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4"/>
  </p:notesMasterIdLst>
  <p:handoutMasterIdLst>
    <p:handoutMasterId r:id="rId175"/>
  </p:handoutMasterIdLst>
  <p:sldIdLst>
    <p:sldId id="446" r:id="rId2"/>
    <p:sldId id="569" r:id="rId3"/>
    <p:sldId id="539" r:id="rId4"/>
    <p:sldId id="692" r:id="rId5"/>
    <p:sldId id="258" r:id="rId6"/>
    <p:sldId id="259" r:id="rId7"/>
    <p:sldId id="390" r:id="rId8"/>
    <p:sldId id="616" r:id="rId9"/>
    <p:sldId id="396" r:id="rId10"/>
    <p:sldId id="260" r:id="rId11"/>
    <p:sldId id="617" r:id="rId12"/>
    <p:sldId id="618" r:id="rId13"/>
    <p:sldId id="619" r:id="rId14"/>
    <p:sldId id="620" r:id="rId15"/>
    <p:sldId id="621" r:id="rId16"/>
    <p:sldId id="622" r:id="rId17"/>
    <p:sldId id="623" r:id="rId18"/>
    <p:sldId id="624" r:id="rId19"/>
    <p:sldId id="625" r:id="rId20"/>
    <p:sldId id="635" r:id="rId21"/>
    <p:sldId id="636" r:id="rId22"/>
    <p:sldId id="639" r:id="rId23"/>
    <p:sldId id="637" r:id="rId24"/>
    <p:sldId id="638" r:id="rId25"/>
    <p:sldId id="640" r:id="rId26"/>
    <p:sldId id="641" r:id="rId27"/>
    <p:sldId id="642" r:id="rId28"/>
    <p:sldId id="643" r:id="rId29"/>
    <p:sldId id="693" r:id="rId30"/>
    <p:sldId id="626" r:id="rId31"/>
    <p:sldId id="627" r:id="rId32"/>
    <p:sldId id="644" r:id="rId33"/>
    <p:sldId id="646" r:id="rId34"/>
    <p:sldId id="574" r:id="rId35"/>
    <p:sldId id="694" r:id="rId36"/>
    <p:sldId id="648" r:id="rId37"/>
    <p:sldId id="605" r:id="rId38"/>
    <p:sldId id="649" r:id="rId39"/>
    <p:sldId id="453" r:id="rId40"/>
    <p:sldId id="650" r:id="rId41"/>
    <p:sldId id="651" r:id="rId42"/>
    <p:sldId id="652" r:id="rId43"/>
    <p:sldId id="653" r:id="rId44"/>
    <p:sldId id="579" r:id="rId45"/>
    <p:sldId id="580" r:id="rId46"/>
    <p:sldId id="654" r:id="rId47"/>
    <p:sldId id="655" r:id="rId48"/>
    <p:sldId id="663" r:id="rId49"/>
    <p:sldId id="664" r:id="rId50"/>
    <p:sldId id="665" r:id="rId51"/>
    <p:sldId id="666" r:id="rId52"/>
    <p:sldId id="668" r:id="rId53"/>
    <p:sldId id="667" r:id="rId54"/>
    <p:sldId id="669" r:id="rId55"/>
    <p:sldId id="695" r:id="rId56"/>
    <p:sldId id="325" r:id="rId57"/>
    <p:sldId id="327" r:id="rId58"/>
    <p:sldId id="328" r:id="rId59"/>
    <p:sldId id="329" r:id="rId60"/>
    <p:sldId id="330" r:id="rId61"/>
    <p:sldId id="331" r:id="rId62"/>
    <p:sldId id="332" r:id="rId63"/>
    <p:sldId id="333" r:id="rId64"/>
    <p:sldId id="336" r:id="rId65"/>
    <p:sldId id="341" r:id="rId66"/>
    <p:sldId id="337" r:id="rId67"/>
    <p:sldId id="338" r:id="rId68"/>
    <p:sldId id="656" r:id="rId69"/>
    <p:sldId id="657" r:id="rId70"/>
    <p:sldId id="658" r:id="rId71"/>
    <p:sldId id="659" r:id="rId72"/>
    <p:sldId id="660" r:id="rId73"/>
    <p:sldId id="661" r:id="rId74"/>
    <p:sldId id="662" r:id="rId75"/>
    <p:sldId id="581" r:id="rId76"/>
    <p:sldId id="696" r:id="rId77"/>
    <p:sldId id="671" r:id="rId78"/>
    <p:sldId id="672" r:id="rId79"/>
    <p:sldId id="673" r:id="rId80"/>
    <p:sldId id="674" r:id="rId81"/>
    <p:sldId id="675" r:id="rId82"/>
    <p:sldId id="676" r:id="rId83"/>
    <p:sldId id="677" r:id="rId84"/>
    <p:sldId id="678" r:id="rId85"/>
    <p:sldId id="679" r:id="rId86"/>
    <p:sldId id="680" r:id="rId87"/>
    <p:sldId id="681" r:id="rId88"/>
    <p:sldId id="682" r:id="rId89"/>
    <p:sldId id="719" r:id="rId90"/>
    <p:sldId id="720" r:id="rId91"/>
    <p:sldId id="684" r:id="rId92"/>
    <p:sldId id="685" r:id="rId93"/>
    <p:sldId id="686" r:id="rId94"/>
    <p:sldId id="687" r:id="rId95"/>
    <p:sldId id="688" r:id="rId96"/>
    <p:sldId id="689" r:id="rId97"/>
    <p:sldId id="690" r:id="rId98"/>
    <p:sldId id="691" r:id="rId99"/>
    <p:sldId id="697" r:id="rId100"/>
    <p:sldId id="729" r:id="rId101"/>
    <p:sldId id="698" r:id="rId102"/>
    <p:sldId id="699" r:id="rId103"/>
    <p:sldId id="700" r:id="rId104"/>
    <p:sldId id="701" r:id="rId105"/>
    <p:sldId id="702" r:id="rId106"/>
    <p:sldId id="703" r:id="rId107"/>
    <p:sldId id="704" r:id="rId108"/>
    <p:sldId id="705" r:id="rId109"/>
    <p:sldId id="706" r:id="rId110"/>
    <p:sldId id="707" r:id="rId111"/>
    <p:sldId id="708" r:id="rId112"/>
    <p:sldId id="709" r:id="rId113"/>
    <p:sldId id="710" r:id="rId114"/>
    <p:sldId id="711" r:id="rId115"/>
    <p:sldId id="712" r:id="rId116"/>
    <p:sldId id="713" r:id="rId117"/>
    <p:sldId id="714" r:id="rId118"/>
    <p:sldId id="715" r:id="rId119"/>
    <p:sldId id="716" r:id="rId120"/>
    <p:sldId id="717" r:id="rId121"/>
    <p:sldId id="721" r:id="rId122"/>
    <p:sldId id="722" r:id="rId123"/>
    <p:sldId id="723" r:id="rId124"/>
    <p:sldId id="724" r:id="rId125"/>
    <p:sldId id="725" r:id="rId126"/>
    <p:sldId id="726" r:id="rId127"/>
    <p:sldId id="727" r:id="rId128"/>
    <p:sldId id="728" r:id="rId129"/>
    <p:sldId id="738" r:id="rId130"/>
    <p:sldId id="739" r:id="rId131"/>
    <p:sldId id="740" r:id="rId132"/>
    <p:sldId id="730" r:id="rId133"/>
    <p:sldId id="741" r:id="rId134"/>
    <p:sldId id="742" r:id="rId135"/>
    <p:sldId id="743" r:id="rId136"/>
    <p:sldId id="744" r:id="rId137"/>
    <p:sldId id="745" r:id="rId138"/>
    <p:sldId id="746" r:id="rId139"/>
    <p:sldId id="747" r:id="rId140"/>
    <p:sldId id="748" r:id="rId141"/>
    <p:sldId id="749" r:id="rId142"/>
    <p:sldId id="750" r:id="rId143"/>
    <p:sldId id="751" r:id="rId144"/>
    <p:sldId id="752" r:id="rId145"/>
    <p:sldId id="753" r:id="rId146"/>
    <p:sldId id="754" r:id="rId147"/>
    <p:sldId id="755" r:id="rId148"/>
    <p:sldId id="756" r:id="rId149"/>
    <p:sldId id="757" r:id="rId150"/>
    <p:sldId id="758" r:id="rId151"/>
    <p:sldId id="759" r:id="rId152"/>
    <p:sldId id="760" r:id="rId153"/>
    <p:sldId id="761" r:id="rId154"/>
    <p:sldId id="762" r:id="rId155"/>
    <p:sldId id="763" r:id="rId156"/>
    <p:sldId id="764" r:id="rId157"/>
    <p:sldId id="765" r:id="rId158"/>
    <p:sldId id="766" r:id="rId159"/>
    <p:sldId id="767" r:id="rId160"/>
    <p:sldId id="768" r:id="rId161"/>
    <p:sldId id="769" r:id="rId162"/>
    <p:sldId id="770" r:id="rId163"/>
    <p:sldId id="771" r:id="rId164"/>
    <p:sldId id="772" r:id="rId165"/>
    <p:sldId id="773" r:id="rId166"/>
    <p:sldId id="774" r:id="rId167"/>
    <p:sldId id="775" r:id="rId168"/>
    <p:sldId id="776" r:id="rId169"/>
    <p:sldId id="777" r:id="rId170"/>
    <p:sldId id="778" r:id="rId171"/>
    <p:sldId id="779" r:id="rId172"/>
    <p:sldId id="629" r:id="rId173"/>
  </p:sldIdLst>
  <p:sldSz cx="9144000" cy="6858000" type="screen4x3"/>
  <p:notesSz cx="6759575" cy="9867900"/>
  <p:defaultTextStyle>
    <a:defPPr>
      <a:defRPr lang="zh-CN"/>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00"/>
    <a:srgbClr val="FF00FF"/>
    <a:srgbClr val="FFCF01"/>
    <a:srgbClr val="996633"/>
    <a:srgbClr val="009900"/>
    <a:srgbClr val="CC00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63" autoAdjust="0"/>
    <p:restoredTop sz="90937"/>
  </p:normalViewPr>
  <p:slideViewPr>
    <p:cSldViewPr>
      <p:cViewPr varScale="1">
        <p:scale>
          <a:sx n="115" d="100"/>
          <a:sy n="115" d="100"/>
        </p:scale>
        <p:origin x="69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6" d="100"/>
          <a:sy n="46" d="100"/>
        </p:scale>
        <p:origin x="-1469" y="-86"/>
      </p:cViewPr>
      <p:guideLst>
        <p:guide orient="horz" pos="3108"/>
        <p:guide pos="2129"/>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viewProps" Target="view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notesMaster" Target="notesMasters/notesMaster1.xml"/><Relationship Id="rId179"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handoutMaster" Target="handoutMasters/handout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id="{0A419E47-05A0-4DF9-97AD-9708DEF9B7F3}"/>
              </a:ext>
            </a:extLst>
          </p:cNvPr>
          <p:cNvSpPr>
            <a:spLocks noGrp="1" noChangeArrowheads="1"/>
          </p:cNvSpPr>
          <p:nvPr>
            <p:ph type="hdr" sz="quarter"/>
          </p:nvPr>
        </p:nvSpPr>
        <p:spPr bwMode="auto">
          <a:xfrm>
            <a:off x="0" y="0"/>
            <a:ext cx="2928938"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ltLang="zh-CN"/>
          </a:p>
        </p:txBody>
      </p:sp>
      <p:sp>
        <p:nvSpPr>
          <p:cNvPr id="212995" name="Rectangle 3">
            <a:extLst>
              <a:ext uri="{FF2B5EF4-FFF2-40B4-BE49-F238E27FC236}">
                <a16:creationId xmlns:a16="http://schemas.microsoft.com/office/drawing/2014/main" id="{34BE0465-8814-498C-93D5-6C9F83BE69D7}"/>
              </a:ext>
            </a:extLst>
          </p:cNvPr>
          <p:cNvSpPr>
            <a:spLocks noGrp="1" noChangeArrowheads="1"/>
          </p:cNvSpPr>
          <p:nvPr>
            <p:ph type="dt" sz="quarter" idx="1"/>
          </p:nvPr>
        </p:nvSpPr>
        <p:spPr bwMode="auto">
          <a:xfrm>
            <a:off x="3830638" y="0"/>
            <a:ext cx="2928937"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12996" name="Rectangle 4">
            <a:extLst>
              <a:ext uri="{FF2B5EF4-FFF2-40B4-BE49-F238E27FC236}">
                <a16:creationId xmlns:a16="http://schemas.microsoft.com/office/drawing/2014/main" id="{1F7359AD-806D-4C51-A06B-221D743FFEEF}"/>
              </a:ext>
            </a:extLst>
          </p:cNvPr>
          <p:cNvSpPr>
            <a:spLocks noGrp="1" noChangeArrowheads="1"/>
          </p:cNvSpPr>
          <p:nvPr>
            <p:ph type="ftr" sz="quarter" idx="2"/>
          </p:nvPr>
        </p:nvSpPr>
        <p:spPr bwMode="auto">
          <a:xfrm>
            <a:off x="0" y="9374188"/>
            <a:ext cx="2928938"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ltLang="zh-CN"/>
          </a:p>
        </p:txBody>
      </p:sp>
      <p:sp>
        <p:nvSpPr>
          <p:cNvPr id="212997" name="Rectangle 5">
            <a:extLst>
              <a:ext uri="{FF2B5EF4-FFF2-40B4-BE49-F238E27FC236}">
                <a16:creationId xmlns:a16="http://schemas.microsoft.com/office/drawing/2014/main" id="{0A34795F-BBE9-4A92-98FE-9FA5282D7DAE}"/>
              </a:ext>
            </a:extLst>
          </p:cNvPr>
          <p:cNvSpPr>
            <a:spLocks noGrp="1" noChangeArrowheads="1"/>
          </p:cNvSpPr>
          <p:nvPr>
            <p:ph type="sldNum" sz="quarter" idx="3"/>
          </p:nvPr>
        </p:nvSpPr>
        <p:spPr bwMode="auto">
          <a:xfrm>
            <a:off x="3830638" y="9374188"/>
            <a:ext cx="2928937"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A86C0E4-A61F-4FCC-A39A-F1B217D9E4B0}"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7DF1247-5B26-4A10-A21E-423F0FD5666C}"/>
              </a:ext>
            </a:extLst>
          </p:cNvPr>
          <p:cNvSpPr>
            <a:spLocks noGrp="1" noChangeArrowheads="1"/>
          </p:cNvSpPr>
          <p:nvPr>
            <p:ph type="hdr" sz="quarter"/>
          </p:nvPr>
        </p:nvSpPr>
        <p:spPr bwMode="auto">
          <a:xfrm>
            <a:off x="0" y="0"/>
            <a:ext cx="2928938"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ltLang="zh-CN"/>
          </a:p>
        </p:txBody>
      </p:sp>
      <p:sp>
        <p:nvSpPr>
          <p:cNvPr id="52227" name="Rectangle 3">
            <a:extLst>
              <a:ext uri="{FF2B5EF4-FFF2-40B4-BE49-F238E27FC236}">
                <a16:creationId xmlns:a16="http://schemas.microsoft.com/office/drawing/2014/main" id="{E826D5D9-1A95-40BA-8B90-4E9C490D65AD}"/>
              </a:ext>
            </a:extLst>
          </p:cNvPr>
          <p:cNvSpPr>
            <a:spLocks noGrp="1" noChangeArrowheads="1"/>
          </p:cNvSpPr>
          <p:nvPr>
            <p:ph type="dt" idx="1"/>
          </p:nvPr>
        </p:nvSpPr>
        <p:spPr bwMode="auto">
          <a:xfrm>
            <a:off x="3830638" y="0"/>
            <a:ext cx="2928937"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C3F5B37D-8948-4D1E-AF04-AF63451CD1C0}"/>
              </a:ext>
            </a:extLst>
          </p:cNvPr>
          <p:cNvSpPr>
            <a:spLocks noGrp="1" noRot="1" noChangeAspect="1" noChangeArrowheads="1" noTextEdit="1"/>
          </p:cNvSpPr>
          <p:nvPr>
            <p:ph type="sldImg" idx="2"/>
          </p:nvPr>
        </p:nvSpPr>
        <p:spPr bwMode="auto">
          <a:xfrm>
            <a:off x="912813" y="739775"/>
            <a:ext cx="4933950"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a:extLst>
              <a:ext uri="{FF2B5EF4-FFF2-40B4-BE49-F238E27FC236}">
                <a16:creationId xmlns:a16="http://schemas.microsoft.com/office/drawing/2014/main" id="{4DF331D7-7C9C-4B3B-B9C1-3F5379473DC8}"/>
              </a:ext>
            </a:extLst>
          </p:cNvPr>
          <p:cNvSpPr>
            <a:spLocks noGrp="1" noChangeArrowheads="1"/>
          </p:cNvSpPr>
          <p:nvPr>
            <p:ph type="body" sz="quarter" idx="3"/>
          </p:nvPr>
        </p:nvSpPr>
        <p:spPr bwMode="auto">
          <a:xfrm>
            <a:off x="900113" y="4687888"/>
            <a:ext cx="4959350" cy="4440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2230" name="Rectangle 6">
            <a:extLst>
              <a:ext uri="{FF2B5EF4-FFF2-40B4-BE49-F238E27FC236}">
                <a16:creationId xmlns:a16="http://schemas.microsoft.com/office/drawing/2014/main" id="{D0BB1B15-6FBA-432E-B447-ECA0D5CBAFE2}"/>
              </a:ext>
            </a:extLst>
          </p:cNvPr>
          <p:cNvSpPr>
            <a:spLocks noGrp="1" noChangeArrowheads="1"/>
          </p:cNvSpPr>
          <p:nvPr>
            <p:ph type="ftr" sz="quarter" idx="4"/>
          </p:nvPr>
        </p:nvSpPr>
        <p:spPr bwMode="auto">
          <a:xfrm>
            <a:off x="0" y="9374188"/>
            <a:ext cx="2928938"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ltLang="zh-CN"/>
          </a:p>
        </p:txBody>
      </p:sp>
      <p:sp>
        <p:nvSpPr>
          <p:cNvPr id="52231" name="Rectangle 7">
            <a:extLst>
              <a:ext uri="{FF2B5EF4-FFF2-40B4-BE49-F238E27FC236}">
                <a16:creationId xmlns:a16="http://schemas.microsoft.com/office/drawing/2014/main" id="{4185B09B-EA51-4D24-95C5-2476A5737F0F}"/>
              </a:ext>
            </a:extLst>
          </p:cNvPr>
          <p:cNvSpPr>
            <a:spLocks noGrp="1" noChangeArrowheads="1"/>
          </p:cNvSpPr>
          <p:nvPr>
            <p:ph type="sldNum" sz="quarter" idx="5"/>
          </p:nvPr>
        </p:nvSpPr>
        <p:spPr bwMode="auto">
          <a:xfrm>
            <a:off x="3830638" y="9374188"/>
            <a:ext cx="2928937"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DF405ED-3EA9-45D0-9826-D71C80E2425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84D90E4C-9C49-4F91-A0FF-B799BA62A67E}"/>
              </a:ext>
            </a:extLst>
          </p:cNvPr>
          <p:cNvSpPr>
            <a:spLocks noGrp="1" noRot="1" noChangeAspect="1" noChangeArrowheads="1" noTextEdit="1"/>
          </p:cNvSpPr>
          <p:nvPr>
            <p:ph type="sldImg"/>
          </p:nvPr>
        </p:nvSpPr>
        <p:spPr>
          <a:ln/>
        </p:spPr>
      </p:sp>
      <p:sp>
        <p:nvSpPr>
          <p:cNvPr id="36867" name="备注占位符 2">
            <a:extLst>
              <a:ext uri="{FF2B5EF4-FFF2-40B4-BE49-F238E27FC236}">
                <a16:creationId xmlns:a16="http://schemas.microsoft.com/office/drawing/2014/main" id="{88437878-A13A-47FD-B4BE-53BEE142292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868" name="灯片编号占位符 3">
            <a:extLst>
              <a:ext uri="{FF2B5EF4-FFF2-40B4-BE49-F238E27FC236}">
                <a16:creationId xmlns:a16="http://schemas.microsoft.com/office/drawing/2014/main" id="{E06B166A-44E1-4AB8-994D-6E8A786D3BB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5AB1954C-E126-4A61-BE52-FB224F58AFEC}" type="slidenum">
              <a:rPr lang="en-US" altLang="zh-CN" sz="1200" smtClean="0"/>
              <a:pPr/>
              <a:t>31</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041AE541-BF3F-41D3-9B62-B89E7884D294}"/>
              </a:ext>
            </a:extLst>
          </p:cNvPr>
          <p:cNvSpPr>
            <a:spLocks noGrp="1" noRot="1" noChangeAspect="1" noChangeArrowheads="1" noTextEdit="1"/>
          </p:cNvSpPr>
          <p:nvPr>
            <p:ph type="sldImg"/>
          </p:nvPr>
        </p:nvSpPr>
        <p:spPr>
          <a:ln/>
        </p:spPr>
      </p:sp>
      <p:sp>
        <p:nvSpPr>
          <p:cNvPr id="46083" name="备注占位符 2">
            <a:extLst>
              <a:ext uri="{FF2B5EF4-FFF2-40B4-BE49-F238E27FC236}">
                <a16:creationId xmlns:a16="http://schemas.microsoft.com/office/drawing/2014/main" id="{5A96B4BA-6525-4AE8-B495-B4A792A028E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084" name="灯片编号占位符 3">
            <a:extLst>
              <a:ext uri="{FF2B5EF4-FFF2-40B4-BE49-F238E27FC236}">
                <a16:creationId xmlns:a16="http://schemas.microsoft.com/office/drawing/2014/main" id="{C28570C2-1C74-4960-A059-1A70086E14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82D0A860-A7F2-4EB7-A7B1-DE58B7E606D8}" type="slidenum">
              <a:rPr lang="en-US" altLang="zh-CN" sz="1200" smtClean="0"/>
              <a:pPr/>
              <a:t>39</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a:extLst>
              <a:ext uri="{FF2B5EF4-FFF2-40B4-BE49-F238E27FC236}">
                <a16:creationId xmlns:a16="http://schemas.microsoft.com/office/drawing/2014/main" id="{01999D7E-4D18-43AF-AD7E-BC6A912BF262}"/>
              </a:ext>
            </a:extLst>
          </p:cNvPr>
          <p:cNvSpPr>
            <a:spLocks noGrp="1" noRot="1" noChangeAspect="1" noChangeArrowheads="1" noTextEdit="1"/>
          </p:cNvSpPr>
          <p:nvPr>
            <p:ph type="sldImg"/>
          </p:nvPr>
        </p:nvSpPr>
        <p:spPr>
          <a:ln/>
        </p:spPr>
      </p:sp>
      <p:sp>
        <p:nvSpPr>
          <p:cNvPr id="109571" name="备注占位符 2">
            <a:extLst>
              <a:ext uri="{FF2B5EF4-FFF2-40B4-BE49-F238E27FC236}">
                <a16:creationId xmlns:a16="http://schemas.microsoft.com/office/drawing/2014/main" id="{E9BFA8E6-AA62-4505-83A6-7E2ABC0E33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9572" name="灯片编号占位符 3">
            <a:extLst>
              <a:ext uri="{FF2B5EF4-FFF2-40B4-BE49-F238E27FC236}">
                <a16:creationId xmlns:a16="http://schemas.microsoft.com/office/drawing/2014/main" id="{438251EB-0702-448D-83A3-80E93B9FA6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E116C580-CE94-40BA-9817-2EDF323F5D5E}" type="slidenum">
              <a:rPr lang="en-US" altLang="zh-CN" sz="1200" smtClean="0"/>
              <a:pPr/>
              <a:t>100</a:t>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DF405ED-3EA9-45D0-9826-D71C80E24252}" type="slidenum">
              <a:rPr lang="en-US" altLang="zh-CN" smtClean="0"/>
              <a:pPr>
                <a:defRPr/>
              </a:pPr>
              <a:t>134</a:t>
            </a:fld>
            <a:endParaRPr lang="en-US" altLang="zh-CN"/>
          </a:p>
        </p:txBody>
      </p:sp>
    </p:spTree>
    <p:extLst>
      <p:ext uri="{BB962C8B-B14F-4D97-AF65-F5344CB8AC3E}">
        <p14:creationId xmlns:p14="http://schemas.microsoft.com/office/powerpoint/2010/main" val="2495115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a:extLst>
              <a:ext uri="{FF2B5EF4-FFF2-40B4-BE49-F238E27FC236}">
                <a16:creationId xmlns:a16="http://schemas.microsoft.com/office/drawing/2014/main" id="{5E0A87DF-FAF8-4E3A-9889-B9E34F967569}"/>
              </a:ext>
            </a:extLst>
          </p:cNvPr>
          <p:cNvSpPr>
            <a:spLocks noGrp="1" noRot="1" noChangeAspect="1" noChangeArrowheads="1" noTextEdit="1"/>
          </p:cNvSpPr>
          <p:nvPr>
            <p:ph type="sldImg"/>
          </p:nvPr>
        </p:nvSpPr>
        <p:spPr>
          <a:ln/>
        </p:spPr>
      </p:sp>
      <p:sp>
        <p:nvSpPr>
          <p:cNvPr id="148483" name="备注占位符 2">
            <a:extLst>
              <a:ext uri="{FF2B5EF4-FFF2-40B4-BE49-F238E27FC236}">
                <a16:creationId xmlns:a16="http://schemas.microsoft.com/office/drawing/2014/main" id="{6D4D3F12-1303-439A-B63B-7D731B2296C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8484" name="灯片编号占位符 3">
            <a:extLst>
              <a:ext uri="{FF2B5EF4-FFF2-40B4-BE49-F238E27FC236}">
                <a16:creationId xmlns:a16="http://schemas.microsoft.com/office/drawing/2014/main" id="{702CC9C6-1296-48F1-870E-3D3AB971137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BA5B80D0-5628-4B3B-844C-9A37B10B5998}" type="slidenum">
              <a:rPr lang="en-US" altLang="zh-CN" sz="1200" smtClean="0"/>
              <a:pPr/>
              <a:t>172</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8A3D532-A7F6-4E8F-B3C6-821EF05B0999}"/>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37283C51-B0CD-41D2-A961-B7373E097626}"/>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DDBF0BCB-AE82-4196-A524-3EAE1C84B968}"/>
                  </a:ext>
                </a:extLst>
              </p:cNvPr>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3" name="Rectangle 5">
                <a:extLst>
                  <a:ext uri="{FF2B5EF4-FFF2-40B4-BE49-F238E27FC236}">
                    <a16:creationId xmlns:a16="http://schemas.microsoft.com/office/drawing/2014/main" id="{24A88245-DEE5-4BFE-9C0C-888142B2C248}"/>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grpSp>
        <p:grpSp>
          <p:nvGrpSpPr>
            <p:cNvPr id="6" name="Group 6">
              <a:extLst>
                <a:ext uri="{FF2B5EF4-FFF2-40B4-BE49-F238E27FC236}">
                  <a16:creationId xmlns:a16="http://schemas.microsoft.com/office/drawing/2014/main" id="{518D78C5-9033-4785-BF80-FD40A30D85F3}"/>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C78BF363-CB88-4ABF-9F00-1F0822FD0756}"/>
                  </a:ext>
                </a:extLst>
              </p:cNvPr>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1" name="Rectangle 8">
                <a:extLst>
                  <a:ext uri="{FF2B5EF4-FFF2-40B4-BE49-F238E27FC236}">
                    <a16:creationId xmlns:a16="http://schemas.microsoft.com/office/drawing/2014/main" id="{06DD9CB1-84E4-487E-A54E-12350E76C24E}"/>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grpSp>
        <p:sp>
          <p:nvSpPr>
            <p:cNvPr id="7" name="Rectangle 9">
              <a:extLst>
                <a:ext uri="{FF2B5EF4-FFF2-40B4-BE49-F238E27FC236}">
                  <a16:creationId xmlns:a16="http://schemas.microsoft.com/office/drawing/2014/main" id="{EE5DD118-4FB7-4539-9EFC-FDBA594B7090}"/>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8" name="Rectangle 10">
              <a:extLst>
                <a:ext uri="{FF2B5EF4-FFF2-40B4-BE49-F238E27FC236}">
                  <a16:creationId xmlns:a16="http://schemas.microsoft.com/office/drawing/2014/main" id="{4DFF4EE6-0863-406D-89D9-21ED17CE74EC}"/>
                </a:ext>
              </a:extLst>
            </p:cNvPr>
            <p:cNvSpPr>
              <a:spLocks noChangeArrowheads="1"/>
            </p:cNvSpPr>
            <p:nvPr/>
          </p:nvSpPr>
          <p:spPr bwMode="auto">
            <a:xfrm>
              <a:off x="400" y="1536"/>
              <a:ext cx="20" cy="663"/>
            </a:xfrm>
            <a:prstGeom prst="rect">
              <a:avLst/>
            </a:prstGeom>
            <a:solidFill>
              <a:schemeClr val="bg2"/>
            </a:solidFill>
            <a:ln>
              <a:noFill/>
            </a:ln>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9" name="Rectangle 11">
              <a:extLst>
                <a:ext uri="{FF2B5EF4-FFF2-40B4-BE49-F238E27FC236}">
                  <a16:creationId xmlns:a16="http://schemas.microsoft.com/office/drawing/2014/main" id="{FFFF8E05-A7DC-42A6-AEF9-BC57C2F8DB5A}"/>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gr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a:extLst>
              <a:ext uri="{FF2B5EF4-FFF2-40B4-BE49-F238E27FC236}">
                <a16:creationId xmlns:a16="http://schemas.microsoft.com/office/drawing/2014/main" id="{39707AFC-2C20-41DE-AF65-A5A47A9EF969}"/>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a:extLst>
              <a:ext uri="{FF2B5EF4-FFF2-40B4-BE49-F238E27FC236}">
                <a16:creationId xmlns:a16="http://schemas.microsoft.com/office/drawing/2014/main" id="{A05BBE6C-FE32-4961-A723-3251F1DBD99A}"/>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59A3936A-C184-441F-B1E9-B06DB7A5CAFD}"/>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5B61C2E9-3A8F-44F7-A316-C6423B07F9C6}" type="slidenum">
              <a:rPr lang="en-US" altLang="zh-CN"/>
              <a:pPr>
                <a:defRPr/>
              </a:pPr>
              <a:t>‹#›</a:t>
            </a:fld>
            <a:fld id="{7BCF1110-9B8A-437A-99F3-F0803EFC6442}" type="slidenum">
              <a:rPr lang="en-US" altLang="zh-CN"/>
              <a:pPr>
                <a:defRPr/>
              </a:pPr>
              <a:t>‹#›</a:t>
            </a:fld>
            <a:endParaRPr lang="en-US" altLang="zh-CN"/>
          </a:p>
        </p:txBody>
      </p:sp>
    </p:spTree>
    <p:extLst>
      <p:ext uri="{BB962C8B-B14F-4D97-AF65-F5344CB8AC3E}">
        <p14:creationId xmlns:p14="http://schemas.microsoft.com/office/powerpoint/2010/main" val="218538662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644E465C-F880-4F24-92F6-D1A682B9DF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39831D6B-C63D-4720-8FA8-35671DCFAB1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AA8A3536-6E29-4450-8F16-A2EC35256827}"/>
              </a:ext>
            </a:extLst>
          </p:cNvPr>
          <p:cNvSpPr>
            <a:spLocks noGrp="1" noChangeArrowheads="1"/>
          </p:cNvSpPr>
          <p:nvPr>
            <p:ph type="sldNum" sz="quarter" idx="12"/>
          </p:nvPr>
        </p:nvSpPr>
        <p:spPr>
          <a:ln/>
        </p:spPr>
        <p:txBody>
          <a:bodyPr/>
          <a:lstStyle>
            <a:lvl1pPr>
              <a:defRPr/>
            </a:lvl1pPr>
          </a:lstStyle>
          <a:p>
            <a:pPr>
              <a:defRPr/>
            </a:pPr>
            <a:fld id="{947A90E3-692B-4709-8197-807DA27D1359}" type="slidenum">
              <a:rPr lang="en-US" altLang="zh-CN"/>
              <a:pPr>
                <a:defRPr/>
              </a:pPr>
              <a:t>‹#›</a:t>
            </a:fld>
            <a:endParaRPr lang="en-US" altLang="zh-CN"/>
          </a:p>
        </p:txBody>
      </p:sp>
    </p:spTree>
    <p:extLst>
      <p:ext uri="{BB962C8B-B14F-4D97-AF65-F5344CB8AC3E}">
        <p14:creationId xmlns:p14="http://schemas.microsoft.com/office/powerpoint/2010/main" val="1374977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76200"/>
            <a:ext cx="1951038"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76200"/>
            <a:ext cx="5700712"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4DBA0919-9A70-44D1-BA11-349567CB23C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C8DD93EA-1C36-48FB-B747-DB3C12D107E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0C79294F-C01C-493B-8406-DEC3935A22C7}"/>
              </a:ext>
            </a:extLst>
          </p:cNvPr>
          <p:cNvSpPr>
            <a:spLocks noGrp="1" noChangeArrowheads="1"/>
          </p:cNvSpPr>
          <p:nvPr>
            <p:ph type="sldNum" sz="quarter" idx="12"/>
          </p:nvPr>
        </p:nvSpPr>
        <p:spPr>
          <a:ln/>
        </p:spPr>
        <p:txBody>
          <a:bodyPr/>
          <a:lstStyle>
            <a:lvl1pPr>
              <a:defRPr/>
            </a:lvl1pPr>
          </a:lstStyle>
          <a:p>
            <a:pPr>
              <a:defRPr/>
            </a:pPr>
            <a:fld id="{FB43C47A-4770-4E52-A106-925C393B1D21}" type="slidenum">
              <a:rPr lang="en-US" altLang="zh-CN"/>
              <a:pPr>
                <a:defRPr/>
              </a:pPr>
              <a:t>‹#›</a:t>
            </a:fld>
            <a:endParaRPr lang="en-US" altLang="zh-CN"/>
          </a:p>
        </p:txBody>
      </p:sp>
    </p:spTree>
    <p:extLst>
      <p:ext uri="{BB962C8B-B14F-4D97-AF65-F5344CB8AC3E}">
        <p14:creationId xmlns:p14="http://schemas.microsoft.com/office/powerpoint/2010/main" val="3435193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A199564D-1F70-409F-9C86-40A0336E36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B5612E6E-622D-4AC5-A8C5-1B986D25EC1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12E8D601-71E9-4F42-9CF4-15C3CB67EFD6}"/>
              </a:ext>
            </a:extLst>
          </p:cNvPr>
          <p:cNvSpPr>
            <a:spLocks noGrp="1" noChangeArrowheads="1"/>
          </p:cNvSpPr>
          <p:nvPr>
            <p:ph type="sldNum" sz="quarter" idx="12"/>
          </p:nvPr>
        </p:nvSpPr>
        <p:spPr>
          <a:ln/>
        </p:spPr>
        <p:txBody>
          <a:bodyPr/>
          <a:lstStyle>
            <a:lvl1pPr>
              <a:defRPr/>
            </a:lvl1pPr>
          </a:lstStyle>
          <a:p>
            <a:pPr>
              <a:defRPr/>
            </a:pPr>
            <a:fld id="{CCE5FB1E-5CAF-4150-91C1-88C6A70C636A}" type="slidenum">
              <a:rPr lang="en-US" altLang="zh-CN"/>
              <a:pPr>
                <a:defRPr/>
              </a:pPr>
              <a:t>‹#›</a:t>
            </a:fld>
            <a:endParaRPr lang="en-US" altLang="zh-CN"/>
          </a:p>
        </p:txBody>
      </p:sp>
    </p:spTree>
    <p:extLst>
      <p:ext uri="{BB962C8B-B14F-4D97-AF65-F5344CB8AC3E}">
        <p14:creationId xmlns:p14="http://schemas.microsoft.com/office/powerpoint/2010/main" val="4246942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5B00BCDB-D650-41B9-B037-E2CC0E8BB03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4BF11F13-CF48-4209-ADBA-F9D9CF5F611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E677E141-A575-4EB7-92F6-B01796133241}"/>
              </a:ext>
            </a:extLst>
          </p:cNvPr>
          <p:cNvSpPr>
            <a:spLocks noGrp="1" noChangeArrowheads="1"/>
          </p:cNvSpPr>
          <p:nvPr>
            <p:ph type="sldNum" sz="quarter" idx="12"/>
          </p:nvPr>
        </p:nvSpPr>
        <p:spPr>
          <a:ln/>
        </p:spPr>
        <p:txBody>
          <a:bodyPr/>
          <a:lstStyle>
            <a:lvl1pPr>
              <a:defRPr/>
            </a:lvl1pPr>
          </a:lstStyle>
          <a:p>
            <a:pPr>
              <a:defRPr/>
            </a:pPr>
            <a:fld id="{31C10174-EF9E-4A89-857F-C7B367FE7AAE}" type="slidenum">
              <a:rPr lang="en-US" altLang="zh-CN"/>
              <a:pPr>
                <a:defRPr/>
              </a:pPr>
              <a:t>‹#›</a:t>
            </a:fld>
            <a:endParaRPr lang="en-US" altLang="zh-CN"/>
          </a:p>
        </p:txBody>
      </p:sp>
    </p:spTree>
    <p:extLst>
      <p:ext uri="{BB962C8B-B14F-4D97-AF65-F5344CB8AC3E}">
        <p14:creationId xmlns:p14="http://schemas.microsoft.com/office/powerpoint/2010/main" val="586746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3F315206-77CA-4177-AD0B-24D6E57F687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3038AE3B-9390-4A44-9AC9-0CB0DA5A36C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3E93B421-1A2D-4083-9555-413F8F2BE831}"/>
              </a:ext>
            </a:extLst>
          </p:cNvPr>
          <p:cNvSpPr>
            <a:spLocks noGrp="1" noChangeArrowheads="1"/>
          </p:cNvSpPr>
          <p:nvPr>
            <p:ph type="sldNum" sz="quarter" idx="12"/>
          </p:nvPr>
        </p:nvSpPr>
        <p:spPr>
          <a:ln/>
        </p:spPr>
        <p:txBody>
          <a:bodyPr/>
          <a:lstStyle>
            <a:lvl1pPr>
              <a:defRPr/>
            </a:lvl1pPr>
          </a:lstStyle>
          <a:p>
            <a:pPr>
              <a:defRPr/>
            </a:pPr>
            <a:fld id="{5F89476B-AD40-4EEB-A99B-C8457ED4A1B3}" type="slidenum">
              <a:rPr lang="en-US" altLang="zh-CN"/>
              <a:pPr>
                <a:defRPr/>
              </a:pPr>
              <a:t>‹#›</a:t>
            </a:fld>
            <a:endParaRPr lang="en-US" altLang="zh-CN"/>
          </a:p>
        </p:txBody>
      </p:sp>
    </p:spTree>
    <p:extLst>
      <p:ext uri="{BB962C8B-B14F-4D97-AF65-F5344CB8AC3E}">
        <p14:creationId xmlns:p14="http://schemas.microsoft.com/office/powerpoint/2010/main" val="20246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A2F95DAE-4B0B-44FA-BA9F-5AF095BAD94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a:extLst>
              <a:ext uri="{FF2B5EF4-FFF2-40B4-BE49-F238E27FC236}">
                <a16:creationId xmlns:a16="http://schemas.microsoft.com/office/drawing/2014/main" id="{A65A3805-3E51-4BC2-ADF3-52052DBCE3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6E9D52A8-6AAA-4912-8741-0CF78C265A98}"/>
              </a:ext>
            </a:extLst>
          </p:cNvPr>
          <p:cNvSpPr>
            <a:spLocks noGrp="1" noChangeArrowheads="1"/>
          </p:cNvSpPr>
          <p:nvPr>
            <p:ph type="sldNum" sz="quarter" idx="12"/>
          </p:nvPr>
        </p:nvSpPr>
        <p:spPr>
          <a:ln/>
        </p:spPr>
        <p:txBody>
          <a:bodyPr/>
          <a:lstStyle>
            <a:lvl1pPr>
              <a:defRPr/>
            </a:lvl1pPr>
          </a:lstStyle>
          <a:p>
            <a:pPr>
              <a:defRPr/>
            </a:pPr>
            <a:fld id="{7420226E-466A-4CF9-8A10-93D9318C8C5D}" type="slidenum">
              <a:rPr lang="en-US" altLang="zh-CN"/>
              <a:pPr>
                <a:defRPr/>
              </a:pPr>
              <a:t>‹#›</a:t>
            </a:fld>
            <a:endParaRPr lang="en-US" altLang="zh-CN"/>
          </a:p>
        </p:txBody>
      </p:sp>
    </p:spTree>
    <p:extLst>
      <p:ext uri="{BB962C8B-B14F-4D97-AF65-F5344CB8AC3E}">
        <p14:creationId xmlns:p14="http://schemas.microsoft.com/office/powerpoint/2010/main" val="405029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0F3A9B0A-C877-4AC5-83A2-64D56279EAF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id="{C62F018C-EBA6-4DBB-BC66-8A6DBE49284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367D31A2-A3A8-4498-8FC1-08B5555221B1}"/>
              </a:ext>
            </a:extLst>
          </p:cNvPr>
          <p:cNvSpPr>
            <a:spLocks noGrp="1" noChangeArrowheads="1"/>
          </p:cNvSpPr>
          <p:nvPr>
            <p:ph type="sldNum" sz="quarter" idx="12"/>
          </p:nvPr>
        </p:nvSpPr>
        <p:spPr>
          <a:ln/>
        </p:spPr>
        <p:txBody>
          <a:bodyPr/>
          <a:lstStyle>
            <a:lvl1pPr>
              <a:defRPr/>
            </a:lvl1pPr>
          </a:lstStyle>
          <a:p>
            <a:pPr>
              <a:defRPr/>
            </a:pPr>
            <a:fld id="{C7BC05C4-21F6-42F2-87E4-DCF57768DA16}" type="slidenum">
              <a:rPr lang="en-US" altLang="zh-CN"/>
              <a:pPr>
                <a:defRPr/>
              </a:pPr>
              <a:t>‹#›</a:t>
            </a:fld>
            <a:endParaRPr lang="en-US" altLang="zh-CN"/>
          </a:p>
        </p:txBody>
      </p:sp>
    </p:spTree>
    <p:extLst>
      <p:ext uri="{BB962C8B-B14F-4D97-AF65-F5344CB8AC3E}">
        <p14:creationId xmlns:p14="http://schemas.microsoft.com/office/powerpoint/2010/main" val="337839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0DF11E14-C2CF-4BC9-81CD-9A09B098731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a:extLst>
              <a:ext uri="{FF2B5EF4-FFF2-40B4-BE49-F238E27FC236}">
                <a16:creationId xmlns:a16="http://schemas.microsoft.com/office/drawing/2014/main" id="{5415B098-256C-4B4B-8800-1C86F94BD6F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E54760EC-1609-4CA6-9AAB-603D7BFD54F1}"/>
              </a:ext>
            </a:extLst>
          </p:cNvPr>
          <p:cNvSpPr>
            <a:spLocks noGrp="1" noChangeArrowheads="1"/>
          </p:cNvSpPr>
          <p:nvPr>
            <p:ph type="sldNum" sz="quarter" idx="12"/>
          </p:nvPr>
        </p:nvSpPr>
        <p:spPr>
          <a:ln/>
        </p:spPr>
        <p:txBody>
          <a:bodyPr/>
          <a:lstStyle>
            <a:lvl1pPr>
              <a:defRPr/>
            </a:lvl1pPr>
          </a:lstStyle>
          <a:p>
            <a:pPr>
              <a:defRPr/>
            </a:pPr>
            <a:fld id="{450A8221-D111-48EA-A56A-B449B5739709}" type="slidenum">
              <a:rPr lang="en-US" altLang="zh-CN"/>
              <a:pPr>
                <a:defRPr/>
              </a:pPr>
              <a:t>‹#›</a:t>
            </a:fld>
            <a:endParaRPr lang="en-US" altLang="zh-CN"/>
          </a:p>
        </p:txBody>
      </p:sp>
    </p:spTree>
    <p:extLst>
      <p:ext uri="{BB962C8B-B14F-4D97-AF65-F5344CB8AC3E}">
        <p14:creationId xmlns:p14="http://schemas.microsoft.com/office/powerpoint/2010/main" val="1834889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A072C673-7AF5-4EF1-AB87-8D272F0DCC7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20BE838E-2165-486B-988E-B304747A6A3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F2C75546-B7B0-44C0-9B6A-BF67DF18C078}"/>
              </a:ext>
            </a:extLst>
          </p:cNvPr>
          <p:cNvSpPr>
            <a:spLocks noGrp="1" noChangeArrowheads="1"/>
          </p:cNvSpPr>
          <p:nvPr>
            <p:ph type="sldNum" sz="quarter" idx="12"/>
          </p:nvPr>
        </p:nvSpPr>
        <p:spPr>
          <a:ln/>
        </p:spPr>
        <p:txBody>
          <a:bodyPr/>
          <a:lstStyle>
            <a:lvl1pPr>
              <a:defRPr/>
            </a:lvl1pPr>
          </a:lstStyle>
          <a:p>
            <a:pPr>
              <a:defRPr/>
            </a:pPr>
            <a:fld id="{1C62A885-B1D6-47AB-B175-E8E47F823DCB}" type="slidenum">
              <a:rPr lang="en-US" altLang="zh-CN"/>
              <a:pPr>
                <a:defRPr/>
              </a:pPr>
              <a:t>‹#›</a:t>
            </a:fld>
            <a:endParaRPr lang="en-US" altLang="zh-CN"/>
          </a:p>
        </p:txBody>
      </p:sp>
    </p:spTree>
    <p:extLst>
      <p:ext uri="{BB962C8B-B14F-4D97-AF65-F5344CB8AC3E}">
        <p14:creationId xmlns:p14="http://schemas.microsoft.com/office/powerpoint/2010/main" val="4059697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018E6CD0-650A-41E5-B3DB-A135A5361FD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8F1902E3-29FE-4D9A-8499-EB1AB78D20D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30235ECF-BF7A-47DB-9BE9-B32565CAFE74}"/>
              </a:ext>
            </a:extLst>
          </p:cNvPr>
          <p:cNvSpPr>
            <a:spLocks noGrp="1" noChangeArrowheads="1"/>
          </p:cNvSpPr>
          <p:nvPr>
            <p:ph type="sldNum" sz="quarter" idx="12"/>
          </p:nvPr>
        </p:nvSpPr>
        <p:spPr>
          <a:ln/>
        </p:spPr>
        <p:txBody>
          <a:bodyPr/>
          <a:lstStyle>
            <a:lvl1pPr>
              <a:defRPr/>
            </a:lvl1pPr>
          </a:lstStyle>
          <a:p>
            <a:pPr>
              <a:defRPr/>
            </a:pPr>
            <a:fld id="{33688731-0249-467F-AADA-F5E6583A6819}" type="slidenum">
              <a:rPr lang="en-US" altLang="zh-CN"/>
              <a:pPr>
                <a:defRPr/>
              </a:pPr>
              <a:t>‹#›</a:t>
            </a:fld>
            <a:endParaRPr lang="en-US" altLang="zh-CN"/>
          </a:p>
        </p:txBody>
      </p:sp>
    </p:spTree>
    <p:extLst>
      <p:ext uri="{BB962C8B-B14F-4D97-AF65-F5344CB8AC3E}">
        <p14:creationId xmlns:p14="http://schemas.microsoft.com/office/powerpoint/2010/main" val="362121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52DD9D-C581-40FA-B34B-293DA8A43026}"/>
              </a:ext>
            </a:extLst>
          </p:cNvPr>
          <p:cNvSpPr>
            <a:spLocks noChangeArrowheads="1"/>
          </p:cNvSpPr>
          <p:nvPr/>
        </p:nvSpPr>
        <p:spPr bwMode="ltGray">
          <a:xfrm>
            <a:off x="417513" y="557213"/>
            <a:ext cx="438150" cy="474662"/>
          </a:xfrm>
          <a:prstGeom prst="rect">
            <a:avLst/>
          </a:prstGeom>
          <a:solidFill>
            <a:srgbClr val="FFCF01"/>
          </a:solidFill>
          <a:ln>
            <a:noFill/>
          </a:ln>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27" name="Rectangle 3">
            <a:extLst>
              <a:ext uri="{FF2B5EF4-FFF2-40B4-BE49-F238E27FC236}">
                <a16:creationId xmlns:a16="http://schemas.microsoft.com/office/drawing/2014/main" id="{C946CD08-12A7-453B-A3FD-2AC5C51C999B}"/>
              </a:ext>
            </a:extLst>
          </p:cNvPr>
          <p:cNvSpPr>
            <a:spLocks noChangeArrowheads="1"/>
          </p:cNvSpPr>
          <p:nvPr/>
        </p:nvSpPr>
        <p:spPr bwMode="ltGray">
          <a:xfrm>
            <a:off x="800100" y="557213"/>
            <a:ext cx="328613" cy="474662"/>
          </a:xfrm>
          <a:prstGeom prst="rect">
            <a:avLst/>
          </a:prstGeom>
          <a:gradFill rotWithShape="0">
            <a:gsLst>
              <a:gs pos="0">
                <a:srgbClr val="FFCF01"/>
              </a:gs>
              <a:gs pos="100000">
                <a:schemeClr val="bg1"/>
              </a:gs>
            </a:gsLst>
            <a:lin ang="0" scaled="1"/>
          </a:gradFill>
          <a:ln>
            <a:noFill/>
          </a:ln>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28" name="Rectangle 4">
            <a:extLst>
              <a:ext uri="{FF2B5EF4-FFF2-40B4-BE49-F238E27FC236}">
                <a16:creationId xmlns:a16="http://schemas.microsoft.com/office/drawing/2014/main" id="{57612A0C-99F1-414D-93FD-C1751C77E202}"/>
              </a:ext>
            </a:extLst>
          </p:cNvPr>
          <p:cNvSpPr>
            <a:spLocks noChangeArrowheads="1"/>
          </p:cNvSpPr>
          <p:nvPr/>
        </p:nvSpPr>
        <p:spPr bwMode="ltGray">
          <a:xfrm>
            <a:off x="541338" y="979488"/>
            <a:ext cx="422275" cy="474662"/>
          </a:xfrm>
          <a:prstGeom prst="rect">
            <a:avLst/>
          </a:prstGeom>
          <a:solidFill>
            <a:schemeClr val="folHlink"/>
          </a:solidFill>
          <a:ln>
            <a:noFill/>
          </a:ln>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29" name="Rectangle 5">
            <a:extLst>
              <a:ext uri="{FF2B5EF4-FFF2-40B4-BE49-F238E27FC236}">
                <a16:creationId xmlns:a16="http://schemas.microsoft.com/office/drawing/2014/main" id="{E6301D46-3865-4724-BA80-A3FDC9C63E4C}"/>
              </a:ext>
            </a:extLst>
          </p:cNvPr>
          <p:cNvSpPr>
            <a:spLocks noChangeArrowheads="1"/>
          </p:cNvSpPr>
          <p:nvPr/>
        </p:nvSpPr>
        <p:spPr bwMode="ltGray">
          <a:xfrm>
            <a:off x="911225" y="979488"/>
            <a:ext cx="368300" cy="474662"/>
          </a:xfrm>
          <a:prstGeom prst="rect">
            <a:avLst/>
          </a:prstGeom>
          <a:gradFill rotWithShape="0">
            <a:gsLst>
              <a:gs pos="0">
                <a:schemeClr val="folHlink"/>
              </a:gs>
              <a:gs pos="100000">
                <a:schemeClr val="bg1"/>
              </a:gs>
            </a:gsLst>
            <a:lin ang="0" scaled="1"/>
          </a:gradFill>
          <a:ln>
            <a:noFill/>
          </a:ln>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30" name="Rectangle 6">
            <a:extLst>
              <a:ext uri="{FF2B5EF4-FFF2-40B4-BE49-F238E27FC236}">
                <a16:creationId xmlns:a16="http://schemas.microsoft.com/office/drawing/2014/main" id="{1635F1D8-FB4B-4E34-BABE-1510E000A951}"/>
              </a:ext>
            </a:extLst>
          </p:cNvPr>
          <p:cNvSpPr>
            <a:spLocks noChangeArrowheads="1"/>
          </p:cNvSpPr>
          <p:nvPr/>
        </p:nvSpPr>
        <p:spPr bwMode="ltGray">
          <a:xfrm>
            <a:off x="127000" y="906463"/>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31" name="Rectangle 7">
            <a:extLst>
              <a:ext uri="{FF2B5EF4-FFF2-40B4-BE49-F238E27FC236}">
                <a16:creationId xmlns:a16="http://schemas.microsoft.com/office/drawing/2014/main" id="{D526107C-A341-4154-8BB2-1CD4CAAA65EC}"/>
              </a:ext>
            </a:extLst>
          </p:cNvPr>
          <p:cNvSpPr>
            <a:spLocks noChangeArrowheads="1"/>
          </p:cNvSpPr>
          <p:nvPr/>
        </p:nvSpPr>
        <p:spPr bwMode="gray">
          <a:xfrm>
            <a:off x="762000" y="449263"/>
            <a:ext cx="31750" cy="1052512"/>
          </a:xfrm>
          <a:prstGeom prst="rect">
            <a:avLst/>
          </a:prstGeom>
          <a:solidFill>
            <a:schemeClr val="bg2"/>
          </a:solidFill>
          <a:ln>
            <a:noFill/>
          </a:ln>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32" name="Rectangle 8">
            <a:extLst>
              <a:ext uri="{FF2B5EF4-FFF2-40B4-BE49-F238E27FC236}">
                <a16:creationId xmlns:a16="http://schemas.microsoft.com/office/drawing/2014/main" id="{3B98AE40-B6A2-4A73-847B-2E674A0F1A55}"/>
              </a:ext>
            </a:extLst>
          </p:cNvPr>
          <p:cNvSpPr>
            <a:spLocks noChangeArrowheads="1"/>
          </p:cNvSpPr>
          <p:nvPr/>
        </p:nvSpPr>
        <p:spPr bwMode="gray">
          <a:xfrm>
            <a:off x="442913" y="1239838"/>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zh-CN"/>
          </a:p>
        </p:txBody>
      </p:sp>
      <p:sp>
        <p:nvSpPr>
          <p:cNvPr id="1033" name="Rectangle 9">
            <a:extLst>
              <a:ext uri="{FF2B5EF4-FFF2-40B4-BE49-F238E27FC236}">
                <a16:creationId xmlns:a16="http://schemas.microsoft.com/office/drawing/2014/main" id="{C1C10198-8224-4C1B-9CAE-79A63161A0C8}"/>
              </a:ext>
            </a:extLst>
          </p:cNvPr>
          <p:cNvSpPr>
            <a:spLocks noGrp="1" noChangeArrowheads="1"/>
          </p:cNvSpPr>
          <p:nvPr>
            <p:ph type="title"/>
          </p:nvPr>
        </p:nvSpPr>
        <p:spPr bwMode="auto">
          <a:xfrm>
            <a:off x="1150938" y="76200"/>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72506406-688E-4AFD-B72F-D48A4F385B54}"/>
              </a:ext>
            </a:extLst>
          </p:cNvPr>
          <p:cNvSpPr>
            <a:spLocks noGrp="1" noChangeArrowheads="1"/>
          </p:cNvSpPr>
          <p:nvPr>
            <p:ph type="body" idx="1"/>
          </p:nvPr>
        </p:nvSpPr>
        <p:spPr bwMode="auto">
          <a:xfrm>
            <a:off x="1182688" y="13716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31" name="Rectangle 11">
            <a:extLst>
              <a:ext uri="{FF2B5EF4-FFF2-40B4-BE49-F238E27FC236}">
                <a16:creationId xmlns:a16="http://schemas.microsoft.com/office/drawing/2014/main" id="{4994CA33-5266-4A90-8F0C-DB575C5AA975}"/>
              </a:ext>
            </a:extLst>
          </p:cNvPr>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0" sz="1400"/>
            </a:lvl1pPr>
          </a:lstStyle>
          <a:p>
            <a:pPr>
              <a:defRPr/>
            </a:pPr>
            <a:endParaRPr lang="en-US" altLang="zh-CN"/>
          </a:p>
        </p:txBody>
      </p:sp>
      <p:sp>
        <p:nvSpPr>
          <p:cNvPr id="5132" name="Rectangle 12">
            <a:extLst>
              <a:ext uri="{FF2B5EF4-FFF2-40B4-BE49-F238E27FC236}">
                <a16:creationId xmlns:a16="http://schemas.microsoft.com/office/drawing/2014/main" id="{1D43A24D-F27E-4079-815F-51B2833A634B}"/>
              </a:ext>
            </a:extLst>
          </p:cNvPr>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vl1pPr>
          </a:lstStyle>
          <a:p>
            <a:pPr>
              <a:defRPr/>
            </a:pPr>
            <a:endParaRPr lang="en-US" altLang="zh-CN"/>
          </a:p>
        </p:txBody>
      </p:sp>
      <p:sp>
        <p:nvSpPr>
          <p:cNvPr id="5133" name="Rectangle 13">
            <a:extLst>
              <a:ext uri="{FF2B5EF4-FFF2-40B4-BE49-F238E27FC236}">
                <a16:creationId xmlns:a16="http://schemas.microsoft.com/office/drawing/2014/main" id="{E01133F7-F44D-4A53-82AD-7DD9594F857D}"/>
              </a:ext>
            </a:extLst>
          </p:cNvPr>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vl1pPr>
          </a:lstStyle>
          <a:p>
            <a:pPr>
              <a:defRPr/>
            </a:pPr>
            <a:fld id="{7EBE423B-3712-44C9-847B-D77B4A629A4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308"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rgbClr val="FF3300"/>
        </a:buClr>
        <a:buSzPct val="75000"/>
        <a:buFont typeface="Wingdings" panose="05000000000000000000" pitchFamily="2" charset="2"/>
        <a:buChar char="m"/>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9000"/>
        <a:buFont typeface="Wingdings" panose="05000000000000000000" pitchFamily="2" charset="2"/>
        <a:buChar char="q"/>
        <a:defRPr kumimoji="1" sz="2800">
          <a:solidFill>
            <a:srgbClr val="3333CC"/>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Ø"/>
        <a:defRPr kumimoji="1" sz="2400">
          <a:solidFill>
            <a:srgbClr val="FF3300"/>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84F3D1A-4827-4421-B8C2-4D8378AB15E1}"/>
              </a:ext>
            </a:extLst>
          </p:cNvPr>
          <p:cNvSpPr>
            <a:spLocks noGrp="1" noChangeArrowheads="1"/>
          </p:cNvSpPr>
          <p:nvPr>
            <p:ph type="title"/>
          </p:nvPr>
        </p:nvSpPr>
        <p:spPr>
          <a:xfrm>
            <a:off x="1150938" y="2743200"/>
            <a:ext cx="7793037" cy="1143000"/>
          </a:xfrm>
        </p:spPr>
        <p:txBody>
          <a:bodyPr/>
          <a:lstStyle/>
          <a:p>
            <a:pPr algn="ctr" eaLnBrk="1" hangingPunct="1"/>
            <a:r>
              <a:rPr lang="en-US" altLang="zh-CN"/>
              <a:t>OpenMP</a:t>
            </a:r>
            <a:r>
              <a:rPr lang="zh-CN" altLang="en-US"/>
              <a:t>编程</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38A2F11-2FE4-45ED-9F84-C59D8E239344}"/>
              </a:ext>
            </a:extLst>
          </p:cNvPr>
          <p:cNvSpPr>
            <a:spLocks noGrp="1" noChangeArrowheads="1"/>
          </p:cNvSpPr>
          <p:nvPr>
            <p:ph type="title"/>
          </p:nvPr>
        </p:nvSpPr>
        <p:spPr/>
        <p:txBody>
          <a:bodyPr/>
          <a:lstStyle/>
          <a:p>
            <a:pPr eaLnBrk="1" hangingPunct="1"/>
            <a:r>
              <a:rPr lang="zh-CN" altLang="en-US"/>
              <a:t>编程模型 </a:t>
            </a:r>
            <a:r>
              <a:rPr lang="en-US" altLang="zh-CN"/>
              <a:t>– </a:t>
            </a:r>
            <a:r>
              <a:rPr lang="zh-CN" altLang="en-US"/>
              <a:t>数据共享</a:t>
            </a:r>
          </a:p>
        </p:txBody>
      </p:sp>
      <p:sp>
        <p:nvSpPr>
          <p:cNvPr id="14339" name="Rectangle 3">
            <a:extLst>
              <a:ext uri="{FF2B5EF4-FFF2-40B4-BE49-F238E27FC236}">
                <a16:creationId xmlns:a16="http://schemas.microsoft.com/office/drawing/2014/main" id="{21A0B322-08C6-487C-B0FD-A4892C6EC959}"/>
              </a:ext>
            </a:extLst>
          </p:cNvPr>
          <p:cNvSpPr>
            <a:spLocks noGrp="1" noChangeArrowheads="1"/>
          </p:cNvSpPr>
          <p:nvPr>
            <p:ph type="body" idx="1"/>
          </p:nvPr>
        </p:nvSpPr>
        <p:spPr>
          <a:xfrm>
            <a:off x="838200" y="1371600"/>
            <a:ext cx="8116888" cy="4876800"/>
          </a:xfrm>
        </p:spPr>
        <p:txBody>
          <a:bodyPr/>
          <a:lstStyle/>
          <a:p>
            <a:pPr eaLnBrk="1" hangingPunct="1"/>
            <a:r>
              <a:rPr lang="zh-CN" altLang="en-US" sz="2400"/>
              <a:t>并行程序通常使用两种数据</a:t>
            </a:r>
            <a:endParaRPr lang="en-US" altLang="zh-CN" sz="2400"/>
          </a:p>
          <a:p>
            <a:pPr lvl="1" eaLnBrk="1" hangingPunct="1"/>
            <a:r>
              <a:rPr lang="zh-CN" altLang="en-US" sz="2000"/>
              <a:t>共享数据，所有线程可见，</a:t>
            </a:r>
            <a:br>
              <a:rPr lang="en-US" altLang="zh-CN" sz="2000"/>
            </a:br>
            <a:r>
              <a:rPr lang="zh-CN" altLang="en-US" sz="2000"/>
              <a:t>通常是具名的</a:t>
            </a:r>
            <a:endParaRPr lang="en-US" altLang="zh-CN" sz="2000"/>
          </a:p>
          <a:p>
            <a:pPr lvl="1" eaLnBrk="1" hangingPunct="1"/>
            <a:r>
              <a:rPr lang="zh-CN" altLang="en-US" sz="2000"/>
              <a:t>私有数据，单线程可见，</a:t>
            </a:r>
            <a:br>
              <a:rPr lang="en-US" altLang="zh-CN" sz="2000"/>
            </a:br>
            <a:r>
              <a:rPr lang="zh-CN" altLang="en-US" sz="2000"/>
              <a:t>通常在栈中分配</a:t>
            </a:r>
            <a:endParaRPr lang="en-US" altLang="zh-CN" sz="2000"/>
          </a:p>
          <a:p>
            <a:pPr eaLnBrk="1" hangingPunct="1"/>
            <a:r>
              <a:rPr lang="en-US" altLang="zh-CN" sz="2400"/>
              <a:t>PThread</a:t>
            </a:r>
          </a:p>
          <a:p>
            <a:pPr lvl="1" eaLnBrk="1" hangingPunct="1"/>
            <a:r>
              <a:rPr lang="zh-CN" altLang="en-US" sz="2000"/>
              <a:t>全局作用域变量是共享的</a:t>
            </a:r>
            <a:endParaRPr lang="en-US" altLang="zh-CN" sz="2000"/>
          </a:p>
          <a:p>
            <a:pPr lvl="1" eaLnBrk="1" hangingPunct="1"/>
            <a:r>
              <a:rPr lang="zh-CN" altLang="en-US" sz="2000"/>
              <a:t>栈中分配的变量是私有的</a:t>
            </a:r>
            <a:endParaRPr lang="en-US" altLang="zh-CN" sz="2000"/>
          </a:p>
          <a:p>
            <a:pPr eaLnBrk="1" hangingPunct="1"/>
            <a:r>
              <a:rPr lang="en-US" altLang="zh-CN" sz="2400"/>
              <a:t>OpenMP</a:t>
            </a:r>
          </a:p>
          <a:p>
            <a:pPr lvl="1" eaLnBrk="1" hangingPunct="1"/>
            <a:r>
              <a:rPr lang="en-US" altLang="zh-CN" sz="2000" b="1">
                <a:latin typeface="Courier New" panose="02070309020205020404" pitchFamily="49" charset="0"/>
                <a:cs typeface="Courier New" panose="02070309020205020404" pitchFamily="49" charset="0"/>
              </a:rPr>
              <a:t>shared</a:t>
            </a:r>
            <a:r>
              <a:rPr lang="zh-CN" altLang="en-US" sz="2000"/>
              <a:t>变量是共享的</a:t>
            </a:r>
            <a:endParaRPr lang="en-US" altLang="zh-CN" sz="2000"/>
          </a:p>
          <a:p>
            <a:pPr lvl="1" eaLnBrk="1" hangingPunct="1"/>
            <a:r>
              <a:rPr lang="en-US" altLang="zh-CN" sz="2000" b="1">
                <a:solidFill>
                  <a:schemeClr val="accent2"/>
                </a:solidFill>
                <a:latin typeface="Courier New" panose="02070309020205020404" pitchFamily="49" charset="0"/>
                <a:cs typeface="Courier New" panose="02070309020205020404" pitchFamily="49" charset="0"/>
              </a:rPr>
              <a:t>private</a:t>
            </a:r>
            <a:r>
              <a:rPr lang="zh-CN" altLang="en-US" sz="2000"/>
              <a:t>变量是私有的</a:t>
            </a:r>
            <a:endParaRPr lang="en-US" altLang="zh-CN" sz="2000"/>
          </a:p>
          <a:p>
            <a:pPr lvl="1" eaLnBrk="1" hangingPunct="1"/>
            <a:r>
              <a:rPr lang="zh-CN" altLang="en-US" sz="2000"/>
              <a:t>默认是</a:t>
            </a:r>
            <a:r>
              <a:rPr lang="en-US" altLang="zh-CN" sz="2000" b="1">
                <a:latin typeface="Courier New" panose="02070309020205020404" pitchFamily="49" charset="0"/>
                <a:cs typeface="Courier New" panose="02070309020205020404" pitchFamily="49" charset="0"/>
              </a:rPr>
              <a:t>shared</a:t>
            </a:r>
            <a:endParaRPr lang="en-US" altLang="zh-CN" sz="2000"/>
          </a:p>
          <a:p>
            <a:pPr lvl="1" eaLnBrk="1" hangingPunct="1"/>
            <a:r>
              <a:rPr lang="zh-CN" altLang="en-US" sz="2000"/>
              <a:t>循环变量是</a:t>
            </a:r>
            <a:r>
              <a:rPr lang="en-US" altLang="zh-CN" sz="2000" b="1">
                <a:solidFill>
                  <a:schemeClr val="accent2"/>
                </a:solidFill>
                <a:latin typeface="Courier New" panose="02070309020205020404" pitchFamily="49" charset="0"/>
                <a:cs typeface="Courier New" panose="02070309020205020404" pitchFamily="49" charset="0"/>
              </a:rPr>
              <a:t>private</a:t>
            </a:r>
            <a:endParaRPr lang="en-US" altLang="zh-CN" sz="2000"/>
          </a:p>
        </p:txBody>
      </p:sp>
      <p:sp>
        <p:nvSpPr>
          <p:cNvPr id="5" name="Text Box 7">
            <a:extLst>
              <a:ext uri="{FF2B5EF4-FFF2-40B4-BE49-F238E27FC236}">
                <a16:creationId xmlns:a16="http://schemas.microsoft.com/office/drawing/2014/main" id="{A628DAF7-9C8B-4A78-B267-0FBF1581FE65}"/>
              </a:ext>
            </a:extLst>
          </p:cNvPr>
          <p:cNvSpPr txBox="1">
            <a:spLocks noChangeArrowheads="1"/>
          </p:cNvSpPr>
          <p:nvPr/>
        </p:nvSpPr>
        <p:spPr bwMode="auto">
          <a:xfrm>
            <a:off x="5364163" y="1439863"/>
            <a:ext cx="3598862" cy="5354637"/>
          </a:xfrm>
          <a:prstGeom prst="rect">
            <a:avLst/>
          </a:prstGeom>
          <a:solidFill>
            <a:srgbClr val="FFFFFF"/>
          </a:solidFill>
          <a:ln w="12700">
            <a:noFill/>
            <a:miter lim="800000"/>
            <a:headEnd type="none" w="sm" len="sm"/>
            <a:tailEnd type="none" w="sm" len="sm"/>
          </a:ln>
        </p:spPr>
        <p:txBody>
          <a:bodyPr>
            <a:spAutoFit/>
          </a:bodyPr>
          <a:lstStyle/>
          <a:p>
            <a:pPr fontAlgn="auto">
              <a:spcBef>
                <a:spcPct val="50000"/>
              </a:spcBef>
              <a:spcAft>
                <a:spcPts val="0"/>
              </a:spcAft>
              <a:defRPr/>
            </a:pPr>
            <a:r>
              <a:rPr lang="en-US" altLang="zh-CN" sz="1800" b="1" dirty="0">
                <a:solidFill>
                  <a:srgbClr val="FF0000"/>
                </a:solidFill>
                <a:latin typeface="Courier New" pitchFamily="49" charset="0"/>
                <a:cs typeface="Courier New" pitchFamily="49" charset="0"/>
              </a:rPr>
              <a:t>// </a:t>
            </a:r>
            <a:r>
              <a:rPr lang="zh-CN" altLang="en-US" sz="1800" b="1" dirty="0">
                <a:solidFill>
                  <a:srgbClr val="FF0000"/>
                </a:solidFill>
                <a:latin typeface="Courier New" pitchFamily="49" charset="0"/>
                <a:cs typeface="Courier New" pitchFamily="49" charset="0"/>
              </a:rPr>
              <a:t>共享全局变量</a:t>
            </a:r>
            <a:endParaRPr kumimoji="0" lang="en-US" altLang="zh-CN" sz="1800" b="1" kern="0" dirty="0">
              <a:solidFill>
                <a:srgbClr val="FF0000"/>
              </a:solidFill>
              <a:latin typeface="Courier New" pitchFamily="49" charset="0"/>
              <a:cs typeface="Courier New" pitchFamily="49" charset="0"/>
            </a:endParaRPr>
          </a:p>
          <a:p>
            <a:pPr fontAlgn="auto">
              <a:spcBef>
                <a:spcPct val="50000"/>
              </a:spcBef>
              <a:spcAft>
                <a:spcPts val="0"/>
              </a:spcAft>
              <a:defRPr/>
            </a:pPr>
            <a:r>
              <a:rPr kumimoji="0" lang="en-US" altLang="zh-CN" sz="1800" b="1" kern="0" dirty="0" err="1">
                <a:solidFill>
                  <a:srgbClr val="FF0000"/>
                </a:solidFill>
                <a:latin typeface="Courier New" pitchFamily="49" charset="0"/>
                <a:cs typeface="Courier New" pitchFamily="49" charset="0"/>
              </a:rPr>
              <a:t>int</a:t>
            </a:r>
            <a:r>
              <a:rPr kumimoji="0" lang="en-US" altLang="zh-CN" sz="1800" b="1" kern="0" dirty="0">
                <a:solidFill>
                  <a:srgbClr val="FF0000"/>
                </a:solidFill>
                <a:latin typeface="Courier New" pitchFamily="49" charset="0"/>
                <a:cs typeface="Courier New" pitchFamily="49" charset="0"/>
              </a:rPr>
              <a:t> </a:t>
            </a:r>
            <a:r>
              <a:rPr kumimoji="0" lang="en-US" altLang="zh-CN" sz="1800" b="1" kern="0" dirty="0" err="1">
                <a:solidFill>
                  <a:srgbClr val="FF0000"/>
                </a:solidFill>
                <a:latin typeface="Courier New" pitchFamily="49" charset="0"/>
                <a:cs typeface="Courier New" pitchFamily="49" charset="0"/>
              </a:rPr>
              <a:t>bigdata</a:t>
            </a:r>
            <a:r>
              <a:rPr kumimoji="0" lang="en-US" altLang="zh-CN" sz="1800" b="1" kern="0" dirty="0">
                <a:solidFill>
                  <a:srgbClr val="FF0000"/>
                </a:solidFill>
                <a:latin typeface="Courier New" pitchFamily="49" charset="0"/>
                <a:cs typeface="Courier New" pitchFamily="49" charset="0"/>
              </a:rPr>
              <a:t>[1024];</a:t>
            </a:r>
          </a:p>
          <a:p>
            <a:pPr fontAlgn="auto">
              <a:spcBef>
                <a:spcPct val="50000"/>
              </a:spcBef>
              <a:spcAft>
                <a:spcPts val="0"/>
              </a:spcAft>
              <a:defRPr/>
            </a:pPr>
            <a:endParaRPr kumimoji="0" lang="en-US" altLang="zh-CN" sz="1800" b="1" kern="0" dirty="0">
              <a:solidFill>
                <a:srgbClr val="FF0000"/>
              </a:solidFill>
              <a:latin typeface="Courier New" pitchFamily="49" charset="0"/>
              <a:cs typeface="Courier New" pitchFamily="49" charset="0"/>
            </a:endParaRPr>
          </a:p>
          <a:p>
            <a:pPr fontAlgn="auto">
              <a:spcBef>
                <a:spcPct val="50000"/>
              </a:spcBef>
              <a:spcAft>
                <a:spcPts val="0"/>
              </a:spcAft>
              <a:defRPr/>
            </a:pPr>
            <a:r>
              <a:rPr kumimoji="0" lang="en-US" altLang="zh-CN" sz="1800" b="1" kern="0" dirty="0">
                <a:solidFill>
                  <a:srgbClr val="FF0000"/>
                </a:solidFill>
                <a:latin typeface="Courier New" pitchFamily="49" charset="0"/>
                <a:cs typeface="Courier New" pitchFamily="49" charset="0"/>
              </a:rPr>
              <a:t>void* </a:t>
            </a:r>
            <a:r>
              <a:rPr kumimoji="0" lang="en-US" altLang="zh-CN" sz="1800" b="1" kern="0" dirty="0" err="1">
                <a:solidFill>
                  <a:srgbClr val="FF0000"/>
                </a:solidFill>
                <a:latin typeface="Courier New" pitchFamily="49" charset="0"/>
                <a:cs typeface="Courier New" pitchFamily="49" charset="0"/>
              </a:rPr>
              <a:t>foo</a:t>
            </a:r>
            <a:r>
              <a:rPr kumimoji="0" lang="en-US" altLang="zh-CN" sz="1800" b="1" kern="0" dirty="0">
                <a:solidFill>
                  <a:srgbClr val="FF0000"/>
                </a:solidFill>
                <a:latin typeface="Courier New" pitchFamily="49" charset="0"/>
                <a:cs typeface="Courier New" pitchFamily="49" charset="0"/>
              </a:rPr>
              <a:t>(void* bar) {</a:t>
            </a:r>
          </a:p>
          <a:p>
            <a:pPr fontAlgn="auto">
              <a:spcBef>
                <a:spcPct val="50000"/>
              </a:spcBef>
              <a:spcAft>
                <a:spcPts val="0"/>
              </a:spcAft>
              <a:defRPr/>
            </a:pPr>
            <a:r>
              <a:rPr kumimoji="0" lang="en-US" altLang="zh-CN" sz="1800" b="1" kern="0" dirty="0">
                <a:solidFill>
                  <a:srgbClr val="FF0000"/>
                </a:solidFill>
                <a:latin typeface="Courier New" pitchFamily="49" charset="0"/>
                <a:cs typeface="Courier New" pitchFamily="49" charset="0"/>
              </a:rPr>
              <a:t>  </a:t>
            </a:r>
            <a:r>
              <a:rPr kumimoji="0" lang="en-US" altLang="zh-CN" sz="1800" b="1" kern="0" dirty="0" err="1">
                <a:solidFill>
                  <a:srgbClr val="FF0000"/>
                </a:solidFill>
                <a:latin typeface="Courier New" pitchFamily="49" charset="0"/>
                <a:cs typeface="Courier New" pitchFamily="49" charset="0"/>
              </a:rPr>
              <a:t>int</a:t>
            </a:r>
            <a:r>
              <a:rPr kumimoji="0" lang="en-US" altLang="zh-CN" sz="1800" b="1" kern="0" dirty="0">
                <a:solidFill>
                  <a:srgbClr val="FF0000"/>
                </a:solidFill>
                <a:latin typeface="Courier New" pitchFamily="49" charset="0"/>
                <a:cs typeface="Courier New" pitchFamily="49" charset="0"/>
              </a:rPr>
              <a:t> </a:t>
            </a:r>
            <a:r>
              <a:rPr kumimoji="0" lang="en-US" altLang="zh-CN" sz="1800" b="1" kern="0" dirty="0" err="1">
                <a:solidFill>
                  <a:srgbClr val="FF0000"/>
                </a:solidFill>
                <a:latin typeface="Courier New" pitchFamily="49" charset="0"/>
                <a:cs typeface="Courier New" pitchFamily="49" charset="0"/>
              </a:rPr>
              <a:t>tid</a:t>
            </a:r>
            <a:r>
              <a:rPr kumimoji="0" lang="en-US" altLang="zh-CN" sz="1800" b="1" kern="0" dirty="0">
                <a:solidFill>
                  <a:srgbClr val="FF0000"/>
                </a:solidFill>
                <a:latin typeface="Courier New" pitchFamily="49" charset="0"/>
                <a:cs typeface="Courier New" pitchFamily="49" charset="0"/>
              </a:rPr>
              <a:t>;</a:t>
            </a:r>
          </a:p>
          <a:p>
            <a:pPr fontAlgn="auto">
              <a:spcBef>
                <a:spcPct val="50000"/>
              </a:spcBef>
              <a:spcAft>
                <a:spcPts val="0"/>
              </a:spcAft>
              <a:defRPr/>
            </a:pPr>
            <a:endParaRPr kumimoji="0" lang="en-US" altLang="zh-CN" sz="1800" b="1" kern="0" dirty="0">
              <a:solidFill>
                <a:srgbClr val="FF0000"/>
              </a:solidFill>
              <a:latin typeface="Courier New" pitchFamily="49" charset="0"/>
              <a:cs typeface="Courier New" pitchFamily="49" charset="0"/>
            </a:endParaRPr>
          </a:p>
          <a:p>
            <a:pPr fontAlgn="auto">
              <a:spcBef>
                <a:spcPct val="50000"/>
              </a:spcBef>
              <a:spcAft>
                <a:spcPts val="0"/>
              </a:spcAft>
              <a:defRPr/>
            </a:pPr>
            <a:r>
              <a:rPr kumimoji="0" lang="en-US" altLang="zh-CN" sz="1800" b="1" kern="0" dirty="0">
                <a:solidFill>
                  <a:srgbClr val="FF0000"/>
                </a:solidFill>
                <a:latin typeface="Courier New" pitchFamily="49" charset="0"/>
                <a:cs typeface="Courier New" pitchFamily="49" charset="0"/>
              </a:rPr>
              <a:t>  #</a:t>
            </a:r>
            <a:r>
              <a:rPr kumimoji="0" lang="en-US" altLang="zh-CN" sz="1800" b="1" kern="0" dirty="0" err="1">
                <a:solidFill>
                  <a:srgbClr val="FF0000"/>
                </a:solidFill>
                <a:latin typeface="Courier New" pitchFamily="49" charset="0"/>
                <a:cs typeface="Courier New" pitchFamily="49" charset="0"/>
              </a:rPr>
              <a:t>pragma</a:t>
            </a:r>
            <a:r>
              <a:rPr kumimoji="0" lang="en-US" altLang="zh-CN" sz="1800" b="1" kern="0" dirty="0">
                <a:solidFill>
                  <a:srgbClr val="FF0000"/>
                </a:solidFill>
                <a:latin typeface="Courier New" pitchFamily="49" charset="0"/>
                <a:cs typeface="Courier New" pitchFamily="49" charset="0"/>
              </a:rPr>
              <a:t> </a:t>
            </a:r>
            <a:r>
              <a:rPr kumimoji="0" lang="en-US" altLang="zh-CN" sz="1800" b="1" kern="0" dirty="0" err="1">
                <a:solidFill>
                  <a:srgbClr val="FF0000"/>
                </a:solidFill>
                <a:latin typeface="Courier New" pitchFamily="49" charset="0"/>
                <a:cs typeface="Courier New" pitchFamily="49" charset="0"/>
              </a:rPr>
              <a:t>omp</a:t>
            </a:r>
            <a:r>
              <a:rPr kumimoji="0" lang="en-US" altLang="zh-CN" sz="1800" b="1" kern="0" dirty="0">
                <a:solidFill>
                  <a:srgbClr val="FF0000"/>
                </a:solidFill>
                <a:latin typeface="Courier New" pitchFamily="49" charset="0"/>
                <a:cs typeface="Courier New" pitchFamily="49" charset="0"/>
              </a:rPr>
              <a:t> parallel \</a:t>
            </a:r>
          </a:p>
          <a:p>
            <a:pPr fontAlgn="auto">
              <a:spcBef>
                <a:spcPct val="50000"/>
              </a:spcBef>
              <a:spcAft>
                <a:spcPts val="0"/>
              </a:spcAft>
              <a:defRPr/>
            </a:pPr>
            <a:r>
              <a:rPr kumimoji="0" lang="en-US" altLang="zh-CN" sz="1800" b="1" kern="0" dirty="0">
                <a:solidFill>
                  <a:srgbClr val="FF0000"/>
                </a:solidFill>
                <a:latin typeface="Courier New" pitchFamily="49" charset="0"/>
                <a:cs typeface="Courier New" pitchFamily="49" charset="0"/>
              </a:rPr>
              <a:t>   shared ( </a:t>
            </a:r>
            <a:r>
              <a:rPr kumimoji="0" lang="en-US" altLang="zh-CN" sz="1800" b="1" kern="0" dirty="0" err="1">
                <a:solidFill>
                  <a:srgbClr val="FF0000"/>
                </a:solidFill>
                <a:latin typeface="Courier New" pitchFamily="49" charset="0"/>
                <a:cs typeface="Courier New" pitchFamily="49" charset="0"/>
              </a:rPr>
              <a:t>bigdata</a:t>
            </a:r>
            <a:r>
              <a:rPr kumimoji="0" lang="en-US" altLang="zh-CN" sz="1800" b="1" kern="0" dirty="0">
                <a:solidFill>
                  <a:srgbClr val="FF0000"/>
                </a:solidFill>
                <a:latin typeface="Courier New" pitchFamily="49" charset="0"/>
                <a:cs typeface="Courier New" pitchFamily="49" charset="0"/>
              </a:rPr>
              <a:t> ) \</a:t>
            </a:r>
          </a:p>
          <a:p>
            <a:pPr fontAlgn="auto">
              <a:spcBef>
                <a:spcPct val="50000"/>
              </a:spcBef>
              <a:spcAft>
                <a:spcPts val="0"/>
              </a:spcAft>
              <a:defRPr/>
            </a:pPr>
            <a:r>
              <a:rPr kumimoji="0" lang="en-US" altLang="zh-CN" sz="1800" b="1" kern="0" dirty="0">
                <a:solidFill>
                  <a:sysClr val="windowText" lastClr="000000"/>
                </a:solidFill>
                <a:latin typeface="Courier New" pitchFamily="49" charset="0"/>
                <a:cs typeface="Courier New" pitchFamily="49" charset="0"/>
              </a:rPr>
              <a:t>   </a:t>
            </a:r>
            <a:r>
              <a:rPr kumimoji="0" lang="en-US" altLang="zh-CN" sz="1800" b="1" kern="0" dirty="0">
                <a:solidFill>
                  <a:srgbClr val="063DE8"/>
                </a:solidFill>
                <a:latin typeface="Courier New" pitchFamily="49" charset="0"/>
                <a:cs typeface="Courier New" pitchFamily="49" charset="0"/>
              </a:rPr>
              <a:t>private ( </a:t>
            </a:r>
            <a:r>
              <a:rPr kumimoji="0" lang="en-US" altLang="zh-CN" sz="1800" b="1" kern="0" dirty="0" err="1">
                <a:solidFill>
                  <a:srgbClr val="063DE8"/>
                </a:solidFill>
                <a:latin typeface="Courier New" pitchFamily="49" charset="0"/>
                <a:cs typeface="Courier New" pitchFamily="49" charset="0"/>
              </a:rPr>
              <a:t>tid</a:t>
            </a:r>
            <a:r>
              <a:rPr kumimoji="0" lang="en-US" altLang="zh-CN" sz="1800" b="1" kern="0" dirty="0">
                <a:solidFill>
                  <a:srgbClr val="063DE8"/>
                </a:solidFill>
                <a:latin typeface="Courier New" pitchFamily="49" charset="0"/>
                <a:cs typeface="Courier New" pitchFamily="49" charset="0"/>
              </a:rPr>
              <a:t> )</a:t>
            </a:r>
          </a:p>
          <a:p>
            <a:pPr fontAlgn="auto">
              <a:spcBef>
                <a:spcPct val="50000"/>
              </a:spcBef>
              <a:spcAft>
                <a:spcPts val="0"/>
              </a:spcAft>
              <a:defRPr/>
            </a:pPr>
            <a:r>
              <a:rPr kumimoji="0" lang="en-US" altLang="zh-CN" sz="1800" b="1" kern="0" dirty="0">
                <a:solidFill>
                  <a:sysClr val="windowText" lastClr="000000"/>
                </a:solidFill>
                <a:latin typeface="Courier New" pitchFamily="49" charset="0"/>
                <a:cs typeface="Courier New" pitchFamily="49" charset="0"/>
              </a:rPr>
              <a:t>  </a:t>
            </a:r>
            <a:r>
              <a:rPr kumimoji="0" lang="en-US" altLang="zh-CN" sz="1800" b="1" kern="0" dirty="0">
                <a:solidFill>
                  <a:srgbClr val="FF0000"/>
                </a:solidFill>
                <a:latin typeface="Courier New" pitchFamily="49" charset="0"/>
                <a:cs typeface="Courier New" pitchFamily="49" charset="0"/>
              </a:rPr>
              <a:t>{</a:t>
            </a:r>
          </a:p>
          <a:p>
            <a:pPr fontAlgn="auto">
              <a:spcBef>
                <a:spcPct val="50000"/>
              </a:spcBef>
              <a:spcAft>
                <a:spcPts val="0"/>
              </a:spcAft>
              <a:defRPr/>
            </a:pPr>
            <a:r>
              <a:rPr kumimoji="0" lang="en-US" altLang="zh-CN" sz="1800" b="1" kern="0" dirty="0">
                <a:solidFill>
                  <a:srgbClr val="FF0000"/>
                </a:solidFill>
                <a:latin typeface="Courier New" pitchFamily="49" charset="0"/>
                <a:cs typeface="Courier New" pitchFamily="49" charset="0"/>
              </a:rPr>
              <a:t>    /* Calc. here */</a:t>
            </a:r>
          </a:p>
          <a:p>
            <a:pPr fontAlgn="auto">
              <a:spcBef>
                <a:spcPct val="50000"/>
              </a:spcBef>
              <a:spcAft>
                <a:spcPts val="0"/>
              </a:spcAft>
              <a:defRPr/>
            </a:pPr>
            <a:r>
              <a:rPr kumimoji="0" lang="en-US" altLang="zh-CN" sz="1800" b="1" kern="0" dirty="0">
                <a:solidFill>
                  <a:srgbClr val="FF0000"/>
                </a:solidFill>
                <a:latin typeface="Courier New" pitchFamily="49" charset="0"/>
                <a:cs typeface="Courier New" pitchFamily="49" charset="0"/>
              </a:rPr>
              <a:t>  } </a:t>
            </a:r>
          </a:p>
          <a:p>
            <a:pPr fontAlgn="auto">
              <a:spcBef>
                <a:spcPct val="50000"/>
              </a:spcBef>
              <a:spcAft>
                <a:spcPts val="0"/>
              </a:spcAft>
              <a:defRPr/>
            </a:pPr>
            <a:r>
              <a:rPr kumimoji="0" lang="en-US" altLang="zh-CN" sz="1800" b="1" kern="0" dirty="0">
                <a:solidFill>
                  <a:srgbClr val="FF0000"/>
                </a:solidFill>
                <a:latin typeface="Courier New" pitchFamily="49" charset="0"/>
                <a:cs typeface="Courier New" pitchFamily="49" charset="0"/>
              </a:rPr>
              <a:t>}</a:t>
            </a:r>
          </a:p>
        </p:txBody>
      </p:sp>
      <p:cxnSp>
        <p:nvCxnSpPr>
          <p:cNvPr id="3" name="直接箭头连接符 2">
            <a:extLst>
              <a:ext uri="{FF2B5EF4-FFF2-40B4-BE49-F238E27FC236}">
                <a16:creationId xmlns:a16="http://schemas.microsoft.com/office/drawing/2014/main" id="{C8015FBD-E33A-4AFA-B83F-5B30C29EBBC9}"/>
              </a:ext>
            </a:extLst>
          </p:cNvPr>
          <p:cNvCxnSpPr>
            <a:cxnSpLocks noChangeShapeType="1"/>
          </p:cNvCxnSpPr>
          <p:nvPr/>
        </p:nvCxnSpPr>
        <p:spPr bwMode="auto">
          <a:xfrm flipV="1">
            <a:off x="4356100" y="2133600"/>
            <a:ext cx="1152525" cy="1511300"/>
          </a:xfrm>
          <a:prstGeom prst="straightConnector1">
            <a:avLst/>
          </a:prstGeom>
          <a:noFill/>
          <a:ln w="25400" algn="ctr">
            <a:solidFill>
              <a:srgbClr val="FF0000"/>
            </a:solidFill>
            <a:round/>
            <a:headEnd/>
            <a:tailEnd type="stealth" w="lg" len="med"/>
          </a:ln>
          <a:extLst>
            <a:ext uri="{909E8E84-426E-40DD-AFC4-6F175D3DCCD1}">
              <a14:hiddenFill xmlns:a14="http://schemas.microsoft.com/office/drawing/2010/main">
                <a:noFill/>
              </a14:hiddenFill>
            </a:ext>
          </a:extLst>
        </p:spPr>
      </p:cxnSp>
      <p:cxnSp>
        <p:nvCxnSpPr>
          <p:cNvPr id="7" name="直接箭头连接符 6">
            <a:extLst>
              <a:ext uri="{FF2B5EF4-FFF2-40B4-BE49-F238E27FC236}">
                <a16:creationId xmlns:a16="http://schemas.microsoft.com/office/drawing/2014/main" id="{9291BC0F-91A8-42E0-B612-6683C5A7F642}"/>
              </a:ext>
            </a:extLst>
          </p:cNvPr>
          <p:cNvCxnSpPr>
            <a:cxnSpLocks noChangeShapeType="1"/>
          </p:cNvCxnSpPr>
          <p:nvPr/>
        </p:nvCxnSpPr>
        <p:spPr bwMode="auto">
          <a:xfrm flipV="1">
            <a:off x="4116388" y="4491038"/>
            <a:ext cx="1751012" cy="452437"/>
          </a:xfrm>
          <a:prstGeom prst="straightConnector1">
            <a:avLst/>
          </a:prstGeom>
          <a:noFill/>
          <a:ln w="25400" algn="ctr">
            <a:solidFill>
              <a:srgbClr val="FF0000"/>
            </a:solidFill>
            <a:round/>
            <a:headEnd/>
            <a:tailEnd type="stealth" w="lg" len="med"/>
          </a:ln>
          <a:extLst>
            <a:ext uri="{909E8E84-426E-40DD-AFC4-6F175D3DCCD1}">
              <a14:hiddenFill xmlns:a14="http://schemas.microsoft.com/office/drawing/2010/main">
                <a:noFill/>
              </a14:hiddenFill>
            </a:ext>
          </a:extLst>
        </p:spPr>
      </p:cxnSp>
      <p:cxnSp>
        <p:nvCxnSpPr>
          <p:cNvPr id="9" name="直接箭头连接符 8">
            <a:extLst>
              <a:ext uri="{FF2B5EF4-FFF2-40B4-BE49-F238E27FC236}">
                <a16:creationId xmlns:a16="http://schemas.microsoft.com/office/drawing/2014/main" id="{948433EC-8FE9-47E3-9CCA-AF9DFAA1DEFF}"/>
              </a:ext>
            </a:extLst>
          </p:cNvPr>
          <p:cNvCxnSpPr>
            <a:cxnSpLocks noChangeShapeType="1"/>
          </p:cNvCxnSpPr>
          <p:nvPr/>
        </p:nvCxnSpPr>
        <p:spPr bwMode="auto">
          <a:xfrm flipV="1">
            <a:off x="4427538" y="3311525"/>
            <a:ext cx="1296987" cy="860425"/>
          </a:xfrm>
          <a:prstGeom prst="straightConnector1">
            <a:avLst/>
          </a:prstGeom>
          <a:noFill/>
          <a:ln w="25400" algn="ctr">
            <a:solidFill>
              <a:srgbClr val="FF0000"/>
            </a:solidFill>
            <a:round/>
            <a:headEnd/>
            <a:tailEnd type="stealth" w="lg" len="med"/>
          </a:ln>
          <a:extLst>
            <a:ext uri="{909E8E84-426E-40DD-AFC4-6F175D3DCCD1}">
              <a14:hiddenFill xmlns:a14="http://schemas.microsoft.com/office/drawing/2010/main">
                <a:noFill/>
              </a14:hiddenFill>
            </a:ext>
          </a:extLst>
        </p:spPr>
      </p:cxnSp>
      <p:cxnSp>
        <p:nvCxnSpPr>
          <p:cNvPr id="12" name="直接箭头连接符 11">
            <a:extLst>
              <a:ext uri="{FF2B5EF4-FFF2-40B4-BE49-F238E27FC236}">
                <a16:creationId xmlns:a16="http://schemas.microsoft.com/office/drawing/2014/main" id="{8E929882-6E22-4102-B2BA-AA45C48CA05B}"/>
              </a:ext>
            </a:extLst>
          </p:cNvPr>
          <p:cNvCxnSpPr>
            <a:cxnSpLocks noChangeShapeType="1"/>
          </p:cNvCxnSpPr>
          <p:nvPr/>
        </p:nvCxnSpPr>
        <p:spPr bwMode="auto">
          <a:xfrm flipV="1">
            <a:off x="4322763" y="4943475"/>
            <a:ext cx="1544637" cy="377825"/>
          </a:xfrm>
          <a:prstGeom prst="straightConnector1">
            <a:avLst/>
          </a:prstGeom>
          <a:noFill/>
          <a:ln w="25400" algn="ctr">
            <a:solidFill>
              <a:srgbClr val="FF0000"/>
            </a:solidFill>
            <a:round/>
            <a:headEnd/>
            <a:tailEnd type="stealth" w="lg"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a:extLst>
              <a:ext uri="{FF2B5EF4-FFF2-40B4-BE49-F238E27FC236}">
                <a16:creationId xmlns:a16="http://schemas.microsoft.com/office/drawing/2014/main" id="{710A144A-CB2C-4035-B9FE-05BF623E7119}"/>
              </a:ext>
            </a:extLst>
          </p:cNvPr>
          <p:cNvSpPr>
            <a:spLocks noGrp="1" noChangeArrowheads="1"/>
          </p:cNvSpPr>
          <p:nvPr>
            <p:ph type="title"/>
          </p:nvPr>
        </p:nvSpPr>
        <p:spPr/>
        <p:txBody>
          <a:bodyPr/>
          <a:lstStyle/>
          <a:p>
            <a:r>
              <a:rPr lang="en-US" altLang="zh-CN"/>
              <a:t>OpenMP</a:t>
            </a:r>
            <a:r>
              <a:rPr lang="zh-CN" altLang="en-US"/>
              <a:t>新特性</a:t>
            </a:r>
          </a:p>
        </p:txBody>
      </p:sp>
      <p:sp>
        <p:nvSpPr>
          <p:cNvPr id="108547" name="内容占位符 2">
            <a:extLst>
              <a:ext uri="{FF2B5EF4-FFF2-40B4-BE49-F238E27FC236}">
                <a16:creationId xmlns:a16="http://schemas.microsoft.com/office/drawing/2014/main" id="{24566F63-0A86-453D-B9C1-431F749E2407}"/>
              </a:ext>
            </a:extLst>
          </p:cNvPr>
          <p:cNvSpPr>
            <a:spLocks noGrp="1" noChangeArrowheads="1"/>
          </p:cNvSpPr>
          <p:nvPr>
            <p:ph idx="1"/>
          </p:nvPr>
        </p:nvSpPr>
        <p:spPr/>
        <p:txBody>
          <a:bodyPr/>
          <a:lstStyle/>
          <a:p>
            <a:r>
              <a:rPr lang="en-US" altLang="zh-CN" sz="2800"/>
              <a:t>3.0/3.1</a:t>
            </a:r>
            <a:r>
              <a:rPr lang="zh-CN" altLang="en-US" sz="2800"/>
              <a:t>：</a:t>
            </a:r>
            <a:r>
              <a:rPr lang="en-US" altLang="zh-CN" sz="2800"/>
              <a:t>2008/2011</a:t>
            </a:r>
            <a:r>
              <a:rPr lang="zh-CN" altLang="en-US" sz="2800"/>
              <a:t>，任务并行、原子操作</a:t>
            </a:r>
            <a:endParaRPr lang="en-US" altLang="zh-CN" sz="2800"/>
          </a:p>
          <a:p>
            <a:r>
              <a:rPr lang="en-US" altLang="zh-CN" sz="2800"/>
              <a:t>4.0</a:t>
            </a:r>
            <a:r>
              <a:rPr lang="zh-CN" altLang="en-US" sz="2800"/>
              <a:t>：</a:t>
            </a:r>
            <a:r>
              <a:rPr lang="en-US" altLang="zh-CN" sz="2800"/>
              <a:t>2013</a:t>
            </a:r>
            <a:r>
              <a:rPr lang="zh-CN" altLang="en-US" sz="2800"/>
              <a:t>，</a:t>
            </a:r>
            <a:r>
              <a:rPr lang="en-US" altLang="zh-CN" sz="2800"/>
              <a:t>SIMD</a:t>
            </a:r>
            <a:r>
              <a:rPr lang="zh-CN" altLang="en-US" sz="2800"/>
              <a:t>、线程组、</a:t>
            </a:r>
            <a:r>
              <a:rPr lang="en-US" altLang="zh-CN" sz="2800"/>
              <a:t>offload</a:t>
            </a:r>
            <a:r>
              <a:rPr lang="zh-CN" altLang="en-US" sz="2800"/>
              <a:t>、</a:t>
            </a:r>
            <a:br>
              <a:rPr lang="en-US" altLang="zh-CN" sz="2800"/>
            </a:br>
            <a:r>
              <a:rPr lang="en-US" altLang="zh-CN" sz="2800"/>
              <a:t>	</a:t>
            </a:r>
            <a:r>
              <a:rPr lang="zh-CN" altLang="en-US" sz="2800"/>
              <a:t>线程绑定</a:t>
            </a:r>
            <a:endParaRPr lang="en-US" altLang="zh-CN" sz="2800"/>
          </a:p>
          <a:p>
            <a:r>
              <a:rPr lang="en-US" altLang="zh-CN" sz="2800"/>
              <a:t>4.5</a:t>
            </a:r>
            <a:r>
              <a:rPr lang="zh-CN" altLang="en-US" sz="2800"/>
              <a:t>：</a:t>
            </a:r>
            <a:r>
              <a:rPr lang="en-US" altLang="zh-CN" sz="2800"/>
              <a:t>2015</a:t>
            </a:r>
            <a:r>
              <a:rPr lang="zh-CN" altLang="en-US" sz="2800"/>
              <a:t>，循环分配顺序、任务优先级、</a:t>
            </a:r>
            <a:r>
              <a:rPr lang="en-US" altLang="zh-CN" sz="2800"/>
              <a:t>taskloop</a:t>
            </a:r>
            <a:r>
              <a:rPr lang="zh-CN" altLang="en-US" sz="2800"/>
              <a:t>、</a:t>
            </a:r>
            <a:r>
              <a:rPr lang="en-US" altLang="zh-CN" sz="2800"/>
              <a:t>target parallel (for</a:t>
            </a:r>
            <a:r>
              <a:rPr lang="zh-CN" altLang="en-US" sz="2800"/>
              <a:t> </a:t>
            </a:r>
            <a:r>
              <a:rPr lang="en-US" altLang="zh-CN" sz="2800"/>
              <a:t>simd)</a:t>
            </a:r>
          </a:p>
          <a:p>
            <a:r>
              <a:rPr lang="en-US" altLang="zh-CN" sz="2800"/>
              <a:t>5.0</a:t>
            </a:r>
            <a:r>
              <a:rPr lang="zh-CN" altLang="en-US" sz="2800"/>
              <a:t>：</a:t>
            </a:r>
            <a:r>
              <a:rPr lang="en-US" altLang="zh-CN" sz="2800"/>
              <a:t>2018</a:t>
            </a:r>
            <a:r>
              <a:rPr lang="zh-CN" altLang="en-US" sz="2800"/>
              <a:t>，</a:t>
            </a:r>
            <a:r>
              <a:rPr lang="en-US" altLang="zh-CN" sz="2800"/>
              <a:t>loop</a:t>
            </a:r>
            <a:r>
              <a:rPr lang="zh-CN" altLang="en-US" sz="2800"/>
              <a:t>、线程数绑定、</a:t>
            </a:r>
            <a:r>
              <a:rPr lang="en-US" altLang="zh-CN" sz="2800"/>
              <a:t>metadirective</a:t>
            </a:r>
            <a:r>
              <a:rPr lang="zh-CN" altLang="en-US" sz="2800"/>
              <a:t>、函数变体、反向</a:t>
            </a:r>
            <a:r>
              <a:rPr lang="en-US" altLang="zh-CN" sz="2800"/>
              <a:t>offload</a:t>
            </a:r>
            <a:r>
              <a:rPr lang="zh-CN" altLang="en-US" sz="2800"/>
              <a:t>、数组形状、</a:t>
            </a:r>
            <a:r>
              <a:rPr lang="en-US" altLang="zh-CN" sz="2800"/>
              <a:t>flush</a:t>
            </a:r>
            <a:r>
              <a:rPr lang="zh-CN" altLang="en-US" sz="2800"/>
              <a:t>指明读写、更广的</a:t>
            </a:r>
            <a:r>
              <a:rPr lang="en-US" altLang="zh-CN" sz="2800"/>
              <a:t>reduction</a:t>
            </a:r>
            <a:endParaRPr lang="zh-CN" altLang="en-US" sz="28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F798849B-361F-4239-AE47-317518DAAEC3}"/>
              </a:ext>
            </a:extLst>
          </p:cNvPr>
          <p:cNvSpPr>
            <a:spLocks noGrp="1" noChangeArrowheads="1"/>
          </p:cNvSpPr>
          <p:nvPr>
            <p:ph type="title"/>
          </p:nvPr>
        </p:nvSpPr>
        <p:spPr/>
        <p:txBody>
          <a:bodyPr/>
          <a:lstStyle/>
          <a:p>
            <a:r>
              <a:rPr lang="zh-CN" altLang="en-US"/>
              <a:t>条件并行</a:t>
            </a:r>
          </a:p>
        </p:txBody>
      </p:sp>
      <p:sp>
        <p:nvSpPr>
          <p:cNvPr id="110595" name="内容占位符 2">
            <a:extLst>
              <a:ext uri="{FF2B5EF4-FFF2-40B4-BE49-F238E27FC236}">
                <a16:creationId xmlns:a16="http://schemas.microsoft.com/office/drawing/2014/main" id="{889F5EE2-D267-40C0-843E-C5409F4F810C}"/>
              </a:ext>
            </a:extLst>
          </p:cNvPr>
          <p:cNvSpPr>
            <a:spLocks noGrp="1" noChangeArrowheads="1"/>
          </p:cNvSpPr>
          <p:nvPr>
            <p:ph idx="1"/>
          </p:nvPr>
        </p:nvSpPr>
        <p:spPr/>
        <p:txBody>
          <a:bodyPr/>
          <a:lstStyle/>
          <a:p>
            <a:endParaRPr lang="zh-CN" altLang="en-US"/>
          </a:p>
        </p:txBody>
      </p:sp>
      <p:sp>
        <p:nvSpPr>
          <p:cNvPr id="8" name="Content Placeholder 2">
            <a:extLst>
              <a:ext uri="{FF2B5EF4-FFF2-40B4-BE49-F238E27FC236}">
                <a16:creationId xmlns:a16="http://schemas.microsoft.com/office/drawing/2014/main" id="{6BCD5FA6-AE82-42A0-9C66-77B7481E42E5}"/>
              </a:ext>
            </a:extLst>
          </p:cNvPr>
          <p:cNvSpPr txBox="1">
            <a:spLocks/>
          </p:cNvSpPr>
          <p:nvPr/>
        </p:nvSpPr>
        <p:spPr bwMode="auto">
          <a:xfrm>
            <a:off x="582613" y="1412875"/>
            <a:ext cx="2819400" cy="381000"/>
          </a:xfrm>
          <a:prstGeom prst="rect">
            <a:avLst/>
          </a:prstGeom>
          <a:solidFill>
            <a:srgbClr val="CCFFCC"/>
          </a:solidFill>
          <a:ln w="9525">
            <a:noFill/>
            <a:miter lim="800000"/>
            <a:headEnd/>
            <a:tailEnd/>
          </a:ln>
        </p:spPr>
        <p:txBody>
          <a:bodyPr lIns="63500" tIns="25400" rIns="63500" bIns="25400">
            <a:spAutoFit/>
          </a:bodyPr>
          <a:lstStyle/>
          <a:p>
            <a:pPr marL="203200" indent="-203200">
              <a:lnSpc>
                <a:spcPct val="75000"/>
              </a:lnSpc>
              <a:spcBef>
                <a:spcPts val="600"/>
              </a:spcBef>
              <a:buSzPct val="100000"/>
              <a:defRPr/>
            </a:pPr>
            <a:r>
              <a:rPr kumimoji="0" lang="en-US" altLang="zh-CN" sz="2000" kern="0">
                <a:solidFill>
                  <a:srgbClr val="000000"/>
                </a:solidFill>
                <a:latin typeface="Comic Sans MS"/>
                <a:ea typeface="ＭＳ Ｐゴシック" pitchFamily="34" charset="-128"/>
                <a:cs typeface="ＭＳ Ｐゴシック" pitchFamily="-65" charset="-128"/>
              </a:rPr>
              <a:t>if (scalar expression) </a:t>
            </a:r>
          </a:p>
        </p:txBody>
      </p:sp>
      <p:sp>
        <p:nvSpPr>
          <p:cNvPr id="9" name="Content Placeholder 2">
            <a:extLst>
              <a:ext uri="{FF2B5EF4-FFF2-40B4-BE49-F238E27FC236}">
                <a16:creationId xmlns:a16="http://schemas.microsoft.com/office/drawing/2014/main" id="{12BA9814-3023-495E-8B84-0482354DBF9F}"/>
              </a:ext>
            </a:extLst>
          </p:cNvPr>
          <p:cNvSpPr txBox="1">
            <a:spLocks/>
          </p:cNvSpPr>
          <p:nvPr/>
        </p:nvSpPr>
        <p:spPr bwMode="auto">
          <a:xfrm>
            <a:off x="506413" y="4232275"/>
            <a:ext cx="5029200" cy="1833563"/>
          </a:xfrm>
          <a:prstGeom prst="rect">
            <a:avLst/>
          </a:prstGeom>
          <a:solidFill>
            <a:srgbClr val="CCFFCC"/>
          </a:solidFill>
          <a:ln w="9525">
            <a:noFill/>
            <a:miter lim="800000"/>
            <a:headEnd/>
            <a:tailEnd/>
          </a:ln>
        </p:spPr>
        <p:txBody>
          <a:bodyPr lIns="63500" tIns="25400" rIns="63500" bIns="25400">
            <a:spAutoFit/>
          </a:bodyPr>
          <a:lstStyle/>
          <a:p>
            <a:pPr marL="203200" indent="-203200" fontAlgn="auto">
              <a:lnSpc>
                <a:spcPct val="75000"/>
              </a:lnSpc>
              <a:spcBef>
                <a:spcPts val="600"/>
              </a:spcBef>
              <a:spcAft>
                <a:spcPts val="0"/>
              </a:spcAft>
              <a:buSzPct val="100000"/>
              <a:defRPr/>
            </a:pPr>
            <a:r>
              <a:rPr kumimoji="0" lang="en-US" altLang="zh-CN" sz="2000" kern="0" dirty="0">
                <a:solidFill>
                  <a:srgbClr val="000000"/>
                </a:solidFill>
                <a:latin typeface="Comic Sans MS" pitchFamily="66" charset="0"/>
              </a:rPr>
              <a:t>#</a:t>
            </a:r>
            <a:r>
              <a:rPr kumimoji="0" lang="en-US" altLang="zh-CN" sz="2000" kern="0" dirty="0" err="1">
                <a:solidFill>
                  <a:srgbClr val="000000"/>
                </a:solidFill>
                <a:latin typeface="Comic Sans MS" pitchFamily="66" charset="0"/>
              </a:rPr>
              <a:t>pragma</a:t>
            </a:r>
            <a:r>
              <a:rPr kumimoji="0" lang="en-US" altLang="zh-CN" sz="2000" kern="0" dirty="0">
                <a:solidFill>
                  <a:srgbClr val="000000"/>
                </a:solidFill>
                <a:latin typeface="Comic Sans MS" pitchFamily="66" charset="0"/>
              </a:rPr>
              <a:t> </a:t>
            </a:r>
            <a:r>
              <a:rPr kumimoji="0" lang="en-US" altLang="zh-CN" sz="2000" kern="0" dirty="0" err="1">
                <a:solidFill>
                  <a:srgbClr val="000000"/>
                </a:solidFill>
                <a:latin typeface="Comic Sans MS" pitchFamily="66" charset="0"/>
              </a:rPr>
              <a:t>omp</a:t>
            </a:r>
            <a:r>
              <a:rPr kumimoji="0" lang="en-US" altLang="zh-CN" sz="2000" kern="0" dirty="0">
                <a:solidFill>
                  <a:srgbClr val="000000"/>
                </a:solidFill>
                <a:latin typeface="Comic Sans MS" pitchFamily="66" charset="0"/>
              </a:rPr>
              <a:t> parallel if (n &gt; threshold) \</a:t>
            </a:r>
          </a:p>
          <a:p>
            <a:pPr marL="203200" indent="-203200" fontAlgn="auto">
              <a:lnSpc>
                <a:spcPct val="75000"/>
              </a:lnSpc>
              <a:spcBef>
                <a:spcPts val="600"/>
              </a:spcBef>
              <a:spcAft>
                <a:spcPts val="0"/>
              </a:spcAft>
              <a:buSzPct val="100000"/>
              <a:defRPr/>
            </a:pPr>
            <a:r>
              <a:rPr kumimoji="0" lang="en-US" altLang="zh-CN" sz="2000" b="1" i="1" kern="0" dirty="0">
                <a:solidFill>
                  <a:srgbClr val="FF0000"/>
                </a:solidFill>
              </a:rPr>
              <a:t>shared(</a:t>
            </a:r>
            <a:r>
              <a:rPr kumimoji="0" lang="en-US" altLang="zh-CN" sz="2000" b="1" i="1" kern="0" dirty="0" err="1">
                <a:solidFill>
                  <a:srgbClr val="FF0000"/>
                </a:solidFill>
              </a:rPr>
              <a:t>n,x,y</a:t>
            </a:r>
            <a:r>
              <a:rPr kumimoji="0" lang="en-US" altLang="zh-CN" sz="2000" b="1" i="1" kern="0" dirty="0">
                <a:solidFill>
                  <a:srgbClr val="FF0000"/>
                </a:solidFill>
              </a:rPr>
              <a:t>) private(</a:t>
            </a:r>
            <a:r>
              <a:rPr kumimoji="0" lang="en-US" altLang="zh-CN" sz="2000" b="1" i="1" kern="0" dirty="0" err="1">
                <a:solidFill>
                  <a:srgbClr val="FF0000"/>
                </a:solidFill>
              </a:rPr>
              <a:t>i</a:t>
            </a:r>
            <a:r>
              <a:rPr kumimoji="0" lang="en-US" altLang="zh-CN" sz="2000" b="1" i="1" kern="0" dirty="0">
                <a:solidFill>
                  <a:srgbClr val="FF0000"/>
                </a:solidFill>
              </a:rPr>
              <a:t>)   {     </a:t>
            </a:r>
          </a:p>
          <a:p>
            <a:pPr marL="203200" indent="-203200" fontAlgn="auto">
              <a:lnSpc>
                <a:spcPct val="75000"/>
              </a:lnSpc>
              <a:spcBef>
                <a:spcPts val="600"/>
              </a:spcBef>
              <a:spcAft>
                <a:spcPts val="0"/>
              </a:spcAft>
              <a:buSzPct val="100000"/>
              <a:defRPr/>
            </a:pPr>
            <a:r>
              <a:rPr kumimoji="0" lang="en-US" altLang="zh-CN" sz="2000" b="1" i="1" kern="0" dirty="0">
                <a:solidFill>
                  <a:srgbClr val="FF0000"/>
                </a:solidFill>
              </a:rPr>
              <a:t>#</a:t>
            </a:r>
            <a:r>
              <a:rPr kumimoji="0" lang="en-US" altLang="zh-CN" sz="2000" b="1" i="1" kern="0" dirty="0" err="1">
                <a:solidFill>
                  <a:srgbClr val="FF0000"/>
                </a:solidFill>
              </a:rPr>
              <a:t>pragma</a:t>
            </a:r>
            <a:r>
              <a:rPr kumimoji="0" lang="en-US" altLang="zh-CN" sz="2000" b="1" i="1" kern="0" dirty="0">
                <a:solidFill>
                  <a:srgbClr val="FF0000"/>
                </a:solidFill>
              </a:rPr>
              <a:t> </a:t>
            </a:r>
            <a:r>
              <a:rPr kumimoji="0" lang="en-US" altLang="zh-CN" sz="2000" b="1" i="1" kern="0" dirty="0" err="1">
                <a:solidFill>
                  <a:srgbClr val="FF0000"/>
                </a:solidFill>
              </a:rPr>
              <a:t>omp</a:t>
            </a:r>
            <a:r>
              <a:rPr kumimoji="0" lang="en-US" altLang="zh-CN" sz="2000" b="1" i="1" kern="0" dirty="0">
                <a:solidFill>
                  <a:srgbClr val="FF0000"/>
                </a:solidFill>
              </a:rPr>
              <a:t> for     </a:t>
            </a:r>
          </a:p>
          <a:p>
            <a:pPr marL="203200" indent="-203200" fontAlgn="auto">
              <a:lnSpc>
                <a:spcPct val="75000"/>
              </a:lnSpc>
              <a:spcBef>
                <a:spcPts val="600"/>
              </a:spcBef>
              <a:spcAft>
                <a:spcPts val="0"/>
              </a:spcAft>
              <a:buSzPct val="100000"/>
              <a:defRPr/>
            </a:pPr>
            <a:r>
              <a:rPr kumimoji="0" lang="en-US" altLang="zh-CN" sz="2000" b="1" i="1" kern="0" dirty="0">
                <a:solidFill>
                  <a:srgbClr val="FF0000"/>
                </a:solidFill>
              </a:rPr>
              <a:t>for (</a:t>
            </a:r>
            <a:r>
              <a:rPr kumimoji="0" lang="en-US" altLang="zh-CN" sz="2000" b="1" i="1" kern="0" dirty="0" err="1">
                <a:solidFill>
                  <a:srgbClr val="FF0000"/>
                </a:solidFill>
              </a:rPr>
              <a:t>i</a:t>
            </a:r>
            <a:r>
              <a:rPr kumimoji="0" lang="en-US" altLang="zh-CN" sz="2000" b="1" i="1" kern="0" dirty="0">
                <a:solidFill>
                  <a:srgbClr val="FF0000"/>
                </a:solidFill>
              </a:rPr>
              <a:t>=0; </a:t>
            </a:r>
            <a:r>
              <a:rPr kumimoji="0" lang="en-US" altLang="zh-CN" sz="2000" b="1" i="1" kern="0" dirty="0" err="1">
                <a:solidFill>
                  <a:srgbClr val="FF0000"/>
                </a:solidFill>
              </a:rPr>
              <a:t>i</a:t>
            </a:r>
            <a:r>
              <a:rPr kumimoji="0" lang="en-US" altLang="zh-CN" sz="2000" b="1" i="1" kern="0" dirty="0">
                <a:solidFill>
                  <a:srgbClr val="FF0000"/>
                </a:solidFill>
              </a:rPr>
              <a:t>&lt;n; </a:t>
            </a:r>
            <a:r>
              <a:rPr kumimoji="0" lang="en-US" altLang="zh-CN" sz="2000" b="1" i="1" kern="0" dirty="0" err="1">
                <a:solidFill>
                  <a:srgbClr val="FF0000"/>
                </a:solidFill>
              </a:rPr>
              <a:t>i</a:t>
            </a:r>
            <a:r>
              <a:rPr kumimoji="0" lang="en-US" altLang="zh-CN" sz="2000" b="1" i="1" kern="0" dirty="0">
                <a:solidFill>
                  <a:srgbClr val="FF0000"/>
                </a:solidFill>
              </a:rPr>
              <a:t>++)         </a:t>
            </a:r>
          </a:p>
          <a:p>
            <a:pPr marL="203200" indent="-203200" fontAlgn="auto">
              <a:lnSpc>
                <a:spcPct val="75000"/>
              </a:lnSpc>
              <a:spcBef>
                <a:spcPts val="600"/>
              </a:spcBef>
              <a:spcAft>
                <a:spcPts val="0"/>
              </a:spcAft>
              <a:buSzPct val="100000"/>
              <a:defRPr/>
            </a:pPr>
            <a:r>
              <a:rPr kumimoji="0" lang="en-US" altLang="zh-CN" sz="2000" b="1" i="1" kern="0" dirty="0">
                <a:solidFill>
                  <a:srgbClr val="FF0000"/>
                </a:solidFill>
              </a:rPr>
              <a:t>    x[</a:t>
            </a:r>
            <a:r>
              <a:rPr kumimoji="0" lang="en-US" altLang="zh-CN" sz="2000" b="1" i="1" kern="0" dirty="0" err="1">
                <a:solidFill>
                  <a:srgbClr val="FF0000"/>
                </a:solidFill>
              </a:rPr>
              <a:t>i</a:t>
            </a:r>
            <a:r>
              <a:rPr kumimoji="0" lang="en-US" altLang="zh-CN" sz="2000" b="1" i="1" kern="0" dirty="0">
                <a:solidFill>
                  <a:srgbClr val="FF0000"/>
                </a:solidFill>
              </a:rPr>
              <a:t>] += y[</a:t>
            </a:r>
            <a:r>
              <a:rPr kumimoji="0" lang="en-US" altLang="zh-CN" sz="2000" b="1" i="1" kern="0" dirty="0" err="1">
                <a:solidFill>
                  <a:srgbClr val="FF0000"/>
                </a:solidFill>
              </a:rPr>
              <a:t>i</a:t>
            </a:r>
            <a:r>
              <a:rPr kumimoji="0" lang="en-US" altLang="zh-CN" sz="2000" b="1" i="1" kern="0" dirty="0">
                <a:solidFill>
                  <a:srgbClr val="FF0000"/>
                </a:solidFill>
              </a:rPr>
              <a:t>];   </a:t>
            </a:r>
          </a:p>
          <a:p>
            <a:pPr marL="203200" indent="-203200" fontAlgn="auto">
              <a:lnSpc>
                <a:spcPct val="75000"/>
              </a:lnSpc>
              <a:spcBef>
                <a:spcPts val="600"/>
              </a:spcBef>
              <a:spcAft>
                <a:spcPts val="0"/>
              </a:spcAft>
              <a:buSzPct val="100000"/>
              <a:defRPr/>
            </a:pPr>
            <a:r>
              <a:rPr kumimoji="0" lang="en-US" altLang="zh-CN" sz="2000" b="1" i="1" kern="0" dirty="0">
                <a:solidFill>
                  <a:srgbClr val="FF0000"/>
                </a:solidFill>
              </a:rPr>
              <a:t>} /*-- End of parallel region --*/</a:t>
            </a:r>
            <a:r>
              <a:rPr kumimoji="0" lang="en-US" altLang="zh-CN" sz="2000" kern="0" dirty="0">
                <a:solidFill>
                  <a:srgbClr val="FF0000"/>
                </a:solidFill>
                <a:latin typeface="Comic Sans MS" pitchFamily="66" charset="0"/>
              </a:rPr>
              <a:t> </a:t>
            </a:r>
          </a:p>
        </p:txBody>
      </p:sp>
      <p:sp>
        <p:nvSpPr>
          <p:cNvPr id="10" name="Content Placeholder 2">
            <a:extLst>
              <a:ext uri="{FF2B5EF4-FFF2-40B4-BE49-F238E27FC236}">
                <a16:creationId xmlns:a16="http://schemas.microsoft.com/office/drawing/2014/main" id="{E335BA43-754E-4F11-AFFE-B7954887C380}"/>
              </a:ext>
            </a:extLst>
          </p:cNvPr>
          <p:cNvSpPr txBox="1">
            <a:spLocks/>
          </p:cNvSpPr>
          <p:nvPr/>
        </p:nvSpPr>
        <p:spPr bwMode="auto">
          <a:xfrm>
            <a:off x="6145213" y="4460875"/>
            <a:ext cx="2819400" cy="1525588"/>
          </a:xfrm>
          <a:prstGeom prst="rect">
            <a:avLst/>
          </a:prstGeom>
          <a:solidFill>
            <a:srgbClr val="CCFFCC"/>
          </a:solidFill>
          <a:ln w="9525">
            <a:noFill/>
            <a:miter lim="800000"/>
            <a:headEnd/>
            <a:tailEnd/>
          </a:ln>
        </p:spPr>
        <p:txBody>
          <a:bodyPr lIns="63500" tIns="25400" rIns="63500" bIns="25400">
            <a:spAutoFit/>
          </a:bodyPr>
          <a:lstStyle/>
          <a:p>
            <a:pPr marL="203200" indent="-203200" fontAlgn="auto">
              <a:lnSpc>
                <a:spcPct val="75000"/>
              </a:lnSpc>
              <a:spcBef>
                <a:spcPts val="600"/>
              </a:spcBef>
              <a:spcAft>
                <a:spcPts val="0"/>
              </a:spcAft>
              <a:buSzPct val="100000"/>
              <a:defRPr/>
            </a:pPr>
            <a:r>
              <a:rPr kumimoji="0" lang="en-US" altLang="zh-CN" sz="2000" kern="0">
                <a:solidFill>
                  <a:srgbClr val="000000"/>
                </a:solidFill>
                <a:latin typeface="Comic Sans MS" pitchFamily="66" charset="0"/>
              </a:rPr>
              <a:t>Review:</a:t>
            </a:r>
          </a:p>
          <a:p>
            <a:pPr marL="203200" indent="-203200" fontAlgn="auto">
              <a:lnSpc>
                <a:spcPct val="75000"/>
              </a:lnSpc>
              <a:spcBef>
                <a:spcPts val="600"/>
              </a:spcBef>
              <a:spcAft>
                <a:spcPts val="0"/>
              </a:spcAft>
              <a:buSzPct val="100000"/>
              <a:defRPr/>
            </a:pPr>
            <a:r>
              <a:rPr kumimoji="0" lang="en-US" altLang="zh-CN" sz="2000" kern="0">
                <a:solidFill>
                  <a:srgbClr val="000000"/>
                </a:solidFill>
                <a:latin typeface="Comic Sans MS" pitchFamily="66" charset="0"/>
              </a:rPr>
              <a:t>    parallel</a:t>
            </a:r>
          </a:p>
          <a:p>
            <a:pPr marL="203200" indent="-203200" fontAlgn="auto">
              <a:lnSpc>
                <a:spcPct val="75000"/>
              </a:lnSpc>
              <a:spcBef>
                <a:spcPts val="600"/>
              </a:spcBef>
              <a:spcAft>
                <a:spcPts val="0"/>
              </a:spcAft>
              <a:buSzPct val="100000"/>
              <a:defRPr/>
            </a:pPr>
            <a:r>
              <a:rPr kumimoji="0" lang="en-US" altLang="zh-CN" sz="2000" kern="0">
                <a:solidFill>
                  <a:srgbClr val="000000"/>
                </a:solidFill>
                <a:latin typeface="Comic Sans MS" pitchFamily="66" charset="0"/>
              </a:rPr>
              <a:t>    for</a:t>
            </a:r>
          </a:p>
          <a:p>
            <a:pPr marL="203200" indent="-203200" fontAlgn="auto">
              <a:lnSpc>
                <a:spcPct val="75000"/>
              </a:lnSpc>
              <a:spcBef>
                <a:spcPts val="600"/>
              </a:spcBef>
              <a:spcAft>
                <a:spcPts val="0"/>
              </a:spcAft>
              <a:buSzPct val="100000"/>
              <a:defRPr/>
            </a:pPr>
            <a:r>
              <a:rPr kumimoji="0" lang="en-US" altLang="zh-CN" sz="2000" kern="0">
                <a:solidFill>
                  <a:srgbClr val="000000"/>
                </a:solidFill>
                <a:latin typeface="Comic Sans MS" pitchFamily="66" charset="0"/>
              </a:rPr>
              <a:t>    private</a:t>
            </a:r>
          </a:p>
          <a:p>
            <a:pPr marL="203200" indent="-203200" fontAlgn="auto">
              <a:lnSpc>
                <a:spcPct val="75000"/>
              </a:lnSpc>
              <a:spcBef>
                <a:spcPts val="600"/>
              </a:spcBef>
              <a:spcAft>
                <a:spcPts val="0"/>
              </a:spcAft>
              <a:buSzPct val="100000"/>
              <a:defRPr/>
            </a:pPr>
            <a:r>
              <a:rPr kumimoji="0" lang="en-US" altLang="zh-CN" sz="2000" kern="0">
                <a:solidFill>
                  <a:srgbClr val="000000"/>
                </a:solidFill>
                <a:latin typeface="Comic Sans MS" pitchFamily="66" charset="0"/>
              </a:rPr>
              <a:t>    shared </a:t>
            </a:r>
          </a:p>
        </p:txBody>
      </p:sp>
      <p:sp>
        <p:nvSpPr>
          <p:cNvPr id="11" name="TextBox 9">
            <a:extLst>
              <a:ext uri="{FF2B5EF4-FFF2-40B4-BE49-F238E27FC236}">
                <a16:creationId xmlns:a16="http://schemas.microsoft.com/office/drawing/2014/main" id="{BA1FC88B-924B-42B0-9F34-D78B4F25DA86}"/>
              </a:ext>
            </a:extLst>
          </p:cNvPr>
          <p:cNvSpPr txBox="1">
            <a:spLocks noChangeArrowheads="1"/>
          </p:cNvSpPr>
          <p:nvPr/>
        </p:nvSpPr>
        <p:spPr bwMode="auto">
          <a:xfrm>
            <a:off x="354013" y="1870075"/>
            <a:ext cx="8610600" cy="830263"/>
          </a:xfrm>
          <a:prstGeom prst="rect">
            <a:avLst/>
          </a:prstGeom>
          <a:noFill/>
          <a:ln w="9525">
            <a:noFill/>
            <a:miter lim="800000"/>
            <a:headEnd/>
            <a:tailEnd/>
          </a:ln>
        </p:spPr>
        <p:txBody>
          <a:bodyPr>
            <a:spAutoFit/>
          </a:bodyPr>
          <a:lstStyle/>
          <a:p>
            <a:pPr eaLnBrk="1" fontAlgn="auto" hangingPunct="1">
              <a:spcBef>
                <a:spcPts val="0"/>
              </a:spcBef>
              <a:spcAft>
                <a:spcPts val="0"/>
              </a:spcAft>
              <a:buFont typeface="Wingdings" pitchFamily="2" charset="2"/>
              <a:buChar char="ü"/>
              <a:defRPr/>
            </a:pPr>
            <a:r>
              <a:rPr kumimoji="0" lang="zh-CN" altLang="en-US" b="1" i="1" kern="0" dirty="0">
                <a:solidFill>
                  <a:srgbClr val="000090"/>
                </a:solidFill>
              </a:rPr>
              <a:t>仅当表达式求值为真时才并行执行</a:t>
            </a:r>
            <a:endParaRPr kumimoji="0" lang="en-US" altLang="zh-CN" b="1" i="1" kern="0" dirty="0">
              <a:solidFill>
                <a:srgbClr val="000090"/>
              </a:solidFill>
            </a:endParaRPr>
          </a:p>
          <a:p>
            <a:pPr eaLnBrk="1" fontAlgn="auto" hangingPunct="1">
              <a:spcBef>
                <a:spcPts val="0"/>
              </a:spcBef>
              <a:spcAft>
                <a:spcPts val="0"/>
              </a:spcAft>
              <a:buFont typeface="Wingdings" pitchFamily="2" charset="2"/>
              <a:buChar char="ü"/>
              <a:defRPr/>
            </a:pPr>
            <a:r>
              <a:rPr kumimoji="0" lang="zh-CN" altLang="en-US" b="1" i="1" kern="0" dirty="0">
                <a:solidFill>
                  <a:srgbClr val="000090"/>
                </a:solidFill>
              </a:rPr>
              <a:t>否则串行执行</a:t>
            </a:r>
            <a:r>
              <a:rPr kumimoji="0" lang="en-US" altLang="zh-CN" b="1" i="1" kern="0" dirty="0">
                <a:solidFill>
                  <a:srgbClr val="000090"/>
                </a:solidFill>
              </a:rPr>
              <a:t> </a:t>
            </a:r>
            <a:endParaRPr kumimoji="0" lang="en-US" altLang="zh-CN" kern="0" dirty="0">
              <a:solidFill>
                <a:srgbClr val="000090"/>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38899EFF-BD0B-4584-8625-0BC3B3707881}"/>
              </a:ext>
            </a:extLst>
          </p:cNvPr>
          <p:cNvSpPr>
            <a:spLocks noGrp="1" noChangeArrowheads="1"/>
          </p:cNvSpPr>
          <p:nvPr>
            <p:ph type="title"/>
          </p:nvPr>
        </p:nvSpPr>
        <p:spPr/>
        <p:txBody>
          <a:bodyPr/>
          <a:lstStyle/>
          <a:p>
            <a:r>
              <a:rPr lang="en-US" altLang="zh-CN"/>
              <a:t>Single</a:t>
            </a:r>
            <a:r>
              <a:rPr lang="zh-CN" altLang="en-US"/>
              <a:t>和</a:t>
            </a:r>
            <a:r>
              <a:rPr lang="en-US" altLang="zh-CN"/>
              <a:t>Master</a:t>
            </a:r>
            <a:r>
              <a:rPr lang="zh-CN" altLang="en-US"/>
              <a:t>结构</a:t>
            </a:r>
          </a:p>
        </p:txBody>
      </p:sp>
      <p:sp>
        <p:nvSpPr>
          <p:cNvPr id="3" name="内容占位符 2">
            <a:extLst>
              <a:ext uri="{FF2B5EF4-FFF2-40B4-BE49-F238E27FC236}">
                <a16:creationId xmlns:a16="http://schemas.microsoft.com/office/drawing/2014/main" id="{524E3C39-59D2-4745-A50A-40FE6A198B86}"/>
              </a:ext>
            </a:extLst>
          </p:cNvPr>
          <p:cNvSpPr>
            <a:spLocks noGrp="1"/>
          </p:cNvSpPr>
          <p:nvPr>
            <p:ph idx="1"/>
          </p:nvPr>
        </p:nvSpPr>
        <p:spPr/>
        <p:txBody>
          <a:bodyPr/>
          <a:lstStyle/>
          <a:p>
            <a:pPr>
              <a:defRPr/>
            </a:pPr>
            <a:r>
              <a:rPr lang="zh-CN" altLang="en-US" dirty="0"/>
              <a:t>线程组中只有一个线程执行代码</a:t>
            </a:r>
            <a:endParaRPr lang="en-US" altLang="zh-CN" dirty="0"/>
          </a:p>
          <a:p>
            <a:pPr>
              <a:defRPr/>
            </a:pPr>
            <a:r>
              <a:rPr lang="zh-CN" altLang="en-US" dirty="0"/>
              <a:t>用于</a:t>
            </a:r>
            <a:r>
              <a:rPr lang="en-US" altLang="zh-CN" dirty="0"/>
              <a:t>I/O</a:t>
            </a:r>
            <a:r>
              <a:rPr lang="zh-CN" altLang="en-US" dirty="0"/>
              <a:t>或初始化等任务</a:t>
            </a:r>
            <a:endParaRPr lang="en-US" altLang="zh-CN" dirty="0"/>
          </a:p>
          <a:p>
            <a:pPr>
              <a:defRPr/>
            </a:pPr>
            <a:r>
              <a:rPr lang="zh-CN" altLang="en-US" dirty="0"/>
              <a:t>入口或出口无隐式</a:t>
            </a:r>
            <a:r>
              <a:rPr lang="en-US" altLang="zh-CN" dirty="0"/>
              <a:t>barrier</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#pragma </a:t>
            </a:r>
            <a:r>
              <a:rPr lang="en-US" altLang="zh-CN" sz="2000" kern="100" dirty="0" err="1">
                <a:solidFill>
                  <a:srgbClr val="0000FF"/>
                </a:solidFill>
                <a:latin typeface="Arial" panose="020B0604020202020204" pitchFamily="34" charset="0"/>
              </a:rPr>
              <a:t>omp</a:t>
            </a:r>
            <a:r>
              <a:rPr lang="en-US" altLang="zh-CN" sz="2000" kern="100" dirty="0">
                <a:solidFill>
                  <a:srgbClr val="0000FF"/>
                </a:solidFill>
                <a:latin typeface="Arial" panose="020B0604020202020204" pitchFamily="34" charset="0"/>
              </a:rPr>
              <a:t> single { </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&lt;code-block&gt; </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a:t>
            </a:r>
          </a:p>
          <a:p>
            <a:pPr>
              <a:defRPr/>
            </a:pPr>
            <a:r>
              <a:rPr lang="zh-CN" altLang="en-US" dirty="0"/>
              <a:t>类似的，只有主线程执行代码</a:t>
            </a:r>
            <a:endParaRPr lang="en-US" altLang="zh-CN" dirty="0"/>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a:t>
            </a:r>
            <a:r>
              <a:rPr lang="en-US" altLang="zh-CN" sz="2000" kern="100" dirty="0" err="1">
                <a:solidFill>
                  <a:srgbClr val="0000FF"/>
                </a:solidFill>
                <a:latin typeface="Arial" panose="020B0604020202020204" pitchFamily="34" charset="0"/>
              </a:rPr>
              <a:t>pragma</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omp</a:t>
            </a:r>
            <a:r>
              <a:rPr lang="en-US" altLang="zh-CN" sz="2000" kern="100" dirty="0">
                <a:solidFill>
                  <a:srgbClr val="0000FF"/>
                </a:solidFill>
                <a:latin typeface="Arial" panose="020B0604020202020204" pitchFamily="34" charset="0"/>
              </a:rPr>
              <a:t> master { </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&lt;code-block&gt; </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a:extLst>
              <a:ext uri="{FF2B5EF4-FFF2-40B4-BE49-F238E27FC236}">
                <a16:creationId xmlns:a16="http://schemas.microsoft.com/office/drawing/2014/main" id="{F9C26FC5-1D5C-4600-9953-AFE9871FA32D}"/>
              </a:ext>
            </a:extLst>
          </p:cNvPr>
          <p:cNvSpPr>
            <a:spLocks noGrp="1" noChangeArrowheads="1"/>
          </p:cNvSpPr>
          <p:nvPr>
            <p:ph type="title"/>
          </p:nvPr>
        </p:nvSpPr>
        <p:spPr/>
        <p:txBody>
          <a:bodyPr/>
          <a:lstStyle/>
          <a:p>
            <a:r>
              <a:rPr lang="zh-CN" altLang="en-US"/>
              <a:t>更多的控制机制</a:t>
            </a:r>
          </a:p>
        </p:txBody>
      </p:sp>
      <p:sp>
        <p:nvSpPr>
          <p:cNvPr id="3" name="内容占位符 2">
            <a:extLst>
              <a:ext uri="{FF2B5EF4-FFF2-40B4-BE49-F238E27FC236}">
                <a16:creationId xmlns:a16="http://schemas.microsoft.com/office/drawing/2014/main" id="{48427861-CEF9-4009-975F-5FE9ED71CA22}"/>
              </a:ext>
            </a:extLst>
          </p:cNvPr>
          <p:cNvSpPr>
            <a:spLocks noGrp="1"/>
          </p:cNvSpPr>
          <p:nvPr>
            <p:ph idx="1"/>
          </p:nvPr>
        </p:nvSpPr>
        <p:spPr/>
        <p:txBody>
          <a:bodyPr/>
          <a:lstStyle/>
          <a:p>
            <a:pPr marL="0" indent="0" eaLnBrk="1" hangingPunct="1">
              <a:spcBef>
                <a:spcPts val="100"/>
              </a:spcBef>
              <a:buFont typeface="Wingdings" panose="05000000000000000000" pitchFamily="2" charset="2"/>
              <a:buNone/>
              <a:defRPr/>
            </a:pPr>
            <a:r>
              <a:rPr lang="en-US" altLang="zh-CN" sz="2400" kern="100" dirty="0">
                <a:solidFill>
                  <a:srgbClr val="0000FF"/>
                </a:solidFill>
                <a:latin typeface="Arial" panose="020B0604020202020204" pitchFamily="34" charset="0"/>
              </a:rPr>
              <a:t>#</a:t>
            </a:r>
            <a:r>
              <a:rPr lang="en-US" altLang="zh-CN" sz="2400" kern="100" dirty="0" err="1">
                <a:solidFill>
                  <a:srgbClr val="0000FF"/>
                </a:solidFill>
                <a:latin typeface="Arial" panose="020B0604020202020204" pitchFamily="34" charset="0"/>
              </a:rPr>
              <a:t>pragma</a:t>
            </a:r>
            <a:r>
              <a:rPr lang="en-US" altLang="zh-CN" sz="2400" kern="100" dirty="0">
                <a:solidFill>
                  <a:srgbClr val="0000FF"/>
                </a:solidFill>
                <a:latin typeface="Arial" panose="020B0604020202020204" pitchFamily="34" charset="0"/>
              </a:rPr>
              <a:t> </a:t>
            </a:r>
            <a:r>
              <a:rPr lang="en-US" altLang="zh-CN" sz="2400" kern="100" dirty="0" err="1">
                <a:solidFill>
                  <a:srgbClr val="0000FF"/>
                </a:solidFill>
                <a:latin typeface="Arial" panose="020B0604020202020204" pitchFamily="34" charset="0"/>
              </a:rPr>
              <a:t>omp</a:t>
            </a:r>
            <a:r>
              <a:rPr lang="en-US" altLang="zh-CN" sz="2400" kern="100" dirty="0">
                <a:solidFill>
                  <a:srgbClr val="0000FF"/>
                </a:solidFill>
                <a:latin typeface="Arial" panose="020B0604020202020204" pitchFamily="34" charset="0"/>
              </a:rPr>
              <a:t> parallel shared(A,B,C) </a:t>
            </a:r>
          </a:p>
          <a:p>
            <a:pPr marL="0" indent="0" eaLnBrk="1" hangingPunct="1">
              <a:spcBef>
                <a:spcPts val="100"/>
              </a:spcBef>
              <a:buFont typeface="Wingdings" panose="05000000000000000000" pitchFamily="2" charset="2"/>
              <a:buNone/>
              <a:defRPr/>
            </a:pPr>
            <a:r>
              <a:rPr lang="en-US" altLang="zh-CN" sz="24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2400" kern="100" dirty="0">
                <a:solidFill>
                  <a:srgbClr val="0000FF"/>
                </a:solidFill>
                <a:latin typeface="Arial" panose="020B0604020202020204" pitchFamily="34" charset="0"/>
              </a:rPr>
              <a:t>   </a:t>
            </a:r>
            <a:r>
              <a:rPr lang="en-US" altLang="zh-CN" sz="2400" kern="100" dirty="0" err="1">
                <a:solidFill>
                  <a:srgbClr val="0000FF"/>
                </a:solidFill>
                <a:latin typeface="Arial" panose="020B0604020202020204" pitchFamily="34" charset="0"/>
              </a:rPr>
              <a:t>tid</a:t>
            </a:r>
            <a:r>
              <a:rPr lang="en-US" altLang="zh-CN" sz="2400" kern="100" dirty="0">
                <a:solidFill>
                  <a:srgbClr val="0000FF"/>
                </a:solidFill>
                <a:latin typeface="Arial" panose="020B0604020202020204" pitchFamily="34" charset="0"/>
              </a:rPr>
              <a:t> = </a:t>
            </a:r>
            <a:r>
              <a:rPr lang="en-US" altLang="zh-CN" sz="2400" kern="100" dirty="0" err="1">
                <a:solidFill>
                  <a:srgbClr val="0000FF"/>
                </a:solidFill>
                <a:latin typeface="Arial" panose="020B0604020202020204" pitchFamily="34" charset="0"/>
              </a:rPr>
              <a:t>omp_get_thread_num</a:t>
            </a:r>
            <a:r>
              <a:rPr lang="en-US" altLang="zh-CN" sz="24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2400" kern="100" dirty="0">
                <a:solidFill>
                  <a:srgbClr val="0000FF"/>
                </a:solidFill>
                <a:latin typeface="Arial" panose="020B0604020202020204" pitchFamily="34" charset="0"/>
              </a:rPr>
              <a:t>   A[</a:t>
            </a:r>
            <a:r>
              <a:rPr lang="en-US" altLang="zh-CN" sz="2400" kern="100" dirty="0" err="1">
                <a:solidFill>
                  <a:srgbClr val="0000FF"/>
                </a:solidFill>
                <a:latin typeface="Arial" panose="020B0604020202020204" pitchFamily="34" charset="0"/>
              </a:rPr>
              <a:t>tid</a:t>
            </a:r>
            <a:r>
              <a:rPr lang="en-US" altLang="zh-CN" sz="2400" kern="100" dirty="0">
                <a:solidFill>
                  <a:srgbClr val="0000FF"/>
                </a:solidFill>
                <a:latin typeface="Arial" panose="020B0604020202020204" pitchFamily="34" charset="0"/>
              </a:rPr>
              <a:t>] = big_calc1(</a:t>
            </a:r>
            <a:r>
              <a:rPr lang="en-US" altLang="zh-CN" sz="2400" kern="100" dirty="0" err="1">
                <a:solidFill>
                  <a:srgbClr val="0000FF"/>
                </a:solidFill>
                <a:latin typeface="Arial" panose="020B0604020202020204" pitchFamily="34" charset="0"/>
              </a:rPr>
              <a:t>tid</a:t>
            </a:r>
            <a:r>
              <a:rPr lang="en-US" altLang="zh-CN" sz="24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2400" kern="100" dirty="0">
                <a:solidFill>
                  <a:srgbClr val="0000FF"/>
                </a:solidFill>
                <a:latin typeface="Arial" panose="020B0604020202020204" pitchFamily="34" charset="0"/>
              </a:rPr>
              <a:t>  #</a:t>
            </a:r>
            <a:r>
              <a:rPr lang="en-US" altLang="zh-CN" sz="2400" kern="100" dirty="0" err="1">
                <a:solidFill>
                  <a:srgbClr val="0000FF"/>
                </a:solidFill>
                <a:latin typeface="Arial" panose="020B0604020202020204" pitchFamily="34" charset="0"/>
              </a:rPr>
              <a:t>pragma</a:t>
            </a:r>
            <a:r>
              <a:rPr lang="en-US" altLang="zh-CN" sz="2400" kern="100" dirty="0">
                <a:solidFill>
                  <a:srgbClr val="0000FF"/>
                </a:solidFill>
                <a:latin typeface="Arial" panose="020B0604020202020204" pitchFamily="34" charset="0"/>
              </a:rPr>
              <a:t> </a:t>
            </a:r>
            <a:r>
              <a:rPr lang="en-US" altLang="zh-CN" sz="2400" kern="100" dirty="0" err="1">
                <a:solidFill>
                  <a:srgbClr val="0000FF"/>
                </a:solidFill>
                <a:latin typeface="Arial" panose="020B0604020202020204" pitchFamily="34" charset="0"/>
              </a:rPr>
              <a:t>omp</a:t>
            </a:r>
            <a:r>
              <a:rPr lang="en-US" altLang="zh-CN" sz="2400" kern="100" dirty="0">
                <a:solidFill>
                  <a:srgbClr val="0000FF"/>
                </a:solidFill>
                <a:latin typeface="Arial" panose="020B0604020202020204" pitchFamily="34" charset="0"/>
              </a:rPr>
              <a:t> barrier</a:t>
            </a:r>
          </a:p>
          <a:p>
            <a:pPr marL="0" indent="0" eaLnBrk="1" hangingPunct="1">
              <a:spcBef>
                <a:spcPts val="100"/>
              </a:spcBef>
              <a:buFont typeface="Wingdings" panose="05000000000000000000" pitchFamily="2" charset="2"/>
              <a:buNone/>
              <a:defRPr/>
            </a:pPr>
            <a:r>
              <a:rPr lang="en-US" altLang="zh-CN" sz="2400" kern="100" dirty="0">
                <a:solidFill>
                  <a:srgbClr val="0000FF"/>
                </a:solidFill>
                <a:latin typeface="Arial" panose="020B0604020202020204" pitchFamily="34" charset="0"/>
              </a:rPr>
              <a:t>  #</a:t>
            </a:r>
            <a:r>
              <a:rPr lang="en-US" altLang="zh-CN" sz="2400" kern="100" dirty="0" err="1">
                <a:solidFill>
                  <a:srgbClr val="0000FF"/>
                </a:solidFill>
                <a:latin typeface="Arial" panose="020B0604020202020204" pitchFamily="34" charset="0"/>
              </a:rPr>
              <a:t>pragma</a:t>
            </a:r>
            <a:r>
              <a:rPr lang="en-US" altLang="zh-CN" sz="2400" kern="100" dirty="0">
                <a:solidFill>
                  <a:srgbClr val="0000FF"/>
                </a:solidFill>
                <a:latin typeface="Arial" panose="020B0604020202020204" pitchFamily="34" charset="0"/>
              </a:rPr>
              <a:t> </a:t>
            </a:r>
            <a:r>
              <a:rPr lang="en-US" altLang="zh-CN" sz="2400" kern="100" dirty="0" err="1">
                <a:solidFill>
                  <a:srgbClr val="0000FF"/>
                </a:solidFill>
                <a:latin typeface="Arial" panose="020B0604020202020204" pitchFamily="34" charset="0"/>
              </a:rPr>
              <a:t>omp</a:t>
            </a:r>
            <a:r>
              <a:rPr lang="en-US" altLang="zh-CN" sz="2400" kern="100" dirty="0">
                <a:solidFill>
                  <a:srgbClr val="0000FF"/>
                </a:solidFill>
                <a:latin typeface="Arial" panose="020B0604020202020204" pitchFamily="34" charset="0"/>
              </a:rPr>
              <a:t> for</a:t>
            </a:r>
          </a:p>
          <a:p>
            <a:pPr marL="0" indent="0" eaLnBrk="1" hangingPunct="1">
              <a:spcBef>
                <a:spcPts val="100"/>
              </a:spcBef>
              <a:buFont typeface="Wingdings" panose="05000000000000000000" pitchFamily="2" charset="2"/>
              <a:buNone/>
              <a:defRPr/>
            </a:pPr>
            <a:r>
              <a:rPr lang="en-US" altLang="zh-CN" sz="2400" kern="100" dirty="0">
                <a:solidFill>
                  <a:srgbClr val="0000FF"/>
                </a:solidFill>
                <a:latin typeface="Arial" panose="020B0604020202020204" pitchFamily="34" charset="0"/>
              </a:rPr>
              <a:t>    for (</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=0; </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&lt;N; </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 C[</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 = big_calc2(</a:t>
            </a:r>
            <a:r>
              <a:rPr lang="en-US" altLang="zh-CN" sz="2400" kern="100" dirty="0" err="1">
                <a:solidFill>
                  <a:srgbClr val="0000FF"/>
                </a:solidFill>
                <a:latin typeface="Arial" panose="020B0604020202020204" pitchFamily="34" charset="0"/>
              </a:rPr>
              <a:t>tid</a:t>
            </a:r>
            <a:r>
              <a:rPr lang="en-US" altLang="zh-CN" sz="24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2400" kern="100" dirty="0">
                <a:solidFill>
                  <a:srgbClr val="0000FF"/>
                </a:solidFill>
                <a:latin typeface="Arial" panose="020B0604020202020204" pitchFamily="34" charset="0"/>
              </a:rPr>
              <a:t>  #</a:t>
            </a:r>
            <a:r>
              <a:rPr lang="en-US" altLang="zh-CN" sz="2400" kern="100" dirty="0" err="1">
                <a:solidFill>
                  <a:srgbClr val="0000FF"/>
                </a:solidFill>
                <a:latin typeface="Arial" panose="020B0604020202020204" pitchFamily="34" charset="0"/>
              </a:rPr>
              <a:t>pragma</a:t>
            </a:r>
            <a:r>
              <a:rPr lang="en-US" altLang="zh-CN" sz="2400" kern="100" dirty="0">
                <a:solidFill>
                  <a:srgbClr val="0000FF"/>
                </a:solidFill>
                <a:latin typeface="Arial" panose="020B0604020202020204" pitchFamily="34" charset="0"/>
              </a:rPr>
              <a:t> </a:t>
            </a:r>
            <a:r>
              <a:rPr lang="en-US" altLang="zh-CN" sz="2400" kern="100" dirty="0" err="1">
                <a:solidFill>
                  <a:srgbClr val="0000FF"/>
                </a:solidFill>
                <a:latin typeface="Arial" panose="020B0604020202020204" pitchFamily="34" charset="0"/>
              </a:rPr>
              <a:t>omp</a:t>
            </a:r>
            <a:r>
              <a:rPr lang="en-US" altLang="zh-CN" sz="2400" kern="100" dirty="0">
                <a:solidFill>
                  <a:srgbClr val="0000FF"/>
                </a:solidFill>
                <a:latin typeface="Arial" panose="020B0604020202020204" pitchFamily="34" charset="0"/>
              </a:rPr>
              <a:t> for </a:t>
            </a:r>
            <a:r>
              <a:rPr lang="en-US" altLang="zh-CN" sz="2400" kern="100" dirty="0" err="1">
                <a:solidFill>
                  <a:srgbClr val="0000FF"/>
                </a:solidFill>
                <a:latin typeface="Arial" panose="020B0604020202020204" pitchFamily="34" charset="0"/>
              </a:rPr>
              <a:t>nowait</a:t>
            </a:r>
            <a:endParaRPr lang="en-US" altLang="zh-CN" sz="24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2400" kern="100" dirty="0">
                <a:solidFill>
                  <a:srgbClr val="0000FF"/>
                </a:solidFill>
                <a:latin typeface="Arial" panose="020B0604020202020204" pitchFamily="34" charset="0"/>
              </a:rPr>
              <a:t>    for (</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=0; </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&lt;N; </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 B[</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 = big_calc3(</a:t>
            </a:r>
            <a:r>
              <a:rPr lang="en-US" altLang="zh-CN" sz="2400" kern="100" dirty="0" err="1">
                <a:solidFill>
                  <a:srgbClr val="0000FF"/>
                </a:solidFill>
                <a:latin typeface="Arial" panose="020B0604020202020204" pitchFamily="34" charset="0"/>
              </a:rPr>
              <a:t>tid</a:t>
            </a:r>
            <a:r>
              <a:rPr lang="en-US" altLang="zh-CN" sz="24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2400" kern="100" dirty="0">
                <a:solidFill>
                  <a:srgbClr val="0000FF"/>
                </a:solidFill>
                <a:latin typeface="Arial" panose="020B0604020202020204" pitchFamily="34" charset="0"/>
              </a:rPr>
              <a:t>  A[</a:t>
            </a:r>
            <a:r>
              <a:rPr lang="en-US" altLang="zh-CN" sz="2400" kern="100" dirty="0" err="1">
                <a:solidFill>
                  <a:srgbClr val="0000FF"/>
                </a:solidFill>
                <a:latin typeface="Arial" panose="020B0604020202020204" pitchFamily="34" charset="0"/>
              </a:rPr>
              <a:t>tid</a:t>
            </a:r>
            <a:r>
              <a:rPr lang="en-US" altLang="zh-CN" sz="2400" kern="100" dirty="0">
                <a:solidFill>
                  <a:srgbClr val="0000FF"/>
                </a:solidFill>
                <a:latin typeface="Arial" panose="020B0604020202020204" pitchFamily="34" charset="0"/>
              </a:rPr>
              <a:t>] = big_calc4(</a:t>
            </a:r>
            <a:r>
              <a:rPr lang="en-US" altLang="zh-CN" sz="2400" kern="100" dirty="0" err="1">
                <a:solidFill>
                  <a:srgbClr val="0000FF"/>
                </a:solidFill>
                <a:latin typeface="Arial" panose="020B0604020202020204" pitchFamily="34" charset="0"/>
              </a:rPr>
              <a:t>tid</a:t>
            </a:r>
            <a:r>
              <a:rPr lang="en-US" altLang="zh-CN" sz="24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r>
              <a:rPr lang="en-US" altLang="zh-CN" sz="2400" kern="100" dirty="0">
                <a:solidFill>
                  <a:srgbClr val="0000FF"/>
                </a:solidFill>
                <a:latin typeface="Arial" panose="020B0604020202020204" pitchFamily="34" charset="0"/>
              </a:rPr>
              <a: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a:extLst>
              <a:ext uri="{FF2B5EF4-FFF2-40B4-BE49-F238E27FC236}">
                <a16:creationId xmlns:a16="http://schemas.microsoft.com/office/drawing/2014/main" id="{35D555DB-EB71-4CBB-89D8-EF12177201DA}"/>
              </a:ext>
            </a:extLst>
          </p:cNvPr>
          <p:cNvSpPr>
            <a:spLocks noGrp="1" noChangeArrowheads="1"/>
          </p:cNvSpPr>
          <p:nvPr>
            <p:ph type="title"/>
          </p:nvPr>
        </p:nvSpPr>
        <p:spPr/>
        <p:txBody>
          <a:bodyPr/>
          <a:lstStyle/>
          <a:p>
            <a:r>
              <a:rPr lang="zh-CN" altLang="en-US"/>
              <a:t>任务并行</a:t>
            </a:r>
          </a:p>
        </p:txBody>
      </p:sp>
      <p:sp>
        <p:nvSpPr>
          <p:cNvPr id="113667" name="内容占位符 2">
            <a:extLst>
              <a:ext uri="{FF2B5EF4-FFF2-40B4-BE49-F238E27FC236}">
                <a16:creationId xmlns:a16="http://schemas.microsoft.com/office/drawing/2014/main" id="{977A9356-7A17-495C-A032-CF746AA53C97}"/>
              </a:ext>
            </a:extLst>
          </p:cNvPr>
          <p:cNvSpPr>
            <a:spLocks noGrp="1" noChangeArrowheads="1"/>
          </p:cNvSpPr>
          <p:nvPr>
            <p:ph idx="1"/>
          </p:nvPr>
        </p:nvSpPr>
        <p:spPr/>
        <p:txBody>
          <a:bodyPr/>
          <a:lstStyle/>
          <a:p>
            <a:r>
              <a:rPr lang="zh-CN" altLang="en-US" dirty="0"/>
              <a:t>定义</a:t>
            </a:r>
            <a:endParaRPr lang="en-US" altLang="zh-CN" dirty="0"/>
          </a:p>
          <a:p>
            <a:pPr lvl="1"/>
            <a:r>
              <a:rPr lang="zh-CN" altLang="en-US" dirty="0"/>
              <a:t>同时执行不同计算任务。由于任务数固定，因此是不可扩展的</a:t>
            </a:r>
            <a:endParaRPr lang="en-US" altLang="zh-CN" dirty="0"/>
          </a:p>
          <a:p>
            <a:r>
              <a:rPr lang="en-US" altLang="zh-CN" dirty="0"/>
              <a:t>OpenMP</a:t>
            </a:r>
            <a:r>
              <a:rPr lang="zh-CN" altLang="en-US" dirty="0"/>
              <a:t>支持任务并行</a:t>
            </a:r>
            <a:endParaRPr lang="en-US" altLang="zh-CN" dirty="0"/>
          </a:p>
          <a:p>
            <a:pPr lvl="1"/>
            <a:r>
              <a:rPr lang="zh-CN" altLang="en-US" dirty="0"/>
              <a:t>并行区域：不同线程执行相同代码</a:t>
            </a:r>
            <a:endParaRPr lang="en-US" altLang="zh-CN" dirty="0"/>
          </a:p>
          <a:p>
            <a:pPr lvl="1"/>
            <a:r>
              <a:rPr lang="zh-CN" altLang="en-US" dirty="0"/>
              <a:t>任务机制：不同时间创建和执行任务</a:t>
            </a:r>
            <a:endParaRPr lang="en-US" altLang="zh-CN" dirty="0"/>
          </a:p>
          <a:p>
            <a:r>
              <a:rPr lang="zh-CN" altLang="en-US" dirty="0"/>
              <a:t>任务并行的常见用途：生产者</a:t>
            </a:r>
            <a:r>
              <a:rPr lang="en-US" altLang="zh-CN" dirty="0"/>
              <a:t>/</a:t>
            </a:r>
            <a:r>
              <a:rPr lang="zh-CN" altLang="en-US" dirty="0"/>
              <a:t>消费者</a:t>
            </a:r>
            <a:endParaRPr lang="en-US" altLang="zh-CN" dirty="0"/>
          </a:p>
          <a:p>
            <a:pPr lvl="1"/>
            <a:r>
              <a:rPr lang="zh-CN" altLang="en-US" dirty="0"/>
              <a:t>生产者创建工作，消费者去处理</a:t>
            </a:r>
            <a:endParaRPr lang="en-US" altLang="zh-CN" dirty="0"/>
          </a:p>
          <a:p>
            <a:pPr lvl="1"/>
            <a:r>
              <a:rPr lang="zh-CN" altLang="en-US" dirty="0"/>
              <a:t>可理解为一种流水线，类似组装线</a:t>
            </a:r>
            <a:endParaRPr lang="en-US" altLang="zh-CN" dirty="0"/>
          </a:p>
          <a:p>
            <a:pPr lvl="1"/>
            <a:r>
              <a:rPr lang="zh-CN" altLang="en-US" dirty="0"/>
              <a:t>“生产者”写</a:t>
            </a:r>
            <a:r>
              <a:rPr lang="en-US" altLang="zh-CN" dirty="0"/>
              <a:t>FIFO</a:t>
            </a:r>
            <a:r>
              <a:rPr lang="zh-CN" altLang="en-US" dirty="0"/>
              <a:t>队列，“消费者”读取</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a:extLst>
              <a:ext uri="{FF2B5EF4-FFF2-40B4-BE49-F238E27FC236}">
                <a16:creationId xmlns:a16="http://schemas.microsoft.com/office/drawing/2014/main" id="{70078FF1-9477-49FB-AB90-BAAABED204A9}"/>
              </a:ext>
            </a:extLst>
          </p:cNvPr>
          <p:cNvSpPr>
            <a:spLocks noGrp="1" noChangeArrowheads="1"/>
          </p:cNvSpPr>
          <p:nvPr>
            <p:ph type="title"/>
          </p:nvPr>
        </p:nvSpPr>
        <p:spPr/>
        <p:txBody>
          <a:bodyPr/>
          <a:lstStyle/>
          <a:p>
            <a:r>
              <a:rPr lang="zh-CN" altLang="en-US"/>
              <a:t>简单方式：</a:t>
            </a:r>
            <a:r>
              <a:rPr lang="en-US" altLang="zh-CN"/>
              <a:t>OpenMP</a:t>
            </a:r>
            <a:r>
              <a:rPr lang="zh-CN" altLang="en-US"/>
              <a:t>区域指示</a:t>
            </a:r>
          </a:p>
        </p:txBody>
      </p:sp>
      <p:sp>
        <p:nvSpPr>
          <p:cNvPr id="6" name="Rectangle 3">
            <a:extLst>
              <a:ext uri="{FF2B5EF4-FFF2-40B4-BE49-F238E27FC236}">
                <a16:creationId xmlns:a16="http://schemas.microsoft.com/office/drawing/2014/main" id="{7EED391B-5A58-4E84-BC3C-5A857686E7CA}"/>
              </a:ext>
            </a:extLst>
          </p:cNvPr>
          <p:cNvSpPr txBox="1">
            <a:spLocks noChangeArrowheads="1"/>
          </p:cNvSpPr>
          <p:nvPr/>
        </p:nvSpPr>
        <p:spPr bwMode="auto">
          <a:xfrm>
            <a:off x="903288" y="1471613"/>
            <a:ext cx="7772400" cy="4910137"/>
          </a:xfrm>
          <a:prstGeom prst="rect">
            <a:avLst/>
          </a:prstGeom>
          <a:noFill/>
          <a:ln w="9525">
            <a:noFill/>
            <a:miter lim="800000"/>
            <a:headEnd/>
            <a:tailEnd/>
          </a:ln>
        </p:spPr>
        <p:txBody>
          <a:bodyPr lIns="63500" tIns="25400" rIns="63500" bIns="25400">
            <a:spAutoFit/>
          </a:bodyPr>
          <a:lstStyle/>
          <a:p>
            <a:pPr marL="203200" indent="-203200">
              <a:lnSpc>
                <a:spcPct val="90000"/>
              </a:lnSpc>
              <a:spcBef>
                <a:spcPts val="300"/>
              </a:spcBef>
              <a:buSzPct val="100000"/>
              <a:defRPr/>
            </a:pPr>
            <a:r>
              <a:rPr kumimoji="0" lang="en-US" altLang="zh-CN" sz="1800" kern="0" dirty="0">
                <a:solidFill>
                  <a:srgbClr val="000000"/>
                </a:solidFill>
                <a:latin typeface="Arial" pitchFamily="34" charset="0"/>
                <a:ea typeface="ＭＳ Ｐゴシック" pitchFamily="34" charset="-128"/>
                <a:cs typeface="ＭＳ Ｐゴシック" pitchFamily="-65" charset="-128"/>
              </a:rPr>
              <a:t>#</a:t>
            </a:r>
            <a:r>
              <a:rPr kumimoji="0" lang="en-US" altLang="zh-CN" sz="1800" kern="0" dirty="0" err="1">
                <a:solidFill>
                  <a:srgbClr val="000000"/>
                </a:solidFill>
                <a:latin typeface="Arial" pitchFamily="34" charset="0"/>
                <a:ea typeface="ＭＳ Ｐゴシック" pitchFamily="34" charset="-128"/>
                <a:cs typeface="ＭＳ Ｐゴシック" pitchFamily="-65" charset="-128"/>
              </a:rPr>
              <a:t>pragma</a:t>
            </a:r>
            <a:r>
              <a:rPr kumimoji="0" lang="en-US" altLang="zh-CN" sz="1800" kern="0" dirty="0">
                <a:solidFill>
                  <a:srgbClr val="000000"/>
                </a:solidFill>
                <a:latin typeface="Arial" pitchFamily="34" charset="0"/>
                <a:ea typeface="ＭＳ Ｐゴシック" pitchFamily="34" charset="-128"/>
                <a:cs typeface="ＭＳ Ｐゴシック" pitchFamily="-65" charset="-128"/>
              </a:rPr>
              <a:t> </a:t>
            </a:r>
            <a:r>
              <a:rPr kumimoji="0" lang="en-US" altLang="zh-CN" sz="1800" kern="0" dirty="0" err="1">
                <a:solidFill>
                  <a:srgbClr val="000000"/>
                </a:solidFill>
                <a:latin typeface="Arial" pitchFamily="34" charset="0"/>
                <a:ea typeface="ＭＳ Ｐゴシック" pitchFamily="34" charset="-128"/>
                <a:cs typeface="ＭＳ Ｐゴシック" pitchFamily="-65" charset="-128"/>
              </a:rPr>
              <a:t>omp</a:t>
            </a:r>
            <a:r>
              <a:rPr kumimoji="0" lang="en-US" altLang="zh-CN" sz="1800" kern="0" dirty="0">
                <a:solidFill>
                  <a:srgbClr val="000000"/>
                </a:solidFill>
                <a:latin typeface="Arial" pitchFamily="34" charset="0"/>
                <a:ea typeface="ＭＳ Ｐゴシック" pitchFamily="34" charset="-128"/>
                <a:cs typeface="ＭＳ Ｐゴシック" pitchFamily="-65" charset="-128"/>
              </a:rPr>
              <a:t> parallel</a:t>
            </a:r>
          </a:p>
          <a:p>
            <a:pPr marL="203200" indent="-203200">
              <a:lnSpc>
                <a:spcPct val="90000"/>
              </a:lnSpc>
              <a:spcBef>
                <a:spcPts val="300"/>
              </a:spcBef>
              <a:buSzPct val="100000"/>
              <a:defRPr/>
            </a:pPr>
            <a:r>
              <a:rPr kumimoji="0" lang="en-US" altLang="zh-CN" sz="1800" kern="0" dirty="0">
                <a:solidFill>
                  <a:srgbClr val="000000"/>
                </a:solidFill>
                <a:latin typeface="Arial" pitchFamily="34" charset="0"/>
                <a:ea typeface="ＭＳ Ｐゴシック" pitchFamily="34" charset="-128"/>
                <a:cs typeface="ＭＳ Ｐゴシック" pitchFamily="-65" charset="-128"/>
              </a:rPr>
              <a:t>{</a:t>
            </a:r>
          </a:p>
          <a:p>
            <a:pPr marL="203200" indent="-203200">
              <a:lnSpc>
                <a:spcPct val="90000"/>
              </a:lnSpc>
              <a:spcBef>
                <a:spcPts val="300"/>
              </a:spcBef>
              <a:buSzPct val="100000"/>
              <a:defRPr/>
            </a:pPr>
            <a:r>
              <a:rPr kumimoji="0" lang="en-US" altLang="zh-CN" sz="1800" kern="0" dirty="0">
                <a:solidFill>
                  <a:srgbClr val="000000"/>
                </a:solidFill>
                <a:latin typeface="Arial" pitchFamily="34" charset="0"/>
                <a:ea typeface="ＭＳ Ｐゴシック" pitchFamily="34" charset="-128"/>
                <a:cs typeface="ＭＳ Ｐゴシック" pitchFamily="-65" charset="-128"/>
              </a:rPr>
              <a:t>#</a:t>
            </a:r>
            <a:r>
              <a:rPr kumimoji="0" lang="en-US" altLang="zh-CN" sz="1800" kern="0" dirty="0" err="1">
                <a:solidFill>
                  <a:srgbClr val="000000"/>
                </a:solidFill>
                <a:latin typeface="Arial" pitchFamily="34" charset="0"/>
                <a:ea typeface="ＭＳ Ｐゴシック" pitchFamily="34" charset="-128"/>
                <a:cs typeface="ＭＳ Ｐゴシック" pitchFamily="-65" charset="-128"/>
              </a:rPr>
              <a:t>pragma</a:t>
            </a:r>
            <a:r>
              <a:rPr kumimoji="0" lang="en-US" altLang="zh-CN" sz="1800" kern="0" dirty="0">
                <a:solidFill>
                  <a:srgbClr val="000000"/>
                </a:solidFill>
                <a:latin typeface="Arial" pitchFamily="34" charset="0"/>
                <a:ea typeface="ＭＳ Ｐゴシック" pitchFamily="34" charset="-128"/>
                <a:cs typeface="ＭＳ Ｐゴシック" pitchFamily="-65" charset="-128"/>
              </a:rPr>
              <a:t> </a:t>
            </a:r>
            <a:r>
              <a:rPr kumimoji="0" lang="en-US" altLang="zh-CN" sz="1800" kern="0" dirty="0" err="1">
                <a:solidFill>
                  <a:srgbClr val="000000"/>
                </a:solidFill>
                <a:latin typeface="Arial" pitchFamily="34" charset="0"/>
                <a:ea typeface="ＭＳ Ｐゴシック" pitchFamily="34" charset="-128"/>
                <a:cs typeface="ＭＳ Ｐゴシック" pitchFamily="-65" charset="-128"/>
              </a:rPr>
              <a:t>omp</a:t>
            </a:r>
            <a:r>
              <a:rPr kumimoji="0" lang="en-US" altLang="zh-CN" sz="1800" kern="0" dirty="0">
                <a:solidFill>
                  <a:srgbClr val="000000"/>
                </a:solidFill>
                <a:latin typeface="Arial" pitchFamily="34" charset="0"/>
                <a:ea typeface="ＭＳ Ｐゴシック" pitchFamily="34" charset="-128"/>
                <a:cs typeface="ＭＳ Ｐゴシック" pitchFamily="-65" charset="-128"/>
              </a:rPr>
              <a:t> sections</a:t>
            </a:r>
          </a:p>
          <a:p>
            <a:pPr marL="203200" indent="-203200">
              <a:lnSpc>
                <a:spcPct val="90000"/>
              </a:lnSpc>
              <a:spcBef>
                <a:spcPts val="300"/>
              </a:spcBef>
              <a:buSzPct val="100000"/>
              <a:defRPr/>
            </a:pPr>
            <a:r>
              <a:rPr kumimoji="0" lang="en-US" altLang="zh-CN" sz="1800" kern="0" dirty="0">
                <a:solidFill>
                  <a:srgbClr val="000000"/>
                </a:solidFill>
                <a:latin typeface="Arial" pitchFamily="34" charset="0"/>
                <a:ea typeface="ＭＳ Ｐゴシック" pitchFamily="34" charset="-128"/>
                <a:cs typeface="ＭＳ Ｐゴシック" pitchFamily="-65" charset="-128"/>
              </a:rPr>
              <a:t>{#pragma </a:t>
            </a:r>
            <a:r>
              <a:rPr kumimoji="0" lang="en-US" altLang="zh-CN" sz="1800" kern="0" dirty="0" err="1">
                <a:solidFill>
                  <a:srgbClr val="000000"/>
                </a:solidFill>
                <a:latin typeface="Arial" pitchFamily="34" charset="0"/>
                <a:ea typeface="ＭＳ Ｐゴシック" pitchFamily="34" charset="-128"/>
                <a:cs typeface="ＭＳ Ｐゴシック" pitchFamily="-65" charset="-128"/>
              </a:rPr>
              <a:t>omp</a:t>
            </a:r>
            <a:r>
              <a:rPr kumimoji="0" lang="en-US" altLang="zh-CN" sz="1800" kern="0" dirty="0">
                <a:solidFill>
                  <a:srgbClr val="000000"/>
                </a:solidFill>
                <a:latin typeface="Arial" pitchFamily="34" charset="0"/>
                <a:ea typeface="ＭＳ Ｐゴシック" pitchFamily="34" charset="-128"/>
                <a:cs typeface="ＭＳ Ｐゴシック" pitchFamily="-65" charset="-128"/>
              </a:rPr>
              <a:t> section</a:t>
            </a:r>
          </a:p>
          <a:p>
            <a:pPr marL="203200" indent="-203200">
              <a:lnSpc>
                <a:spcPct val="90000"/>
              </a:lnSpc>
              <a:spcBef>
                <a:spcPts val="300"/>
              </a:spcBef>
              <a:buSzPct val="100000"/>
              <a:defRPr/>
            </a:pPr>
            <a:r>
              <a:rPr kumimoji="0" lang="en-US" altLang="zh-CN" sz="1800" kern="0" dirty="0">
                <a:solidFill>
                  <a:srgbClr val="000000"/>
                </a:solidFill>
                <a:latin typeface="Arial" pitchFamily="34" charset="0"/>
                <a:ea typeface="ＭＳ Ｐゴシック" pitchFamily="34" charset="-128"/>
                <a:cs typeface="ＭＳ Ｐゴシック" pitchFamily="-65" charset="-128"/>
              </a:rPr>
              <a:t>	 { </a:t>
            </a:r>
            <a:r>
              <a:rPr kumimoji="0" lang="en-US" altLang="zh-CN" sz="1800" b="1" kern="0" dirty="0">
                <a:solidFill>
                  <a:srgbClr val="000000"/>
                </a:solidFill>
                <a:latin typeface="Arial" pitchFamily="34" charset="0"/>
                <a:ea typeface="ＭＳ Ｐゴシック" pitchFamily="34" charset="-128"/>
                <a:cs typeface="ＭＳ Ｐゴシック" pitchFamily="-65" charset="-128"/>
              </a:rPr>
              <a:t>a=...;</a:t>
            </a:r>
          </a:p>
          <a:p>
            <a:pPr marL="203200" indent="-203200">
              <a:lnSpc>
                <a:spcPct val="90000"/>
              </a:lnSpc>
              <a:spcBef>
                <a:spcPts val="300"/>
              </a:spcBef>
              <a:buSzPct val="100000"/>
              <a:defRPr/>
            </a:pPr>
            <a:r>
              <a:rPr kumimoji="0" lang="en-US" altLang="zh-CN" sz="1800" b="1" kern="0" dirty="0">
                <a:solidFill>
                  <a:srgbClr val="000000"/>
                </a:solidFill>
                <a:latin typeface="Arial" pitchFamily="34" charset="0"/>
                <a:ea typeface="ＭＳ Ｐゴシック" pitchFamily="34" charset="-128"/>
                <a:cs typeface="ＭＳ Ｐゴシック" pitchFamily="-65" charset="-128"/>
              </a:rPr>
              <a:t>	b=...; </a:t>
            </a:r>
            <a:r>
              <a:rPr kumimoji="0" lang="en-US" altLang="zh-CN" sz="1800" kern="0" dirty="0">
                <a:solidFill>
                  <a:srgbClr val="000000"/>
                </a:solidFill>
                <a:latin typeface="Arial" pitchFamily="34" charset="0"/>
                <a:ea typeface="ＭＳ Ｐゴシック" pitchFamily="34" charset="-128"/>
                <a:cs typeface="ＭＳ Ｐゴシック" pitchFamily="-65" charset="-128"/>
              </a:rPr>
              <a:t>}</a:t>
            </a:r>
          </a:p>
          <a:p>
            <a:pPr marL="203200" indent="-203200">
              <a:lnSpc>
                <a:spcPct val="90000"/>
              </a:lnSpc>
              <a:spcBef>
                <a:spcPts val="300"/>
              </a:spcBef>
              <a:buSzPct val="100000"/>
              <a:defRPr/>
            </a:pPr>
            <a:r>
              <a:rPr kumimoji="0" lang="en-US" altLang="zh-CN" sz="1800" kern="0" dirty="0">
                <a:solidFill>
                  <a:srgbClr val="000000"/>
                </a:solidFill>
                <a:latin typeface="Arial" pitchFamily="34" charset="0"/>
                <a:ea typeface="ＭＳ Ｐゴシック" pitchFamily="34" charset="-128"/>
                <a:cs typeface="ＭＳ Ｐゴシック" pitchFamily="-65" charset="-128"/>
              </a:rPr>
              <a:t>#</a:t>
            </a:r>
            <a:r>
              <a:rPr kumimoji="0" lang="en-US" altLang="zh-CN" sz="1800" kern="0" dirty="0" err="1">
                <a:solidFill>
                  <a:srgbClr val="000000"/>
                </a:solidFill>
                <a:latin typeface="Arial" pitchFamily="34" charset="0"/>
                <a:ea typeface="ＭＳ Ｐゴシック" pitchFamily="34" charset="-128"/>
                <a:cs typeface="ＭＳ Ｐゴシック" pitchFamily="-65" charset="-128"/>
              </a:rPr>
              <a:t>pragma</a:t>
            </a:r>
            <a:r>
              <a:rPr kumimoji="0" lang="en-US" altLang="zh-CN" sz="1800" kern="0" dirty="0">
                <a:solidFill>
                  <a:srgbClr val="000000"/>
                </a:solidFill>
                <a:latin typeface="Arial" pitchFamily="34" charset="0"/>
                <a:ea typeface="ＭＳ Ｐゴシック" pitchFamily="34" charset="-128"/>
                <a:cs typeface="ＭＳ Ｐゴシック" pitchFamily="-65" charset="-128"/>
              </a:rPr>
              <a:t> </a:t>
            </a:r>
            <a:r>
              <a:rPr kumimoji="0" lang="en-US" altLang="zh-CN" sz="1800" kern="0" dirty="0" err="1">
                <a:solidFill>
                  <a:srgbClr val="000000"/>
                </a:solidFill>
                <a:latin typeface="Arial" pitchFamily="34" charset="0"/>
                <a:ea typeface="ＭＳ Ｐゴシック" pitchFamily="34" charset="-128"/>
                <a:cs typeface="ＭＳ Ｐゴシック" pitchFamily="-65" charset="-128"/>
              </a:rPr>
              <a:t>omp</a:t>
            </a:r>
            <a:r>
              <a:rPr kumimoji="0" lang="en-US" altLang="zh-CN" sz="1800" kern="0" dirty="0">
                <a:solidFill>
                  <a:srgbClr val="000000"/>
                </a:solidFill>
                <a:latin typeface="Arial" pitchFamily="34" charset="0"/>
                <a:ea typeface="ＭＳ Ｐゴシック" pitchFamily="34" charset="-128"/>
                <a:cs typeface="ＭＳ Ｐゴシック" pitchFamily="-65" charset="-128"/>
              </a:rPr>
              <a:t> section</a:t>
            </a:r>
          </a:p>
          <a:p>
            <a:pPr marL="203200" indent="-203200">
              <a:lnSpc>
                <a:spcPct val="90000"/>
              </a:lnSpc>
              <a:spcBef>
                <a:spcPts val="300"/>
              </a:spcBef>
              <a:buSzPct val="100000"/>
              <a:defRPr/>
            </a:pPr>
            <a:r>
              <a:rPr kumimoji="0" lang="en-US" altLang="zh-CN" sz="1800" kern="0" dirty="0">
                <a:solidFill>
                  <a:srgbClr val="000000"/>
                </a:solidFill>
                <a:latin typeface="Arial" pitchFamily="34" charset="0"/>
                <a:ea typeface="ＭＳ Ｐゴシック" pitchFamily="34" charset="-128"/>
                <a:cs typeface="ＭＳ Ｐゴシック" pitchFamily="-65" charset="-128"/>
              </a:rPr>
              <a:t>	{ </a:t>
            </a:r>
            <a:r>
              <a:rPr kumimoji="0" lang="en-US" altLang="zh-CN" sz="1800" b="1" kern="0" dirty="0">
                <a:solidFill>
                  <a:srgbClr val="000000"/>
                </a:solidFill>
                <a:latin typeface="Arial" pitchFamily="34" charset="0"/>
                <a:ea typeface="ＭＳ Ｐゴシック" pitchFamily="34" charset="-128"/>
                <a:cs typeface="ＭＳ Ｐゴシック" pitchFamily="-65" charset="-128"/>
              </a:rPr>
              <a:t>c=...;</a:t>
            </a:r>
          </a:p>
          <a:p>
            <a:pPr marL="203200" indent="-203200">
              <a:lnSpc>
                <a:spcPct val="90000"/>
              </a:lnSpc>
              <a:spcBef>
                <a:spcPts val="300"/>
              </a:spcBef>
              <a:buSzPct val="100000"/>
              <a:defRPr/>
            </a:pPr>
            <a:r>
              <a:rPr kumimoji="0" lang="en-US" altLang="zh-CN" sz="1800" b="1" kern="0" dirty="0">
                <a:solidFill>
                  <a:srgbClr val="000000"/>
                </a:solidFill>
                <a:latin typeface="Arial" pitchFamily="34" charset="0"/>
                <a:ea typeface="ＭＳ Ｐゴシック" pitchFamily="34" charset="-128"/>
                <a:cs typeface="ＭＳ Ｐゴシック" pitchFamily="-65" charset="-128"/>
              </a:rPr>
              <a:t>	d=...; </a:t>
            </a:r>
            <a:r>
              <a:rPr kumimoji="0" lang="en-US" altLang="zh-CN" sz="1800" kern="0" dirty="0">
                <a:solidFill>
                  <a:srgbClr val="000000"/>
                </a:solidFill>
                <a:latin typeface="Arial" pitchFamily="34" charset="0"/>
                <a:ea typeface="ＭＳ Ｐゴシック" pitchFamily="34" charset="-128"/>
                <a:cs typeface="ＭＳ Ｐゴシック" pitchFamily="-65" charset="-128"/>
              </a:rPr>
              <a:t>}</a:t>
            </a:r>
          </a:p>
          <a:p>
            <a:pPr marL="203200" indent="-203200">
              <a:lnSpc>
                <a:spcPct val="90000"/>
              </a:lnSpc>
              <a:spcBef>
                <a:spcPts val="300"/>
              </a:spcBef>
              <a:buSzPct val="100000"/>
              <a:defRPr/>
            </a:pPr>
            <a:r>
              <a:rPr kumimoji="0" lang="en-US" altLang="zh-CN" sz="1800" kern="0" dirty="0">
                <a:solidFill>
                  <a:srgbClr val="000000"/>
                </a:solidFill>
                <a:latin typeface="Arial" pitchFamily="34" charset="0"/>
                <a:ea typeface="ＭＳ Ｐゴシック" pitchFamily="34" charset="-128"/>
                <a:cs typeface="ＭＳ Ｐゴシック" pitchFamily="-65" charset="-128"/>
              </a:rPr>
              <a:t>#</a:t>
            </a:r>
            <a:r>
              <a:rPr kumimoji="0" lang="en-US" altLang="zh-CN" sz="1800" kern="0" dirty="0" err="1">
                <a:solidFill>
                  <a:srgbClr val="000000"/>
                </a:solidFill>
                <a:latin typeface="Arial" pitchFamily="34" charset="0"/>
                <a:ea typeface="ＭＳ Ｐゴシック" pitchFamily="34" charset="-128"/>
                <a:cs typeface="ＭＳ Ｐゴシック" pitchFamily="-65" charset="-128"/>
              </a:rPr>
              <a:t>pragma</a:t>
            </a:r>
            <a:r>
              <a:rPr kumimoji="0" lang="en-US" altLang="zh-CN" sz="1800" kern="0" dirty="0">
                <a:solidFill>
                  <a:srgbClr val="000000"/>
                </a:solidFill>
                <a:latin typeface="Arial" pitchFamily="34" charset="0"/>
                <a:ea typeface="ＭＳ Ｐゴシック" pitchFamily="34" charset="-128"/>
                <a:cs typeface="ＭＳ Ｐゴシック" pitchFamily="-65" charset="-128"/>
              </a:rPr>
              <a:t> </a:t>
            </a:r>
            <a:r>
              <a:rPr kumimoji="0" lang="en-US" altLang="zh-CN" sz="1800" kern="0" dirty="0" err="1">
                <a:solidFill>
                  <a:srgbClr val="000000"/>
                </a:solidFill>
                <a:latin typeface="Arial" pitchFamily="34" charset="0"/>
                <a:ea typeface="ＭＳ Ｐゴシック" pitchFamily="34" charset="-128"/>
                <a:cs typeface="ＭＳ Ｐゴシック" pitchFamily="-65" charset="-128"/>
              </a:rPr>
              <a:t>omp</a:t>
            </a:r>
            <a:r>
              <a:rPr kumimoji="0" lang="en-US" altLang="zh-CN" sz="1800" kern="0" dirty="0">
                <a:solidFill>
                  <a:srgbClr val="000000"/>
                </a:solidFill>
                <a:latin typeface="Arial" pitchFamily="34" charset="0"/>
                <a:ea typeface="ＭＳ Ｐゴシック" pitchFamily="34" charset="-128"/>
                <a:cs typeface="ＭＳ Ｐゴシック" pitchFamily="-65" charset="-128"/>
              </a:rPr>
              <a:t> section</a:t>
            </a:r>
          </a:p>
          <a:p>
            <a:pPr marL="203200" indent="-203200">
              <a:lnSpc>
                <a:spcPct val="90000"/>
              </a:lnSpc>
              <a:spcBef>
                <a:spcPts val="300"/>
              </a:spcBef>
              <a:buSzPct val="100000"/>
              <a:defRPr/>
            </a:pPr>
            <a:r>
              <a:rPr kumimoji="0" lang="en-US" altLang="zh-CN" sz="1800" kern="0" dirty="0">
                <a:solidFill>
                  <a:srgbClr val="000000"/>
                </a:solidFill>
                <a:latin typeface="Arial" pitchFamily="34" charset="0"/>
                <a:ea typeface="ＭＳ Ｐゴシック" pitchFamily="34" charset="-128"/>
                <a:cs typeface="ＭＳ Ｐゴシック" pitchFamily="-65" charset="-128"/>
              </a:rPr>
              <a:t>	{ </a:t>
            </a:r>
            <a:r>
              <a:rPr kumimoji="0" lang="en-US" altLang="zh-CN" sz="1800" b="1" kern="0" dirty="0">
                <a:solidFill>
                  <a:srgbClr val="000000"/>
                </a:solidFill>
                <a:latin typeface="Arial" pitchFamily="34" charset="0"/>
                <a:ea typeface="ＭＳ Ｐゴシック" pitchFamily="34" charset="-128"/>
                <a:cs typeface="ＭＳ Ｐゴシック" pitchFamily="-65" charset="-128"/>
              </a:rPr>
              <a:t>e=...;</a:t>
            </a:r>
          </a:p>
          <a:p>
            <a:pPr marL="203200" indent="-203200">
              <a:lnSpc>
                <a:spcPct val="90000"/>
              </a:lnSpc>
              <a:spcBef>
                <a:spcPts val="300"/>
              </a:spcBef>
              <a:buSzPct val="100000"/>
              <a:defRPr/>
            </a:pPr>
            <a:r>
              <a:rPr kumimoji="0" lang="en-US" altLang="zh-CN" sz="1800" b="1" kern="0" dirty="0">
                <a:solidFill>
                  <a:srgbClr val="000000"/>
                </a:solidFill>
                <a:latin typeface="Arial" pitchFamily="34" charset="0"/>
                <a:ea typeface="ＭＳ Ｐゴシック" pitchFamily="34" charset="-128"/>
                <a:cs typeface="ＭＳ Ｐゴシック" pitchFamily="-65" charset="-128"/>
              </a:rPr>
              <a:t>	f=...; </a:t>
            </a:r>
            <a:r>
              <a:rPr kumimoji="0" lang="en-US" altLang="zh-CN" sz="1800" kern="0" dirty="0">
                <a:solidFill>
                  <a:srgbClr val="000000"/>
                </a:solidFill>
                <a:latin typeface="Arial" pitchFamily="34" charset="0"/>
                <a:ea typeface="ＭＳ Ｐゴシック" pitchFamily="34" charset="-128"/>
                <a:cs typeface="ＭＳ Ｐゴシック" pitchFamily="-65" charset="-128"/>
              </a:rPr>
              <a:t>}</a:t>
            </a:r>
          </a:p>
          <a:p>
            <a:pPr marL="203200" indent="-203200">
              <a:lnSpc>
                <a:spcPct val="90000"/>
              </a:lnSpc>
              <a:spcBef>
                <a:spcPts val="300"/>
              </a:spcBef>
              <a:buSzPct val="100000"/>
              <a:defRPr/>
            </a:pPr>
            <a:r>
              <a:rPr kumimoji="0" lang="en-US" altLang="zh-CN" sz="1800" kern="0" dirty="0">
                <a:solidFill>
                  <a:srgbClr val="000000"/>
                </a:solidFill>
                <a:latin typeface="Arial" pitchFamily="34" charset="0"/>
                <a:ea typeface="ＭＳ Ｐゴシック" pitchFamily="34" charset="-128"/>
                <a:cs typeface="ＭＳ Ｐゴシック" pitchFamily="-65" charset="-128"/>
              </a:rPr>
              <a:t>#</a:t>
            </a:r>
            <a:r>
              <a:rPr kumimoji="0" lang="en-US" altLang="zh-CN" sz="1800" kern="0" dirty="0" err="1">
                <a:solidFill>
                  <a:srgbClr val="000000"/>
                </a:solidFill>
                <a:latin typeface="Arial" pitchFamily="34" charset="0"/>
                <a:ea typeface="ＭＳ Ｐゴシック" pitchFamily="34" charset="-128"/>
                <a:cs typeface="ＭＳ Ｐゴシック" pitchFamily="-65" charset="-128"/>
              </a:rPr>
              <a:t>pragma</a:t>
            </a:r>
            <a:r>
              <a:rPr kumimoji="0" lang="en-US" altLang="zh-CN" sz="1800" kern="0" dirty="0">
                <a:solidFill>
                  <a:srgbClr val="000000"/>
                </a:solidFill>
                <a:latin typeface="Arial" pitchFamily="34" charset="0"/>
                <a:ea typeface="ＭＳ Ｐゴシック" pitchFamily="34" charset="-128"/>
                <a:cs typeface="ＭＳ Ｐゴシック" pitchFamily="-65" charset="-128"/>
              </a:rPr>
              <a:t> </a:t>
            </a:r>
            <a:r>
              <a:rPr kumimoji="0" lang="en-US" altLang="zh-CN" sz="1800" kern="0" dirty="0" err="1">
                <a:solidFill>
                  <a:srgbClr val="000000"/>
                </a:solidFill>
                <a:latin typeface="Arial" pitchFamily="34" charset="0"/>
                <a:ea typeface="ＭＳ Ｐゴシック" pitchFamily="34" charset="-128"/>
                <a:cs typeface="ＭＳ Ｐゴシック" pitchFamily="-65" charset="-128"/>
              </a:rPr>
              <a:t>omp</a:t>
            </a:r>
            <a:r>
              <a:rPr kumimoji="0" lang="en-US" altLang="zh-CN" sz="1800" kern="0" dirty="0">
                <a:solidFill>
                  <a:srgbClr val="000000"/>
                </a:solidFill>
                <a:latin typeface="Arial" pitchFamily="34" charset="0"/>
                <a:ea typeface="ＭＳ Ｐゴシック" pitchFamily="34" charset="-128"/>
                <a:cs typeface="ＭＳ Ｐゴシック" pitchFamily="-65" charset="-128"/>
              </a:rPr>
              <a:t> section</a:t>
            </a:r>
          </a:p>
          <a:p>
            <a:pPr marL="203200" indent="-203200">
              <a:lnSpc>
                <a:spcPct val="90000"/>
              </a:lnSpc>
              <a:spcBef>
                <a:spcPts val="300"/>
              </a:spcBef>
              <a:buSzPct val="100000"/>
              <a:defRPr/>
            </a:pPr>
            <a:r>
              <a:rPr kumimoji="0" lang="en-US" altLang="zh-CN" sz="1800" kern="0" dirty="0">
                <a:solidFill>
                  <a:srgbClr val="000000"/>
                </a:solidFill>
                <a:latin typeface="Arial" pitchFamily="34" charset="0"/>
                <a:ea typeface="ＭＳ Ｐゴシック" pitchFamily="34" charset="-128"/>
                <a:cs typeface="ＭＳ Ｐゴシック" pitchFamily="-65" charset="-128"/>
              </a:rPr>
              <a:t>	{ </a:t>
            </a:r>
            <a:r>
              <a:rPr kumimoji="0" lang="en-US" altLang="zh-CN" sz="1800" b="1" kern="0" dirty="0">
                <a:solidFill>
                  <a:srgbClr val="000000"/>
                </a:solidFill>
                <a:latin typeface="Arial" pitchFamily="34" charset="0"/>
                <a:ea typeface="ＭＳ Ｐゴシック" pitchFamily="34" charset="-128"/>
                <a:cs typeface="ＭＳ Ｐゴシック" pitchFamily="-65" charset="-128"/>
              </a:rPr>
              <a:t>g=...;</a:t>
            </a:r>
          </a:p>
          <a:p>
            <a:pPr marL="203200" indent="-203200">
              <a:lnSpc>
                <a:spcPct val="90000"/>
              </a:lnSpc>
              <a:spcBef>
                <a:spcPts val="300"/>
              </a:spcBef>
              <a:buSzPct val="100000"/>
              <a:defRPr/>
            </a:pPr>
            <a:r>
              <a:rPr kumimoji="0" lang="en-US" altLang="zh-CN" sz="1800" b="1" kern="0" dirty="0">
                <a:solidFill>
                  <a:srgbClr val="000000"/>
                </a:solidFill>
                <a:latin typeface="Arial" pitchFamily="34" charset="0"/>
                <a:ea typeface="ＭＳ Ｐゴシック" pitchFamily="34" charset="-128"/>
                <a:cs typeface="ＭＳ Ｐゴシック" pitchFamily="-65" charset="-128"/>
              </a:rPr>
              <a:t>	h=...; </a:t>
            </a:r>
            <a:r>
              <a:rPr kumimoji="0" lang="en-US" altLang="zh-CN" sz="1800" kern="0" dirty="0">
                <a:solidFill>
                  <a:srgbClr val="000000"/>
                </a:solidFill>
                <a:latin typeface="Arial" pitchFamily="34" charset="0"/>
                <a:ea typeface="ＭＳ Ｐゴシック" pitchFamily="34" charset="-128"/>
                <a:cs typeface="ＭＳ Ｐゴシック" pitchFamily="-65" charset="-128"/>
              </a:rPr>
              <a:t>}</a:t>
            </a:r>
          </a:p>
          <a:p>
            <a:pPr marL="203200" indent="-203200">
              <a:lnSpc>
                <a:spcPct val="90000"/>
              </a:lnSpc>
              <a:spcBef>
                <a:spcPts val="300"/>
              </a:spcBef>
              <a:buSzPct val="100000"/>
              <a:defRPr/>
            </a:pPr>
            <a:r>
              <a:rPr kumimoji="0" lang="en-US" altLang="zh-CN" sz="1800" kern="0" dirty="0">
                <a:solidFill>
                  <a:srgbClr val="000000"/>
                </a:solidFill>
                <a:latin typeface="Arial" pitchFamily="34" charset="0"/>
                <a:ea typeface="ＭＳ Ｐゴシック" pitchFamily="34" charset="-128"/>
                <a:cs typeface="ＭＳ Ｐゴシック" pitchFamily="-65" charset="-128"/>
              </a:rPr>
              <a:t>} /*</a:t>
            </a:r>
            <a:r>
              <a:rPr kumimoji="0" lang="en-US" altLang="zh-CN" sz="1800" kern="0" dirty="0" err="1">
                <a:solidFill>
                  <a:srgbClr val="000000"/>
                </a:solidFill>
                <a:latin typeface="Arial" pitchFamily="34" charset="0"/>
                <a:ea typeface="ＭＳ Ｐゴシック" pitchFamily="34" charset="-128"/>
                <a:cs typeface="ＭＳ Ｐゴシック" pitchFamily="-65" charset="-128"/>
              </a:rPr>
              <a:t>omp</a:t>
            </a:r>
            <a:r>
              <a:rPr kumimoji="0" lang="en-US" altLang="zh-CN" sz="1800" kern="0" dirty="0">
                <a:solidFill>
                  <a:srgbClr val="000000"/>
                </a:solidFill>
                <a:latin typeface="Arial" pitchFamily="34" charset="0"/>
                <a:ea typeface="ＭＳ Ｐゴシック" pitchFamily="34" charset="-128"/>
                <a:cs typeface="ＭＳ Ｐゴシック" pitchFamily="-65" charset="-128"/>
              </a:rPr>
              <a:t> end sections*/</a:t>
            </a:r>
          </a:p>
          <a:p>
            <a:pPr marL="203200" indent="-203200">
              <a:lnSpc>
                <a:spcPct val="90000"/>
              </a:lnSpc>
              <a:spcBef>
                <a:spcPts val="300"/>
              </a:spcBef>
              <a:buSzPct val="100000"/>
              <a:defRPr/>
            </a:pPr>
            <a:r>
              <a:rPr kumimoji="0" lang="en-US" altLang="zh-CN" sz="1800" kern="0" dirty="0">
                <a:solidFill>
                  <a:srgbClr val="000000"/>
                </a:solidFill>
                <a:latin typeface="Arial" pitchFamily="34" charset="0"/>
                <a:ea typeface="ＭＳ Ｐゴシック" pitchFamily="34" charset="-128"/>
                <a:cs typeface="ＭＳ Ｐゴシック" pitchFamily="-65" charset="-128"/>
              </a:rPr>
              <a:t>} /*</a:t>
            </a:r>
            <a:r>
              <a:rPr kumimoji="0" lang="en-US" altLang="zh-CN" sz="1800" kern="0" dirty="0" err="1">
                <a:solidFill>
                  <a:srgbClr val="000000"/>
                </a:solidFill>
                <a:latin typeface="Arial" pitchFamily="34" charset="0"/>
                <a:ea typeface="ＭＳ Ｐゴシック" pitchFamily="34" charset="-128"/>
                <a:cs typeface="ＭＳ Ｐゴシック" pitchFamily="-65" charset="-128"/>
              </a:rPr>
              <a:t>omp</a:t>
            </a:r>
            <a:r>
              <a:rPr kumimoji="0" lang="en-US" altLang="zh-CN" sz="1800" kern="0" dirty="0">
                <a:solidFill>
                  <a:srgbClr val="000000"/>
                </a:solidFill>
                <a:latin typeface="Arial" pitchFamily="34" charset="0"/>
                <a:ea typeface="ＭＳ Ｐゴシック" pitchFamily="34" charset="-128"/>
                <a:cs typeface="ＭＳ Ｐゴシック" pitchFamily="-65" charset="-128"/>
              </a:rPr>
              <a:t> end parallel*/</a:t>
            </a:r>
          </a:p>
        </p:txBody>
      </p:sp>
      <p:pic>
        <p:nvPicPr>
          <p:cNvPr id="114692" name="Picture 4">
            <a:extLst>
              <a:ext uri="{FF2B5EF4-FFF2-40B4-BE49-F238E27FC236}">
                <a16:creationId xmlns:a16="http://schemas.microsoft.com/office/drawing/2014/main" id="{EDA87D59-B4B8-4366-8080-D751331F6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7088" y="1624013"/>
            <a:ext cx="383857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a:extLst>
              <a:ext uri="{FF2B5EF4-FFF2-40B4-BE49-F238E27FC236}">
                <a16:creationId xmlns:a16="http://schemas.microsoft.com/office/drawing/2014/main" id="{D18DE3EF-7842-431D-A75A-9B44942500E8}"/>
              </a:ext>
            </a:extLst>
          </p:cNvPr>
          <p:cNvSpPr>
            <a:spLocks noGrp="1" noChangeArrowheads="1"/>
          </p:cNvSpPr>
          <p:nvPr>
            <p:ph type="title"/>
          </p:nvPr>
        </p:nvSpPr>
        <p:spPr/>
        <p:txBody>
          <a:bodyPr/>
          <a:lstStyle/>
          <a:p>
            <a:r>
              <a:rPr lang="zh-CN" altLang="en-US"/>
              <a:t>并行区域例子</a:t>
            </a:r>
          </a:p>
        </p:txBody>
      </p:sp>
      <p:sp>
        <p:nvSpPr>
          <p:cNvPr id="3" name="内容占位符 2">
            <a:extLst>
              <a:ext uri="{FF2B5EF4-FFF2-40B4-BE49-F238E27FC236}">
                <a16:creationId xmlns:a16="http://schemas.microsoft.com/office/drawing/2014/main" id="{B9665DE7-D478-439D-9A2F-BA7B4BDE2A52}"/>
              </a:ext>
            </a:extLst>
          </p:cNvPr>
          <p:cNvSpPr>
            <a:spLocks noGrp="1"/>
          </p:cNvSpPr>
          <p:nvPr>
            <p:ph idx="1"/>
          </p:nvPr>
        </p:nvSpPr>
        <p:spPr/>
        <p:txBody>
          <a:bodyPr/>
          <a:lstStyle/>
          <a:p>
            <a:pPr marL="0" indent="0" eaLnBrk="1" hangingPunct="1">
              <a:spcBef>
                <a:spcPts val="100"/>
              </a:spcBef>
              <a:buClrTx/>
              <a:buSzTx/>
              <a:buFont typeface="Wingdings" panose="05000000000000000000" pitchFamily="2" charset="2"/>
              <a:buNone/>
              <a:defRPr/>
            </a:pPr>
            <a:r>
              <a:rPr lang="en-US" altLang="zh-CN" sz="2400" kern="100" dirty="0">
                <a:solidFill>
                  <a:srgbClr val="0000FF"/>
                </a:solidFill>
                <a:latin typeface="Arial" panose="020B0604020202020204" pitchFamily="34" charset="0"/>
              </a:rPr>
              <a:t>#</a:t>
            </a:r>
            <a:r>
              <a:rPr lang="en-US" altLang="zh-CN" sz="2400" kern="100" dirty="0" err="1">
                <a:solidFill>
                  <a:srgbClr val="0000FF"/>
                </a:solidFill>
                <a:latin typeface="Arial" panose="020B0604020202020204" pitchFamily="34" charset="0"/>
              </a:rPr>
              <a:t>pragma</a:t>
            </a:r>
            <a:r>
              <a:rPr lang="en-US" altLang="zh-CN" sz="2400" kern="100" dirty="0">
                <a:solidFill>
                  <a:srgbClr val="0000FF"/>
                </a:solidFill>
                <a:latin typeface="Arial" panose="020B0604020202020204" pitchFamily="34" charset="0"/>
              </a:rPr>
              <a:t> </a:t>
            </a:r>
            <a:r>
              <a:rPr lang="en-US" altLang="zh-CN" sz="2400" kern="100" dirty="0" err="1">
                <a:solidFill>
                  <a:srgbClr val="0000FF"/>
                </a:solidFill>
                <a:latin typeface="Arial" panose="020B0604020202020204" pitchFamily="34" charset="0"/>
              </a:rPr>
              <a:t>omp</a:t>
            </a:r>
            <a:r>
              <a:rPr lang="en-US" altLang="zh-CN" sz="2400" kern="100" dirty="0">
                <a:solidFill>
                  <a:srgbClr val="0000FF"/>
                </a:solidFill>
                <a:latin typeface="Arial" panose="020B0604020202020204" pitchFamily="34" charset="0"/>
              </a:rPr>
              <a:t> parallel shared(</a:t>
            </a:r>
            <a:r>
              <a:rPr lang="en-US" altLang="zh-CN" sz="2400" kern="100" dirty="0" err="1">
                <a:solidFill>
                  <a:srgbClr val="0000FF"/>
                </a:solidFill>
                <a:latin typeface="Arial" panose="020B0604020202020204" pitchFamily="34" charset="0"/>
              </a:rPr>
              <a:t>n,a,b,c,d</a:t>
            </a:r>
            <a:r>
              <a:rPr lang="en-US" altLang="zh-CN" sz="2400" kern="100" dirty="0">
                <a:solidFill>
                  <a:srgbClr val="0000FF"/>
                </a:solidFill>
                <a:latin typeface="Arial" panose="020B0604020202020204" pitchFamily="34" charset="0"/>
              </a:rPr>
              <a:t>) private(</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   </a:t>
            </a:r>
          </a:p>
          <a:p>
            <a:pPr marL="0" indent="0" eaLnBrk="1" hangingPunct="1">
              <a:spcBef>
                <a:spcPts val="100"/>
              </a:spcBef>
              <a:buClrTx/>
              <a:buSzTx/>
              <a:buFont typeface="Wingdings" panose="05000000000000000000" pitchFamily="2" charset="2"/>
              <a:buNone/>
              <a:defRPr/>
            </a:pPr>
            <a:r>
              <a:rPr lang="en-US" altLang="zh-CN" sz="2400" kern="100" dirty="0">
                <a:solidFill>
                  <a:srgbClr val="0000FF"/>
                </a:solidFill>
                <a:latin typeface="Arial" panose="020B0604020202020204" pitchFamily="34" charset="0"/>
              </a:rPr>
              <a:t>{     </a:t>
            </a:r>
          </a:p>
          <a:p>
            <a:pPr marL="0" indent="0" eaLnBrk="1" hangingPunct="1">
              <a:spcBef>
                <a:spcPts val="100"/>
              </a:spcBef>
              <a:buClrTx/>
              <a:buSzTx/>
              <a:buFont typeface="Wingdings" panose="05000000000000000000" pitchFamily="2" charset="2"/>
              <a:buNone/>
              <a:defRPr/>
            </a:pPr>
            <a:r>
              <a:rPr lang="en-US" altLang="zh-CN" sz="2400" kern="100" dirty="0">
                <a:solidFill>
                  <a:srgbClr val="0000FF"/>
                </a:solidFill>
                <a:latin typeface="Arial" panose="020B0604020202020204" pitchFamily="34" charset="0"/>
              </a:rPr>
              <a:t>   #</a:t>
            </a:r>
            <a:r>
              <a:rPr lang="en-US" altLang="zh-CN" sz="2400" kern="100" dirty="0" err="1">
                <a:solidFill>
                  <a:srgbClr val="0000FF"/>
                </a:solidFill>
                <a:latin typeface="Arial" panose="020B0604020202020204" pitchFamily="34" charset="0"/>
              </a:rPr>
              <a:t>pragma</a:t>
            </a:r>
            <a:r>
              <a:rPr lang="en-US" altLang="zh-CN" sz="2400" kern="100" dirty="0">
                <a:solidFill>
                  <a:srgbClr val="0000FF"/>
                </a:solidFill>
                <a:latin typeface="Arial" panose="020B0604020202020204" pitchFamily="34" charset="0"/>
              </a:rPr>
              <a:t> </a:t>
            </a:r>
            <a:r>
              <a:rPr lang="en-US" altLang="zh-CN" sz="2400" kern="100" dirty="0" err="1">
                <a:solidFill>
                  <a:srgbClr val="0000FF"/>
                </a:solidFill>
                <a:latin typeface="Arial" panose="020B0604020202020204" pitchFamily="34" charset="0"/>
              </a:rPr>
              <a:t>omp</a:t>
            </a:r>
            <a:r>
              <a:rPr lang="en-US" altLang="zh-CN" sz="2400" kern="100" dirty="0">
                <a:solidFill>
                  <a:srgbClr val="0000FF"/>
                </a:solidFill>
                <a:latin typeface="Arial" panose="020B0604020202020204" pitchFamily="34" charset="0"/>
              </a:rPr>
              <a:t> sections </a:t>
            </a:r>
            <a:r>
              <a:rPr lang="en-US" altLang="zh-CN" sz="2400" kern="100" dirty="0" err="1">
                <a:solidFill>
                  <a:srgbClr val="0000FF"/>
                </a:solidFill>
                <a:latin typeface="Arial" panose="020B0604020202020204" pitchFamily="34" charset="0"/>
              </a:rPr>
              <a:t>nowait</a:t>
            </a:r>
            <a:r>
              <a:rPr lang="en-US" altLang="zh-CN" sz="2400" kern="100" dirty="0">
                <a:solidFill>
                  <a:srgbClr val="0000FF"/>
                </a:solidFill>
                <a:latin typeface="Arial" panose="020B0604020202020204" pitchFamily="34" charset="0"/>
              </a:rPr>
              <a:t>     {       </a:t>
            </a:r>
          </a:p>
          <a:p>
            <a:pPr marL="0" indent="0" eaLnBrk="1" hangingPunct="1">
              <a:spcBef>
                <a:spcPts val="100"/>
              </a:spcBef>
              <a:buClrTx/>
              <a:buSzTx/>
              <a:buFont typeface="Wingdings" panose="05000000000000000000" pitchFamily="2" charset="2"/>
              <a:buNone/>
              <a:defRPr/>
            </a:pPr>
            <a:r>
              <a:rPr lang="en-US" altLang="zh-CN" sz="2400" kern="100" dirty="0">
                <a:solidFill>
                  <a:srgbClr val="0000FF"/>
                </a:solidFill>
                <a:latin typeface="Arial" panose="020B0604020202020204" pitchFamily="34" charset="0"/>
              </a:rPr>
              <a:t>      #</a:t>
            </a:r>
            <a:r>
              <a:rPr lang="en-US" altLang="zh-CN" sz="2400" kern="100" dirty="0" err="1">
                <a:solidFill>
                  <a:srgbClr val="0000FF"/>
                </a:solidFill>
                <a:latin typeface="Arial" panose="020B0604020202020204" pitchFamily="34" charset="0"/>
              </a:rPr>
              <a:t>pragma</a:t>
            </a:r>
            <a:r>
              <a:rPr lang="en-US" altLang="zh-CN" sz="2400" kern="100" dirty="0">
                <a:solidFill>
                  <a:srgbClr val="0000FF"/>
                </a:solidFill>
                <a:latin typeface="Arial" panose="020B0604020202020204" pitchFamily="34" charset="0"/>
              </a:rPr>
              <a:t> </a:t>
            </a:r>
            <a:r>
              <a:rPr lang="en-US" altLang="zh-CN" sz="2400" kern="100" dirty="0" err="1">
                <a:solidFill>
                  <a:srgbClr val="0000FF"/>
                </a:solidFill>
                <a:latin typeface="Arial" panose="020B0604020202020204" pitchFamily="34" charset="0"/>
              </a:rPr>
              <a:t>omp</a:t>
            </a:r>
            <a:r>
              <a:rPr lang="en-US" altLang="zh-CN" sz="2400" kern="100" dirty="0">
                <a:solidFill>
                  <a:srgbClr val="0000FF"/>
                </a:solidFill>
                <a:latin typeface="Arial" panose="020B0604020202020204" pitchFamily="34" charset="0"/>
              </a:rPr>
              <a:t> section</a:t>
            </a:r>
          </a:p>
          <a:p>
            <a:pPr marL="0" indent="0" eaLnBrk="1" hangingPunct="1">
              <a:spcBef>
                <a:spcPts val="100"/>
              </a:spcBef>
              <a:buClrTx/>
              <a:buSzTx/>
              <a:buFont typeface="Wingdings" panose="05000000000000000000" pitchFamily="2" charset="2"/>
              <a:buNone/>
              <a:defRPr/>
            </a:pPr>
            <a:r>
              <a:rPr lang="en-US" altLang="zh-CN" sz="2400" kern="100" dirty="0">
                <a:solidFill>
                  <a:srgbClr val="0000FF"/>
                </a:solidFill>
                <a:latin typeface="Arial" panose="020B0604020202020204" pitchFamily="34" charset="0"/>
              </a:rPr>
              <a:t>         for (</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=0; </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&lt;n; </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     </a:t>
            </a:r>
          </a:p>
          <a:p>
            <a:pPr marL="0" indent="0" eaLnBrk="1" hangingPunct="1">
              <a:spcBef>
                <a:spcPts val="100"/>
              </a:spcBef>
              <a:buClrTx/>
              <a:buSzTx/>
              <a:buFont typeface="Wingdings" panose="05000000000000000000" pitchFamily="2" charset="2"/>
              <a:buNone/>
              <a:defRPr/>
            </a:pPr>
            <a:r>
              <a:rPr lang="en-US" altLang="zh-CN" sz="2400" kern="100" dirty="0">
                <a:solidFill>
                  <a:srgbClr val="0000FF"/>
                </a:solidFill>
                <a:latin typeface="Arial" panose="020B0604020202020204" pitchFamily="34" charset="0"/>
              </a:rPr>
              <a:t>            d[</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 = 1.0/c[</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a:t>
            </a:r>
          </a:p>
          <a:p>
            <a:pPr marL="0" indent="0" eaLnBrk="1" hangingPunct="1">
              <a:spcBef>
                <a:spcPts val="100"/>
              </a:spcBef>
              <a:buClrTx/>
              <a:buSzTx/>
              <a:buFont typeface="Wingdings" panose="05000000000000000000" pitchFamily="2" charset="2"/>
              <a:buNone/>
              <a:defRPr/>
            </a:pPr>
            <a:r>
              <a:rPr lang="en-US" altLang="zh-CN" sz="2400" kern="100" dirty="0">
                <a:solidFill>
                  <a:srgbClr val="0000FF"/>
                </a:solidFill>
                <a:latin typeface="Arial" panose="020B0604020202020204" pitchFamily="34" charset="0"/>
              </a:rPr>
              <a:t>      #</a:t>
            </a:r>
            <a:r>
              <a:rPr lang="en-US" altLang="zh-CN" sz="2400" kern="100" dirty="0" err="1">
                <a:solidFill>
                  <a:srgbClr val="0000FF"/>
                </a:solidFill>
                <a:latin typeface="Arial" panose="020B0604020202020204" pitchFamily="34" charset="0"/>
              </a:rPr>
              <a:t>pragma</a:t>
            </a:r>
            <a:r>
              <a:rPr lang="en-US" altLang="zh-CN" sz="2400" kern="100" dirty="0">
                <a:solidFill>
                  <a:srgbClr val="0000FF"/>
                </a:solidFill>
                <a:latin typeface="Arial" panose="020B0604020202020204" pitchFamily="34" charset="0"/>
              </a:rPr>
              <a:t> </a:t>
            </a:r>
            <a:r>
              <a:rPr lang="en-US" altLang="zh-CN" sz="2400" kern="100" dirty="0" err="1">
                <a:solidFill>
                  <a:srgbClr val="0000FF"/>
                </a:solidFill>
                <a:latin typeface="Arial" panose="020B0604020202020204" pitchFamily="34" charset="0"/>
              </a:rPr>
              <a:t>omp</a:t>
            </a:r>
            <a:r>
              <a:rPr lang="en-US" altLang="zh-CN" sz="2400" kern="100" dirty="0">
                <a:solidFill>
                  <a:srgbClr val="0000FF"/>
                </a:solidFill>
                <a:latin typeface="Arial" panose="020B0604020202020204" pitchFamily="34" charset="0"/>
              </a:rPr>
              <a:t> section   </a:t>
            </a:r>
          </a:p>
          <a:p>
            <a:pPr marL="0" indent="0" eaLnBrk="1" hangingPunct="1">
              <a:spcBef>
                <a:spcPts val="100"/>
              </a:spcBef>
              <a:buClrTx/>
              <a:buSzTx/>
              <a:buFont typeface="Wingdings" panose="05000000000000000000" pitchFamily="2" charset="2"/>
              <a:buNone/>
              <a:defRPr/>
            </a:pPr>
            <a:r>
              <a:rPr lang="en-US" altLang="zh-CN" sz="2400" kern="100" dirty="0">
                <a:solidFill>
                  <a:srgbClr val="0000FF"/>
                </a:solidFill>
                <a:latin typeface="Arial" panose="020B0604020202020204" pitchFamily="34" charset="0"/>
              </a:rPr>
              <a:t>         for (</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=0; </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&lt;n-1; </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     </a:t>
            </a:r>
          </a:p>
          <a:p>
            <a:pPr marL="0" indent="0" eaLnBrk="1" hangingPunct="1">
              <a:spcBef>
                <a:spcPts val="100"/>
              </a:spcBef>
              <a:buClrTx/>
              <a:buSzTx/>
              <a:buFont typeface="Wingdings" panose="05000000000000000000" pitchFamily="2" charset="2"/>
              <a:buNone/>
              <a:defRPr/>
            </a:pPr>
            <a:r>
              <a:rPr lang="en-US" altLang="zh-CN" sz="2400" kern="100" dirty="0">
                <a:solidFill>
                  <a:srgbClr val="0000FF"/>
                </a:solidFill>
                <a:latin typeface="Arial" panose="020B0604020202020204" pitchFamily="34" charset="0"/>
              </a:rPr>
              <a:t>            b[</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 = (a[</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 + a[i+1])/2;             </a:t>
            </a:r>
          </a:p>
          <a:p>
            <a:pPr marL="0" indent="0" eaLnBrk="1" hangingPunct="1">
              <a:spcBef>
                <a:spcPts val="100"/>
              </a:spcBef>
              <a:buClrTx/>
              <a:buSzTx/>
              <a:buFont typeface="Wingdings" panose="05000000000000000000" pitchFamily="2" charset="2"/>
              <a:buNone/>
              <a:defRPr/>
            </a:pPr>
            <a:r>
              <a:rPr lang="en-US" altLang="zh-CN" sz="2400" kern="100" dirty="0">
                <a:solidFill>
                  <a:srgbClr val="0000FF"/>
                </a:solidFill>
                <a:latin typeface="Arial" panose="020B0604020202020204" pitchFamily="34" charset="0"/>
              </a:rPr>
              <a:t>   } /*-- End of sections --*/   </a:t>
            </a:r>
          </a:p>
          <a:p>
            <a:pPr marL="0" indent="0" eaLnBrk="1" hangingPunct="1">
              <a:spcBef>
                <a:spcPts val="100"/>
              </a:spcBef>
              <a:buClrTx/>
              <a:buSzTx/>
              <a:buFont typeface="Wingdings" panose="05000000000000000000" pitchFamily="2" charset="2"/>
              <a:buNone/>
              <a:defRPr/>
            </a:pPr>
            <a:r>
              <a:rPr lang="en-US" altLang="zh-CN" sz="2400" kern="100" dirty="0">
                <a:solidFill>
                  <a:srgbClr val="0000FF"/>
                </a:solidFill>
                <a:latin typeface="Arial" panose="020B0604020202020204" pitchFamily="34" charset="0"/>
              </a:rPr>
              <a:t>} /*-- End of parallel region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a:extLst>
              <a:ext uri="{FF2B5EF4-FFF2-40B4-BE49-F238E27FC236}">
                <a16:creationId xmlns:a16="http://schemas.microsoft.com/office/drawing/2014/main" id="{3EFDD112-1A27-4AAC-99D3-E0FAB145ADD3}"/>
              </a:ext>
            </a:extLst>
          </p:cNvPr>
          <p:cNvSpPr>
            <a:spLocks noGrp="1" noChangeArrowheads="1"/>
          </p:cNvSpPr>
          <p:nvPr>
            <p:ph type="title"/>
          </p:nvPr>
        </p:nvSpPr>
        <p:spPr/>
        <p:txBody>
          <a:bodyPr/>
          <a:lstStyle/>
          <a:p>
            <a:r>
              <a:rPr lang="en-US" altLang="zh-CN" dirty="0"/>
              <a:t>OpenMP 3.0</a:t>
            </a:r>
            <a:r>
              <a:rPr lang="zh-CN" altLang="en-US" dirty="0"/>
              <a:t>中的任务</a:t>
            </a:r>
          </a:p>
        </p:txBody>
      </p:sp>
      <p:sp>
        <p:nvSpPr>
          <p:cNvPr id="116739" name="内容占位符 2">
            <a:extLst>
              <a:ext uri="{FF2B5EF4-FFF2-40B4-BE49-F238E27FC236}">
                <a16:creationId xmlns:a16="http://schemas.microsoft.com/office/drawing/2014/main" id="{C6451663-B9B0-494E-8968-A9DCC9671B74}"/>
              </a:ext>
            </a:extLst>
          </p:cNvPr>
          <p:cNvSpPr>
            <a:spLocks noGrp="1" noChangeArrowheads="1"/>
          </p:cNvSpPr>
          <p:nvPr>
            <p:ph idx="1"/>
          </p:nvPr>
        </p:nvSpPr>
        <p:spPr/>
        <p:txBody>
          <a:bodyPr/>
          <a:lstStyle/>
          <a:p>
            <a:r>
              <a:rPr lang="zh-CN" altLang="en-US" dirty="0"/>
              <a:t>一个任务具有</a:t>
            </a:r>
            <a:endParaRPr lang="en-US" altLang="zh-CN" dirty="0"/>
          </a:p>
          <a:p>
            <a:pPr lvl="1"/>
            <a:r>
              <a:rPr lang="zh-CN" altLang="en-US" dirty="0"/>
              <a:t>要执行的代码</a:t>
            </a:r>
            <a:endParaRPr lang="en-US" altLang="zh-CN" dirty="0"/>
          </a:p>
          <a:p>
            <a:pPr lvl="1"/>
            <a:r>
              <a:rPr lang="zh-CN" altLang="en-US" dirty="0"/>
              <a:t>数据环境（共享的、私有的、归约的）</a:t>
            </a:r>
            <a:endParaRPr lang="en-US" altLang="zh-CN" dirty="0"/>
          </a:p>
          <a:p>
            <a:pPr lvl="1"/>
            <a:r>
              <a:rPr lang="zh-CN" altLang="en-US" dirty="0"/>
              <a:t>使用数据执行代码的线程</a:t>
            </a:r>
            <a:endParaRPr lang="en-US" altLang="zh-CN" dirty="0"/>
          </a:p>
          <a:p>
            <a:r>
              <a:rPr lang="zh-CN" altLang="en-US" dirty="0"/>
              <a:t>两个动作：打包和执行</a:t>
            </a:r>
            <a:endParaRPr lang="en-US" altLang="zh-CN" dirty="0"/>
          </a:p>
          <a:p>
            <a:pPr lvl="1"/>
            <a:r>
              <a:rPr lang="zh-CN" altLang="en-US" dirty="0"/>
              <a:t>每个线程打包一个新的任务</a:t>
            </a:r>
            <a:endParaRPr lang="en-US" altLang="zh-CN" dirty="0"/>
          </a:p>
          <a:p>
            <a:pPr lvl="1"/>
            <a:r>
              <a:rPr lang="zh-CN" altLang="en-US" dirty="0"/>
              <a:t>线程组中某个线程随后执行任务</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a:extLst>
              <a:ext uri="{FF2B5EF4-FFF2-40B4-BE49-F238E27FC236}">
                <a16:creationId xmlns:a16="http://schemas.microsoft.com/office/drawing/2014/main" id="{1F58DA93-D7B1-43D2-B485-277276BBE2D8}"/>
              </a:ext>
            </a:extLst>
          </p:cNvPr>
          <p:cNvSpPr>
            <a:spLocks noGrp="1" noChangeArrowheads="1"/>
          </p:cNvSpPr>
          <p:nvPr>
            <p:ph type="title"/>
          </p:nvPr>
        </p:nvSpPr>
        <p:spPr/>
        <p:txBody>
          <a:bodyPr/>
          <a:lstStyle/>
          <a:p>
            <a:r>
              <a:rPr lang="zh-CN" altLang="en-US"/>
              <a:t>简单的生产者</a:t>
            </a:r>
            <a:r>
              <a:rPr lang="en-US" altLang="zh-CN"/>
              <a:t>-</a:t>
            </a:r>
            <a:r>
              <a:rPr lang="zh-CN" altLang="en-US"/>
              <a:t>消费者例子</a:t>
            </a:r>
          </a:p>
        </p:txBody>
      </p:sp>
      <p:sp>
        <p:nvSpPr>
          <p:cNvPr id="3" name="内容占位符 2">
            <a:extLst>
              <a:ext uri="{FF2B5EF4-FFF2-40B4-BE49-F238E27FC236}">
                <a16:creationId xmlns:a16="http://schemas.microsoft.com/office/drawing/2014/main" id="{5EED8D17-F735-410E-9AAD-DD8F2E2BEE60}"/>
              </a:ext>
            </a:extLst>
          </p:cNvPr>
          <p:cNvSpPr>
            <a:spLocks noGrp="1"/>
          </p:cNvSpPr>
          <p:nvPr>
            <p:ph idx="1"/>
          </p:nvPr>
        </p:nvSpPr>
        <p:spPr/>
        <p:txBody>
          <a:bodyPr/>
          <a:lstStyle/>
          <a:p>
            <a:pPr marL="0" indent="0" eaLnBrk="1" hangingPunct="1">
              <a:spcBef>
                <a:spcPts val="100"/>
              </a:spcBef>
              <a:buClrTx/>
              <a:buSzTx/>
              <a:buFont typeface="Wingdings" panose="05000000000000000000" pitchFamily="2" charset="2"/>
              <a:buNone/>
              <a:defRPr/>
            </a:pPr>
            <a:r>
              <a:rPr lang="en-US" altLang="zh-CN" sz="2400" kern="100" dirty="0">
                <a:solidFill>
                  <a:srgbClr val="0000FF"/>
                </a:solidFill>
                <a:latin typeface="Arial" panose="020B0604020202020204" pitchFamily="34" charset="0"/>
              </a:rPr>
              <a:t>// PRODUCER: initialize A with random data</a:t>
            </a:r>
          </a:p>
          <a:p>
            <a:pPr marL="0" indent="0" eaLnBrk="1" hangingPunct="1">
              <a:spcBef>
                <a:spcPts val="100"/>
              </a:spcBef>
              <a:buClrTx/>
              <a:buSzTx/>
              <a:buFont typeface="Wingdings" panose="05000000000000000000" pitchFamily="2" charset="2"/>
              <a:buNone/>
              <a:defRPr/>
            </a:pPr>
            <a:r>
              <a:rPr lang="en-US" altLang="zh-CN" sz="2400" kern="100" dirty="0">
                <a:solidFill>
                  <a:srgbClr val="0000FF"/>
                </a:solidFill>
                <a:latin typeface="Arial" panose="020B0604020202020204" pitchFamily="34" charset="0"/>
              </a:rPr>
              <a:t>void </a:t>
            </a:r>
            <a:r>
              <a:rPr lang="en-US" altLang="zh-CN" sz="2400" kern="100" dirty="0" err="1">
                <a:solidFill>
                  <a:srgbClr val="0000FF"/>
                </a:solidFill>
                <a:latin typeface="Arial" panose="020B0604020202020204" pitchFamily="34" charset="0"/>
              </a:rPr>
              <a:t>fill_rand</a:t>
            </a:r>
            <a:r>
              <a:rPr lang="en-US" altLang="zh-CN" sz="2400" kern="100" dirty="0">
                <a:solidFill>
                  <a:srgbClr val="0000FF"/>
                </a:solidFill>
                <a:latin typeface="Arial" panose="020B0604020202020204" pitchFamily="34" charset="0"/>
              </a:rPr>
              <a:t>(</a:t>
            </a:r>
            <a:r>
              <a:rPr lang="en-US" altLang="zh-CN" sz="2400" kern="100" dirty="0" err="1">
                <a:solidFill>
                  <a:srgbClr val="0000FF"/>
                </a:solidFill>
                <a:latin typeface="Arial" panose="020B0604020202020204" pitchFamily="34" charset="0"/>
              </a:rPr>
              <a:t>int</a:t>
            </a:r>
            <a:r>
              <a:rPr lang="en-US" altLang="zh-CN" sz="2400" kern="100" dirty="0">
                <a:solidFill>
                  <a:srgbClr val="0000FF"/>
                </a:solidFill>
                <a:latin typeface="Arial" panose="020B0604020202020204" pitchFamily="34" charset="0"/>
              </a:rPr>
              <a:t> </a:t>
            </a:r>
            <a:r>
              <a:rPr lang="en-US" altLang="zh-CN" sz="2400" kern="100" dirty="0" err="1">
                <a:solidFill>
                  <a:srgbClr val="0000FF"/>
                </a:solidFill>
                <a:latin typeface="Arial" panose="020B0604020202020204" pitchFamily="34" charset="0"/>
              </a:rPr>
              <a:t>nval</a:t>
            </a:r>
            <a:r>
              <a:rPr lang="en-US" altLang="zh-CN" sz="2400" kern="100" dirty="0">
                <a:solidFill>
                  <a:srgbClr val="0000FF"/>
                </a:solidFill>
                <a:latin typeface="Arial" panose="020B0604020202020204" pitchFamily="34" charset="0"/>
              </a:rPr>
              <a:t>, double *A) {  </a:t>
            </a:r>
          </a:p>
          <a:p>
            <a:pPr marL="0" indent="0" eaLnBrk="1" hangingPunct="1">
              <a:spcBef>
                <a:spcPts val="100"/>
              </a:spcBef>
              <a:buClrTx/>
              <a:buSzTx/>
              <a:buFont typeface="Wingdings" panose="05000000000000000000" pitchFamily="2" charset="2"/>
              <a:buNone/>
              <a:defRPr/>
            </a:pPr>
            <a:r>
              <a:rPr lang="en-US" altLang="zh-CN" sz="2400" kern="100" dirty="0">
                <a:solidFill>
                  <a:srgbClr val="0000FF"/>
                </a:solidFill>
                <a:latin typeface="Arial" panose="020B0604020202020204" pitchFamily="34" charset="0"/>
              </a:rPr>
              <a:t>  for (</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=0; </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&lt;</a:t>
            </a:r>
            <a:r>
              <a:rPr lang="en-US" altLang="zh-CN" sz="2400" kern="100" dirty="0" err="1">
                <a:solidFill>
                  <a:srgbClr val="0000FF"/>
                </a:solidFill>
                <a:latin typeface="Arial" panose="020B0604020202020204" pitchFamily="34" charset="0"/>
              </a:rPr>
              <a:t>nval</a:t>
            </a:r>
            <a:r>
              <a:rPr lang="en-US" altLang="zh-CN" sz="2400" kern="100" dirty="0">
                <a:solidFill>
                  <a:srgbClr val="0000FF"/>
                </a:solidFill>
                <a:latin typeface="Arial" panose="020B0604020202020204" pitchFamily="34" charset="0"/>
              </a:rPr>
              <a:t>; </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 A[</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 = (double) rand()/1111111111;  </a:t>
            </a:r>
          </a:p>
          <a:p>
            <a:pPr marL="0" indent="0" eaLnBrk="1" hangingPunct="1">
              <a:spcBef>
                <a:spcPts val="100"/>
              </a:spcBef>
              <a:buClrTx/>
              <a:buSzTx/>
              <a:buFont typeface="Wingdings" panose="05000000000000000000" pitchFamily="2" charset="2"/>
              <a:buNone/>
              <a:defRPr/>
            </a:pPr>
            <a:r>
              <a:rPr lang="en-US" altLang="zh-CN" sz="2400" kern="100" dirty="0">
                <a:solidFill>
                  <a:srgbClr val="0000FF"/>
                </a:solidFill>
                <a:latin typeface="Arial" panose="020B0604020202020204" pitchFamily="34" charset="0"/>
              </a:rPr>
              <a:t>}</a:t>
            </a:r>
          </a:p>
          <a:p>
            <a:pPr marL="0" indent="0" eaLnBrk="1" hangingPunct="1">
              <a:spcBef>
                <a:spcPts val="100"/>
              </a:spcBef>
              <a:buClrTx/>
              <a:buSzTx/>
              <a:buFont typeface="Wingdings" panose="05000000000000000000" pitchFamily="2" charset="2"/>
              <a:buNone/>
              <a:defRPr/>
            </a:pPr>
            <a:endParaRPr lang="en-US" altLang="zh-CN" sz="2400" kern="100" dirty="0">
              <a:solidFill>
                <a:srgbClr val="0000FF"/>
              </a:solidFill>
              <a:latin typeface="Arial" panose="020B0604020202020204" pitchFamily="34" charset="0"/>
            </a:endParaRPr>
          </a:p>
          <a:p>
            <a:pPr marL="0" indent="0" eaLnBrk="1" hangingPunct="1">
              <a:spcBef>
                <a:spcPts val="100"/>
              </a:spcBef>
              <a:buClrTx/>
              <a:buSzTx/>
              <a:buFont typeface="Wingdings" panose="05000000000000000000" pitchFamily="2" charset="2"/>
              <a:buNone/>
              <a:defRPr/>
            </a:pPr>
            <a:r>
              <a:rPr lang="en-US" altLang="zh-CN" sz="2400" kern="100" dirty="0">
                <a:solidFill>
                  <a:srgbClr val="0000FF"/>
                </a:solidFill>
                <a:latin typeface="Arial" panose="020B0604020202020204" pitchFamily="34" charset="0"/>
              </a:rPr>
              <a:t>// CONSUMER: Sum the data in A</a:t>
            </a:r>
          </a:p>
          <a:p>
            <a:pPr marL="0" indent="0" eaLnBrk="1" hangingPunct="1">
              <a:spcBef>
                <a:spcPts val="100"/>
              </a:spcBef>
              <a:buClrTx/>
              <a:buSzTx/>
              <a:buFont typeface="Wingdings" panose="05000000000000000000" pitchFamily="2" charset="2"/>
              <a:buNone/>
              <a:defRPr/>
            </a:pPr>
            <a:r>
              <a:rPr lang="en-US" altLang="zh-CN" sz="2400" kern="100" dirty="0">
                <a:solidFill>
                  <a:srgbClr val="0000FF"/>
                </a:solidFill>
                <a:latin typeface="Arial" panose="020B0604020202020204" pitchFamily="34" charset="0"/>
              </a:rPr>
              <a:t>double </a:t>
            </a:r>
            <a:r>
              <a:rPr lang="en-US" altLang="zh-CN" sz="2400" kern="100" dirty="0" err="1">
                <a:solidFill>
                  <a:srgbClr val="0000FF"/>
                </a:solidFill>
                <a:latin typeface="Arial" panose="020B0604020202020204" pitchFamily="34" charset="0"/>
              </a:rPr>
              <a:t>Sum_array</a:t>
            </a:r>
            <a:r>
              <a:rPr lang="en-US" altLang="zh-CN" sz="2400" kern="100" dirty="0">
                <a:solidFill>
                  <a:srgbClr val="0000FF"/>
                </a:solidFill>
                <a:latin typeface="Arial" panose="020B0604020202020204" pitchFamily="34" charset="0"/>
              </a:rPr>
              <a:t>(</a:t>
            </a:r>
            <a:r>
              <a:rPr lang="en-US" altLang="zh-CN" sz="2400" kern="100" dirty="0" err="1">
                <a:solidFill>
                  <a:srgbClr val="0000FF"/>
                </a:solidFill>
                <a:latin typeface="Arial" panose="020B0604020202020204" pitchFamily="34" charset="0"/>
              </a:rPr>
              <a:t>int</a:t>
            </a:r>
            <a:r>
              <a:rPr lang="en-US" altLang="zh-CN" sz="2400" kern="100" dirty="0">
                <a:solidFill>
                  <a:srgbClr val="0000FF"/>
                </a:solidFill>
                <a:latin typeface="Arial" panose="020B0604020202020204" pitchFamily="34" charset="0"/>
              </a:rPr>
              <a:t> </a:t>
            </a:r>
            <a:r>
              <a:rPr lang="en-US" altLang="zh-CN" sz="2400" kern="100" dirty="0" err="1">
                <a:solidFill>
                  <a:srgbClr val="0000FF"/>
                </a:solidFill>
                <a:latin typeface="Arial" panose="020B0604020202020204" pitchFamily="34" charset="0"/>
              </a:rPr>
              <a:t>nval</a:t>
            </a:r>
            <a:r>
              <a:rPr lang="en-US" altLang="zh-CN" sz="2400" kern="100" dirty="0">
                <a:solidFill>
                  <a:srgbClr val="0000FF"/>
                </a:solidFill>
                <a:latin typeface="Arial" panose="020B0604020202020204" pitchFamily="34" charset="0"/>
              </a:rPr>
              <a:t>, double *A) {  </a:t>
            </a:r>
          </a:p>
          <a:p>
            <a:pPr marL="0" indent="0" eaLnBrk="1" hangingPunct="1">
              <a:spcBef>
                <a:spcPts val="100"/>
              </a:spcBef>
              <a:buClrTx/>
              <a:buSzTx/>
              <a:buFont typeface="Wingdings" panose="05000000000000000000" pitchFamily="2" charset="2"/>
              <a:buNone/>
              <a:defRPr/>
            </a:pPr>
            <a:r>
              <a:rPr lang="en-US" altLang="zh-CN" sz="2400" kern="100" dirty="0">
                <a:solidFill>
                  <a:srgbClr val="0000FF"/>
                </a:solidFill>
                <a:latin typeface="Arial" panose="020B0604020202020204" pitchFamily="34" charset="0"/>
              </a:rPr>
              <a:t>  double sum = 0.0;  </a:t>
            </a:r>
          </a:p>
          <a:p>
            <a:pPr marL="0" indent="0" eaLnBrk="1" hangingPunct="1">
              <a:spcBef>
                <a:spcPts val="100"/>
              </a:spcBef>
              <a:buClrTx/>
              <a:buSzTx/>
              <a:buFont typeface="Wingdings" panose="05000000000000000000" pitchFamily="2" charset="2"/>
              <a:buNone/>
              <a:defRPr/>
            </a:pPr>
            <a:r>
              <a:rPr lang="en-US" altLang="zh-CN" sz="2400" kern="100" dirty="0">
                <a:solidFill>
                  <a:srgbClr val="0000FF"/>
                </a:solidFill>
                <a:latin typeface="Arial" panose="020B0604020202020204" pitchFamily="34" charset="0"/>
              </a:rPr>
              <a:t>  for (</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=0; </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&lt;</a:t>
            </a:r>
            <a:r>
              <a:rPr lang="en-US" altLang="zh-CN" sz="2400" kern="100" dirty="0" err="1">
                <a:solidFill>
                  <a:srgbClr val="0000FF"/>
                </a:solidFill>
                <a:latin typeface="Arial" panose="020B0604020202020204" pitchFamily="34" charset="0"/>
              </a:rPr>
              <a:t>nval</a:t>
            </a:r>
            <a:r>
              <a:rPr lang="en-US" altLang="zh-CN" sz="2400" kern="100" dirty="0">
                <a:solidFill>
                  <a:srgbClr val="0000FF"/>
                </a:solidFill>
                <a:latin typeface="Arial" panose="020B0604020202020204" pitchFamily="34" charset="0"/>
              </a:rPr>
              <a:t>; </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  sum = sum + A[</a:t>
            </a:r>
            <a:r>
              <a:rPr lang="en-US" altLang="zh-CN" sz="2400" kern="100" dirty="0" err="1">
                <a:solidFill>
                  <a:srgbClr val="0000FF"/>
                </a:solidFill>
                <a:latin typeface="Arial" panose="020B0604020202020204" pitchFamily="34" charset="0"/>
              </a:rPr>
              <a:t>i</a:t>
            </a:r>
            <a:r>
              <a:rPr lang="en-US" altLang="zh-CN" sz="2400" kern="100" dirty="0">
                <a:solidFill>
                  <a:srgbClr val="0000FF"/>
                </a:solidFill>
                <a:latin typeface="Arial" panose="020B0604020202020204" pitchFamily="34" charset="0"/>
              </a:rPr>
              <a:t>];    </a:t>
            </a:r>
          </a:p>
          <a:p>
            <a:pPr marL="0" indent="0" eaLnBrk="1" hangingPunct="1">
              <a:spcBef>
                <a:spcPts val="100"/>
              </a:spcBef>
              <a:buClrTx/>
              <a:buSzTx/>
              <a:buFont typeface="Wingdings" panose="05000000000000000000" pitchFamily="2" charset="2"/>
              <a:buNone/>
              <a:defRPr/>
            </a:pPr>
            <a:r>
              <a:rPr lang="en-US" altLang="zh-CN" sz="2400" kern="100" dirty="0">
                <a:solidFill>
                  <a:srgbClr val="0000FF"/>
                </a:solidFill>
                <a:latin typeface="Arial" panose="020B0604020202020204" pitchFamily="34" charset="0"/>
              </a:rPr>
              <a:t>  return sum;</a:t>
            </a:r>
          </a:p>
          <a:p>
            <a:pPr marL="0" indent="0" eaLnBrk="1" hangingPunct="1">
              <a:spcBef>
                <a:spcPts val="100"/>
              </a:spcBef>
              <a:buClrTx/>
              <a:buSzTx/>
              <a:buFont typeface="Wingdings" panose="05000000000000000000" pitchFamily="2" charset="2"/>
              <a:buNone/>
              <a:defRPr/>
            </a:pPr>
            <a:r>
              <a:rPr lang="en-US" altLang="zh-CN" sz="2400" kern="100" dirty="0">
                <a:solidFill>
                  <a:srgbClr val="0000FF"/>
                </a:solidFill>
                <a:latin typeface="Arial" panose="020B0604020202020204" pitchFamily="34" charset="0"/>
              </a:rPr>
              <a:t>}</a:t>
            </a:r>
          </a:p>
          <a:p>
            <a:pPr marL="0" indent="0" eaLnBrk="1" hangingPunct="1">
              <a:spcBef>
                <a:spcPts val="100"/>
              </a:spcBef>
              <a:buClrTx/>
              <a:buSzTx/>
              <a:buFont typeface="Wingdings" panose="05000000000000000000" pitchFamily="2" charset="2"/>
              <a:buNone/>
              <a:defRPr/>
            </a:pPr>
            <a:endParaRPr lang="en-US" altLang="zh-CN" sz="2400" kern="100" dirty="0">
              <a:solidFill>
                <a:srgbClr val="0000FF"/>
              </a:solidFill>
              <a:latin typeface="Arial" panose="020B0604020202020204" pitchFamily="34"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a:extLst>
              <a:ext uri="{FF2B5EF4-FFF2-40B4-BE49-F238E27FC236}">
                <a16:creationId xmlns:a16="http://schemas.microsoft.com/office/drawing/2014/main" id="{3222775E-B701-4995-A10E-851CE964B5E8}"/>
              </a:ext>
            </a:extLst>
          </p:cNvPr>
          <p:cNvSpPr>
            <a:spLocks noGrp="1" noChangeArrowheads="1"/>
          </p:cNvSpPr>
          <p:nvPr>
            <p:ph type="title"/>
          </p:nvPr>
        </p:nvSpPr>
        <p:spPr/>
        <p:txBody>
          <a:bodyPr/>
          <a:lstStyle/>
          <a:p>
            <a:r>
              <a:rPr lang="zh-CN" altLang="en-US"/>
              <a:t>生产者</a:t>
            </a:r>
            <a:r>
              <a:rPr lang="en-US" altLang="zh-CN"/>
              <a:t>—</a:t>
            </a:r>
            <a:r>
              <a:rPr lang="zh-CN" altLang="en-US"/>
              <a:t>消费者模型关键问题</a:t>
            </a:r>
          </a:p>
        </p:txBody>
      </p:sp>
      <p:sp>
        <p:nvSpPr>
          <p:cNvPr id="118787" name="内容占位符 2">
            <a:extLst>
              <a:ext uri="{FF2B5EF4-FFF2-40B4-BE49-F238E27FC236}">
                <a16:creationId xmlns:a16="http://schemas.microsoft.com/office/drawing/2014/main" id="{87EB452B-CAD9-43CD-A62E-7A02D32DD6B0}"/>
              </a:ext>
            </a:extLst>
          </p:cNvPr>
          <p:cNvSpPr>
            <a:spLocks noGrp="1" noChangeArrowheads="1"/>
          </p:cNvSpPr>
          <p:nvPr>
            <p:ph idx="1"/>
          </p:nvPr>
        </p:nvSpPr>
        <p:spPr/>
        <p:txBody>
          <a:bodyPr/>
          <a:lstStyle/>
          <a:p>
            <a:r>
              <a:rPr lang="zh-CN" altLang="en-US"/>
              <a:t>生产者需通知消费者数据已就绪</a:t>
            </a:r>
            <a:endParaRPr lang="en-US" altLang="zh-CN"/>
          </a:p>
          <a:p>
            <a:r>
              <a:rPr lang="zh-CN" altLang="en-US"/>
              <a:t>消费者需要等待直至数据就绪</a:t>
            </a:r>
            <a:endParaRPr lang="en-US" altLang="zh-CN"/>
          </a:p>
          <a:p>
            <a:r>
              <a:rPr lang="zh-CN" altLang="en-US"/>
              <a:t>生产者和消费者需要一种方式交互数据</a:t>
            </a:r>
            <a:endParaRPr lang="en-US" altLang="zh-CN"/>
          </a:p>
          <a:p>
            <a:pPr lvl="1"/>
            <a:r>
              <a:rPr lang="zh-CN" altLang="en-US"/>
              <a:t>生产者的输出是消费者的输入</a:t>
            </a:r>
            <a:endParaRPr lang="en-US" altLang="zh-CN"/>
          </a:p>
          <a:p>
            <a:r>
              <a:rPr lang="zh-CN" altLang="en-US"/>
              <a:t>通常通过先进先出（</a:t>
            </a:r>
            <a:r>
              <a:rPr lang="en-US" altLang="zh-CN"/>
              <a:t>FIFO</a:t>
            </a:r>
            <a:r>
              <a:rPr lang="zh-CN" altLang="en-US"/>
              <a:t>）队列交互</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E3ACC0E5-31CA-4CA5-91F1-2B053908B82B}"/>
              </a:ext>
            </a:extLst>
          </p:cNvPr>
          <p:cNvSpPr>
            <a:spLocks noGrp="1" noChangeArrowheads="1"/>
          </p:cNvSpPr>
          <p:nvPr>
            <p:ph type="title"/>
          </p:nvPr>
        </p:nvSpPr>
        <p:spPr/>
        <p:txBody>
          <a:bodyPr/>
          <a:lstStyle/>
          <a:p>
            <a:r>
              <a:rPr lang="zh-CN" altLang="en-US"/>
              <a:t>编译指示格式</a:t>
            </a:r>
          </a:p>
        </p:txBody>
      </p:sp>
      <p:sp>
        <p:nvSpPr>
          <p:cNvPr id="15363" name="内容占位符 2">
            <a:extLst>
              <a:ext uri="{FF2B5EF4-FFF2-40B4-BE49-F238E27FC236}">
                <a16:creationId xmlns:a16="http://schemas.microsoft.com/office/drawing/2014/main" id="{4B39D97D-9EBC-49AA-AB31-F4F98F9A3D09}"/>
              </a:ext>
            </a:extLst>
          </p:cNvPr>
          <p:cNvSpPr>
            <a:spLocks noGrp="1" noChangeArrowheads="1"/>
          </p:cNvSpPr>
          <p:nvPr>
            <p:ph idx="1"/>
          </p:nvPr>
        </p:nvSpPr>
        <p:spPr/>
        <p:txBody>
          <a:bodyPr/>
          <a:lstStyle/>
          <a:p>
            <a:r>
              <a:rPr lang="zh-CN" altLang="en-US" sz="2800"/>
              <a:t>编译指示格式</a:t>
            </a:r>
            <a:endParaRPr lang="en-US" altLang="zh-CN" sz="2800"/>
          </a:p>
          <a:p>
            <a:pPr marL="457200" lvl="1" indent="-457200">
              <a:buFont typeface="Wingdings" panose="05000000000000000000" pitchFamily="2" charset="2"/>
              <a:buNone/>
            </a:pPr>
            <a:r>
              <a:rPr lang="en-US" altLang="zh-CN" sz="2400">
                <a:latin typeface="Courier" charset="0"/>
                <a:ea typeface="ＭＳ Ｐゴシック" panose="020B0600070205080204" pitchFamily="34" charset="-128"/>
              </a:rPr>
              <a:t>#pragma omp </a:t>
            </a:r>
            <a:r>
              <a:rPr lang="en-US" altLang="zh-CN" sz="2400">
                <a:latin typeface="Arial" panose="020B0604020202020204" pitchFamily="34" charset="0"/>
                <a:ea typeface="ＭＳ Ｐゴシック" panose="020B0600070205080204" pitchFamily="34" charset="-128"/>
              </a:rPr>
              <a:t>directive_name [ clause [ clause ] ... ]</a:t>
            </a:r>
            <a:endParaRPr lang="en-US" altLang="zh-CN" sz="2400"/>
          </a:p>
          <a:p>
            <a:r>
              <a:rPr lang="zh-CN" altLang="en-US" sz="2800"/>
              <a:t>条件编译</a:t>
            </a:r>
            <a:endParaRPr lang="en-US" altLang="zh-CN" sz="2800"/>
          </a:p>
          <a:p>
            <a:pPr>
              <a:lnSpc>
                <a:spcPct val="80000"/>
              </a:lnSpc>
              <a:buFontTx/>
              <a:buNone/>
            </a:pPr>
            <a:r>
              <a:rPr lang="en-US" altLang="zh-CN" sz="1800">
                <a:solidFill>
                  <a:srgbClr val="3333CC"/>
                </a:solidFill>
                <a:latin typeface="Courier" charset="0"/>
                <a:ea typeface="ＭＳ Ｐゴシック" panose="020B0600070205080204" pitchFamily="34" charset="-128"/>
              </a:rPr>
              <a:t>#ifdef _OPENMP</a:t>
            </a:r>
          </a:p>
          <a:p>
            <a:pPr marL="457200" lvl="1" indent="-457200">
              <a:lnSpc>
                <a:spcPct val="80000"/>
              </a:lnSpc>
              <a:buFontTx/>
              <a:buNone/>
            </a:pPr>
            <a:r>
              <a:rPr lang="en-US" altLang="zh-CN" sz="1800">
                <a:latin typeface="Courier" charset="0"/>
                <a:ea typeface="ＭＳ Ｐゴシック" panose="020B0600070205080204" pitchFamily="34" charset="-128"/>
              </a:rPr>
              <a:t>    …</a:t>
            </a:r>
          </a:p>
          <a:p>
            <a:pPr marL="457200" lvl="1" indent="-457200">
              <a:lnSpc>
                <a:spcPct val="80000"/>
              </a:lnSpc>
              <a:buFontTx/>
              <a:buNone/>
            </a:pPr>
            <a:r>
              <a:rPr lang="en-US" altLang="zh-CN" sz="1800">
                <a:latin typeface="Courier" charset="0"/>
                <a:ea typeface="ＭＳ Ｐゴシック" panose="020B0600070205080204" pitchFamily="34" charset="-128"/>
              </a:rPr>
              <a:t>  printf(“%d avail.processors\n”,omp_get_num_procs());</a:t>
            </a:r>
          </a:p>
          <a:p>
            <a:pPr>
              <a:lnSpc>
                <a:spcPct val="80000"/>
              </a:lnSpc>
              <a:buFontTx/>
              <a:buNone/>
            </a:pPr>
            <a:r>
              <a:rPr lang="en-US" altLang="zh-CN" sz="1800">
                <a:solidFill>
                  <a:srgbClr val="3333CC"/>
                </a:solidFill>
                <a:latin typeface="Courier" charset="0"/>
                <a:ea typeface="ＭＳ Ｐゴシック" panose="020B0600070205080204" pitchFamily="34" charset="-128"/>
              </a:rPr>
              <a:t>#endif</a:t>
            </a:r>
          </a:p>
          <a:p>
            <a:r>
              <a:rPr lang="zh-CN" altLang="en-US" sz="2800"/>
              <a:t>大小写敏感</a:t>
            </a:r>
            <a:endParaRPr lang="en-US" altLang="zh-CN" sz="2800"/>
          </a:p>
          <a:p>
            <a:r>
              <a:rPr lang="zh-CN" altLang="en-US" sz="2800"/>
              <a:t>使用库函数需要包含头文件</a:t>
            </a:r>
            <a:endParaRPr lang="en-US" altLang="zh-CN" sz="2800"/>
          </a:p>
          <a:p>
            <a:pPr>
              <a:lnSpc>
                <a:spcPct val="80000"/>
              </a:lnSpc>
              <a:buFontTx/>
              <a:buNone/>
            </a:pPr>
            <a:r>
              <a:rPr lang="en-US" altLang="zh-CN" sz="2400">
                <a:solidFill>
                  <a:srgbClr val="3333CC"/>
                </a:solidFill>
                <a:latin typeface="Courier" charset="0"/>
                <a:ea typeface="ＭＳ Ｐゴシック" panose="020B0600070205080204" pitchFamily="34" charset="-128"/>
              </a:rPr>
              <a:t>	#ifdef _OPENMP</a:t>
            </a:r>
          </a:p>
          <a:p>
            <a:pPr>
              <a:lnSpc>
                <a:spcPct val="80000"/>
              </a:lnSpc>
              <a:buFontTx/>
              <a:buNone/>
            </a:pPr>
            <a:r>
              <a:rPr lang="en-US" altLang="zh-CN" sz="2400">
                <a:solidFill>
                  <a:srgbClr val="3333CC"/>
                </a:solidFill>
                <a:latin typeface="Courier" charset="0"/>
                <a:ea typeface="ＭＳ Ｐゴシック" panose="020B0600070205080204" pitchFamily="34" charset="-128"/>
              </a:rPr>
              <a:t>	#include &lt;omp.h&gt;</a:t>
            </a:r>
          </a:p>
          <a:p>
            <a:pPr>
              <a:lnSpc>
                <a:spcPct val="80000"/>
              </a:lnSpc>
              <a:buFontTx/>
              <a:buNone/>
            </a:pPr>
            <a:r>
              <a:rPr lang="en-US" altLang="zh-CN" sz="2400">
                <a:solidFill>
                  <a:srgbClr val="3333CC"/>
                </a:solidFill>
                <a:latin typeface="Courier" charset="0"/>
                <a:ea typeface="ＭＳ Ｐゴシック" panose="020B0600070205080204" pitchFamily="34" charset="-128"/>
              </a:rPr>
              <a:t>	#endif</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BA446990-1FC1-448A-9940-11DE5CD7263D}"/>
              </a:ext>
            </a:extLst>
          </p:cNvPr>
          <p:cNvSpPr>
            <a:spLocks noGrp="1" noChangeArrowheads="1"/>
          </p:cNvSpPr>
          <p:nvPr>
            <p:ph type="title"/>
          </p:nvPr>
        </p:nvSpPr>
        <p:spPr/>
        <p:txBody>
          <a:bodyPr/>
          <a:lstStyle/>
          <a:p>
            <a:r>
              <a:rPr lang="en-US" altLang="zh-CN"/>
              <a:t>FIFO</a:t>
            </a:r>
            <a:r>
              <a:rPr lang="zh-CN" altLang="en-US"/>
              <a:t>队列读写方法</a:t>
            </a:r>
          </a:p>
        </p:txBody>
      </p:sp>
      <p:sp>
        <p:nvSpPr>
          <p:cNvPr id="119811" name="内容占位符 2">
            <a:extLst>
              <a:ext uri="{FF2B5EF4-FFF2-40B4-BE49-F238E27FC236}">
                <a16:creationId xmlns:a16="http://schemas.microsoft.com/office/drawing/2014/main" id="{29215539-91A5-4BE1-81A9-512E18AD7EFF}"/>
              </a:ext>
            </a:extLst>
          </p:cNvPr>
          <p:cNvSpPr>
            <a:spLocks noGrp="1" noChangeArrowheads="1"/>
          </p:cNvSpPr>
          <p:nvPr>
            <p:ph idx="1"/>
          </p:nvPr>
        </p:nvSpPr>
        <p:spPr/>
        <p:txBody>
          <a:bodyPr/>
          <a:lstStyle/>
          <a:p>
            <a:r>
              <a:rPr lang="en-US" altLang="zh-CN"/>
              <a:t>FIFO</a:t>
            </a:r>
            <a:r>
              <a:rPr lang="zh-CN" altLang="en-US"/>
              <a:t>放在全局内存中，被线程们共享</a:t>
            </a:r>
            <a:endParaRPr lang="en-US" altLang="zh-CN"/>
          </a:p>
          <a:p>
            <a:r>
              <a:rPr lang="zh-CN" altLang="en-US"/>
              <a:t>如何确保数据更新？</a:t>
            </a:r>
            <a:endParaRPr lang="en-US" altLang="zh-CN"/>
          </a:p>
          <a:p>
            <a:r>
              <a:rPr lang="zh-CN" altLang="en-US"/>
              <a:t>需要一种结构保证内存的</a:t>
            </a:r>
            <a:r>
              <a:rPr lang="zh-CN" altLang="en-US">
                <a:solidFill>
                  <a:srgbClr val="FF0000"/>
                </a:solidFill>
              </a:rPr>
              <a:t>一致</a:t>
            </a:r>
            <a:r>
              <a:rPr lang="zh-CN" altLang="en-US"/>
              <a:t>视图</a:t>
            </a:r>
            <a:endParaRPr lang="en-US" altLang="zh-CN"/>
          </a:p>
          <a:p>
            <a:pPr lvl="1"/>
            <a:r>
              <a:rPr lang="zh-CN" altLang="en-US"/>
              <a:t>刷新：确保数据写回全局内存</a:t>
            </a:r>
          </a:p>
        </p:txBody>
      </p:sp>
      <p:sp>
        <p:nvSpPr>
          <p:cNvPr id="5" name="TextBox 6">
            <a:extLst>
              <a:ext uri="{FF2B5EF4-FFF2-40B4-BE49-F238E27FC236}">
                <a16:creationId xmlns:a16="http://schemas.microsoft.com/office/drawing/2014/main" id="{4DBF6888-4374-44CD-8A62-76D0DB3E39C7}"/>
              </a:ext>
            </a:extLst>
          </p:cNvPr>
          <p:cNvSpPr txBox="1">
            <a:spLocks noChangeArrowheads="1"/>
          </p:cNvSpPr>
          <p:nvPr/>
        </p:nvSpPr>
        <p:spPr bwMode="auto">
          <a:xfrm>
            <a:off x="609600" y="3962400"/>
            <a:ext cx="2305050" cy="1938338"/>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kumimoji="0" lang="en-US" altLang="zh-CN" kern="0" dirty="0">
                <a:solidFill>
                  <a:srgbClr val="FF0000"/>
                </a:solidFill>
              </a:rPr>
              <a:t>Example: </a:t>
            </a:r>
          </a:p>
          <a:p>
            <a:pPr eaLnBrk="1" fontAlgn="auto" hangingPunct="1">
              <a:spcBef>
                <a:spcPts val="0"/>
              </a:spcBef>
              <a:spcAft>
                <a:spcPts val="0"/>
              </a:spcAft>
              <a:defRPr/>
            </a:pPr>
            <a:r>
              <a:rPr kumimoji="0" lang="en-US" altLang="zh-CN" kern="0" dirty="0">
                <a:solidFill>
                  <a:srgbClr val="000000"/>
                </a:solidFill>
              </a:rPr>
              <a:t>Double A;</a:t>
            </a:r>
          </a:p>
          <a:p>
            <a:pPr eaLnBrk="1" fontAlgn="auto" hangingPunct="1">
              <a:spcBef>
                <a:spcPts val="0"/>
              </a:spcBef>
              <a:spcAft>
                <a:spcPts val="0"/>
              </a:spcAft>
              <a:defRPr/>
            </a:pPr>
            <a:r>
              <a:rPr kumimoji="0" lang="en-US" altLang="zh-CN" kern="0" dirty="0">
                <a:solidFill>
                  <a:srgbClr val="000000"/>
                </a:solidFill>
              </a:rPr>
              <a:t>A = compute();</a:t>
            </a:r>
          </a:p>
          <a:p>
            <a:pPr eaLnBrk="1" fontAlgn="auto" hangingPunct="1">
              <a:spcBef>
                <a:spcPts val="0"/>
              </a:spcBef>
              <a:spcAft>
                <a:spcPts val="0"/>
              </a:spcAft>
              <a:defRPr/>
            </a:pPr>
            <a:r>
              <a:rPr kumimoji="0" lang="en-US" altLang="zh-CN" kern="0" dirty="0">
                <a:solidFill>
                  <a:srgbClr val="000000"/>
                </a:solidFill>
              </a:rPr>
              <a:t>Flush(A); </a:t>
            </a:r>
          </a:p>
          <a:p>
            <a:pPr eaLnBrk="1" fontAlgn="auto" hangingPunct="1">
              <a:spcBef>
                <a:spcPts val="0"/>
              </a:spcBef>
              <a:spcAft>
                <a:spcPts val="0"/>
              </a:spcAft>
              <a:defRPr/>
            </a:pPr>
            <a:endParaRPr kumimoji="0" lang="en-US" altLang="zh-CN" kern="0" dirty="0">
              <a:solidFill>
                <a:sysClr val="windowText" lastClr="000000"/>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a:extLst>
              <a:ext uri="{FF2B5EF4-FFF2-40B4-BE49-F238E27FC236}">
                <a16:creationId xmlns:a16="http://schemas.microsoft.com/office/drawing/2014/main" id="{9936B00D-0EC3-44D9-BD4A-3952858BD5DB}"/>
              </a:ext>
            </a:extLst>
          </p:cNvPr>
          <p:cNvSpPr>
            <a:spLocks noGrp="1" noChangeArrowheads="1"/>
          </p:cNvSpPr>
          <p:nvPr>
            <p:ph type="title"/>
          </p:nvPr>
        </p:nvSpPr>
        <p:spPr/>
        <p:txBody>
          <a:bodyPr/>
          <a:lstStyle/>
          <a:p>
            <a:r>
              <a:rPr lang="zh-CN" altLang="en-US"/>
              <a:t>解决方案</a:t>
            </a:r>
          </a:p>
        </p:txBody>
      </p:sp>
      <p:sp>
        <p:nvSpPr>
          <p:cNvPr id="3" name="内容占位符 2">
            <a:extLst>
              <a:ext uri="{FF2B5EF4-FFF2-40B4-BE49-F238E27FC236}">
                <a16:creationId xmlns:a16="http://schemas.microsoft.com/office/drawing/2014/main" id="{5EE44A3C-B085-40F1-A9B9-BB86E96D3E35}"/>
              </a:ext>
            </a:extLst>
          </p:cNvPr>
          <p:cNvSpPr>
            <a:spLocks noGrp="1"/>
          </p:cNvSpPr>
          <p:nvPr>
            <p:ph idx="1"/>
          </p:nvPr>
        </p:nvSpPr>
        <p:spPr/>
        <p:txBody>
          <a:bodyPr/>
          <a:lstStyle/>
          <a:p>
            <a:pPr marL="0" indent="0" eaLnBrk="1" hangingPunct="1">
              <a:spcBef>
                <a:spcPts val="100"/>
              </a:spcBef>
              <a:buClrTx/>
              <a:buSzTx/>
              <a:buFont typeface="Wingdings" panose="05000000000000000000" pitchFamily="2" charset="2"/>
              <a:buNone/>
              <a:defRPr/>
            </a:pPr>
            <a:r>
              <a:rPr lang="en-US" altLang="zh-CN" sz="1800" kern="100" dirty="0">
                <a:solidFill>
                  <a:srgbClr val="0000FF"/>
                </a:solidFill>
                <a:latin typeface="Arial" panose="020B0604020202020204" pitchFamily="34" charset="0"/>
              </a:rPr>
              <a:t>flag = 0;</a:t>
            </a:r>
          </a:p>
          <a:p>
            <a:pPr marL="0" indent="0" eaLnBrk="1" hangingPunct="1">
              <a:spcBef>
                <a:spcPts val="100"/>
              </a:spcBef>
              <a:buClrTx/>
              <a:buSzTx/>
              <a:buFont typeface="Wingdings" panose="05000000000000000000" pitchFamily="2" charset="2"/>
              <a:buNone/>
              <a:defRPr/>
            </a:pP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pragma</a:t>
            </a: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parallel</a:t>
            </a:r>
          </a:p>
          <a:p>
            <a:pPr marL="0" indent="0" eaLnBrk="1" hangingPunct="1">
              <a:spcBef>
                <a:spcPts val="100"/>
              </a:spcBef>
              <a:buClrTx/>
              <a:buSzTx/>
              <a:buFont typeface="Wingdings" panose="05000000000000000000" pitchFamily="2" charset="2"/>
              <a:buNone/>
              <a:defRPr/>
            </a:pPr>
            <a:r>
              <a:rPr lang="en-US" altLang="zh-CN" sz="1800" kern="100" dirty="0">
                <a:solidFill>
                  <a:srgbClr val="0000FF"/>
                </a:solidFill>
                <a:latin typeface="Arial" panose="020B0604020202020204" pitchFamily="34" charset="0"/>
              </a:rPr>
              <a:t>{</a:t>
            </a:r>
          </a:p>
          <a:p>
            <a:pPr marL="0" indent="0" eaLnBrk="1" hangingPunct="1">
              <a:spcBef>
                <a:spcPts val="100"/>
              </a:spcBef>
              <a:buClrTx/>
              <a:buSzTx/>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pragma</a:t>
            </a: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section</a:t>
            </a:r>
          </a:p>
          <a:p>
            <a:pPr marL="0" indent="0" eaLnBrk="1" hangingPunct="1">
              <a:spcBef>
                <a:spcPts val="100"/>
              </a:spcBef>
              <a:buClrTx/>
              <a:buSzTx/>
              <a:buFont typeface="Wingdings" panose="05000000000000000000" pitchFamily="2" charset="2"/>
              <a:buNone/>
              <a:defRPr/>
            </a:pPr>
            <a:r>
              <a:rPr lang="en-US" altLang="zh-CN" sz="1800" kern="100" dirty="0">
                <a:solidFill>
                  <a:srgbClr val="0000FF"/>
                </a:solidFill>
                <a:latin typeface="Arial" panose="020B0604020202020204" pitchFamily="34" charset="0"/>
              </a:rPr>
              <a:t>    {</a:t>
            </a:r>
          </a:p>
          <a:p>
            <a:pPr marL="0" indent="0" eaLnBrk="1" hangingPunct="1">
              <a:spcBef>
                <a:spcPts val="100"/>
              </a:spcBef>
              <a:buClrTx/>
              <a:buSzTx/>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fillrand</a:t>
            </a:r>
            <a:r>
              <a:rPr lang="en-US" altLang="zh-CN" sz="1800" kern="100" dirty="0">
                <a:solidFill>
                  <a:srgbClr val="0000FF"/>
                </a:solidFill>
                <a:latin typeface="Arial" panose="020B0604020202020204" pitchFamily="34" charset="0"/>
              </a:rPr>
              <a:t>(N,A);</a:t>
            </a:r>
          </a:p>
          <a:p>
            <a:pPr marL="0" indent="0" eaLnBrk="1" hangingPunct="1">
              <a:spcBef>
                <a:spcPts val="100"/>
              </a:spcBef>
              <a:buClrTx/>
              <a:buSzTx/>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pragma</a:t>
            </a: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flush</a:t>
            </a:r>
          </a:p>
          <a:p>
            <a:pPr marL="0" indent="0" eaLnBrk="1" hangingPunct="1">
              <a:spcBef>
                <a:spcPts val="100"/>
              </a:spcBef>
              <a:buClrTx/>
              <a:buSzTx/>
              <a:buFont typeface="Wingdings" panose="05000000000000000000" pitchFamily="2" charset="2"/>
              <a:buNone/>
              <a:defRPr/>
            </a:pPr>
            <a:r>
              <a:rPr lang="en-US" altLang="zh-CN" sz="1800" kern="100" dirty="0">
                <a:solidFill>
                  <a:srgbClr val="0000FF"/>
                </a:solidFill>
                <a:latin typeface="Arial" panose="020B0604020202020204" pitchFamily="34" charset="0"/>
              </a:rPr>
              <a:t>       flag = 1;</a:t>
            </a:r>
          </a:p>
          <a:p>
            <a:pPr marL="0" indent="0" eaLnBrk="1" hangingPunct="1">
              <a:spcBef>
                <a:spcPts val="100"/>
              </a:spcBef>
              <a:buClrTx/>
              <a:buSzTx/>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pragma</a:t>
            </a: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flush(flag)</a:t>
            </a:r>
          </a:p>
          <a:p>
            <a:pPr marL="0" indent="0" eaLnBrk="1" hangingPunct="1">
              <a:spcBef>
                <a:spcPts val="100"/>
              </a:spcBef>
              <a:buClrTx/>
              <a:buSzTx/>
              <a:buFont typeface="Wingdings" panose="05000000000000000000" pitchFamily="2" charset="2"/>
              <a:buNone/>
              <a:defRPr/>
            </a:pPr>
            <a:r>
              <a:rPr lang="en-US" altLang="zh-CN" sz="1800" kern="100" dirty="0">
                <a:solidFill>
                  <a:srgbClr val="0000FF"/>
                </a:solidFill>
                <a:latin typeface="Arial" panose="020B0604020202020204" pitchFamily="34" charset="0"/>
              </a:rPr>
              <a:t>    }</a:t>
            </a:r>
          </a:p>
          <a:p>
            <a:pPr marL="0" indent="0" eaLnBrk="1" hangingPunct="1">
              <a:spcBef>
                <a:spcPts val="100"/>
              </a:spcBef>
              <a:buClrTx/>
              <a:buSzTx/>
              <a:buFont typeface="Wingdings" panose="05000000000000000000" pitchFamily="2" charset="2"/>
              <a:buNone/>
              <a:defRPr/>
            </a:pPr>
            <a:endParaRPr lang="en-US" altLang="zh-CN" sz="1800" kern="100" dirty="0">
              <a:solidFill>
                <a:srgbClr val="0000FF"/>
              </a:solidFill>
              <a:latin typeface="Arial" panose="020B0604020202020204" pitchFamily="34" charset="0"/>
            </a:endParaRPr>
          </a:p>
          <a:p>
            <a:pPr marL="0" indent="0" eaLnBrk="1" hangingPunct="1">
              <a:spcBef>
                <a:spcPts val="100"/>
              </a:spcBef>
              <a:buClrTx/>
              <a:buSzTx/>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pragma</a:t>
            </a: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section</a:t>
            </a:r>
          </a:p>
          <a:p>
            <a:pPr marL="0" indent="0" eaLnBrk="1" hangingPunct="1">
              <a:spcBef>
                <a:spcPts val="100"/>
              </a:spcBef>
              <a:buClrTx/>
              <a:buSzTx/>
              <a:buFont typeface="Wingdings" panose="05000000000000000000" pitchFamily="2" charset="2"/>
              <a:buNone/>
              <a:defRPr/>
            </a:pPr>
            <a:r>
              <a:rPr lang="en-US" altLang="zh-CN" sz="1800" kern="100" dirty="0">
                <a:solidFill>
                  <a:srgbClr val="0000FF"/>
                </a:solidFill>
                <a:latin typeface="Arial" panose="020B0604020202020204" pitchFamily="34" charset="0"/>
              </a:rPr>
              <a:t>    {</a:t>
            </a:r>
          </a:p>
          <a:p>
            <a:pPr marL="0" indent="0" eaLnBrk="1" hangingPunct="1">
              <a:spcBef>
                <a:spcPts val="100"/>
              </a:spcBef>
              <a:buClrTx/>
              <a:buSzTx/>
              <a:buFont typeface="Wingdings" panose="05000000000000000000" pitchFamily="2" charset="2"/>
              <a:buNone/>
              <a:defRPr/>
            </a:pPr>
            <a:r>
              <a:rPr lang="en-US" altLang="zh-CN" sz="1800" kern="100" dirty="0">
                <a:solidFill>
                  <a:srgbClr val="0000FF"/>
                </a:solidFill>
                <a:latin typeface="Arial" panose="020B0604020202020204" pitchFamily="34" charset="0"/>
              </a:rPr>
              <a:t>        while (!flag)</a:t>
            </a:r>
          </a:p>
          <a:p>
            <a:pPr marL="0" indent="0" eaLnBrk="1" hangingPunct="1">
              <a:spcBef>
                <a:spcPts val="100"/>
              </a:spcBef>
              <a:buClrTx/>
              <a:buSzTx/>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pragma</a:t>
            </a: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flush(flag)</a:t>
            </a:r>
          </a:p>
          <a:p>
            <a:pPr marL="0" indent="0" eaLnBrk="1" hangingPunct="1">
              <a:spcBef>
                <a:spcPts val="100"/>
              </a:spcBef>
              <a:buClrTx/>
              <a:buSzTx/>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pragma</a:t>
            </a: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flush</a:t>
            </a:r>
          </a:p>
          <a:p>
            <a:pPr marL="0" indent="0" eaLnBrk="1" hangingPunct="1">
              <a:spcBef>
                <a:spcPts val="100"/>
              </a:spcBef>
              <a:buClrTx/>
              <a:buSzTx/>
              <a:buFont typeface="Wingdings" panose="05000000000000000000" pitchFamily="2" charset="2"/>
              <a:buNone/>
              <a:defRPr/>
            </a:pPr>
            <a:r>
              <a:rPr lang="en-US" altLang="zh-CN" sz="1800" kern="100" dirty="0">
                <a:solidFill>
                  <a:srgbClr val="0000FF"/>
                </a:solidFill>
                <a:latin typeface="Arial" panose="020B0604020202020204" pitchFamily="34" charset="0"/>
              </a:rPr>
              <a:t>       sum = </a:t>
            </a:r>
            <a:r>
              <a:rPr lang="en-US" altLang="zh-CN" sz="1800" kern="100" dirty="0" err="1">
                <a:solidFill>
                  <a:srgbClr val="0000FF"/>
                </a:solidFill>
                <a:latin typeface="Arial" panose="020B0604020202020204" pitchFamily="34" charset="0"/>
              </a:rPr>
              <a:t>sum_array</a:t>
            </a:r>
            <a:r>
              <a:rPr lang="en-US" altLang="zh-CN" sz="1800" kern="100" dirty="0">
                <a:solidFill>
                  <a:srgbClr val="0000FF"/>
                </a:solidFill>
                <a:latin typeface="Arial" panose="020B0604020202020204" pitchFamily="34" charset="0"/>
              </a:rPr>
              <a:t>(N,A);</a:t>
            </a:r>
          </a:p>
          <a:p>
            <a:pPr marL="0" indent="0" eaLnBrk="1" hangingPunct="1">
              <a:spcBef>
                <a:spcPts val="100"/>
              </a:spcBef>
              <a:buClrTx/>
              <a:buSzTx/>
              <a:buFont typeface="Wingdings" panose="05000000000000000000" pitchFamily="2" charset="2"/>
              <a:buNone/>
              <a:defRPr/>
            </a:pPr>
            <a:r>
              <a:rPr lang="en-US" altLang="zh-CN" sz="1800" kern="100" dirty="0">
                <a:solidFill>
                  <a:srgbClr val="0000FF"/>
                </a:solidFill>
                <a:latin typeface="Arial" panose="020B0604020202020204" pitchFamily="34" charset="0"/>
              </a:rPr>
              <a:t>    }</a:t>
            </a:r>
          </a:p>
          <a:p>
            <a:pPr marL="0" indent="0" eaLnBrk="1" hangingPunct="1">
              <a:spcBef>
                <a:spcPts val="100"/>
              </a:spcBef>
              <a:buClrTx/>
              <a:buSzTx/>
              <a:buFont typeface="Wingdings" panose="05000000000000000000" pitchFamily="2" charset="2"/>
              <a:buNone/>
              <a:defRPr/>
            </a:pPr>
            <a:r>
              <a:rPr lang="en-US" altLang="zh-CN" sz="1800" kern="100" dirty="0">
                <a:solidFill>
                  <a:srgbClr val="0000FF"/>
                </a:solidFill>
                <a:latin typeface="Arial" panose="020B0604020202020204" pitchFamily="34" charset="0"/>
              </a:rPr>
              <a:t>}</a:t>
            </a:r>
            <a:endParaRPr lang="zh-CN" altLang="en-US" sz="2400" dirty="0"/>
          </a:p>
        </p:txBody>
      </p:sp>
      <p:cxnSp>
        <p:nvCxnSpPr>
          <p:cNvPr id="4" name="Straight Arrow Connector 5">
            <a:extLst>
              <a:ext uri="{FF2B5EF4-FFF2-40B4-BE49-F238E27FC236}">
                <a16:creationId xmlns:a16="http://schemas.microsoft.com/office/drawing/2014/main" id="{76D6B28D-E296-40CF-AF9E-9A060321D3EA}"/>
              </a:ext>
            </a:extLst>
          </p:cNvPr>
          <p:cNvCxnSpPr>
            <a:cxnSpLocks noChangeShapeType="1"/>
            <a:stCxn id="5" idx="1"/>
          </p:cNvCxnSpPr>
          <p:nvPr/>
        </p:nvCxnSpPr>
        <p:spPr bwMode="auto">
          <a:xfrm flipH="1">
            <a:off x="3851275" y="4338638"/>
            <a:ext cx="1512888" cy="376237"/>
          </a:xfrm>
          <a:prstGeom prst="straightConnector1">
            <a:avLst/>
          </a:prstGeom>
          <a:noFill/>
          <a:ln w="9525">
            <a:solidFill>
              <a:srgbClr val="C00000"/>
            </a:solidFill>
            <a:round/>
            <a:headEnd/>
            <a:tailEnd type="arrow" w="med" len="med"/>
          </a:ln>
          <a:extLst>
            <a:ext uri="{909E8E84-426E-40DD-AFC4-6F175D3DCCD1}">
              <a14:hiddenFill xmlns:a14="http://schemas.microsoft.com/office/drawing/2010/main">
                <a:noFill/>
              </a14:hiddenFill>
            </a:ext>
          </a:extLst>
        </p:spPr>
      </p:cxnSp>
      <p:sp>
        <p:nvSpPr>
          <p:cNvPr id="5" name="Text Box 4">
            <a:extLst>
              <a:ext uri="{FF2B5EF4-FFF2-40B4-BE49-F238E27FC236}">
                <a16:creationId xmlns:a16="http://schemas.microsoft.com/office/drawing/2014/main" id="{EE313DB1-8884-4A5E-894C-B2EB39929EEB}"/>
              </a:ext>
            </a:extLst>
          </p:cNvPr>
          <p:cNvSpPr txBox="1">
            <a:spLocks noChangeArrowheads="1"/>
          </p:cNvSpPr>
          <p:nvPr/>
        </p:nvSpPr>
        <p:spPr bwMode="auto">
          <a:xfrm>
            <a:off x="5364163" y="4138613"/>
            <a:ext cx="3024187" cy="400050"/>
          </a:xfrm>
          <a:prstGeom prst="rect">
            <a:avLst/>
          </a:prstGeom>
          <a:noFill/>
          <a:ln w="12700">
            <a:noFill/>
            <a:miter lim="800000"/>
            <a:headEnd/>
            <a:tailEnd/>
          </a:ln>
        </p:spPr>
        <p:txBody>
          <a:bodyPr>
            <a:spAutoFit/>
          </a:bodyPr>
          <a:lstStyle/>
          <a:p>
            <a:pPr fontAlgn="auto">
              <a:spcBef>
                <a:spcPts val="0"/>
              </a:spcBef>
              <a:spcAft>
                <a:spcPts val="0"/>
              </a:spcAft>
              <a:defRPr/>
            </a:pPr>
            <a:r>
              <a:rPr kumimoji="0" lang="zh-CN" altLang="en-US" sz="2000" b="1" kern="0" dirty="0">
                <a:solidFill>
                  <a:srgbClr val="FF0000"/>
                </a:solidFill>
              </a:rPr>
              <a:t>消费者：数组求和</a:t>
            </a:r>
            <a:endParaRPr kumimoji="0" lang="en-US" altLang="zh-CN" sz="2000" b="1" kern="0" dirty="0">
              <a:solidFill>
                <a:srgbClr val="FF0000"/>
              </a:solidFill>
            </a:endParaRPr>
          </a:p>
        </p:txBody>
      </p:sp>
      <p:cxnSp>
        <p:nvCxnSpPr>
          <p:cNvPr id="8" name="Straight Arrow Connector 5">
            <a:extLst>
              <a:ext uri="{FF2B5EF4-FFF2-40B4-BE49-F238E27FC236}">
                <a16:creationId xmlns:a16="http://schemas.microsoft.com/office/drawing/2014/main" id="{EF10885F-7DE3-4DD6-9EBF-67FCF06299FB}"/>
              </a:ext>
            </a:extLst>
          </p:cNvPr>
          <p:cNvCxnSpPr>
            <a:cxnSpLocks noChangeShapeType="1"/>
            <a:stCxn id="9" idx="1"/>
          </p:cNvCxnSpPr>
          <p:nvPr/>
        </p:nvCxnSpPr>
        <p:spPr bwMode="auto">
          <a:xfrm flipH="1">
            <a:off x="4219575" y="2557463"/>
            <a:ext cx="1512888" cy="376237"/>
          </a:xfrm>
          <a:prstGeom prst="straightConnector1">
            <a:avLst/>
          </a:prstGeom>
          <a:noFill/>
          <a:ln w="9525">
            <a:solidFill>
              <a:srgbClr val="C00000"/>
            </a:solidFill>
            <a:round/>
            <a:headEnd/>
            <a:tailEnd type="arrow" w="med" len="med"/>
          </a:ln>
          <a:extLst>
            <a:ext uri="{909E8E84-426E-40DD-AFC4-6F175D3DCCD1}">
              <a14:hiddenFill xmlns:a14="http://schemas.microsoft.com/office/drawing/2010/main">
                <a:noFill/>
              </a14:hiddenFill>
            </a:ext>
          </a:extLst>
        </p:spPr>
      </p:cxnSp>
      <p:sp>
        <p:nvSpPr>
          <p:cNvPr id="9" name="Text Box 4">
            <a:extLst>
              <a:ext uri="{FF2B5EF4-FFF2-40B4-BE49-F238E27FC236}">
                <a16:creationId xmlns:a16="http://schemas.microsoft.com/office/drawing/2014/main" id="{FC156442-4E5D-4616-90EE-C78A403345F7}"/>
              </a:ext>
            </a:extLst>
          </p:cNvPr>
          <p:cNvSpPr txBox="1">
            <a:spLocks noChangeArrowheads="1"/>
          </p:cNvSpPr>
          <p:nvPr/>
        </p:nvSpPr>
        <p:spPr bwMode="auto">
          <a:xfrm>
            <a:off x="5732463" y="2357438"/>
            <a:ext cx="3024187" cy="400050"/>
          </a:xfrm>
          <a:prstGeom prst="rect">
            <a:avLst/>
          </a:prstGeom>
          <a:noFill/>
          <a:ln w="12700">
            <a:noFill/>
            <a:miter lim="800000"/>
            <a:headEnd/>
            <a:tailEnd/>
          </a:ln>
        </p:spPr>
        <p:txBody>
          <a:bodyPr>
            <a:spAutoFit/>
          </a:bodyPr>
          <a:lstStyle/>
          <a:p>
            <a:pPr fontAlgn="auto">
              <a:spcBef>
                <a:spcPts val="0"/>
              </a:spcBef>
              <a:spcAft>
                <a:spcPts val="0"/>
              </a:spcAft>
              <a:defRPr/>
            </a:pPr>
            <a:r>
              <a:rPr kumimoji="0" lang="zh-CN" altLang="en-US" sz="2000" b="1" kern="0" dirty="0">
                <a:solidFill>
                  <a:srgbClr val="FF0000"/>
                </a:solidFill>
              </a:rPr>
              <a:t>生产者：生成随机数数组</a:t>
            </a:r>
            <a:endParaRPr kumimoji="0" lang="en-US" altLang="zh-CN" sz="2000" b="1" kern="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6" end="6"/>
                                            </p:txEl>
                                          </p:spTgt>
                                        </p:tgtEl>
                                        <p:attrNameLst>
                                          <p:attrName>style.color</p:attrName>
                                        </p:attrNameLst>
                                      </p:cBhvr>
                                      <p:to>
                                        <a:schemeClr val="hlink"/>
                                      </p:to>
                                    </p:animClr>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mph" presetSubtype="2" fill="hold" nodeType="clickEffect">
                                  <p:stCondLst>
                                    <p:cond delay="0"/>
                                  </p:stCondLst>
                                  <p:childTnLst>
                                    <p:animClr clrSpc="rgb" dir="cw">
                                      <p:cBhvr override="childStyle">
                                        <p:cTn id="22" dur="2000" fill="hold"/>
                                        <p:tgtEl>
                                          <p:spTgt spid="3">
                                            <p:txEl>
                                              <p:pRg st="8" end="8"/>
                                            </p:txEl>
                                          </p:spTgt>
                                        </p:tgtEl>
                                        <p:attrNameLst>
                                          <p:attrName>style.color</p:attrName>
                                        </p:attrNameLst>
                                      </p:cBhvr>
                                      <p:to>
                                        <a:schemeClr val="hlink"/>
                                      </p:to>
                                    </p:animClr>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mph" presetSubtype="2" fill="hold" nodeType="clickEffect">
                                  <p:stCondLst>
                                    <p:cond delay="0"/>
                                  </p:stCondLst>
                                  <p:childTnLst>
                                    <p:animClr clrSpc="rgb" dir="cw">
                                      <p:cBhvr override="childStyle">
                                        <p:cTn id="26" dur="2000" fill="hold"/>
                                        <p:tgtEl>
                                          <p:spTgt spid="3">
                                            <p:txEl>
                                              <p:pRg st="14" end="14"/>
                                            </p:txEl>
                                          </p:spTgt>
                                        </p:tgtEl>
                                        <p:attrNameLst>
                                          <p:attrName>style.color</p:attrName>
                                        </p:attrNameLst>
                                      </p:cBhvr>
                                      <p:to>
                                        <a:schemeClr val="hlink"/>
                                      </p:to>
                                    </p:animClr>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mph" presetSubtype="2" fill="hold" nodeType="clickEffect">
                                  <p:stCondLst>
                                    <p:cond delay="0"/>
                                  </p:stCondLst>
                                  <p:childTnLst>
                                    <p:animClr clrSpc="rgb" dir="cw">
                                      <p:cBhvr override="childStyle">
                                        <p:cTn id="30" dur="2000" fill="hold"/>
                                        <p:tgtEl>
                                          <p:spTgt spid="3">
                                            <p:txEl>
                                              <p:pRg st="15" end="15"/>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a:extLst>
              <a:ext uri="{FF2B5EF4-FFF2-40B4-BE49-F238E27FC236}">
                <a16:creationId xmlns:a16="http://schemas.microsoft.com/office/drawing/2014/main" id="{3583A7C8-F574-4083-ABD8-DB76BEAE8371}"/>
              </a:ext>
            </a:extLst>
          </p:cNvPr>
          <p:cNvSpPr>
            <a:spLocks noGrp="1" noChangeArrowheads="1"/>
          </p:cNvSpPr>
          <p:nvPr>
            <p:ph type="title"/>
          </p:nvPr>
        </p:nvSpPr>
        <p:spPr/>
        <p:txBody>
          <a:bodyPr/>
          <a:lstStyle/>
          <a:p>
            <a:r>
              <a:rPr lang="en-US" altLang="zh-CN"/>
              <a:t>Flush</a:t>
            </a:r>
            <a:r>
              <a:rPr lang="zh-CN" altLang="en-US"/>
              <a:t>指示</a:t>
            </a:r>
          </a:p>
        </p:txBody>
      </p:sp>
      <p:sp>
        <p:nvSpPr>
          <p:cNvPr id="121859" name="内容占位符 2">
            <a:extLst>
              <a:ext uri="{FF2B5EF4-FFF2-40B4-BE49-F238E27FC236}">
                <a16:creationId xmlns:a16="http://schemas.microsoft.com/office/drawing/2014/main" id="{10B142B2-9298-4CB6-81E3-444508B7D1AC}"/>
              </a:ext>
            </a:extLst>
          </p:cNvPr>
          <p:cNvSpPr>
            <a:spLocks noGrp="1" noChangeArrowheads="1"/>
          </p:cNvSpPr>
          <p:nvPr>
            <p:ph idx="1"/>
          </p:nvPr>
        </p:nvSpPr>
        <p:spPr/>
        <p:txBody>
          <a:bodyPr/>
          <a:lstStyle/>
          <a:p>
            <a:r>
              <a:rPr lang="en-US" altLang="zh-CN"/>
              <a:t>Flush</a:t>
            </a:r>
          </a:p>
          <a:p>
            <a:pPr lvl="1"/>
            <a:r>
              <a:rPr lang="zh-CN" altLang="en-US"/>
              <a:t>指出所有线程对所有共享对象都有一致的内存视图</a:t>
            </a:r>
            <a:endParaRPr lang="en-US" altLang="zh-CN"/>
          </a:p>
          <a:p>
            <a:r>
              <a:rPr lang="en-US" altLang="zh-CN"/>
              <a:t>Flush(var)</a:t>
            </a:r>
          </a:p>
          <a:p>
            <a:pPr lvl="1"/>
            <a:r>
              <a:rPr lang="zh-CN" altLang="en-US"/>
              <a:t>只刷新共享变量“</a:t>
            </a:r>
            <a:r>
              <a:rPr lang="en-US" altLang="zh-CN"/>
              <a:t>var</a:t>
            </a:r>
            <a:r>
              <a:rPr lang="zh-CN" altLang="en-US"/>
              <a: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a:extLst>
              <a:ext uri="{FF2B5EF4-FFF2-40B4-BE49-F238E27FC236}">
                <a16:creationId xmlns:a16="http://schemas.microsoft.com/office/drawing/2014/main" id="{F2C62FC2-0B22-4DA4-9D58-6F89377A7F12}"/>
              </a:ext>
            </a:extLst>
          </p:cNvPr>
          <p:cNvSpPr>
            <a:spLocks noGrp="1" noChangeArrowheads="1"/>
          </p:cNvSpPr>
          <p:nvPr>
            <p:ph type="title"/>
          </p:nvPr>
        </p:nvSpPr>
        <p:spPr/>
        <p:txBody>
          <a:bodyPr/>
          <a:lstStyle/>
          <a:p>
            <a:r>
              <a:rPr lang="zh-CN" altLang="en-US"/>
              <a:t>另一个简单的例子</a:t>
            </a:r>
          </a:p>
        </p:txBody>
      </p:sp>
      <p:sp>
        <p:nvSpPr>
          <p:cNvPr id="3" name="内容占位符 2">
            <a:extLst>
              <a:ext uri="{FF2B5EF4-FFF2-40B4-BE49-F238E27FC236}">
                <a16:creationId xmlns:a16="http://schemas.microsoft.com/office/drawing/2014/main" id="{23C65099-F0F1-47FE-B4E1-850DB2C5018F}"/>
              </a:ext>
            </a:extLst>
          </p:cNvPr>
          <p:cNvSpPr>
            <a:spLocks noGrp="1"/>
          </p:cNvSpPr>
          <p:nvPr>
            <p:ph idx="1"/>
          </p:nvPr>
        </p:nvSpPr>
        <p:spPr/>
        <p:txBody>
          <a:bodyPr/>
          <a:lstStyle/>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for (j=0; j&lt;M; </a:t>
            </a:r>
            <a:r>
              <a:rPr lang="en-US" altLang="zh-CN" sz="2000" kern="100" dirty="0" err="1">
                <a:solidFill>
                  <a:srgbClr val="0000FF"/>
                </a:solidFill>
                <a:latin typeface="Arial" panose="020B0604020202020204" pitchFamily="34" charset="0"/>
              </a:rPr>
              <a:t>j++</a:t>
            </a:r>
            <a:r>
              <a:rPr lang="en-US" altLang="zh-CN" sz="2000" kern="100" dirty="0">
                <a:solidFill>
                  <a:srgbClr val="0000FF"/>
                </a:solidFill>
                <a:latin typeface="Arial" panose="020B0604020202020204" pitchFamily="34" charset="0"/>
              </a:rPr>
              <a:t>) {</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sum[j] = 0; </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for(</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 0; </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&lt; size; </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 </a:t>
            </a:r>
            <a:r>
              <a:rPr lang="zh-CN" altLang="en-US" sz="2000" kern="100" dirty="0">
                <a:solidFill>
                  <a:srgbClr val="0000FF"/>
                </a:solidFill>
                <a:latin typeface="Arial" panose="020B0604020202020204" pitchFamily="34" charset="0"/>
              </a:rPr>
              <a:t>任务</a:t>
            </a:r>
            <a:r>
              <a:rPr lang="en-US" altLang="zh-CN" sz="2000" kern="100" dirty="0">
                <a:solidFill>
                  <a:srgbClr val="0000FF"/>
                </a:solidFill>
                <a:latin typeface="Arial" panose="020B0604020202020204" pitchFamily="34" charset="0"/>
              </a:rPr>
              <a:t>1</a:t>
            </a:r>
            <a:r>
              <a:rPr lang="zh-CN" altLang="en-US" sz="2000" kern="100" dirty="0">
                <a:solidFill>
                  <a:srgbClr val="0000FF"/>
                </a:solidFill>
                <a:latin typeface="Arial" panose="020B0604020202020204" pitchFamily="34" charset="0"/>
              </a:rPr>
              <a:t>：缩放结果</a:t>
            </a:r>
            <a:endParaRPr lang="en-US" altLang="zh-CN" sz="2000" kern="100" dirty="0">
              <a:solidFill>
                <a:srgbClr val="0000FF"/>
              </a:solidFill>
              <a:latin typeface="Arial" panose="020B0604020202020204" pitchFamily="34" charset="0"/>
            </a:endParaRP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out[</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 _</a:t>
            </a:r>
            <a:r>
              <a:rPr lang="en-US" altLang="zh-CN" sz="2000" kern="100" dirty="0" err="1">
                <a:solidFill>
                  <a:srgbClr val="0000FF"/>
                </a:solidFill>
                <a:latin typeface="Arial" panose="020B0604020202020204" pitchFamily="34" charset="0"/>
              </a:rPr>
              <a:t>iplist</a:t>
            </a:r>
            <a:r>
              <a:rPr lang="en-US" altLang="zh-CN" sz="2000" kern="100" dirty="0">
                <a:solidFill>
                  <a:srgbClr val="0000FF"/>
                </a:solidFill>
                <a:latin typeface="Arial" panose="020B0604020202020204" pitchFamily="34" charset="0"/>
              </a:rPr>
              <a:t>[j][</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]*(2+i*j);</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 </a:t>
            </a:r>
            <a:r>
              <a:rPr lang="zh-CN" altLang="en-US" sz="2000" kern="100" dirty="0">
                <a:solidFill>
                  <a:srgbClr val="0000FF"/>
                </a:solidFill>
                <a:latin typeface="Arial" panose="020B0604020202020204" pitchFamily="34" charset="0"/>
              </a:rPr>
              <a:t>任务</a:t>
            </a:r>
            <a:r>
              <a:rPr lang="en-US" altLang="zh-CN" sz="2000" kern="100" dirty="0">
                <a:solidFill>
                  <a:srgbClr val="0000FF"/>
                </a:solidFill>
                <a:latin typeface="Arial" panose="020B0604020202020204" pitchFamily="34" charset="0"/>
              </a:rPr>
              <a:t>2</a:t>
            </a:r>
            <a:r>
              <a:rPr lang="zh-CN" altLang="en-US" sz="2000" kern="100" dirty="0">
                <a:solidFill>
                  <a:srgbClr val="0000FF"/>
                </a:solidFill>
                <a:latin typeface="Arial" panose="020B0604020202020204" pitchFamily="34" charset="0"/>
              </a:rPr>
              <a:t>：求和</a:t>
            </a:r>
            <a:endParaRPr lang="en-US" altLang="zh-CN" sz="2000" kern="100" dirty="0">
              <a:solidFill>
                <a:srgbClr val="0000FF"/>
              </a:solidFill>
              <a:latin typeface="Arial" panose="020B0604020202020204" pitchFamily="34" charset="0"/>
            </a:endParaRP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sum[j] += out[</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 </a:t>
            </a:r>
            <a:r>
              <a:rPr lang="zh-CN" altLang="en-US" sz="2000" kern="100" dirty="0">
                <a:solidFill>
                  <a:srgbClr val="0000FF"/>
                </a:solidFill>
                <a:latin typeface="Arial" panose="020B0604020202020204" pitchFamily="34" charset="0"/>
              </a:rPr>
              <a:t>计算平均值，并求最大平均值</a:t>
            </a:r>
            <a:r>
              <a:rPr lang="en-US" altLang="zh-CN" sz="2000" kern="100" dirty="0">
                <a:solidFill>
                  <a:srgbClr val="0000FF"/>
                </a:solidFill>
                <a:latin typeface="Arial" panose="020B0604020202020204" pitchFamily="34" charset="0"/>
              </a:rPr>
              <a:t> </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res = sum[j] / size;</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if (res &gt; </a:t>
            </a:r>
            <a:r>
              <a:rPr lang="en-US" altLang="zh-CN" sz="2000" kern="100" dirty="0" err="1">
                <a:solidFill>
                  <a:srgbClr val="0000FF"/>
                </a:solidFill>
                <a:latin typeface="Arial" panose="020B0604020202020204" pitchFamily="34" charset="0"/>
              </a:rPr>
              <a:t>maxavg</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maxavg</a:t>
            </a:r>
            <a:r>
              <a:rPr lang="en-US" altLang="zh-CN" sz="2000" kern="100" dirty="0">
                <a:solidFill>
                  <a:srgbClr val="0000FF"/>
                </a:solidFill>
                <a:latin typeface="Arial" panose="020B0604020202020204" pitchFamily="34" charset="0"/>
              </a:rPr>
              <a:t> = res;</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return </a:t>
            </a:r>
            <a:r>
              <a:rPr lang="en-US" altLang="zh-CN" sz="2000" kern="100" dirty="0" err="1">
                <a:solidFill>
                  <a:srgbClr val="0000FF"/>
                </a:solidFill>
                <a:latin typeface="Arial" panose="020B0604020202020204" pitchFamily="34" charset="0"/>
              </a:rPr>
              <a:t>maxavg</a:t>
            </a:r>
            <a:r>
              <a:rPr lang="en-US" altLang="zh-CN" sz="2000" kern="100" dirty="0">
                <a:solidFill>
                  <a:srgbClr val="0000FF"/>
                </a:solidFill>
                <a:latin typeface="Arial" panose="020B0604020202020204" pitchFamily="34" charset="0"/>
              </a:rPr>
              <a:t>;</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a:extLst>
              <a:ext uri="{FF2B5EF4-FFF2-40B4-BE49-F238E27FC236}">
                <a16:creationId xmlns:a16="http://schemas.microsoft.com/office/drawing/2014/main" id="{2A457EEF-8B8E-4EDA-B111-AF87E8C828EB}"/>
              </a:ext>
            </a:extLst>
          </p:cNvPr>
          <p:cNvSpPr>
            <a:spLocks noGrp="1" noChangeArrowheads="1"/>
          </p:cNvSpPr>
          <p:nvPr>
            <p:ph type="title"/>
          </p:nvPr>
        </p:nvSpPr>
        <p:spPr/>
        <p:txBody>
          <a:bodyPr/>
          <a:lstStyle/>
          <a:p>
            <a:r>
              <a:rPr lang="zh-CN" altLang="en-US"/>
              <a:t>实现消息传递</a:t>
            </a:r>
          </a:p>
        </p:txBody>
      </p:sp>
      <p:sp>
        <p:nvSpPr>
          <p:cNvPr id="123907" name="内容占位符 2">
            <a:extLst>
              <a:ext uri="{FF2B5EF4-FFF2-40B4-BE49-F238E27FC236}">
                <a16:creationId xmlns:a16="http://schemas.microsoft.com/office/drawing/2014/main" id="{748CCF6B-1B42-4C91-8E6E-6909695ECA5A}"/>
              </a:ext>
            </a:extLst>
          </p:cNvPr>
          <p:cNvSpPr>
            <a:spLocks noGrp="1" noChangeArrowheads="1"/>
          </p:cNvSpPr>
          <p:nvPr>
            <p:ph idx="1"/>
          </p:nvPr>
        </p:nvSpPr>
        <p:spPr/>
        <p:txBody>
          <a:bodyPr/>
          <a:lstStyle/>
          <a:p>
            <a:r>
              <a:rPr lang="zh-CN" altLang="en-US"/>
              <a:t>在共享内存系统实现消息传递</a:t>
            </a:r>
            <a:endParaRPr lang="en-US" altLang="zh-CN"/>
          </a:p>
          <a:p>
            <a:r>
              <a:rPr lang="zh-CN" altLang="en-US"/>
              <a:t>用一个</a:t>
            </a:r>
            <a:r>
              <a:rPr lang="en-US" altLang="zh-CN"/>
              <a:t>FIFO</a:t>
            </a:r>
            <a:r>
              <a:rPr lang="zh-CN" altLang="en-US"/>
              <a:t>队列保存消息</a:t>
            </a:r>
            <a:endParaRPr lang="en-US" altLang="zh-CN"/>
          </a:p>
          <a:p>
            <a:r>
              <a:rPr lang="zh-CN" altLang="en-US"/>
              <a:t>线程显式发送</a:t>
            </a:r>
            <a:r>
              <a:rPr lang="en-US" altLang="zh-CN"/>
              <a:t>/</a:t>
            </a:r>
            <a:r>
              <a:rPr lang="zh-CN" altLang="en-US"/>
              <a:t>接收消息</a:t>
            </a:r>
            <a:endParaRPr lang="en-US" altLang="zh-CN"/>
          </a:p>
          <a:p>
            <a:pPr lvl="1"/>
            <a:r>
              <a:rPr lang="zh-CN" altLang="en-US"/>
              <a:t>发送消息：队列入队</a:t>
            </a:r>
            <a:endParaRPr lang="en-US" altLang="zh-CN"/>
          </a:p>
          <a:p>
            <a:pPr lvl="1"/>
            <a:r>
              <a:rPr lang="zh-CN" altLang="en-US"/>
              <a:t>接收消息：出队</a:t>
            </a:r>
            <a:endParaRPr lang="en-US" altLang="zh-CN"/>
          </a:p>
          <a:p>
            <a:pPr lvl="1"/>
            <a:r>
              <a:rPr lang="zh-CN" altLang="en-US"/>
              <a:t>确保安全访问</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a:extLst>
              <a:ext uri="{FF2B5EF4-FFF2-40B4-BE49-F238E27FC236}">
                <a16:creationId xmlns:a16="http://schemas.microsoft.com/office/drawing/2014/main" id="{8800D392-DF98-4AD9-9BE4-A840E43527B7}"/>
              </a:ext>
            </a:extLst>
          </p:cNvPr>
          <p:cNvSpPr>
            <a:spLocks noGrp="1" noChangeArrowheads="1"/>
          </p:cNvSpPr>
          <p:nvPr>
            <p:ph type="title"/>
          </p:nvPr>
        </p:nvSpPr>
        <p:spPr/>
        <p:txBody>
          <a:bodyPr/>
          <a:lstStyle/>
          <a:p>
            <a:r>
              <a:rPr lang="zh-CN" altLang="en-US"/>
              <a:t>消息传递</a:t>
            </a:r>
          </a:p>
        </p:txBody>
      </p:sp>
      <p:sp>
        <p:nvSpPr>
          <p:cNvPr id="3" name="内容占位符 2">
            <a:extLst>
              <a:ext uri="{FF2B5EF4-FFF2-40B4-BE49-F238E27FC236}">
                <a16:creationId xmlns:a16="http://schemas.microsoft.com/office/drawing/2014/main" id="{C26A2080-2A7F-4F51-B937-199794E5414C}"/>
              </a:ext>
            </a:extLst>
          </p:cNvPr>
          <p:cNvSpPr>
            <a:spLocks noGrp="1"/>
          </p:cNvSpPr>
          <p:nvPr>
            <p:ph idx="1"/>
          </p:nvPr>
        </p:nvSpPr>
        <p:spPr/>
        <p:txBody>
          <a:bodyPr/>
          <a:lstStyle/>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for (</a:t>
            </a:r>
            <a:r>
              <a:rPr lang="en-US" altLang="zh-CN" sz="2000" kern="100" dirty="0" err="1">
                <a:solidFill>
                  <a:srgbClr val="0000FF"/>
                </a:solidFill>
                <a:latin typeface="Arial" panose="020B0604020202020204" pitchFamily="34" charset="0"/>
              </a:rPr>
              <a:t>sent_msgs</a:t>
            </a:r>
            <a:r>
              <a:rPr lang="en-US" altLang="zh-CN" sz="2000" kern="100" dirty="0">
                <a:solidFill>
                  <a:srgbClr val="0000FF"/>
                </a:solidFill>
                <a:latin typeface="Arial" panose="020B0604020202020204" pitchFamily="34" charset="0"/>
              </a:rPr>
              <a:t> = 0; </a:t>
            </a:r>
            <a:r>
              <a:rPr lang="en-US" altLang="zh-CN" sz="2000" kern="100" dirty="0" err="1">
                <a:solidFill>
                  <a:srgbClr val="0000FF"/>
                </a:solidFill>
                <a:latin typeface="Arial" panose="020B0604020202020204" pitchFamily="34" charset="0"/>
              </a:rPr>
              <a:t>sent_msgs</a:t>
            </a:r>
            <a:r>
              <a:rPr lang="en-US" altLang="zh-CN" sz="2000" kern="100" dirty="0">
                <a:solidFill>
                  <a:srgbClr val="0000FF"/>
                </a:solidFill>
                <a:latin typeface="Arial" panose="020B0604020202020204" pitchFamily="34" charset="0"/>
              </a:rPr>
              <a:t> &lt; </a:t>
            </a:r>
            <a:r>
              <a:rPr lang="en-US" altLang="zh-CN" sz="2000" kern="100" dirty="0" err="1">
                <a:solidFill>
                  <a:srgbClr val="0000FF"/>
                </a:solidFill>
                <a:latin typeface="Arial" panose="020B0604020202020204" pitchFamily="34" charset="0"/>
              </a:rPr>
              <a:t>send_max</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sent_msgs</a:t>
            </a:r>
            <a:r>
              <a:rPr lang="en-US" altLang="zh-CN" sz="2000" kern="100" dirty="0">
                <a:solidFill>
                  <a:srgbClr val="0000FF"/>
                </a:solidFill>
                <a:latin typeface="Arial" panose="020B0604020202020204" pitchFamily="34" charset="0"/>
              </a:rPr>
              <a:t>++) {</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Send_msg</a:t>
            </a:r>
            <a:r>
              <a:rPr lang="en-US" altLang="zh-CN" sz="2000" kern="100" dirty="0">
                <a:solidFill>
                  <a:srgbClr val="0000FF"/>
                </a:solidFill>
                <a:latin typeface="Arial" panose="020B0604020202020204" pitchFamily="34" charset="0"/>
              </a:rPr>
              <a:t>();</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Try_receive</a:t>
            </a:r>
            <a:r>
              <a:rPr lang="en-US" altLang="zh-CN" sz="2000" kern="100" dirty="0">
                <a:solidFill>
                  <a:srgbClr val="0000FF"/>
                </a:solidFill>
                <a:latin typeface="Arial" panose="020B0604020202020204" pitchFamily="34" charset="0"/>
              </a:rPr>
              <a:t>();</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a:t>
            </a:r>
          </a:p>
          <a:p>
            <a:pPr marL="0" indent="0" eaLnBrk="1" hangingPunct="1">
              <a:spcBef>
                <a:spcPts val="100"/>
              </a:spcBef>
              <a:buClrTx/>
              <a:buSzTx/>
              <a:buFont typeface="Wingdings" panose="05000000000000000000" pitchFamily="2" charset="2"/>
              <a:buNone/>
              <a:defRPr/>
            </a:pPr>
            <a:endParaRPr lang="en-US" altLang="zh-CN" sz="2000" kern="100" dirty="0">
              <a:solidFill>
                <a:srgbClr val="0000FF"/>
              </a:solidFill>
              <a:latin typeface="Arial" panose="020B0604020202020204" pitchFamily="34" charset="0"/>
            </a:endParaRP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while (!Done())</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Try_receive</a:t>
            </a:r>
            <a:r>
              <a:rPr lang="en-US" altLang="zh-CN" sz="2000" kern="100" dirty="0">
                <a:solidFill>
                  <a:srgbClr val="0000FF"/>
                </a:solidFill>
                <a:latin typeface="Arial" panose="020B0604020202020204" pitchFamily="34" charset="0"/>
              </a:rPr>
              <a: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
            <a:extLst>
              <a:ext uri="{FF2B5EF4-FFF2-40B4-BE49-F238E27FC236}">
                <a16:creationId xmlns:a16="http://schemas.microsoft.com/office/drawing/2014/main" id="{253C81D6-9C6E-4EAB-BDCE-5995AD5A9B53}"/>
              </a:ext>
            </a:extLst>
          </p:cNvPr>
          <p:cNvSpPr>
            <a:spLocks noGrp="1" noChangeArrowheads="1"/>
          </p:cNvSpPr>
          <p:nvPr>
            <p:ph type="title"/>
          </p:nvPr>
        </p:nvSpPr>
        <p:spPr/>
        <p:txBody>
          <a:bodyPr/>
          <a:lstStyle/>
          <a:p>
            <a:r>
              <a:rPr lang="zh-CN" altLang="en-US"/>
              <a:t>发送消息</a:t>
            </a:r>
          </a:p>
        </p:txBody>
      </p:sp>
      <p:sp>
        <p:nvSpPr>
          <p:cNvPr id="3" name="内容占位符 2">
            <a:extLst>
              <a:ext uri="{FF2B5EF4-FFF2-40B4-BE49-F238E27FC236}">
                <a16:creationId xmlns:a16="http://schemas.microsoft.com/office/drawing/2014/main" id="{935984EB-1923-4727-B529-E4B94B080346}"/>
              </a:ext>
            </a:extLst>
          </p:cNvPr>
          <p:cNvSpPr>
            <a:spLocks noGrp="1"/>
          </p:cNvSpPr>
          <p:nvPr>
            <p:ph idx="1"/>
          </p:nvPr>
        </p:nvSpPr>
        <p:spPr/>
        <p:txBody>
          <a:bodyPr/>
          <a:lstStyle/>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mesg</a:t>
            </a:r>
            <a:r>
              <a:rPr lang="en-US" altLang="zh-CN" sz="2000" kern="100" dirty="0">
                <a:solidFill>
                  <a:srgbClr val="0000FF"/>
                </a:solidFill>
                <a:latin typeface="Arial" panose="020B0604020202020204" pitchFamily="34" charset="0"/>
              </a:rPr>
              <a:t> = random();</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dest</a:t>
            </a:r>
            <a:r>
              <a:rPr lang="en-US" altLang="zh-CN" sz="2000" kern="100" dirty="0">
                <a:solidFill>
                  <a:srgbClr val="0000FF"/>
                </a:solidFill>
                <a:latin typeface="Arial" panose="020B0604020202020204" pitchFamily="34" charset="0"/>
              </a:rPr>
              <a:t> = random() % </a:t>
            </a:r>
            <a:r>
              <a:rPr lang="en-US" altLang="zh-CN" sz="2000" kern="100" dirty="0" err="1">
                <a:solidFill>
                  <a:srgbClr val="0000FF"/>
                </a:solidFill>
                <a:latin typeface="Arial" panose="020B0604020202020204" pitchFamily="34" charset="0"/>
              </a:rPr>
              <a:t>thread_count</a:t>
            </a:r>
            <a:r>
              <a:rPr lang="en-US" altLang="zh-CN" sz="2000" kern="100" dirty="0">
                <a:solidFill>
                  <a:srgbClr val="0000FF"/>
                </a:solidFill>
                <a:latin typeface="Arial" panose="020B0604020202020204" pitchFamily="34" charset="0"/>
              </a:rPr>
              <a:t>;</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pragma</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omp</a:t>
            </a:r>
            <a:r>
              <a:rPr lang="en-US" altLang="zh-CN" sz="2000" kern="100" dirty="0">
                <a:solidFill>
                  <a:srgbClr val="0000FF"/>
                </a:solidFill>
                <a:latin typeface="Arial" panose="020B0604020202020204" pitchFamily="34" charset="0"/>
              </a:rPr>
              <a:t> critical</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Enqueue</a:t>
            </a:r>
            <a:r>
              <a:rPr lang="en-US" altLang="zh-CN" sz="2000" kern="100" dirty="0">
                <a:solidFill>
                  <a:srgbClr val="0000FF"/>
                </a:solidFill>
                <a:latin typeface="Arial" panose="020B0604020202020204" pitchFamily="34" charset="0"/>
              </a:rPr>
              <a:t>(queue, </a:t>
            </a:r>
            <a:r>
              <a:rPr lang="en-US" altLang="zh-CN" sz="2000" kern="100" dirty="0" err="1">
                <a:solidFill>
                  <a:srgbClr val="0000FF"/>
                </a:solidFill>
                <a:latin typeface="Arial" panose="020B0604020202020204" pitchFamily="34" charset="0"/>
              </a:rPr>
              <a:t>dest</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my_rank</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mesg</a:t>
            </a:r>
            <a:r>
              <a:rPr lang="en-US" altLang="zh-CN" sz="2000" kern="100" dirty="0">
                <a:solidFill>
                  <a:srgbClr val="0000FF"/>
                </a:solidFill>
                <a:latin typeface="Arial" panose="020B0604020202020204" pitchFamily="34" charset="0"/>
              </a:rPr>
              <a:t>);</a:t>
            </a:r>
          </a:p>
          <a:p>
            <a:pPr marL="0" indent="0" eaLnBrk="1" hangingPunct="1">
              <a:spcBef>
                <a:spcPts val="100"/>
              </a:spcBef>
              <a:buClrTx/>
              <a:buSzTx/>
              <a:buFont typeface="Wingdings" panose="05000000000000000000" pitchFamily="2" charset="2"/>
              <a:buNone/>
              <a:defRPr/>
            </a:pPr>
            <a:endParaRPr lang="en-US" altLang="zh-CN" sz="2000" kern="100" dirty="0">
              <a:solidFill>
                <a:srgbClr val="0000FF"/>
              </a:solidFill>
              <a:latin typeface="Arial" panose="020B0604020202020204" pitchFamily="34" charset="0"/>
            </a:endParaRPr>
          </a:p>
          <a:p>
            <a:pPr marL="0" indent="0" eaLnBrk="1" hangingPunct="1">
              <a:spcBef>
                <a:spcPts val="100"/>
              </a:spcBef>
              <a:buClrTx/>
              <a:buSzTx/>
              <a:buFont typeface="Wingdings" panose="05000000000000000000" pitchFamily="2" charset="2"/>
              <a:buNone/>
              <a:defRPr/>
            </a:pPr>
            <a:endParaRPr lang="en-US" altLang="zh-CN" sz="2000" kern="100" dirty="0">
              <a:solidFill>
                <a:srgbClr val="0000FF"/>
              </a:solidFill>
              <a:latin typeface="Arial" panose="020B0604020202020204" pitchFamily="34" charset="0"/>
            </a:endParaRPr>
          </a:p>
          <a:p>
            <a:pPr marL="0" indent="0" eaLnBrk="1" hangingPunct="1">
              <a:spcBef>
                <a:spcPts val="100"/>
              </a:spcBef>
              <a:buClrTx/>
              <a:buSzTx/>
              <a:buFont typeface="Wingdings" panose="05000000000000000000" pitchFamily="2" charset="2"/>
              <a:buNone/>
              <a:defRPr/>
            </a:pPr>
            <a:endParaRPr lang="en-US" altLang="zh-CN" sz="2000" kern="100" dirty="0">
              <a:solidFill>
                <a:srgbClr val="0000FF"/>
              </a:solidFill>
              <a:latin typeface="Arial" panose="020B0604020202020204" pitchFamily="34" charset="0"/>
            </a:endParaRPr>
          </a:p>
          <a:p>
            <a:pPr marL="0" indent="0" eaLnBrk="1" hangingPunct="1">
              <a:spcBef>
                <a:spcPts val="100"/>
              </a:spcBef>
              <a:buClrTx/>
              <a:buSzTx/>
              <a:buFont typeface="Wingdings" panose="05000000000000000000" pitchFamily="2" charset="2"/>
              <a:buNone/>
              <a:defRPr/>
            </a:pPr>
            <a:endParaRPr lang="en-US" altLang="zh-CN" sz="2000" kern="100" dirty="0">
              <a:solidFill>
                <a:srgbClr val="0000FF"/>
              </a:solidFill>
              <a:latin typeface="Arial" panose="020B0604020202020204" pitchFamily="34" charset="0"/>
            </a:endParaRPr>
          </a:p>
          <a:p>
            <a:pPr>
              <a:buFont typeface="Wingdings" panose="05000000000000000000" pitchFamily="2" charset="2"/>
              <a:buNone/>
              <a:defRPr/>
            </a:pPr>
            <a:r>
              <a:rPr lang="zh-CN" altLang="en-US" dirty="0">
                <a:solidFill>
                  <a:srgbClr val="000000"/>
                </a:solidFill>
              </a:rPr>
              <a:t>使用同步机制更新</a:t>
            </a:r>
            <a:r>
              <a:rPr lang="en-US" altLang="zh-CN" dirty="0">
                <a:solidFill>
                  <a:srgbClr val="000000"/>
                </a:solidFill>
              </a:rPr>
              <a:t>FIFO</a:t>
            </a:r>
            <a:r>
              <a:rPr lang="zh-CN" altLang="en-US" dirty="0">
                <a:solidFill>
                  <a:srgbClr val="000000"/>
                </a:solidFill>
              </a:rPr>
              <a:t>队列</a:t>
            </a:r>
            <a:endParaRPr lang="en-US" altLang="zh-CN" dirty="0">
              <a:solidFill>
                <a:srgbClr val="000000"/>
              </a:solidFill>
            </a:endParaRPr>
          </a:p>
          <a:p>
            <a:pPr marL="0" indent="0" eaLnBrk="1" hangingPunct="1">
              <a:spcBef>
                <a:spcPts val="100"/>
              </a:spcBef>
              <a:buClrTx/>
              <a:buSzTx/>
              <a:buFont typeface="Wingdings" panose="05000000000000000000" pitchFamily="2" charset="2"/>
              <a:buNone/>
              <a:defRPr/>
            </a:pPr>
            <a:endParaRPr lang="en-US" altLang="zh-CN" sz="2000" kern="100" dirty="0">
              <a:solidFill>
                <a:srgbClr val="0000FF"/>
              </a:solidFill>
              <a:latin typeface="Arial" panose="020B0604020202020204"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a:extLst>
              <a:ext uri="{FF2B5EF4-FFF2-40B4-BE49-F238E27FC236}">
                <a16:creationId xmlns:a16="http://schemas.microsoft.com/office/drawing/2014/main" id="{4E01D21F-3436-440A-9E48-104F3C0F63FA}"/>
              </a:ext>
            </a:extLst>
          </p:cNvPr>
          <p:cNvSpPr>
            <a:spLocks noGrp="1" noChangeArrowheads="1"/>
          </p:cNvSpPr>
          <p:nvPr>
            <p:ph type="title"/>
          </p:nvPr>
        </p:nvSpPr>
        <p:spPr/>
        <p:txBody>
          <a:bodyPr/>
          <a:lstStyle/>
          <a:p>
            <a:r>
              <a:rPr lang="zh-CN" altLang="en-US"/>
              <a:t>接收消息</a:t>
            </a:r>
          </a:p>
        </p:txBody>
      </p:sp>
      <p:sp>
        <p:nvSpPr>
          <p:cNvPr id="3" name="内容占位符 2">
            <a:extLst>
              <a:ext uri="{FF2B5EF4-FFF2-40B4-BE49-F238E27FC236}">
                <a16:creationId xmlns:a16="http://schemas.microsoft.com/office/drawing/2014/main" id="{54859787-0EB2-4392-8A3C-34A6B56572D5}"/>
              </a:ext>
            </a:extLst>
          </p:cNvPr>
          <p:cNvSpPr>
            <a:spLocks noGrp="1"/>
          </p:cNvSpPr>
          <p:nvPr>
            <p:ph idx="1"/>
          </p:nvPr>
        </p:nvSpPr>
        <p:spPr/>
        <p:txBody>
          <a:bodyPr/>
          <a:lstStyle/>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if (</a:t>
            </a:r>
            <a:r>
              <a:rPr lang="en-US" altLang="zh-CN" sz="2000" kern="100" dirty="0" err="1">
                <a:solidFill>
                  <a:srgbClr val="0000FF"/>
                </a:solidFill>
                <a:latin typeface="Arial" panose="020B0604020202020204" pitchFamily="34" charset="0"/>
              </a:rPr>
              <a:t>queue_size</a:t>
            </a:r>
            <a:r>
              <a:rPr lang="en-US" altLang="zh-CN" sz="2000" kern="100" dirty="0">
                <a:solidFill>
                  <a:srgbClr val="0000FF"/>
                </a:solidFill>
                <a:latin typeface="Arial" panose="020B0604020202020204" pitchFamily="34" charset="0"/>
              </a:rPr>
              <a:t> == 0) return;</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else if (</a:t>
            </a:r>
            <a:r>
              <a:rPr lang="en-US" altLang="zh-CN" sz="2000" kern="100" dirty="0" err="1">
                <a:solidFill>
                  <a:srgbClr val="0000FF"/>
                </a:solidFill>
                <a:latin typeface="Arial" panose="020B0604020202020204" pitchFamily="34" charset="0"/>
              </a:rPr>
              <a:t>queue_size</a:t>
            </a:r>
            <a:r>
              <a:rPr lang="en-US" altLang="zh-CN" sz="2000" kern="100" dirty="0">
                <a:solidFill>
                  <a:srgbClr val="0000FF"/>
                </a:solidFill>
                <a:latin typeface="Arial" panose="020B0604020202020204" pitchFamily="34" charset="0"/>
              </a:rPr>
              <a:t> == 1)</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pragma</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omp</a:t>
            </a:r>
            <a:r>
              <a:rPr lang="en-US" altLang="zh-CN" sz="2000" kern="100" dirty="0">
                <a:solidFill>
                  <a:srgbClr val="0000FF"/>
                </a:solidFill>
                <a:latin typeface="Arial" panose="020B0604020202020204" pitchFamily="34" charset="0"/>
              </a:rPr>
              <a:t> critical</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Dequeue</a:t>
            </a:r>
            <a:r>
              <a:rPr lang="en-US" altLang="zh-CN" sz="2000" kern="100" dirty="0">
                <a:solidFill>
                  <a:srgbClr val="0000FF"/>
                </a:solidFill>
                <a:latin typeface="Arial" panose="020B0604020202020204" pitchFamily="34" charset="0"/>
              </a:rPr>
              <a:t>(queue, &amp;</a:t>
            </a:r>
            <a:r>
              <a:rPr lang="en-US" altLang="zh-CN" sz="2000" kern="100" dirty="0" err="1">
                <a:solidFill>
                  <a:srgbClr val="0000FF"/>
                </a:solidFill>
                <a:latin typeface="Arial" panose="020B0604020202020204" pitchFamily="34" charset="0"/>
              </a:rPr>
              <a:t>src</a:t>
            </a:r>
            <a:r>
              <a:rPr lang="en-US" altLang="zh-CN" sz="2000" kern="100" dirty="0">
                <a:solidFill>
                  <a:srgbClr val="0000FF"/>
                </a:solidFill>
                <a:latin typeface="Arial" panose="020B0604020202020204" pitchFamily="34" charset="0"/>
              </a:rPr>
              <a:t>, &amp;</a:t>
            </a:r>
            <a:r>
              <a:rPr lang="en-US" altLang="zh-CN" sz="2000" kern="100" dirty="0" err="1">
                <a:solidFill>
                  <a:srgbClr val="0000FF"/>
                </a:solidFill>
                <a:latin typeface="Arial" panose="020B0604020202020204" pitchFamily="34" charset="0"/>
              </a:rPr>
              <a:t>mesg</a:t>
            </a:r>
            <a:r>
              <a:rPr lang="en-US" altLang="zh-CN" sz="2000" kern="100" dirty="0">
                <a:solidFill>
                  <a:srgbClr val="0000FF"/>
                </a:solidFill>
                <a:latin typeface="Arial" panose="020B0604020202020204" pitchFamily="34" charset="0"/>
              </a:rPr>
              <a:t>);</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else</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Dequeue</a:t>
            </a:r>
            <a:r>
              <a:rPr lang="en-US" altLang="zh-CN" sz="2000" kern="100" dirty="0">
                <a:solidFill>
                  <a:srgbClr val="0000FF"/>
                </a:solidFill>
                <a:latin typeface="Arial" panose="020B0604020202020204" pitchFamily="34" charset="0"/>
              </a:rPr>
              <a:t>(queue, &amp;</a:t>
            </a:r>
            <a:r>
              <a:rPr lang="en-US" altLang="zh-CN" sz="2000" kern="100" dirty="0" err="1">
                <a:solidFill>
                  <a:srgbClr val="0000FF"/>
                </a:solidFill>
                <a:latin typeface="Arial" panose="020B0604020202020204" pitchFamily="34" charset="0"/>
              </a:rPr>
              <a:t>src</a:t>
            </a:r>
            <a:r>
              <a:rPr lang="en-US" altLang="zh-CN" sz="2000" kern="100" dirty="0">
                <a:solidFill>
                  <a:srgbClr val="0000FF"/>
                </a:solidFill>
                <a:latin typeface="Arial" panose="020B0604020202020204" pitchFamily="34" charset="0"/>
              </a:rPr>
              <a:t>, &amp;</a:t>
            </a:r>
            <a:r>
              <a:rPr lang="en-US" altLang="zh-CN" sz="2000" kern="100" dirty="0" err="1">
                <a:solidFill>
                  <a:srgbClr val="0000FF"/>
                </a:solidFill>
                <a:latin typeface="Arial" panose="020B0604020202020204" pitchFamily="34" charset="0"/>
              </a:rPr>
              <a:t>mesg</a:t>
            </a:r>
            <a:r>
              <a:rPr lang="en-US" altLang="zh-CN" sz="2000" kern="100" dirty="0">
                <a:solidFill>
                  <a:srgbClr val="0000FF"/>
                </a:solidFill>
                <a:latin typeface="Arial" panose="020B0604020202020204" pitchFamily="34" charset="0"/>
              </a:rPr>
              <a:t>);</a:t>
            </a:r>
          </a:p>
          <a:p>
            <a:pPr marL="0" indent="0" eaLnBrk="1" hangingPunct="1">
              <a:spcBef>
                <a:spcPts val="100"/>
              </a:spcBef>
              <a:buClrTx/>
              <a:buSzTx/>
              <a:buFont typeface="Wingdings" panose="05000000000000000000" pitchFamily="2" charset="2"/>
              <a:buNone/>
              <a:defRPr/>
            </a:pPr>
            <a:r>
              <a:rPr lang="en-US" altLang="zh-CN" sz="2000" kern="100" dirty="0" err="1">
                <a:solidFill>
                  <a:srgbClr val="0000FF"/>
                </a:solidFill>
                <a:latin typeface="Arial" panose="020B0604020202020204" pitchFamily="34" charset="0"/>
              </a:rPr>
              <a:t>Print_message</a:t>
            </a:r>
            <a:r>
              <a:rPr lang="en-US" altLang="zh-CN" sz="2000" kern="100" dirty="0">
                <a:solidFill>
                  <a:srgbClr val="0000FF"/>
                </a:solidFill>
                <a:latin typeface="Arial" panose="020B0604020202020204" pitchFamily="34" charset="0"/>
              </a:rPr>
              <a:t>(</a:t>
            </a:r>
            <a:r>
              <a:rPr lang="en-US" altLang="zh-CN" sz="2000" kern="100" dirty="0" err="1">
                <a:solidFill>
                  <a:srgbClr val="0000FF"/>
                </a:solidFill>
                <a:latin typeface="Arial" panose="020B0604020202020204" pitchFamily="34" charset="0"/>
              </a:rPr>
              <a:t>src</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mesg</a:t>
            </a:r>
            <a:r>
              <a:rPr lang="en-US" altLang="zh-CN" sz="2000" kern="100" dirty="0">
                <a:solidFill>
                  <a:srgbClr val="0000FF"/>
                </a:solidFill>
                <a:latin typeface="Arial" panose="020B0604020202020204" pitchFamily="34" charset="0"/>
              </a:rPr>
              <a:t>);</a:t>
            </a:r>
          </a:p>
          <a:p>
            <a:pPr marL="0" indent="0" eaLnBrk="1" hangingPunct="1">
              <a:spcBef>
                <a:spcPts val="100"/>
              </a:spcBef>
              <a:buClrTx/>
              <a:buSzTx/>
              <a:buFont typeface="Wingdings" panose="05000000000000000000" pitchFamily="2" charset="2"/>
              <a:buNone/>
              <a:defRPr/>
            </a:pPr>
            <a:endParaRPr lang="en-US" altLang="zh-CN" sz="2000" kern="100" dirty="0">
              <a:solidFill>
                <a:srgbClr val="0000FF"/>
              </a:solidFill>
              <a:latin typeface="Arial" panose="020B0604020202020204" pitchFamily="34" charset="0"/>
            </a:endParaRPr>
          </a:p>
          <a:p>
            <a:pPr marL="0" indent="0" eaLnBrk="1" hangingPunct="1">
              <a:spcBef>
                <a:spcPts val="100"/>
              </a:spcBef>
              <a:buClrTx/>
              <a:buSzTx/>
              <a:buFont typeface="Wingdings" panose="05000000000000000000" pitchFamily="2" charset="2"/>
              <a:buNone/>
              <a:defRPr/>
            </a:pPr>
            <a:endParaRPr lang="en-US" altLang="zh-CN" sz="2000" kern="100" dirty="0">
              <a:solidFill>
                <a:srgbClr val="0000FF"/>
              </a:solidFill>
              <a:latin typeface="Arial" panose="020B0604020202020204" pitchFamily="34" charset="0"/>
            </a:endParaRPr>
          </a:p>
          <a:p>
            <a:pPr>
              <a:buFont typeface="Wingdings" panose="05000000000000000000" pitchFamily="2" charset="2"/>
              <a:buNone/>
              <a:defRPr/>
            </a:pPr>
            <a:r>
              <a:rPr lang="zh-CN" altLang="en-US" dirty="0">
                <a:solidFill>
                  <a:srgbClr val="000000"/>
                </a:solidFill>
              </a:rPr>
              <a:t>只有这个线程从队首取消息</a:t>
            </a:r>
            <a:endParaRPr lang="en-US" altLang="zh-CN" dirty="0">
              <a:solidFill>
                <a:srgbClr val="000000"/>
              </a:solidFill>
            </a:endParaRPr>
          </a:p>
          <a:p>
            <a:pPr>
              <a:buFont typeface="Wingdings" panose="05000000000000000000" pitchFamily="2" charset="2"/>
              <a:buNone/>
              <a:defRPr/>
            </a:pPr>
            <a:r>
              <a:rPr lang="zh-CN" altLang="en-US" dirty="0">
                <a:solidFill>
                  <a:srgbClr val="000000"/>
                </a:solidFill>
              </a:rPr>
              <a:t>其他线程向队尾添加消息</a:t>
            </a:r>
            <a:endParaRPr lang="en-US" altLang="zh-CN" dirty="0">
              <a:solidFill>
                <a:srgbClr val="000000"/>
              </a:solidFill>
            </a:endParaRPr>
          </a:p>
          <a:p>
            <a:pPr>
              <a:buFont typeface="Wingdings" panose="05000000000000000000" pitchFamily="2" charset="2"/>
              <a:buNone/>
              <a:defRPr/>
            </a:pPr>
            <a:r>
              <a:rPr lang="zh-CN" altLang="en-US" dirty="0">
                <a:solidFill>
                  <a:srgbClr val="000000"/>
                </a:solidFill>
              </a:rPr>
              <a:t>因此，尽在尾元素处才需同步</a:t>
            </a:r>
            <a:endParaRPr lang="en-US" altLang="zh-CN" dirty="0">
              <a:solidFill>
                <a:srgbClr val="000000"/>
              </a:solidFill>
            </a:endParaRPr>
          </a:p>
          <a:p>
            <a:pPr marL="0" indent="0" eaLnBrk="1" hangingPunct="1">
              <a:spcBef>
                <a:spcPts val="100"/>
              </a:spcBef>
              <a:buClrTx/>
              <a:buSzTx/>
              <a:buFont typeface="Wingdings" panose="05000000000000000000" pitchFamily="2" charset="2"/>
              <a:buNone/>
              <a:defRPr/>
            </a:pPr>
            <a:endParaRPr lang="en-US" altLang="zh-CN" sz="2000" kern="100" dirty="0">
              <a:solidFill>
                <a:srgbClr val="0000FF"/>
              </a:solidFill>
              <a:latin typeface="Arial" panose="020B0604020202020204" pitchFamily="34"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a:extLst>
              <a:ext uri="{FF2B5EF4-FFF2-40B4-BE49-F238E27FC236}">
                <a16:creationId xmlns:a16="http://schemas.microsoft.com/office/drawing/2014/main" id="{0FD3320E-5DD3-457C-8E47-6DBF31D774F5}"/>
              </a:ext>
            </a:extLst>
          </p:cNvPr>
          <p:cNvSpPr>
            <a:spLocks noGrp="1" noChangeArrowheads="1"/>
          </p:cNvSpPr>
          <p:nvPr>
            <p:ph type="title"/>
          </p:nvPr>
        </p:nvSpPr>
        <p:spPr/>
        <p:txBody>
          <a:bodyPr/>
          <a:lstStyle/>
          <a:p>
            <a:r>
              <a:rPr lang="zh-CN" altLang="en-US"/>
              <a:t>终止检测</a:t>
            </a:r>
          </a:p>
        </p:txBody>
      </p:sp>
      <p:sp>
        <p:nvSpPr>
          <p:cNvPr id="3" name="内容占位符 2">
            <a:extLst>
              <a:ext uri="{FF2B5EF4-FFF2-40B4-BE49-F238E27FC236}">
                <a16:creationId xmlns:a16="http://schemas.microsoft.com/office/drawing/2014/main" id="{9695B8B6-104A-47E0-BED5-5AE7DE7D5727}"/>
              </a:ext>
            </a:extLst>
          </p:cNvPr>
          <p:cNvSpPr>
            <a:spLocks noGrp="1"/>
          </p:cNvSpPr>
          <p:nvPr>
            <p:ph idx="1"/>
          </p:nvPr>
        </p:nvSpPr>
        <p:spPr/>
        <p:txBody>
          <a:bodyPr/>
          <a:lstStyle/>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queue size = </a:t>
            </a:r>
            <a:r>
              <a:rPr lang="en-US" altLang="zh-CN" sz="2000" kern="100" dirty="0" err="1">
                <a:solidFill>
                  <a:srgbClr val="0000FF"/>
                </a:solidFill>
                <a:latin typeface="Arial" panose="020B0604020202020204" pitchFamily="34" charset="0"/>
              </a:rPr>
              <a:t>enqueued</a:t>
            </a:r>
            <a:r>
              <a:rPr lang="en-US" altLang="zh-CN" sz="2000" kern="100" dirty="0">
                <a:solidFill>
                  <a:srgbClr val="0000FF"/>
                </a:solidFill>
                <a:latin typeface="Arial" panose="020B0604020202020204" pitchFamily="34" charset="0"/>
              </a:rPr>
              <a:t>  -</a:t>
            </a:r>
            <a:r>
              <a:rPr lang="zh-CN" altLang="en-US"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dequeued</a:t>
            </a:r>
            <a:r>
              <a:rPr lang="en-US" altLang="zh-CN" sz="2000" kern="100" dirty="0">
                <a:solidFill>
                  <a:srgbClr val="0000FF"/>
                </a:solidFill>
                <a:latin typeface="Arial" panose="020B0604020202020204" pitchFamily="34" charset="0"/>
              </a:rPr>
              <a:t>;</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if (</a:t>
            </a:r>
            <a:r>
              <a:rPr lang="en-US" altLang="zh-CN" sz="2000" kern="100" dirty="0" err="1">
                <a:solidFill>
                  <a:srgbClr val="0000FF"/>
                </a:solidFill>
                <a:latin typeface="Arial" panose="020B0604020202020204" pitchFamily="34" charset="0"/>
              </a:rPr>
              <a:t>queue_size</a:t>
            </a:r>
            <a:r>
              <a:rPr lang="en-US" altLang="zh-CN" sz="2000" kern="100" dirty="0">
                <a:solidFill>
                  <a:srgbClr val="0000FF"/>
                </a:solidFill>
                <a:latin typeface="Arial" panose="020B0604020202020204" pitchFamily="34" charset="0"/>
              </a:rPr>
              <a:t> == 0 &amp;&amp; </a:t>
            </a:r>
            <a:r>
              <a:rPr lang="en-US" altLang="zh-CN" sz="2000" kern="100" dirty="0" err="1">
                <a:solidFill>
                  <a:srgbClr val="0000FF"/>
                </a:solidFill>
                <a:latin typeface="Arial" panose="020B0604020202020204" pitchFamily="34" charset="0"/>
              </a:rPr>
              <a:t>done_sending</a:t>
            </a:r>
            <a:r>
              <a:rPr lang="en-US" altLang="zh-CN" sz="2000" kern="100" dirty="0">
                <a:solidFill>
                  <a:srgbClr val="0000FF"/>
                </a:solidFill>
                <a:latin typeface="Arial" panose="020B0604020202020204" pitchFamily="34" charset="0"/>
              </a:rPr>
              <a:t> == </a:t>
            </a:r>
            <a:r>
              <a:rPr lang="en-US" altLang="zh-CN" sz="2000" kern="100" dirty="0" err="1">
                <a:solidFill>
                  <a:srgbClr val="0000FF"/>
                </a:solidFill>
                <a:latin typeface="Arial" panose="020B0604020202020204" pitchFamily="34" charset="0"/>
              </a:rPr>
              <a:t>thread_count</a:t>
            </a:r>
            <a:r>
              <a:rPr lang="en-US" altLang="zh-CN" sz="2000" kern="100" dirty="0">
                <a:solidFill>
                  <a:srgbClr val="0000FF"/>
                </a:solidFill>
                <a:latin typeface="Arial" panose="020B0604020202020204" pitchFamily="34" charset="0"/>
              </a:rPr>
              <a:t>)</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return TRUE;</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else</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return FALSE;</a:t>
            </a:r>
          </a:p>
          <a:p>
            <a:pPr marL="0" indent="0" eaLnBrk="1" hangingPunct="1">
              <a:spcBef>
                <a:spcPts val="100"/>
              </a:spcBef>
              <a:buClrTx/>
              <a:buSzTx/>
              <a:buFont typeface="Wingdings" panose="05000000000000000000" pitchFamily="2" charset="2"/>
              <a:buNone/>
              <a:defRPr/>
            </a:pPr>
            <a:endParaRPr lang="en-US" altLang="zh-CN" sz="2000" kern="100" dirty="0">
              <a:solidFill>
                <a:srgbClr val="0000FF"/>
              </a:solidFill>
              <a:latin typeface="Arial" panose="020B0604020202020204" pitchFamily="34" charset="0"/>
            </a:endParaRPr>
          </a:p>
          <a:p>
            <a:pPr>
              <a:buFont typeface="Wingdings" panose="05000000000000000000" pitchFamily="2" charset="2"/>
              <a:buNone/>
              <a:defRPr/>
            </a:pPr>
            <a:endParaRPr lang="en-US" altLang="zh-CN" dirty="0">
              <a:solidFill>
                <a:srgbClr val="000000"/>
              </a:solidFill>
            </a:endParaRPr>
          </a:p>
          <a:p>
            <a:pPr>
              <a:buFont typeface="Wingdings" panose="05000000000000000000" pitchFamily="2" charset="2"/>
              <a:buNone/>
              <a:defRPr/>
            </a:pPr>
            <a:endParaRPr lang="en-US" altLang="zh-CN" dirty="0">
              <a:solidFill>
                <a:srgbClr val="000000"/>
              </a:solidFill>
            </a:endParaRPr>
          </a:p>
          <a:p>
            <a:pPr>
              <a:buFont typeface="Wingdings" panose="05000000000000000000" pitchFamily="2" charset="2"/>
              <a:buNone/>
              <a:defRPr/>
            </a:pPr>
            <a:r>
              <a:rPr lang="zh-CN" altLang="en-US" dirty="0">
                <a:solidFill>
                  <a:srgbClr val="000000"/>
                </a:solidFill>
              </a:rPr>
              <a:t>对</a:t>
            </a:r>
            <a:r>
              <a:rPr lang="en-US" altLang="zh-CN" kern="100" dirty="0" err="1">
                <a:solidFill>
                  <a:srgbClr val="0000FF"/>
                </a:solidFill>
                <a:latin typeface="Arial" panose="020B0604020202020204" pitchFamily="34" charset="0"/>
              </a:rPr>
              <a:t>done_sending</a:t>
            </a:r>
            <a:r>
              <a:rPr lang="zh-CN" altLang="en-US" dirty="0">
                <a:solidFill>
                  <a:srgbClr val="000000"/>
                </a:solidFill>
              </a:rPr>
              <a:t>需要更多同步操作</a:t>
            </a:r>
            <a:endParaRPr lang="en-US" altLang="zh-CN" dirty="0">
              <a:solidFill>
                <a:srgbClr val="000000"/>
              </a:solidFill>
            </a:endParaRPr>
          </a:p>
          <a:p>
            <a:pPr marL="0" indent="0" eaLnBrk="1" hangingPunct="1">
              <a:spcBef>
                <a:spcPts val="100"/>
              </a:spcBef>
              <a:buClrTx/>
              <a:buSzTx/>
              <a:buFont typeface="Wingdings" panose="05000000000000000000" pitchFamily="2" charset="2"/>
              <a:buNone/>
              <a:defRPr/>
            </a:pPr>
            <a:endParaRPr lang="en-US" altLang="zh-CN" sz="2000" kern="100" dirty="0">
              <a:solidFill>
                <a:srgbClr val="0000FF"/>
              </a:solidFill>
              <a:latin typeface="Arial" panose="020B0604020202020204" pitchFamily="34" charset="0"/>
            </a:endParaRPr>
          </a:p>
        </p:txBody>
      </p:sp>
      <p:sp>
        <p:nvSpPr>
          <p:cNvPr id="128004" name="Rectangle 5">
            <a:extLst>
              <a:ext uri="{FF2B5EF4-FFF2-40B4-BE49-F238E27FC236}">
                <a16:creationId xmlns:a16="http://schemas.microsoft.com/office/drawing/2014/main" id="{76247B2F-BB93-4206-A684-D5015D8FEEAB}"/>
              </a:ext>
            </a:extLst>
          </p:cNvPr>
          <p:cNvSpPr>
            <a:spLocks noChangeArrowheads="1"/>
          </p:cNvSpPr>
          <p:nvPr/>
        </p:nvSpPr>
        <p:spPr bwMode="auto">
          <a:xfrm>
            <a:off x="3492500" y="3397250"/>
            <a:ext cx="4572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buClr>
                <a:schemeClr val="tx1"/>
              </a:buClr>
              <a:buSzPct val="60000"/>
              <a:buFont typeface="Wingdings" panose="05000000000000000000" pitchFamily="2" charset="2"/>
              <a:buNone/>
            </a:pPr>
            <a:r>
              <a:rPr lang="zh-CN" altLang="en-US" sz="2000">
                <a:solidFill>
                  <a:srgbClr val="C00000"/>
                </a:solidFill>
                <a:latin typeface="Tahoma" panose="020B0604030504040204" pitchFamily="34" charset="0"/>
              </a:rPr>
              <a:t>每个线程在自己的工作完成后</a:t>
            </a:r>
            <a:endParaRPr lang="en-US" altLang="zh-CN" sz="2000">
              <a:solidFill>
                <a:srgbClr val="C00000"/>
              </a:solidFill>
              <a:latin typeface="Tahoma" panose="020B0604030504040204" pitchFamily="34" charset="0"/>
            </a:endParaRPr>
          </a:p>
          <a:p>
            <a:pPr>
              <a:buClr>
                <a:schemeClr val="tx1"/>
              </a:buClr>
              <a:buSzPct val="60000"/>
              <a:buFont typeface="Wingdings" panose="05000000000000000000" pitchFamily="2" charset="2"/>
              <a:buNone/>
            </a:pPr>
            <a:r>
              <a:rPr lang="zh-CN" altLang="en-US" sz="2000">
                <a:solidFill>
                  <a:srgbClr val="C00000"/>
                </a:solidFill>
                <a:latin typeface="Tahoma" panose="020B0604030504040204" pitchFamily="34" charset="0"/>
              </a:rPr>
              <a:t>都递增此变量</a:t>
            </a:r>
            <a:endParaRPr lang="en-US" altLang="zh-CN" sz="2000">
              <a:solidFill>
                <a:srgbClr val="C00000"/>
              </a:solidFill>
              <a:latin typeface="Tahoma" panose="020B0604030504040204" pitchFamily="34" charset="0"/>
            </a:endParaRPr>
          </a:p>
        </p:txBody>
      </p:sp>
      <p:sp>
        <p:nvSpPr>
          <p:cNvPr id="128005" name="Freeform 6">
            <a:extLst>
              <a:ext uri="{FF2B5EF4-FFF2-40B4-BE49-F238E27FC236}">
                <a16:creationId xmlns:a16="http://schemas.microsoft.com/office/drawing/2014/main" id="{6454A6F3-EF26-417F-84F4-2B77223E4AF4}"/>
              </a:ext>
            </a:extLst>
          </p:cNvPr>
          <p:cNvSpPr>
            <a:spLocks noChangeArrowheads="1"/>
          </p:cNvSpPr>
          <p:nvPr/>
        </p:nvSpPr>
        <p:spPr bwMode="auto">
          <a:xfrm>
            <a:off x="4090988" y="2060575"/>
            <a:ext cx="1182687" cy="1276350"/>
          </a:xfrm>
          <a:custGeom>
            <a:avLst/>
            <a:gdLst>
              <a:gd name="T0" fmla="*/ 552358 w 1182915"/>
              <a:gd name="T1" fmla="*/ 0 h 1277258"/>
              <a:gd name="T2" fmla="*/ 89250 w 1182915"/>
              <a:gd name="T3" fmla="*/ 603132 h 1277258"/>
              <a:gd name="T4" fmla="*/ 1087841 w 1182915"/>
              <a:gd name="T5" fmla="*/ 516971 h 1277258"/>
              <a:gd name="T6" fmla="*/ 639199 w 1182915"/>
              <a:gd name="T7" fmla="*/ 1263706 h 1277258"/>
              <a:gd name="T8" fmla="*/ 0 60000 65536"/>
              <a:gd name="T9" fmla="*/ 0 60000 65536"/>
              <a:gd name="T10" fmla="*/ 0 60000 65536"/>
              <a:gd name="T11" fmla="*/ 0 60000 65536"/>
              <a:gd name="T12" fmla="*/ 0 w 1182915"/>
              <a:gd name="T13" fmla="*/ 0 h 1277258"/>
              <a:gd name="T14" fmla="*/ 1182915 w 1182915"/>
              <a:gd name="T15" fmla="*/ 1277258 h 1277258"/>
            </a:gdLst>
            <a:ahLst/>
            <a:cxnLst>
              <a:cxn ang="T8">
                <a:pos x="T0" y="T1"/>
              </a:cxn>
              <a:cxn ang="T9">
                <a:pos x="T2" y="T3"/>
              </a:cxn>
              <a:cxn ang="T10">
                <a:pos x="T4" y="T5"/>
              </a:cxn>
              <a:cxn ang="T11">
                <a:pos x="T6" y="T7"/>
              </a:cxn>
            </a:cxnLst>
            <a:rect l="T12" t="T13" r="T14" b="T15"/>
            <a:pathLst>
              <a:path w="1182915" h="1277258">
                <a:moveTo>
                  <a:pt x="553962" y="0"/>
                </a:moveTo>
                <a:cubicBezTo>
                  <a:pt x="276981" y="261257"/>
                  <a:pt x="0" y="522514"/>
                  <a:pt x="89505" y="609600"/>
                </a:cubicBezTo>
                <a:cubicBezTo>
                  <a:pt x="179010" y="696686"/>
                  <a:pt x="999067" y="411239"/>
                  <a:pt x="1090991" y="522515"/>
                </a:cubicBezTo>
                <a:cubicBezTo>
                  <a:pt x="1182915" y="633791"/>
                  <a:pt x="911981" y="955524"/>
                  <a:pt x="641048" y="1277258"/>
                </a:cubicBezTo>
              </a:path>
            </a:pathLst>
          </a:custGeom>
          <a:noFill/>
          <a:ln w="9525">
            <a:solidFill>
              <a:srgbClr val="C00000"/>
            </a:solidFill>
            <a:round/>
            <a:headEnd type="arrow" w="med" len="me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a:extLst>
              <a:ext uri="{FF2B5EF4-FFF2-40B4-BE49-F238E27FC236}">
                <a16:creationId xmlns:a16="http://schemas.microsoft.com/office/drawing/2014/main" id="{4858B100-1D1D-4622-BCDA-EAF92DCDB6B1}"/>
              </a:ext>
            </a:extLst>
          </p:cNvPr>
          <p:cNvSpPr>
            <a:spLocks noGrp="1" noChangeArrowheads="1"/>
          </p:cNvSpPr>
          <p:nvPr>
            <p:ph type="title"/>
          </p:nvPr>
        </p:nvSpPr>
        <p:spPr/>
        <p:txBody>
          <a:bodyPr/>
          <a:lstStyle/>
          <a:p>
            <a:r>
              <a:rPr lang="zh-CN" altLang="en-US"/>
              <a:t>任务例：链表遍历</a:t>
            </a:r>
          </a:p>
        </p:txBody>
      </p:sp>
      <p:sp>
        <p:nvSpPr>
          <p:cNvPr id="3" name="内容占位符 2">
            <a:extLst>
              <a:ext uri="{FF2B5EF4-FFF2-40B4-BE49-F238E27FC236}">
                <a16:creationId xmlns:a16="http://schemas.microsoft.com/office/drawing/2014/main" id="{E7B3CACB-7791-4427-97FD-F79BCBB2C270}"/>
              </a:ext>
            </a:extLst>
          </p:cNvPr>
          <p:cNvSpPr>
            <a:spLocks noGrp="1"/>
          </p:cNvSpPr>
          <p:nvPr>
            <p:ph idx="1"/>
          </p:nvPr>
        </p:nvSpPr>
        <p:spPr/>
        <p:txBody>
          <a:bodyPr/>
          <a:lstStyle/>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while (</a:t>
            </a:r>
            <a:r>
              <a:rPr lang="en-US" altLang="zh-CN" sz="2000" kern="100" dirty="0" err="1">
                <a:solidFill>
                  <a:srgbClr val="0000FF"/>
                </a:solidFill>
                <a:latin typeface="Arial" panose="020B0604020202020204" pitchFamily="34" charset="0"/>
              </a:rPr>
              <a:t>my_pointer</a:t>
            </a:r>
            <a:r>
              <a:rPr lang="en-US" altLang="zh-CN" sz="2000" kern="100" dirty="0">
                <a:solidFill>
                  <a:srgbClr val="0000FF"/>
                </a:solidFill>
                <a:latin typeface="Arial" panose="020B0604020202020204" pitchFamily="34" charset="0"/>
              </a:rPr>
              <a:t>) {               </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(void) </a:t>
            </a:r>
            <a:r>
              <a:rPr lang="en-US" altLang="zh-CN" sz="2000" kern="100" dirty="0" err="1">
                <a:solidFill>
                  <a:srgbClr val="0000FF"/>
                </a:solidFill>
                <a:latin typeface="Arial" panose="020B0604020202020204" pitchFamily="34" charset="0"/>
              </a:rPr>
              <a:t>do_independent_work</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my_pointer</a:t>
            </a:r>
            <a:r>
              <a:rPr lang="en-US" altLang="zh-CN" sz="2000" kern="100" dirty="0">
                <a:solidFill>
                  <a:srgbClr val="0000FF"/>
                </a:solidFill>
                <a:latin typeface="Arial" panose="020B0604020202020204" pitchFamily="34" charset="0"/>
              </a:rPr>
              <a:t>);             </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my_pointer</a:t>
            </a:r>
            <a:r>
              <a:rPr lang="en-US" altLang="zh-CN" sz="2000" kern="100" dirty="0">
                <a:solidFill>
                  <a:srgbClr val="0000FF"/>
                </a:solidFill>
                <a:latin typeface="Arial" panose="020B0604020202020204" pitchFamily="34" charset="0"/>
              </a:rPr>
              <a:t> = </a:t>
            </a:r>
            <a:r>
              <a:rPr lang="en-US" altLang="zh-CN" sz="2000" kern="100" dirty="0" err="1">
                <a:solidFill>
                  <a:srgbClr val="0000FF"/>
                </a:solidFill>
                <a:latin typeface="Arial" panose="020B0604020202020204" pitchFamily="34" charset="0"/>
              </a:rPr>
              <a:t>my_pointer</a:t>
            </a:r>
            <a:r>
              <a:rPr lang="en-US" altLang="zh-CN" sz="2000" kern="100" dirty="0">
                <a:solidFill>
                  <a:srgbClr val="0000FF"/>
                </a:solidFill>
                <a:latin typeface="Arial" panose="020B0604020202020204" pitchFamily="34" charset="0"/>
              </a:rPr>
              <a:t>-&gt;next ;    </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 End of while loop          </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a:t>
            </a:r>
          </a:p>
          <a:p>
            <a:pPr marL="0" indent="0" eaLnBrk="1" hangingPunct="1">
              <a:spcBef>
                <a:spcPts val="100"/>
              </a:spcBef>
              <a:buClrTx/>
              <a:buSzTx/>
              <a:buFont typeface="Wingdings" panose="05000000000000000000" pitchFamily="2" charset="2"/>
              <a:buNone/>
              <a:defRPr/>
            </a:pPr>
            <a:endParaRPr lang="en-US" altLang="zh-CN" sz="2000" kern="100" dirty="0">
              <a:solidFill>
                <a:srgbClr val="0000FF"/>
              </a:solidFill>
              <a:latin typeface="Arial" panose="020B0604020202020204" pitchFamily="34" charset="0"/>
            </a:endParaRPr>
          </a:p>
          <a:p>
            <a:pPr marL="0" indent="0" eaLnBrk="1" hangingPunct="1">
              <a:spcBef>
                <a:spcPts val="100"/>
              </a:spcBef>
              <a:buClrTx/>
              <a:buSzTx/>
              <a:buFont typeface="Wingdings" panose="05000000000000000000" pitchFamily="2" charset="2"/>
              <a:buNone/>
              <a:defRPr/>
            </a:pPr>
            <a:endParaRPr lang="en-US" altLang="zh-CN" sz="2000" kern="100" dirty="0">
              <a:solidFill>
                <a:srgbClr val="0000FF"/>
              </a:solidFill>
              <a:latin typeface="Arial" panose="020B0604020202020204" pitchFamily="34" charset="0"/>
            </a:endParaRPr>
          </a:p>
          <a:p>
            <a:pPr>
              <a:defRPr/>
            </a:pPr>
            <a:r>
              <a:rPr lang="zh-CN" altLang="en-US" dirty="0"/>
              <a:t>如何用并行</a:t>
            </a:r>
            <a:r>
              <a:rPr lang="en-US" altLang="zh-CN" dirty="0"/>
              <a:t>for</a:t>
            </a:r>
            <a:r>
              <a:rPr lang="zh-CN" altLang="en-US" dirty="0"/>
              <a:t>表达？</a:t>
            </a:r>
            <a:endParaRPr lang="en-US" altLang="zh-CN" dirty="0"/>
          </a:p>
          <a:p>
            <a:pPr lvl="1">
              <a:defRPr/>
            </a:pPr>
            <a:r>
              <a:rPr lang="zh-CN" altLang="en-US" dirty="0"/>
              <a:t>迭代次数必须固定</a:t>
            </a:r>
            <a:endParaRPr lang="en-US" altLang="zh-CN" dirty="0"/>
          </a:p>
          <a:p>
            <a:pPr lvl="1">
              <a:defRPr/>
            </a:pPr>
            <a:r>
              <a:rPr lang="zh-CN" altLang="en-US" dirty="0"/>
              <a:t>循环不变的循环条件，不能提前退出</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CD7D369-E7FC-4F3D-ABED-AA78D7FEC9A6}"/>
              </a:ext>
            </a:extLst>
          </p:cNvPr>
          <p:cNvSpPr>
            <a:spLocks noGrp="1" noChangeArrowheads="1"/>
          </p:cNvSpPr>
          <p:nvPr>
            <p:ph type="title"/>
          </p:nvPr>
        </p:nvSpPr>
        <p:spPr/>
        <p:txBody>
          <a:bodyPr/>
          <a:lstStyle/>
          <a:p>
            <a:pPr eaLnBrk="1" hangingPunct="1"/>
            <a:r>
              <a:rPr lang="zh-CN" altLang="en-US"/>
              <a:t>运行时库，查询函数</a:t>
            </a:r>
          </a:p>
        </p:txBody>
      </p:sp>
      <p:sp>
        <p:nvSpPr>
          <p:cNvPr id="16387" name="Rectangle 3">
            <a:extLst>
              <a:ext uri="{FF2B5EF4-FFF2-40B4-BE49-F238E27FC236}">
                <a16:creationId xmlns:a16="http://schemas.microsoft.com/office/drawing/2014/main" id="{F559BE6F-6D8D-4167-B316-9BF297553FA1}"/>
              </a:ext>
            </a:extLst>
          </p:cNvPr>
          <p:cNvSpPr>
            <a:spLocks noGrp="1" noChangeArrowheads="1"/>
          </p:cNvSpPr>
          <p:nvPr>
            <p:ph type="body" idx="1"/>
          </p:nvPr>
        </p:nvSpPr>
        <p:spPr/>
        <p:txBody>
          <a:bodyPr/>
          <a:lstStyle/>
          <a:p>
            <a:pPr marL="457200" lvl="1" indent="0" eaLnBrk="1" hangingPunct="1">
              <a:buClr>
                <a:srgbClr val="3333CC"/>
              </a:buClr>
              <a:buFont typeface="Wingdings" panose="05000000000000000000" pitchFamily="2" charset="2"/>
              <a:buNone/>
            </a:pPr>
            <a:r>
              <a:rPr lang="en-US" altLang="zh-CN">
                <a:latin typeface="Courier" charset="0"/>
                <a:ea typeface="ＭＳ Ｐゴシック" panose="020B0600070205080204" pitchFamily="34" charset="-128"/>
              </a:rPr>
              <a:t>int omp_get_num_threads(void);</a:t>
            </a:r>
            <a:endParaRPr lang="en-US" altLang="zh-CN"/>
          </a:p>
          <a:p>
            <a:pPr eaLnBrk="1" hangingPunct="1"/>
            <a:r>
              <a:rPr lang="zh-CN" altLang="en-US"/>
              <a:t>返回执行当前并行区域的线程组中的线程数</a:t>
            </a:r>
            <a:endParaRPr lang="en-US" altLang="zh-CN"/>
          </a:p>
          <a:p>
            <a:pPr marL="457200" lvl="1" indent="0" eaLnBrk="1" hangingPunct="1">
              <a:buClr>
                <a:srgbClr val="3333CC"/>
              </a:buClr>
              <a:buFont typeface="Wingdings" panose="05000000000000000000" pitchFamily="2" charset="2"/>
              <a:buNone/>
            </a:pPr>
            <a:endParaRPr lang="en-US" altLang="zh-CN">
              <a:latin typeface="Courier" charset="0"/>
              <a:ea typeface="ＭＳ Ｐゴシック" panose="020B0600070205080204" pitchFamily="34" charset="-128"/>
            </a:endParaRPr>
          </a:p>
          <a:p>
            <a:pPr marL="457200" lvl="1" indent="0" eaLnBrk="1" hangingPunct="1">
              <a:buClr>
                <a:srgbClr val="3333CC"/>
              </a:buClr>
              <a:buFont typeface="Wingdings" panose="05000000000000000000" pitchFamily="2" charset="2"/>
              <a:buNone/>
            </a:pPr>
            <a:r>
              <a:rPr lang="en-US" altLang="zh-CN">
                <a:latin typeface="Courier" charset="0"/>
                <a:ea typeface="ＭＳ Ｐゴシック" panose="020B0600070205080204" pitchFamily="34" charset="-128"/>
              </a:rPr>
              <a:t>int omp_get_thread_num(void);</a:t>
            </a:r>
            <a:endParaRPr lang="en-US" altLang="zh-CN"/>
          </a:p>
          <a:p>
            <a:pPr eaLnBrk="1" hangingPunct="1"/>
            <a:r>
              <a:rPr lang="zh-CN" altLang="en-US"/>
              <a:t>返回当前线程在线程组中的编号，值在</a:t>
            </a:r>
            <a:r>
              <a:rPr lang="en-US" altLang="zh-CN"/>
              <a:t>0</a:t>
            </a:r>
            <a:r>
              <a:rPr lang="zh-CN" altLang="en-US"/>
              <a:t>和</a:t>
            </a:r>
            <a:r>
              <a:rPr lang="en-US" altLang="zh-CN">
                <a:latin typeface="Courier" charset="0"/>
                <a:ea typeface="ＭＳ Ｐゴシック" panose="020B0600070205080204" pitchFamily="34" charset="-128"/>
              </a:rPr>
              <a:t>omp_get_num_threads()-1</a:t>
            </a:r>
            <a:r>
              <a:rPr lang="zh-CN" altLang="en-US"/>
              <a:t>之间。主线程的编号为</a:t>
            </a:r>
            <a:r>
              <a:rPr lang="en-US" altLang="zh-CN"/>
              <a:t>0</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a:extLst>
              <a:ext uri="{FF2B5EF4-FFF2-40B4-BE49-F238E27FC236}">
                <a16:creationId xmlns:a16="http://schemas.microsoft.com/office/drawing/2014/main" id="{89BBA587-57FE-4431-8CBA-8A476CBAB557}"/>
              </a:ext>
            </a:extLst>
          </p:cNvPr>
          <p:cNvSpPr>
            <a:spLocks noGrp="1" noChangeArrowheads="1"/>
          </p:cNvSpPr>
          <p:nvPr>
            <p:ph type="title"/>
          </p:nvPr>
        </p:nvSpPr>
        <p:spPr/>
        <p:txBody>
          <a:bodyPr/>
          <a:lstStyle/>
          <a:p>
            <a:r>
              <a:rPr lang="zh-CN" altLang="en-US"/>
              <a:t>用</a:t>
            </a:r>
            <a:r>
              <a:rPr lang="en-US" altLang="zh-CN"/>
              <a:t>OpenMP 3.0</a:t>
            </a:r>
            <a:r>
              <a:rPr lang="zh-CN" altLang="en-US"/>
              <a:t>实现！</a:t>
            </a:r>
          </a:p>
        </p:txBody>
      </p:sp>
      <p:sp>
        <p:nvSpPr>
          <p:cNvPr id="3" name="内容占位符 2">
            <a:extLst>
              <a:ext uri="{FF2B5EF4-FFF2-40B4-BE49-F238E27FC236}">
                <a16:creationId xmlns:a16="http://schemas.microsoft.com/office/drawing/2014/main" id="{81708535-931F-4B77-9B19-729D480E6C71}"/>
              </a:ext>
            </a:extLst>
          </p:cNvPr>
          <p:cNvSpPr>
            <a:spLocks noGrp="1"/>
          </p:cNvSpPr>
          <p:nvPr>
            <p:ph idx="1"/>
          </p:nvPr>
        </p:nvSpPr>
        <p:spPr/>
        <p:txBody>
          <a:bodyPr/>
          <a:lstStyle/>
          <a:p>
            <a:pPr marL="0" indent="0" eaLnBrk="1" hangingPunct="1">
              <a:spcBef>
                <a:spcPts val="100"/>
              </a:spcBef>
              <a:buClrTx/>
              <a:buSzTx/>
              <a:buFont typeface="Wingdings" panose="05000000000000000000" pitchFamily="2" charset="2"/>
              <a:buNone/>
              <a:defRPr/>
            </a:pPr>
            <a:r>
              <a:rPr lang="en-US" altLang="zh-CN" sz="2000" kern="100" dirty="0" err="1">
                <a:solidFill>
                  <a:srgbClr val="0000FF"/>
                </a:solidFill>
                <a:latin typeface="Arial" panose="020B0604020202020204" pitchFamily="34" charset="0"/>
              </a:rPr>
              <a:t>my_pointer</a:t>
            </a:r>
            <a:r>
              <a:rPr lang="en-US" altLang="zh-CN" sz="2000" kern="100" dirty="0">
                <a:solidFill>
                  <a:srgbClr val="0000FF"/>
                </a:solidFill>
                <a:latin typeface="Arial" panose="020B0604020202020204" pitchFamily="34" charset="0"/>
              </a:rPr>
              <a:t> = </a:t>
            </a:r>
            <a:r>
              <a:rPr lang="en-US" altLang="zh-CN" sz="2000" kern="100" dirty="0" err="1">
                <a:solidFill>
                  <a:srgbClr val="0000FF"/>
                </a:solidFill>
                <a:latin typeface="Arial" panose="020B0604020202020204" pitchFamily="34" charset="0"/>
              </a:rPr>
              <a:t>listhead</a:t>
            </a:r>
            <a:r>
              <a:rPr lang="en-US" altLang="zh-CN" sz="2000" kern="100" dirty="0">
                <a:solidFill>
                  <a:srgbClr val="0000FF"/>
                </a:solidFill>
                <a:latin typeface="Arial" panose="020B0604020202020204" pitchFamily="34" charset="0"/>
              </a:rPr>
              <a:t>;    </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a:t>
            </a:r>
            <a:r>
              <a:rPr lang="en-US" altLang="zh-CN" sz="2000" kern="100" dirty="0" err="1">
                <a:solidFill>
                  <a:srgbClr val="0000FF"/>
                </a:solidFill>
                <a:latin typeface="Arial" panose="020B0604020202020204" pitchFamily="34" charset="0"/>
              </a:rPr>
              <a:t>pragma</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omp</a:t>
            </a:r>
            <a:r>
              <a:rPr lang="en-US" altLang="zh-CN" sz="2000" kern="100" dirty="0">
                <a:solidFill>
                  <a:srgbClr val="0000FF"/>
                </a:solidFill>
                <a:latin typeface="Arial" panose="020B0604020202020204" pitchFamily="34" charset="0"/>
              </a:rPr>
              <a:t> parallel    {       </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pragma</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omp</a:t>
            </a:r>
            <a:r>
              <a:rPr lang="en-US" altLang="zh-CN" sz="2000" kern="100" dirty="0">
                <a:solidFill>
                  <a:srgbClr val="0000FF"/>
                </a:solidFill>
                <a:latin typeface="Arial" panose="020B0604020202020204" pitchFamily="34" charset="0"/>
              </a:rPr>
              <a:t> single </a:t>
            </a:r>
            <a:r>
              <a:rPr lang="en-US" altLang="zh-CN" sz="2000" kern="100" dirty="0" err="1">
                <a:solidFill>
                  <a:srgbClr val="0000FF"/>
                </a:solidFill>
                <a:latin typeface="Arial" panose="020B0604020202020204" pitchFamily="34" charset="0"/>
              </a:rPr>
              <a:t>nowait</a:t>
            </a:r>
            <a:r>
              <a:rPr lang="en-US" altLang="zh-CN" sz="2000" kern="100" dirty="0">
                <a:solidFill>
                  <a:srgbClr val="0000FF"/>
                </a:solidFill>
                <a:latin typeface="Arial" panose="020B0604020202020204" pitchFamily="34" charset="0"/>
              </a:rPr>
              <a:t>      {          </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while (</a:t>
            </a:r>
            <a:r>
              <a:rPr lang="en-US" altLang="zh-CN" sz="2000" kern="100" dirty="0" err="1">
                <a:solidFill>
                  <a:srgbClr val="0000FF"/>
                </a:solidFill>
                <a:latin typeface="Arial" panose="020B0604020202020204" pitchFamily="34" charset="0"/>
              </a:rPr>
              <a:t>my_pointer</a:t>
            </a:r>
            <a:r>
              <a:rPr lang="en-US" altLang="zh-CN" sz="2000" kern="100" dirty="0">
                <a:solidFill>
                  <a:srgbClr val="0000FF"/>
                </a:solidFill>
                <a:latin typeface="Arial" panose="020B0604020202020204" pitchFamily="34" charset="0"/>
              </a:rPr>
              <a:t>) {           </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pragma</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omp</a:t>
            </a:r>
            <a:r>
              <a:rPr lang="en-US" altLang="zh-CN" sz="2000" kern="100" dirty="0">
                <a:solidFill>
                  <a:srgbClr val="0000FF"/>
                </a:solidFill>
                <a:latin typeface="Arial" panose="020B0604020202020204" pitchFamily="34" charset="0"/>
              </a:rPr>
              <a:t> task </a:t>
            </a:r>
            <a:r>
              <a:rPr lang="en-US" altLang="zh-CN" sz="2000" kern="100" dirty="0" err="1">
                <a:solidFill>
                  <a:srgbClr val="0000FF"/>
                </a:solidFill>
                <a:latin typeface="Arial" panose="020B0604020202020204" pitchFamily="34" charset="0"/>
              </a:rPr>
              <a:t>firstprivate</a:t>
            </a:r>
            <a:r>
              <a:rPr lang="en-US" altLang="zh-CN" sz="2000" kern="100" dirty="0">
                <a:solidFill>
                  <a:srgbClr val="0000FF"/>
                </a:solidFill>
                <a:latin typeface="Arial" panose="020B0604020202020204" pitchFamily="34" charset="0"/>
              </a:rPr>
              <a:t>(</a:t>
            </a:r>
            <a:r>
              <a:rPr lang="en-US" altLang="zh-CN" sz="2000" kern="100" dirty="0" err="1">
                <a:solidFill>
                  <a:srgbClr val="0000FF"/>
                </a:solidFill>
                <a:latin typeface="Arial" panose="020B0604020202020204" pitchFamily="34" charset="0"/>
              </a:rPr>
              <a:t>my_pointer</a:t>
            </a:r>
            <a:r>
              <a:rPr lang="en-US" altLang="zh-CN" sz="2000" kern="100" dirty="0">
                <a:solidFill>
                  <a:srgbClr val="0000FF"/>
                </a:solidFill>
                <a:latin typeface="Arial" panose="020B0604020202020204" pitchFamily="34" charset="0"/>
              </a:rPr>
              <a:t>)            {               </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(void) </a:t>
            </a:r>
            <a:r>
              <a:rPr lang="en-US" altLang="zh-CN" sz="2000" kern="100" dirty="0" err="1">
                <a:solidFill>
                  <a:srgbClr val="0000FF"/>
                </a:solidFill>
                <a:latin typeface="Arial" panose="020B0604020202020204" pitchFamily="34" charset="0"/>
              </a:rPr>
              <a:t>do_independent_work</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my_pointer</a:t>
            </a:r>
            <a:r>
              <a:rPr lang="en-US" altLang="zh-CN" sz="2000" kern="100" dirty="0">
                <a:solidFill>
                  <a:srgbClr val="0000FF"/>
                </a:solidFill>
                <a:latin typeface="Arial" panose="020B0604020202020204" pitchFamily="34" charset="0"/>
              </a:rPr>
              <a:t>);           </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            </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my_pointer</a:t>
            </a:r>
            <a:r>
              <a:rPr lang="en-US" altLang="zh-CN" sz="2000" kern="100" dirty="0">
                <a:solidFill>
                  <a:srgbClr val="0000FF"/>
                </a:solidFill>
                <a:latin typeface="Arial" panose="020B0604020202020204" pitchFamily="34" charset="0"/>
              </a:rPr>
              <a:t> = </a:t>
            </a:r>
            <a:r>
              <a:rPr lang="en-US" altLang="zh-CN" sz="2000" kern="100" dirty="0" err="1">
                <a:solidFill>
                  <a:srgbClr val="0000FF"/>
                </a:solidFill>
                <a:latin typeface="Arial" panose="020B0604020202020204" pitchFamily="34" charset="0"/>
              </a:rPr>
              <a:t>my_pointer</a:t>
            </a:r>
            <a:r>
              <a:rPr lang="en-US" altLang="zh-CN" sz="2000" kern="100" dirty="0">
                <a:solidFill>
                  <a:srgbClr val="0000FF"/>
                </a:solidFill>
                <a:latin typeface="Arial" panose="020B0604020202020204" pitchFamily="34" charset="0"/>
              </a:rPr>
              <a:t>-&gt;next ;          </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       </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 // End of single - no implied barrier (</a:t>
            </a:r>
            <a:r>
              <a:rPr lang="en-US" altLang="zh-CN" sz="2000" kern="100" dirty="0" err="1">
                <a:solidFill>
                  <a:srgbClr val="0000FF"/>
                </a:solidFill>
                <a:latin typeface="Arial" panose="020B0604020202020204" pitchFamily="34" charset="0"/>
              </a:rPr>
              <a:t>nowait</a:t>
            </a:r>
            <a:r>
              <a:rPr lang="en-US" altLang="zh-CN" sz="2000" kern="100" dirty="0">
                <a:solidFill>
                  <a:srgbClr val="0000FF"/>
                </a:solidFill>
                <a:latin typeface="Arial" panose="020B0604020202020204" pitchFamily="34" charset="0"/>
              </a:rPr>
              <a:t>)    </a:t>
            </a:r>
          </a:p>
          <a:p>
            <a:pPr marL="0" indent="0" eaLnBrk="1" hangingPunct="1">
              <a:spcBef>
                <a:spcPts val="100"/>
              </a:spcBef>
              <a:buClrTx/>
              <a:buSzTx/>
              <a:buFont typeface="Wingdings" panose="05000000000000000000" pitchFamily="2" charset="2"/>
              <a:buNone/>
              <a:defRPr/>
            </a:pPr>
            <a:r>
              <a:rPr lang="en-US" altLang="zh-CN" sz="2000" kern="100" dirty="0">
                <a:solidFill>
                  <a:srgbClr val="0000FF"/>
                </a:solidFill>
                <a:latin typeface="Arial" panose="020B0604020202020204" pitchFamily="34" charset="0"/>
              </a:rPr>
              <a:t>} // End of parallel region - implied barrier here</a:t>
            </a:r>
          </a:p>
          <a:p>
            <a:pPr marL="0" indent="0" eaLnBrk="1" hangingPunct="1">
              <a:spcBef>
                <a:spcPts val="100"/>
              </a:spcBef>
              <a:buClrTx/>
              <a:buSzTx/>
              <a:buFont typeface="Wingdings" panose="05000000000000000000" pitchFamily="2" charset="2"/>
              <a:buNone/>
              <a:defRPr/>
            </a:pPr>
            <a:endParaRPr lang="en-US" altLang="zh-CN" sz="2000" kern="100" dirty="0">
              <a:solidFill>
                <a:srgbClr val="0000FF"/>
              </a:solidFill>
              <a:latin typeface="Arial" panose="020B0604020202020204" pitchFamily="34" charset="0"/>
            </a:endParaRPr>
          </a:p>
          <a:p>
            <a:pPr>
              <a:buFont typeface="Wingdings" panose="05000000000000000000" pitchFamily="2" charset="2"/>
              <a:buNone/>
              <a:defRPr/>
            </a:pPr>
            <a:r>
              <a:rPr lang="en-US" altLang="zh-CN" sz="2400" dirty="0" err="1">
                <a:solidFill>
                  <a:srgbClr val="FF0000"/>
                </a:solidFill>
              </a:rPr>
              <a:t>firstprivate</a:t>
            </a:r>
            <a:r>
              <a:rPr lang="en-US" altLang="zh-CN" sz="2400" dirty="0">
                <a:solidFill>
                  <a:srgbClr val="FF0000"/>
                </a:solidFill>
              </a:rPr>
              <a:t>: </a:t>
            </a:r>
            <a:r>
              <a:rPr lang="zh-CN" altLang="en-US" sz="2400" dirty="0">
                <a:solidFill>
                  <a:srgbClr val="FF0000"/>
                </a:solidFill>
              </a:rPr>
              <a:t>从全局变量拷贝初始值到私有变量</a:t>
            </a:r>
            <a:endParaRPr lang="en-US" altLang="zh-CN" sz="2400" dirty="0">
              <a:solidFill>
                <a:srgbClr val="FF0000"/>
              </a:solidFill>
            </a:endParaRPr>
          </a:p>
          <a:p>
            <a:pPr>
              <a:buFont typeface="Wingdings" panose="05000000000000000000" pitchFamily="2" charset="2"/>
              <a:buNone/>
              <a:defRPr/>
            </a:pPr>
            <a:r>
              <a:rPr lang="en-US" altLang="zh-CN" sz="2400" dirty="0" err="1">
                <a:solidFill>
                  <a:srgbClr val="FF0000"/>
                </a:solidFill>
              </a:rPr>
              <a:t>lastprivate</a:t>
            </a:r>
            <a:r>
              <a:rPr lang="en-US" altLang="zh-CN" sz="2400" dirty="0">
                <a:solidFill>
                  <a:srgbClr val="FF0000"/>
                </a:solidFill>
              </a:rPr>
              <a:t>: </a:t>
            </a:r>
            <a:r>
              <a:rPr lang="zh-CN" altLang="en-US" sz="2400" dirty="0">
                <a:solidFill>
                  <a:srgbClr val="FF0000"/>
                </a:solidFill>
              </a:rPr>
              <a:t>将私有变量值拷贝回全局变量</a:t>
            </a:r>
            <a:endParaRPr lang="en-US" altLang="zh-CN" sz="2400" dirty="0">
              <a:solidFill>
                <a:srgbClr val="FF0000"/>
              </a:solidFill>
            </a:endParaRPr>
          </a:p>
        </p:txBody>
      </p:sp>
      <p:sp>
        <p:nvSpPr>
          <p:cNvPr id="4" name="Text Box 4">
            <a:extLst>
              <a:ext uri="{FF2B5EF4-FFF2-40B4-BE49-F238E27FC236}">
                <a16:creationId xmlns:a16="http://schemas.microsoft.com/office/drawing/2014/main" id="{A5636D76-AEAB-46DC-A6D6-2060B880DABA}"/>
              </a:ext>
            </a:extLst>
          </p:cNvPr>
          <p:cNvSpPr txBox="1">
            <a:spLocks noChangeArrowheads="1"/>
          </p:cNvSpPr>
          <p:nvPr/>
        </p:nvSpPr>
        <p:spPr bwMode="auto">
          <a:xfrm>
            <a:off x="5076825" y="1412875"/>
            <a:ext cx="2374900" cy="708025"/>
          </a:xfrm>
          <a:prstGeom prst="rect">
            <a:avLst/>
          </a:prstGeom>
          <a:noFill/>
          <a:ln w="12700">
            <a:noFill/>
            <a:miter lim="800000"/>
            <a:headEnd/>
            <a:tailEnd/>
          </a:ln>
        </p:spPr>
        <p:txBody>
          <a:bodyPr>
            <a:spAutoFit/>
          </a:bodyPr>
          <a:lstStyle/>
          <a:p>
            <a:pPr fontAlgn="auto">
              <a:spcBef>
                <a:spcPts val="0"/>
              </a:spcBef>
              <a:spcAft>
                <a:spcPts val="0"/>
              </a:spcAft>
              <a:defRPr/>
            </a:pPr>
            <a:r>
              <a:rPr kumimoji="0" lang="en-US" altLang="zh-CN" sz="2000" b="1" kern="0" dirty="0">
                <a:solidFill>
                  <a:srgbClr val="FF0000"/>
                </a:solidFill>
              </a:rPr>
              <a:t>while</a:t>
            </a:r>
            <a:r>
              <a:rPr kumimoji="0" lang="zh-CN" altLang="en-US" sz="2000" b="1" kern="0" dirty="0">
                <a:solidFill>
                  <a:srgbClr val="FF0000"/>
                </a:solidFill>
              </a:rPr>
              <a:t>循环由单一线程串行执行</a:t>
            </a:r>
            <a:endParaRPr kumimoji="0" lang="en-US" altLang="zh-CN" sz="2000" b="1" kern="0" dirty="0">
              <a:solidFill>
                <a:srgbClr val="FF0000"/>
              </a:solidFill>
            </a:endParaRPr>
          </a:p>
        </p:txBody>
      </p:sp>
      <p:cxnSp>
        <p:nvCxnSpPr>
          <p:cNvPr id="5" name="Straight Arrow Connector 5">
            <a:extLst>
              <a:ext uri="{FF2B5EF4-FFF2-40B4-BE49-F238E27FC236}">
                <a16:creationId xmlns:a16="http://schemas.microsoft.com/office/drawing/2014/main" id="{E2EE7B9C-16DF-452C-B864-C6F0A2DC9334}"/>
              </a:ext>
            </a:extLst>
          </p:cNvPr>
          <p:cNvCxnSpPr>
            <a:cxnSpLocks noChangeShapeType="1"/>
            <a:stCxn id="4" idx="1"/>
          </p:cNvCxnSpPr>
          <p:nvPr/>
        </p:nvCxnSpPr>
        <p:spPr bwMode="auto">
          <a:xfrm flipH="1">
            <a:off x="3708400" y="1766888"/>
            <a:ext cx="1368425" cy="366712"/>
          </a:xfrm>
          <a:prstGeom prst="straightConnector1">
            <a:avLst/>
          </a:prstGeom>
          <a:noFill/>
          <a:ln w="9525">
            <a:solidFill>
              <a:srgbClr val="C00000"/>
            </a:solidFill>
            <a:round/>
            <a:headEnd/>
            <a:tailEnd type="arrow" w="med" len="med"/>
          </a:ln>
          <a:extLst>
            <a:ext uri="{909E8E84-426E-40DD-AFC4-6F175D3DCCD1}">
              <a14:hiddenFill xmlns:a14="http://schemas.microsoft.com/office/drawing/2010/main">
                <a:noFill/>
              </a14:hiddenFill>
            </a:ext>
          </a:extLst>
        </p:spPr>
      </p:cxnSp>
      <p:sp>
        <p:nvSpPr>
          <p:cNvPr id="8" name="Text Box 4">
            <a:extLst>
              <a:ext uri="{FF2B5EF4-FFF2-40B4-BE49-F238E27FC236}">
                <a16:creationId xmlns:a16="http://schemas.microsoft.com/office/drawing/2014/main" id="{92E87FCE-D38F-42A8-99EE-5322D338B25C}"/>
              </a:ext>
            </a:extLst>
          </p:cNvPr>
          <p:cNvSpPr txBox="1">
            <a:spLocks noChangeArrowheads="1"/>
          </p:cNvSpPr>
          <p:nvPr/>
        </p:nvSpPr>
        <p:spPr bwMode="auto">
          <a:xfrm>
            <a:off x="6011863" y="3357563"/>
            <a:ext cx="2305050" cy="708025"/>
          </a:xfrm>
          <a:prstGeom prst="rect">
            <a:avLst/>
          </a:prstGeom>
          <a:noFill/>
          <a:ln w="12700">
            <a:noFill/>
            <a:miter lim="800000"/>
            <a:headEnd/>
            <a:tailEnd/>
          </a:ln>
        </p:spPr>
        <p:txBody>
          <a:bodyPr>
            <a:spAutoFit/>
          </a:bodyPr>
          <a:lstStyle/>
          <a:p>
            <a:pPr fontAlgn="auto">
              <a:spcBef>
                <a:spcPts val="0"/>
              </a:spcBef>
              <a:spcAft>
                <a:spcPts val="0"/>
              </a:spcAft>
              <a:defRPr/>
            </a:pPr>
            <a:r>
              <a:rPr kumimoji="0" lang="zh-CN" altLang="en-US" sz="2000" b="1" kern="0" dirty="0">
                <a:solidFill>
                  <a:srgbClr val="FF0000"/>
                </a:solidFill>
              </a:rPr>
              <a:t>创建出的任务由其他线程并发执行</a:t>
            </a:r>
            <a:endParaRPr kumimoji="0" lang="en-US" altLang="zh-CN" sz="2000" b="1" kern="0" dirty="0">
              <a:solidFill>
                <a:srgbClr val="FF0000"/>
              </a:solidFill>
            </a:endParaRPr>
          </a:p>
        </p:txBody>
      </p:sp>
      <p:cxnSp>
        <p:nvCxnSpPr>
          <p:cNvPr id="9" name="Straight Arrow Connector 5">
            <a:extLst>
              <a:ext uri="{FF2B5EF4-FFF2-40B4-BE49-F238E27FC236}">
                <a16:creationId xmlns:a16="http://schemas.microsoft.com/office/drawing/2014/main" id="{6A0001BB-29EA-46C1-8032-0D2B1BC4C7DD}"/>
              </a:ext>
            </a:extLst>
          </p:cNvPr>
          <p:cNvCxnSpPr>
            <a:cxnSpLocks noChangeShapeType="1"/>
            <a:stCxn id="8" idx="1"/>
          </p:cNvCxnSpPr>
          <p:nvPr/>
        </p:nvCxnSpPr>
        <p:spPr bwMode="auto">
          <a:xfrm flipH="1" flipV="1">
            <a:off x="3924300" y="2997200"/>
            <a:ext cx="2087563" cy="714375"/>
          </a:xfrm>
          <a:prstGeom prst="straightConnector1">
            <a:avLst/>
          </a:prstGeom>
          <a:noFill/>
          <a:ln w="9525">
            <a:solidFill>
              <a:srgbClr val="C00000"/>
            </a:solidFill>
            <a:round/>
            <a:headEnd/>
            <a:tailEnd type="arrow" w="med" len="med"/>
          </a:ln>
          <a:extLst>
            <a:ext uri="{909E8E84-426E-40DD-AFC4-6F175D3DCCD1}">
              <a14:hiddenFill xmlns:a14="http://schemas.microsoft.com/office/drawing/2010/main">
                <a:noFill/>
              </a14:hiddenFill>
            </a:ext>
          </a:extLst>
        </p:spPr>
      </p:cxnSp>
      <p:sp>
        <p:nvSpPr>
          <p:cNvPr id="14" name="Text Box 4">
            <a:extLst>
              <a:ext uri="{FF2B5EF4-FFF2-40B4-BE49-F238E27FC236}">
                <a16:creationId xmlns:a16="http://schemas.microsoft.com/office/drawing/2014/main" id="{61105A1D-F688-459A-86CD-A5FDD53FD7E5}"/>
              </a:ext>
            </a:extLst>
          </p:cNvPr>
          <p:cNvSpPr txBox="1">
            <a:spLocks noChangeArrowheads="1"/>
          </p:cNvSpPr>
          <p:nvPr/>
        </p:nvSpPr>
        <p:spPr bwMode="auto">
          <a:xfrm>
            <a:off x="5580063" y="2092325"/>
            <a:ext cx="2447925" cy="708025"/>
          </a:xfrm>
          <a:prstGeom prst="rect">
            <a:avLst/>
          </a:prstGeom>
          <a:noFill/>
          <a:ln w="12700">
            <a:noFill/>
            <a:miter lim="800000"/>
            <a:headEnd/>
            <a:tailEnd/>
          </a:ln>
        </p:spPr>
        <p:txBody>
          <a:bodyPr>
            <a:spAutoFit/>
          </a:bodyPr>
          <a:lstStyle/>
          <a:p>
            <a:pPr fontAlgn="auto">
              <a:spcBef>
                <a:spcPts val="0"/>
              </a:spcBef>
              <a:spcAft>
                <a:spcPts val="0"/>
              </a:spcAft>
              <a:defRPr/>
            </a:pPr>
            <a:r>
              <a:rPr kumimoji="0" lang="zh-CN" altLang="en-US" sz="2000" b="1" kern="0" dirty="0">
                <a:solidFill>
                  <a:srgbClr val="FF0000"/>
                </a:solidFill>
              </a:rPr>
              <a:t>不等待任务完成就遍历下一个结点</a:t>
            </a:r>
            <a:endParaRPr kumimoji="0" lang="en-US" altLang="zh-CN" sz="2000" b="1" kern="0" dirty="0">
              <a:solidFill>
                <a:srgbClr val="FF0000"/>
              </a:solidFill>
            </a:endParaRPr>
          </a:p>
        </p:txBody>
      </p:sp>
      <p:cxnSp>
        <p:nvCxnSpPr>
          <p:cNvPr id="15" name="Straight Arrow Connector 5">
            <a:extLst>
              <a:ext uri="{FF2B5EF4-FFF2-40B4-BE49-F238E27FC236}">
                <a16:creationId xmlns:a16="http://schemas.microsoft.com/office/drawing/2014/main" id="{FE68A9F8-72C6-40FF-909C-6F53907BAB2E}"/>
              </a:ext>
            </a:extLst>
          </p:cNvPr>
          <p:cNvCxnSpPr>
            <a:cxnSpLocks noChangeShapeType="1"/>
            <a:stCxn id="14" idx="1"/>
          </p:cNvCxnSpPr>
          <p:nvPr/>
        </p:nvCxnSpPr>
        <p:spPr bwMode="auto">
          <a:xfrm flipH="1" flipV="1">
            <a:off x="4572000" y="2205038"/>
            <a:ext cx="1008063" cy="241300"/>
          </a:xfrm>
          <a:prstGeom prst="straightConnector1">
            <a:avLst/>
          </a:prstGeom>
          <a:noFill/>
          <a:ln w="9525">
            <a:solidFill>
              <a:srgbClr val="C0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a:extLst>
              <a:ext uri="{FF2B5EF4-FFF2-40B4-BE49-F238E27FC236}">
                <a16:creationId xmlns:a16="http://schemas.microsoft.com/office/drawing/2014/main" id="{36CC7EC7-E4DD-45AF-9C2F-22CB749E1796}"/>
              </a:ext>
            </a:extLst>
          </p:cNvPr>
          <p:cNvSpPr>
            <a:spLocks noGrp="1" noChangeArrowheads="1"/>
          </p:cNvSpPr>
          <p:nvPr>
            <p:ph type="title"/>
          </p:nvPr>
        </p:nvSpPr>
        <p:spPr/>
        <p:txBody>
          <a:bodyPr/>
          <a:lstStyle/>
          <a:p>
            <a:r>
              <a:rPr lang="zh-CN" altLang="en-US"/>
              <a:t>原子操作</a:t>
            </a:r>
          </a:p>
        </p:txBody>
      </p:sp>
      <p:sp>
        <p:nvSpPr>
          <p:cNvPr id="3" name="内容占位符 2">
            <a:extLst>
              <a:ext uri="{FF2B5EF4-FFF2-40B4-BE49-F238E27FC236}">
                <a16:creationId xmlns:a16="http://schemas.microsoft.com/office/drawing/2014/main" id="{B3CC8343-F2C2-4B63-8F98-1FFC2D440A93}"/>
              </a:ext>
            </a:extLst>
          </p:cNvPr>
          <p:cNvSpPr>
            <a:spLocks noGrp="1"/>
          </p:cNvSpPr>
          <p:nvPr>
            <p:ph idx="1"/>
          </p:nvPr>
        </p:nvSpPr>
        <p:spPr/>
        <p:txBody>
          <a:bodyPr/>
          <a:lstStyle/>
          <a:p>
            <a:pPr>
              <a:defRPr/>
            </a:pPr>
            <a:r>
              <a:rPr lang="zh-CN" altLang="en-US" sz="2400" dirty="0"/>
              <a:t>确保特定内存操作为原子操作</a:t>
            </a:r>
            <a:endParaRPr lang="en-US" altLang="zh-CN" sz="2400" dirty="0"/>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atomic [read | write | update | capture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i="1" kern="100" dirty="0">
                <a:solidFill>
                  <a:srgbClr val="0000FF"/>
                </a:solidFill>
                <a:latin typeface="Arial" panose="020B0604020202020204" pitchFamily="34" charset="0"/>
              </a:rPr>
              <a:t>expression-</a:t>
            </a:r>
            <a:r>
              <a:rPr lang="en-US" altLang="zh-CN" sz="1800" i="1" kern="100" dirty="0" err="1">
                <a:solidFill>
                  <a:srgbClr val="0000FF"/>
                </a:solidFill>
                <a:latin typeface="Arial" panose="020B0604020202020204" pitchFamily="34" charset="0"/>
              </a:rPr>
              <a:t>stmt</a:t>
            </a:r>
            <a:r>
              <a:rPr lang="en-US" altLang="zh-CN" sz="18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atomic capture</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i="1" kern="100" dirty="0">
                <a:solidFill>
                  <a:srgbClr val="0000FF"/>
                </a:solidFill>
                <a:latin typeface="Arial" panose="020B0604020202020204" pitchFamily="34" charset="0"/>
              </a:rPr>
              <a:t>structured-block</a:t>
            </a:r>
          </a:p>
          <a:p>
            <a:pPr lvl="1">
              <a:defRPr/>
            </a:pPr>
            <a:r>
              <a:rPr lang="en-US" altLang="zh-CN" sz="1800" kern="100" dirty="0">
                <a:solidFill>
                  <a:srgbClr val="0000FF"/>
                </a:solidFill>
                <a:latin typeface="Arial" panose="020B0604020202020204" pitchFamily="34" charset="0"/>
                <a:cs typeface="+mn-cs"/>
              </a:rPr>
              <a:t>read</a:t>
            </a:r>
            <a:r>
              <a:rPr lang="zh-CN" altLang="en-US" sz="1800" dirty="0"/>
              <a:t>：</a:t>
            </a:r>
            <a:r>
              <a:rPr lang="en-US" altLang="zh-CN" sz="1800" kern="100" dirty="0">
                <a:solidFill>
                  <a:srgbClr val="0000FF"/>
                </a:solidFill>
                <a:latin typeface="Arial" panose="020B0604020202020204" pitchFamily="34" charset="0"/>
              </a:rPr>
              <a:t> </a:t>
            </a:r>
            <a:r>
              <a:rPr lang="en-US" altLang="zh-CN" sz="1800" i="1" kern="100" dirty="0">
                <a:solidFill>
                  <a:srgbClr val="0000FF"/>
                </a:solidFill>
                <a:latin typeface="Arial" panose="020B0604020202020204" pitchFamily="34" charset="0"/>
              </a:rPr>
              <a:t>v</a:t>
            </a:r>
            <a:r>
              <a:rPr lang="en-US" altLang="zh-CN" sz="1800" kern="100" dirty="0">
                <a:solidFill>
                  <a:srgbClr val="0000FF"/>
                </a:solidFill>
                <a:latin typeface="Arial" panose="020B0604020202020204" pitchFamily="34" charset="0"/>
              </a:rPr>
              <a:t> = </a:t>
            </a:r>
            <a:r>
              <a:rPr lang="en-US" altLang="zh-CN" sz="1800" i="1" kern="100" dirty="0">
                <a:solidFill>
                  <a:srgbClr val="0000FF"/>
                </a:solidFill>
                <a:latin typeface="Arial" panose="020B0604020202020204" pitchFamily="34" charset="0"/>
              </a:rPr>
              <a:t>x</a:t>
            </a:r>
            <a:r>
              <a:rPr lang="en-US" altLang="zh-CN" sz="1800" kern="100" dirty="0">
                <a:solidFill>
                  <a:srgbClr val="0000FF"/>
                </a:solidFill>
                <a:latin typeface="Arial" panose="020B0604020202020204" pitchFamily="34" charset="0"/>
              </a:rPr>
              <a:t>;</a:t>
            </a:r>
          </a:p>
          <a:p>
            <a:pPr lvl="1">
              <a:defRPr/>
            </a:pPr>
            <a:r>
              <a:rPr lang="en-US" altLang="zh-CN" sz="1800" kern="100" dirty="0">
                <a:solidFill>
                  <a:srgbClr val="0000FF"/>
                </a:solidFill>
                <a:latin typeface="Arial" panose="020B0604020202020204" pitchFamily="34" charset="0"/>
              </a:rPr>
              <a:t>write</a:t>
            </a:r>
            <a:r>
              <a:rPr lang="zh-CN" altLang="en-US" sz="1800" kern="100" dirty="0">
                <a:solidFill>
                  <a:srgbClr val="0000FF"/>
                </a:solidFill>
                <a:latin typeface="Arial" panose="020B0604020202020204" pitchFamily="34" charset="0"/>
              </a:rPr>
              <a:t>：</a:t>
            </a:r>
            <a:r>
              <a:rPr lang="en-US" altLang="zh-CN" sz="1800" i="1" kern="100" dirty="0">
                <a:solidFill>
                  <a:srgbClr val="0000FF"/>
                </a:solidFill>
                <a:latin typeface="Arial" panose="020B0604020202020204" pitchFamily="34" charset="0"/>
              </a:rPr>
              <a:t>x</a:t>
            </a:r>
            <a:r>
              <a:rPr lang="en-US" altLang="zh-CN" sz="1800" kern="100" dirty="0">
                <a:solidFill>
                  <a:srgbClr val="0000FF"/>
                </a:solidFill>
                <a:latin typeface="Arial" panose="020B0604020202020204" pitchFamily="34" charset="0"/>
              </a:rPr>
              <a:t> = </a:t>
            </a:r>
            <a:r>
              <a:rPr lang="en-US" altLang="zh-CN" sz="1800" i="1" kern="100" dirty="0">
                <a:solidFill>
                  <a:srgbClr val="0000FF"/>
                </a:solidFill>
                <a:latin typeface="Arial" panose="020B0604020202020204" pitchFamily="34" charset="0"/>
              </a:rPr>
              <a:t>expr</a:t>
            </a:r>
            <a:r>
              <a:rPr lang="en-US" altLang="zh-CN" sz="1800" kern="100" dirty="0">
                <a:solidFill>
                  <a:srgbClr val="0000FF"/>
                </a:solidFill>
                <a:latin typeface="Arial" panose="020B0604020202020204" pitchFamily="34" charset="0"/>
              </a:rPr>
              <a:t>;</a:t>
            </a:r>
          </a:p>
          <a:p>
            <a:pPr lvl="1">
              <a:defRPr/>
            </a:pPr>
            <a:r>
              <a:rPr lang="en-US" altLang="zh-CN" sz="1800" kern="100" dirty="0" err="1">
                <a:solidFill>
                  <a:srgbClr val="0000FF"/>
                </a:solidFill>
                <a:latin typeface="Arial" panose="020B0604020202020204" pitchFamily="34" charset="0"/>
              </a:rPr>
              <a:t>updata</a:t>
            </a:r>
            <a:r>
              <a:rPr lang="zh-CN" altLang="en-US" sz="1800" kern="100" dirty="0">
                <a:solidFill>
                  <a:srgbClr val="0000FF"/>
                </a:solidFill>
                <a:latin typeface="Arial" panose="020B0604020202020204" pitchFamily="34" charset="0"/>
              </a:rPr>
              <a:t>：</a:t>
            </a:r>
            <a:r>
              <a:rPr lang="en-US" altLang="zh-CN" sz="1800" i="1" kern="100" dirty="0">
                <a:solidFill>
                  <a:srgbClr val="0000FF"/>
                </a:solidFill>
                <a:latin typeface="Arial" panose="020B0604020202020204" pitchFamily="34" charset="0"/>
              </a:rPr>
              <a:t>x</a:t>
            </a:r>
            <a:r>
              <a:rPr lang="en-US" altLang="zh-CN" sz="1800" kern="100" dirty="0">
                <a:solidFill>
                  <a:srgbClr val="0000FF"/>
                </a:solidFill>
                <a:latin typeface="Arial" panose="020B0604020202020204" pitchFamily="34" charset="0"/>
              </a:rPr>
              <a:t>++; </a:t>
            </a:r>
            <a:r>
              <a:rPr lang="zh-CN" altLang="en-US" sz="1800" kern="100" dirty="0">
                <a:solidFill>
                  <a:srgbClr val="0000FF"/>
                </a:solidFill>
                <a:latin typeface="Arial" panose="020B0604020202020204" pitchFamily="34" charset="0"/>
              </a:rPr>
              <a:t>或</a:t>
            </a:r>
            <a:r>
              <a:rPr lang="en-US" altLang="zh-CN" sz="1800" kern="100" dirty="0">
                <a:solidFill>
                  <a:srgbClr val="0000FF"/>
                </a:solidFill>
                <a:latin typeface="Arial" panose="020B0604020202020204" pitchFamily="34" charset="0"/>
              </a:rPr>
              <a:t> </a:t>
            </a:r>
            <a:r>
              <a:rPr lang="en-US" altLang="zh-CN" sz="1800" i="1" kern="100" dirty="0">
                <a:solidFill>
                  <a:srgbClr val="0000FF"/>
                </a:solidFill>
                <a:latin typeface="Arial" panose="020B0604020202020204" pitchFamily="34" charset="0"/>
              </a:rPr>
              <a:t>x -= expr</a:t>
            </a:r>
            <a:r>
              <a:rPr lang="en-US" altLang="zh-CN" sz="1800" kern="100" dirty="0">
                <a:solidFill>
                  <a:srgbClr val="0000FF"/>
                </a:solidFill>
                <a:latin typeface="Arial" panose="020B0604020202020204" pitchFamily="34" charset="0"/>
              </a:rPr>
              <a:t>; </a:t>
            </a:r>
            <a:r>
              <a:rPr lang="zh-CN" altLang="en-US" sz="1800" kern="100" dirty="0">
                <a:solidFill>
                  <a:srgbClr val="0000FF"/>
                </a:solidFill>
                <a:latin typeface="Arial" panose="020B0604020202020204" pitchFamily="34" charset="0"/>
              </a:rPr>
              <a:t>或 </a:t>
            </a:r>
            <a:r>
              <a:rPr lang="en-US" altLang="zh-CN" sz="1800" kern="100" dirty="0">
                <a:solidFill>
                  <a:srgbClr val="0000FF"/>
                </a:solidFill>
                <a:latin typeface="Arial" panose="020B0604020202020204" pitchFamily="34" charset="0"/>
              </a:rPr>
              <a:t>…</a:t>
            </a:r>
          </a:p>
          <a:p>
            <a:pPr lvl="1">
              <a:defRPr/>
            </a:pPr>
            <a:r>
              <a:rPr lang="en-US" altLang="zh-CN" sz="1800" kern="100" dirty="0">
                <a:solidFill>
                  <a:srgbClr val="0000FF"/>
                </a:solidFill>
                <a:latin typeface="Arial" panose="020B0604020202020204" pitchFamily="34" charset="0"/>
              </a:rPr>
              <a:t>capture</a:t>
            </a:r>
            <a:r>
              <a:rPr lang="zh-CN" altLang="en-US" sz="1800" kern="100" dirty="0">
                <a:solidFill>
                  <a:srgbClr val="0000FF"/>
                </a:solidFill>
                <a:latin typeface="Arial" panose="020B0604020202020204" pitchFamily="34" charset="0"/>
              </a:rPr>
              <a:t>：</a:t>
            </a:r>
            <a:r>
              <a:rPr lang="en-US" altLang="zh-CN" sz="1800" i="1" kern="100" dirty="0">
                <a:solidFill>
                  <a:srgbClr val="0000FF"/>
                </a:solidFill>
                <a:latin typeface="Arial" panose="020B0604020202020204" pitchFamily="34" charset="0"/>
              </a:rPr>
              <a:t>v</a:t>
            </a:r>
            <a:r>
              <a:rPr lang="en-US" altLang="zh-CN" sz="1800" kern="100" dirty="0">
                <a:solidFill>
                  <a:srgbClr val="0000FF"/>
                </a:solidFill>
                <a:latin typeface="Arial" panose="020B0604020202020204" pitchFamily="34" charset="0"/>
              </a:rPr>
              <a:t> = </a:t>
            </a:r>
            <a:r>
              <a:rPr lang="en-US" altLang="zh-CN" sz="1800" i="1" kern="100" dirty="0">
                <a:solidFill>
                  <a:srgbClr val="0000FF"/>
                </a:solidFill>
                <a:latin typeface="Arial" panose="020B0604020202020204" pitchFamily="34" charset="0"/>
              </a:rPr>
              <a:t>x</a:t>
            </a:r>
            <a:r>
              <a:rPr lang="en-US" altLang="zh-CN" sz="1800" kern="100" dirty="0">
                <a:solidFill>
                  <a:srgbClr val="0000FF"/>
                </a:solidFill>
                <a:latin typeface="Arial" panose="020B0604020202020204" pitchFamily="34" charset="0"/>
              </a:rPr>
              <a:t>++; </a:t>
            </a:r>
            <a:r>
              <a:rPr lang="zh-CN" altLang="en-US" sz="1800" kern="100" dirty="0">
                <a:solidFill>
                  <a:srgbClr val="0000FF"/>
                </a:solidFill>
                <a:latin typeface="Arial" panose="020B0604020202020204" pitchFamily="34" charset="0"/>
              </a:rPr>
              <a:t>或 </a:t>
            </a:r>
            <a:r>
              <a:rPr lang="en-US" altLang="zh-CN" sz="1800" i="1" kern="100" dirty="0">
                <a:solidFill>
                  <a:srgbClr val="0000FF"/>
                </a:solidFill>
                <a:latin typeface="Arial" panose="020B0604020202020204" pitchFamily="34" charset="0"/>
              </a:rPr>
              <a:t>v = x -= expr</a:t>
            </a:r>
            <a:r>
              <a:rPr lang="en-US" altLang="zh-CN" sz="1800" kern="100" dirty="0">
                <a:solidFill>
                  <a:srgbClr val="0000FF"/>
                </a:solidFill>
                <a:latin typeface="Arial" panose="020B0604020202020204" pitchFamily="34" charset="0"/>
              </a:rPr>
              <a:t> </a:t>
            </a:r>
            <a:r>
              <a:rPr lang="zh-CN" altLang="en-US" sz="1800" kern="100" dirty="0">
                <a:solidFill>
                  <a:srgbClr val="0000FF"/>
                </a:solidFill>
                <a:latin typeface="Arial" panose="020B0604020202020204" pitchFamily="34" charset="0"/>
              </a:rPr>
              <a:t>或</a:t>
            </a:r>
            <a:r>
              <a:rPr lang="en-US" altLang="zh-CN" sz="1800" kern="100" dirty="0">
                <a:solidFill>
                  <a:srgbClr val="0000FF"/>
                </a:solidFill>
                <a:latin typeface="Arial" panose="020B0604020202020204" pitchFamily="34" charset="0"/>
              </a:rPr>
              <a:t>…</a:t>
            </a:r>
            <a:br>
              <a:rPr lang="en-US" altLang="zh-CN" sz="1800" kern="100" dirty="0">
                <a:solidFill>
                  <a:srgbClr val="0000FF"/>
                </a:solidFill>
                <a:latin typeface="Arial" panose="020B0604020202020204" pitchFamily="34" charset="0"/>
              </a:rPr>
            </a:br>
            <a:r>
              <a:rPr lang="zh-CN" altLang="en-US" sz="1800" kern="100" dirty="0">
                <a:solidFill>
                  <a:srgbClr val="0000FF"/>
                </a:solidFill>
                <a:latin typeface="Arial" panose="020B0604020202020204" pitchFamily="34" charset="0"/>
              </a:rPr>
              <a:t>原子更新同时获取旧值或新值</a:t>
            </a:r>
            <a:endParaRPr lang="en-US" altLang="zh-CN" sz="1800" kern="100" dirty="0">
              <a:solidFill>
                <a:srgbClr val="0000FF"/>
              </a:solidFill>
              <a:latin typeface="Arial" panose="020B0604020202020204" pitchFamily="34" charset="0"/>
            </a:endParaRPr>
          </a:p>
          <a:p>
            <a:pPr lvl="1">
              <a:defRPr/>
            </a:pPr>
            <a:r>
              <a:rPr lang="en-US" altLang="zh-CN" sz="1800" kern="100" dirty="0">
                <a:solidFill>
                  <a:srgbClr val="0000FF"/>
                </a:solidFill>
                <a:latin typeface="Arial" panose="020B0604020202020204" pitchFamily="34" charset="0"/>
              </a:rPr>
              <a:t>structured-block</a:t>
            </a:r>
            <a:r>
              <a:rPr lang="zh-CN" altLang="en-US" sz="1800" kern="100" dirty="0">
                <a:solidFill>
                  <a:srgbClr val="0000FF"/>
                </a:solidFill>
                <a:latin typeface="Arial" panose="020B0604020202020204" pitchFamily="34" charset="0"/>
              </a:rPr>
              <a:t>：</a:t>
            </a:r>
            <a:br>
              <a:rPr lang="en-US" altLang="zh-CN" sz="1800" kern="100" dirty="0">
                <a:solidFill>
                  <a:srgbClr val="0000FF"/>
                </a:solidFill>
                <a:latin typeface="Arial" panose="020B0604020202020204" pitchFamily="34" charset="0"/>
              </a:rPr>
            </a:br>
            <a:r>
              <a:rPr lang="en-US" altLang="zh-CN" sz="1800" kern="100" dirty="0">
                <a:solidFill>
                  <a:srgbClr val="0000FF"/>
                </a:solidFill>
                <a:latin typeface="Arial" panose="020B0604020202020204" pitchFamily="34" charset="0"/>
              </a:rPr>
              <a:t>{ </a:t>
            </a:r>
            <a:r>
              <a:rPr lang="en-US" altLang="zh-CN" sz="1800" i="1" kern="100" dirty="0">
                <a:solidFill>
                  <a:srgbClr val="0000FF"/>
                </a:solidFill>
                <a:latin typeface="Arial" panose="020B0604020202020204" pitchFamily="34" charset="0"/>
              </a:rPr>
              <a:t>v = x</a:t>
            </a:r>
            <a:r>
              <a:rPr lang="en-US" altLang="zh-CN" sz="1800" kern="100" dirty="0">
                <a:solidFill>
                  <a:srgbClr val="0000FF"/>
                </a:solidFill>
                <a:latin typeface="Arial" panose="020B0604020202020204" pitchFamily="34" charset="0"/>
              </a:rPr>
              <a:t>; </a:t>
            </a:r>
            <a:r>
              <a:rPr lang="en-US" altLang="zh-CN" sz="1800" i="1" kern="100" dirty="0">
                <a:solidFill>
                  <a:srgbClr val="0000FF"/>
                </a:solidFill>
                <a:latin typeface="Arial" panose="020B0604020202020204" pitchFamily="34" charset="0"/>
              </a:rPr>
              <a:t>x </a:t>
            </a:r>
            <a:r>
              <a:rPr lang="en-US" altLang="zh-CN" sz="1800" kern="100" dirty="0">
                <a:solidFill>
                  <a:srgbClr val="0000FF"/>
                </a:solidFill>
                <a:latin typeface="Arial" panose="020B0604020202020204" pitchFamily="34" charset="0"/>
              </a:rPr>
              <a:t>+= </a:t>
            </a:r>
            <a:r>
              <a:rPr lang="en-US" altLang="zh-CN" sz="1800" i="1" kern="100" dirty="0">
                <a:solidFill>
                  <a:srgbClr val="0000FF"/>
                </a:solidFill>
                <a:latin typeface="Arial" panose="020B0604020202020204" pitchFamily="34" charset="0"/>
              </a:rPr>
              <a:t>expr</a:t>
            </a:r>
            <a:r>
              <a:rPr lang="en-US" altLang="zh-CN" sz="1800" kern="100" dirty="0">
                <a:solidFill>
                  <a:srgbClr val="0000FF"/>
                </a:solidFill>
                <a:latin typeface="Arial" panose="020B0604020202020204" pitchFamily="34" charset="0"/>
              </a:rPr>
              <a:t>; } </a:t>
            </a:r>
            <a:r>
              <a:rPr lang="zh-CN" altLang="en-US" sz="1800" kern="100" dirty="0">
                <a:solidFill>
                  <a:srgbClr val="0000FF"/>
                </a:solidFill>
                <a:latin typeface="Arial" panose="020B0604020202020204" pitchFamily="34" charset="0"/>
              </a:rPr>
              <a:t>或</a:t>
            </a:r>
            <a:br>
              <a:rPr lang="en-US" altLang="zh-CN" sz="1800" kern="100" dirty="0">
                <a:solidFill>
                  <a:srgbClr val="0000FF"/>
                </a:solidFill>
                <a:latin typeface="Arial" panose="020B0604020202020204" pitchFamily="34" charset="0"/>
              </a:rPr>
            </a:br>
            <a:r>
              <a:rPr lang="en-US" altLang="zh-CN" sz="1800" kern="100" dirty="0">
                <a:solidFill>
                  <a:srgbClr val="0000FF"/>
                </a:solidFill>
                <a:latin typeface="Arial" panose="020B0604020202020204" pitchFamily="34" charset="0"/>
              </a:rPr>
              <a:t>{ ++</a:t>
            </a:r>
            <a:r>
              <a:rPr lang="en-US" altLang="zh-CN" sz="1800" i="1" kern="100" dirty="0">
                <a:solidFill>
                  <a:srgbClr val="0000FF"/>
                </a:solidFill>
                <a:latin typeface="Arial" panose="020B0604020202020204" pitchFamily="34" charset="0"/>
              </a:rPr>
              <a:t>x</a:t>
            </a:r>
            <a:r>
              <a:rPr lang="en-US" altLang="zh-CN" sz="1800" kern="100" dirty="0">
                <a:solidFill>
                  <a:srgbClr val="0000FF"/>
                </a:solidFill>
                <a:latin typeface="Arial" panose="020B0604020202020204" pitchFamily="34" charset="0"/>
              </a:rPr>
              <a:t>; </a:t>
            </a:r>
            <a:r>
              <a:rPr lang="en-US" altLang="zh-CN" sz="1800" i="1" kern="100" dirty="0">
                <a:solidFill>
                  <a:srgbClr val="0000FF"/>
                </a:solidFill>
                <a:latin typeface="Arial" panose="020B0604020202020204" pitchFamily="34" charset="0"/>
              </a:rPr>
              <a:t>v = x</a:t>
            </a:r>
            <a:r>
              <a:rPr lang="en-US" altLang="zh-CN" sz="1800" kern="100" dirty="0">
                <a:solidFill>
                  <a:srgbClr val="0000FF"/>
                </a:solidFill>
                <a:latin typeface="Arial" panose="020B0604020202020204" pitchFamily="34" charset="0"/>
              </a:rPr>
              <a:t>; }          </a:t>
            </a:r>
            <a:r>
              <a:rPr lang="zh-CN" altLang="en-US" sz="1800" kern="100" dirty="0">
                <a:solidFill>
                  <a:srgbClr val="0000FF"/>
                </a:solidFill>
                <a:latin typeface="Arial" panose="020B0604020202020204" pitchFamily="34" charset="0"/>
              </a:rPr>
              <a:t>或</a:t>
            </a:r>
            <a:r>
              <a:rPr lang="en-US" altLang="zh-CN" sz="1800" kern="100" dirty="0">
                <a:solidFill>
                  <a:srgbClr val="0000FF"/>
                </a:solidFill>
                <a:latin typeface="Arial" panose="020B0604020202020204" pitchFamily="34" charset="0"/>
              </a:rPr>
              <a:t>…</a:t>
            </a:r>
          </a:p>
          <a:p>
            <a:pPr>
              <a:defRPr/>
            </a:pPr>
            <a:r>
              <a:rPr lang="zh-CN" altLang="en-US" sz="2400" dirty="0">
                <a:solidFill>
                  <a:srgbClr val="000000"/>
                </a:solidFill>
              </a:rPr>
              <a:t>原子区域间互斥，与其他代码区域不互斥</a:t>
            </a:r>
            <a:endParaRPr lang="en-US" altLang="zh-CN" sz="2400" dirty="0">
              <a:solidFill>
                <a:srgbClr val="000000"/>
              </a:solidFill>
            </a:endParaRPr>
          </a:p>
          <a:p>
            <a:pPr>
              <a:defRPr/>
            </a:pPr>
            <a:r>
              <a:rPr lang="zh-CN" altLang="en-US" sz="2400" dirty="0">
                <a:solidFill>
                  <a:srgbClr val="000000"/>
                </a:solidFill>
              </a:rPr>
              <a:t>原子区域间访问不同内存地址不互斥，而是并行</a:t>
            </a:r>
            <a:endParaRPr lang="en-US" altLang="zh-CN" sz="2400" dirty="0">
              <a:solidFill>
                <a:srgbClr val="000000"/>
              </a:solidFill>
            </a:endParaRPr>
          </a:p>
          <a:p>
            <a:pPr>
              <a:defRPr/>
            </a:pPr>
            <a:r>
              <a:rPr lang="zh-CN" altLang="en-US" sz="2400" dirty="0">
                <a:solidFill>
                  <a:srgbClr val="000000"/>
                </a:solidFill>
              </a:rPr>
              <a:t>访问相同地址但类型不同（</a:t>
            </a:r>
            <a:r>
              <a:rPr lang="en-US" altLang="zh-CN" sz="2400" dirty="0">
                <a:solidFill>
                  <a:srgbClr val="000000"/>
                </a:solidFill>
              </a:rPr>
              <a:t>union</a:t>
            </a:r>
            <a:r>
              <a:rPr lang="zh-CN" altLang="en-US" sz="2400" dirty="0">
                <a:solidFill>
                  <a:srgbClr val="000000"/>
                </a:solidFill>
              </a:rPr>
              <a:t>）会产生错误</a:t>
            </a:r>
            <a:endParaRPr lang="en-US" altLang="zh-CN" sz="2400" dirty="0">
              <a:solidFill>
                <a:srgbClr val="000000"/>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a:extLst>
              <a:ext uri="{FF2B5EF4-FFF2-40B4-BE49-F238E27FC236}">
                <a16:creationId xmlns:a16="http://schemas.microsoft.com/office/drawing/2014/main" id="{1BF04660-10D8-4A85-B89E-8CCBB8DFEBCA}"/>
              </a:ext>
            </a:extLst>
          </p:cNvPr>
          <p:cNvSpPr>
            <a:spLocks noGrp="1" noChangeArrowheads="1"/>
          </p:cNvSpPr>
          <p:nvPr>
            <p:ph type="title"/>
          </p:nvPr>
        </p:nvSpPr>
        <p:spPr/>
        <p:txBody>
          <a:bodyPr/>
          <a:lstStyle/>
          <a:p>
            <a:r>
              <a:rPr lang="en-US" altLang="zh-CN"/>
              <a:t>atomic</a:t>
            </a:r>
            <a:r>
              <a:rPr lang="zh-CN" altLang="en-US"/>
              <a:t>和</a:t>
            </a:r>
            <a:r>
              <a:rPr lang="en-US" altLang="zh-CN"/>
              <a:t>flush</a:t>
            </a:r>
            <a:endParaRPr lang="zh-CN" altLang="en-US"/>
          </a:p>
        </p:txBody>
      </p:sp>
      <p:sp>
        <p:nvSpPr>
          <p:cNvPr id="132099" name="内容占位符 2">
            <a:extLst>
              <a:ext uri="{FF2B5EF4-FFF2-40B4-BE49-F238E27FC236}">
                <a16:creationId xmlns:a16="http://schemas.microsoft.com/office/drawing/2014/main" id="{32141493-019E-4DC8-8C50-A153A869ABD6}"/>
              </a:ext>
            </a:extLst>
          </p:cNvPr>
          <p:cNvSpPr>
            <a:spLocks noGrp="1" noChangeArrowheads="1"/>
          </p:cNvSpPr>
          <p:nvPr>
            <p:ph idx="1"/>
          </p:nvPr>
        </p:nvSpPr>
        <p:spPr/>
        <p:txBody>
          <a:bodyPr/>
          <a:lstStyle/>
          <a:p>
            <a:r>
              <a:rPr lang="en-US" altLang="zh-CN"/>
              <a:t>a</a:t>
            </a:r>
            <a:r>
              <a:rPr lang="zh-CN" altLang="en-US"/>
              <a:t>、</a:t>
            </a:r>
            <a:r>
              <a:rPr lang="en-US" altLang="zh-CN"/>
              <a:t>b</a:t>
            </a:r>
            <a:r>
              <a:rPr lang="zh-CN" altLang="en-US"/>
              <a:t>的操作不保证任何顺序</a:t>
            </a:r>
            <a:br>
              <a:rPr lang="en-US" altLang="zh-CN"/>
            </a:br>
            <a:r>
              <a:rPr lang="en-US" altLang="zh-CN"/>
              <a:t>T1 flush(b)</a:t>
            </a:r>
            <a:r>
              <a:rPr lang="zh-CN" altLang="en-US"/>
              <a:t>和</a:t>
            </a:r>
            <a:r>
              <a:rPr lang="en-US" altLang="zh-CN"/>
              <a:t>T2 flush(a)</a:t>
            </a:r>
            <a:r>
              <a:rPr lang="zh-CN" altLang="en-US"/>
              <a:t>完全可能被编译器移动到临界区后</a:t>
            </a:r>
          </a:p>
        </p:txBody>
      </p:sp>
      <p:pic>
        <p:nvPicPr>
          <p:cNvPr id="132100" name="图片 3">
            <a:extLst>
              <a:ext uri="{FF2B5EF4-FFF2-40B4-BE49-F238E27FC236}">
                <a16:creationId xmlns:a16="http://schemas.microsoft.com/office/drawing/2014/main" id="{E8452DFF-02DC-4F65-8099-19E9CDEA5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2924175"/>
            <a:ext cx="757237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a:extLst>
              <a:ext uri="{FF2B5EF4-FFF2-40B4-BE49-F238E27FC236}">
                <a16:creationId xmlns:a16="http://schemas.microsoft.com/office/drawing/2014/main" id="{111E7376-4081-46E8-BC89-55246DA76E41}"/>
              </a:ext>
            </a:extLst>
          </p:cNvPr>
          <p:cNvSpPr>
            <a:spLocks noGrp="1" noChangeArrowheads="1"/>
          </p:cNvSpPr>
          <p:nvPr>
            <p:ph type="title"/>
          </p:nvPr>
        </p:nvSpPr>
        <p:spPr/>
        <p:txBody>
          <a:bodyPr/>
          <a:lstStyle/>
          <a:p>
            <a:r>
              <a:rPr lang="en-US" altLang="zh-CN"/>
              <a:t>atomic</a:t>
            </a:r>
            <a:r>
              <a:rPr lang="zh-CN" altLang="en-US"/>
              <a:t>和</a:t>
            </a:r>
            <a:r>
              <a:rPr lang="en-US" altLang="zh-CN"/>
              <a:t>flush</a:t>
            </a:r>
            <a:r>
              <a:rPr lang="zh-CN" altLang="en-US"/>
              <a:t>（续）</a:t>
            </a:r>
          </a:p>
        </p:txBody>
      </p:sp>
      <p:sp>
        <p:nvSpPr>
          <p:cNvPr id="133123" name="内容占位符 2">
            <a:extLst>
              <a:ext uri="{FF2B5EF4-FFF2-40B4-BE49-F238E27FC236}">
                <a16:creationId xmlns:a16="http://schemas.microsoft.com/office/drawing/2014/main" id="{EE2F33C2-F390-48E3-B558-95E929EAA0A6}"/>
              </a:ext>
            </a:extLst>
          </p:cNvPr>
          <p:cNvSpPr>
            <a:spLocks noGrp="1" noChangeArrowheads="1"/>
          </p:cNvSpPr>
          <p:nvPr>
            <p:ph idx="1"/>
          </p:nvPr>
        </p:nvSpPr>
        <p:spPr/>
        <p:txBody>
          <a:bodyPr/>
          <a:lstStyle/>
          <a:p>
            <a:r>
              <a:rPr lang="en-US" altLang="zh-CN"/>
              <a:t>a</a:t>
            </a:r>
            <a:r>
              <a:rPr lang="zh-CN" altLang="en-US"/>
              <a:t>、</a:t>
            </a:r>
            <a:r>
              <a:rPr lang="en-US" altLang="zh-CN"/>
              <a:t>b</a:t>
            </a:r>
            <a:r>
              <a:rPr lang="zh-CN" altLang="en-US"/>
              <a:t>必须一起</a:t>
            </a:r>
            <a:r>
              <a:rPr lang="en-US" altLang="zh-CN"/>
              <a:t>flush</a:t>
            </a:r>
            <a:br>
              <a:rPr lang="en-US" altLang="zh-CN"/>
            </a:br>
            <a:r>
              <a:rPr lang="zh-CN" altLang="en-US"/>
              <a:t>前几条语句之间都有依赖关系</a:t>
            </a:r>
            <a:br>
              <a:rPr lang="en-US" altLang="zh-CN"/>
            </a:br>
            <a:r>
              <a:rPr lang="zh-CN" altLang="en-US"/>
              <a:t>保证了必须顺序执行</a:t>
            </a:r>
          </a:p>
        </p:txBody>
      </p:sp>
      <p:pic>
        <p:nvPicPr>
          <p:cNvPr id="133124" name="图片 3">
            <a:extLst>
              <a:ext uri="{FF2B5EF4-FFF2-40B4-BE49-F238E27FC236}">
                <a16:creationId xmlns:a16="http://schemas.microsoft.com/office/drawing/2014/main" id="{EA67FDB1-18A4-4356-820A-3DA57C6BA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575" y="3119438"/>
            <a:ext cx="7540625"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1">
            <a:extLst>
              <a:ext uri="{FF2B5EF4-FFF2-40B4-BE49-F238E27FC236}">
                <a16:creationId xmlns:a16="http://schemas.microsoft.com/office/drawing/2014/main" id="{F1FAE2D3-465F-42D1-9ABC-BF61A8BFDBD6}"/>
              </a:ext>
            </a:extLst>
          </p:cNvPr>
          <p:cNvSpPr>
            <a:spLocks noGrp="1" noChangeArrowheads="1"/>
          </p:cNvSpPr>
          <p:nvPr>
            <p:ph type="title"/>
          </p:nvPr>
        </p:nvSpPr>
        <p:spPr/>
        <p:txBody>
          <a:bodyPr/>
          <a:lstStyle/>
          <a:p>
            <a:r>
              <a:rPr lang="en-US" altLang="zh-CN"/>
              <a:t>SIMD</a:t>
            </a:r>
            <a:endParaRPr lang="zh-CN" altLang="en-US"/>
          </a:p>
        </p:txBody>
      </p:sp>
      <p:sp>
        <p:nvSpPr>
          <p:cNvPr id="3" name="内容占位符 2">
            <a:extLst>
              <a:ext uri="{FF2B5EF4-FFF2-40B4-BE49-F238E27FC236}">
                <a16:creationId xmlns:a16="http://schemas.microsoft.com/office/drawing/2014/main" id="{B3CC8343-F2C2-4B63-8F98-1FFC2D440A93}"/>
              </a:ext>
            </a:extLst>
          </p:cNvPr>
          <p:cNvSpPr>
            <a:spLocks noGrp="1"/>
          </p:cNvSpPr>
          <p:nvPr>
            <p:ph idx="1"/>
          </p:nvPr>
        </p:nvSpPr>
        <p:spPr/>
        <p:txBody>
          <a:bodyPr/>
          <a:lstStyle/>
          <a:p>
            <a:pPr>
              <a:defRPr/>
            </a:pPr>
            <a:r>
              <a:rPr lang="zh-CN" altLang="en-US" sz="2400" dirty="0">
                <a:solidFill>
                  <a:srgbClr val="000000"/>
                </a:solidFill>
              </a:rPr>
              <a:t>语法</a:t>
            </a:r>
            <a:endParaRPr lang="en-US" altLang="zh-CN" sz="2400" dirty="0">
              <a:solidFill>
                <a:srgbClr val="000000"/>
              </a:solidFill>
            </a:endParaRP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simd</a:t>
            </a:r>
            <a:r>
              <a:rPr lang="en-US" altLang="zh-CN" sz="1800" kern="100" dirty="0">
                <a:solidFill>
                  <a:srgbClr val="0000FF"/>
                </a:solidFill>
                <a:latin typeface="Arial" panose="020B0604020202020204" pitchFamily="34" charset="0"/>
              </a:rPr>
              <a:t> [clause, clause,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i="1" kern="100" dirty="0">
                <a:solidFill>
                  <a:srgbClr val="0000FF"/>
                </a:solidFill>
                <a:latin typeface="Arial" panose="020B0604020202020204" pitchFamily="34" charset="0"/>
              </a:rPr>
              <a:t>for-loops</a:t>
            </a:r>
            <a:endParaRPr lang="en-US" altLang="zh-CN" sz="18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declare </a:t>
            </a:r>
            <a:r>
              <a:rPr lang="en-US" altLang="zh-CN" sz="1800" kern="100" dirty="0" err="1">
                <a:solidFill>
                  <a:srgbClr val="0000FF"/>
                </a:solidFill>
                <a:latin typeface="Arial" panose="020B0604020202020204" pitchFamily="34" charset="0"/>
              </a:rPr>
              <a:t>simd</a:t>
            </a:r>
            <a:r>
              <a:rPr lang="en-US" altLang="zh-CN" sz="1800" kern="100" dirty="0">
                <a:solidFill>
                  <a:srgbClr val="0000FF"/>
                </a:solidFill>
                <a:latin typeface="Arial" panose="020B0604020202020204" pitchFamily="34" charset="0"/>
              </a:rPr>
              <a:t> [clause, clause,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i="1" kern="100" dirty="0">
                <a:solidFill>
                  <a:srgbClr val="0000FF"/>
                </a:solidFill>
                <a:latin typeface="Arial" panose="020B0604020202020204" pitchFamily="34" charset="0"/>
              </a:rPr>
              <a:t>function definition or declaration</a:t>
            </a:r>
            <a:endParaRPr lang="en-US" altLang="zh-CN" sz="18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for </a:t>
            </a:r>
            <a:r>
              <a:rPr lang="en-US" altLang="zh-CN" sz="1800" kern="100" dirty="0" err="1">
                <a:solidFill>
                  <a:srgbClr val="0000FF"/>
                </a:solidFill>
                <a:latin typeface="Arial" panose="020B0604020202020204" pitchFamily="34" charset="0"/>
              </a:rPr>
              <a:t>simd</a:t>
            </a:r>
            <a:r>
              <a:rPr lang="en-US" altLang="zh-CN" sz="1800" kern="100" dirty="0">
                <a:solidFill>
                  <a:srgbClr val="0000FF"/>
                </a:solidFill>
                <a:latin typeface="Arial" panose="020B0604020202020204" pitchFamily="34" charset="0"/>
              </a:rPr>
              <a:t> [clause, clause,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i="1" kern="100" dirty="0">
                <a:solidFill>
                  <a:srgbClr val="0000FF"/>
                </a:solidFill>
                <a:latin typeface="Arial" panose="020B0604020202020204" pitchFamily="34" charset="0"/>
              </a:rPr>
              <a:t>for-loops</a:t>
            </a:r>
            <a:endParaRPr lang="en-US" altLang="zh-CN" sz="1800" kern="100" dirty="0">
              <a:solidFill>
                <a:srgbClr val="0000FF"/>
              </a:solidFill>
              <a:latin typeface="Arial" panose="020B0604020202020204" pitchFamily="34" charset="0"/>
            </a:endParaRPr>
          </a:p>
          <a:p>
            <a:pPr lvl="1">
              <a:defRPr/>
            </a:pPr>
            <a:r>
              <a:rPr lang="en-US" altLang="zh-CN" sz="1800" kern="100" dirty="0" err="1">
                <a:solidFill>
                  <a:srgbClr val="0000FF"/>
                </a:solidFill>
                <a:latin typeface="Arial" panose="020B0604020202020204" pitchFamily="34" charset="0"/>
              </a:rPr>
              <a:t>safelen</a:t>
            </a:r>
            <a:r>
              <a:rPr lang="en-US" altLang="zh-CN" sz="1800" kern="100" dirty="0">
                <a:solidFill>
                  <a:srgbClr val="0000FF"/>
                </a:solidFill>
                <a:latin typeface="Arial" panose="020B0604020202020204" pitchFamily="34" charset="0"/>
              </a:rPr>
              <a:t>(N)</a:t>
            </a:r>
            <a:r>
              <a:rPr lang="zh-CN" altLang="en-US" sz="1800" kern="100" dirty="0">
                <a:solidFill>
                  <a:srgbClr val="0000FF"/>
                </a:solidFill>
                <a:latin typeface="Arial" panose="020B0604020202020204" pitchFamily="34" charset="0"/>
              </a:rPr>
              <a:t>：</a:t>
            </a:r>
            <a:r>
              <a:rPr lang="zh-CN" altLang="en-US" sz="1800" dirty="0"/>
              <a:t>指出确保无循环依赖的向量长度最大为</a:t>
            </a:r>
            <a:r>
              <a:rPr lang="en-US" altLang="zh-CN" sz="1800" dirty="0"/>
              <a:t>N</a:t>
            </a:r>
          </a:p>
          <a:p>
            <a:pPr lvl="1">
              <a:defRPr/>
            </a:pPr>
            <a:r>
              <a:rPr lang="en-US" altLang="zh-CN" sz="1800" kern="100" dirty="0" err="1">
                <a:solidFill>
                  <a:srgbClr val="0000FF"/>
                </a:solidFill>
                <a:latin typeface="Arial" panose="020B0604020202020204" pitchFamily="34" charset="0"/>
              </a:rPr>
              <a:t>simdlen</a:t>
            </a:r>
            <a:r>
              <a:rPr lang="en-US" altLang="zh-CN" sz="1800" kern="100" dirty="0">
                <a:solidFill>
                  <a:srgbClr val="0000FF"/>
                </a:solidFill>
                <a:latin typeface="Arial" panose="020B0604020202020204" pitchFamily="34" charset="0"/>
              </a:rPr>
              <a:t>(N)</a:t>
            </a:r>
            <a:r>
              <a:rPr lang="zh-CN" altLang="en-US" sz="1800" kern="100" dirty="0">
                <a:solidFill>
                  <a:srgbClr val="0000FF"/>
                </a:solidFill>
                <a:latin typeface="Arial" panose="020B0604020202020204" pitchFamily="34" charset="0"/>
              </a:rPr>
              <a:t>：</a:t>
            </a:r>
            <a:r>
              <a:rPr lang="zh-CN" altLang="en-US" sz="1800" dirty="0"/>
              <a:t>指出定义的函数</a:t>
            </a:r>
            <a:r>
              <a:rPr lang="en-US" altLang="zh-CN" sz="1800" dirty="0"/>
              <a:t>SIMD</a:t>
            </a:r>
            <a:r>
              <a:rPr lang="zh-CN" altLang="en-US" sz="1800" dirty="0"/>
              <a:t>并行度为</a:t>
            </a:r>
            <a:r>
              <a:rPr lang="en-US" altLang="zh-CN" sz="1800" dirty="0"/>
              <a:t>N</a:t>
            </a:r>
          </a:p>
          <a:p>
            <a:pPr lvl="1">
              <a:defRPr/>
            </a:pPr>
            <a:r>
              <a:rPr lang="en-US" altLang="zh-CN" sz="1800" kern="100" dirty="0">
                <a:solidFill>
                  <a:srgbClr val="0000FF"/>
                </a:solidFill>
                <a:latin typeface="Arial" panose="020B0604020202020204" pitchFamily="34" charset="0"/>
              </a:rPr>
              <a:t>linear(a: s)</a:t>
            </a:r>
            <a:r>
              <a:rPr lang="zh-CN" altLang="en-US" sz="1800" kern="100" dirty="0">
                <a:solidFill>
                  <a:srgbClr val="0000FF"/>
                </a:solidFill>
                <a:latin typeface="Arial" panose="020B0604020202020204" pitchFamily="34" charset="0"/>
              </a:rPr>
              <a:t>：</a:t>
            </a:r>
            <a:r>
              <a:rPr lang="zh-CN" altLang="en-US" sz="1800" dirty="0"/>
              <a:t>指出在</a:t>
            </a:r>
            <a:r>
              <a:rPr lang="en-US" altLang="zh-CN" sz="1800" dirty="0"/>
              <a:t>SIMD</a:t>
            </a:r>
            <a:r>
              <a:rPr lang="zh-CN" altLang="en-US" sz="1800" dirty="0"/>
              <a:t> </a:t>
            </a:r>
            <a:r>
              <a:rPr lang="en-US" altLang="zh-CN" sz="1800" dirty="0"/>
              <a:t>lanes</a:t>
            </a:r>
            <a:r>
              <a:rPr lang="zh-CN" altLang="en-US" sz="1800" dirty="0"/>
              <a:t>间变量</a:t>
            </a:r>
            <a:r>
              <a:rPr lang="en-US" altLang="zh-CN" sz="1800" dirty="0"/>
              <a:t>a</a:t>
            </a:r>
            <a:r>
              <a:rPr lang="zh-CN" altLang="en-US" sz="1800" dirty="0"/>
              <a:t>以步长</a:t>
            </a:r>
            <a:r>
              <a:rPr lang="en-US" altLang="zh-CN" sz="1800" dirty="0"/>
              <a:t>s</a:t>
            </a:r>
            <a:r>
              <a:rPr lang="zh-CN" altLang="en-US" sz="1800" dirty="0"/>
              <a:t>变化</a:t>
            </a:r>
            <a:endParaRPr lang="en-US" altLang="zh-CN" sz="1800" dirty="0"/>
          </a:p>
          <a:p>
            <a:pPr lvl="1">
              <a:defRPr/>
            </a:pPr>
            <a:r>
              <a:rPr lang="en-US" altLang="zh-CN" sz="1800" kern="100" dirty="0">
                <a:solidFill>
                  <a:srgbClr val="0000FF"/>
                </a:solidFill>
                <a:latin typeface="Arial" panose="020B0604020202020204" pitchFamily="34" charset="0"/>
              </a:rPr>
              <a:t>uniform(a)</a:t>
            </a:r>
            <a:r>
              <a:rPr lang="zh-CN" altLang="en-US" sz="1800" kern="100" dirty="0">
                <a:solidFill>
                  <a:srgbClr val="0000FF"/>
                </a:solidFill>
                <a:latin typeface="Arial" panose="020B0604020202020204" pitchFamily="34" charset="0"/>
              </a:rPr>
              <a:t>：</a:t>
            </a:r>
            <a:r>
              <a:rPr lang="zh-CN" altLang="en-US" sz="1800" dirty="0"/>
              <a:t>指出在</a:t>
            </a:r>
            <a:r>
              <a:rPr lang="en-US" altLang="zh-CN" sz="1800" dirty="0"/>
              <a:t>SIMD</a:t>
            </a:r>
            <a:r>
              <a:rPr lang="zh-CN" altLang="en-US" sz="1800" dirty="0"/>
              <a:t> </a:t>
            </a:r>
            <a:r>
              <a:rPr lang="en-US" altLang="zh-CN" sz="1800" dirty="0"/>
              <a:t>lanes</a:t>
            </a:r>
            <a:r>
              <a:rPr lang="zh-CN" altLang="en-US" sz="1800" dirty="0"/>
              <a:t>间变量</a:t>
            </a:r>
            <a:r>
              <a:rPr lang="en-US" altLang="zh-CN" sz="1800" dirty="0"/>
              <a:t>a</a:t>
            </a:r>
            <a:r>
              <a:rPr lang="zh-CN" altLang="en-US" sz="1800" dirty="0"/>
              <a:t>保持不变</a:t>
            </a:r>
            <a:endParaRPr lang="en-US" altLang="zh-CN" sz="1800" dirty="0"/>
          </a:p>
          <a:p>
            <a:pPr lvl="1">
              <a:defRPr/>
            </a:pPr>
            <a:r>
              <a:rPr lang="en-US" altLang="zh-CN" sz="1800" kern="100" dirty="0">
                <a:solidFill>
                  <a:srgbClr val="0000FF"/>
                </a:solidFill>
                <a:latin typeface="Arial" panose="020B0604020202020204" pitchFamily="34" charset="0"/>
              </a:rPr>
              <a:t>aligned(a: l)</a:t>
            </a:r>
            <a:r>
              <a:rPr lang="zh-CN" altLang="en-US" sz="1800" kern="100" dirty="0">
                <a:solidFill>
                  <a:srgbClr val="0000FF"/>
                </a:solidFill>
                <a:latin typeface="Arial" panose="020B0604020202020204" pitchFamily="34" charset="0"/>
              </a:rPr>
              <a:t>：</a:t>
            </a:r>
            <a:r>
              <a:rPr lang="zh-CN" altLang="en-US" sz="1800" dirty="0"/>
              <a:t>指出变量</a:t>
            </a:r>
            <a:r>
              <a:rPr lang="en-US" altLang="zh-CN" sz="1800" dirty="0"/>
              <a:t>a</a:t>
            </a:r>
            <a:r>
              <a:rPr lang="zh-CN" altLang="en-US" sz="1800" dirty="0"/>
              <a:t>按</a:t>
            </a:r>
            <a:r>
              <a:rPr lang="en-US" altLang="zh-CN" sz="1800" i="1" dirty="0"/>
              <a:t>l</a:t>
            </a:r>
            <a:r>
              <a:rPr lang="zh-CN" altLang="en-US" sz="1800" dirty="0"/>
              <a:t>个字节对齐</a:t>
            </a:r>
            <a:endParaRPr lang="en-US" altLang="zh-CN" sz="1800" dirty="0"/>
          </a:p>
          <a:p>
            <a:pPr lvl="1">
              <a:defRPr/>
            </a:pPr>
            <a:r>
              <a:rPr lang="en-US" altLang="zh-CN" sz="1800" kern="100" dirty="0">
                <a:solidFill>
                  <a:srgbClr val="0000FF"/>
                </a:solidFill>
                <a:latin typeface="Arial" panose="020B0604020202020204" pitchFamily="34" charset="0"/>
              </a:rPr>
              <a:t>collapse(n)</a:t>
            </a:r>
            <a:r>
              <a:rPr lang="zh-CN" altLang="en-US" sz="1800" kern="100" dirty="0">
                <a:solidFill>
                  <a:srgbClr val="0000FF"/>
                </a:solidFill>
                <a:latin typeface="Arial" panose="020B0604020202020204" pitchFamily="34" charset="0"/>
              </a:rPr>
              <a:t>：</a:t>
            </a:r>
            <a:r>
              <a:rPr lang="zh-CN" altLang="en-US" sz="1800" dirty="0"/>
              <a:t>指出多重循环中的</a:t>
            </a:r>
            <a:r>
              <a:rPr lang="en-US" altLang="zh-CN" sz="1800" dirty="0"/>
              <a:t>n</a:t>
            </a:r>
            <a:r>
              <a:rPr lang="zh-CN" altLang="en-US" sz="1800" dirty="0"/>
              <a:t>个塌缩为一个循环进行</a:t>
            </a:r>
            <a:r>
              <a:rPr lang="en-US" altLang="zh-CN" sz="1800" dirty="0"/>
              <a:t>SIMD</a:t>
            </a:r>
            <a:r>
              <a:rPr lang="zh-CN" altLang="en-US" sz="1800" dirty="0"/>
              <a:t>并行</a:t>
            </a:r>
            <a:endParaRPr lang="en-US" altLang="zh-CN" sz="1800" dirty="0"/>
          </a:p>
          <a:p>
            <a:pPr lvl="1">
              <a:defRPr/>
            </a:pPr>
            <a:r>
              <a:rPr lang="en-US" altLang="zh-CN" sz="1800" kern="100" dirty="0">
                <a:solidFill>
                  <a:srgbClr val="0000FF"/>
                </a:solidFill>
                <a:latin typeface="Arial" panose="020B0604020202020204" pitchFamily="34" charset="0"/>
              </a:rPr>
              <a:t>(not)</a:t>
            </a:r>
            <a:r>
              <a:rPr lang="en-US" altLang="zh-CN" sz="1800" kern="100" dirty="0" err="1">
                <a:solidFill>
                  <a:srgbClr val="0000FF"/>
                </a:solidFill>
                <a:latin typeface="Arial" panose="020B0604020202020204" pitchFamily="34" charset="0"/>
              </a:rPr>
              <a:t>inbranch</a:t>
            </a:r>
            <a:r>
              <a:rPr lang="zh-CN" altLang="en-US" sz="1800" kern="100" dirty="0">
                <a:solidFill>
                  <a:srgbClr val="0000FF"/>
                </a:solidFill>
                <a:latin typeface="Arial" panose="020B0604020202020204" pitchFamily="34" charset="0"/>
              </a:rPr>
              <a:t>：</a:t>
            </a:r>
            <a:r>
              <a:rPr lang="zh-CN" altLang="en-US" sz="1800" dirty="0"/>
              <a:t>指出定义的函数</a:t>
            </a:r>
            <a:r>
              <a:rPr lang="en-US" altLang="zh-CN" sz="1800" dirty="0"/>
              <a:t>(</a:t>
            </a:r>
            <a:r>
              <a:rPr lang="zh-CN" altLang="en-US" sz="1800" dirty="0"/>
              <a:t>不</a:t>
            </a:r>
            <a:r>
              <a:rPr lang="en-US" altLang="zh-CN" sz="1800" dirty="0"/>
              <a:t>)</a:t>
            </a:r>
            <a:r>
              <a:rPr lang="zh-CN" altLang="en-US" sz="1800" dirty="0"/>
              <a:t>会被调用者在分支语句中调用</a:t>
            </a:r>
            <a:endParaRPr lang="en-US" altLang="zh-CN" sz="1800" dirty="0"/>
          </a:p>
          <a:p>
            <a:pPr lvl="1">
              <a:defRPr/>
            </a:pPr>
            <a:r>
              <a:rPr lang="en-US" altLang="zh-CN" sz="1800" kern="100" dirty="0">
                <a:solidFill>
                  <a:srgbClr val="0000FF"/>
                </a:solidFill>
                <a:latin typeface="Arial" panose="020B0604020202020204" pitchFamily="34" charset="0"/>
              </a:rPr>
              <a:t>reduction</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a:extLst>
              <a:ext uri="{FF2B5EF4-FFF2-40B4-BE49-F238E27FC236}">
                <a16:creationId xmlns:a16="http://schemas.microsoft.com/office/drawing/2014/main" id="{D085F241-FB72-49DB-BDC7-A03DD966787F}"/>
              </a:ext>
            </a:extLst>
          </p:cNvPr>
          <p:cNvSpPr>
            <a:spLocks noGrp="1" noChangeArrowheads="1"/>
          </p:cNvSpPr>
          <p:nvPr>
            <p:ph type="title"/>
          </p:nvPr>
        </p:nvSpPr>
        <p:spPr/>
        <p:txBody>
          <a:bodyPr/>
          <a:lstStyle/>
          <a:p>
            <a:r>
              <a:rPr lang="en-US" altLang="zh-CN"/>
              <a:t>SIMD</a:t>
            </a:r>
            <a:r>
              <a:rPr lang="zh-CN" altLang="en-US"/>
              <a:t>例子</a:t>
            </a:r>
          </a:p>
        </p:txBody>
      </p:sp>
      <p:sp>
        <p:nvSpPr>
          <p:cNvPr id="3" name="内容占位符 2">
            <a:extLst>
              <a:ext uri="{FF2B5EF4-FFF2-40B4-BE49-F238E27FC236}">
                <a16:creationId xmlns:a16="http://schemas.microsoft.com/office/drawing/2014/main" id="{B3CC8343-F2C2-4B63-8F98-1FFC2D440A93}"/>
              </a:ext>
            </a:extLst>
          </p:cNvPr>
          <p:cNvSpPr>
            <a:spLocks noGrp="1"/>
          </p:cNvSpPr>
          <p:nvPr>
            <p:ph idx="1"/>
          </p:nvPr>
        </p:nvSpPr>
        <p:spPr/>
        <p:txBody>
          <a:bodyPr/>
          <a:lstStyle/>
          <a:p>
            <a:pPr>
              <a:defRPr/>
            </a:pPr>
            <a:r>
              <a:rPr lang="zh-CN" altLang="en-US" sz="2800" dirty="0">
                <a:solidFill>
                  <a:srgbClr val="000000"/>
                </a:solidFill>
              </a:rPr>
              <a:t>简单向量化</a:t>
            </a:r>
            <a:endParaRPr lang="en-US" altLang="zh-CN" sz="2800" dirty="0">
              <a:solidFill>
                <a:srgbClr val="000000"/>
              </a:solidFill>
            </a:endParaRPr>
          </a:p>
          <a:p>
            <a:pPr>
              <a:defRPr/>
            </a:pPr>
            <a:endParaRPr lang="en-US" altLang="zh-CN" sz="2800" dirty="0">
              <a:solidFill>
                <a:srgbClr val="000000"/>
              </a:solidFill>
            </a:endParaRP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void star( double *a, double *b, double *c, int n, int *</a:t>
            </a:r>
            <a:r>
              <a:rPr lang="en-US" altLang="zh-CN" sz="2000" kern="100" dirty="0" err="1">
                <a:solidFill>
                  <a:srgbClr val="0000FF"/>
                </a:solidFill>
                <a:latin typeface="Arial" panose="020B0604020202020204" pitchFamily="34" charset="0"/>
              </a:rPr>
              <a:t>ioff</a:t>
            </a:r>
            <a:r>
              <a:rPr lang="en-US" altLang="zh-CN" sz="20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a:t>
            </a:r>
          </a:p>
          <a:p>
            <a:pPr marL="400050" lvl="1"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int </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a:t>
            </a:r>
          </a:p>
          <a:p>
            <a:pPr marL="400050" lvl="1"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#pragma </a:t>
            </a:r>
            <a:r>
              <a:rPr lang="en-US" altLang="zh-CN" sz="2000" kern="100" dirty="0" err="1">
                <a:solidFill>
                  <a:srgbClr val="0000FF"/>
                </a:solidFill>
                <a:latin typeface="Arial" panose="020B0604020202020204" pitchFamily="34" charset="0"/>
              </a:rPr>
              <a:t>omp</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simd</a:t>
            </a:r>
            <a:endParaRPr lang="en-US" altLang="zh-CN" sz="2000" kern="100" dirty="0">
              <a:solidFill>
                <a:srgbClr val="0000FF"/>
              </a:solidFill>
              <a:latin typeface="Arial" panose="020B0604020202020204" pitchFamily="34" charset="0"/>
            </a:endParaRPr>
          </a:p>
          <a:p>
            <a:pPr marL="400050" lvl="1"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for ( </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 0; </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&lt; n; </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a:t>
            </a:r>
          </a:p>
          <a:p>
            <a:pPr marL="800100" lvl="2"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a[</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 b[</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 c[</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ioff</a:t>
            </a:r>
            <a:r>
              <a:rPr lang="en-US" altLang="zh-CN" sz="20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a:extLst>
              <a:ext uri="{FF2B5EF4-FFF2-40B4-BE49-F238E27FC236}">
                <a16:creationId xmlns:a16="http://schemas.microsoft.com/office/drawing/2014/main" id="{F58C2433-42D3-44A3-A5CE-55D57648BBD0}"/>
              </a:ext>
            </a:extLst>
          </p:cNvPr>
          <p:cNvSpPr>
            <a:spLocks noGrp="1" noChangeArrowheads="1"/>
          </p:cNvSpPr>
          <p:nvPr>
            <p:ph type="title"/>
          </p:nvPr>
        </p:nvSpPr>
        <p:spPr/>
        <p:txBody>
          <a:bodyPr/>
          <a:lstStyle/>
          <a:p>
            <a:r>
              <a:rPr lang="en-US" altLang="zh-CN"/>
              <a:t>SIMD declare</a:t>
            </a:r>
            <a:r>
              <a:rPr lang="zh-CN" altLang="en-US"/>
              <a:t>例子</a:t>
            </a:r>
          </a:p>
        </p:txBody>
      </p:sp>
      <p:sp>
        <p:nvSpPr>
          <p:cNvPr id="3" name="内容占位符 2">
            <a:extLst>
              <a:ext uri="{FF2B5EF4-FFF2-40B4-BE49-F238E27FC236}">
                <a16:creationId xmlns:a16="http://schemas.microsoft.com/office/drawing/2014/main" id="{B3CC8343-F2C2-4B63-8F98-1FFC2D440A93}"/>
              </a:ext>
            </a:extLst>
          </p:cNvPr>
          <p:cNvSpPr>
            <a:spLocks noGrp="1"/>
          </p:cNvSpPr>
          <p:nvPr>
            <p:ph idx="1"/>
          </p:nvPr>
        </p:nvSpPr>
        <p:spPr/>
        <p:txBody>
          <a:bodyPr/>
          <a:lstStyle/>
          <a:p>
            <a:pPr>
              <a:defRPr/>
            </a:pPr>
            <a:r>
              <a:rPr lang="en-US" altLang="zh-CN" sz="2400" kern="100" dirty="0">
                <a:solidFill>
                  <a:srgbClr val="0000FF"/>
                </a:solidFill>
                <a:latin typeface="Arial" panose="020B0604020202020204" pitchFamily="34" charset="0"/>
              </a:rPr>
              <a:t>fact</a:t>
            </a:r>
            <a:r>
              <a:rPr lang="zh-CN" altLang="en-US" sz="2400" dirty="0">
                <a:solidFill>
                  <a:srgbClr val="000000"/>
                </a:solidFill>
              </a:rPr>
              <a:t>是不变的，</a:t>
            </a:r>
            <a:r>
              <a:rPr lang="en-US" altLang="zh-CN" sz="2400" kern="100" dirty="0">
                <a:solidFill>
                  <a:srgbClr val="0000FF"/>
                </a:solidFill>
                <a:latin typeface="Arial" panose="020B0604020202020204" pitchFamily="34" charset="0"/>
              </a:rPr>
              <a:t> a</a:t>
            </a:r>
            <a:r>
              <a:rPr lang="zh-CN" altLang="en-US" sz="2400" dirty="0">
                <a:solidFill>
                  <a:srgbClr val="000000"/>
                </a:solidFill>
              </a:rPr>
              <a:t>和</a:t>
            </a:r>
            <a:r>
              <a:rPr lang="en-US" altLang="zh-CN" sz="2400" kern="100" dirty="0">
                <a:solidFill>
                  <a:srgbClr val="0000FF"/>
                </a:solidFill>
                <a:latin typeface="Arial" panose="020B0604020202020204" pitchFamily="34" charset="0"/>
              </a:rPr>
              <a:t>b</a:t>
            </a:r>
            <a:r>
              <a:rPr lang="zh-CN" altLang="en-US" sz="2400" dirty="0">
                <a:solidFill>
                  <a:srgbClr val="000000"/>
                </a:solidFill>
              </a:rPr>
              <a:t>是默认步长向量化</a:t>
            </a:r>
            <a:endParaRPr lang="en-US" altLang="zh-CN" sz="2400" dirty="0">
              <a:solidFill>
                <a:srgbClr val="000000"/>
              </a:solidFill>
            </a:endParaRPr>
          </a:p>
          <a:p>
            <a:pPr marL="0"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#pragma </a:t>
            </a:r>
            <a:r>
              <a:rPr lang="en-US" altLang="zh-CN" sz="1600" kern="100" dirty="0" err="1">
                <a:solidFill>
                  <a:srgbClr val="0000FF"/>
                </a:solidFill>
                <a:latin typeface="Arial" panose="020B0604020202020204" pitchFamily="34" charset="0"/>
              </a:rPr>
              <a:t>omp</a:t>
            </a:r>
            <a:r>
              <a:rPr lang="en-US" altLang="zh-CN" sz="1600" kern="100" dirty="0">
                <a:solidFill>
                  <a:srgbClr val="0000FF"/>
                </a:solidFill>
                <a:latin typeface="Arial" panose="020B0604020202020204" pitchFamily="34" charset="0"/>
              </a:rPr>
              <a:t> declare </a:t>
            </a:r>
            <a:r>
              <a:rPr lang="en-US" altLang="zh-CN" sz="1600" kern="100" dirty="0" err="1">
                <a:solidFill>
                  <a:srgbClr val="0000FF"/>
                </a:solidFill>
                <a:latin typeface="Arial" panose="020B0604020202020204" pitchFamily="34" charset="0"/>
              </a:rPr>
              <a:t>simd</a:t>
            </a:r>
            <a:r>
              <a:rPr lang="en-US" altLang="zh-CN" sz="1600" kern="100" dirty="0">
                <a:solidFill>
                  <a:srgbClr val="0000FF"/>
                </a:solidFill>
                <a:latin typeface="Arial" panose="020B0604020202020204" pitchFamily="34" charset="0"/>
              </a:rPr>
              <a:t> uniform(fact)</a:t>
            </a:r>
          </a:p>
          <a:p>
            <a:pPr marL="0"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double add1(double a, double b, double fact)</a:t>
            </a:r>
          </a:p>
          <a:p>
            <a:pPr marL="0"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a:t>
            </a:r>
          </a:p>
          <a:p>
            <a:pPr marL="400050" lvl="1"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double c;</a:t>
            </a:r>
          </a:p>
          <a:p>
            <a:pPr marL="400050" lvl="1"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c = a + b + fact;</a:t>
            </a:r>
          </a:p>
          <a:p>
            <a:pPr marL="400050" lvl="1"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return c;</a:t>
            </a:r>
          </a:p>
          <a:p>
            <a:pPr marL="0"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endParaRPr lang="en-US" altLang="zh-CN" sz="16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void work( double *a, double *b, int n )</a:t>
            </a:r>
          </a:p>
          <a:p>
            <a:pPr marL="0"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a:t>
            </a:r>
          </a:p>
          <a:p>
            <a:pPr marL="400050" lvl="1"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int </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a:t>
            </a:r>
          </a:p>
          <a:p>
            <a:pPr marL="400050" lvl="1"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double </a:t>
            </a:r>
            <a:r>
              <a:rPr lang="en-US" altLang="zh-CN" sz="1600" kern="100" dirty="0" err="1">
                <a:solidFill>
                  <a:srgbClr val="0000FF"/>
                </a:solidFill>
                <a:latin typeface="Arial" panose="020B0604020202020204" pitchFamily="34" charset="0"/>
              </a:rPr>
              <a:t>tmp</a:t>
            </a:r>
            <a:r>
              <a:rPr lang="en-US" altLang="zh-CN" sz="1600" kern="100" dirty="0">
                <a:solidFill>
                  <a:srgbClr val="0000FF"/>
                </a:solidFill>
                <a:latin typeface="Arial" panose="020B0604020202020204" pitchFamily="34" charset="0"/>
              </a:rPr>
              <a:t>;</a:t>
            </a:r>
          </a:p>
          <a:p>
            <a:pPr marL="400050" lvl="1"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#pragma </a:t>
            </a:r>
            <a:r>
              <a:rPr lang="en-US" altLang="zh-CN" sz="1600" kern="100" dirty="0" err="1">
                <a:solidFill>
                  <a:srgbClr val="0000FF"/>
                </a:solidFill>
                <a:latin typeface="Arial" panose="020B0604020202020204" pitchFamily="34" charset="0"/>
              </a:rPr>
              <a:t>omp</a:t>
            </a:r>
            <a:r>
              <a:rPr lang="en-US" altLang="zh-CN" sz="1600" kern="100" dirty="0">
                <a:solidFill>
                  <a:srgbClr val="0000FF"/>
                </a:solidFill>
                <a:latin typeface="Arial" panose="020B0604020202020204" pitchFamily="34" charset="0"/>
              </a:rPr>
              <a:t> </a:t>
            </a:r>
            <a:r>
              <a:rPr lang="en-US" altLang="zh-CN" sz="1600" kern="100" dirty="0" err="1">
                <a:solidFill>
                  <a:srgbClr val="0000FF"/>
                </a:solidFill>
                <a:latin typeface="Arial" panose="020B0604020202020204" pitchFamily="34" charset="0"/>
              </a:rPr>
              <a:t>simd</a:t>
            </a:r>
            <a:r>
              <a:rPr lang="en-US" altLang="zh-CN" sz="1600" kern="100" dirty="0">
                <a:solidFill>
                  <a:srgbClr val="0000FF"/>
                </a:solidFill>
                <a:latin typeface="Arial" panose="020B0604020202020204" pitchFamily="34" charset="0"/>
              </a:rPr>
              <a:t> private(</a:t>
            </a:r>
            <a:r>
              <a:rPr lang="en-US" altLang="zh-CN" sz="1600" kern="100" dirty="0" err="1">
                <a:solidFill>
                  <a:srgbClr val="0000FF"/>
                </a:solidFill>
                <a:latin typeface="Arial" panose="020B0604020202020204" pitchFamily="34" charset="0"/>
              </a:rPr>
              <a:t>tmp</a:t>
            </a:r>
            <a:r>
              <a:rPr lang="en-US" altLang="zh-CN" sz="1600" kern="100" dirty="0">
                <a:solidFill>
                  <a:srgbClr val="0000FF"/>
                </a:solidFill>
                <a:latin typeface="Arial" panose="020B0604020202020204" pitchFamily="34" charset="0"/>
              </a:rPr>
              <a:t>)</a:t>
            </a:r>
          </a:p>
          <a:p>
            <a:pPr marL="400050" lvl="1"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for ( </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 0; </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&lt; n; </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 {</a:t>
            </a:r>
          </a:p>
          <a:p>
            <a:pPr marL="800100" lvl="2" indent="0" eaLnBrk="1" hangingPunct="1">
              <a:spcBef>
                <a:spcPts val="100"/>
              </a:spcBef>
              <a:buFont typeface="Wingdings" panose="05000000000000000000" pitchFamily="2" charset="2"/>
              <a:buNone/>
              <a:defRPr/>
            </a:pPr>
            <a:r>
              <a:rPr lang="en-US" altLang="zh-CN" sz="1600" kern="100" dirty="0" err="1">
                <a:solidFill>
                  <a:srgbClr val="0000FF"/>
                </a:solidFill>
                <a:latin typeface="Arial" panose="020B0604020202020204" pitchFamily="34" charset="0"/>
              </a:rPr>
              <a:t>tmp</a:t>
            </a:r>
            <a:r>
              <a:rPr lang="en-US" altLang="zh-CN" sz="1600" kern="100" dirty="0">
                <a:solidFill>
                  <a:srgbClr val="0000FF"/>
                </a:solidFill>
                <a:latin typeface="Arial" panose="020B0604020202020204" pitchFamily="34" charset="0"/>
              </a:rPr>
              <a:t> = add1(a[</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b[</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1.0);</a:t>
            </a:r>
          </a:p>
          <a:p>
            <a:pPr marL="800100" lvl="2"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a[</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 add2(a, b, </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1.0) + </a:t>
            </a:r>
            <a:r>
              <a:rPr lang="en-US" altLang="zh-CN" sz="1600" kern="100" dirty="0" err="1">
                <a:solidFill>
                  <a:srgbClr val="0000FF"/>
                </a:solidFill>
                <a:latin typeface="Arial" panose="020B0604020202020204" pitchFamily="34" charset="0"/>
              </a:rPr>
              <a:t>tmp</a:t>
            </a:r>
            <a:r>
              <a:rPr lang="en-US" altLang="zh-CN" sz="1600" kern="100" dirty="0">
                <a:solidFill>
                  <a:srgbClr val="0000FF"/>
                </a:solidFill>
                <a:latin typeface="Arial" panose="020B0604020202020204" pitchFamily="34" charset="0"/>
              </a:rPr>
              <a:t>;</a:t>
            </a:r>
          </a:p>
          <a:p>
            <a:pPr marL="800100" lvl="2"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a[</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 add3(&amp;a[</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&amp;b[</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1.0);</a:t>
            </a:r>
          </a:p>
          <a:p>
            <a:pPr marL="400050" lvl="1"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a:extLst>
              <a:ext uri="{FF2B5EF4-FFF2-40B4-BE49-F238E27FC236}">
                <a16:creationId xmlns:a16="http://schemas.microsoft.com/office/drawing/2014/main" id="{05B3C949-CB8B-44E6-BACB-7C98DA0D7BCD}"/>
              </a:ext>
            </a:extLst>
          </p:cNvPr>
          <p:cNvSpPr>
            <a:spLocks noGrp="1" noChangeArrowheads="1"/>
          </p:cNvSpPr>
          <p:nvPr>
            <p:ph type="title"/>
          </p:nvPr>
        </p:nvSpPr>
        <p:spPr/>
        <p:txBody>
          <a:bodyPr/>
          <a:lstStyle/>
          <a:p>
            <a:r>
              <a:rPr lang="en-US" altLang="zh-CN"/>
              <a:t>SIMD declare</a:t>
            </a:r>
            <a:r>
              <a:rPr lang="zh-CN" altLang="en-US"/>
              <a:t>例子</a:t>
            </a:r>
          </a:p>
        </p:txBody>
      </p:sp>
      <p:sp>
        <p:nvSpPr>
          <p:cNvPr id="3" name="内容占位符 2">
            <a:extLst>
              <a:ext uri="{FF2B5EF4-FFF2-40B4-BE49-F238E27FC236}">
                <a16:creationId xmlns:a16="http://schemas.microsoft.com/office/drawing/2014/main" id="{B3CC8343-F2C2-4B63-8F98-1FFC2D440A93}"/>
              </a:ext>
            </a:extLst>
          </p:cNvPr>
          <p:cNvSpPr>
            <a:spLocks noGrp="1"/>
          </p:cNvSpPr>
          <p:nvPr>
            <p:ph idx="1"/>
          </p:nvPr>
        </p:nvSpPr>
        <p:spPr/>
        <p:txBody>
          <a:bodyPr/>
          <a:lstStyle/>
          <a:p>
            <a:pPr>
              <a:defRPr/>
            </a:pPr>
            <a:r>
              <a:rPr lang="en-US" altLang="zh-CN" sz="2400" kern="100" dirty="0">
                <a:solidFill>
                  <a:srgbClr val="0000FF"/>
                </a:solidFill>
                <a:latin typeface="Arial" panose="020B0604020202020204" pitchFamily="34" charset="0"/>
              </a:rPr>
              <a:t>a</a:t>
            </a:r>
            <a:r>
              <a:rPr lang="zh-CN" altLang="en-US" sz="2400" dirty="0">
                <a:solidFill>
                  <a:srgbClr val="000000"/>
                </a:solidFill>
              </a:rPr>
              <a:t>和</a:t>
            </a:r>
            <a:r>
              <a:rPr lang="en-US" altLang="zh-CN" sz="2400" kern="100" dirty="0">
                <a:solidFill>
                  <a:srgbClr val="0000FF"/>
                </a:solidFill>
                <a:latin typeface="Arial" panose="020B0604020202020204" pitchFamily="34" charset="0"/>
              </a:rPr>
              <a:t>b</a:t>
            </a:r>
            <a:r>
              <a:rPr lang="zh-CN" altLang="en-US" sz="2400" dirty="0">
                <a:solidFill>
                  <a:srgbClr val="000000"/>
                </a:solidFill>
              </a:rPr>
              <a:t>（数组）是不变量，</a:t>
            </a:r>
            <a:r>
              <a:rPr lang="en-US" altLang="zh-CN" sz="2400" kern="100" dirty="0">
                <a:solidFill>
                  <a:srgbClr val="0000FF"/>
                </a:solidFill>
                <a:latin typeface="Arial" panose="020B0604020202020204" pitchFamily="34" charset="0"/>
              </a:rPr>
              <a:t> </a:t>
            </a:r>
            <a:r>
              <a:rPr lang="en-US" altLang="zh-CN" sz="2400" kern="100" dirty="0" err="1">
                <a:solidFill>
                  <a:srgbClr val="0000FF"/>
                </a:solidFill>
                <a:latin typeface="Arial" panose="020B0604020202020204" pitchFamily="34" charset="0"/>
              </a:rPr>
              <a:t>i</a:t>
            </a:r>
            <a:r>
              <a:rPr lang="zh-CN" altLang="en-US" sz="2400" dirty="0">
                <a:solidFill>
                  <a:srgbClr val="000000"/>
                </a:solidFill>
              </a:rPr>
              <a:t>（下标）步长</a:t>
            </a:r>
            <a:r>
              <a:rPr lang="en-US" altLang="zh-CN" sz="2400" dirty="0">
                <a:solidFill>
                  <a:srgbClr val="000000"/>
                </a:solidFill>
              </a:rPr>
              <a:t>1</a:t>
            </a:r>
            <a:r>
              <a:rPr lang="zh-CN" altLang="en-US" sz="2400" dirty="0">
                <a:solidFill>
                  <a:srgbClr val="000000"/>
                </a:solidFill>
              </a:rPr>
              <a:t>的向量化</a:t>
            </a:r>
            <a:endParaRPr lang="en-US" altLang="zh-CN" sz="2400" dirty="0">
              <a:solidFill>
                <a:srgbClr val="000000"/>
              </a:solidFill>
            </a:endParaRPr>
          </a:p>
          <a:p>
            <a:pPr marL="0"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#pragma </a:t>
            </a:r>
            <a:r>
              <a:rPr lang="en-US" altLang="zh-CN" sz="1600" kern="100" dirty="0" err="1">
                <a:solidFill>
                  <a:srgbClr val="0000FF"/>
                </a:solidFill>
                <a:latin typeface="Arial" panose="020B0604020202020204" pitchFamily="34" charset="0"/>
              </a:rPr>
              <a:t>omp</a:t>
            </a:r>
            <a:r>
              <a:rPr lang="en-US" altLang="zh-CN" sz="1600" kern="100" dirty="0">
                <a:solidFill>
                  <a:srgbClr val="0000FF"/>
                </a:solidFill>
                <a:latin typeface="Arial" panose="020B0604020202020204" pitchFamily="34" charset="0"/>
              </a:rPr>
              <a:t> declare </a:t>
            </a:r>
            <a:r>
              <a:rPr lang="en-US" altLang="zh-CN" sz="1600" kern="100" dirty="0" err="1">
                <a:solidFill>
                  <a:srgbClr val="0000FF"/>
                </a:solidFill>
                <a:latin typeface="Arial" panose="020B0604020202020204" pitchFamily="34" charset="0"/>
              </a:rPr>
              <a:t>simd</a:t>
            </a:r>
            <a:r>
              <a:rPr lang="en-US" altLang="zh-CN" sz="1600" kern="100" dirty="0">
                <a:solidFill>
                  <a:srgbClr val="0000FF"/>
                </a:solidFill>
                <a:latin typeface="Arial" panose="020B0604020202020204" pitchFamily="34" charset="0"/>
              </a:rPr>
              <a:t> uniform(</a:t>
            </a:r>
            <a:r>
              <a:rPr lang="en-US" altLang="zh-CN" sz="1600" kern="100" dirty="0" err="1">
                <a:solidFill>
                  <a:srgbClr val="0000FF"/>
                </a:solidFill>
                <a:latin typeface="Arial" panose="020B0604020202020204" pitchFamily="34" charset="0"/>
              </a:rPr>
              <a:t>a,b,fact</a:t>
            </a:r>
            <a:r>
              <a:rPr lang="en-US" altLang="zh-CN" sz="1600" kern="100" dirty="0">
                <a:solidFill>
                  <a:srgbClr val="0000FF"/>
                </a:solidFill>
                <a:latin typeface="Arial" panose="020B0604020202020204" pitchFamily="34" charset="0"/>
              </a:rPr>
              <a:t>) linear(i:1)</a:t>
            </a:r>
          </a:p>
          <a:p>
            <a:pPr marL="0"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double add2(double *a, double *b, int </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double fact)</a:t>
            </a:r>
          </a:p>
          <a:p>
            <a:pPr marL="0"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a:t>
            </a:r>
          </a:p>
          <a:p>
            <a:pPr marL="400050" lvl="1"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double c;</a:t>
            </a:r>
          </a:p>
          <a:p>
            <a:pPr marL="400050" lvl="1"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c = a[</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 b[</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 fact;</a:t>
            </a:r>
          </a:p>
          <a:p>
            <a:pPr marL="400050" lvl="1"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return c;</a:t>
            </a:r>
          </a:p>
          <a:p>
            <a:pPr marL="0"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endParaRPr lang="en-US" altLang="zh-CN" sz="16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void work( double *a, double *b, int n )</a:t>
            </a:r>
          </a:p>
          <a:p>
            <a:pPr marL="0"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a:t>
            </a:r>
          </a:p>
          <a:p>
            <a:pPr marL="400050" lvl="1"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int </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a:t>
            </a:r>
          </a:p>
          <a:p>
            <a:pPr marL="400050" lvl="1"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double </a:t>
            </a:r>
            <a:r>
              <a:rPr lang="en-US" altLang="zh-CN" sz="1600" kern="100" dirty="0" err="1">
                <a:solidFill>
                  <a:srgbClr val="0000FF"/>
                </a:solidFill>
                <a:latin typeface="Arial" panose="020B0604020202020204" pitchFamily="34" charset="0"/>
              </a:rPr>
              <a:t>tmp</a:t>
            </a:r>
            <a:r>
              <a:rPr lang="en-US" altLang="zh-CN" sz="1600" kern="100" dirty="0">
                <a:solidFill>
                  <a:srgbClr val="0000FF"/>
                </a:solidFill>
                <a:latin typeface="Arial" panose="020B0604020202020204" pitchFamily="34" charset="0"/>
              </a:rPr>
              <a:t>;</a:t>
            </a:r>
          </a:p>
          <a:p>
            <a:pPr marL="400050" lvl="1"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#pragma </a:t>
            </a:r>
            <a:r>
              <a:rPr lang="en-US" altLang="zh-CN" sz="1600" kern="100" dirty="0" err="1">
                <a:solidFill>
                  <a:srgbClr val="0000FF"/>
                </a:solidFill>
                <a:latin typeface="Arial" panose="020B0604020202020204" pitchFamily="34" charset="0"/>
              </a:rPr>
              <a:t>omp</a:t>
            </a:r>
            <a:r>
              <a:rPr lang="en-US" altLang="zh-CN" sz="1600" kern="100" dirty="0">
                <a:solidFill>
                  <a:srgbClr val="0000FF"/>
                </a:solidFill>
                <a:latin typeface="Arial" panose="020B0604020202020204" pitchFamily="34" charset="0"/>
              </a:rPr>
              <a:t> </a:t>
            </a:r>
            <a:r>
              <a:rPr lang="en-US" altLang="zh-CN" sz="1600" kern="100" dirty="0" err="1">
                <a:solidFill>
                  <a:srgbClr val="0000FF"/>
                </a:solidFill>
                <a:latin typeface="Arial" panose="020B0604020202020204" pitchFamily="34" charset="0"/>
              </a:rPr>
              <a:t>simd</a:t>
            </a:r>
            <a:r>
              <a:rPr lang="en-US" altLang="zh-CN" sz="1600" kern="100" dirty="0">
                <a:solidFill>
                  <a:srgbClr val="0000FF"/>
                </a:solidFill>
                <a:latin typeface="Arial" panose="020B0604020202020204" pitchFamily="34" charset="0"/>
              </a:rPr>
              <a:t> private(</a:t>
            </a:r>
            <a:r>
              <a:rPr lang="en-US" altLang="zh-CN" sz="1600" kern="100" dirty="0" err="1">
                <a:solidFill>
                  <a:srgbClr val="0000FF"/>
                </a:solidFill>
                <a:latin typeface="Arial" panose="020B0604020202020204" pitchFamily="34" charset="0"/>
              </a:rPr>
              <a:t>tmp</a:t>
            </a:r>
            <a:r>
              <a:rPr lang="en-US" altLang="zh-CN" sz="1600" kern="100" dirty="0">
                <a:solidFill>
                  <a:srgbClr val="0000FF"/>
                </a:solidFill>
                <a:latin typeface="Arial" panose="020B0604020202020204" pitchFamily="34" charset="0"/>
              </a:rPr>
              <a:t>)</a:t>
            </a:r>
          </a:p>
          <a:p>
            <a:pPr marL="400050" lvl="1"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for ( </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 0; </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&lt; n; </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 {</a:t>
            </a:r>
          </a:p>
          <a:p>
            <a:pPr marL="800100" lvl="2" indent="0" eaLnBrk="1" hangingPunct="1">
              <a:spcBef>
                <a:spcPts val="100"/>
              </a:spcBef>
              <a:buFont typeface="Wingdings" panose="05000000000000000000" pitchFamily="2" charset="2"/>
              <a:buNone/>
              <a:defRPr/>
            </a:pPr>
            <a:r>
              <a:rPr lang="en-US" altLang="zh-CN" sz="1600" kern="100" dirty="0" err="1">
                <a:solidFill>
                  <a:srgbClr val="0000FF"/>
                </a:solidFill>
                <a:latin typeface="Arial" panose="020B0604020202020204" pitchFamily="34" charset="0"/>
              </a:rPr>
              <a:t>tmp</a:t>
            </a:r>
            <a:r>
              <a:rPr lang="en-US" altLang="zh-CN" sz="1600" kern="100" dirty="0">
                <a:solidFill>
                  <a:srgbClr val="0000FF"/>
                </a:solidFill>
                <a:latin typeface="Arial" panose="020B0604020202020204" pitchFamily="34" charset="0"/>
              </a:rPr>
              <a:t> = add1(a[</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b[</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1.0);</a:t>
            </a:r>
          </a:p>
          <a:p>
            <a:pPr marL="800100" lvl="2"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a[</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 add2(a, b, </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1.0) + </a:t>
            </a:r>
            <a:r>
              <a:rPr lang="en-US" altLang="zh-CN" sz="1600" kern="100" dirty="0" err="1">
                <a:solidFill>
                  <a:srgbClr val="0000FF"/>
                </a:solidFill>
                <a:latin typeface="Arial" panose="020B0604020202020204" pitchFamily="34" charset="0"/>
              </a:rPr>
              <a:t>tmp</a:t>
            </a:r>
            <a:r>
              <a:rPr lang="en-US" altLang="zh-CN" sz="1600" kern="100" dirty="0">
                <a:solidFill>
                  <a:srgbClr val="0000FF"/>
                </a:solidFill>
                <a:latin typeface="Arial" panose="020B0604020202020204" pitchFamily="34" charset="0"/>
              </a:rPr>
              <a:t>;</a:t>
            </a:r>
          </a:p>
          <a:p>
            <a:pPr marL="800100" lvl="2"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a[</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 add3(&amp;a[</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&amp;b[</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1.0);</a:t>
            </a:r>
          </a:p>
          <a:p>
            <a:pPr marL="400050" lvl="1"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a:extLst>
              <a:ext uri="{FF2B5EF4-FFF2-40B4-BE49-F238E27FC236}">
                <a16:creationId xmlns:a16="http://schemas.microsoft.com/office/drawing/2014/main" id="{1F7D075C-BB89-4A64-A6A2-56CC96AE9498}"/>
              </a:ext>
            </a:extLst>
          </p:cNvPr>
          <p:cNvSpPr>
            <a:spLocks noGrp="1" noChangeArrowheads="1"/>
          </p:cNvSpPr>
          <p:nvPr>
            <p:ph type="title"/>
          </p:nvPr>
        </p:nvSpPr>
        <p:spPr/>
        <p:txBody>
          <a:bodyPr/>
          <a:lstStyle/>
          <a:p>
            <a:r>
              <a:rPr lang="en-US" altLang="zh-CN"/>
              <a:t>SIMD declare</a:t>
            </a:r>
            <a:r>
              <a:rPr lang="zh-CN" altLang="en-US"/>
              <a:t>例子</a:t>
            </a:r>
          </a:p>
        </p:txBody>
      </p:sp>
      <p:sp>
        <p:nvSpPr>
          <p:cNvPr id="3" name="内容占位符 2">
            <a:extLst>
              <a:ext uri="{FF2B5EF4-FFF2-40B4-BE49-F238E27FC236}">
                <a16:creationId xmlns:a16="http://schemas.microsoft.com/office/drawing/2014/main" id="{B3CC8343-F2C2-4B63-8F98-1FFC2D440A93}"/>
              </a:ext>
            </a:extLst>
          </p:cNvPr>
          <p:cNvSpPr>
            <a:spLocks noGrp="1"/>
          </p:cNvSpPr>
          <p:nvPr>
            <p:ph idx="1"/>
          </p:nvPr>
        </p:nvSpPr>
        <p:spPr/>
        <p:txBody>
          <a:bodyPr/>
          <a:lstStyle/>
          <a:p>
            <a:pPr>
              <a:defRPr/>
            </a:pPr>
            <a:r>
              <a:rPr lang="en-US" altLang="zh-CN" sz="2400" kern="100" dirty="0">
                <a:solidFill>
                  <a:srgbClr val="0000FF"/>
                </a:solidFill>
                <a:latin typeface="Arial" panose="020B0604020202020204" pitchFamily="34" charset="0"/>
              </a:rPr>
              <a:t>a</a:t>
            </a:r>
            <a:r>
              <a:rPr lang="zh-CN" altLang="en-US" sz="2400" dirty="0">
                <a:solidFill>
                  <a:srgbClr val="000000"/>
                </a:solidFill>
              </a:rPr>
              <a:t>和</a:t>
            </a:r>
            <a:r>
              <a:rPr lang="en-US" altLang="zh-CN" sz="2400" kern="100" dirty="0">
                <a:solidFill>
                  <a:srgbClr val="0000FF"/>
                </a:solidFill>
                <a:latin typeface="Arial" panose="020B0604020202020204" pitchFamily="34" charset="0"/>
              </a:rPr>
              <a:t>b</a:t>
            </a:r>
            <a:r>
              <a:rPr lang="zh-CN" altLang="en-US" sz="2400" dirty="0">
                <a:solidFill>
                  <a:srgbClr val="000000"/>
                </a:solidFill>
              </a:rPr>
              <a:t>（指针）步长</a:t>
            </a:r>
            <a:r>
              <a:rPr lang="en-US" altLang="zh-CN" sz="2400" dirty="0">
                <a:solidFill>
                  <a:srgbClr val="000000"/>
                </a:solidFill>
              </a:rPr>
              <a:t>1</a:t>
            </a:r>
            <a:r>
              <a:rPr lang="zh-CN" altLang="en-US" sz="2400" dirty="0">
                <a:solidFill>
                  <a:srgbClr val="000000"/>
                </a:solidFill>
              </a:rPr>
              <a:t>的向量化</a:t>
            </a:r>
            <a:endParaRPr lang="en-US" altLang="zh-CN" sz="2400" dirty="0">
              <a:solidFill>
                <a:srgbClr val="000000"/>
              </a:solidFill>
            </a:endParaRPr>
          </a:p>
          <a:p>
            <a:pPr marL="0"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#pragma </a:t>
            </a:r>
            <a:r>
              <a:rPr lang="en-US" altLang="zh-CN" sz="1600" kern="100" dirty="0" err="1">
                <a:solidFill>
                  <a:srgbClr val="0000FF"/>
                </a:solidFill>
                <a:latin typeface="Arial" panose="020B0604020202020204" pitchFamily="34" charset="0"/>
              </a:rPr>
              <a:t>omp</a:t>
            </a:r>
            <a:r>
              <a:rPr lang="en-US" altLang="zh-CN" sz="1600" kern="100" dirty="0">
                <a:solidFill>
                  <a:srgbClr val="0000FF"/>
                </a:solidFill>
                <a:latin typeface="Arial" panose="020B0604020202020204" pitchFamily="34" charset="0"/>
              </a:rPr>
              <a:t> declare </a:t>
            </a:r>
            <a:r>
              <a:rPr lang="en-US" altLang="zh-CN" sz="1600" kern="100" dirty="0" err="1">
                <a:solidFill>
                  <a:srgbClr val="0000FF"/>
                </a:solidFill>
                <a:latin typeface="Arial" panose="020B0604020202020204" pitchFamily="34" charset="0"/>
              </a:rPr>
              <a:t>simd</a:t>
            </a:r>
            <a:r>
              <a:rPr lang="en-US" altLang="zh-CN" sz="1600" kern="100" dirty="0">
                <a:solidFill>
                  <a:srgbClr val="0000FF"/>
                </a:solidFill>
                <a:latin typeface="Arial" panose="020B0604020202020204" pitchFamily="34" charset="0"/>
              </a:rPr>
              <a:t> uniform(fact) linear(a,b:1)</a:t>
            </a:r>
          </a:p>
          <a:p>
            <a:pPr marL="0"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double add3(double *a, double *b, double fact)</a:t>
            </a:r>
          </a:p>
          <a:p>
            <a:pPr marL="0"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a:t>
            </a:r>
          </a:p>
          <a:p>
            <a:pPr marL="400050" lvl="1"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double c;</a:t>
            </a:r>
          </a:p>
          <a:p>
            <a:pPr marL="400050" lvl="1"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c = *a + *b + fact;</a:t>
            </a:r>
          </a:p>
          <a:p>
            <a:pPr marL="400050" lvl="1"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return c;</a:t>
            </a:r>
          </a:p>
          <a:p>
            <a:pPr marL="0"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endParaRPr lang="en-US" altLang="zh-CN" sz="16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void work( double *a, double *b, int n )</a:t>
            </a:r>
          </a:p>
          <a:p>
            <a:pPr marL="0"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a:t>
            </a:r>
          </a:p>
          <a:p>
            <a:pPr marL="400050" lvl="1"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int </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a:t>
            </a:r>
          </a:p>
          <a:p>
            <a:pPr marL="400050" lvl="1"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double </a:t>
            </a:r>
            <a:r>
              <a:rPr lang="en-US" altLang="zh-CN" sz="1600" kern="100" dirty="0" err="1">
                <a:solidFill>
                  <a:srgbClr val="0000FF"/>
                </a:solidFill>
                <a:latin typeface="Arial" panose="020B0604020202020204" pitchFamily="34" charset="0"/>
              </a:rPr>
              <a:t>tmp</a:t>
            </a:r>
            <a:r>
              <a:rPr lang="en-US" altLang="zh-CN" sz="1600" kern="100" dirty="0">
                <a:solidFill>
                  <a:srgbClr val="0000FF"/>
                </a:solidFill>
                <a:latin typeface="Arial" panose="020B0604020202020204" pitchFamily="34" charset="0"/>
              </a:rPr>
              <a:t>;</a:t>
            </a:r>
          </a:p>
          <a:p>
            <a:pPr marL="400050" lvl="1"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#pragma </a:t>
            </a:r>
            <a:r>
              <a:rPr lang="en-US" altLang="zh-CN" sz="1600" kern="100" dirty="0" err="1">
                <a:solidFill>
                  <a:srgbClr val="0000FF"/>
                </a:solidFill>
                <a:latin typeface="Arial" panose="020B0604020202020204" pitchFamily="34" charset="0"/>
              </a:rPr>
              <a:t>omp</a:t>
            </a:r>
            <a:r>
              <a:rPr lang="en-US" altLang="zh-CN" sz="1600" kern="100" dirty="0">
                <a:solidFill>
                  <a:srgbClr val="0000FF"/>
                </a:solidFill>
                <a:latin typeface="Arial" panose="020B0604020202020204" pitchFamily="34" charset="0"/>
              </a:rPr>
              <a:t> </a:t>
            </a:r>
            <a:r>
              <a:rPr lang="en-US" altLang="zh-CN" sz="1600" kern="100" dirty="0" err="1">
                <a:solidFill>
                  <a:srgbClr val="0000FF"/>
                </a:solidFill>
                <a:latin typeface="Arial" panose="020B0604020202020204" pitchFamily="34" charset="0"/>
              </a:rPr>
              <a:t>simd</a:t>
            </a:r>
            <a:r>
              <a:rPr lang="en-US" altLang="zh-CN" sz="1600" kern="100" dirty="0">
                <a:solidFill>
                  <a:srgbClr val="0000FF"/>
                </a:solidFill>
                <a:latin typeface="Arial" panose="020B0604020202020204" pitchFamily="34" charset="0"/>
              </a:rPr>
              <a:t> private(</a:t>
            </a:r>
            <a:r>
              <a:rPr lang="en-US" altLang="zh-CN" sz="1600" kern="100" dirty="0" err="1">
                <a:solidFill>
                  <a:srgbClr val="0000FF"/>
                </a:solidFill>
                <a:latin typeface="Arial" panose="020B0604020202020204" pitchFamily="34" charset="0"/>
              </a:rPr>
              <a:t>tmp</a:t>
            </a:r>
            <a:r>
              <a:rPr lang="en-US" altLang="zh-CN" sz="1600" kern="100" dirty="0">
                <a:solidFill>
                  <a:srgbClr val="0000FF"/>
                </a:solidFill>
                <a:latin typeface="Arial" panose="020B0604020202020204" pitchFamily="34" charset="0"/>
              </a:rPr>
              <a:t>)</a:t>
            </a:r>
          </a:p>
          <a:p>
            <a:pPr marL="400050" lvl="1"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for ( </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 0; </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&lt; n; </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 {</a:t>
            </a:r>
          </a:p>
          <a:p>
            <a:pPr marL="800100" lvl="2" indent="0" eaLnBrk="1" hangingPunct="1">
              <a:spcBef>
                <a:spcPts val="100"/>
              </a:spcBef>
              <a:buFont typeface="Wingdings" panose="05000000000000000000" pitchFamily="2" charset="2"/>
              <a:buNone/>
              <a:defRPr/>
            </a:pPr>
            <a:r>
              <a:rPr lang="en-US" altLang="zh-CN" sz="1600" kern="100" dirty="0" err="1">
                <a:solidFill>
                  <a:srgbClr val="0000FF"/>
                </a:solidFill>
                <a:latin typeface="Arial" panose="020B0604020202020204" pitchFamily="34" charset="0"/>
              </a:rPr>
              <a:t>tmp</a:t>
            </a:r>
            <a:r>
              <a:rPr lang="en-US" altLang="zh-CN" sz="1600" kern="100" dirty="0">
                <a:solidFill>
                  <a:srgbClr val="0000FF"/>
                </a:solidFill>
                <a:latin typeface="Arial" panose="020B0604020202020204" pitchFamily="34" charset="0"/>
              </a:rPr>
              <a:t> = add1(a[</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b[</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1.0);</a:t>
            </a:r>
          </a:p>
          <a:p>
            <a:pPr marL="800100" lvl="2"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a[</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 add2(a, b, </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1.0) + </a:t>
            </a:r>
            <a:r>
              <a:rPr lang="en-US" altLang="zh-CN" sz="1600" kern="100" dirty="0" err="1">
                <a:solidFill>
                  <a:srgbClr val="0000FF"/>
                </a:solidFill>
                <a:latin typeface="Arial" panose="020B0604020202020204" pitchFamily="34" charset="0"/>
              </a:rPr>
              <a:t>tmp</a:t>
            </a:r>
            <a:r>
              <a:rPr lang="en-US" altLang="zh-CN" sz="1600" kern="100" dirty="0">
                <a:solidFill>
                  <a:srgbClr val="0000FF"/>
                </a:solidFill>
                <a:latin typeface="Arial" panose="020B0604020202020204" pitchFamily="34" charset="0"/>
              </a:rPr>
              <a:t>;</a:t>
            </a:r>
          </a:p>
          <a:p>
            <a:pPr marL="800100" lvl="2"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a[</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 add3(&amp;a[</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&amp;b[</a:t>
            </a:r>
            <a:r>
              <a:rPr lang="en-US" altLang="zh-CN" sz="1600" kern="100" dirty="0" err="1">
                <a:solidFill>
                  <a:srgbClr val="0000FF"/>
                </a:solidFill>
                <a:latin typeface="Arial" panose="020B0604020202020204" pitchFamily="34" charset="0"/>
              </a:rPr>
              <a:t>i</a:t>
            </a:r>
            <a:r>
              <a:rPr lang="en-US" altLang="zh-CN" sz="1600" kern="100" dirty="0">
                <a:solidFill>
                  <a:srgbClr val="0000FF"/>
                </a:solidFill>
                <a:latin typeface="Arial" panose="020B0604020202020204" pitchFamily="34" charset="0"/>
              </a:rPr>
              <a:t>], 1.0);</a:t>
            </a:r>
          </a:p>
          <a:p>
            <a:pPr marL="400050" lvl="1"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600" kern="100" dirty="0">
                <a:solidFill>
                  <a:srgbClr val="0000FF"/>
                </a:solidFill>
                <a:latin typeface="Arial" panose="020B0604020202020204" pitchFamily="34" charset="0"/>
              </a:rPr>
              <a:t>}</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6926F-8BC9-1042-BC45-E702C56FB989}"/>
              </a:ext>
            </a:extLst>
          </p:cNvPr>
          <p:cNvSpPr>
            <a:spLocks noGrp="1"/>
          </p:cNvSpPr>
          <p:nvPr>
            <p:ph type="title"/>
          </p:nvPr>
        </p:nvSpPr>
        <p:spPr/>
        <p:txBody>
          <a:bodyPr/>
          <a:lstStyle/>
          <a:p>
            <a:r>
              <a:rPr kumimoji="1" lang="en-US" altLang="zh-CN" dirty="0"/>
              <a:t>OpenMP</a:t>
            </a:r>
            <a:r>
              <a:rPr kumimoji="1" lang="zh-CN" altLang="en-US" dirty="0"/>
              <a:t>任务卸载</a:t>
            </a:r>
          </a:p>
        </p:txBody>
      </p:sp>
      <p:sp>
        <p:nvSpPr>
          <p:cNvPr id="3" name="内容占位符 2">
            <a:extLst>
              <a:ext uri="{FF2B5EF4-FFF2-40B4-BE49-F238E27FC236}">
                <a16:creationId xmlns:a16="http://schemas.microsoft.com/office/drawing/2014/main" id="{4164E491-4D06-304E-800B-5457A17164D0}"/>
              </a:ext>
            </a:extLst>
          </p:cNvPr>
          <p:cNvSpPr>
            <a:spLocks noGrp="1"/>
          </p:cNvSpPr>
          <p:nvPr>
            <p:ph idx="1"/>
          </p:nvPr>
        </p:nvSpPr>
        <p:spPr/>
        <p:txBody>
          <a:bodyPr/>
          <a:lstStyle/>
          <a:p>
            <a:r>
              <a:rPr kumimoji="1" lang="en-US" altLang="zh-CN" dirty="0"/>
              <a:t>OpenMP</a:t>
            </a:r>
            <a:r>
              <a:rPr kumimoji="1" lang="zh-CN" altLang="en-US" dirty="0"/>
              <a:t> </a:t>
            </a:r>
            <a:r>
              <a:rPr kumimoji="1" lang="en-US" altLang="zh-CN" dirty="0"/>
              <a:t>4.0</a:t>
            </a:r>
            <a:r>
              <a:rPr kumimoji="1" lang="zh-CN" altLang="en-US" dirty="0"/>
              <a:t>开始支持加速器</a:t>
            </a:r>
            <a:r>
              <a:rPr kumimoji="1" lang="en-US" altLang="zh-CN" dirty="0"/>
              <a:t>/</a:t>
            </a:r>
            <a:r>
              <a:rPr kumimoji="1" lang="zh-CN" altLang="en-US" dirty="0"/>
              <a:t>协处理器（“设备”，不局限于</a:t>
            </a:r>
            <a:r>
              <a:rPr kumimoji="1" lang="en-US" altLang="zh-CN" dirty="0"/>
              <a:t>GPU</a:t>
            </a:r>
            <a:r>
              <a:rPr kumimoji="1" lang="zh-CN" altLang="en-US" dirty="0"/>
              <a:t>）</a:t>
            </a:r>
            <a:endParaRPr kumimoji="1" lang="en-US" altLang="zh-CN" dirty="0"/>
          </a:p>
          <a:p>
            <a:r>
              <a:rPr lang="zh-CN" altLang="en-US" dirty="0"/>
              <a:t>设备模型：一个主机（</a:t>
            </a:r>
            <a:r>
              <a:rPr lang="en-US" altLang="zh-CN" dirty="0"/>
              <a:t>host</a:t>
            </a:r>
            <a:r>
              <a:rPr lang="zh-CN" altLang="en-US" dirty="0"/>
              <a:t>），</a:t>
            </a:r>
            <a:r>
              <a:rPr lang="zh-CN" altLang="en-US" dirty="0">
                <a:latin typeface="SimHei" panose="02010609060101010101" pitchFamily="49" charset="-122"/>
                <a:ea typeface="SimHei" panose="02010609060101010101" pitchFamily="49" charset="-122"/>
              </a:rPr>
              <a:t>相同</a:t>
            </a:r>
            <a:r>
              <a:rPr lang="zh-CN" altLang="en-US" dirty="0"/>
              <a:t>类型的多个设备（</a:t>
            </a:r>
            <a:r>
              <a:rPr lang="en-US" altLang="zh-CN" dirty="0"/>
              <a:t>device</a:t>
            </a:r>
            <a:r>
              <a:rPr lang="zh-CN" altLang="en-US" dirty="0"/>
              <a:t>）</a:t>
            </a:r>
            <a:endParaRPr kumimoji="1" lang="zh-CN" altLang="en-US" dirty="0"/>
          </a:p>
        </p:txBody>
      </p:sp>
      <p:grpSp>
        <p:nvGrpSpPr>
          <p:cNvPr id="20" name="Group 4">
            <a:extLst>
              <a:ext uri="{FF2B5EF4-FFF2-40B4-BE49-F238E27FC236}">
                <a16:creationId xmlns:a16="http://schemas.microsoft.com/office/drawing/2014/main" id="{2CF3F827-7B92-9142-8AA4-EAE9CFE164D7}"/>
              </a:ext>
            </a:extLst>
          </p:cNvPr>
          <p:cNvGrpSpPr/>
          <p:nvPr/>
        </p:nvGrpSpPr>
        <p:grpSpPr>
          <a:xfrm>
            <a:off x="2255402" y="4015700"/>
            <a:ext cx="5584107" cy="2080300"/>
            <a:chOff x="2123069" y="4162723"/>
            <a:chExt cx="6100448" cy="2080300"/>
          </a:xfrm>
        </p:grpSpPr>
        <p:cxnSp>
          <p:nvCxnSpPr>
            <p:cNvPr id="21" name="Straight Connector 7">
              <a:extLst>
                <a:ext uri="{FF2B5EF4-FFF2-40B4-BE49-F238E27FC236}">
                  <a16:creationId xmlns:a16="http://schemas.microsoft.com/office/drawing/2014/main" id="{90959FCD-3022-FC4C-8432-A7565FBD114F}"/>
                </a:ext>
              </a:extLst>
            </p:cNvPr>
            <p:cNvCxnSpPr>
              <a:cxnSpLocks/>
            </p:cNvCxnSpPr>
            <p:nvPr/>
          </p:nvCxnSpPr>
          <p:spPr bwMode="auto">
            <a:xfrm>
              <a:off x="5564800" y="5282644"/>
              <a:ext cx="738390" cy="0"/>
            </a:xfrm>
            <a:prstGeom prst="line">
              <a:avLst/>
            </a:prstGeom>
            <a:noFill/>
            <a:ln w="76200" cap="flat" cmpd="sng" algn="ctr">
              <a:solidFill>
                <a:srgbClr val="0068B5"/>
              </a:solidFill>
              <a:prstDash val="solid"/>
              <a:round/>
              <a:headEnd type="none" w="med" len="med"/>
              <a:tailEnd type="none"/>
            </a:ln>
            <a:effectLst/>
          </p:spPr>
        </p:cxnSp>
        <p:pic>
          <p:nvPicPr>
            <p:cNvPr id="22" name="Picture 13">
              <a:extLst>
                <a:ext uri="{FF2B5EF4-FFF2-40B4-BE49-F238E27FC236}">
                  <a16:creationId xmlns:a16="http://schemas.microsoft.com/office/drawing/2014/main" id="{1E522756-899F-3E44-87A3-1A2D4EF2CB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47946" y="4162723"/>
              <a:ext cx="1875571" cy="1628888"/>
            </a:xfrm>
            <a:prstGeom prst="rect">
              <a:avLst/>
            </a:prstGeom>
          </p:spPr>
        </p:pic>
        <p:sp>
          <p:nvSpPr>
            <p:cNvPr id="23" name="TextBox 5">
              <a:extLst>
                <a:ext uri="{FF2B5EF4-FFF2-40B4-BE49-F238E27FC236}">
                  <a16:creationId xmlns:a16="http://schemas.microsoft.com/office/drawing/2014/main" id="{193ED34D-D85C-4748-9AF1-4D60DC60F9C0}"/>
                </a:ext>
              </a:extLst>
            </p:cNvPr>
            <p:cNvSpPr txBox="1"/>
            <p:nvPr/>
          </p:nvSpPr>
          <p:spPr>
            <a:xfrm>
              <a:off x="7036800" y="5839378"/>
              <a:ext cx="670376" cy="369332"/>
            </a:xfrm>
            <a:prstGeom prst="rect">
              <a:avLst/>
            </a:prstGeom>
            <a:noFill/>
          </p:spPr>
          <p:txBody>
            <a:bodyPr wrap="none" rtlCol="0">
              <a:spAutoFit/>
            </a:bodyPr>
            <a:lstStyle/>
            <a:p>
              <a:pPr marL="0" marR="0" lvl="0" indent="0" defTabSz="1219169" eaLnBrk="1" fontAlgn="auto" latinLnBrk="0" hangingPunct="1">
                <a:lnSpc>
                  <a:spcPct val="90000"/>
                </a:lnSpc>
                <a:spcBef>
                  <a:spcPts val="225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IntelOne Display Regular"/>
                  <a:ea typeface="Helvetica Neue"/>
                  <a:cs typeface="Helvetica Neue"/>
                  <a:sym typeface="Helvetica Neue"/>
                </a:rPr>
                <a:t>Host</a:t>
              </a:r>
            </a:p>
          </p:txBody>
        </p:sp>
        <p:pic>
          <p:nvPicPr>
            <p:cNvPr id="24" name="Picture 15" descr="A picture containing game, man, basketball, white&#10;&#10;Description automatically generated">
              <a:extLst>
                <a:ext uri="{FF2B5EF4-FFF2-40B4-BE49-F238E27FC236}">
                  <a16:creationId xmlns:a16="http://schemas.microsoft.com/office/drawing/2014/main" id="{3F2F6D7C-FA08-6244-9B2D-DC11CC504581}"/>
                </a:ext>
              </a:extLst>
            </p:cNvPr>
            <p:cNvPicPr>
              <a:picLocks noChangeAspect="1"/>
            </p:cNvPicPr>
            <p:nvPr/>
          </p:nvPicPr>
          <p:blipFill>
            <a:blip r:embed="rId3"/>
            <a:stretch>
              <a:fillRect/>
            </a:stretch>
          </p:blipFill>
          <p:spPr>
            <a:xfrm>
              <a:off x="2123069" y="4256946"/>
              <a:ext cx="3174680" cy="1681637"/>
            </a:xfrm>
            <a:prstGeom prst="rect">
              <a:avLst/>
            </a:prstGeom>
          </p:spPr>
        </p:pic>
        <p:sp>
          <p:nvSpPr>
            <p:cNvPr id="25" name="TextBox 6">
              <a:extLst>
                <a:ext uri="{FF2B5EF4-FFF2-40B4-BE49-F238E27FC236}">
                  <a16:creationId xmlns:a16="http://schemas.microsoft.com/office/drawing/2014/main" id="{B71630E9-93D7-594C-A1AC-E48D84C35CE2}"/>
                </a:ext>
              </a:extLst>
            </p:cNvPr>
            <p:cNvSpPr txBox="1"/>
            <p:nvPr/>
          </p:nvSpPr>
          <p:spPr>
            <a:xfrm>
              <a:off x="3254725" y="5873691"/>
              <a:ext cx="755335" cy="369332"/>
            </a:xfrm>
            <a:prstGeom prst="rect">
              <a:avLst/>
            </a:prstGeom>
            <a:noFill/>
          </p:spPr>
          <p:txBody>
            <a:bodyPr wrap="none" rtlCol="0">
              <a:spAutoFit/>
            </a:bodyPr>
            <a:lstStyle/>
            <a:p>
              <a:pPr marL="0" marR="0" lvl="0" indent="0" defTabSz="1219169" eaLnBrk="1" fontAlgn="auto" latinLnBrk="0" hangingPunct="1">
                <a:lnSpc>
                  <a:spcPct val="90000"/>
                </a:lnSpc>
                <a:spcBef>
                  <a:spcPts val="225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IntelOne Display Regular"/>
                  <a:ea typeface="Helvetica Neue"/>
                  <a:cs typeface="Helvetica Neue"/>
                  <a:sym typeface="Helvetica Neue"/>
                </a:rPr>
                <a:t>GPUs</a:t>
              </a:r>
            </a:p>
          </p:txBody>
        </p:sp>
        <p:cxnSp>
          <p:nvCxnSpPr>
            <p:cNvPr id="26" name="Straight Connector 16">
              <a:extLst>
                <a:ext uri="{FF2B5EF4-FFF2-40B4-BE49-F238E27FC236}">
                  <a16:creationId xmlns:a16="http://schemas.microsoft.com/office/drawing/2014/main" id="{6A8596BB-2886-8A4E-9D6C-8AB221DB9991}"/>
                </a:ext>
              </a:extLst>
            </p:cNvPr>
            <p:cNvCxnSpPr>
              <a:cxnSpLocks/>
            </p:cNvCxnSpPr>
            <p:nvPr/>
          </p:nvCxnSpPr>
          <p:spPr bwMode="auto">
            <a:xfrm>
              <a:off x="4988959" y="4545697"/>
              <a:ext cx="406400" cy="0"/>
            </a:xfrm>
            <a:prstGeom prst="line">
              <a:avLst/>
            </a:prstGeom>
            <a:noFill/>
            <a:ln w="76200" cap="flat" cmpd="sng" algn="ctr">
              <a:solidFill>
                <a:srgbClr val="0068B5"/>
              </a:solidFill>
              <a:prstDash val="solid"/>
              <a:round/>
              <a:headEnd type="none" w="med" len="med"/>
              <a:tailEnd type="none"/>
            </a:ln>
            <a:effectLst/>
          </p:spPr>
        </p:cxnSp>
        <p:cxnSp>
          <p:nvCxnSpPr>
            <p:cNvPr id="27" name="Straight Connector 18">
              <a:extLst>
                <a:ext uri="{FF2B5EF4-FFF2-40B4-BE49-F238E27FC236}">
                  <a16:creationId xmlns:a16="http://schemas.microsoft.com/office/drawing/2014/main" id="{AFC65270-DA66-094D-B586-A150D5567C1C}"/>
                </a:ext>
              </a:extLst>
            </p:cNvPr>
            <p:cNvCxnSpPr>
              <a:cxnSpLocks/>
            </p:cNvCxnSpPr>
            <p:nvPr/>
          </p:nvCxnSpPr>
          <p:spPr bwMode="auto">
            <a:xfrm>
              <a:off x="5192159" y="4786209"/>
              <a:ext cx="406400" cy="0"/>
            </a:xfrm>
            <a:prstGeom prst="line">
              <a:avLst/>
            </a:prstGeom>
            <a:noFill/>
            <a:ln w="76200" cap="flat" cmpd="sng" algn="ctr">
              <a:solidFill>
                <a:srgbClr val="0068B5"/>
              </a:solidFill>
              <a:prstDash val="solid"/>
              <a:round/>
              <a:headEnd type="none" w="med" len="med"/>
              <a:tailEnd type="none"/>
            </a:ln>
            <a:effectLst/>
          </p:spPr>
        </p:cxnSp>
        <p:cxnSp>
          <p:nvCxnSpPr>
            <p:cNvPr id="28" name="Straight Connector 19">
              <a:extLst>
                <a:ext uri="{FF2B5EF4-FFF2-40B4-BE49-F238E27FC236}">
                  <a16:creationId xmlns:a16="http://schemas.microsoft.com/office/drawing/2014/main" id="{208C1171-D32E-D04B-B314-20B504314606}"/>
                </a:ext>
              </a:extLst>
            </p:cNvPr>
            <p:cNvCxnSpPr>
              <a:cxnSpLocks/>
            </p:cNvCxnSpPr>
            <p:nvPr/>
          </p:nvCxnSpPr>
          <p:spPr bwMode="auto">
            <a:xfrm>
              <a:off x="5395359" y="5026723"/>
              <a:ext cx="406400" cy="0"/>
            </a:xfrm>
            <a:prstGeom prst="line">
              <a:avLst/>
            </a:prstGeom>
            <a:noFill/>
            <a:ln w="76200" cap="flat" cmpd="sng" algn="ctr">
              <a:solidFill>
                <a:srgbClr val="0068B5"/>
              </a:solidFill>
              <a:prstDash val="solid"/>
              <a:round/>
              <a:headEnd type="none" w="med" len="med"/>
              <a:tailEnd type="none"/>
            </a:ln>
            <a:effectLst/>
          </p:spPr>
        </p:cxnSp>
        <p:cxnSp>
          <p:nvCxnSpPr>
            <p:cNvPr id="29" name="Straight Connector 20">
              <a:extLst>
                <a:ext uri="{FF2B5EF4-FFF2-40B4-BE49-F238E27FC236}">
                  <a16:creationId xmlns:a16="http://schemas.microsoft.com/office/drawing/2014/main" id="{E6BA367A-8443-2B4A-A52B-D318B94A0AF7}"/>
                </a:ext>
              </a:extLst>
            </p:cNvPr>
            <p:cNvCxnSpPr>
              <a:cxnSpLocks/>
            </p:cNvCxnSpPr>
            <p:nvPr/>
          </p:nvCxnSpPr>
          <p:spPr bwMode="auto">
            <a:xfrm>
              <a:off x="5368003" y="4543567"/>
              <a:ext cx="636956" cy="690736"/>
            </a:xfrm>
            <a:prstGeom prst="line">
              <a:avLst/>
            </a:prstGeom>
            <a:noFill/>
            <a:ln w="57150" cap="flat" cmpd="sng" algn="ctr">
              <a:solidFill>
                <a:srgbClr val="0068B5"/>
              </a:solidFill>
              <a:prstDash val="solid"/>
              <a:round/>
              <a:headEnd type="none" w="med" len="med"/>
              <a:tailEnd type="none"/>
            </a:ln>
            <a:effectLst/>
          </p:spPr>
        </p:cxnSp>
      </p:grpSp>
    </p:spTree>
    <p:extLst>
      <p:ext uri="{BB962C8B-B14F-4D97-AF65-F5344CB8AC3E}">
        <p14:creationId xmlns:p14="http://schemas.microsoft.com/office/powerpoint/2010/main" val="3142656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056A5E0-50C0-4269-9A21-C94F94761C45}"/>
              </a:ext>
            </a:extLst>
          </p:cNvPr>
          <p:cNvSpPr>
            <a:spLocks noGrp="1" noChangeArrowheads="1"/>
          </p:cNvSpPr>
          <p:nvPr>
            <p:ph type="title"/>
          </p:nvPr>
        </p:nvSpPr>
        <p:spPr/>
        <p:txBody>
          <a:bodyPr/>
          <a:lstStyle/>
          <a:p>
            <a:pPr eaLnBrk="1" hangingPunct="1"/>
            <a:r>
              <a:rPr lang="zh-CN" altLang="en-US"/>
              <a:t>并行区域结构</a:t>
            </a:r>
          </a:p>
        </p:txBody>
      </p:sp>
      <p:sp>
        <p:nvSpPr>
          <p:cNvPr id="17411" name="Rectangle 3">
            <a:extLst>
              <a:ext uri="{FF2B5EF4-FFF2-40B4-BE49-F238E27FC236}">
                <a16:creationId xmlns:a16="http://schemas.microsoft.com/office/drawing/2014/main" id="{4D22C795-7069-4942-8E55-333E7DA04A23}"/>
              </a:ext>
            </a:extLst>
          </p:cNvPr>
          <p:cNvSpPr>
            <a:spLocks noGrp="1" noChangeArrowheads="1"/>
          </p:cNvSpPr>
          <p:nvPr>
            <p:ph type="body" idx="1"/>
          </p:nvPr>
        </p:nvSpPr>
        <p:spPr/>
        <p:txBody>
          <a:bodyPr/>
          <a:lstStyle/>
          <a:p>
            <a:pPr eaLnBrk="1" hangingPunct="1"/>
            <a:r>
              <a:rPr lang="zh-CN" altLang="en-US"/>
              <a:t>多线程并行执行的代码块</a:t>
            </a:r>
            <a:endParaRPr lang="en-US" altLang="zh-CN"/>
          </a:p>
          <a:p>
            <a:pPr eaLnBrk="1" hangingPunct="1"/>
            <a:r>
              <a:rPr lang="zh-CN" altLang="en-US"/>
              <a:t>每个线程执行相同的代码（</a:t>
            </a:r>
            <a:r>
              <a:rPr lang="en-US" altLang="zh-CN">
                <a:solidFill>
                  <a:srgbClr val="FF0000"/>
                </a:solidFill>
              </a:rPr>
              <a:t>SPMD</a:t>
            </a:r>
            <a:r>
              <a:rPr lang="zh-CN" altLang="en-US"/>
              <a:t>）</a:t>
            </a:r>
            <a:endParaRPr lang="en-US" altLang="zh-CN"/>
          </a:p>
          <a:p>
            <a:pPr lvl="1" eaLnBrk="1" hangingPunct="1"/>
            <a:r>
              <a:rPr lang="zh-CN" altLang="en-US"/>
              <a:t>线程组中线程分担工作，任务被分配给它们</a:t>
            </a:r>
            <a:endParaRPr lang="en-US" altLang="zh-CN"/>
          </a:p>
          <a:p>
            <a:pPr eaLnBrk="1" hangingPunct="1"/>
            <a:r>
              <a:rPr lang="en-US" altLang="zh-CN"/>
              <a:t>C/C++</a:t>
            </a:r>
            <a:r>
              <a:rPr lang="zh-CN" altLang="en-US"/>
              <a:t>语法示例</a:t>
            </a:r>
            <a:endParaRPr lang="en-US" altLang="zh-CN"/>
          </a:p>
          <a:p>
            <a:pPr lvl="1">
              <a:buClr>
                <a:srgbClr val="3333CC"/>
              </a:buClr>
              <a:buFont typeface="Wingdings" panose="05000000000000000000" pitchFamily="2" charset="2"/>
              <a:buNone/>
            </a:pPr>
            <a:r>
              <a:rPr lang="en-US" altLang="zh-CN" sz="2400">
                <a:latin typeface="Courier" charset="0"/>
                <a:ea typeface="ＭＳ Ｐゴシック" panose="020B0600070205080204" pitchFamily="34" charset="-128"/>
              </a:rPr>
              <a:t>#pragma omp </a:t>
            </a:r>
            <a:r>
              <a:rPr lang="en-US" altLang="zh-CN" sz="2400">
                <a:latin typeface="Arial" panose="020B0604020202020204" pitchFamily="34" charset="0"/>
                <a:ea typeface="ＭＳ Ｐゴシック" panose="020B0600070205080204" pitchFamily="34" charset="-128"/>
              </a:rPr>
              <a:t>directive_name [ clause [ clause ] ... ]</a:t>
            </a:r>
          </a:p>
          <a:p>
            <a:pPr lvl="1">
              <a:buClr>
                <a:srgbClr val="3333CC"/>
              </a:buClr>
              <a:buFont typeface="Wingdings" panose="05000000000000000000" pitchFamily="2" charset="2"/>
              <a:buNone/>
            </a:pPr>
            <a:r>
              <a:rPr lang="en-US" altLang="zh-CN" sz="2400">
                <a:latin typeface="Arial" panose="020B0604020202020204" pitchFamily="34" charset="0"/>
                <a:ea typeface="ＭＳ Ｐゴシック" panose="020B0600070205080204" pitchFamily="34" charset="-128"/>
              </a:rPr>
              <a:t>	</a:t>
            </a:r>
            <a:r>
              <a:rPr lang="zh-CN" altLang="en-US" sz="2400">
                <a:latin typeface="Arial" panose="020B0604020202020204" pitchFamily="34" charset="0"/>
                <a:ea typeface="ＭＳ Ｐゴシック" panose="020B0600070205080204" pitchFamily="34" charset="-128"/>
              </a:rPr>
              <a:t>语句块</a:t>
            </a:r>
            <a:endParaRPr lang="en-US" altLang="zh-CN" sz="2400"/>
          </a:p>
          <a:p>
            <a:pPr eaLnBrk="1" hangingPunct="1"/>
            <a:r>
              <a:rPr lang="zh-CN" altLang="en-US"/>
              <a:t>子句可为下面情况</a:t>
            </a:r>
            <a:endParaRPr lang="en-US" altLang="zh-CN"/>
          </a:p>
          <a:p>
            <a:pPr lvl="1">
              <a:buFontTx/>
              <a:buNone/>
            </a:pPr>
            <a:r>
              <a:rPr lang="en-US" altLang="zh-CN" sz="2400">
                <a:latin typeface="Courier" charset="0"/>
                <a:ea typeface="ＭＳ Ｐゴシック" panose="020B0600070205080204" pitchFamily="34" charset="-128"/>
              </a:rPr>
              <a:t>private</a:t>
            </a:r>
            <a:r>
              <a:rPr lang="en-US" altLang="zh-CN" sz="2400">
                <a:latin typeface="Arial" panose="020B0604020202020204" pitchFamily="34" charset="0"/>
                <a:ea typeface="ＭＳ Ｐゴシック" panose="020B0600070205080204" pitchFamily="34" charset="-128"/>
              </a:rPr>
              <a:t> (list)</a:t>
            </a:r>
          </a:p>
          <a:p>
            <a:pPr lvl="1">
              <a:buFontTx/>
              <a:buNone/>
            </a:pPr>
            <a:r>
              <a:rPr lang="en-US" altLang="zh-CN" sz="2400">
                <a:latin typeface="Courier" charset="0"/>
                <a:ea typeface="ＭＳ Ｐゴシック" panose="020B0600070205080204" pitchFamily="34" charset="-128"/>
              </a:rPr>
              <a:t>shared</a:t>
            </a:r>
            <a:r>
              <a:rPr lang="en-US" altLang="zh-CN" sz="2400">
                <a:latin typeface="Arial" panose="020B0604020202020204" pitchFamily="34" charset="0"/>
                <a:ea typeface="ＭＳ Ｐゴシック" panose="020B0600070205080204" pitchFamily="34" charset="-128"/>
              </a:rPr>
              <a:t> (list)</a:t>
            </a:r>
            <a:endParaRPr lang="en-US" altLang="zh-CN" sz="2400" b="1">
              <a:latin typeface="Arial" panose="020B0604020202020204" pitchFamily="34" charset="0"/>
              <a:ea typeface="ＭＳ Ｐゴシック" panose="020B0600070205080204" pitchFamily="34" charset="-128"/>
            </a:endParaRPr>
          </a:p>
          <a:p>
            <a:pPr lvl="1">
              <a:buClr>
                <a:srgbClr val="3333CC"/>
              </a:buClr>
              <a:buFont typeface="Wingdings" panose="05000000000000000000" pitchFamily="2" charset="2"/>
              <a:buNone/>
            </a:pPr>
            <a:endParaRPr lang="en-US" altLang="zh-CN" sz="2400">
              <a:latin typeface="Arial" panose="020B0604020202020204" pitchFamily="34" charset="0"/>
              <a:ea typeface="ＭＳ Ｐゴシック" panose="020B0600070205080204" pitchFamily="34" charset="-128"/>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6926F-8BC9-1042-BC45-E702C56FB989}"/>
              </a:ext>
            </a:extLst>
          </p:cNvPr>
          <p:cNvSpPr>
            <a:spLocks noGrp="1"/>
          </p:cNvSpPr>
          <p:nvPr>
            <p:ph type="title"/>
          </p:nvPr>
        </p:nvSpPr>
        <p:spPr/>
        <p:txBody>
          <a:bodyPr/>
          <a:lstStyle/>
          <a:p>
            <a:r>
              <a:rPr kumimoji="1" lang="zh-CN" altLang="en-US" dirty="0"/>
              <a:t>主机为中心的模型</a:t>
            </a:r>
          </a:p>
        </p:txBody>
      </p:sp>
      <p:sp>
        <p:nvSpPr>
          <p:cNvPr id="3" name="内容占位符 2">
            <a:extLst>
              <a:ext uri="{FF2B5EF4-FFF2-40B4-BE49-F238E27FC236}">
                <a16:creationId xmlns:a16="http://schemas.microsoft.com/office/drawing/2014/main" id="{4164E491-4D06-304E-800B-5457A17164D0}"/>
              </a:ext>
            </a:extLst>
          </p:cNvPr>
          <p:cNvSpPr>
            <a:spLocks noGrp="1"/>
          </p:cNvSpPr>
          <p:nvPr>
            <p:ph idx="1"/>
          </p:nvPr>
        </p:nvSpPr>
        <p:spPr/>
        <p:txBody>
          <a:bodyPr/>
          <a:lstStyle/>
          <a:p>
            <a:r>
              <a:rPr kumimoji="1" lang="zh-CN" altLang="en-US" dirty="0"/>
              <a:t>主机和设备的内存分离</a:t>
            </a:r>
            <a:endParaRPr kumimoji="1" lang="en-US" altLang="zh-CN" dirty="0"/>
          </a:p>
          <a:p>
            <a:r>
              <a:rPr lang="zh-CN" altLang="en-US" dirty="0"/>
              <a:t>需要将数据从主机</a:t>
            </a:r>
            <a:r>
              <a:rPr lang="zh-CN" altLang="en-US" dirty="0">
                <a:latin typeface="SimHei" panose="02010609060101010101" pitchFamily="49" charset="-122"/>
                <a:ea typeface="SimHei" panose="02010609060101010101" pitchFamily="49" charset="-122"/>
              </a:rPr>
              <a:t>映射</a:t>
            </a:r>
            <a:r>
              <a:rPr lang="zh-CN" altLang="en-US" dirty="0"/>
              <a:t>到设备，以便在目标区域（设备端）访问</a:t>
            </a:r>
            <a:r>
              <a:rPr lang="zh-CN" altLang="en-US" dirty="0">
                <a:latin typeface="SimHei" panose="02010609060101010101" pitchFamily="49" charset="-122"/>
                <a:ea typeface="SimHei" panose="02010609060101010101" pitchFamily="49" charset="-122"/>
              </a:rPr>
              <a:t>数据</a:t>
            </a:r>
            <a:endParaRPr lang="en-US" altLang="zh-CN" dirty="0">
              <a:latin typeface="SimHei" panose="02010609060101010101" pitchFamily="49" charset="-122"/>
              <a:ea typeface="SimHei" panose="02010609060101010101" pitchFamily="49" charset="-122"/>
            </a:endParaRPr>
          </a:p>
          <a:p>
            <a:r>
              <a:rPr kumimoji="1" lang="zh-CN" altLang="en-US" dirty="0"/>
              <a:t>需要</a:t>
            </a:r>
            <a:r>
              <a:rPr lang="zh-CN" altLang="en-US" dirty="0">
                <a:latin typeface="SimHei" panose="02010609060101010101" pitchFamily="49" charset="-122"/>
                <a:ea typeface="SimHei" panose="02010609060101010101" pitchFamily="49" charset="-122"/>
              </a:rPr>
              <a:t>语言构造</a:t>
            </a:r>
            <a:r>
              <a:rPr kumimoji="1" lang="zh-CN" altLang="en-US" dirty="0"/>
              <a:t>卸载代码到</a:t>
            </a:r>
            <a:r>
              <a:rPr lang="zh-CN" altLang="en-US" dirty="0">
                <a:latin typeface="SimHei" panose="02010609060101010101" pitchFamily="49" charset="-122"/>
                <a:ea typeface="SimHei" panose="02010609060101010101" pitchFamily="49" charset="-122"/>
              </a:rPr>
              <a:t>设备</a:t>
            </a:r>
          </a:p>
        </p:txBody>
      </p:sp>
      <p:grpSp>
        <p:nvGrpSpPr>
          <p:cNvPr id="30" name="Group 8">
            <a:extLst>
              <a:ext uri="{FF2B5EF4-FFF2-40B4-BE49-F238E27FC236}">
                <a16:creationId xmlns:a16="http://schemas.microsoft.com/office/drawing/2014/main" id="{B60E0666-2D41-E941-ADA0-8478925AC36E}"/>
              </a:ext>
            </a:extLst>
          </p:cNvPr>
          <p:cNvGrpSpPr/>
          <p:nvPr/>
        </p:nvGrpSpPr>
        <p:grpSpPr>
          <a:xfrm>
            <a:off x="2865104" y="3699187"/>
            <a:ext cx="4407568" cy="2915909"/>
            <a:chOff x="1323140" y="2011862"/>
            <a:chExt cx="3424273" cy="3335399"/>
          </a:xfrm>
        </p:grpSpPr>
        <p:sp>
          <p:nvSpPr>
            <p:cNvPr id="31" name="Rectangle 9">
              <a:extLst>
                <a:ext uri="{FF2B5EF4-FFF2-40B4-BE49-F238E27FC236}">
                  <a16:creationId xmlns:a16="http://schemas.microsoft.com/office/drawing/2014/main" id="{AB9600E8-0B6F-484A-9F75-AFAE0C7C7A18}"/>
                </a:ext>
              </a:extLst>
            </p:cNvPr>
            <p:cNvSpPr/>
            <p:nvPr/>
          </p:nvSpPr>
          <p:spPr>
            <a:xfrm>
              <a:off x="1323140" y="2011862"/>
              <a:ext cx="1585383" cy="1997144"/>
            </a:xfrm>
            <a:prstGeom prst="rect">
              <a:avLst/>
            </a:prstGeom>
            <a:solidFill>
              <a:srgbClr val="0068B5"/>
            </a:solidFill>
            <a:ln w="12700" cap="flat">
              <a:noFill/>
              <a:miter lim="400000"/>
            </a:ln>
            <a:effectLst/>
            <a:sp3d/>
          </p:spPr>
          <p:txBody>
            <a:bodyPr rot="0" spcFirstLastPara="1" vertOverflow="overflow" horzOverflow="overflow" vert="horz" wrap="square" lIns="50800" tIns="50800" rIns="50800" bIns="50800" numCol="1" spcCol="38100" rtlCol="0" anchor="ctr">
              <a:spAutoFit/>
            </a:bodyPr>
            <a:lstStyle/>
            <a:p>
              <a:pPr marL="0" marR="0" lvl="0" indent="0" algn="ctr" defTabSz="8255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IntelOne Text" panose="020B0503020203020204" pitchFamily="34" charset="0"/>
                <a:ea typeface="Helvetica Neue Medium"/>
                <a:cs typeface="Helvetica Neue Medium"/>
                <a:sym typeface="Helvetica Neue Medium"/>
              </a:endParaRPr>
            </a:p>
            <a:p>
              <a:pPr marL="0" marR="0" lvl="0" indent="0" algn="ctr" defTabSz="8255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IntelOne Text" panose="020B0503020203020204" pitchFamily="34" charset="0"/>
                <a:ea typeface="Helvetica Neue Medium"/>
                <a:cs typeface="Helvetica Neue Medium"/>
                <a:sym typeface="Helvetica Neue Medium"/>
              </a:endParaRPr>
            </a:p>
            <a:p>
              <a:pPr marL="0" marR="0" lvl="0" indent="0" algn="ctr" defTabSz="8255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IntelOne Text" panose="020B0503020203020204" pitchFamily="34" charset="0"/>
                <a:ea typeface="Helvetica Neue Medium"/>
                <a:cs typeface="Helvetica Neue Medium"/>
                <a:sym typeface="Helvetica Neue Medium"/>
              </a:endParaRPr>
            </a:p>
            <a:p>
              <a:pPr marL="0" marR="0" lvl="0" indent="0" algn="ctr" defTabSz="8255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IntelOne Text" panose="020B0503020203020204" pitchFamily="34" charset="0"/>
                <a:ea typeface="Helvetica Neue Medium"/>
                <a:cs typeface="Helvetica Neue Medium"/>
                <a:sym typeface="Helvetica Neue Medium"/>
              </a:endParaRPr>
            </a:p>
            <a:p>
              <a:pPr marL="0" marR="0" lvl="0" indent="0" algn="ctr" defTabSz="8255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IntelOne Text" panose="020B0503020203020204" pitchFamily="34" charset="0"/>
                <a:ea typeface="Helvetica Neue Medium"/>
                <a:cs typeface="Helvetica Neue Medium"/>
                <a:sym typeface="Helvetica Neue Medium"/>
              </a:endParaRPr>
            </a:p>
            <a:p>
              <a:pPr marL="0" marR="0" lvl="0" indent="0" algn="ctr" defTabSz="8255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IntelOne Text" panose="020B0503020203020204" pitchFamily="34" charset="0"/>
                  <a:ea typeface="Helvetica Neue Medium"/>
                  <a:cs typeface="Helvetica Neue Medium"/>
                  <a:sym typeface="Helvetica Neue Medium"/>
                </a:rPr>
                <a:t>Host memory</a:t>
              </a:r>
            </a:p>
          </p:txBody>
        </p:sp>
        <p:sp>
          <p:nvSpPr>
            <p:cNvPr id="32" name="Rectangle 10">
              <a:extLst>
                <a:ext uri="{FF2B5EF4-FFF2-40B4-BE49-F238E27FC236}">
                  <a16:creationId xmlns:a16="http://schemas.microsoft.com/office/drawing/2014/main" id="{A4F98C3E-F529-6A4A-9175-5FC9BE4BB503}"/>
                </a:ext>
              </a:extLst>
            </p:cNvPr>
            <p:cNvSpPr/>
            <p:nvPr/>
          </p:nvSpPr>
          <p:spPr>
            <a:xfrm>
              <a:off x="3162030" y="3350117"/>
              <a:ext cx="1585383" cy="1997144"/>
            </a:xfrm>
            <a:prstGeom prst="rect">
              <a:avLst/>
            </a:prstGeom>
            <a:solidFill>
              <a:srgbClr val="0068B5"/>
            </a:solidFill>
            <a:ln w="12700" cap="flat">
              <a:noFill/>
              <a:miter lim="400000"/>
            </a:ln>
            <a:effectLst/>
            <a:sp3d/>
          </p:spPr>
          <p:txBody>
            <a:bodyPr rot="0" spcFirstLastPara="1" vertOverflow="overflow" horzOverflow="overflow" vert="horz" wrap="square" lIns="50800" tIns="50800" rIns="50800" bIns="50800" numCol="1" spcCol="38100" rtlCol="0" anchor="ctr">
              <a:spAutoFit/>
            </a:bodyPr>
            <a:lstStyle/>
            <a:p>
              <a:pPr marL="0" marR="0" lvl="0" indent="0" algn="ctr" defTabSz="8255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IntelOne Text" panose="020B0503020203020204" pitchFamily="34" charset="0"/>
                <a:ea typeface="Helvetica Neue Medium"/>
                <a:cs typeface="Helvetica Neue Medium"/>
                <a:sym typeface="Helvetica Neue Medium"/>
              </a:endParaRPr>
            </a:p>
            <a:p>
              <a:pPr marL="0" marR="0" lvl="0" indent="0" algn="ctr" defTabSz="8255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IntelOne Text" panose="020B0503020203020204" pitchFamily="34" charset="0"/>
                <a:ea typeface="Helvetica Neue Medium"/>
                <a:cs typeface="Helvetica Neue Medium"/>
                <a:sym typeface="Helvetica Neue Medium"/>
              </a:endParaRPr>
            </a:p>
            <a:p>
              <a:pPr marL="0" marR="0" lvl="0" indent="0" algn="ctr" defTabSz="8255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IntelOne Text" panose="020B0503020203020204" pitchFamily="34" charset="0"/>
                <a:ea typeface="Helvetica Neue Medium"/>
                <a:cs typeface="Helvetica Neue Medium"/>
                <a:sym typeface="Helvetica Neue Medium"/>
              </a:endParaRPr>
            </a:p>
            <a:p>
              <a:pPr marL="0" marR="0" lvl="0" indent="0" algn="ctr" defTabSz="8255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IntelOne Text" panose="020B0503020203020204" pitchFamily="34" charset="0"/>
                <a:ea typeface="Helvetica Neue Medium"/>
                <a:cs typeface="Helvetica Neue Medium"/>
                <a:sym typeface="Helvetica Neue Medium"/>
              </a:endParaRPr>
            </a:p>
            <a:p>
              <a:pPr marL="0" marR="0" lvl="0" indent="0" algn="ctr" defTabSz="8255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latin typeface="IntelOne Text" panose="020B0503020203020204" pitchFamily="34" charset="0"/>
                <a:ea typeface="Helvetica Neue Medium"/>
                <a:cs typeface="Helvetica Neue Medium"/>
                <a:sym typeface="Helvetica Neue Medium"/>
              </a:endParaRPr>
            </a:p>
            <a:p>
              <a:pPr marL="0" marR="0" lvl="0" indent="0" algn="ctr" defTabSz="8255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IntelOne Text" panose="020B0503020203020204" pitchFamily="34" charset="0"/>
                  <a:ea typeface="Helvetica Neue Medium"/>
                  <a:cs typeface="Helvetica Neue Medium"/>
                  <a:sym typeface="Helvetica Neue Medium"/>
                </a:rPr>
                <a:t>Device memory</a:t>
              </a:r>
            </a:p>
          </p:txBody>
        </p:sp>
        <p:pic>
          <p:nvPicPr>
            <p:cNvPr id="33" name="Picture 11">
              <a:extLst>
                <a:ext uri="{FF2B5EF4-FFF2-40B4-BE49-F238E27FC236}">
                  <a16:creationId xmlns:a16="http://schemas.microsoft.com/office/drawing/2014/main" id="{36606F36-379F-F842-AFD4-32DF8073A6E1}"/>
                </a:ext>
              </a:extLst>
            </p:cNvPr>
            <p:cNvPicPr>
              <a:picLocks noChangeAspect="1"/>
            </p:cNvPicPr>
            <p:nvPr/>
          </p:nvPicPr>
          <p:blipFill>
            <a:blip r:embed="rId2"/>
            <a:stretch>
              <a:fillRect/>
            </a:stretch>
          </p:blipFill>
          <p:spPr>
            <a:xfrm>
              <a:off x="1556517" y="2026476"/>
              <a:ext cx="1175733" cy="1402524"/>
            </a:xfrm>
            <a:prstGeom prst="rect">
              <a:avLst/>
            </a:prstGeom>
          </p:spPr>
        </p:pic>
        <p:pic>
          <p:nvPicPr>
            <p:cNvPr id="34" name="Picture 12">
              <a:extLst>
                <a:ext uri="{FF2B5EF4-FFF2-40B4-BE49-F238E27FC236}">
                  <a16:creationId xmlns:a16="http://schemas.microsoft.com/office/drawing/2014/main" id="{0DA31865-9BE7-984F-A362-00C98FE84883}"/>
                </a:ext>
              </a:extLst>
            </p:cNvPr>
            <p:cNvPicPr>
              <a:picLocks noChangeAspect="1"/>
            </p:cNvPicPr>
            <p:nvPr/>
          </p:nvPicPr>
          <p:blipFill>
            <a:blip r:embed="rId3"/>
            <a:stretch>
              <a:fillRect/>
            </a:stretch>
          </p:blipFill>
          <p:spPr>
            <a:xfrm>
              <a:off x="3398448" y="3488727"/>
              <a:ext cx="1112545" cy="1300441"/>
            </a:xfrm>
            <a:prstGeom prst="rect">
              <a:avLst/>
            </a:prstGeom>
          </p:spPr>
        </p:pic>
        <p:sp>
          <p:nvSpPr>
            <p:cNvPr id="35" name="Arrow: Left-Up 14">
              <a:extLst>
                <a:ext uri="{FF2B5EF4-FFF2-40B4-BE49-F238E27FC236}">
                  <a16:creationId xmlns:a16="http://schemas.microsoft.com/office/drawing/2014/main" id="{97C68146-A8FA-6A41-8D26-8C57A7F95915}"/>
                </a:ext>
              </a:extLst>
            </p:cNvPr>
            <p:cNvSpPr/>
            <p:nvPr/>
          </p:nvSpPr>
          <p:spPr>
            <a:xfrm flipH="1">
              <a:off x="1990114" y="4228840"/>
              <a:ext cx="1053335" cy="536058"/>
            </a:xfrm>
            <a:prstGeom prst="leftUpArrow">
              <a:avLst>
                <a:gd name="adj1" fmla="val 25000"/>
                <a:gd name="adj2" fmla="val 27402"/>
                <a:gd name="adj3" fmla="val 25000"/>
              </a:avLst>
            </a:prstGeom>
            <a:solidFill>
              <a:srgbClr val="0068B5"/>
            </a:solidFill>
            <a:ln w="12700" cap="flat">
              <a:noFill/>
              <a:miter lim="400000"/>
            </a:ln>
            <a:effectLst/>
            <a:sp3d/>
          </p:spPr>
          <p:txBody>
            <a:bodyPr rot="0" spcFirstLastPara="1" vertOverflow="overflow" horzOverflow="overflow" vert="horz" wrap="square" lIns="50800" tIns="50800" rIns="50800" bIns="50800" numCol="1" spcCol="38100" rtlCol="0" anchor="ctr">
              <a:spAutoFit/>
            </a:bodyPr>
            <a:lstStyle/>
            <a:p>
              <a:pPr marL="0" marR="0" lvl="0" indent="0" algn="ctr" defTabSz="8255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srgbClr val="FFFFFF"/>
                </a:solidFill>
                <a:effectLst/>
                <a:uLnTx/>
                <a:uFillTx/>
                <a:latin typeface="IntelOne Text" panose="020B0503020203020204" pitchFamily="34" charset="0"/>
                <a:ea typeface="Helvetica Neue Medium"/>
                <a:cs typeface="Helvetica Neue Medium"/>
                <a:sym typeface="Helvetica Neue Medium"/>
              </a:endParaRPr>
            </a:p>
          </p:txBody>
        </p:sp>
      </p:grpSp>
    </p:spTree>
    <p:extLst>
      <p:ext uri="{BB962C8B-B14F-4D97-AF65-F5344CB8AC3E}">
        <p14:creationId xmlns:p14="http://schemas.microsoft.com/office/powerpoint/2010/main" val="409483639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6926F-8BC9-1042-BC45-E702C56FB989}"/>
              </a:ext>
            </a:extLst>
          </p:cNvPr>
          <p:cNvSpPr>
            <a:spLocks noGrp="1"/>
          </p:cNvSpPr>
          <p:nvPr>
            <p:ph type="title"/>
          </p:nvPr>
        </p:nvSpPr>
        <p:spPr/>
        <p:txBody>
          <a:bodyPr/>
          <a:lstStyle/>
          <a:p>
            <a:r>
              <a:rPr kumimoji="1" lang="en-US" altLang="zh-CN" dirty="0"/>
              <a:t>OpenMP</a:t>
            </a:r>
            <a:r>
              <a:rPr kumimoji="1" lang="zh-CN" altLang="en-US" dirty="0"/>
              <a:t>卸载的编译器支持</a:t>
            </a:r>
          </a:p>
        </p:txBody>
      </p:sp>
      <p:sp>
        <p:nvSpPr>
          <p:cNvPr id="3" name="内容占位符 2">
            <a:extLst>
              <a:ext uri="{FF2B5EF4-FFF2-40B4-BE49-F238E27FC236}">
                <a16:creationId xmlns:a16="http://schemas.microsoft.com/office/drawing/2014/main" id="{4164E491-4D06-304E-800B-5457A17164D0}"/>
              </a:ext>
            </a:extLst>
          </p:cNvPr>
          <p:cNvSpPr>
            <a:spLocks noGrp="1"/>
          </p:cNvSpPr>
          <p:nvPr>
            <p:ph idx="1"/>
          </p:nvPr>
        </p:nvSpPr>
        <p:spPr/>
        <p:txBody>
          <a:bodyPr/>
          <a:lstStyle/>
          <a:p>
            <a:r>
              <a:rPr lang="en-US" altLang="zh-CN" dirty="0"/>
              <a:t>Intel</a:t>
            </a:r>
            <a:r>
              <a:rPr lang="en-US" altLang="zh-CN" baseline="30000" dirty="0"/>
              <a:t>®</a:t>
            </a:r>
            <a:r>
              <a:rPr lang="en-US" altLang="zh-CN" dirty="0"/>
              <a:t> </a:t>
            </a:r>
            <a:r>
              <a:rPr lang="en-US" altLang="zh-CN" dirty="0" err="1"/>
              <a:t>oneAPI</a:t>
            </a:r>
            <a:r>
              <a:rPr lang="en-US" altLang="zh-CN" dirty="0"/>
              <a:t> HPC Toolkit</a:t>
            </a:r>
          </a:p>
          <a:p>
            <a:pPr lvl="1"/>
            <a:r>
              <a:rPr kumimoji="1" lang="zh-CN" altLang="en-US" dirty="0"/>
              <a:t>需要开启</a:t>
            </a:r>
            <a:r>
              <a:rPr kumimoji="1" lang="en-US" altLang="zh-CN" dirty="0"/>
              <a:t>OpenMP</a:t>
            </a:r>
            <a:r>
              <a:rPr kumimoji="1" lang="zh-CN" altLang="en-US" dirty="0"/>
              <a:t> </a:t>
            </a:r>
            <a:r>
              <a:rPr kumimoji="1" lang="en-US" altLang="zh-CN" dirty="0"/>
              <a:t>4.5</a:t>
            </a:r>
            <a:r>
              <a:rPr kumimoji="1" lang="zh-CN" altLang="en-US" dirty="0"/>
              <a:t>支持（</a:t>
            </a:r>
            <a:r>
              <a:rPr lang="en-US" altLang="zh-CN" dirty="0"/>
              <a:t>-</a:t>
            </a:r>
            <a:r>
              <a:rPr lang="en-US" altLang="zh-CN" dirty="0" err="1"/>
              <a:t>qopenmp</a:t>
            </a:r>
            <a:r>
              <a:rPr kumimoji="1" lang="zh-CN" altLang="en-US" dirty="0"/>
              <a:t>）和</a:t>
            </a:r>
            <a:r>
              <a:rPr kumimoji="1" lang="en-US" altLang="zh-CN" dirty="0"/>
              <a:t>OpenMP</a:t>
            </a:r>
            <a:r>
              <a:rPr kumimoji="1" lang="zh-CN" altLang="en-US" dirty="0"/>
              <a:t> </a:t>
            </a:r>
            <a:r>
              <a:rPr kumimoji="1" lang="en-US" altLang="zh-CN" dirty="0"/>
              <a:t>4.5</a:t>
            </a:r>
            <a:r>
              <a:rPr kumimoji="1" lang="zh-CN" altLang="en-US" dirty="0"/>
              <a:t> </a:t>
            </a:r>
            <a:r>
              <a:rPr kumimoji="1" lang="en-US" altLang="zh-CN" dirty="0"/>
              <a:t>offloading</a:t>
            </a:r>
            <a:r>
              <a:rPr kumimoji="1" lang="zh-CN" altLang="en-US" dirty="0"/>
              <a:t>支持（</a:t>
            </a:r>
            <a:r>
              <a:rPr lang="en-US" altLang="zh-CN" dirty="0"/>
              <a:t>-</a:t>
            </a:r>
            <a:r>
              <a:rPr lang="en-US" altLang="zh-CN" dirty="0" err="1"/>
              <a:t>fopenmp</a:t>
            </a:r>
            <a:r>
              <a:rPr lang="en-US" altLang="zh-CN" dirty="0"/>
              <a:t>-targets=spir64</a:t>
            </a:r>
            <a:r>
              <a:rPr kumimoji="1" lang="zh-CN" altLang="en-US" dirty="0"/>
              <a:t>）</a:t>
            </a:r>
            <a:endParaRPr kumimoji="1" lang="en-US" altLang="zh-CN" dirty="0"/>
          </a:p>
          <a:p>
            <a:r>
              <a:rPr lang="en-US" altLang="zh-CN" dirty="0"/>
              <a:t>Intel</a:t>
            </a:r>
            <a:r>
              <a:rPr lang="en-US" altLang="zh-CN" baseline="30000" dirty="0"/>
              <a:t>®</a:t>
            </a:r>
            <a:r>
              <a:rPr lang="en-US" altLang="zh-CN" dirty="0"/>
              <a:t> </a:t>
            </a:r>
            <a:r>
              <a:rPr lang="en-US" altLang="zh-CN" dirty="0" err="1"/>
              <a:t>oneAPI</a:t>
            </a:r>
            <a:r>
              <a:rPr lang="en-US" altLang="zh-CN" dirty="0"/>
              <a:t> C++</a:t>
            </a:r>
            <a:r>
              <a:rPr lang="zh-CN" altLang="en-US" dirty="0"/>
              <a:t>编译器</a:t>
            </a:r>
            <a:endParaRPr lang="en-US" altLang="zh-CN" dirty="0"/>
          </a:p>
          <a:p>
            <a:pPr lvl="1"/>
            <a:r>
              <a:rPr lang="en-US" altLang="zh-CN" sz="2000" kern="100" dirty="0" err="1">
                <a:solidFill>
                  <a:srgbClr val="0000FF"/>
                </a:solidFill>
                <a:latin typeface="Arial" panose="020B0604020202020204" pitchFamily="34" charset="0"/>
              </a:rPr>
              <a:t>icx</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qopenmp</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fopenmp</a:t>
            </a:r>
            <a:r>
              <a:rPr lang="en-US" altLang="zh-CN" sz="2000" kern="100" dirty="0">
                <a:solidFill>
                  <a:srgbClr val="0000FF"/>
                </a:solidFill>
                <a:latin typeface="Arial" panose="020B0604020202020204" pitchFamily="34" charset="0"/>
              </a:rPr>
              <a:t>-targets=spir64 &lt;source&gt;.c</a:t>
            </a:r>
          </a:p>
          <a:p>
            <a:pPr lvl="1"/>
            <a:r>
              <a:rPr lang="en-US" altLang="zh-CN" sz="2000" kern="100" dirty="0" err="1">
                <a:solidFill>
                  <a:srgbClr val="0000FF"/>
                </a:solidFill>
                <a:latin typeface="Arial" panose="020B0604020202020204" pitchFamily="34" charset="0"/>
              </a:rPr>
              <a:t>icpx</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qopenmp</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fopenmp</a:t>
            </a:r>
            <a:r>
              <a:rPr lang="en-US" altLang="zh-CN" sz="2000" kern="100" dirty="0">
                <a:solidFill>
                  <a:srgbClr val="0000FF"/>
                </a:solidFill>
                <a:latin typeface="Arial" panose="020B0604020202020204" pitchFamily="34" charset="0"/>
              </a:rPr>
              <a:t>-targets=spir64 &lt;source&gt;.</a:t>
            </a:r>
            <a:r>
              <a:rPr lang="en-US" altLang="zh-CN" sz="2000" kern="100" dirty="0" err="1">
                <a:solidFill>
                  <a:srgbClr val="0000FF"/>
                </a:solidFill>
                <a:latin typeface="Arial" panose="020B0604020202020204" pitchFamily="34" charset="0"/>
              </a:rPr>
              <a:t>cpp</a:t>
            </a:r>
            <a:endParaRPr lang="en-US" altLang="zh-CN" sz="2000" kern="100" dirty="0">
              <a:solidFill>
                <a:srgbClr val="0000FF"/>
              </a:solidFill>
              <a:latin typeface="Arial" panose="020B0604020202020204" pitchFamily="34" charset="0"/>
            </a:endParaRPr>
          </a:p>
          <a:p>
            <a:r>
              <a:rPr lang="en-US" altLang="zh-CN" dirty="0"/>
              <a:t>Intel</a:t>
            </a:r>
            <a:r>
              <a:rPr lang="en-US" altLang="zh-CN" baseline="30000" dirty="0"/>
              <a:t>®</a:t>
            </a:r>
            <a:r>
              <a:rPr lang="en-US" altLang="zh-CN" dirty="0"/>
              <a:t> </a:t>
            </a:r>
            <a:r>
              <a:rPr lang="en-US" altLang="zh-CN" dirty="0" err="1"/>
              <a:t>oneAPI</a:t>
            </a:r>
            <a:r>
              <a:rPr lang="en-US" altLang="zh-CN" dirty="0"/>
              <a:t> Fortran</a:t>
            </a:r>
            <a:r>
              <a:rPr lang="zh-CN" altLang="en-US" dirty="0"/>
              <a:t>编译器</a:t>
            </a:r>
            <a:endParaRPr lang="en-US" altLang="zh-CN" dirty="0"/>
          </a:p>
          <a:p>
            <a:pPr lvl="1"/>
            <a:r>
              <a:rPr lang="en-US" altLang="zh-CN" sz="2000" kern="100" dirty="0" err="1">
                <a:solidFill>
                  <a:srgbClr val="0000FF"/>
                </a:solidFill>
                <a:latin typeface="Arial" panose="020B0604020202020204" pitchFamily="34" charset="0"/>
              </a:rPr>
              <a:t>ifx</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qopenmp</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fopenmp</a:t>
            </a:r>
            <a:r>
              <a:rPr lang="en-US" altLang="zh-CN" sz="2000" kern="100" dirty="0">
                <a:solidFill>
                  <a:srgbClr val="0000FF"/>
                </a:solidFill>
                <a:latin typeface="Arial" panose="020B0604020202020204" pitchFamily="34" charset="0"/>
              </a:rPr>
              <a:t>-targets=spir64 &lt;source&gt;.f90</a:t>
            </a:r>
          </a:p>
        </p:txBody>
      </p:sp>
    </p:spTree>
    <p:extLst>
      <p:ext uri="{BB962C8B-B14F-4D97-AF65-F5344CB8AC3E}">
        <p14:creationId xmlns:p14="http://schemas.microsoft.com/office/powerpoint/2010/main" val="119476927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
            <a:extLst>
              <a:ext uri="{FF2B5EF4-FFF2-40B4-BE49-F238E27FC236}">
                <a16:creationId xmlns:a16="http://schemas.microsoft.com/office/drawing/2014/main" id="{CD91B55D-5916-4348-9A91-C82346EEBCC6}"/>
              </a:ext>
            </a:extLst>
          </p:cNvPr>
          <p:cNvSpPr>
            <a:spLocks noGrp="1" noChangeArrowheads="1"/>
          </p:cNvSpPr>
          <p:nvPr>
            <p:ph type="title"/>
          </p:nvPr>
        </p:nvSpPr>
        <p:spPr/>
        <p:txBody>
          <a:bodyPr/>
          <a:lstStyle/>
          <a:p>
            <a:r>
              <a:rPr lang="en-US" altLang="zh-CN" dirty="0"/>
              <a:t>OpenMP</a:t>
            </a:r>
            <a:r>
              <a:rPr lang="zh-CN" altLang="en-US" dirty="0"/>
              <a:t> </a:t>
            </a:r>
            <a:r>
              <a:rPr lang="en-US" altLang="zh-CN" dirty="0"/>
              <a:t>4.0+</a:t>
            </a:r>
            <a:r>
              <a:rPr lang="zh-CN" altLang="en-US" dirty="0"/>
              <a:t>设备构造</a:t>
            </a:r>
          </a:p>
        </p:txBody>
      </p:sp>
      <p:sp>
        <p:nvSpPr>
          <p:cNvPr id="3" name="内容占位符 2">
            <a:extLst>
              <a:ext uri="{FF2B5EF4-FFF2-40B4-BE49-F238E27FC236}">
                <a16:creationId xmlns:a16="http://schemas.microsoft.com/office/drawing/2014/main" id="{B3CC8343-F2C2-4B63-8F98-1FFC2D440A93}"/>
              </a:ext>
            </a:extLst>
          </p:cNvPr>
          <p:cNvSpPr>
            <a:spLocks noGrp="1"/>
          </p:cNvSpPr>
          <p:nvPr>
            <p:ph idx="1"/>
          </p:nvPr>
        </p:nvSpPr>
        <p:spPr/>
        <p:txBody>
          <a:bodyPr/>
          <a:lstStyle/>
          <a:p>
            <a:pPr>
              <a:defRPr/>
            </a:pPr>
            <a:r>
              <a:rPr lang="en-US" altLang="zh-CN" sz="2800" dirty="0" err="1">
                <a:solidFill>
                  <a:srgbClr val="000000"/>
                </a:solidFill>
              </a:rPr>
              <a:t>traget</a:t>
            </a:r>
            <a:r>
              <a:rPr lang="zh-CN" altLang="en-US" sz="2800" dirty="0">
                <a:solidFill>
                  <a:srgbClr val="000000"/>
                </a:solidFill>
              </a:rPr>
              <a:t>构造将控制流和数据转移到设备</a:t>
            </a:r>
            <a:endParaRPr lang="en-US" altLang="zh-CN" sz="2800" dirty="0">
              <a:solidFill>
                <a:srgbClr val="000000"/>
              </a:solidFill>
            </a:endParaRPr>
          </a:p>
          <a:p>
            <a:pPr>
              <a:defRPr/>
            </a:pPr>
            <a:r>
              <a:rPr lang="en-US" altLang="zh-CN" sz="2800" dirty="0">
                <a:solidFill>
                  <a:srgbClr val="000000"/>
                </a:solidFill>
              </a:rPr>
              <a:t>C/C++</a:t>
            </a:r>
            <a:r>
              <a:rPr lang="zh-CN" altLang="en-US" sz="2800" dirty="0">
                <a:solidFill>
                  <a:srgbClr val="000000"/>
                </a:solidFill>
              </a:rPr>
              <a:t>语法</a:t>
            </a:r>
            <a:endParaRPr lang="en-US" altLang="zh-CN" sz="2800" dirty="0">
              <a:solidFill>
                <a:srgbClr val="000000"/>
              </a:solidFill>
            </a:endParaRP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target data [clause, clause,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i="1" kern="100" dirty="0">
                <a:solidFill>
                  <a:srgbClr val="0000FF"/>
                </a:solidFill>
                <a:latin typeface="Arial" panose="020B0604020202020204" pitchFamily="34" charset="0"/>
              </a:rPr>
              <a:t>structured-block</a:t>
            </a:r>
            <a:endParaRPr lang="en-US" altLang="zh-CN" sz="1800" kern="100" dirty="0">
              <a:solidFill>
                <a:srgbClr val="0000FF"/>
              </a:solidFill>
              <a:latin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rgbClr val="FF3300"/>
              </a:buClr>
              <a:buSzPct val="75000"/>
              <a:buFont typeface="Wingdings" panose="05000000000000000000" pitchFamily="2" charset="2"/>
              <a:buChar char="m"/>
              <a:tabLst/>
              <a:defRPr/>
            </a:pPr>
            <a:r>
              <a:rPr kumimoji="1" lang="zh-CN" altLang="en-US" sz="2800" b="0" i="0" u="none" strike="noStrike" kern="0" cap="none" spc="0" normalizeH="0" baseline="0" noProof="0" dirty="0">
                <a:ln>
                  <a:noFill/>
                </a:ln>
                <a:solidFill>
                  <a:srgbClr val="000000"/>
                </a:solidFill>
                <a:effectLst/>
                <a:uLnTx/>
                <a:uFillTx/>
                <a:latin typeface="Times New Roman"/>
                <a:ea typeface="宋体"/>
                <a:cs typeface="+mn-cs"/>
              </a:rPr>
              <a:t>子句</a:t>
            </a:r>
            <a:endParaRPr lang="en-US" altLang="zh-CN" sz="2000" kern="100" dirty="0">
              <a:solidFill>
                <a:srgbClr val="0000FF"/>
              </a:solidFill>
              <a:latin typeface="Arial" panose="020B0604020202020204" pitchFamily="34" charset="0"/>
            </a:endParaRPr>
          </a:p>
          <a:p>
            <a:pPr lvl="1">
              <a:defRPr/>
            </a:pPr>
            <a:r>
              <a:rPr lang="en-US" altLang="zh-CN" sz="1800" kern="100" dirty="0">
                <a:solidFill>
                  <a:srgbClr val="0000FF"/>
                </a:solidFill>
                <a:latin typeface="Arial" panose="020B0604020202020204" pitchFamily="34" charset="0"/>
              </a:rPr>
              <a:t>device(</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a:t>
            </a:r>
            <a:r>
              <a:rPr lang="zh-CN" altLang="en-US" sz="1800" kern="100" dirty="0">
                <a:solidFill>
                  <a:srgbClr val="0000FF"/>
                </a:solidFill>
                <a:latin typeface="Arial" panose="020B0604020202020204" pitchFamily="34" charset="0"/>
              </a:rPr>
              <a:t>：</a:t>
            </a:r>
            <a:r>
              <a:rPr lang="zh-CN" altLang="en-US" sz="1800" dirty="0"/>
              <a:t>指出使用设备</a:t>
            </a:r>
            <a:r>
              <a:rPr lang="en-US" altLang="zh-CN" sz="1800" dirty="0" err="1"/>
              <a:t>i</a:t>
            </a:r>
            <a:endParaRPr lang="en-US" altLang="zh-CN" sz="1800" dirty="0"/>
          </a:p>
          <a:p>
            <a:pPr lvl="1">
              <a:defRPr/>
            </a:pPr>
            <a:r>
              <a:rPr lang="en-US" altLang="zh-CN" sz="1800" kern="100" dirty="0">
                <a:solidFill>
                  <a:srgbClr val="0000FF"/>
                </a:solidFill>
                <a:latin typeface="Arial" panose="020B0604020202020204" pitchFamily="34" charset="0"/>
              </a:rPr>
              <a:t>map(</a:t>
            </a:r>
            <a:r>
              <a:rPr lang="en-US" altLang="zh-CN" sz="1800" kern="100" dirty="0" err="1">
                <a:solidFill>
                  <a:srgbClr val="0000FF"/>
                </a:solidFill>
                <a:latin typeface="Arial" panose="020B0604020202020204" pitchFamily="34" charset="0"/>
              </a:rPr>
              <a:t>alloc</a:t>
            </a:r>
            <a:r>
              <a:rPr lang="en-US" altLang="zh-CN" sz="1800" kern="100" dirty="0">
                <a:solidFill>
                  <a:srgbClr val="0000FF"/>
                </a:solidFill>
                <a:latin typeface="Arial" panose="020B0604020202020204" pitchFamily="34" charset="0"/>
              </a:rPr>
              <a:t>/to/from/</a:t>
            </a:r>
            <a:r>
              <a:rPr lang="en-US" altLang="zh-CN" sz="1800" kern="100" dirty="0" err="1">
                <a:solidFill>
                  <a:srgbClr val="0000FF"/>
                </a:solidFill>
                <a:latin typeface="Arial" panose="020B0604020202020204" pitchFamily="34" charset="0"/>
              </a:rPr>
              <a:t>tofrom</a:t>
            </a:r>
            <a:r>
              <a:rPr lang="en-US" altLang="zh-CN" sz="1800" kern="100" dirty="0">
                <a:solidFill>
                  <a:srgbClr val="0000FF"/>
                </a:solidFill>
                <a:latin typeface="Arial" panose="020B0604020202020204" pitchFamily="34" charset="0"/>
              </a:rPr>
              <a:t> : a)</a:t>
            </a:r>
            <a:r>
              <a:rPr lang="zh-CN" altLang="en-US" sz="1800" kern="100" dirty="0">
                <a:solidFill>
                  <a:srgbClr val="0000FF"/>
                </a:solidFill>
                <a:latin typeface="Arial" panose="020B0604020202020204" pitchFamily="34" charset="0"/>
              </a:rPr>
              <a:t>：</a:t>
            </a:r>
            <a:r>
              <a:rPr lang="zh-CN" altLang="en-US" sz="1800" dirty="0"/>
              <a:t>指出变量</a:t>
            </a:r>
            <a:r>
              <a:rPr lang="en-US" altLang="zh-CN" sz="1800" dirty="0"/>
              <a:t>a</a:t>
            </a:r>
            <a:r>
              <a:rPr lang="zh-CN" altLang="en-US" sz="1800" dirty="0"/>
              <a:t> 初值未定义</a:t>
            </a:r>
            <a:r>
              <a:rPr lang="en-US" altLang="zh-CN" sz="1800" dirty="0"/>
              <a:t>/</a:t>
            </a:r>
            <a:r>
              <a:rPr lang="zh-CN" altLang="en-US" sz="1800" dirty="0"/>
              <a:t>初值来自原变量</a:t>
            </a:r>
            <a:r>
              <a:rPr lang="en-US" altLang="zh-CN" sz="1800" dirty="0"/>
              <a:t>/</a:t>
            </a:r>
            <a:r>
              <a:rPr lang="zh-CN" altLang="en-US" sz="1800" dirty="0"/>
              <a:t>终值赋予原变量</a:t>
            </a:r>
            <a:r>
              <a:rPr lang="en-US" altLang="zh-CN" sz="1800" dirty="0"/>
              <a:t>/</a:t>
            </a:r>
            <a:r>
              <a:rPr lang="zh-CN" altLang="en-US" sz="1800" dirty="0"/>
              <a:t>前两个效果兼具（默认）</a:t>
            </a:r>
            <a:endParaRPr lang="en-US" altLang="zh-CN" sz="1800" dirty="0"/>
          </a:p>
          <a:p>
            <a:pPr lvl="1">
              <a:defRPr/>
            </a:pPr>
            <a:r>
              <a:rPr lang="en-US" altLang="zh-CN" sz="1800" kern="100" dirty="0">
                <a:solidFill>
                  <a:srgbClr val="0000FF"/>
                </a:solidFill>
                <a:latin typeface="Arial" panose="020B0604020202020204" pitchFamily="34" charset="0"/>
              </a:rPr>
              <a:t>if(b)</a:t>
            </a:r>
            <a:r>
              <a:rPr lang="zh-CN" altLang="en-US" sz="1800" kern="100" dirty="0">
                <a:solidFill>
                  <a:srgbClr val="0000FF"/>
                </a:solidFill>
                <a:latin typeface="Arial" panose="020B0604020202020204" pitchFamily="34" charset="0"/>
              </a:rPr>
              <a:t>：布尔表达式</a:t>
            </a:r>
            <a:r>
              <a:rPr lang="en-US" altLang="zh-CN" sz="1800" kern="100" dirty="0">
                <a:solidFill>
                  <a:srgbClr val="0000FF"/>
                </a:solidFill>
                <a:latin typeface="Arial" panose="020B0604020202020204" pitchFamily="34" charset="0"/>
              </a:rPr>
              <a:t>b</a:t>
            </a:r>
            <a:r>
              <a:rPr lang="zh-CN" altLang="en-US" sz="1800" kern="100" dirty="0">
                <a:solidFill>
                  <a:srgbClr val="0000FF"/>
                </a:solidFill>
                <a:latin typeface="Arial" panose="020B0604020202020204" pitchFamily="34" charset="0"/>
              </a:rPr>
              <a:t>为假的话，不使用设备而使用</a:t>
            </a:r>
            <a:r>
              <a:rPr lang="en-US" altLang="zh-CN" sz="1800" kern="100" dirty="0">
                <a:solidFill>
                  <a:srgbClr val="0000FF"/>
                </a:solidFill>
                <a:latin typeface="Arial" panose="020B0604020202020204" pitchFamily="34" charset="0"/>
              </a:rPr>
              <a:t>host</a:t>
            </a:r>
            <a:endParaRPr lang="en-US" altLang="zh-CN" sz="1800"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E535FE-5EE0-C34D-A41C-6F9173CAF61C}"/>
              </a:ext>
            </a:extLst>
          </p:cNvPr>
          <p:cNvSpPr>
            <a:spLocks noGrp="1"/>
          </p:cNvSpPr>
          <p:nvPr>
            <p:ph type="title"/>
          </p:nvPr>
        </p:nvSpPr>
        <p:spPr/>
        <p:txBody>
          <a:bodyPr/>
          <a:lstStyle/>
          <a:p>
            <a:r>
              <a:rPr kumimoji="1" lang="zh-CN" altLang="en-US" dirty="0"/>
              <a:t>执行模型</a:t>
            </a:r>
          </a:p>
        </p:txBody>
      </p:sp>
      <p:sp>
        <p:nvSpPr>
          <p:cNvPr id="3" name="内容占位符 2">
            <a:extLst>
              <a:ext uri="{FF2B5EF4-FFF2-40B4-BE49-F238E27FC236}">
                <a16:creationId xmlns:a16="http://schemas.microsoft.com/office/drawing/2014/main" id="{8FDD2F2E-F04D-A24F-85D1-635CBDC40CA5}"/>
              </a:ext>
            </a:extLst>
          </p:cNvPr>
          <p:cNvSpPr>
            <a:spLocks noGrp="1"/>
          </p:cNvSpPr>
          <p:nvPr>
            <p:ph idx="1"/>
          </p:nvPr>
        </p:nvSpPr>
        <p:spPr/>
        <p:txBody>
          <a:bodyPr/>
          <a:lstStyle/>
          <a:p>
            <a:r>
              <a:rPr lang="en-US" altLang="zh-CN" dirty="0"/>
              <a:t>target</a:t>
            </a:r>
            <a:r>
              <a:rPr lang="zh-CN" altLang="en-US" dirty="0"/>
              <a:t>构造将控制流转移到目标设备</a:t>
            </a:r>
            <a:endParaRPr lang="en-US" altLang="zh-CN" dirty="0"/>
          </a:p>
          <a:p>
            <a:pPr lvl="1"/>
            <a:r>
              <a:rPr kumimoji="1" lang="zh-CN" altLang="en-US" dirty="0"/>
              <a:t>控制流的转移是顺序的、同步的</a:t>
            </a:r>
            <a:endParaRPr kumimoji="1" lang="en-US" altLang="zh-CN" dirty="0"/>
          </a:p>
          <a:p>
            <a:pPr lvl="1"/>
            <a:r>
              <a:rPr lang="zh-CN" altLang="en-US" dirty="0"/>
              <a:t>转移子句控制数据流的方向</a:t>
            </a:r>
            <a:endParaRPr lang="en-US" altLang="zh-CN" dirty="0"/>
          </a:p>
          <a:p>
            <a:pPr lvl="1"/>
            <a:r>
              <a:rPr kumimoji="1" lang="zh-CN" altLang="en-US" dirty="0"/>
              <a:t>用数组符号来描述数组长度</a:t>
            </a:r>
            <a:endParaRPr kumimoji="1" lang="en-US" altLang="zh-CN" dirty="0"/>
          </a:p>
          <a:p>
            <a:pPr lvl="1"/>
            <a:r>
              <a:rPr lang="zh-CN" altLang="en-US" dirty="0"/>
              <a:t>变量名被保留，但在目标区域表示不同的实例</a:t>
            </a:r>
            <a:endParaRPr kumimoji="1" lang="zh-CN" altLang="en-US" dirty="0"/>
          </a:p>
        </p:txBody>
      </p:sp>
    </p:spTree>
    <p:extLst>
      <p:ext uri="{BB962C8B-B14F-4D97-AF65-F5344CB8AC3E}">
        <p14:creationId xmlns:p14="http://schemas.microsoft.com/office/powerpoint/2010/main" val="27983001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1FA9B-DB31-6E47-BC2A-C04B74A0D193}"/>
              </a:ext>
            </a:extLst>
          </p:cNvPr>
          <p:cNvSpPr>
            <a:spLocks noGrp="1"/>
          </p:cNvSpPr>
          <p:nvPr>
            <p:ph type="title"/>
          </p:nvPr>
        </p:nvSpPr>
        <p:spPr/>
        <p:txBody>
          <a:bodyPr/>
          <a:lstStyle/>
          <a:p>
            <a:r>
              <a:rPr kumimoji="1" lang="zh-CN" altLang="en-US" dirty="0"/>
              <a:t>目标区域例：</a:t>
            </a:r>
            <a:r>
              <a:rPr kumimoji="1" lang="en-US" altLang="zh-CN" dirty="0" err="1"/>
              <a:t>saxpy</a:t>
            </a:r>
            <a:endParaRPr kumimoji="1" lang="zh-CN" altLang="en-US" dirty="0"/>
          </a:p>
        </p:txBody>
      </p:sp>
      <p:sp>
        <p:nvSpPr>
          <p:cNvPr id="3" name="内容占位符 2">
            <a:extLst>
              <a:ext uri="{FF2B5EF4-FFF2-40B4-BE49-F238E27FC236}">
                <a16:creationId xmlns:a16="http://schemas.microsoft.com/office/drawing/2014/main" id="{44E05870-DB35-FB4E-B1AA-01B936FD3911}"/>
              </a:ext>
            </a:extLst>
          </p:cNvPr>
          <p:cNvSpPr>
            <a:spLocks noGrp="1"/>
          </p:cNvSpPr>
          <p:nvPr>
            <p:ph idx="1"/>
          </p:nvPr>
        </p:nvSpPr>
        <p:spPr/>
        <p:txBody>
          <a:bodyPr/>
          <a:lstStyle/>
          <a:p>
            <a:endParaRPr kumimoji="1" lang="zh-CN" altLang="en-US" dirty="0"/>
          </a:p>
        </p:txBody>
      </p:sp>
      <p:sp>
        <p:nvSpPr>
          <p:cNvPr id="37" name="Rectangle 21">
            <a:extLst>
              <a:ext uri="{FF2B5EF4-FFF2-40B4-BE49-F238E27FC236}">
                <a16:creationId xmlns:a16="http://schemas.microsoft.com/office/drawing/2014/main" id="{08D85FA5-EC09-9545-BA1D-338B01296E87}"/>
              </a:ext>
            </a:extLst>
          </p:cNvPr>
          <p:cNvSpPr/>
          <p:nvPr/>
        </p:nvSpPr>
        <p:spPr>
          <a:xfrm>
            <a:off x="1360977" y="5502843"/>
            <a:ext cx="5793316" cy="295530"/>
          </a:xfrm>
          <a:prstGeom prst="rect">
            <a:avLst/>
          </a:prstGeom>
        </p:spPr>
        <p:txBody>
          <a:bodyPr wrap="square">
            <a:spAutoFit/>
          </a:bodyPr>
          <a:lstStyle/>
          <a:p>
            <a:r>
              <a:rPr lang="de-DE" sz="1467" dirty="0">
                <a:latin typeface="Consolas" panose="020B0609020204030204" pitchFamily="49" charset="0"/>
              </a:rPr>
              <a:t>icx -qopenmp -fopenmp-targets=spir64 -o saxpy saxpy.c</a:t>
            </a:r>
          </a:p>
        </p:txBody>
      </p:sp>
      <p:grpSp>
        <p:nvGrpSpPr>
          <p:cNvPr id="69" name="组合 68">
            <a:extLst>
              <a:ext uri="{FF2B5EF4-FFF2-40B4-BE49-F238E27FC236}">
                <a16:creationId xmlns:a16="http://schemas.microsoft.com/office/drawing/2014/main" id="{40DB211B-9D93-C041-9D94-C6C154E43924}"/>
              </a:ext>
            </a:extLst>
          </p:cNvPr>
          <p:cNvGrpSpPr>
            <a:grpSpLocks noChangeAspect="1"/>
          </p:cNvGrpSpPr>
          <p:nvPr/>
        </p:nvGrpSpPr>
        <p:grpSpPr>
          <a:xfrm>
            <a:off x="406401" y="1706637"/>
            <a:ext cx="8370992" cy="3299178"/>
            <a:chOff x="406401" y="1706637"/>
            <a:chExt cx="10463740" cy="4123973"/>
          </a:xfrm>
        </p:grpSpPr>
        <p:sp>
          <p:nvSpPr>
            <p:cNvPr id="57" name="Rectangle 5">
              <a:extLst>
                <a:ext uri="{FF2B5EF4-FFF2-40B4-BE49-F238E27FC236}">
                  <a16:creationId xmlns:a16="http://schemas.microsoft.com/office/drawing/2014/main" id="{00FBA4AA-3D5E-7F49-AC35-7DEF328A3061}"/>
                </a:ext>
              </a:extLst>
            </p:cNvPr>
            <p:cNvSpPr/>
            <p:nvPr/>
          </p:nvSpPr>
          <p:spPr>
            <a:xfrm>
              <a:off x="2639485" y="1714098"/>
              <a:ext cx="6098116" cy="4116512"/>
            </a:xfrm>
            <a:prstGeom prst="rect">
              <a:avLst/>
            </a:prstGeom>
            <a:solidFill>
              <a:srgbClr val="525252">
                <a:lumMod val="20000"/>
                <a:lumOff val="80000"/>
              </a:srgbClr>
            </a:solidFill>
            <a:ln>
              <a:noFill/>
            </a:ln>
          </p:spPr>
          <p:txBody>
            <a:bodyPr wrap="square">
              <a:spAutoFit/>
            </a:bodyPr>
            <a:lstStyle/>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void saxpy() {</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float a, x[ARRAY_SZ], y[ARRAY_SZ];</a:t>
              </a:r>
              <a:endPar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endParaRP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double t = 0.0;</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double tb, te;</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tb = omp_get_wtime();</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68B5"/>
                  </a:solidFill>
                  <a:effectLst/>
                  <a:uLnTx/>
                  <a:uFillTx/>
                  <a:latin typeface="Consolas" panose="020B0609020204030204" pitchFamily="49" charset="0"/>
                  <a:ea typeface="Helvetica Neue"/>
                  <a:cs typeface="Helvetica Neue"/>
                  <a:sym typeface="Helvetica Neue"/>
                </a:rPr>
                <a:t>#pragma </a:t>
              </a:r>
              <a:r>
                <a:rPr kumimoji="0" lang="de-DE" sz="1600" b="0" i="0" u="none" strike="noStrike" kern="0" cap="none" spc="0" normalizeH="0" baseline="0" noProof="0" dirty="0" err="1">
                  <a:ln>
                    <a:noFill/>
                  </a:ln>
                  <a:solidFill>
                    <a:srgbClr val="0068B5"/>
                  </a:solidFill>
                  <a:effectLst/>
                  <a:uLnTx/>
                  <a:uFillTx/>
                  <a:latin typeface="Consolas" panose="020B0609020204030204" pitchFamily="49" charset="0"/>
                  <a:ea typeface="Helvetica Neue"/>
                  <a:cs typeface="Helvetica Neue"/>
                  <a:sym typeface="Helvetica Neue"/>
                </a:rPr>
                <a:t>omp</a:t>
              </a:r>
              <a:r>
                <a:rPr kumimoji="0" lang="de-DE" sz="1600" b="0" i="0" u="none" strike="noStrike" kern="0" cap="none" spc="0" normalizeH="0" baseline="0" noProof="0" dirty="0">
                  <a:ln>
                    <a:noFill/>
                  </a:ln>
                  <a:solidFill>
                    <a:srgbClr val="0068B5"/>
                  </a:solidFill>
                  <a:effectLst/>
                  <a:uLnTx/>
                  <a:uFillTx/>
                  <a:latin typeface="Consolas" panose="020B0609020204030204" pitchFamily="49" charset="0"/>
                  <a:ea typeface="Helvetica Neue"/>
                  <a:cs typeface="Helvetica Neue"/>
                  <a:sym typeface="Helvetica Neue"/>
                </a:rPr>
                <a:t> </a:t>
              </a:r>
              <a:r>
                <a:rPr kumimoji="0" lang="en-US" altLang="zh-CN" sz="1600" b="0" i="0" u="none" strike="noStrike" kern="0" cap="none" spc="0" normalizeH="0" baseline="0" noProof="0" dirty="0">
                  <a:ln>
                    <a:noFill/>
                  </a:ln>
                  <a:solidFill>
                    <a:srgbClr val="0068B5"/>
                  </a:solidFill>
                  <a:effectLst/>
                  <a:uLnTx/>
                  <a:uFillTx/>
                  <a:latin typeface="Consolas" panose="020B0609020204030204" pitchFamily="49" charset="0"/>
                  <a:ea typeface="Helvetica Neue"/>
                  <a:cs typeface="Helvetica Neue"/>
                  <a:sym typeface="Helvetica Neue"/>
                </a:rPr>
                <a:t>·</a:t>
              </a:r>
              <a:r>
                <a:rPr kumimoji="0" lang="de-DE" sz="1600" b="0" i="0" u="none" strike="noStrike" kern="0" cap="none" spc="0" normalizeH="0" baseline="0" noProof="0" dirty="0" err="1">
                  <a:ln>
                    <a:noFill/>
                  </a:ln>
                  <a:solidFill>
                    <a:srgbClr val="0068B5"/>
                  </a:solidFill>
                  <a:effectLst/>
                  <a:uLnTx/>
                  <a:uFillTx/>
                  <a:latin typeface="Consolas" panose="020B0609020204030204" pitchFamily="49" charset="0"/>
                  <a:ea typeface="Helvetica Neue"/>
                  <a:cs typeface="Helvetica Neue"/>
                  <a:sym typeface="Helvetica Neue"/>
                </a:rPr>
                <a:t>target</a:t>
              </a:r>
              <a:endParaRPr kumimoji="0" lang="de-DE" sz="1600" b="0" i="0" u="none" strike="noStrike" kern="0" cap="none" spc="0" normalizeH="0" baseline="0" noProof="0" dirty="0">
                <a:ln>
                  <a:noFill/>
                </a:ln>
                <a:solidFill>
                  <a:srgbClr val="0068B5"/>
                </a:solidFill>
                <a:effectLst/>
                <a:uLnTx/>
                <a:uFillTx/>
                <a:latin typeface="Consolas" panose="020B0609020204030204" pitchFamily="49" charset="0"/>
                <a:ea typeface="Helvetica Neue"/>
                <a:cs typeface="Helvetica Neue"/>
                <a:sym typeface="Helvetica Neue"/>
              </a:endParaRP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for (int i = 0; i &lt; ARRAY_SZ; i++) {</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y[i] = a * x[i] + y[i];</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te = omp_get_wtime();</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t = te - tb;</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printf("Time of kernel: %lf\n", t);</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a:t>
              </a:r>
            </a:p>
          </p:txBody>
        </p:sp>
        <p:sp>
          <p:nvSpPr>
            <p:cNvPr id="58" name="Rectangle 7">
              <a:extLst>
                <a:ext uri="{FF2B5EF4-FFF2-40B4-BE49-F238E27FC236}">
                  <a16:creationId xmlns:a16="http://schemas.microsoft.com/office/drawing/2014/main" id="{0BF35D9A-0F96-3941-8EC1-FDAB3446FE4E}"/>
                </a:ext>
              </a:extLst>
            </p:cNvPr>
            <p:cNvSpPr/>
            <p:nvPr/>
          </p:nvSpPr>
          <p:spPr bwMode="auto">
            <a:xfrm>
              <a:off x="8737600" y="1706637"/>
              <a:ext cx="203200" cy="1694068"/>
            </a:xfrm>
            <a:prstGeom prst="rect">
              <a:avLst/>
            </a:prstGeom>
            <a:gradFill rotWithShape="1">
              <a:gsLst>
                <a:gs pos="0">
                  <a:srgbClr val="0068B5">
                    <a:tint val="100000"/>
                    <a:shade val="100000"/>
                    <a:satMod val="129999"/>
                  </a:srgbClr>
                </a:gs>
                <a:gs pos="100000">
                  <a:srgbClr val="0068B5">
                    <a:tint val="50000"/>
                    <a:shade val="100000"/>
                    <a:satMod val="350000"/>
                  </a:srgbClr>
                </a:gs>
              </a:gsLst>
              <a:lin ang="16200000" scaled="0"/>
            </a:gradFill>
            <a:ln w="9525" cap="flat" cmpd="sng" algn="ctr">
              <a:solidFill>
                <a:srgbClr val="0068B5">
                  <a:shade val="95000"/>
                  <a:satMod val="104999"/>
                </a:srgbClr>
              </a:solidFill>
              <a:prstDash val="solid"/>
              <a:headEnd type="none" w="med" len="med"/>
              <a:tailEnd type="none" w="med" len="med"/>
            </a:ln>
            <a:effectLst/>
          </p:spPr>
          <p:txBody>
            <a:bodyPr vert="vert" wrap="square" lIns="0" tIns="0" rIns="0" bIns="0" numCol="1" rtlCol="0" anchor="t" anchorCtr="0" compatLnSpc="1">
              <a:prstTxWarp prst="textNoShape">
                <a:avLst/>
              </a:prstTxWarp>
              <a:noAutofit/>
            </a:bodyPr>
            <a:lstStyle/>
            <a:p>
              <a:pPr marL="0" marR="0" lvl="0" indent="0" algn="ctr" defTabSz="1219170" eaLnBrk="1" fontAlgn="auto" latinLnBrk="0" hangingPunct="1">
                <a:lnSpc>
                  <a:spcPct val="8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525252"/>
                  </a:solidFill>
                  <a:effectLst/>
                  <a:uLnTx/>
                  <a:uFillTx/>
                  <a:latin typeface="Verdana" pitchFamily="34" charset="0"/>
                  <a:ea typeface="Helvetica Neue"/>
                  <a:cs typeface="Helvetica Neue"/>
                  <a:sym typeface="Helvetica Neue"/>
                </a:rPr>
                <a:t>host</a:t>
              </a:r>
            </a:p>
          </p:txBody>
        </p:sp>
        <p:sp>
          <p:nvSpPr>
            <p:cNvPr id="59" name="Rectangle 8">
              <a:extLst>
                <a:ext uri="{FF2B5EF4-FFF2-40B4-BE49-F238E27FC236}">
                  <a16:creationId xmlns:a16="http://schemas.microsoft.com/office/drawing/2014/main" id="{16EED3E6-55C7-E441-813C-A9E644C04DE9}"/>
                </a:ext>
              </a:extLst>
            </p:cNvPr>
            <p:cNvSpPr/>
            <p:nvPr/>
          </p:nvSpPr>
          <p:spPr bwMode="auto">
            <a:xfrm>
              <a:off x="10666941" y="3400705"/>
              <a:ext cx="203200" cy="891017"/>
            </a:xfrm>
            <a:prstGeom prst="rect">
              <a:avLst/>
            </a:prstGeom>
            <a:gradFill rotWithShape="1">
              <a:gsLst>
                <a:gs pos="0">
                  <a:srgbClr val="00C7FD">
                    <a:tint val="100000"/>
                    <a:shade val="100000"/>
                    <a:satMod val="129999"/>
                  </a:srgbClr>
                </a:gs>
                <a:gs pos="100000">
                  <a:srgbClr val="00C7FD">
                    <a:tint val="50000"/>
                    <a:shade val="100000"/>
                    <a:satMod val="350000"/>
                  </a:srgbClr>
                </a:gs>
              </a:gsLst>
              <a:lin ang="16200000" scaled="0"/>
            </a:gradFill>
            <a:ln w="9525" cap="flat" cmpd="sng" algn="ctr">
              <a:solidFill>
                <a:srgbClr val="00C7FD">
                  <a:shade val="95000"/>
                  <a:satMod val="104999"/>
                </a:srgbClr>
              </a:solidFill>
              <a:prstDash val="solid"/>
              <a:headEnd type="none" w="med" len="med"/>
              <a:tailEnd type="none" w="med" len="med"/>
            </a:ln>
            <a:effectLst/>
          </p:spPr>
          <p:txBody>
            <a:bodyPr vert="vert" wrap="square" lIns="0" tIns="0" rIns="0" bIns="0" numCol="1" rtlCol="0" anchor="t" anchorCtr="0" compatLnSpc="1">
              <a:prstTxWarp prst="textNoShape">
                <a:avLst/>
              </a:prstTxWarp>
              <a:noAutofit/>
            </a:bodyPr>
            <a:lstStyle/>
            <a:p>
              <a:pPr marL="0" marR="0" lvl="0" indent="0" algn="ctr" defTabSz="1219170" eaLnBrk="1" fontAlgn="auto" latinLnBrk="0" hangingPunct="1">
                <a:lnSpc>
                  <a:spcPct val="8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525252"/>
                  </a:solidFill>
                  <a:effectLst/>
                  <a:uLnTx/>
                  <a:uFillTx/>
                  <a:latin typeface="Verdana" pitchFamily="34" charset="0"/>
                  <a:ea typeface="Helvetica Neue"/>
                  <a:cs typeface="Helvetica Neue"/>
                  <a:sym typeface="Helvetica Neue"/>
                </a:rPr>
                <a:t>target</a:t>
              </a:r>
            </a:p>
          </p:txBody>
        </p:sp>
        <p:sp>
          <p:nvSpPr>
            <p:cNvPr id="60" name="Rectangle 9">
              <a:extLst>
                <a:ext uri="{FF2B5EF4-FFF2-40B4-BE49-F238E27FC236}">
                  <a16:creationId xmlns:a16="http://schemas.microsoft.com/office/drawing/2014/main" id="{3B2D69F9-5EAB-D94F-A673-0BB15DB28E13}"/>
                </a:ext>
              </a:extLst>
            </p:cNvPr>
            <p:cNvSpPr/>
            <p:nvPr/>
          </p:nvSpPr>
          <p:spPr bwMode="auto">
            <a:xfrm>
              <a:off x="8737600" y="4291722"/>
              <a:ext cx="203200" cy="1271993"/>
            </a:xfrm>
            <a:prstGeom prst="rect">
              <a:avLst/>
            </a:prstGeom>
            <a:gradFill rotWithShape="1">
              <a:gsLst>
                <a:gs pos="0">
                  <a:srgbClr val="0068B5">
                    <a:tint val="100000"/>
                    <a:shade val="100000"/>
                    <a:satMod val="129999"/>
                  </a:srgbClr>
                </a:gs>
                <a:gs pos="100000">
                  <a:srgbClr val="0068B5">
                    <a:tint val="50000"/>
                    <a:shade val="100000"/>
                    <a:satMod val="350000"/>
                  </a:srgbClr>
                </a:gs>
              </a:gsLst>
              <a:lin ang="16200000" scaled="0"/>
            </a:gradFill>
            <a:ln w="9525" cap="flat" cmpd="sng" algn="ctr">
              <a:solidFill>
                <a:srgbClr val="0068B5">
                  <a:shade val="95000"/>
                  <a:satMod val="104999"/>
                </a:srgbClr>
              </a:solidFill>
              <a:prstDash val="solid"/>
              <a:headEnd type="none" w="med" len="med"/>
              <a:tailEnd type="none" w="med" len="med"/>
            </a:ln>
            <a:effectLst/>
          </p:spPr>
          <p:txBody>
            <a:bodyPr vert="vert" wrap="square" lIns="0" tIns="0" rIns="0" bIns="0" numCol="1" rtlCol="0" anchor="t" anchorCtr="0" compatLnSpc="1">
              <a:prstTxWarp prst="textNoShape">
                <a:avLst/>
              </a:prstTxWarp>
              <a:noAutofit/>
            </a:bodyPr>
            <a:lstStyle/>
            <a:p>
              <a:pPr marL="0" marR="0" lvl="0" indent="0" algn="ctr" defTabSz="1219170" eaLnBrk="1" fontAlgn="auto" latinLnBrk="0" hangingPunct="1">
                <a:lnSpc>
                  <a:spcPct val="8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525252"/>
                  </a:solidFill>
                  <a:effectLst/>
                  <a:uLnTx/>
                  <a:uFillTx/>
                  <a:latin typeface="Verdana" pitchFamily="34" charset="0"/>
                  <a:ea typeface="Helvetica Neue"/>
                  <a:cs typeface="Helvetica Neue"/>
                  <a:sym typeface="Helvetica Neue"/>
                </a:rPr>
                <a:t>host</a:t>
              </a:r>
            </a:p>
          </p:txBody>
        </p:sp>
        <p:cxnSp>
          <p:nvCxnSpPr>
            <p:cNvPr id="61" name="Straight Arrow Connector 11">
              <a:extLst>
                <a:ext uri="{FF2B5EF4-FFF2-40B4-BE49-F238E27FC236}">
                  <a16:creationId xmlns:a16="http://schemas.microsoft.com/office/drawing/2014/main" id="{A5865C67-5418-3C4D-98D5-43B49864F55C}"/>
                </a:ext>
              </a:extLst>
            </p:cNvPr>
            <p:cNvCxnSpPr>
              <a:cxnSpLocks/>
              <a:endCxn id="59" idx="0"/>
            </p:cNvCxnSpPr>
            <p:nvPr/>
          </p:nvCxnSpPr>
          <p:spPr>
            <a:xfrm>
              <a:off x="8940800" y="3268261"/>
              <a:ext cx="1827741" cy="132444"/>
            </a:xfrm>
            <a:prstGeom prst="straightConnector1">
              <a:avLst/>
            </a:prstGeom>
            <a:noFill/>
            <a:ln w="25400" cap="flat" cmpd="sng" algn="ctr">
              <a:solidFill>
                <a:srgbClr val="004A86"/>
              </a:solidFill>
              <a:prstDash val="solid"/>
              <a:tailEnd type="triangle"/>
            </a:ln>
            <a:effectLst/>
          </p:spPr>
        </p:cxnSp>
        <p:cxnSp>
          <p:nvCxnSpPr>
            <p:cNvPr id="62" name="Straight Arrow Connector 13">
              <a:extLst>
                <a:ext uri="{FF2B5EF4-FFF2-40B4-BE49-F238E27FC236}">
                  <a16:creationId xmlns:a16="http://schemas.microsoft.com/office/drawing/2014/main" id="{C4C90236-A5E7-FB47-B716-A69F345C0E55}"/>
                </a:ext>
              </a:extLst>
            </p:cNvPr>
            <p:cNvCxnSpPr>
              <a:cxnSpLocks/>
              <a:stCxn id="59" idx="2"/>
            </p:cNvCxnSpPr>
            <p:nvPr/>
          </p:nvCxnSpPr>
          <p:spPr>
            <a:xfrm flipH="1">
              <a:off x="8940800" y="4291721"/>
              <a:ext cx="1827741" cy="94139"/>
            </a:xfrm>
            <a:prstGeom prst="straightConnector1">
              <a:avLst/>
            </a:prstGeom>
            <a:noFill/>
            <a:ln w="25400" cap="flat" cmpd="sng" algn="ctr">
              <a:solidFill>
                <a:srgbClr val="004A86"/>
              </a:solidFill>
              <a:prstDash val="solid"/>
              <a:tailEnd type="triangle"/>
            </a:ln>
            <a:effectLst/>
          </p:spPr>
        </p:cxnSp>
        <p:sp>
          <p:nvSpPr>
            <p:cNvPr id="63" name="TextBox 3">
              <a:extLst>
                <a:ext uri="{FF2B5EF4-FFF2-40B4-BE49-F238E27FC236}">
                  <a16:creationId xmlns:a16="http://schemas.microsoft.com/office/drawing/2014/main" id="{4B1F4FAD-051A-8943-99D9-F4C55E2D09A4}"/>
                </a:ext>
              </a:extLst>
            </p:cNvPr>
            <p:cNvSpPr txBox="1"/>
            <p:nvPr/>
          </p:nvSpPr>
          <p:spPr>
            <a:xfrm>
              <a:off x="406401" y="2440818"/>
              <a:ext cx="1845057" cy="225767"/>
            </a:xfrm>
            <a:prstGeom prst="rect">
              <a:avLst/>
            </a:prstGeom>
            <a:noFill/>
          </p:spPr>
          <p:txBody>
            <a:bodyPr vert="horz" wrap="none" lIns="0" tIns="0" rIns="0" bIns="0" rtlCol="0">
              <a:spAutoFit/>
            </a:bodyPr>
            <a:lstStyle/>
            <a:p>
              <a:pPr defTabSz="1219169" eaLnBrk="1" fontAlgn="auto">
                <a:lnSpc>
                  <a:spcPct val="90000"/>
                </a:lnSpc>
                <a:spcBef>
                  <a:spcPts val="2250"/>
                </a:spcBef>
                <a:spcAft>
                  <a:spcPts val="0"/>
                </a:spcAft>
              </a:pPr>
              <a:r>
                <a:rPr kumimoji="0" lang="en-US" sz="1467" kern="0" dirty="0">
                  <a:solidFill>
                    <a:srgbClr val="003C71"/>
                  </a:solidFill>
                  <a:latin typeface="IntelOne Display Regular"/>
                  <a:ea typeface="Helvetica Neue"/>
                  <a:cs typeface="Helvetica Neue"/>
                  <a:sym typeface="Helvetica Neue"/>
                </a:rPr>
                <a:t>Sequential Host Code</a:t>
              </a:r>
            </a:p>
          </p:txBody>
        </p:sp>
        <p:sp>
          <p:nvSpPr>
            <p:cNvPr id="64" name="TextBox 18">
              <a:extLst>
                <a:ext uri="{FF2B5EF4-FFF2-40B4-BE49-F238E27FC236}">
                  <a16:creationId xmlns:a16="http://schemas.microsoft.com/office/drawing/2014/main" id="{1C358425-EF88-1248-8826-1151245F0A14}"/>
                </a:ext>
              </a:extLst>
            </p:cNvPr>
            <p:cNvSpPr txBox="1"/>
            <p:nvPr/>
          </p:nvSpPr>
          <p:spPr>
            <a:xfrm>
              <a:off x="406401" y="4755313"/>
              <a:ext cx="1845057" cy="225767"/>
            </a:xfrm>
            <a:prstGeom prst="rect">
              <a:avLst/>
            </a:prstGeom>
            <a:noFill/>
          </p:spPr>
          <p:txBody>
            <a:bodyPr vert="horz" wrap="none" lIns="0" tIns="0" rIns="0" bIns="0" rtlCol="0">
              <a:spAutoFit/>
            </a:bodyPr>
            <a:lstStyle/>
            <a:p>
              <a:pPr defTabSz="1219169" eaLnBrk="1" fontAlgn="auto">
                <a:lnSpc>
                  <a:spcPct val="90000"/>
                </a:lnSpc>
                <a:spcBef>
                  <a:spcPts val="2250"/>
                </a:spcBef>
                <a:spcAft>
                  <a:spcPts val="0"/>
                </a:spcAft>
              </a:pPr>
              <a:r>
                <a:rPr kumimoji="0" lang="en-US" sz="1467" kern="0" dirty="0">
                  <a:solidFill>
                    <a:srgbClr val="003C71"/>
                  </a:solidFill>
                  <a:latin typeface="IntelOne Display Regular"/>
                  <a:ea typeface="Helvetica Neue"/>
                  <a:cs typeface="Helvetica Neue"/>
                  <a:sym typeface="Helvetica Neue"/>
                </a:rPr>
                <a:t>Sequential Host Code</a:t>
              </a:r>
            </a:p>
          </p:txBody>
        </p:sp>
        <p:sp>
          <p:nvSpPr>
            <p:cNvPr id="65" name="Left Brace 4">
              <a:extLst>
                <a:ext uri="{FF2B5EF4-FFF2-40B4-BE49-F238E27FC236}">
                  <a16:creationId xmlns:a16="http://schemas.microsoft.com/office/drawing/2014/main" id="{348FFF19-FC0B-3445-B8C1-320FDCF3178B}"/>
                </a:ext>
              </a:extLst>
            </p:cNvPr>
            <p:cNvSpPr/>
            <p:nvPr/>
          </p:nvSpPr>
          <p:spPr>
            <a:xfrm>
              <a:off x="2352393" y="2108200"/>
              <a:ext cx="207264" cy="1084251"/>
            </a:xfrm>
            <a:prstGeom prst="leftBrace">
              <a:avLst>
                <a:gd name="adj1" fmla="val 50078"/>
                <a:gd name="adj2" fmla="val 50000"/>
              </a:avLst>
            </a:prstGeom>
            <a:noFill/>
            <a:ln w="25400" cap="flat" cmpd="sng" algn="ctr">
              <a:solidFill>
                <a:srgbClr val="004A86"/>
              </a:solidFill>
              <a:prstDash val="solid"/>
            </a:ln>
            <a:effectLst/>
          </p:spPr>
          <p:txBody>
            <a:bodyPr rtlCol="0" anchor="ctr"/>
            <a:lstStyle/>
            <a:p>
              <a:pPr marL="0" marR="0" lvl="0" indent="0" algn="ctr" defTabSz="1219169" eaLnBrk="1" fontAlgn="auto" latinLnBrk="0" hangingPunct="1">
                <a:lnSpc>
                  <a:spcPct val="90000"/>
                </a:lnSpc>
                <a:spcBef>
                  <a:spcPts val="2250"/>
                </a:spcBef>
                <a:spcAft>
                  <a:spcPts val="0"/>
                </a:spcAft>
                <a:buClrTx/>
                <a:buSzTx/>
                <a:buFontTx/>
                <a:buNone/>
                <a:tabLst/>
                <a:defRPr/>
              </a:pPr>
              <a:endParaRPr kumimoji="0" lang="en-US" sz="3200" b="0" i="0" u="none" strike="noStrike" kern="0" cap="none" spc="0" normalizeH="0" baseline="0" noProof="0">
                <a:ln>
                  <a:noFill/>
                </a:ln>
                <a:solidFill>
                  <a:srgbClr val="525252"/>
                </a:solidFill>
                <a:effectLst/>
                <a:uLnTx/>
                <a:uFillTx/>
                <a:latin typeface="IntelOne Display Regular"/>
                <a:ea typeface="Helvetica Neue"/>
                <a:cs typeface="Helvetica Neue"/>
                <a:sym typeface="Helvetica Neue"/>
              </a:endParaRPr>
            </a:p>
          </p:txBody>
        </p:sp>
        <p:sp>
          <p:nvSpPr>
            <p:cNvPr id="66" name="Left Brace 24">
              <a:extLst>
                <a:ext uri="{FF2B5EF4-FFF2-40B4-BE49-F238E27FC236}">
                  <a16:creationId xmlns:a16="http://schemas.microsoft.com/office/drawing/2014/main" id="{9E403B36-4AE0-9040-A74C-768E3F2C41F6}"/>
                </a:ext>
              </a:extLst>
            </p:cNvPr>
            <p:cNvSpPr/>
            <p:nvPr/>
          </p:nvSpPr>
          <p:spPr>
            <a:xfrm>
              <a:off x="2352393" y="4376928"/>
              <a:ext cx="207264" cy="880872"/>
            </a:xfrm>
            <a:prstGeom prst="leftBrace">
              <a:avLst>
                <a:gd name="adj1" fmla="val 50078"/>
                <a:gd name="adj2" fmla="val 50000"/>
              </a:avLst>
            </a:prstGeom>
            <a:noFill/>
            <a:ln w="25400" cap="flat" cmpd="sng" algn="ctr">
              <a:solidFill>
                <a:srgbClr val="004A86"/>
              </a:solidFill>
              <a:prstDash val="solid"/>
            </a:ln>
            <a:effectLst/>
          </p:spPr>
          <p:txBody>
            <a:bodyPr rtlCol="0" anchor="ctr"/>
            <a:lstStyle/>
            <a:p>
              <a:pPr marL="0" marR="0" lvl="0" indent="0" algn="ctr" defTabSz="1219169" eaLnBrk="1" fontAlgn="auto" latinLnBrk="0" hangingPunct="1">
                <a:lnSpc>
                  <a:spcPct val="90000"/>
                </a:lnSpc>
                <a:spcBef>
                  <a:spcPts val="2250"/>
                </a:spcBef>
                <a:spcAft>
                  <a:spcPts val="0"/>
                </a:spcAft>
                <a:buClrTx/>
                <a:buSzTx/>
                <a:buFontTx/>
                <a:buNone/>
                <a:tabLst/>
                <a:defRPr/>
              </a:pPr>
              <a:endParaRPr kumimoji="0" lang="en-US" sz="3200" b="0" i="0" u="none" strike="noStrike" kern="0" cap="none" spc="0" normalizeH="0" baseline="0" noProof="0">
                <a:ln>
                  <a:noFill/>
                </a:ln>
                <a:solidFill>
                  <a:srgbClr val="525252"/>
                </a:solidFill>
                <a:effectLst/>
                <a:uLnTx/>
                <a:uFillTx/>
                <a:latin typeface="IntelOne Display Regular"/>
                <a:ea typeface="Helvetica Neue"/>
                <a:cs typeface="Helvetica Neue"/>
                <a:sym typeface="Helvetica Neue"/>
              </a:endParaRPr>
            </a:p>
          </p:txBody>
        </p:sp>
        <p:sp>
          <p:nvSpPr>
            <p:cNvPr id="67" name="TextBox 25">
              <a:extLst>
                <a:ext uri="{FF2B5EF4-FFF2-40B4-BE49-F238E27FC236}">
                  <a16:creationId xmlns:a16="http://schemas.microsoft.com/office/drawing/2014/main" id="{E2980949-14A4-4849-BD92-B42E8ACDE151}"/>
                </a:ext>
              </a:extLst>
            </p:cNvPr>
            <p:cNvSpPr txBox="1"/>
            <p:nvPr/>
          </p:nvSpPr>
          <p:spPr>
            <a:xfrm>
              <a:off x="911045" y="3769614"/>
              <a:ext cx="1187826" cy="225767"/>
            </a:xfrm>
            <a:prstGeom prst="rect">
              <a:avLst/>
            </a:prstGeom>
            <a:noFill/>
          </p:spPr>
          <p:txBody>
            <a:bodyPr vert="horz" wrap="none" lIns="0" tIns="0" rIns="0" bIns="0" rtlCol="0">
              <a:spAutoFit/>
            </a:bodyPr>
            <a:lstStyle/>
            <a:p>
              <a:pPr defTabSz="1219169" eaLnBrk="1" fontAlgn="auto">
                <a:lnSpc>
                  <a:spcPct val="90000"/>
                </a:lnSpc>
                <a:spcBef>
                  <a:spcPts val="2250"/>
                </a:spcBef>
                <a:spcAft>
                  <a:spcPts val="0"/>
                </a:spcAft>
              </a:pPr>
              <a:r>
                <a:rPr kumimoji="0" lang="en-US" sz="1467" kern="0" dirty="0">
                  <a:solidFill>
                    <a:srgbClr val="003C71"/>
                  </a:solidFill>
                  <a:latin typeface="IntelOne Display Regular"/>
                  <a:ea typeface="Helvetica Neue"/>
                  <a:cs typeface="Helvetica Neue"/>
                  <a:sym typeface="Helvetica Neue"/>
                </a:rPr>
                <a:t>Target Region</a:t>
              </a:r>
            </a:p>
          </p:txBody>
        </p:sp>
        <p:sp>
          <p:nvSpPr>
            <p:cNvPr id="68" name="Left Brace 29">
              <a:extLst>
                <a:ext uri="{FF2B5EF4-FFF2-40B4-BE49-F238E27FC236}">
                  <a16:creationId xmlns:a16="http://schemas.microsoft.com/office/drawing/2014/main" id="{54F6D2C0-4859-CC4C-925C-B1BA70B136F8}"/>
                </a:ext>
              </a:extLst>
            </p:cNvPr>
            <p:cNvSpPr/>
            <p:nvPr/>
          </p:nvSpPr>
          <p:spPr>
            <a:xfrm>
              <a:off x="2352393" y="3514199"/>
              <a:ext cx="207264" cy="736533"/>
            </a:xfrm>
            <a:prstGeom prst="leftBrace">
              <a:avLst>
                <a:gd name="adj1" fmla="val 50078"/>
                <a:gd name="adj2" fmla="val 50000"/>
              </a:avLst>
            </a:prstGeom>
            <a:noFill/>
            <a:ln w="25400" cap="flat" cmpd="sng" algn="ctr">
              <a:solidFill>
                <a:srgbClr val="004A86"/>
              </a:solidFill>
              <a:prstDash val="solid"/>
            </a:ln>
            <a:effectLst/>
          </p:spPr>
          <p:txBody>
            <a:bodyPr rtlCol="0" anchor="ctr"/>
            <a:lstStyle/>
            <a:p>
              <a:pPr marL="0" marR="0" lvl="0" indent="0" algn="ctr" defTabSz="1219169" eaLnBrk="1" fontAlgn="auto" latinLnBrk="0" hangingPunct="1">
                <a:lnSpc>
                  <a:spcPct val="90000"/>
                </a:lnSpc>
                <a:spcBef>
                  <a:spcPts val="2250"/>
                </a:spcBef>
                <a:spcAft>
                  <a:spcPts val="0"/>
                </a:spcAft>
                <a:buClrTx/>
                <a:buSzTx/>
                <a:buFontTx/>
                <a:buNone/>
                <a:tabLst/>
                <a:defRPr/>
              </a:pPr>
              <a:endParaRPr kumimoji="0" lang="en-US" sz="3200" b="0" i="0" u="none" strike="noStrike" kern="0" cap="none" spc="0" normalizeH="0" baseline="0" noProof="0">
                <a:ln>
                  <a:noFill/>
                </a:ln>
                <a:solidFill>
                  <a:srgbClr val="525252"/>
                </a:solidFill>
                <a:effectLst/>
                <a:uLnTx/>
                <a:uFillTx/>
                <a:latin typeface="IntelOne Display Regular"/>
                <a:ea typeface="Helvetica Neue"/>
                <a:cs typeface="Helvetica Neue"/>
                <a:sym typeface="Helvetica Neue"/>
              </a:endParaRPr>
            </a:p>
          </p:txBody>
        </p:sp>
      </p:grpSp>
    </p:spTree>
    <p:extLst>
      <p:ext uri="{BB962C8B-B14F-4D97-AF65-F5344CB8AC3E}">
        <p14:creationId xmlns:p14="http://schemas.microsoft.com/office/powerpoint/2010/main" val="257654808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
            <a:extLst>
              <a:ext uri="{FF2B5EF4-FFF2-40B4-BE49-F238E27FC236}">
                <a16:creationId xmlns:a16="http://schemas.microsoft.com/office/drawing/2014/main" id="{CD91B55D-5916-4348-9A91-C82346EEBCC6}"/>
              </a:ext>
            </a:extLst>
          </p:cNvPr>
          <p:cNvSpPr>
            <a:spLocks noGrp="1" noChangeArrowheads="1"/>
          </p:cNvSpPr>
          <p:nvPr>
            <p:ph type="title"/>
          </p:nvPr>
        </p:nvSpPr>
        <p:spPr/>
        <p:txBody>
          <a:bodyPr/>
          <a:lstStyle/>
          <a:p>
            <a:r>
              <a:rPr lang="en-US" altLang="zh-CN" dirty="0"/>
              <a:t>device</a:t>
            </a:r>
            <a:r>
              <a:rPr lang="zh-CN" altLang="en-US" dirty="0"/>
              <a:t>子句</a:t>
            </a:r>
          </a:p>
        </p:txBody>
      </p:sp>
      <p:sp>
        <p:nvSpPr>
          <p:cNvPr id="3" name="内容占位符 2">
            <a:extLst>
              <a:ext uri="{FF2B5EF4-FFF2-40B4-BE49-F238E27FC236}">
                <a16:creationId xmlns:a16="http://schemas.microsoft.com/office/drawing/2014/main" id="{B3CC8343-F2C2-4B63-8F98-1FFC2D440A93}"/>
              </a:ext>
            </a:extLst>
          </p:cNvPr>
          <p:cNvSpPr>
            <a:spLocks noGrp="1"/>
          </p:cNvSpPr>
          <p:nvPr>
            <p:ph idx="1"/>
          </p:nvPr>
        </p:nvSpPr>
        <p:spPr/>
        <p:txBody>
          <a:bodyPr/>
          <a:lstStyle/>
          <a:p>
            <a:pPr>
              <a:defRPr/>
            </a:pPr>
            <a:r>
              <a:rPr lang="zh-CN" altLang="en-US" sz="2800" dirty="0">
                <a:solidFill>
                  <a:srgbClr val="000000"/>
                </a:solidFill>
              </a:rPr>
              <a:t>在多设备环境下指明卸载到哪个设备</a:t>
            </a:r>
            <a:endParaRPr lang="en-US" altLang="zh-CN" sz="2800" dirty="0">
              <a:solidFill>
                <a:srgbClr val="000000"/>
              </a:solidFill>
            </a:endParaRPr>
          </a:p>
          <a:p>
            <a:pPr marL="0" marR="0" lvl="0" indent="0" algn="l" defTabSz="914400" rtl="0" eaLnBrk="1" fontAlgn="base" latinLnBrk="0" hangingPunct="1">
              <a:lnSpc>
                <a:spcPct val="100000"/>
              </a:lnSpc>
              <a:spcBef>
                <a:spcPts val="100"/>
              </a:spcBef>
              <a:spcAft>
                <a:spcPct val="0"/>
              </a:spcAft>
              <a:buClr>
                <a:srgbClr val="FF3300"/>
              </a:buClr>
              <a:buSzPct val="75000"/>
              <a:buFont typeface="Wingdings" panose="05000000000000000000" pitchFamily="2" charset="2"/>
              <a:buNone/>
              <a:tabLst/>
              <a:defRPr/>
            </a:pP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#pragma </a:t>
            </a:r>
            <a:r>
              <a:rPr kumimoji="1" lang="en-US" altLang="zh-CN" sz="1800" b="0" i="0" u="none" strike="noStrike" kern="100" cap="none" spc="0" normalizeH="0" baseline="0" noProof="0" dirty="0" err="1">
                <a:ln>
                  <a:noFill/>
                </a:ln>
                <a:solidFill>
                  <a:srgbClr val="0000FF"/>
                </a:solidFill>
                <a:effectLst/>
                <a:uLnTx/>
                <a:uFillTx/>
                <a:latin typeface="Arial" panose="020B0604020202020204" pitchFamily="34" charset="0"/>
                <a:ea typeface="宋体"/>
                <a:cs typeface="+mn-cs"/>
              </a:rPr>
              <a:t>omp</a:t>
            </a: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 target device(</a:t>
            </a:r>
            <a:r>
              <a:rPr kumimoji="1" lang="en-US" altLang="zh-CN" sz="1800" b="0" i="0" u="none" strike="noStrike" kern="100" cap="none" spc="0" normalizeH="0" baseline="0" noProof="0" dirty="0" err="1">
                <a:ln>
                  <a:noFill/>
                </a:ln>
                <a:solidFill>
                  <a:srgbClr val="0000FF"/>
                </a:solidFill>
                <a:effectLst/>
                <a:uLnTx/>
                <a:uFillTx/>
                <a:latin typeface="Arial" panose="020B0604020202020204" pitchFamily="34" charset="0"/>
                <a:ea typeface="宋体"/>
                <a:cs typeface="+mn-cs"/>
              </a:rPr>
              <a:t>i</a:t>
            </a: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a:t>
            </a:r>
          </a:p>
          <a:p>
            <a:pPr marL="742950" marR="0" lvl="1" indent="-285750" algn="l" defTabSz="914400" rtl="0" eaLnBrk="0" fontAlgn="base" latinLnBrk="0" hangingPunct="0">
              <a:lnSpc>
                <a:spcPct val="100000"/>
              </a:lnSpc>
              <a:spcBef>
                <a:spcPct val="20000"/>
              </a:spcBef>
              <a:spcAft>
                <a:spcPct val="0"/>
              </a:spcAft>
              <a:buClr>
                <a:srgbClr val="3333CC"/>
              </a:buClr>
              <a:buSzPct val="69000"/>
              <a:buFont typeface="Wingdings" panose="05000000000000000000" pitchFamily="2" charset="2"/>
              <a:buChar char="q"/>
              <a:tabLst/>
              <a:defRPr/>
            </a:pPr>
            <a:r>
              <a:rPr kumimoji="1" lang="zh-CN" altLang="en-US" sz="2400" b="0" i="0" u="none" strike="noStrike" kern="0" cap="none" spc="0" normalizeH="0" baseline="0" noProof="0" dirty="0">
                <a:ln>
                  <a:noFill/>
                </a:ln>
                <a:solidFill>
                  <a:srgbClr val="3333CC"/>
                </a:solidFill>
                <a:effectLst/>
                <a:uLnTx/>
                <a:uFillTx/>
                <a:latin typeface="Times New Roman"/>
                <a:ea typeface="宋体"/>
              </a:rPr>
              <a:t>设备号是一个整数</a:t>
            </a:r>
            <a:endParaRPr kumimoji="1" lang="en-US" altLang="zh-CN" sz="2400" b="0" i="0" u="none" strike="noStrike" kern="0" cap="none" spc="0" normalizeH="0" baseline="0" noProof="0" dirty="0">
              <a:ln>
                <a:noFill/>
              </a:ln>
              <a:solidFill>
                <a:srgbClr val="3333CC"/>
              </a:solidFill>
              <a:effectLst/>
              <a:uLnTx/>
              <a:uFillTx/>
              <a:latin typeface="Times New Roman"/>
              <a:ea typeface="宋体"/>
            </a:endParaRPr>
          </a:p>
          <a:p>
            <a:pPr lvl="2" indent="-285750">
              <a:buClr>
                <a:srgbClr val="3333CC"/>
              </a:buClr>
              <a:buSzPct val="69000"/>
              <a:buFont typeface="Wingdings" panose="05000000000000000000" pitchFamily="2" charset="2"/>
              <a:buChar char="q"/>
              <a:defRPr/>
            </a:pPr>
            <a:r>
              <a:rPr lang="zh-CN" altLang="en-US" sz="2000" dirty="0">
                <a:solidFill>
                  <a:srgbClr val="3333CC"/>
                </a:solidFill>
                <a:latin typeface="Times New Roman"/>
                <a:ea typeface="宋体"/>
              </a:rPr>
              <a:t>其赋值取决于具体编译器实现</a:t>
            </a:r>
            <a:endParaRPr lang="en-US" altLang="zh-CN" sz="2000" dirty="0">
              <a:solidFill>
                <a:srgbClr val="3333CC"/>
              </a:solidFill>
              <a:latin typeface="Times New Roman"/>
              <a:ea typeface="宋体"/>
            </a:endParaRPr>
          </a:p>
          <a:p>
            <a:pPr lvl="2" indent="-285750">
              <a:buClr>
                <a:srgbClr val="3333CC"/>
              </a:buClr>
              <a:buSzPct val="69000"/>
              <a:buFont typeface="Wingdings" panose="05000000000000000000" pitchFamily="2" charset="2"/>
              <a:buChar char="q"/>
              <a:defRPr/>
            </a:pPr>
            <a:r>
              <a:rPr kumimoji="1" lang="zh-CN" altLang="en-US" sz="2000" b="0" i="0" u="none" strike="noStrike" kern="0" cap="none" spc="0" normalizeH="0" baseline="0" noProof="0" dirty="0">
                <a:ln>
                  <a:noFill/>
                </a:ln>
                <a:solidFill>
                  <a:srgbClr val="3333CC"/>
                </a:solidFill>
                <a:effectLst/>
                <a:uLnTx/>
                <a:uFillTx/>
                <a:latin typeface="Times New Roman"/>
                <a:ea typeface="宋体"/>
              </a:rPr>
              <a:t>通常从</a:t>
            </a:r>
            <a:r>
              <a:rPr kumimoji="1" lang="en-US" altLang="zh-CN" sz="2000" b="0" i="0" u="none" strike="noStrike" kern="0" cap="none" spc="0" normalizeH="0" baseline="0" noProof="0" dirty="0">
                <a:ln>
                  <a:noFill/>
                </a:ln>
                <a:solidFill>
                  <a:srgbClr val="3333CC"/>
                </a:solidFill>
                <a:effectLst/>
                <a:uLnTx/>
                <a:uFillTx/>
                <a:latin typeface="Times New Roman"/>
                <a:ea typeface="宋体"/>
              </a:rPr>
              <a:t>0</a:t>
            </a:r>
            <a:r>
              <a:rPr kumimoji="1" lang="zh-CN" altLang="en-US" sz="2000" b="0" i="0" u="none" strike="noStrike" kern="0" cap="none" spc="0" normalizeH="0" baseline="0" noProof="0" dirty="0">
                <a:ln>
                  <a:noFill/>
                </a:ln>
                <a:solidFill>
                  <a:srgbClr val="3333CC"/>
                </a:solidFill>
                <a:effectLst/>
                <a:uLnTx/>
                <a:uFillTx/>
                <a:latin typeface="Times New Roman"/>
                <a:ea typeface="宋体"/>
              </a:rPr>
              <a:t>开始，顺序递增</a:t>
            </a:r>
            <a:endParaRPr kumimoji="1" lang="en-US" altLang="zh-CN" sz="2000" b="0" i="0" u="none" strike="noStrike" kern="0" cap="none" spc="0" normalizeH="0" baseline="0" noProof="0" dirty="0">
              <a:ln>
                <a:noFill/>
              </a:ln>
              <a:solidFill>
                <a:srgbClr val="3333CC"/>
              </a:solidFill>
              <a:effectLst/>
              <a:uLnTx/>
              <a:uFillTx/>
              <a:latin typeface="Times New Roman"/>
              <a:ea typeface="宋体"/>
            </a:endParaRPr>
          </a:p>
          <a:p>
            <a:pPr>
              <a:defRPr/>
            </a:pPr>
            <a:r>
              <a:rPr lang="zh-CN" altLang="en-US" sz="2800" dirty="0">
                <a:solidFill>
                  <a:srgbClr val="000000"/>
                </a:solidFill>
              </a:rPr>
              <a:t>与下列编译指示一起使用：</a:t>
            </a:r>
            <a:r>
              <a:rPr lang="en-US" altLang="zh-CN" sz="2800" kern="100" dirty="0">
                <a:solidFill>
                  <a:srgbClr val="0000FF"/>
                </a:solidFill>
                <a:latin typeface="Arial" panose="020B0604020202020204" pitchFamily="34" charset="0"/>
              </a:rPr>
              <a:t> target</a:t>
            </a:r>
            <a:r>
              <a:rPr lang="zh-CN" altLang="en-US" sz="2800" dirty="0">
                <a:solidFill>
                  <a:srgbClr val="000000"/>
                </a:solidFill>
              </a:rPr>
              <a:t>、</a:t>
            </a:r>
            <a:r>
              <a:rPr lang="en-US" altLang="zh-CN" sz="2800" kern="100" dirty="0">
                <a:solidFill>
                  <a:srgbClr val="0000FF"/>
                </a:solidFill>
                <a:latin typeface="Arial" panose="020B0604020202020204" pitchFamily="34" charset="0"/>
              </a:rPr>
              <a:t>target data</a:t>
            </a:r>
            <a:r>
              <a:rPr lang="zh-CN" altLang="en-US" sz="2800" dirty="0">
                <a:solidFill>
                  <a:srgbClr val="000000"/>
                </a:solidFill>
              </a:rPr>
              <a:t>、</a:t>
            </a:r>
            <a:r>
              <a:rPr lang="en-US" altLang="zh-CN" sz="2800" kern="100" dirty="0">
                <a:solidFill>
                  <a:srgbClr val="0000FF"/>
                </a:solidFill>
                <a:latin typeface="Arial" panose="020B0604020202020204" pitchFamily="34" charset="0"/>
              </a:rPr>
              <a:t>target enter/exit</a:t>
            </a:r>
            <a:r>
              <a:rPr lang="zh-CN" altLang="en-US" sz="2800" kern="100" dirty="0">
                <a:solidFill>
                  <a:srgbClr val="0000FF"/>
                </a:solidFill>
                <a:latin typeface="Arial" panose="020B0604020202020204" pitchFamily="34" charset="0"/>
              </a:rPr>
              <a:t> </a:t>
            </a:r>
            <a:r>
              <a:rPr lang="en-US" altLang="zh-CN" sz="2800" kern="100" dirty="0">
                <a:solidFill>
                  <a:srgbClr val="0000FF"/>
                </a:solidFill>
                <a:latin typeface="Arial" panose="020B0604020202020204" pitchFamily="34" charset="0"/>
              </a:rPr>
              <a:t>data</a:t>
            </a:r>
            <a:r>
              <a:rPr lang="zh-CN" altLang="en-US" sz="2800" dirty="0">
                <a:solidFill>
                  <a:srgbClr val="000000"/>
                </a:solidFill>
              </a:rPr>
              <a:t>、</a:t>
            </a:r>
            <a:r>
              <a:rPr kumimoji="1" lang="en-US" altLang="zh-CN" sz="2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target</a:t>
            </a:r>
            <a:r>
              <a:rPr kumimoji="1" lang="zh-CN" altLang="en-US" sz="2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 </a:t>
            </a:r>
            <a:r>
              <a:rPr kumimoji="1" lang="en-US" altLang="zh-CN" sz="2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update</a:t>
            </a:r>
            <a:endParaRPr lang="en-US" altLang="zh-CN" dirty="0">
              <a:solidFill>
                <a:srgbClr val="000000"/>
              </a:solidFill>
            </a:endParaRPr>
          </a:p>
        </p:txBody>
      </p:sp>
    </p:spTree>
    <p:extLst>
      <p:ext uri="{BB962C8B-B14F-4D97-AF65-F5344CB8AC3E}">
        <p14:creationId xmlns:p14="http://schemas.microsoft.com/office/powerpoint/2010/main" val="38630463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3ADA85-3C76-D949-AB8C-0CD16AADC4D9}"/>
              </a:ext>
            </a:extLst>
          </p:cNvPr>
          <p:cNvSpPr>
            <a:spLocks noGrp="1"/>
          </p:cNvSpPr>
          <p:nvPr>
            <p:ph type="title"/>
          </p:nvPr>
        </p:nvSpPr>
        <p:spPr/>
        <p:txBody>
          <a:bodyPr/>
          <a:lstStyle/>
          <a:p>
            <a:r>
              <a:rPr kumimoji="1" lang="zh-CN" altLang="en-US" dirty="0"/>
              <a:t>在目标区域内调用函数</a:t>
            </a:r>
          </a:p>
        </p:txBody>
      </p:sp>
      <p:sp>
        <p:nvSpPr>
          <p:cNvPr id="3" name="内容占位符 2">
            <a:extLst>
              <a:ext uri="{FF2B5EF4-FFF2-40B4-BE49-F238E27FC236}">
                <a16:creationId xmlns:a16="http://schemas.microsoft.com/office/drawing/2014/main" id="{7C4FF5CC-D5C0-1C4A-8978-A444D14A95DA}"/>
              </a:ext>
            </a:extLst>
          </p:cNvPr>
          <p:cNvSpPr>
            <a:spLocks noGrp="1"/>
          </p:cNvSpPr>
          <p:nvPr>
            <p:ph idx="1"/>
          </p:nvPr>
        </p:nvSpPr>
        <p:spPr/>
        <p:txBody>
          <a:bodyPr/>
          <a:lstStyle/>
          <a:p>
            <a:r>
              <a:rPr kumimoji="1" lang="zh-CN" altLang="en-US" sz="2800" dirty="0"/>
              <a:t>构造为目标设备编译函数</a:t>
            </a:r>
            <a:r>
              <a:rPr kumimoji="1" lang="en-US" altLang="zh-CN" sz="2800" dirty="0"/>
              <a:t>/</a:t>
            </a:r>
            <a:r>
              <a:rPr kumimoji="1" lang="zh-CN" altLang="en-US" sz="2800" dirty="0"/>
              <a:t>子例程的相应版本</a:t>
            </a:r>
            <a:endParaRPr kumimoji="1" lang="en-US" altLang="zh-CN" sz="2800" dirty="0"/>
          </a:p>
          <a:p>
            <a:pPr lvl="1"/>
            <a:r>
              <a:rPr kumimoji="1" lang="zh-CN" altLang="en-US" sz="2400" dirty="0"/>
              <a:t>默认既为主机端执行</a:t>
            </a:r>
            <a:r>
              <a:rPr lang="zh-CN" altLang="en-US" sz="2400" dirty="0"/>
              <a:t>也为设备端执行编译函数版本</a:t>
            </a:r>
            <a:endParaRPr kumimoji="1" lang="zh-CN" altLang="en-US" sz="2400" dirty="0"/>
          </a:p>
        </p:txBody>
      </p:sp>
      <p:grpSp>
        <p:nvGrpSpPr>
          <p:cNvPr id="14" name="组合 13">
            <a:extLst>
              <a:ext uri="{FF2B5EF4-FFF2-40B4-BE49-F238E27FC236}">
                <a16:creationId xmlns:a16="http://schemas.microsoft.com/office/drawing/2014/main" id="{A88E3D99-7B1D-B148-9520-D4DEC0F12A32}"/>
              </a:ext>
            </a:extLst>
          </p:cNvPr>
          <p:cNvGrpSpPr>
            <a:grpSpLocks noChangeAspect="1"/>
          </p:cNvGrpSpPr>
          <p:nvPr/>
        </p:nvGrpSpPr>
        <p:grpSpPr>
          <a:xfrm>
            <a:off x="35496" y="3029920"/>
            <a:ext cx="9076866" cy="2276652"/>
            <a:chOff x="711201" y="3029920"/>
            <a:chExt cx="11346083" cy="2845815"/>
          </a:xfrm>
        </p:grpSpPr>
        <p:sp>
          <p:nvSpPr>
            <p:cNvPr id="9" name="Rectangle 4">
              <a:extLst>
                <a:ext uri="{FF2B5EF4-FFF2-40B4-BE49-F238E27FC236}">
                  <a16:creationId xmlns:a16="http://schemas.microsoft.com/office/drawing/2014/main" id="{2F739B95-F38D-BB45-91D0-677A118D38A1}"/>
                </a:ext>
              </a:extLst>
            </p:cNvPr>
            <p:cNvSpPr/>
            <p:nvPr/>
          </p:nvSpPr>
          <p:spPr>
            <a:xfrm>
              <a:off x="711201" y="3029920"/>
              <a:ext cx="4775201" cy="2808462"/>
            </a:xfrm>
            <a:prstGeom prst="rect">
              <a:avLst/>
            </a:prstGeom>
            <a:solidFill>
              <a:srgbClr val="525252">
                <a:lumMod val="20000"/>
                <a:lumOff val="80000"/>
              </a:srgbClr>
            </a:solidFill>
            <a:ln>
              <a:noFill/>
            </a:ln>
          </p:spPr>
          <p:txBody>
            <a:bodyPr wrap="square">
              <a:spAutoFit/>
            </a:bodyPr>
            <a:lstStyle/>
            <a:p>
              <a:pPr marL="0" marR="0" lvl="0" indent="0" defTabSz="121916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C00000"/>
                  </a:solidFill>
                  <a:effectLst/>
                  <a:uLnTx/>
                  <a:uFillTx/>
                  <a:latin typeface="Consolas" panose="020B0609020204030204" pitchFamily="49" charset="0"/>
                  <a:ea typeface="Helvetica Neue"/>
                  <a:cs typeface="Helvetica Neue"/>
                  <a:sym typeface="Helvetica Neue"/>
                </a:rPr>
                <a:t>#pragma </a:t>
              </a:r>
              <a:r>
                <a:rPr kumimoji="0" lang="en-US" sz="1400" b="0" i="0" u="none" strike="noStrike" kern="0" cap="none" spc="0" normalizeH="0" baseline="0" noProof="0" dirty="0" err="1">
                  <a:ln>
                    <a:noFill/>
                  </a:ln>
                  <a:solidFill>
                    <a:srgbClr val="C00000"/>
                  </a:solidFill>
                  <a:effectLst/>
                  <a:uLnTx/>
                  <a:uFillTx/>
                  <a:latin typeface="Consolas" panose="020B0609020204030204" pitchFamily="49" charset="0"/>
                  <a:ea typeface="Helvetica Neue"/>
                  <a:cs typeface="Helvetica Neue"/>
                  <a:sym typeface="Helvetica Neue"/>
                </a:rPr>
                <a:t>omp</a:t>
              </a:r>
              <a:r>
                <a:rPr kumimoji="0" lang="en-US" sz="1400" b="0" i="0" u="none" strike="noStrike" kern="0" cap="none" spc="0" normalizeH="0" baseline="0" noProof="0" dirty="0">
                  <a:ln>
                    <a:noFill/>
                  </a:ln>
                  <a:solidFill>
                    <a:srgbClr val="C00000"/>
                  </a:solidFill>
                  <a:effectLst/>
                  <a:uLnTx/>
                  <a:uFillTx/>
                  <a:latin typeface="Consolas" panose="020B0609020204030204" pitchFamily="49" charset="0"/>
                  <a:ea typeface="Helvetica Neue"/>
                  <a:cs typeface="Helvetica Neue"/>
                  <a:sym typeface="Helvetica Neue"/>
                </a:rPr>
                <a:t> declare target</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7030A0"/>
                  </a:solidFill>
                  <a:effectLst/>
                  <a:uLnTx/>
                  <a:uFillTx/>
                  <a:latin typeface="Consolas" panose="020B0609020204030204" pitchFamily="49" charset="0"/>
                  <a:ea typeface="Helvetica Neue"/>
                  <a:cs typeface="Helvetica Neue"/>
                  <a:sym typeface="Helvetica Neue"/>
                </a:rPr>
                <a:t>int </a:t>
              </a:r>
              <a:r>
                <a:rPr kumimoji="0" lang="en-US" sz="1400" b="0" i="0" u="none" strike="noStrike" kern="0" cap="none" spc="0" normalizeH="0" baseline="0" noProof="0" dirty="0" err="1">
                  <a:ln>
                    <a:noFill/>
                  </a:ln>
                  <a:solidFill>
                    <a:srgbClr val="7030A0"/>
                  </a:solidFill>
                  <a:effectLst/>
                  <a:uLnTx/>
                  <a:uFillTx/>
                  <a:latin typeface="Consolas" panose="020B0609020204030204" pitchFamily="49" charset="0"/>
                  <a:ea typeface="Helvetica Neue"/>
                  <a:cs typeface="Helvetica Neue"/>
                  <a:sym typeface="Helvetica Neue"/>
                </a:rPr>
                <a:t>devicefunc</a:t>
              </a:r>
              <a:r>
                <a:rPr kumimoji="0" lang="en-US" sz="1400" b="0" i="0" u="none" strike="noStrike" kern="0" cap="none" spc="0" normalizeH="0" baseline="0" noProof="0" dirty="0">
                  <a:ln>
                    <a:noFill/>
                  </a:ln>
                  <a:solidFill>
                    <a:srgbClr val="7030A0"/>
                  </a:solidFill>
                  <a:effectLst/>
                  <a:uLnTx/>
                  <a:uFillTx/>
                  <a:latin typeface="Consolas" panose="020B0609020204030204" pitchFamily="49" charset="0"/>
                  <a:ea typeface="Helvetica Neue"/>
                  <a:cs typeface="Helvetica Neue"/>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7030A0"/>
                  </a:solidFill>
                  <a:effectLst/>
                  <a:uLnTx/>
                  <a:uFillTx/>
                  <a:latin typeface="Consolas" panose="020B0609020204030204" pitchFamily="49" charset="0"/>
                  <a:ea typeface="Helvetica Neue"/>
                  <a:cs typeface="Helvetica Neue"/>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7030A0"/>
                  </a:solidFill>
                  <a:effectLst/>
                  <a:uLnTx/>
                  <a:uFillTx/>
                  <a:latin typeface="Consolas" panose="020B0609020204030204" pitchFamily="49" charset="0"/>
                  <a:ea typeface="Helvetica Neue"/>
                  <a:cs typeface="Helvetica Neue"/>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C00000"/>
                  </a:solidFill>
                  <a:effectLst/>
                  <a:uLnTx/>
                  <a:uFillTx/>
                  <a:latin typeface="Consolas" panose="020B0609020204030204" pitchFamily="49" charset="0"/>
                  <a:ea typeface="Helvetica Neue"/>
                  <a:cs typeface="Helvetica Neue"/>
                  <a:sym typeface="Helvetica Neue"/>
                </a:rPr>
                <a:t>#pragma </a:t>
              </a:r>
              <a:r>
                <a:rPr kumimoji="0" lang="en-US" sz="1400" b="0" i="0" u="none" strike="noStrike" kern="0" cap="none" spc="0" normalizeH="0" baseline="0" noProof="0" dirty="0" err="1">
                  <a:ln>
                    <a:noFill/>
                  </a:ln>
                  <a:solidFill>
                    <a:srgbClr val="C00000"/>
                  </a:solidFill>
                  <a:effectLst/>
                  <a:uLnTx/>
                  <a:uFillTx/>
                  <a:latin typeface="Consolas" panose="020B0609020204030204" pitchFamily="49" charset="0"/>
                  <a:ea typeface="Helvetica Neue"/>
                  <a:cs typeface="Helvetica Neue"/>
                  <a:sym typeface="Helvetica Neue"/>
                </a:rPr>
                <a:t>omp</a:t>
              </a:r>
              <a:r>
                <a:rPr kumimoji="0" lang="en-US" sz="1400" b="0" i="0" u="none" strike="noStrike" kern="0" cap="none" spc="0" normalizeH="0" baseline="0" noProof="0" dirty="0">
                  <a:ln>
                    <a:noFill/>
                  </a:ln>
                  <a:solidFill>
                    <a:srgbClr val="C00000"/>
                  </a:solidFill>
                  <a:effectLst/>
                  <a:uLnTx/>
                  <a:uFillTx/>
                  <a:latin typeface="Consolas" panose="020B0609020204030204" pitchFamily="49" charset="0"/>
                  <a:ea typeface="Helvetica Neue"/>
                  <a:cs typeface="Helvetica Neue"/>
                  <a:sym typeface="Helvetica Neue"/>
                </a:rPr>
                <a:t> end declare target</a:t>
              </a:r>
            </a:p>
            <a:p>
              <a:pPr marL="0" marR="0" lvl="0" indent="0" defTabSz="1219169"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C00000"/>
                </a:solidFill>
                <a:effectLst/>
                <a:uLnTx/>
                <a:uFillTx/>
                <a:latin typeface="Consolas" panose="020B0609020204030204" pitchFamily="49" charset="0"/>
                <a:ea typeface="Helvetica Neue"/>
                <a:cs typeface="Helvetica Neue"/>
                <a:sym typeface="Helvetica Neue"/>
              </a:endParaRPr>
            </a:p>
            <a:p>
              <a:pPr marL="0" marR="0" lvl="0" indent="0" defTabSz="1219169"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#pragma omp target </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0071C5"/>
                  </a:solidFill>
                  <a:effectLst/>
                  <a:uLnTx/>
                  <a:uFillTx/>
                  <a:latin typeface="Consolas" panose="020B0609020204030204" pitchFamily="49" charset="0"/>
                  <a:ea typeface="Helvetica Neue"/>
                  <a:cs typeface="Helvetica Neue"/>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0071C5"/>
                  </a:solidFill>
                  <a:effectLst/>
                  <a:uLnTx/>
                  <a:uFillTx/>
                  <a:latin typeface="Consolas" panose="020B0609020204030204" pitchFamily="49" charset="0"/>
                  <a:ea typeface="Helvetica Neue"/>
                  <a:cs typeface="Helvetica Neue"/>
                  <a:sym typeface="Helvetica Neue"/>
                </a:rPr>
                <a:t>	result = </a:t>
              </a:r>
              <a:r>
                <a:rPr kumimoji="0" lang="de-DE" sz="1400" b="0" i="0" u="none" strike="noStrike" kern="0" cap="none" spc="0" normalizeH="0" baseline="0" noProof="0" dirty="0">
                  <a:ln>
                    <a:noFill/>
                  </a:ln>
                  <a:solidFill>
                    <a:srgbClr val="7030A0"/>
                  </a:solidFill>
                  <a:effectLst/>
                  <a:uLnTx/>
                  <a:uFillTx/>
                  <a:latin typeface="Consolas" panose="020B0609020204030204" pitchFamily="49" charset="0"/>
                  <a:ea typeface="Helvetica Neue"/>
                  <a:cs typeface="Helvetica Neue"/>
                  <a:sym typeface="Helvetica Neue"/>
                </a:rPr>
                <a:t>devicefunc</a:t>
              </a:r>
              <a:r>
                <a:rPr kumimoji="0" lang="de-DE" sz="1400" b="0" i="0" u="none" strike="noStrike" kern="0" cap="none" spc="0" normalizeH="0" baseline="0" noProof="0" dirty="0">
                  <a:ln>
                    <a:noFill/>
                  </a:ln>
                  <a:solidFill>
                    <a:srgbClr val="0071C5"/>
                  </a:solidFill>
                  <a:effectLst/>
                  <a:uLnTx/>
                  <a:uFillTx/>
                  <a:latin typeface="Consolas" panose="020B0609020204030204" pitchFamily="49" charset="0"/>
                  <a:ea typeface="Helvetica Neue"/>
                  <a:cs typeface="Helvetica Neue"/>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0071C5"/>
                  </a:solidFill>
                  <a:effectLst/>
                  <a:uLnTx/>
                  <a:uFillTx/>
                  <a:latin typeface="Consolas" panose="020B0609020204030204" pitchFamily="49" charset="0"/>
                  <a:ea typeface="Helvetica Neue"/>
                  <a:cs typeface="Helvetica Neue"/>
                  <a:sym typeface="Helvetica Neue"/>
                </a:rPr>
                <a:t>}</a:t>
              </a:r>
              <a:endParaRPr kumimoji="0" lang="de-DE" sz="1400" b="0" i="0" u="none" strike="noStrike" kern="0" cap="none" spc="0" normalizeH="0" baseline="0" noProof="0" dirty="0">
                <a:ln>
                  <a:noFill/>
                </a:ln>
                <a:solidFill>
                  <a:srgbClr val="C00000"/>
                </a:solidFill>
                <a:effectLst/>
                <a:uLnTx/>
                <a:uFillTx/>
                <a:latin typeface="Consolas" panose="020B0609020204030204" pitchFamily="49" charset="0"/>
                <a:ea typeface="Helvetica Neue"/>
                <a:cs typeface="Helvetica Neue"/>
                <a:sym typeface="Helvetica Neue"/>
              </a:endParaRPr>
            </a:p>
          </p:txBody>
        </p:sp>
        <p:sp>
          <p:nvSpPr>
            <p:cNvPr id="10" name="Rectangle 5">
              <a:extLst>
                <a:ext uri="{FF2B5EF4-FFF2-40B4-BE49-F238E27FC236}">
                  <a16:creationId xmlns:a16="http://schemas.microsoft.com/office/drawing/2014/main" id="{313007C8-6A3E-D243-A9B1-63691398FA21}"/>
                </a:ext>
              </a:extLst>
            </p:cNvPr>
            <p:cNvSpPr/>
            <p:nvPr/>
          </p:nvSpPr>
          <p:spPr>
            <a:xfrm>
              <a:off x="5870767" y="3067273"/>
              <a:ext cx="5707400" cy="2808462"/>
            </a:xfrm>
            <a:prstGeom prst="rect">
              <a:avLst/>
            </a:prstGeom>
            <a:solidFill>
              <a:srgbClr val="525252">
                <a:lumMod val="20000"/>
                <a:lumOff val="80000"/>
              </a:srgbClr>
            </a:solidFill>
            <a:ln>
              <a:noFill/>
            </a:ln>
          </p:spPr>
          <p:txBody>
            <a:bodyPr wrap="square">
              <a:spAutoFit/>
            </a:bodyPr>
            <a:lstStyle/>
            <a:p>
              <a:pPr marL="0" marR="0" lvl="0" indent="0" defTabSz="121916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1C5"/>
                  </a:solidFill>
                  <a:effectLst/>
                  <a:uLnTx/>
                  <a:uFillTx/>
                  <a:latin typeface="Consolas" panose="020B0609020204030204" pitchFamily="49" charset="0"/>
                  <a:ea typeface="Helvetica Neue"/>
                  <a:cs typeface="Helvetica Neue"/>
                  <a:sym typeface="Helvetica Neue"/>
                </a:rPr>
                <a:t>subroutine </a:t>
              </a:r>
              <a:r>
                <a:rPr kumimoji="0" lang="en-US" sz="1400" b="0" i="0" u="none" strike="noStrike" kern="0" cap="none" spc="0" normalizeH="0" baseline="0" noProof="0" dirty="0" err="1">
                  <a:ln>
                    <a:noFill/>
                  </a:ln>
                  <a:solidFill>
                    <a:srgbClr val="7030A0"/>
                  </a:solidFill>
                  <a:effectLst/>
                  <a:uLnTx/>
                  <a:uFillTx/>
                  <a:latin typeface="Consolas" panose="020B0609020204030204" pitchFamily="49" charset="0"/>
                  <a:ea typeface="Helvetica Neue"/>
                  <a:cs typeface="Helvetica Neue"/>
                  <a:sym typeface="Helvetica Neue"/>
                </a:rPr>
                <a:t>devicefunc</a:t>
              </a:r>
              <a:r>
                <a:rPr kumimoji="0" lang="en-US" sz="1400" b="0" i="0" u="none" strike="noStrike" kern="0" cap="none" spc="0" normalizeH="0" baseline="0" noProof="0" dirty="0">
                  <a:ln>
                    <a:noFill/>
                  </a:ln>
                  <a:solidFill>
                    <a:srgbClr val="7030A0"/>
                  </a:solidFill>
                  <a:effectLst/>
                  <a:uLnTx/>
                  <a:uFillTx/>
                  <a:latin typeface="Consolas" panose="020B0609020204030204" pitchFamily="49" charset="0"/>
                  <a:ea typeface="Helvetica Neue"/>
                  <a:cs typeface="Helvetica Neue"/>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C00000"/>
                  </a:solidFill>
                  <a:effectLst/>
                  <a:uLnTx/>
                  <a:uFillTx/>
                  <a:latin typeface="Consolas" panose="020B0609020204030204" pitchFamily="49" charset="0"/>
                  <a:ea typeface="Helvetica Neue"/>
                  <a:cs typeface="Helvetica Neue"/>
                  <a:sym typeface="Helvetica Neue"/>
                </a:rPr>
                <a:t>!$</a:t>
              </a:r>
              <a:r>
                <a:rPr kumimoji="0" lang="en-US" sz="1400" b="0" i="0" u="none" strike="noStrike" kern="0" cap="none" spc="0" normalizeH="0" baseline="0" noProof="0" dirty="0" err="1">
                  <a:ln>
                    <a:noFill/>
                  </a:ln>
                  <a:solidFill>
                    <a:srgbClr val="C00000"/>
                  </a:solidFill>
                  <a:effectLst/>
                  <a:uLnTx/>
                  <a:uFillTx/>
                  <a:latin typeface="Consolas" panose="020B0609020204030204" pitchFamily="49" charset="0"/>
                  <a:ea typeface="Helvetica Neue"/>
                  <a:cs typeface="Helvetica Neue"/>
                  <a:sym typeface="Helvetica Neue"/>
                </a:rPr>
                <a:t>omp</a:t>
              </a:r>
              <a:r>
                <a:rPr kumimoji="0" lang="en-US" sz="1400" b="0" i="0" u="none" strike="noStrike" kern="0" cap="none" spc="0" normalizeH="0" baseline="0" noProof="0" dirty="0">
                  <a:ln>
                    <a:noFill/>
                  </a:ln>
                  <a:solidFill>
                    <a:srgbClr val="C00000"/>
                  </a:solidFill>
                  <a:effectLst/>
                  <a:uLnTx/>
                  <a:uFillTx/>
                  <a:latin typeface="Consolas" panose="020B0609020204030204" pitchFamily="49" charset="0"/>
                  <a:ea typeface="Helvetica Neue"/>
                  <a:cs typeface="Helvetica Neue"/>
                  <a:sym typeface="Helvetica Neue"/>
                </a:rPr>
                <a:t> declare target </a:t>
              </a:r>
              <a:r>
                <a:rPr kumimoji="0" lang="en-US" sz="1400" b="0" i="0" u="none" strike="noStrike" kern="0" cap="none" spc="0" normalizeH="0" baseline="0" noProof="0" dirty="0" err="1">
                  <a:ln>
                    <a:noFill/>
                  </a:ln>
                  <a:solidFill>
                    <a:srgbClr val="C00000"/>
                  </a:solidFill>
                  <a:effectLst/>
                  <a:uLnTx/>
                  <a:uFillTx/>
                  <a:latin typeface="Consolas" panose="020B0609020204030204" pitchFamily="49" charset="0"/>
                  <a:ea typeface="Helvetica Neue"/>
                  <a:cs typeface="Helvetica Neue"/>
                  <a:sym typeface="Helvetica Neue"/>
                </a:rPr>
                <a:t>device_type</a:t>
              </a:r>
              <a:r>
                <a:rPr kumimoji="0" lang="en-US" sz="1400" b="0" i="0" u="none" strike="noStrike" kern="0" cap="none" spc="0" normalizeH="0" baseline="0" noProof="0" dirty="0">
                  <a:ln>
                    <a:noFill/>
                  </a:ln>
                  <a:solidFill>
                    <a:srgbClr val="C00000"/>
                  </a:solidFill>
                  <a:effectLst/>
                  <a:uLnTx/>
                  <a:uFillTx/>
                  <a:latin typeface="Consolas" panose="020B0609020204030204" pitchFamily="49" charset="0"/>
                  <a:ea typeface="Helvetica Neue"/>
                  <a:cs typeface="Helvetica Neue"/>
                  <a:sym typeface="Helvetica Neue"/>
                </a:rPr>
                <a:t>(device)</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1C5"/>
                  </a:solidFill>
                  <a:effectLst/>
                  <a:uLnTx/>
                  <a:uFillTx/>
                  <a:latin typeface="Consolas" panose="020B0609020204030204" pitchFamily="49" charset="0"/>
                  <a:ea typeface="Helvetica Neue"/>
                  <a:cs typeface="Helvetica Neue"/>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1C5"/>
                  </a:solidFill>
                  <a:effectLst/>
                  <a:uLnTx/>
                  <a:uFillTx/>
                  <a:latin typeface="Consolas" panose="020B0609020204030204" pitchFamily="49" charset="0"/>
                  <a:ea typeface="Helvetica Neue"/>
                  <a:cs typeface="Helvetica Neue"/>
                  <a:sym typeface="Helvetica Neue"/>
                </a:rPr>
                <a:t>end subroutine</a:t>
              </a:r>
            </a:p>
            <a:p>
              <a:pPr marL="0" marR="0" lvl="0" indent="0" defTabSz="1219169"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C00000"/>
                </a:solidFill>
                <a:effectLst/>
                <a:uLnTx/>
                <a:uFillTx/>
                <a:latin typeface="Consolas" panose="020B0609020204030204" pitchFamily="49" charset="0"/>
                <a:ea typeface="Helvetica Neue"/>
                <a:cs typeface="Helvetica Neue"/>
                <a:sym typeface="Helvetica Neue"/>
              </a:endParaRPr>
            </a:p>
            <a:p>
              <a:pPr marL="0" marR="0" lvl="0" indent="0" defTabSz="121916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71C5"/>
                  </a:solidFill>
                  <a:effectLst/>
                  <a:uLnTx/>
                  <a:uFillTx/>
                  <a:latin typeface="Consolas" panose="020B0609020204030204" pitchFamily="49" charset="0"/>
                  <a:ea typeface="Helvetica Neue"/>
                  <a:cs typeface="Helvetica Neue"/>
                  <a:sym typeface="Helvetica Neue"/>
                </a:rPr>
                <a:t>program main</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!$omp target</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0071C5"/>
                  </a:solidFill>
                  <a:effectLst/>
                  <a:uLnTx/>
                  <a:uFillTx/>
                  <a:latin typeface="Consolas" panose="020B0609020204030204" pitchFamily="49" charset="0"/>
                  <a:ea typeface="Helvetica Neue"/>
                  <a:cs typeface="Helvetica Neue"/>
                  <a:sym typeface="Helvetica Neue"/>
                </a:rPr>
                <a:t>	call </a:t>
              </a:r>
              <a:r>
                <a:rPr kumimoji="0" lang="de-DE" sz="1400" b="0" i="0" u="none" strike="noStrike" kern="0" cap="none" spc="0" normalizeH="0" baseline="0" noProof="0" dirty="0">
                  <a:ln>
                    <a:noFill/>
                  </a:ln>
                  <a:solidFill>
                    <a:srgbClr val="7030A0"/>
                  </a:solidFill>
                  <a:effectLst/>
                  <a:uLnTx/>
                  <a:uFillTx/>
                  <a:latin typeface="Consolas" panose="020B0609020204030204" pitchFamily="49" charset="0"/>
                  <a:ea typeface="Helvetica Neue"/>
                  <a:cs typeface="Helvetica Neue"/>
                  <a:sym typeface="Helvetica Neue"/>
                </a:rPr>
                <a:t>devicefunc()</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!$omp end target</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0071C5"/>
                  </a:solidFill>
                  <a:effectLst/>
                  <a:uLnTx/>
                  <a:uFillTx/>
                  <a:latin typeface="Consolas" panose="020B0609020204030204" pitchFamily="49" charset="0"/>
                  <a:ea typeface="Helvetica Neue"/>
                  <a:cs typeface="Helvetica Neue"/>
                  <a:sym typeface="Helvetica Neue"/>
                </a:rPr>
                <a:t>end program</a:t>
              </a:r>
            </a:p>
          </p:txBody>
        </p:sp>
        <p:sp>
          <p:nvSpPr>
            <p:cNvPr id="11" name="Rectangle: Rounded Corners 7">
              <a:extLst>
                <a:ext uri="{FF2B5EF4-FFF2-40B4-BE49-F238E27FC236}">
                  <a16:creationId xmlns:a16="http://schemas.microsoft.com/office/drawing/2014/main" id="{D5979A00-0EFA-1D46-A63F-2E7C07BA51CE}"/>
                </a:ext>
              </a:extLst>
            </p:cNvPr>
            <p:cNvSpPr/>
            <p:nvPr/>
          </p:nvSpPr>
          <p:spPr>
            <a:xfrm>
              <a:off x="8806084" y="3731970"/>
              <a:ext cx="3251200" cy="1219200"/>
            </a:xfrm>
            <a:prstGeom prst="roundRect">
              <a:avLst/>
            </a:prstGeom>
            <a:solidFill>
              <a:srgbClr val="004A86"/>
            </a:solidFill>
            <a:ln w="9525" cap="flat" cmpd="sng" algn="ctr">
              <a:noFill/>
              <a:prstDash val="solid"/>
            </a:ln>
            <a:effectLst/>
          </p:spPr>
          <p:txBody>
            <a:bodyPr rtlCol="0" anchor="ctr"/>
            <a:lstStyle/>
            <a:p>
              <a:pPr marL="0" marR="0" lvl="0" indent="0" algn="ctr" defTabSz="1219169" eaLnBrk="1" fontAlgn="auto" latinLnBrk="0" hangingPunct="1">
                <a:lnSpc>
                  <a:spcPct val="90000"/>
                </a:lnSpc>
                <a:spcBef>
                  <a:spcPts val="225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rPr>
                <a:t>Optional </a:t>
              </a:r>
              <a:r>
                <a:rPr kumimoji="0" lang="en-US" sz="1100" b="0" i="0" u="none" strike="noStrike" kern="0" cap="none" spc="0" normalizeH="0" baseline="0" noProof="0" dirty="0" err="1">
                  <a:ln>
                    <a:noFill/>
                  </a:ln>
                  <a:solidFill>
                    <a:srgbClr val="FFFFFF"/>
                  </a:solidFill>
                  <a:effectLst/>
                  <a:uLnTx/>
                  <a:uFillTx/>
                  <a:latin typeface="IntelOne Display Regular"/>
                  <a:ea typeface="Helvetica Neue"/>
                  <a:cs typeface="Helvetica Neue"/>
                  <a:sym typeface="Helvetica Neue"/>
                </a:rPr>
                <a:t>device_type</a:t>
              </a:r>
              <a:r>
                <a:rPr kumimoji="0" lang="en-US" sz="11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rPr>
                <a:t> specifies host and/or device execution</a:t>
              </a:r>
            </a:p>
            <a:p>
              <a:pPr marL="0" marR="0" lvl="0" indent="0" algn="ctr" defTabSz="1219169" eaLnBrk="1" fontAlgn="auto" latinLnBrk="0" hangingPunct="1">
                <a:lnSpc>
                  <a:spcPct val="90000"/>
                </a:lnSpc>
                <a:spcBef>
                  <a:spcPts val="225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rPr>
                <a:t>if device is specified, it needs to be always available</a:t>
              </a:r>
            </a:p>
          </p:txBody>
        </p:sp>
        <p:cxnSp>
          <p:nvCxnSpPr>
            <p:cNvPr id="12" name="Straight Arrow Connector 9">
              <a:extLst>
                <a:ext uri="{FF2B5EF4-FFF2-40B4-BE49-F238E27FC236}">
                  <a16:creationId xmlns:a16="http://schemas.microsoft.com/office/drawing/2014/main" id="{29121AD3-FC68-054A-96A2-44C914C25231}"/>
                </a:ext>
              </a:extLst>
            </p:cNvPr>
            <p:cNvCxnSpPr>
              <a:cxnSpLocks/>
              <a:stCxn id="11" idx="0"/>
            </p:cNvCxnSpPr>
            <p:nvPr/>
          </p:nvCxnSpPr>
          <p:spPr>
            <a:xfrm flipH="1" flipV="1">
              <a:off x="10162251" y="3528770"/>
              <a:ext cx="269433" cy="203200"/>
            </a:xfrm>
            <a:prstGeom prst="straightConnector1">
              <a:avLst/>
            </a:prstGeom>
            <a:noFill/>
            <a:ln w="25400" cap="flat" cmpd="sng" algn="ctr">
              <a:solidFill>
                <a:srgbClr val="004A86"/>
              </a:solidFill>
              <a:prstDash val="solid"/>
              <a:tailEnd type="triangle"/>
            </a:ln>
            <a:effectLst/>
          </p:spPr>
        </p:cxnSp>
        <p:cxnSp>
          <p:nvCxnSpPr>
            <p:cNvPr id="13" name="Straight Arrow Connector 13">
              <a:extLst>
                <a:ext uri="{FF2B5EF4-FFF2-40B4-BE49-F238E27FC236}">
                  <a16:creationId xmlns:a16="http://schemas.microsoft.com/office/drawing/2014/main" id="{1C5D5D2A-6B88-5240-A1AB-F4B3809CB5EE}"/>
                </a:ext>
              </a:extLst>
            </p:cNvPr>
            <p:cNvCxnSpPr>
              <a:cxnSpLocks/>
              <a:stCxn id="11" idx="1"/>
            </p:cNvCxnSpPr>
            <p:nvPr/>
          </p:nvCxnSpPr>
          <p:spPr>
            <a:xfrm flipH="1">
              <a:off x="7821991" y="4341570"/>
              <a:ext cx="984093" cy="609600"/>
            </a:xfrm>
            <a:prstGeom prst="straightConnector1">
              <a:avLst/>
            </a:prstGeom>
            <a:noFill/>
            <a:ln w="25400" cap="flat" cmpd="sng" algn="ctr">
              <a:solidFill>
                <a:srgbClr val="004A86"/>
              </a:solidFill>
              <a:prstDash val="solid"/>
              <a:tailEnd type="triangle"/>
            </a:ln>
            <a:effectLst/>
          </p:spPr>
        </p:cxnSp>
      </p:grpSp>
    </p:spTree>
    <p:extLst>
      <p:ext uri="{BB962C8B-B14F-4D97-AF65-F5344CB8AC3E}">
        <p14:creationId xmlns:p14="http://schemas.microsoft.com/office/powerpoint/2010/main" val="202799716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33E8F-7218-DB43-B9F5-92D0DCF58DA7}"/>
              </a:ext>
            </a:extLst>
          </p:cNvPr>
          <p:cNvSpPr>
            <a:spLocks noGrp="1"/>
          </p:cNvSpPr>
          <p:nvPr>
            <p:ph type="title"/>
          </p:nvPr>
        </p:nvSpPr>
        <p:spPr/>
        <p:txBody>
          <a:bodyPr/>
          <a:lstStyle/>
          <a:p>
            <a:r>
              <a:rPr kumimoji="1" lang="zh-CN" altLang="en-US" dirty="0"/>
              <a:t>用环境变量选择目标设备</a:t>
            </a:r>
          </a:p>
        </p:txBody>
      </p:sp>
      <p:sp>
        <p:nvSpPr>
          <p:cNvPr id="3" name="内容占位符 2">
            <a:extLst>
              <a:ext uri="{FF2B5EF4-FFF2-40B4-BE49-F238E27FC236}">
                <a16:creationId xmlns:a16="http://schemas.microsoft.com/office/drawing/2014/main" id="{B7EE133B-B130-9A41-8EE3-8442A6DB5170}"/>
              </a:ext>
            </a:extLst>
          </p:cNvPr>
          <p:cNvSpPr>
            <a:spLocks noGrp="1"/>
          </p:cNvSpPr>
          <p:nvPr>
            <p:ph idx="1"/>
          </p:nvPr>
        </p:nvSpPr>
        <p:spPr/>
        <p:txBody>
          <a:bodyPr/>
          <a:lstStyle/>
          <a:p>
            <a:r>
              <a:rPr kumimoji="1" lang="zh-CN" altLang="en-US" dirty="0"/>
              <a:t>用</a:t>
            </a:r>
            <a:r>
              <a:rPr lang="en-US" altLang="zh-CN" dirty="0"/>
              <a:t>OMP_TARGET_OFFLOAD</a:t>
            </a:r>
            <a:r>
              <a:rPr lang="zh-CN" altLang="en-US" dirty="0"/>
              <a:t>指明目标区域代码应该在哪里执行</a:t>
            </a:r>
            <a:endParaRPr lang="en-US" altLang="zh-CN" dirty="0"/>
          </a:p>
          <a:p>
            <a:pPr lvl="1"/>
            <a:r>
              <a:rPr kumimoji="1" lang="zh-CN" altLang="en-US" dirty="0"/>
              <a:t>调试时很有用</a:t>
            </a:r>
            <a:endParaRPr kumimoji="1" lang="en-US" altLang="zh-CN" dirty="0"/>
          </a:p>
          <a:p>
            <a:pPr lvl="1"/>
            <a:r>
              <a:rPr lang="en-US" altLang="zh-CN" dirty="0"/>
              <a:t>OMP_TARGET_OFFLOAD={“MANDATORY” | “DISABLED” | “DEFAULT”}</a:t>
            </a:r>
          </a:p>
        </p:txBody>
      </p:sp>
      <p:graphicFrame>
        <p:nvGraphicFramePr>
          <p:cNvPr id="5" name="Table 5">
            <a:extLst>
              <a:ext uri="{FF2B5EF4-FFF2-40B4-BE49-F238E27FC236}">
                <a16:creationId xmlns:a16="http://schemas.microsoft.com/office/drawing/2014/main" id="{3E6A3A53-30FF-D643-A79E-B1300137DF76}"/>
              </a:ext>
            </a:extLst>
          </p:cNvPr>
          <p:cNvGraphicFramePr>
            <a:graphicFrameLocks noGrp="1"/>
          </p:cNvGraphicFramePr>
          <p:nvPr>
            <p:extLst>
              <p:ext uri="{D42A27DB-BD31-4B8C-83A1-F6EECF244321}">
                <p14:modId xmlns:p14="http://schemas.microsoft.com/office/powerpoint/2010/main" val="1446486631"/>
              </p:ext>
            </p:extLst>
          </p:nvPr>
        </p:nvGraphicFramePr>
        <p:xfrm>
          <a:off x="866874" y="4221088"/>
          <a:ext cx="8064896" cy="1752600"/>
        </p:xfrm>
        <a:graphic>
          <a:graphicData uri="http://schemas.openxmlformats.org/drawingml/2006/table">
            <a:tbl>
              <a:tblPr firstRow="1" bandRow="1"/>
              <a:tblGrid>
                <a:gridCol w="1146421">
                  <a:extLst>
                    <a:ext uri="{9D8B030D-6E8A-4147-A177-3AD203B41FA5}">
                      <a16:colId xmlns:a16="http://schemas.microsoft.com/office/drawing/2014/main" val="2917803834"/>
                    </a:ext>
                  </a:extLst>
                </a:gridCol>
                <a:gridCol w="6918475">
                  <a:extLst>
                    <a:ext uri="{9D8B030D-6E8A-4147-A177-3AD203B41FA5}">
                      <a16:colId xmlns:a16="http://schemas.microsoft.com/office/drawing/2014/main" val="2008198099"/>
                    </a:ext>
                  </a:extLst>
                </a:gridCol>
              </a:tblGrid>
              <a:tr h="370840">
                <a:tc>
                  <a:txBody>
                    <a:bodyPr/>
                    <a:lstStyle>
                      <a:lvl1pPr marL="0" algn="l" defTabSz="914400" rtl="0" eaLnBrk="1" latinLnBrk="0" hangingPunct="1">
                        <a:defRPr sz="1800" b="1" kern="1200">
                          <a:solidFill>
                            <a:schemeClr val="lt1"/>
                          </a:solidFill>
                          <a:latin typeface="IntelOne Display Regular"/>
                          <a:ea typeface="Helvetica Neue"/>
                          <a:cs typeface="Helvetica Neue"/>
                        </a:defRPr>
                      </a:lvl1pPr>
                      <a:lvl2pPr marL="457200" algn="l" defTabSz="914400" rtl="0" eaLnBrk="1" latinLnBrk="0" hangingPunct="1">
                        <a:defRPr sz="1800" b="1" kern="1200">
                          <a:solidFill>
                            <a:schemeClr val="lt1"/>
                          </a:solidFill>
                          <a:latin typeface="IntelOne Display Regular"/>
                          <a:ea typeface="Helvetica Neue"/>
                          <a:cs typeface="Helvetica Neue"/>
                        </a:defRPr>
                      </a:lvl2pPr>
                      <a:lvl3pPr marL="914400" algn="l" defTabSz="914400" rtl="0" eaLnBrk="1" latinLnBrk="0" hangingPunct="1">
                        <a:defRPr sz="1800" b="1" kern="1200">
                          <a:solidFill>
                            <a:schemeClr val="lt1"/>
                          </a:solidFill>
                          <a:latin typeface="IntelOne Display Regular"/>
                          <a:ea typeface="Helvetica Neue"/>
                          <a:cs typeface="Helvetica Neue"/>
                        </a:defRPr>
                      </a:lvl3pPr>
                      <a:lvl4pPr marL="1371600" algn="l" defTabSz="914400" rtl="0" eaLnBrk="1" latinLnBrk="0" hangingPunct="1">
                        <a:defRPr sz="1800" b="1" kern="1200">
                          <a:solidFill>
                            <a:schemeClr val="lt1"/>
                          </a:solidFill>
                          <a:latin typeface="IntelOne Display Regular"/>
                          <a:ea typeface="Helvetica Neue"/>
                          <a:cs typeface="Helvetica Neue"/>
                        </a:defRPr>
                      </a:lvl4pPr>
                      <a:lvl5pPr marL="1828800" algn="l" defTabSz="914400" rtl="0" eaLnBrk="1" latinLnBrk="0" hangingPunct="1">
                        <a:defRPr sz="1800" b="1" kern="1200">
                          <a:solidFill>
                            <a:schemeClr val="lt1"/>
                          </a:solidFill>
                          <a:latin typeface="IntelOne Display Regular"/>
                          <a:ea typeface="Helvetica Neue"/>
                          <a:cs typeface="Helvetica Neue"/>
                        </a:defRPr>
                      </a:lvl5pPr>
                      <a:lvl6pPr marL="2286000" algn="l" defTabSz="914400" rtl="0" eaLnBrk="1" latinLnBrk="0" hangingPunct="1">
                        <a:defRPr sz="1800" b="1" kern="1200">
                          <a:solidFill>
                            <a:schemeClr val="lt1"/>
                          </a:solidFill>
                          <a:latin typeface="IntelOne Display Regular"/>
                          <a:ea typeface="Helvetica Neue"/>
                          <a:cs typeface="Helvetica Neue"/>
                        </a:defRPr>
                      </a:lvl6pPr>
                      <a:lvl7pPr marL="2743200" algn="l" defTabSz="914400" rtl="0" eaLnBrk="1" latinLnBrk="0" hangingPunct="1">
                        <a:defRPr sz="1800" b="1" kern="1200">
                          <a:solidFill>
                            <a:schemeClr val="lt1"/>
                          </a:solidFill>
                          <a:latin typeface="IntelOne Display Regular"/>
                          <a:ea typeface="Helvetica Neue"/>
                          <a:cs typeface="Helvetica Neue"/>
                        </a:defRPr>
                      </a:lvl7pPr>
                      <a:lvl8pPr marL="3200400" algn="l" defTabSz="914400" rtl="0" eaLnBrk="1" latinLnBrk="0" hangingPunct="1">
                        <a:defRPr sz="1800" b="1" kern="1200">
                          <a:solidFill>
                            <a:schemeClr val="lt1"/>
                          </a:solidFill>
                          <a:latin typeface="IntelOne Display Regular"/>
                          <a:ea typeface="Helvetica Neue"/>
                          <a:cs typeface="Helvetica Neue"/>
                        </a:defRPr>
                      </a:lvl8pPr>
                      <a:lvl9pPr marL="3657600" algn="l" defTabSz="914400" rtl="0" eaLnBrk="1" latinLnBrk="0" hangingPunct="1">
                        <a:defRPr sz="1800" b="1" kern="1200">
                          <a:solidFill>
                            <a:schemeClr val="lt1"/>
                          </a:solidFill>
                          <a:latin typeface="IntelOne Display Regular"/>
                          <a:ea typeface="Helvetica Neue"/>
                          <a:cs typeface="Helvetica Neue"/>
                        </a:defRPr>
                      </a:lvl9pPr>
                    </a:lstStyle>
                    <a:p>
                      <a:pPr algn="ctr"/>
                      <a:r>
                        <a:rPr lang="en-US" sz="1800" dirty="0" err="1"/>
                        <a:t>类型</a:t>
                      </a:r>
                      <a:endParaRPr lang="en-US" sz="18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7FD"/>
                    </a:solidFill>
                  </a:tcPr>
                </a:tc>
                <a:tc>
                  <a:txBody>
                    <a:bodyPr/>
                    <a:lstStyle>
                      <a:lvl1pPr marL="0" algn="l" defTabSz="914400" rtl="0" eaLnBrk="1" latinLnBrk="0" hangingPunct="1">
                        <a:defRPr sz="1800" b="1" kern="1200">
                          <a:solidFill>
                            <a:schemeClr val="lt1"/>
                          </a:solidFill>
                          <a:latin typeface="IntelOne Display Regular"/>
                          <a:ea typeface="Helvetica Neue"/>
                          <a:cs typeface="Helvetica Neue"/>
                        </a:defRPr>
                      </a:lvl1pPr>
                      <a:lvl2pPr marL="457200" algn="l" defTabSz="914400" rtl="0" eaLnBrk="1" latinLnBrk="0" hangingPunct="1">
                        <a:defRPr sz="1800" b="1" kern="1200">
                          <a:solidFill>
                            <a:schemeClr val="lt1"/>
                          </a:solidFill>
                          <a:latin typeface="IntelOne Display Regular"/>
                          <a:ea typeface="Helvetica Neue"/>
                          <a:cs typeface="Helvetica Neue"/>
                        </a:defRPr>
                      </a:lvl2pPr>
                      <a:lvl3pPr marL="914400" algn="l" defTabSz="914400" rtl="0" eaLnBrk="1" latinLnBrk="0" hangingPunct="1">
                        <a:defRPr sz="1800" b="1" kern="1200">
                          <a:solidFill>
                            <a:schemeClr val="lt1"/>
                          </a:solidFill>
                          <a:latin typeface="IntelOne Display Regular"/>
                          <a:ea typeface="Helvetica Neue"/>
                          <a:cs typeface="Helvetica Neue"/>
                        </a:defRPr>
                      </a:lvl3pPr>
                      <a:lvl4pPr marL="1371600" algn="l" defTabSz="914400" rtl="0" eaLnBrk="1" latinLnBrk="0" hangingPunct="1">
                        <a:defRPr sz="1800" b="1" kern="1200">
                          <a:solidFill>
                            <a:schemeClr val="lt1"/>
                          </a:solidFill>
                          <a:latin typeface="IntelOne Display Regular"/>
                          <a:ea typeface="Helvetica Neue"/>
                          <a:cs typeface="Helvetica Neue"/>
                        </a:defRPr>
                      </a:lvl4pPr>
                      <a:lvl5pPr marL="1828800" algn="l" defTabSz="914400" rtl="0" eaLnBrk="1" latinLnBrk="0" hangingPunct="1">
                        <a:defRPr sz="1800" b="1" kern="1200">
                          <a:solidFill>
                            <a:schemeClr val="lt1"/>
                          </a:solidFill>
                          <a:latin typeface="IntelOne Display Regular"/>
                          <a:ea typeface="Helvetica Neue"/>
                          <a:cs typeface="Helvetica Neue"/>
                        </a:defRPr>
                      </a:lvl5pPr>
                      <a:lvl6pPr marL="2286000" algn="l" defTabSz="914400" rtl="0" eaLnBrk="1" latinLnBrk="0" hangingPunct="1">
                        <a:defRPr sz="1800" b="1" kern="1200">
                          <a:solidFill>
                            <a:schemeClr val="lt1"/>
                          </a:solidFill>
                          <a:latin typeface="IntelOne Display Regular"/>
                          <a:ea typeface="Helvetica Neue"/>
                          <a:cs typeface="Helvetica Neue"/>
                        </a:defRPr>
                      </a:lvl6pPr>
                      <a:lvl7pPr marL="2743200" algn="l" defTabSz="914400" rtl="0" eaLnBrk="1" latinLnBrk="0" hangingPunct="1">
                        <a:defRPr sz="1800" b="1" kern="1200">
                          <a:solidFill>
                            <a:schemeClr val="lt1"/>
                          </a:solidFill>
                          <a:latin typeface="IntelOne Display Regular"/>
                          <a:ea typeface="Helvetica Neue"/>
                          <a:cs typeface="Helvetica Neue"/>
                        </a:defRPr>
                      </a:lvl7pPr>
                      <a:lvl8pPr marL="3200400" algn="l" defTabSz="914400" rtl="0" eaLnBrk="1" latinLnBrk="0" hangingPunct="1">
                        <a:defRPr sz="1800" b="1" kern="1200">
                          <a:solidFill>
                            <a:schemeClr val="lt1"/>
                          </a:solidFill>
                          <a:latin typeface="IntelOne Display Regular"/>
                          <a:ea typeface="Helvetica Neue"/>
                          <a:cs typeface="Helvetica Neue"/>
                        </a:defRPr>
                      </a:lvl8pPr>
                      <a:lvl9pPr marL="3657600" algn="l" defTabSz="914400" rtl="0" eaLnBrk="1" latinLnBrk="0" hangingPunct="1">
                        <a:defRPr sz="1800" b="1" kern="1200">
                          <a:solidFill>
                            <a:schemeClr val="lt1"/>
                          </a:solidFill>
                          <a:latin typeface="IntelOne Display Regular"/>
                          <a:ea typeface="Helvetica Neue"/>
                          <a:cs typeface="Helvetica Neue"/>
                        </a:defRPr>
                      </a:lvl9pPr>
                    </a:lstStyle>
                    <a:p>
                      <a:pPr algn="ctr"/>
                      <a:r>
                        <a:rPr lang="en-US" sz="1800" dirty="0" err="1"/>
                        <a:t>描述</a:t>
                      </a:r>
                      <a:endParaRPr lang="en-US" sz="1800" dirty="0"/>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7FD"/>
                    </a:solidFill>
                  </a:tcPr>
                </a:tc>
                <a:extLst>
                  <a:ext uri="{0D108BD9-81ED-4DB2-BD59-A6C34878D82A}">
                    <a16:rowId xmlns:a16="http://schemas.microsoft.com/office/drawing/2014/main" val="421657801"/>
                  </a:ext>
                </a:extLst>
              </a:tr>
              <a:tr h="370840">
                <a:tc>
                  <a:txBody>
                    <a:bodyPr/>
                    <a:lstStyle>
                      <a:lvl1pPr marL="0" algn="l" defTabSz="914400" rtl="0" eaLnBrk="1" latinLnBrk="0" hangingPunct="1">
                        <a:defRPr sz="1800" kern="1200">
                          <a:solidFill>
                            <a:schemeClr val="dk1"/>
                          </a:solidFill>
                          <a:latin typeface="IntelOne Display Regular"/>
                          <a:ea typeface="Helvetica Neue"/>
                          <a:cs typeface="Helvetica Neue"/>
                        </a:defRPr>
                      </a:lvl1pPr>
                      <a:lvl2pPr marL="457200" algn="l" defTabSz="914400" rtl="0" eaLnBrk="1" latinLnBrk="0" hangingPunct="1">
                        <a:defRPr sz="1800" kern="1200">
                          <a:solidFill>
                            <a:schemeClr val="dk1"/>
                          </a:solidFill>
                          <a:latin typeface="IntelOne Display Regular"/>
                          <a:ea typeface="Helvetica Neue"/>
                          <a:cs typeface="Helvetica Neue"/>
                        </a:defRPr>
                      </a:lvl2pPr>
                      <a:lvl3pPr marL="914400" algn="l" defTabSz="914400" rtl="0" eaLnBrk="1" latinLnBrk="0" hangingPunct="1">
                        <a:defRPr sz="1800" kern="1200">
                          <a:solidFill>
                            <a:schemeClr val="dk1"/>
                          </a:solidFill>
                          <a:latin typeface="IntelOne Display Regular"/>
                          <a:ea typeface="Helvetica Neue"/>
                          <a:cs typeface="Helvetica Neue"/>
                        </a:defRPr>
                      </a:lvl3pPr>
                      <a:lvl4pPr marL="1371600" algn="l" defTabSz="914400" rtl="0" eaLnBrk="1" latinLnBrk="0" hangingPunct="1">
                        <a:defRPr sz="1800" kern="1200">
                          <a:solidFill>
                            <a:schemeClr val="dk1"/>
                          </a:solidFill>
                          <a:latin typeface="IntelOne Display Regular"/>
                          <a:ea typeface="Helvetica Neue"/>
                          <a:cs typeface="Helvetica Neue"/>
                        </a:defRPr>
                      </a:lvl4pPr>
                      <a:lvl5pPr marL="1828800" algn="l" defTabSz="914400" rtl="0" eaLnBrk="1" latinLnBrk="0" hangingPunct="1">
                        <a:defRPr sz="1800" kern="1200">
                          <a:solidFill>
                            <a:schemeClr val="dk1"/>
                          </a:solidFill>
                          <a:latin typeface="IntelOne Display Regular"/>
                          <a:ea typeface="Helvetica Neue"/>
                          <a:cs typeface="Helvetica Neue"/>
                        </a:defRPr>
                      </a:lvl5pPr>
                      <a:lvl6pPr marL="2286000" algn="l" defTabSz="914400" rtl="0" eaLnBrk="1" latinLnBrk="0" hangingPunct="1">
                        <a:defRPr sz="1800" kern="1200">
                          <a:solidFill>
                            <a:schemeClr val="dk1"/>
                          </a:solidFill>
                          <a:latin typeface="IntelOne Display Regular"/>
                          <a:ea typeface="Helvetica Neue"/>
                          <a:cs typeface="Helvetica Neue"/>
                        </a:defRPr>
                      </a:lvl6pPr>
                      <a:lvl7pPr marL="2743200" algn="l" defTabSz="914400" rtl="0" eaLnBrk="1" latinLnBrk="0" hangingPunct="1">
                        <a:defRPr sz="1800" kern="1200">
                          <a:solidFill>
                            <a:schemeClr val="dk1"/>
                          </a:solidFill>
                          <a:latin typeface="IntelOne Display Regular"/>
                          <a:ea typeface="Helvetica Neue"/>
                          <a:cs typeface="Helvetica Neue"/>
                        </a:defRPr>
                      </a:lvl7pPr>
                      <a:lvl8pPr marL="3200400" algn="l" defTabSz="914400" rtl="0" eaLnBrk="1" latinLnBrk="0" hangingPunct="1">
                        <a:defRPr sz="1800" kern="1200">
                          <a:solidFill>
                            <a:schemeClr val="dk1"/>
                          </a:solidFill>
                          <a:latin typeface="IntelOne Display Regular"/>
                          <a:ea typeface="Helvetica Neue"/>
                          <a:cs typeface="Helvetica Neue"/>
                        </a:defRPr>
                      </a:lvl8pPr>
                      <a:lvl9pPr marL="3657600" algn="l" defTabSz="914400" rtl="0" eaLnBrk="1" latinLnBrk="0" hangingPunct="1">
                        <a:defRPr sz="1800" kern="1200">
                          <a:solidFill>
                            <a:schemeClr val="dk1"/>
                          </a:solidFill>
                          <a:latin typeface="IntelOne Display Regular"/>
                          <a:ea typeface="Helvetica Neue"/>
                          <a:cs typeface="Helvetica Neue"/>
                        </a:defRPr>
                      </a:lvl9pPr>
                    </a:lstStyle>
                    <a:p>
                      <a:pPr algn="ctr"/>
                      <a:r>
                        <a:rPr lang="en-US" sz="1800" dirty="0"/>
                        <a:t>MANDATORY</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7FD">
                        <a:tint val="40000"/>
                      </a:srgbClr>
                    </a:solidFill>
                  </a:tcPr>
                </a:tc>
                <a:tc>
                  <a:txBody>
                    <a:bodyPr/>
                    <a:lstStyle>
                      <a:lvl1pPr marL="0" algn="l" defTabSz="914400" rtl="0" eaLnBrk="1" latinLnBrk="0" hangingPunct="1">
                        <a:defRPr sz="1800" kern="1200">
                          <a:solidFill>
                            <a:schemeClr val="dk1"/>
                          </a:solidFill>
                          <a:latin typeface="IntelOne Display Regular"/>
                          <a:ea typeface="Helvetica Neue"/>
                          <a:cs typeface="Helvetica Neue"/>
                        </a:defRPr>
                      </a:lvl1pPr>
                      <a:lvl2pPr marL="457200" algn="l" defTabSz="914400" rtl="0" eaLnBrk="1" latinLnBrk="0" hangingPunct="1">
                        <a:defRPr sz="1800" kern="1200">
                          <a:solidFill>
                            <a:schemeClr val="dk1"/>
                          </a:solidFill>
                          <a:latin typeface="IntelOne Display Regular"/>
                          <a:ea typeface="Helvetica Neue"/>
                          <a:cs typeface="Helvetica Neue"/>
                        </a:defRPr>
                      </a:lvl2pPr>
                      <a:lvl3pPr marL="914400" algn="l" defTabSz="914400" rtl="0" eaLnBrk="1" latinLnBrk="0" hangingPunct="1">
                        <a:defRPr sz="1800" kern="1200">
                          <a:solidFill>
                            <a:schemeClr val="dk1"/>
                          </a:solidFill>
                          <a:latin typeface="IntelOne Display Regular"/>
                          <a:ea typeface="Helvetica Neue"/>
                          <a:cs typeface="Helvetica Neue"/>
                        </a:defRPr>
                      </a:lvl3pPr>
                      <a:lvl4pPr marL="1371600" algn="l" defTabSz="914400" rtl="0" eaLnBrk="1" latinLnBrk="0" hangingPunct="1">
                        <a:defRPr sz="1800" kern="1200">
                          <a:solidFill>
                            <a:schemeClr val="dk1"/>
                          </a:solidFill>
                          <a:latin typeface="IntelOne Display Regular"/>
                          <a:ea typeface="Helvetica Neue"/>
                          <a:cs typeface="Helvetica Neue"/>
                        </a:defRPr>
                      </a:lvl4pPr>
                      <a:lvl5pPr marL="1828800" algn="l" defTabSz="914400" rtl="0" eaLnBrk="1" latinLnBrk="0" hangingPunct="1">
                        <a:defRPr sz="1800" kern="1200">
                          <a:solidFill>
                            <a:schemeClr val="dk1"/>
                          </a:solidFill>
                          <a:latin typeface="IntelOne Display Regular"/>
                          <a:ea typeface="Helvetica Neue"/>
                          <a:cs typeface="Helvetica Neue"/>
                        </a:defRPr>
                      </a:lvl5pPr>
                      <a:lvl6pPr marL="2286000" algn="l" defTabSz="914400" rtl="0" eaLnBrk="1" latinLnBrk="0" hangingPunct="1">
                        <a:defRPr sz="1800" kern="1200">
                          <a:solidFill>
                            <a:schemeClr val="dk1"/>
                          </a:solidFill>
                          <a:latin typeface="IntelOne Display Regular"/>
                          <a:ea typeface="Helvetica Neue"/>
                          <a:cs typeface="Helvetica Neue"/>
                        </a:defRPr>
                      </a:lvl6pPr>
                      <a:lvl7pPr marL="2743200" algn="l" defTabSz="914400" rtl="0" eaLnBrk="1" latinLnBrk="0" hangingPunct="1">
                        <a:defRPr sz="1800" kern="1200">
                          <a:solidFill>
                            <a:schemeClr val="dk1"/>
                          </a:solidFill>
                          <a:latin typeface="IntelOne Display Regular"/>
                          <a:ea typeface="Helvetica Neue"/>
                          <a:cs typeface="Helvetica Neue"/>
                        </a:defRPr>
                      </a:lvl7pPr>
                      <a:lvl8pPr marL="3200400" algn="l" defTabSz="914400" rtl="0" eaLnBrk="1" latinLnBrk="0" hangingPunct="1">
                        <a:defRPr sz="1800" kern="1200">
                          <a:solidFill>
                            <a:schemeClr val="dk1"/>
                          </a:solidFill>
                          <a:latin typeface="IntelOne Display Regular"/>
                          <a:ea typeface="Helvetica Neue"/>
                          <a:cs typeface="Helvetica Neue"/>
                        </a:defRPr>
                      </a:lvl8pPr>
                      <a:lvl9pPr marL="3657600" algn="l" defTabSz="914400" rtl="0" eaLnBrk="1" latinLnBrk="0" hangingPunct="1">
                        <a:defRPr sz="1800" kern="1200">
                          <a:solidFill>
                            <a:schemeClr val="dk1"/>
                          </a:solidFill>
                          <a:latin typeface="IntelOne Display Regular"/>
                          <a:ea typeface="Helvetica Neue"/>
                          <a:cs typeface="Helvetica Neue"/>
                        </a:defRPr>
                      </a:lvl9pPr>
                    </a:lstStyle>
                    <a:p>
                      <a:pPr algn="ctr"/>
                      <a:r>
                        <a:rPr lang="en-US" sz="1800" dirty="0" err="1"/>
                        <a:t>目标区域代码在GPU或其他加速器上执行</a:t>
                      </a:r>
                      <a:r>
                        <a:rPr lang="zh-CN" altLang="en-US" sz="1800" dirty="0"/>
                        <a:t>。</a:t>
                      </a:r>
                      <a:endParaRPr lang="en-US" sz="1800" dirty="0"/>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7FD">
                        <a:tint val="40000"/>
                      </a:srgbClr>
                    </a:solidFill>
                  </a:tcPr>
                </a:tc>
                <a:extLst>
                  <a:ext uri="{0D108BD9-81ED-4DB2-BD59-A6C34878D82A}">
                    <a16:rowId xmlns:a16="http://schemas.microsoft.com/office/drawing/2014/main" val="1021005360"/>
                  </a:ext>
                </a:extLst>
              </a:tr>
              <a:tr h="370840">
                <a:tc>
                  <a:txBody>
                    <a:bodyPr/>
                    <a:lstStyle>
                      <a:lvl1pPr marL="0" algn="l" defTabSz="914400" rtl="0" eaLnBrk="1" latinLnBrk="0" hangingPunct="1">
                        <a:defRPr sz="1800" kern="1200">
                          <a:solidFill>
                            <a:schemeClr val="dk1"/>
                          </a:solidFill>
                          <a:latin typeface="IntelOne Display Regular"/>
                          <a:ea typeface="Helvetica Neue"/>
                          <a:cs typeface="Helvetica Neue"/>
                        </a:defRPr>
                      </a:lvl1pPr>
                      <a:lvl2pPr marL="457200" algn="l" defTabSz="914400" rtl="0" eaLnBrk="1" latinLnBrk="0" hangingPunct="1">
                        <a:defRPr sz="1800" kern="1200">
                          <a:solidFill>
                            <a:schemeClr val="dk1"/>
                          </a:solidFill>
                          <a:latin typeface="IntelOne Display Regular"/>
                          <a:ea typeface="Helvetica Neue"/>
                          <a:cs typeface="Helvetica Neue"/>
                        </a:defRPr>
                      </a:lvl2pPr>
                      <a:lvl3pPr marL="914400" algn="l" defTabSz="914400" rtl="0" eaLnBrk="1" latinLnBrk="0" hangingPunct="1">
                        <a:defRPr sz="1800" kern="1200">
                          <a:solidFill>
                            <a:schemeClr val="dk1"/>
                          </a:solidFill>
                          <a:latin typeface="IntelOne Display Regular"/>
                          <a:ea typeface="Helvetica Neue"/>
                          <a:cs typeface="Helvetica Neue"/>
                        </a:defRPr>
                      </a:lvl3pPr>
                      <a:lvl4pPr marL="1371600" algn="l" defTabSz="914400" rtl="0" eaLnBrk="1" latinLnBrk="0" hangingPunct="1">
                        <a:defRPr sz="1800" kern="1200">
                          <a:solidFill>
                            <a:schemeClr val="dk1"/>
                          </a:solidFill>
                          <a:latin typeface="IntelOne Display Regular"/>
                          <a:ea typeface="Helvetica Neue"/>
                          <a:cs typeface="Helvetica Neue"/>
                        </a:defRPr>
                      </a:lvl4pPr>
                      <a:lvl5pPr marL="1828800" algn="l" defTabSz="914400" rtl="0" eaLnBrk="1" latinLnBrk="0" hangingPunct="1">
                        <a:defRPr sz="1800" kern="1200">
                          <a:solidFill>
                            <a:schemeClr val="dk1"/>
                          </a:solidFill>
                          <a:latin typeface="IntelOne Display Regular"/>
                          <a:ea typeface="Helvetica Neue"/>
                          <a:cs typeface="Helvetica Neue"/>
                        </a:defRPr>
                      </a:lvl5pPr>
                      <a:lvl6pPr marL="2286000" algn="l" defTabSz="914400" rtl="0" eaLnBrk="1" latinLnBrk="0" hangingPunct="1">
                        <a:defRPr sz="1800" kern="1200">
                          <a:solidFill>
                            <a:schemeClr val="dk1"/>
                          </a:solidFill>
                          <a:latin typeface="IntelOne Display Regular"/>
                          <a:ea typeface="Helvetica Neue"/>
                          <a:cs typeface="Helvetica Neue"/>
                        </a:defRPr>
                      </a:lvl6pPr>
                      <a:lvl7pPr marL="2743200" algn="l" defTabSz="914400" rtl="0" eaLnBrk="1" latinLnBrk="0" hangingPunct="1">
                        <a:defRPr sz="1800" kern="1200">
                          <a:solidFill>
                            <a:schemeClr val="dk1"/>
                          </a:solidFill>
                          <a:latin typeface="IntelOne Display Regular"/>
                          <a:ea typeface="Helvetica Neue"/>
                          <a:cs typeface="Helvetica Neue"/>
                        </a:defRPr>
                      </a:lvl7pPr>
                      <a:lvl8pPr marL="3200400" algn="l" defTabSz="914400" rtl="0" eaLnBrk="1" latinLnBrk="0" hangingPunct="1">
                        <a:defRPr sz="1800" kern="1200">
                          <a:solidFill>
                            <a:schemeClr val="dk1"/>
                          </a:solidFill>
                          <a:latin typeface="IntelOne Display Regular"/>
                          <a:ea typeface="Helvetica Neue"/>
                          <a:cs typeface="Helvetica Neue"/>
                        </a:defRPr>
                      </a:lvl8pPr>
                      <a:lvl9pPr marL="3657600" algn="l" defTabSz="914400" rtl="0" eaLnBrk="1" latinLnBrk="0" hangingPunct="1">
                        <a:defRPr sz="1800" kern="1200">
                          <a:solidFill>
                            <a:schemeClr val="dk1"/>
                          </a:solidFill>
                          <a:latin typeface="IntelOne Display Regular"/>
                          <a:ea typeface="Helvetica Neue"/>
                          <a:cs typeface="Helvetica Neue"/>
                        </a:defRPr>
                      </a:lvl9pPr>
                    </a:lstStyle>
                    <a:p>
                      <a:pPr algn="ctr"/>
                      <a:r>
                        <a:rPr lang="en-US" sz="1800" dirty="0"/>
                        <a:t>DISABLED</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7FD">
                        <a:tint val="20000"/>
                      </a:srgbClr>
                    </a:solidFill>
                  </a:tcPr>
                </a:tc>
                <a:tc>
                  <a:txBody>
                    <a:bodyPr/>
                    <a:lstStyle>
                      <a:lvl1pPr marL="0" algn="l" defTabSz="914400" rtl="0" eaLnBrk="1" latinLnBrk="0" hangingPunct="1">
                        <a:defRPr sz="1800" kern="1200">
                          <a:solidFill>
                            <a:schemeClr val="dk1"/>
                          </a:solidFill>
                          <a:latin typeface="IntelOne Display Regular"/>
                          <a:ea typeface="Helvetica Neue"/>
                          <a:cs typeface="Helvetica Neue"/>
                        </a:defRPr>
                      </a:lvl1pPr>
                      <a:lvl2pPr marL="457200" algn="l" defTabSz="914400" rtl="0" eaLnBrk="1" latinLnBrk="0" hangingPunct="1">
                        <a:defRPr sz="1800" kern="1200">
                          <a:solidFill>
                            <a:schemeClr val="dk1"/>
                          </a:solidFill>
                          <a:latin typeface="IntelOne Display Regular"/>
                          <a:ea typeface="Helvetica Neue"/>
                          <a:cs typeface="Helvetica Neue"/>
                        </a:defRPr>
                      </a:lvl2pPr>
                      <a:lvl3pPr marL="914400" algn="l" defTabSz="914400" rtl="0" eaLnBrk="1" latinLnBrk="0" hangingPunct="1">
                        <a:defRPr sz="1800" kern="1200">
                          <a:solidFill>
                            <a:schemeClr val="dk1"/>
                          </a:solidFill>
                          <a:latin typeface="IntelOne Display Regular"/>
                          <a:ea typeface="Helvetica Neue"/>
                          <a:cs typeface="Helvetica Neue"/>
                        </a:defRPr>
                      </a:lvl3pPr>
                      <a:lvl4pPr marL="1371600" algn="l" defTabSz="914400" rtl="0" eaLnBrk="1" latinLnBrk="0" hangingPunct="1">
                        <a:defRPr sz="1800" kern="1200">
                          <a:solidFill>
                            <a:schemeClr val="dk1"/>
                          </a:solidFill>
                          <a:latin typeface="IntelOne Display Regular"/>
                          <a:ea typeface="Helvetica Neue"/>
                          <a:cs typeface="Helvetica Neue"/>
                        </a:defRPr>
                      </a:lvl4pPr>
                      <a:lvl5pPr marL="1828800" algn="l" defTabSz="914400" rtl="0" eaLnBrk="1" latinLnBrk="0" hangingPunct="1">
                        <a:defRPr sz="1800" kern="1200">
                          <a:solidFill>
                            <a:schemeClr val="dk1"/>
                          </a:solidFill>
                          <a:latin typeface="IntelOne Display Regular"/>
                          <a:ea typeface="Helvetica Neue"/>
                          <a:cs typeface="Helvetica Neue"/>
                        </a:defRPr>
                      </a:lvl5pPr>
                      <a:lvl6pPr marL="2286000" algn="l" defTabSz="914400" rtl="0" eaLnBrk="1" latinLnBrk="0" hangingPunct="1">
                        <a:defRPr sz="1800" kern="1200">
                          <a:solidFill>
                            <a:schemeClr val="dk1"/>
                          </a:solidFill>
                          <a:latin typeface="IntelOne Display Regular"/>
                          <a:ea typeface="Helvetica Neue"/>
                          <a:cs typeface="Helvetica Neue"/>
                        </a:defRPr>
                      </a:lvl6pPr>
                      <a:lvl7pPr marL="2743200" algn="l" defTabSz="914400" rtl="0" eaLnBrk="1" latinLnBrk="0" hangingPunct="1">
                        <a:defRPr sz="1800" kern="1200">
                          <a:solidFill>
                            <a:schemeClr val="dk1"/>
                          </a:solidFill>
                          <a:latin typeface="IntelOne Display Regular"/>
                          <a:ea typeface="Helvetica Neue"/>
                          <a:cs typeface="Helvetica Neue"/>
                        </a:defRPr>
                      </a:lvl7pPr>
                      <a:lvl8pPr marL="3200400" algn="l" defTabSz="914400" rtl="0" eaLnBrk="1" latinLnBrk="0" hangingPunct="1">
                        <a:defRPr sz="1800" kern="1200">
                          <a:solidFill>
                            <a:schemeClr val="dk1"/>
                          </a:solidFill>
                          <a:latin typeface="IntelOne Display Regular"/>
                          <a:ea typeface="Helvetica Neue"/>
                          <a:cs typeface="Helvetica Neue"/>
                        </a:defRPr>
                      </a:lvl8pPr>
                      <a:lvl9pPr marL="3657600" algn="l" defTabSz="914400" rtl="0" eaLnBrk="1" latinLnBrk="0" hangingPunct="1">
                        <a:defRPr sz="1800" kern="1200">
                          <a:solidFill>
                            <a:schemeClr val="dk1"/>
                          </a:solidFill>
                          <a:latin typeface="IntelOne Display Regular"/>
                          <a:ea typeface="Helvetica Neue"/>
                          <a:cs typeface="Helvetica Neue"/>
                        </a:defRPr>
                      </a:lvl9pPr>
                    </a:lstStyle>
                    <a:p>
                      <a:pPr algn="ctr"/>
                      <a:r>
                        <a:rPr lang="en-US" sz="1800" dirty="0" err="1"/>
                        <a:t>目标区域代码在CPU上执行</a:t>
                      </a:r>
                      <a:r>
                        <a:rPr lang="zh-CN" altLang="en-US" sz="1800" dirty="0"/>
                        <a:t>。</a:t>
                      </a:r>
                      <a:endParaRPr lang="en-US" sz="18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7FD">
                        <a:tint val="20000"/>
                      </a:srgbClr>
                    </a:solidFill>
                  </a:tcPr>
                </a:tc>
                <a:extLst>
                  <a:ext uri="{0D108BD9-81ED-4DB2-BD59-A6C34878D82A}">
                    <a16:rowId xmlns:a16="http://schemas.microsoft.com/office/drawing/2014/main" val="3546506632"/>
                  </a:ext>
                </a:extLst>
              </a:tr>
              <a:tr h="370840">
                <a:tc>
                  <a:txBody>
                    <a:bodyPr/>
                    <a:lstStyle>
                      <a:lvl1pPr marL="0" algn="l" defTabSz="914400" rtl="0" eaLnBrk="1" latinLnBrk="0" hangingPunct="1">
                        <a:defRPr sz="1800" kern="1200">
                          <a:solidFill>
                            <a:schemeClr val="dk1"/>
                          </a:solidFill>
                          <a:latin typeface="IntelOne Display Regular"/>
                          <a:ea typeface="Helvetica Neue"/>
                          <a:cs typeface="Helvetica Neue"/>
                        </a:defRPr>
                      </a:lvl1pPr>
                      <a:lvl2pPr marL="457200" algn="l" defTabSz="914400" rtl="0" eaLnBrk="1" latinLnBrk="0" hangingPunct="1">
                        <a:defRPr sz="1800" kern="1200">
                          <a:solidFill>
                            <a:schemeClr val="dk1"/>
                          </a:solidFill>
                          <a:latin typeface="IntelOne Display Regular"/>
                          <a:ea typeface="Helvetica Neue"/>
                          <a:cs typeface="Helvetica Neue"/>
                        </a:defRPr>
                      </a:lvl2pPr>
                      <a:lvl3pPr marL="914400" algn="l" defTabSz="914400" rtl="0" eaLnBrk="1" latinLnBrk="0" hangingPunct="1">
                        <a:defRPr sz="1800" kern="1200">
                          <a:solidFill>
                            <a:schemeClr val="dk1"/>
                          </a:solidFill>
                          <a:latin typeface="IntelOne Display Regular"/>
                          <a:ea typeface="Helvetica Neue"/>
                          <a:cs typeface="Helvetica Neue"/>
                        </a:defRPr>
                      </a:lvl3pPr>
                      <a:lvl4pPr marL="1371600" algn="l" defTabSz="914400" rtl="0" eaLnBrk="1" latinLnBrk="0" hangingPunct="1">
                        <a:defRPr sz="1800" kern="1200">
                          <a:solidFill>
                            <a:schemeClr val="dk1"/>
                          </a:solidFill>
                          <a:latin typeface="IntelOne Display Regular"/>
                          <a:ea typeface="Helvetica Neue"/>
                          <a:cs typeface="Helvetica Neue"/>
                        </a:defRPr>
                      </a:lvl4pPr>
                      <a:lvl5pPr marL="1828800" algn="l" defTabSz="914400" rtl="0" eaLnBrk="1" latinLnBrk="0" hangingPunct="1">
                        <a:defRPr sz="1800" kern="1200">
                          <a:solidFill>
                            <a:schemeClr val="dk1"/>
                          </a:solidFill>
                          <a:latin typeface="IntelOne Display Regular"/>
                          <a:ea typeface="Helvetica Neue"/>
                          <a:cs typeface="Helvetica Neue"/>
                        </a:defRPr>
                      </a:lvl5pPr>
                      <a:lvl6pPr marL="2286000" algn="l" defTabSz="914400" rtl="0" eaLnBrk="1" latinLnBrk="0" hangingPunct="1">
                        <a:defRPr sz="1800" kern="1200">
                          <a:solidFill>
                            <a:schemeClr val="dk1"/>
                          </a:solidFill>
                          <a:latin typeface="IntelOne Display Regular"/>
                          <a:ea typeface="Helvetica Neue"/>
                          <a:cs typeface="Helvetica Neue"/>
                        </a:defRPr>
                      </a:lvl6pPr>
                      <a:lvl7pPr marL="2743200" algn="l" defTabSz="914400" rtl="0" eaLnBrk="1" latinLnBrk="0" hangingPunct="1">
                        <a:defRPr sz="1800" kern="1200">
                          <a:solidFill>
                            <a:schemeClr val="dk1"/>
                          </a:solidFill>
                          <a:latin typeface="IntelOne Display Regular"/>
                          <a:ea typeface="Helvetica Neue"/>
                          <a:cs typeface="Helvetica Neue"/>
                        </a:defRPr>
                      </a:lvl7pPr>
                      <a:lvl8pPr marL="3200400" algn="l" defTabSz="914400" rtl="0" eaLnBrk="1" latinLnBrk="0" hangingPunct="1">
                        <a:defRPr sz="1800" kern="1200">
                          <a:solidFill>
                            <a:schemeClr val="dk1"/>
                          </a:solidFill>
                          <a:latin typeface="IntelOne Display Regular"/>
                          <a:ea typeface="Helvetica Neue"/>
                          <a:cs typeface="Helvetica Neue"/>
                        </a:defRPr>
                      </a:lvl8pPr>
                      <a:lvl9pPr marL="3657600" algn="l" defTabSz="914400" rtl="0" eaLnBrk="1" latinLnBrk="0" hangingPunct="1">
                        <a:defRPr sz="1800" kern="1200">
                          <a:solidFill>
                            <a:schemeClr val="dk1"/>
                          </a:solidFill>
                          <a:latin typeface="IntelOne Display Regular"/>
                          <a:ea typeface="Helvetica Neue"/>
                          <a:cs typeface="Helvetica Neue"/>
                        </a:defRPr>
                      </a:lvl9pPr>
                    </a:lstStyle>
                    <a:p>
                      <a:pPr algn="ctr"/>
                      <a:r>
                        <a:rPr lang="en-US" sz="1800" dirty="0"/>
                        <a:t>DEFAULT</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7FD">
                        <a:tint val="40000"/>
                      </a:srgbClr>
                    </a:solidFill>
                  </a:tcPr>
                </a:tc>
                <a:tc>
                  <a:txBody>
                    <a:bodyPr/>
                    <a:lstStyle>
                      <a:lvl1pPr marL="0" algn="l" defTabSz="914400" rtl="0" eaLnBrk="1" latinLnBrk="0" hangingPunct="1">
                        <a:defRPr sz="1800" kern="1200">
                          <a:solidFill>
                            <a:schemeClr val="dk1"/>
                          </a:solidFill>
                          <a:latin typeface="IntelOne Display Regular"/>
                          <a:ea typeface="Helvetica Neue"/>
                          <a:cs typeface="Helvetica Neue"/>
                        </a:defRPr>
                      </a:lvl1pPr>
                      <a:lvl2pPr marL="457200" algn="l" defTabSz="914400" rtl="0" eaLnBrk="1" latinLnBrk="0" hangingPunct="1">
                        <a:defRPr sz="1800" kern="1200">
                          <a:solidFill>
                            <a:schemeClr val="dk1"/>
                          </a:solidFill>
                          <a:latin typeface="IntelOne Display Regular"/>
                          <a:ea typeface="Helvetica Neue"/>
                          <a:cs typeface="Helvetica Neue"/>
                        </a:defRPr>
                      </a:lvl2pPr>
                      <a:lvl3pPr marL="914400" algn="l" defTabSz="914400" rtl="0" eaLnBrk="1" latinLnBrk="0" hangingPunct="1">
                        <a:defRPr sz="1800" kern="1200">
                          <a:solidFill>
                            <a:schemeClr val="dk1"/>
                          </a:solidFill>
                          <a:latin typeface="IntelOne Display Regular"/>
                          <a:ea typeface="Helvetica Neue"/>
                          <a:cs typeface="Helvetica Neue"/>
                        </a:defRPr>
                      </a:lvl3pPr>
                      <a:lvl4pPr marL="1371600" algn="l" defTabSz="914400" rtl="0" eaLnBrk="1" latinLnBrk="0" hangingPunct="1">
                        <a:defRPr sz="1800" kern="1200">
                          <a:solidFill>
                            <a:schemeClr val="dk1"/>
                          </a:solidFill>
                          <a:latin typeface="IntelOne Display Regular"/>
                          <a:ea typeface="Helvetica Neue"/>
                          <a:cs typeface="Helvetica Neue"/>
                        </a:defRPr>
                      </a:lvl4pPr>
                      <a:lvl5pPr marL="1828800" algn="l" defTabSz="914400" rtl="0" eaLnBrk="1" latinLnBrk="0" hangingPunct="1">
                        <a:defRPr sz="1800" kern="1200">
                          <a:solidFill>
                            <a:schemeClr val="dk1"/>
                          </a:solidFill>
                          <a:latin typeface="IntelOne Display Regular"/>
                          <a:ea typeface="Helvetica Neue"/>
                          <a:cs typeface="Helvetica Neue"/>
                        </a:defRPr>
                      </a:lvl5pPr>
                      <a:lvl6pPr marL="2286000" algn="l" defTabSz="914400" rtl="0" eaLnBrk="1" latinLnBrk="0" hangingPunct="1">
                        <a:defRPr sz="1800" kern="1200">
                          <a:solidFill>
                            <a:schemeClr val="dk1"/>
                          </a:solidFill>
                          <a:latin typeface="IntelOne Display Regular"/>
                          <a:ea typeface="Helvetica Neue"/>
                          <a:cs typeface="Helvetica Neue"/>
                        </a:defRPr>
                      </a:lvl6pPr>
                      <a:lvl7pPr marL="2743200" algn="l" defTabSz="914400" rtl="0" eaLnBrk="1" latinLnBrk="0" hangingPunct="1">
                        <a:defRPr sz="1800" kern="1200">
                          <a:solidFill>
                            <a:schemeClr val="dk1"/>
                          </a:solidFill>
                          <a:latin typeface="IntelOne Display Regular"/>
                          <a:ea typeface="Helvetica Neue"/>
                          <a:cs typeface="Helvetica Neue"/>
                        </a:defRPr>
                      </a:lvl7pPr>
                      <a:lvl8pPr marL="3200400" algn="l" defTabSz="914400" rtl="0" eaLnBrk="1" latinLnBrk="0" hangingPunct="1">
                        <a:defRPr sz="1800" kern="1200">
                          <a:solidFill>
                            <a:schemeClr val="dk1"/>
                          </a:solidFill>
                          <a:latin typeface="IntelOne Display Regular"/>
                          <a:ea typeface="Helvetica Neue"/>
                          <a:cs typeface="Helvetica Neue"/>
                        </a:defRPr>
                      </a:lvl8pPr>
                      <a:lvl9pPr marL="3657600" algn="l" defTabSz="914400" rtl="0" eaLnBrk="1" latinLnBrk="0" hangingPunct="1">
                        <a:defRPr sz="1800" kern="1200">
                          <a:solidFill>
                            <a:schemeClr val="dk1"/>
                          </a:solidFill>
                          <a:latin typeface="IntelOne Display Regular"/>
                          <a:ea typeface="Helvetica Neue"/>
                          <a:cs typeface="Helvetica Neue"/>
                        </a:defRPr>
                      </a:lvl9pPr>
                    </a:lstStyle>
                    <a:p>
                      <a:pPr algn="ctr"/>
                      <a:r>
                        <a:rPr lang="en-US" sz="1800" dirty="0" err="1"/>
                        <a:t>如果有GPU可用</a:t>
                      </a:r>
                      <a:r>
                        <a:rPr lang="zh-CN" altLang="en-US" sz="1800" dirty="0"/>
                        <a:t>，目标区域代码在其上运行，否则</a:t>
                      </a:r>
                      <a:r>
                        <a:rPr lang="en-US" sz="1800" dirty="0" err="1"/>
                        <a:t>在CPU上执行</a:t>
                      </a:r>
                      <a:r>
                        <a:rPr lang="zh-CN" altLang="en-US" sz="1800" dirty="0"/>
                        <a:t>。</a:t>
                      </a:r>
                      <a:endParaRPr lang="en-US" sz="1800" dirty="0"/>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7FD">
                        <a:tint val="40000"/>
                      </a:srgbClr>
                    </a:solidFill>
                  </a:tcPr>
                </a:tc>
                <a:extLst>
                  <a:ext uri="{0D108BD9-81ED-4DB2-BD59-A6C34878D82A}">
                    <a16:rowId xmlns:a16="http://schemas.microsoft.com/office/drawing/2014/main" val="2187226137"/>
                  </a:ext>
                </a:extLst>
              </a:tr>
            </a:tbl>
          </a:graphicData>
        </a:graphic>
      </p:graphicFrame>
    </p:spTree>
    <p:extLst>
      <p:ext uri="{BB962C8B-B14F-4D97-AF65-F5344CB8AC3E}">
        <p14:creationId xmlns:p14="http://schemas.microsoft.com/office/powerpoint/2010/main" val="153171176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F1A1B8-3BBA-B345-9EDD-4ED4980D7068}"/>
              </a:ext>
            </a:extLst>
          </p:cNvPr>
          <p:cNvSpPr>
            <a:spLocks noGrp="1"/>
          </p:cNvSpPr>
          <p:nvPr>
            <p:ph type="title"/>
          </p:nvPr>
        </p:nvSpPr>
        <p:spPr/>
        <p:txBody>
          <a:bodyPr/>
          <a:lstStyle/>
          <a:p>
            <a:r>
              <a:rPr kumimoji="1" lang="zh-CN" altLang="en-US" dirty="0"/>
              <a:t>异步卸载</a:t>
            </a:r>
          </a:p>
        </p:txBody>
      </p:sp>
      <p:sp>
        <p:nvSpPr>
          <p:cNvPr id="3" name="内容占位符 2">
            <a:extLst>
              <a:ext uri="{FF2B5EF4-FFF2-40B4-BE49-F238E27FC236}">
                <a16:creationId xmlns:a16="http://schemas.microsoft.com/office/drawing/2014/main" id="{827E2BC6-DE67-A84B-B684-D8CA85F8F877}"/>
              </a:ext>
            </a:extLst>
          </p:cNvPr>
          <p:cNvSpPr>
            <a:spLocks noGrp="1"/>
          </p:cNvSpPr>
          <p:nvPr>
            <p:ph idx="1"/>
          </p:nvPr>
        </p:nvSpPr>
        <p:spPr/>
        <p:txBody>
          <a:bodyPr/>
          <a:lstStyle/>
          <a:p>
            <a:r>
              <a:rPr kumimoji="1" lang="en-US" altLang="zh-CN" dirty="0"/>
              <a:t>OpenMP</a:t>
            </a:r>
            <a:r>
              <a:rPr kumimoji="1" lang="zh-CN" altLang="en-US" dirty="0"/>
              <a:t> </a:t>
            </a:r>
            <a:r>
              <a:rPr kumimoji="1" lang="en-US" altLang="zh-CN" dirty="0"/>
              <a:t>target</a:t>
            </a:r>
            <a:r>
              <a:rPr lang="zh-CN" altLang="en-US" dirty="0"/>
              <a:t>构造默认是同步的</a:t>
            </a:r>
            <a:endParaRPr lang="en-US" altLang="zh-CN" dirty="0"/>
          </a:p>
          <a:p>
            <a:pPr lvl="1"/>
            <a:r>
              <a:rPr kumimoji="1" lang="zh-CN" altLang="en-US" dirty="0"/>
              <a:t>主机线程代码等待目标区域结束再继续</a:t>
            </a:r>
            <a:endParaRPr kumimoji="1" lang="en-US" altLang="zh-CN" dirty="0"/>
          </a:p>
          <a:p>
            <a:r>
              <a:rPr lang="en-US" altLang="zh-CN" dirty="0" err="1"/>
              <a:t>nowait</a:t>
            </a:r>
            <a:r>
              <a:rPr lang="zh-CN" altLang="en-US" dirty="0"/>
              <a:t>子句令</a:t>
            </a:r>
            <a:r>
              <a:rPr lang="en-US" altLang="zh-CN" dirty="0"/>
              <a:t>target</a:t>
            </a:r>
            <a:r>
              <a:rPr lang="zh-CN" altLang="en-US" dirty="0"/>
              <a:t>构造变为异步的</a:t>
            </a:r>
            <a:endParaRPr lang="en-US" altLang="zh-CN" dirty="0"/>
          </a:p>
          <a:p>
            <a:pPr lvl="1"/>
            <a:r>
              <a:rPr kumimoji="1" lang="zh-CN" altLang="en-US" dirty="0"/>
              <a:t>目标区域变为一个</a:t>
            </a:r>
            <a:r>
              <a:rPr kumimoji="1" lang="en-US" altLang="zh-CN" dirty="0"/>
              <a:t>OpenMP</a:t>
            </a:r>
            <a:r>
              <a:rPr kumimoji="1" lang="zh-CN" altLang="en-US" dirty="0"/>
              <a:t>任务（使用任务同步机制）</a:t>
            </a:r>
          </a:p>
        </p:txBody>
      </p:sp>
      <p:sp>
        <p:nvSpPr>
          <p:cNvPr id="5" name="Rectangle 3">
            <a:extLst>
              <a:ext uri="{FF2B5EF4-FFF2-40B4-BE49-F238E27FC236}">
                <a16:creationId xmlns:a16="http://schemas.microsoft.com/office/drawing/2014/main" id="{E2F57755-7AE7-AC46-BEFC-E11A10214078}"/>
              </a:ext>
            </a:extLst>
          </p:cNvPr>
          <p:cNvSpPr/>
          <p:nvPr/>
        </p:nvSpPr>
        <p:spPr>
          <a:xfrm>
            <a:off x="0" y="3888700"/>
            <a:ext cx="9396536" cy="2893100"/>
          </a:xfrm>
          <a:prstGeom prst="rect">
            <a:avLst/>
          </a:prstGeom>
          <a:solidFill>
            <a:srgbClr val="525252">
              <a:lumMod val="20000"/>
              <a:lumOff val="80000"/>
            </a:srgbClr>
          </a:solidFill>
          <a:ln>
            <a:noFill/>
          </a:ln>
        </p:spPr>
        <p:txBody>
          <a:bodyPr wrap="square">
            <a:spAutoFit/>
          </a:bodyPr>
          <a:lstStyle/>
          <a:p>
            <a:pPr marL="0" marR="0" lvl="0" indent="0" defTabSz="121916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7030A0"/>
                </a:solidFill>
                <a:effectLst/>
                <a:uLnTx/>
                <a:uFillTx/>
                <a:latin typeface="Consolas" panose="020B0609020204030204" pitchFamily="49" charset="0"/>
                <a:ea typeface="Helvetica Neue"/>
                <a:cs typeface="Helvetica Neue"/>
                <a:sym typeface="Helvetica Neue"/>
              </a:rPr>
              <a:t>#pragma omp task				depend(out:in1)</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7030A0"/>
                </a:solidFill>
                <a:effectLst/>
                <a:uLnTx/>
                <a:uFillTx/>
                <a:latin typeface="Consolas" panose="020B0609020204030204" pitchFamily="49" charset="0"/>
                <a:ea typeface="Helvetica Neue"/>
                <a:cs typeface="Helvetica Neue"/>
                <a:sym typeface="Helvetica Neue"/>
              </a:rPr>
              <a:t>	</a:t>
            </a:r>
            <a:r>
              <a:rPr kumimoji="0" lang="en-US" sz="1400" b="0" i="0" u="none" strike="noStrike" kern="0" cap="none" spc="0" normalizeH="0" baseline="0" noProof="0" dirty="0" err="1">
                <a:ln>
                  <a:noFill/>
                </a:ln>
                <a:solidFill>
                  <a:srgbClr val="7030A0"/>
                </a:solidFill>
                <a:effectLst/>
                <a:uLnTx/>
                <a:uFillTx/>
                <a:latin typeface="Consolas" panose="020B0609020204030204" pitchFamily="49" charset="0"/>
                <a:ea typeface="Helvetica Neue"/>
                <a:cs typeface="Helvetica Neue"/>
                <a:sym typeface="Helvetica Neue"/>
              </a:rPr>
              <a:t>init_data</a:t>
            </a:r>
            <a:r>
              <a:rPr kumimoji="0" lang="en-US" sz="1400" b="0" i="0" u="none" strike="noStrike" kern="0" cap="none" spc="0" normalizeH="0" baseline="0" noProof="0" dirty="0">
                <a:ln>
                  <a:noFill/>
                </a:ln>
                <a:solidFill>
                  <a:srgbClr val="7030A0"/>
                </a:solidFill>
                <a:effectLst/>
                <a:uLnTx/>
                <a:uFillTx/>
                <a:latin typeface="Consolas" panose="020B0609020204030204" pitchFamily="49" charset="0"/>
                <a:ea typeface="Helvetica Neue"/>
                <a:cs typeface="Helvetica Neue"/>
                <a:sym typeface="Helvetica Neue"/>
              </a:rPr>
              <a:t>(in1);</a:t>
            </a:r>
          </a:p>
          <a:p>
            <a:pPr marL="0" marR="0" lvl="0" indent="0" defTabSz="1219169"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7030A0"/>
              </a:solidFill>
              <a:effectLst/>
              <a:uLnTx/>
              <a:uFillTx/>
              <a:latin typeface="Consolas" panose="020B0609020204030204" pitchFamily="49" charset="0"/>
              <a:ea typeface="Helvetica Neue"/>
              <a:cs typeface="Helvetica Neue"/>
              <a:sym typeface="Helvetica Neue"/>
            </a:endParaRPr>
          </a:p>
          <a:p>
            <a:pPr marL="0" marR="0" lvl="0" indent="0" defTabSz="121916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4A86"/>
                </a:solidFill>
                <a:effectLst/>
                <a:uLnTx/>
                <a:uFillTx/>
                <a:latin typeface="Consolas" panose="020B0609020204030204" pitchFamily="49" charset="0"/>
                <a:ea typeface="Helvetica Neue"/>
                <a:cs typeface="Helvetica Neue"/>
                <a:sym typeface="Helvetica Neue"/>
              </a:rPr>
              <a:t>#pragma omp target map(to:in1) map(from:out1) </a:t>
            </a:r>
            <a:r>
              <a:rPr kumimoji="0" lang="en-US" sz="1400" b="1" i="0" u="none" strike="noStrike" kern="0" cap="none" spc="0" normalizeH="0" baseline="0" noProof="0" dirty="0" err="1">
                <a:ln>
                  <a:noFill/>
                </a:ln>
                <a:solidFill>
                  <a:srgbClr val="004A86"/>
                </a:solidFill>
                <a:effectLst/>
                <a:uLnTx/>
                <a:uFillTx/>
                <a:latin typeface="Consolas" panose="020B0609020204030204" pitchFamily="49" charset="0"/>
                <a:ea typeface="Helvetica Neue"/>
                <a:cs typeface="Helvetica Neue"/>
                <a:sym typeface="Helvetica Neue"/>
              </a:rPr>
              <a:t>nowait</a:t>
            </a:r>
            <a:r>
              <a:rPr kumimoji="0" lang="en-US" sz="1400" b="0" i="0" u="none" strike="noStrike" kern="0" cap="none" spc="0" normalizeH="0" baseline="0" noProof="0" dirty="0">
                <a:ln>
                  <a:noFill/>
                </a:ln>
                <a:solidFill>
                  <a:srgbClr val="004A86"/>
                </a:solidFill>
                <a:effectLst/>
                <a:uLnTx/>
                <a:uFillTx/>
                <a:latin typeface="Consolas" panose="020B0609020204030204" pitchFamily="49" charset="0"/>
                <a:ea typeface="Helvetica Neue"/>
                <a:cs typeface="Helvetica Neue"/>
                <a:sym typeface="Helvetica Neue"/>
              </a:rPr>
              <a:t>	depend(in:in1) depend(out:out1)</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4A86"/>
                </a:solidFill>
                <a:effectLst/>
                <a:uLnTx/>
                <a:uFillTx/>
                <a:latin typeface="Consolas" panose="020B0609020204030204" pitchFamily="49" charset="0"/>
                <a:ea typeface="Helvetica Neue"/>
                <a:cs typeface="Helvetica Neue"/>
                <a:sym typeface="Helvetica Neue"/>
              </a:rPr>
              <a:t>	compute_1(in1, out1, N);</a:t>
            </a:r>
          </a:p>
          <a:p>
            <a:pPr marL="0" marR="0" lvl="0" indent="0" defTabSz="1219169"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4A86"/>
              </a:solidFill>
              <a:effectLst/>
              <a:uLnTx/>
              <a:uFillTx/>
              <a:latin typeface="Consolas" panose="020B0609020204030204" pitchFamily="49" charset="0"/>
              <a:ea typeface="Helvetica Neue"/>
              <a:cs typeface="Helvetica Neue"/>
              <a:sym typeface="Helvetica Neue"/>
            </a:endParaRPr>
          </a:p>
          <a:p>
            <a:pPr marL="0" marR="0" lvl="0" indent="0" defTabSz="121916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C00000"/>
                </a:solidFill>
                <a:effectLst/>
                <a:uLnTx/>
                <a:uFillTx/>
                <a:latin typeface="Consolas" panose="020B0609020204030204" pitchFamily="49" charset="0"/>
                <a:ea typeface="Helvetica Neue"/>
                <a:cs typeface="Helvetica Neue"/>
                <a:sym typeface="Helvetica Neue"/>
              </a:rPr>
              <a:t>#pragma omp target map(to:in2) map(from:out2) </a:t>
            </a:r>
            <a:r>
              <a:rPr kumimoji="0" lang="en-US" sz="1400" b="1" i="0" u="none" strike="noStrike" kern="0" cap="none" spc="0" normalizeH="0" baseline="0" noProof="0" dirty="0" err="1">
                <a:ln>
                  <a:noFill/>
                </a:ln>
                <a:solidFill>
                  <a:srgbClr val="C00000"/>
                </a:solidFill>
                <a:effectLst/>
                <a:uLnTx/>
                <a:uFillTx/>
                <a:latin typeface="Consolas" panose="020B0609020204030204" pitchFamily="49" charset="0"/>
                <a:ea typeface="Helvetica Neue"/>
                <a:cs typeface="Helvetica Neue"/>
                <a:sym typeface="Helvetica Neue"/>
              </a:rPr>
              <a:t>nowait</a:t>
            </a:r>
            <a:r>
              <a:rPr kumimoji="0" lang="en-US" sz="1400" b="0" i="0" u="none" strike="noStrike" kern="0" cap="none" spc="0" normalizeH="0" baseline="0" noProof="0" dirty="0">
                <a:ln>
                  <a:noFill/>
                </a:ln>
                <a:solidFill>
                  <a:srgbClr val="C00000"/>
                </a:solidFill>
                <a:effectLst/>
                <a:uLnTx/>
                <a:uFillTx/>
                <a:latin typeface="Consolas" panose="020B0609020204030204" pitchFamily="49" charset="0"/>
                <a:ea typeface="Helvetica Neue"/>
                <a:cs typeface="Helvetica Neue"/>
                <a:sym typeface="Helvetica Neue"/>
              </a:rPr>
              <a:t>	depend(out:out2)</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C00000"/>
                </a:solidFill>
                <a:effectLst/>
                <a:uLnTx/>
                <a:uFillTx/>
                <a:latin typeface="Consolas" panose="020B0609020204030204" pitchFamily="49" charset="0"/>
                <a:ea typeface="Helvetica Neue"/>
                <a:cs typeface="Helvetica Neue"/>
                <a:sym typeface="Helvetica Neue"/>
              </a:rPr>
              <a:t>	compute_2(in2, out2, N);</a:t>
            </a:r>
          </a:p>
          <a:p>
            <a:pPr marL="0" marR="0" lvl="0" indent="0" defTabSz="1219169"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C00000"/>
              </a:solidFill>
              <a:effectLst/>
              <a:uLnTx/>
              <a:uFillTx/>
              <a:latin typeface="Consolas" panose="020B0609020204030204" pitchFamily="49" charset="0"/>
              <a:ea typeface="Helvetica Neue"/>
              <a:cs typeface="Helvetica Neue"/>
              <a:sym typeface="Helvetica Neue"/>
            </a:endParaRPr>
          </a:p>
          <a:p>
            <a:pPr marL="0" marR="0" lvl="0" indent="0" defTabSz="121916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#pragma omp target map(to:out1) map(to:out2) </a:t>
            </a:r>
            <a:r>
              <a:rPr kumimoji="0" lang="en-US" sz="1400" b="1" i="0" u="none" strike="noStrike" kern="0" cap="none" spc="0" normalizeH="0" baseline="0" noProof="0" dirty="0" err="1">
                <a:ln>
                  <a:noFill/>
                </a:ln>
                <a:solidFill>
                  <a:srgbClr val="00B050"/>
                </a:solidFill>
                <a:effectLst/>
                <a:uLnTx/>
                <a:uFillTx/>
                <a:latin typeface="Consolas" panose="020B0609020204030204" pitchFamily="49" charset="0"/>
                <a:ea typeface="Helvetica Neue"/>
                <a:cs typeface="Helvetica Neue"/>
                <a:sym typeface="Helvetica Neue"/>
              </a:rPr>
              <a:t>nowait</a:t>
            </a:r>
            <a:r>
              <a:rPr kumimoji="0" lang="en-US" sz="14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depend(in:out1) depend(in:out2)</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compute_3(out1, out2, N);</a:t>
            </a:r>
          </a:p>
          <a:p>
            <a:pPr marL="0" marR="0" lvl="0" indent="0" defTabSz="1219169"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endParaRPr>
          </a:p>
          <a:p>
            <a:pPr marL="0" marR="0" lvl="0" indent="0" defTabSz="1219169"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525252"/>
                </a:solidFill>
                <a:effectLst/>
                <a:uLnTx/>
                <a:uFillTx/>
                <a:latin typeface="Consolas" panose="020B0609020204030204" pitchFamily="49" charset="0"/>
                <a:ea typeface="Helvetica Neue"/>
                <a:cs typeface="Helvetica Neue"/>
                <a:sym typeface="Helvetica Neue"/>
              </a:rPr>
              <a:t>#pragma omp </a:t>
            </a:r>
            <a:r>
              <a:rPr kumimoji="0" lang="en-US" sz="1400" b="1" i="0" u="none" strike="noStrike" kern="0" cap="none" spc="0" normalizeH="0" baseline="0" noProof="0" dirty="0" err="1">
                <a:ln>
                  <a:noFill/>
                </a:ln>
                <a:solidFill>
                  <a:srgbClr val="525252"/>
                </a:solidFill>
                <a:effectLst/>
                <a:uLnTx/>
                <a:uFillTx/>
                <a:latin typeface="Consolas" panose="020B0609020204030204" pitchFamily="49" charset="0"/>
                <a:ea typeface="Helvetica Neue"/>
                <a:cs typeface="Helvetica Neue"/>
                <a:sym typeface="Helvetica Neue"/>
              </a:rPr>
              <a:t>taskwait</a:t>
            </a:r>
            <a:endParaRPr kumimoji="0" lang="en-US" sz="1400" b="1" i="0" u="none" strike="noStrike" kern="0" cap="none" spc="0" normalizeH="0" baseline="0" noProof="0" dirty="0">
              <a:ln>
                <a:noFill/>
              </a:ln>
              <a:solidFill>
                <a:srgbClr val="525252"/>
              </a:solidFill>
              <a:effectLst/>
              <a:uLnTx/>
              <a:uFillTx/>
              <a:latin typeface="Consolas" panose="020B0609020204030204" pitchFamily="49" charset="0"/>
              <a:ea typeface="Helvetica Neue"/>
              <a:cs typeface="Helvetica Neue"/>
              <a:sym typeface="Helvetica Neue"/>
            </a:endParaRPr>
          </a:p>
        </p:txBody>
      </p:sp>
    </p:spTree>
    <p:extLst>
      <p:ext uri="{BB962C8B-B14F-4D97-AF65-F5344CB8AC3E}">
        <p14:creationId xmlns:p14="http://schemas.microsoft.com/office/powerpoint/2010/main" val="224372167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DBDAF-A090-A24F-BF2B-AC9C9D62D240}"/>
              </a:ext>
            </a:extLst>
          </p:cNvPr>
          <p:cNvSpPr>
            <a:spLocks noGrp="1"/>
          </p:cNvSpPr>
          <p:nvPr>
            <p:ph type="title"/>
          </p:nvPr>
        </p:nvSpPr>
        <p:spPr/>
        <p:txBody>
          <a:bodyPr/>
          <a:lstStyle/>
          <a:p>
            <a:r>
              <a:rPr kumimoji="1" lang="zh-CN" altLang="en-US" dirty="0"/>
              <a:t>管理设备数据：默认行为</a:t>
            </a:r>
          </a:p>
        </p:txBody>
      </p:sp>
      <p:sp>
        <p:nvSpPr>
          <p:cNvPr id="3" name="内容占位符 2">
            <a:extLst>
              <a:ext uri="{FF2B5EF4-FFF2-40B4-BE49-F238E27FC236}">
                <a16:creationId xmlns:a16="http://schemas.microsoft.com/office/drawing/2014/main" id="{EAC0AB90-FD40-204E-988B-1C6BA980DE6E}"/>
              </a:ext>
            </a:extLst>
          </p:cNvPr>
          <p:cNvSpPr>
            <a:spLocks noGrp="1"/>
          </p:cNvSpPr>
          <p:nvPr>
            <p:ph idx="1"/>
          </p:nvPr>
        </p:nvSpPr>
        <p:spPr/>
        <p:txBody>
          <a:bodyPr/>
          <a:lstStyle/>
          <a:p>
            <a:r>
              <a:rPr lang="zh-CN" altLang="en-US" dirty="0"/>
              <a:t>主机和设备的内存是分离的</a:t>
            </a:r>
            <a:endParaRPr lang="en-US" altLang="zh-CN" dirty="0"/>
          </a:p>
          <a:p>
            <a:pPr lvl="1"/>
            <a:r>
              <a:rPr kumimoji="1" lang="zh-CN" altLang="en-US" dirty="0"/>
              <a:t>映射数据到目标设备以便在目标区域中访问</a:t>
            </a:r>
            <a:endParaRPr kumimoji="1" lang="en-US" altLang="zh-CN" dirty="0"/>
          </a:p>
          <a:p>
            <a:pPr lvl="1"/>
            <a:r>
              <a:rPr lang="zh-CN" altLang="en-US" dirty="0"/>
              <a:t>对目标区域内访问的变量这是默认的</a:t>
            </a:r>
            <a:endParaRPr lang="en-US" altLang="zh-CN" dirty="0"/>
          </a:p>
          <a:p>
            <a:pPr lvl="2"/>
            <a:r>
              <a:rPr kumimoji="1" lang="zh-CN" altLang="en-US" dirty="0"/>
              <a:t>标量：作为</a:t>
            </a:r>
            <a:r>
              <a:rPr kumimoji="1" lang="en-US" altLang="zh-CN" dirty="0" err="1"/>
              <a:t>firstprivate</a:t>
            </a:r>
            <a:r>
              <a:rPr kumimoji="1" lang="zh-CN" altLang="en-US" dirty="0"/>
              <a:t>处理（对每个</a:t>
            </a:r>
            <a:r>
              <a:rPr kumimoji="1" lang="en-US" altLang="zh-CN" dirty="0"/>
              <a:t>team</a:t>
            </a:r>
            <a:r>
              <a:rPr kumimoji="1" lang="zh-CN" altLang="en-US" dirty="0"/>
              <a:t>，在其共享内存中保有自有的数据初始拷贝）</a:t>
            </a:r>
            <a:endParaRPr kumimoji="1" lang="en-US" altLang="zh-CN" dirty="0"/>
          </a:p>
          <a:p>
            <a:pPr lvl="2"/>
            <a:r>
              <a:rPr lang="zh-CN" altLang="en-US" dirty="0"/>
              <a:t>静态数组：在进入目标区域时拷贝到设备，在退出时拷贝回主机</a:t>
            </a:r>
            <a:endParaRPr kumimoji="1" lang="en-US" altLang="zh-CN" dirty="0"/>
          </a:p>
          <a:p>
            <a:pPr lvl="1"/>
            <a:r>
              <a:rPr kumimoji="1" lang="zh-CN" altLang="en-US" dirty="0"/>
              <a:t>数据环境采用词法作用域</a:t>
            </a:r>
            <a:endParaRPr kumimoji="1" lang="en-US" altLang="zh-CN" dirty="0"/>
          </a:p>
          <a:p>
            <a:pPr lvl="2"/>
            <a:r>
              <a:rPr lang="zh-CN" altLang="en-US" dirty="0"/>
              <a:t>在右花括号处销毁数据环境</a:t>
            </a:r>
            <a:endParaRPr lang="en-US" altLang="zh-CN" dirty="0"/>
          </a:p>
          <a:p>
            <a:pPr lvl="2"/>
            <a:r>
              <a:rPr kumimoji="1" lang="zh-CN" altLang="en-US" dirty="0"/>
              <a:t>分配到缓冲</a:t>
            </a:r>
            <a:r>
              <a:rPr kumimoji="1" lang="en-US" altLang="zh-CN" dirty="0"/>
              <a:t>/</a:t>
            </a:r>
            <a:r>
              <a:rPr kumimoji="1" lang="zh-CN" altLang="en-US" dirty="0"/>
              <a:t>数据自动释放</a:t>
            </a:r>
          </a:p>
        </p:txBody>
      </p:sp>
    </p:spTree>
    <p:extLst>
      <p:ext uri="{BB962C8B-B14F-4D97-AF65-F5344CB8AC3E}">
        <p14:creationId xmlns:p14="http://schemas.microsoft.com/office/powerpoint/2010/main" val="1341224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0F66097-D284-4DE3-A01B-E05E26D54B76}"/>
              </a:ext>
            </a:extLst>
          </p:cNvPr>
          <p:cNvSpPr>
            <a:spLocks noGrp="1" noChangeArrowheads="1"/>
          </p:cNvSpPr>
          <p:nvPr>
            <p:ph type="title"/>
          </p:nvPr>
        </p:nvSpPr>
        <p:spPr/>
        <p:txBody>
          <a:bodyPr/>
          <a:lstStyle/>
          <a:p>
            <a:pPr eaLnBrk="1" hangingPunct="1"/>
            <a:r>
              <a:rPr lang="en-US" altLang="zh-CN"/>
              <a:t>Hello World</a:t>
            </a:r>
            <a:endParaRPr lang="zh-CN" altLang="en-US"/>
          </a:p>
        </p:txBody>
      </p:sp>
      <p:sp>
        <p:nvSpPr>
          <p:cNvPr id="18435" name="Rectangle 3">
            <a:extLst>
              <a:ext uri="{FF2B5EF4-FFF2-40B4-BE49-F238E27FC236}">
                <a16:creationId xmlns:a16="http://schemas.microsoft.com/office/drawing/2014/main" id="{57BE60D9-ED46-4989-9488-2DCC3A09EC54}"/>
              </a:ext>
            </a:extLst>
          </p:cNvPr>
          <p:cNvSpPr>
            <a:spLocks noGrp="1" noChangeArrowheads="1"/>
          </p:cNvSpPr>
          <p:nvPr>
            <p:ph type="body" idx="1"/>
          </p:nvPr>
        </p:nvSpPr>
        <p:spPr/>
        <p:txBody>
          <a:bodyPr/>
          <a:lstStyle/>
          <a:p>
            <a:pPr eaLnBrk="1" hangingPunct="1"/>
            <a:r>
              <a:rPr lang="zh-CN" altLang="en-US"/>
              <a:t>我们从一个简单的并行区域结构开始</a:t>
            </a:r>
            <a:endParaRPr lang="en-US" altLang="zh-CN"/>
          </a:p>
          <a:p>
            <a:pPr eaLnBrk="1" hangingPunct="1"/>
            <a:r>
              <a:rPr lang="zh-CN" altLang="en-US"/>
              <a:t>需要考虑的问题</a:t>
            </a:r>
            <a:endParaRPr lang="en-US" altLang="zh-CN"/>
          </a:p>
          <a:p>
            <a:pPr lvl="1" eaLnBrk="1" hangingPunct="1"/>
            <a:r>
              <a:rPr lang="zh-CN" altLang="en-US"/>
              <a:t>从命令行读取线程数</a:t>
            </a:r>
            <a:endParaRPr lang="en-US" altLang="zh-CN"/>
          </a:p>
          <a:p>
            <a:pPr lvl="1" eaLnBrk="1" hangingPunct="1"/>
            <a:r>
              <a:rPr lang="zh-CN" altLang="en-US"/>
              <a:t>没有</a:t>
            </a:r>
            <a:r>
              <a:rPr lang="en-US" altLang="zh-CN"/>
              <a:t>pragma</a:t>
            </a:r>
            <a:r>
              <a:rPr lang="zh-CN" altLang="en-US"/>
              <a:t>和库调用的代码应该是正确的</a:t>
            </a:r>
            <a:endParaRPr lang="en-US" altLang="zh-CN"/>
          </a:p>
          <a:p>
            <a:pPr eaLnBrk="1" hangingPunct="1"/>
            <a:r>
              <a:rPr lang="zh-CN" altLang="en-US"/>
              <a:t>与</a:t>
            </a:r>
            <a:r>
              <a:rPr lang="en-US" altLang="zh-CN"/>
              <a:t>Pthread</a:t>
            </a:r>
            <a:r>
              <a:rPr lang="zh-CN" altLang="en-US"/>
              <a:t>代码的区别</a:t>
            </a:r>
            <a:endParaRPr lang="en-US" altLang="zh-CN"/>
          </a:p>
          <a:p>
            <a:pPr lvl="1" eaLnBrk="1" hangingPunct="1"/>
            <a:r>
              <a:rPr lang="zh-CN" altLang="en-US"/>
              <a:t>更多必要的代码是由编译器和运行时环境管理的</a:t>
            </a:r>
            <a:endParaRPr lang="en-US" altLang="zh-CN"/>
          </a:p>
          <a:p>
            <a:pPr lvl="1" eaLnBrk="1" hangingPunct="1"/>
            <a:r>
              <a:rPr lang="zh-CN" altLang="en-US"/>
              <a:t>有隐含的线程标识</a:t>
            </a:r>
          </a:p>
        </p:txBody>
      </p:sp>
      <p:sp>
        <p:nvSpPr>
          <p:cNvPr id="18436" name="Rectangle 5">
            <a:extLst>
              <a:ext uri="{FF2B5EF4-FFF2-40B4-BE49-F238E27FC236}">
                <a16:creationId xmlns:a16="http://schemas.microsoft.com/office/drawing/2014/main" id="{C58F5DFB-36DA-46AB-AC3A-1FDAA819CCCC}"/>
              </a:ext>
            </a:extLst>
          </p:cNvPr>
          <p:cNvSpPr>
            <a:spLocks noChangeArrowheads="1"/>
          </p:cNvSpPr>
          <p:nvPr/>
        </p:nvSpPr>
        <p:spPr bwMode="auto">
          <a:xfrm>
            <a:off x="1190625" y="5864225"/>
            <a:ext cx="5545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rgbClr val="000000"/>
              </a:buClr>
              <a:buSzPct val="60000"/>
              <a:buFont typeface="Wingdings" panose="05000000000000000000" pitchFamily="2" charset="2"/>
              <a:buNone/>
            </a:pPr>
            <a:r>
              <a:rPr kumimoji="0" lang="en-US" altLang="zh-CN" sz="2400">
                <a:solidFill>
                  <a:srgbClr val="FC0128"/>
                </a:solidFill>
                <a:latin typeface="Arial" panose="020B0604020202020204" pitchFamily="34" charset="0"/>
                <a:ea typeface="ＭＳ Ｐゴシック" panose="020B0600070205080204" pitchFamily="34" charset="-128"/>
              </a:rPr>
              <a:t>gcc   −fopenmp  … </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99D45-AD43-EC4A-89CD-933B428D448E}"/>
              </a:ext>
            </a:extLst>
          </p:cNvPr>
          <p:cNvSpPr>
            <a:spLocks noGrp="1"/>
          </p:cNvSpPr>
          <p:nvPr>
            <p:ph type="title"/>
          </p:nvPr>
        </p:nvSpPr>
        <p:spPr/>
        <p:txBody>
          <a:bodyPr/>
          <a:lstStyle/>
          <a:p>
            <a:r>
              <a:rPr kumimoji="1" lang="zh-CN" altLang="en-US" dirty="0"/>
              <a:t>示例：</a:t>
            </a:r>
            <a:r>
              <a:rPr kumimoji="1" lang="en-US" altLang="zh-CN" dirty="0" err="1"/>
              <a:t>saxpy</a:t>
            </a:r>
            <a:endParaRPr kumimoji="1" lang="zh-CN" altLang="en-US" dirty="0"/>
          </a:p>
        </p:txBody>
      </p:sp>
      <p:sp>
        <p:nvSpPr>
          <p:cNvPr id="3" name="内容占位符 2">
            <a:extLst>
              <a:ext uri="{FF2B5EF4-FFF2-40B4-BE49-F238E27FC236}">
                <a16:creationId xmlns:a16="http://schemas.microsoft.com/office/drawing/2014/main" id="{4DB564EC-61D7-224A-8071-659E2B995873}"/>
              </a:ext>
            </a:extLst>
          </p:cNvPr>
          <p:cNvSpPr>
            <a:spLocks noGrp="1"/>
          </p:cNvSpPr>
          <p:nvPr>
            <p:ph idx="1"/>
          </p:nvPr>
        </p:nvSpPr>
        <p:spPr/>
        <p:txBody>
          <a:bodyPr/>
          <a:lstStyle/>
          <a:p>
            <a:endParaRPr kumimoji="1" lang="zh-CN" altLang="en-US" dirty="0"/>
          </a:p>
        </p:txBody>
      </p:sp>
      <p:sp>
        <p:nvSpPr>
          <p:cNvPr id="26" name="Rectangle 21">
            <a:extLst>
              <a:ext uri="{FF2B5EF4-FFF2-40B4-BE49-F238E27FC236}">
                <a16:creationId xmlns:a16="http://schemas.microsoft.com/office/drawing/2014/main" id="{817C8815-393C-7D41-9CF9-DA3684F4AD06}"/>
              </a:ext>
            </a:extLst>
          </p:cNvPr>
          <p:cNvSpPr/>
          <p:nvPr/>
        </p:nvSpPr>
        <p:spPr>
          <a:xfrm>
            <a:off x="607485" y="5857085"/>
            <a:ext cx="5793316" cy="295530"/>
          </a:xfrm>
          <a:prstGeom prst="rect">
            <a:avLst/>
          </a:prstGeom>
        </p:spPr>
        <p:txBody>
          <a:bodyPr wrap="square">
            <a:spAutoFit/>
          </a:bodyPr>
          <a:lstStyle/>
          <a:p>
            <a:pPr defTabSz="1219169" eaLnBrk="1" fontAlgn="auto">
              <a:lnSpc>
                <a:spcPct val="90000"/>
              </a:lnSpc>
              <a:spcBef>
                <a:spcPts val="2250"/>
              </a:spcBef>
              <a:spcAft>
                <a:spcPts val="0"/>
              </a:spcAft>
            </a:pPr>
            <a:r>
              <a:rPr kumimoji="0" lang="de-DE" sz="1467" kern="0" dirty="0">
                <a:solidFill>
                  <a:srgbClr val="000000"/>
                </a:solidFill>
                <a:latin typeface="Consolas" panose="020B0609020204030204" pitchFamily="49" charset="0"/>
                <a:ea typeface="Helvetica Neue"/>
                <a:cs typeface="Helvetica Neue"/>
                <a:sym typeface="Helvetica Neue"/>
              </a:rPr>
              <a:t>icx -qopenmp -fopenmp-targets=spir64 -o saxpy saxpy.c</a:t>
            </a:r>
          </a:p>
        </p:txBody>
      </p:sp>
      <p:grpSp>
        <p:nvGrpSpPr>
          <p:cNvPr id="32" name="组合 31">
            <a:extLst>
              <a:ext uri="{FF2B5EF4-FFF2-40B4-BE49-F238E27FC236}">
                <a16:creationId xmlns:a16="http://schemas.microsoft.com/office/drawing/2014/main" id="{6F638F31-499F-DD49-BCDD-964CF8025C3B}"/>
              </a:ext>
            </a:extLst>
          </p:cNvPr>
          <p:cNvGrpSpPr>
            <a:grpSpLocks noChangeAspect="1"/>
          </p:cNvGrpSpPr>
          <p:nvPr/>
        </p:nvGrpSpPr>
        <p:grpSpPr>
          <a:xfrm>
            <a:off x="0" y="1590887"/>
            <a:ext cx="9267613" cy="3895513"/>
            <a:chOff x="607485" y="1107286"/>
            <a:chExt cx="11584516" cy="4869391"/>
          </a:xfrm>
        </p:grpSpPr>
        <p:sp>
          <p:nvSpPr>
            <p:cNvPr id="18" name="Rectangle 5">
              <a:extLst>
                <a:ext uri="{FF2B5EF4-FFF2-40B4-BE49-F238E27FC236}">
                  <a16:creationId xmlns:a16="http://schemas.microsoft.com/office/drawing/2014/main" id="{F04041B0-82B9-7F43-B278-966AF46502E0}"/>
                </a:ext>
              </a:extLst>
            </p:cNvPr>
            <p:cNvSpPr/>
            <p:nvPr/>
          </p:nvSpPr>
          <p:spPr>
            <a:xfrm>
              <a:off x="607485" y="1570038"/>
              <a:ext cx="6098116" cy="4116511"/>
            </a:xfrm>
            <a:prstGeom prst="rect">
              <a:avLst/>
            </a:prstGeom>
            <a:solidFill>
              <a:srgbClr val="525252">
                <a:lumMod val="20000"/>
                <a:lumOff val="80000"/>
              </a:srgbClr>
            </a:solidFill>
            <a:ln>
              <a:noFill/>
            </a:ln>
          </p:spPr>
          <p:txBody>
            <a:bodyPr wrap="square">
              <a:spAutoFit/>
            </a:bodyPr>
            <a:lstStyle/>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void saxpy() {</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float a, x[ARRAY_SZ], y[ARRAY_SZ];</a:t>
              </a:r>
              <a:endPar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endParaRP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double t = 0.0;</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double tb, te;</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tb = omp_get_wtime();</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68B5"/>
                  </a:solidFill>
                  <a:effectLst/>
                  <a:uLnTx/>
                  <a:uFillTx/>
                  <a:latin typeface="Consolas" panose="020B0609020204030204" pitchFamily="49" charset="0"/>
                  <a:ea typeface="Helvetica Neue"/>
                  <a:cs typeface="Helvetica Neue"/>
                  <a:sym typeface="Helvetica Neue"/>
                </a:rPr>
                <a:t>#pragma omp target</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for (int i = 0; i &lt; ARRAY_SZ; i++) {</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y[i] = a * x[i] + y[i];</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te = omp_get_wtime();</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t = te - tb;</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printf("Time of kernel: %lf\n", t);</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a:t>
              </a:r>
            </a:p>
          </p:txBody>
        </p:sp>
        <p:sp>
          <p:nvSpPr>
            <p:cNvPr id="19" name="Rectangle 7">
              <a:extLst>
                <a:ext uri="{FF2B5EF4-FFF2-40B4-BE49-F238E27FC236}">
                  <a16:creationId xmlns:a16="http://schemas.microsoft.com/office/drawing/2014/main" id="{15F2E8F5-AB36-7B49-9EB7-D7E14B632193}"/>
                </a:ext>
              </a:extLst>
            </p:cNvPr>
            <p:cNvSpPr/>
            <p:nvPr/>
          </p:nvSpPr>
          <p:spPr bwMode="auto">
            <a:xfrm>
              <a:off x="6705600" y="1562577"/>
              <a:ext cx="203200" cy="1694068"/>
            </a:xfrm>
            <a:prstGeom prst="rect">
              <a:avLst/>
            </a:prstGeom>
            <a:gradFill rotWithShape="1">
              <a:gsLst>
                <a:gs pos="0">
                  <a:srgbClr val="0068B5">
                    <a:tint val="100000"/>
                    <a:shade val="100000"/>
                    <a:satMod val="129999"/>
                  </a:srgbClr>
                </a:gs>
                <a:gs pos="100000">
                  <a:srgbClr val="0068B5">
                    <a:tint val="50000"/>
                    <a:shade val="100000"/>
                    <a:satMod val="350000"/>
                  </a:srgbClr>
                </a:gs>
              </a:gsLst>
              <a:lin ang="16200000" scaled="0"/>
            </a:gradFill>
            <a:ln w="9525" cap="flat" cmpd="sng" algn="ctr">
              <a:solidFill>
                <a:srgbClr val="0068B5">
                  <a:shade val="95000"/>
                  <a:satMod val="104999"/>
                </a:srgbClr>
              </a:solidFill>
              <a:prstDash val="solid"/>
              <a:headEnd type="none" w="med" len="med"/>
              <a:tailEnd type="none" w="med" len="med"/>
            </a:ln>
            <a:effectLst/>
          </p:spPr>
          <p:txBody>
            <a:bodyPr vert="vert" wrap="square" lIns="0" tIns="0" rIns="0" bIns="0" numCol="1" rtlCol="0" anchor="t" anchorCtr="0" compatLnSpc="1">
              <a:prstTxWarp prst="textNoShape">
                <a:avLst/>
              </a:prstTxWarp>
              <a:noAutofit/>
            </a:bodyPr>
            <a:lstStyle/>
            <a:p>
              <a:pPr marL="0" marR="0" lvl="0" indent="0" algn="ctr" defTabSz="1219170" eaLnBrk="1" fontAlgn="auto" latinLnBrk="0" hangingPunct="1">
                <a:lnSpc>
                  <a:spcPct val="80000"/>
                </a:lnSpc>
                <a:spcBef>
                  <a:spcPct val="50000"/>
                </a:spcBef>
                <a:spcAft>
                  <a:spcPts val="0"/>
                </a:spcAft>
                <a:buClrTx/>
                <a:buSzTx/>
                <a:buFontTx/>
                <a:buNone/>
                <a:tabLst/>
                <a:defRPr/>
              </a:pPr>
              <a:r>
                <a:rPr kumimoji="0" lang="en-US" sz="1200" b="0" i="0" u="none" strike="noStrike" kern="0" cap="none" spc="0" normalizeH="0" baseline="0" noProof="0" dirty="0">
                  <a:ln>
                    <a:noFill/>
                  </a:ln>
                  <a:solidFill>
                    <a:srgbClr val="525252"/>
                  </a:solidFill>
                  <a:effectLst/>
                  <a:uLnTx/>
                  <a:uFillTx/>
                  <a:latin typeface="Verdana" pitchFamily="34" charset="0"/>
                  <a:ea typeface="Helvetica Neue"/>
                  <a:cs typeface="Helvetica Neue"/>
                  <a:sym typeface="Helvetica Neue"/>
                </a:rPr>
                <a:t>host</a:t>
              </a:r>
            </a:p>
          </p:txBody>
        </p:sp>
        <p:sp>
          <p:nvSpPr>
            <p:cNvPr id="20" name="Rectangle 8">
              <a:extLst>
                <a:ext uri="{FF2B5EF4-FFF2-40B4-BE49-F238E27FC236}">
                  <a16:creationId xmlns:a16="http://schemas.microsoft.com/office/drawing/2014/main" id="{97A7A180-0C47-1D45-A7FD-3F3CF2E92A9E}"/>
                </a:ext>
              </a:extLst>
            </p:cNvPr>
            <p:cNvSpPr/>
            <p:nvPr/>
          </p:nvSpPr>
          <p:spPr bwMode="auto">
            <a:xfrm>
              <a:off x="8634941" y="3256645"/>
              <a:ext cx="203200" cy="891017"/>
            </a:xfrm>
            <a:prstGeom prst="rect">
              <a:avLst/>
            </a:prstGeom>
            <a:gradFill rotWithShape="1">
              <a:gsLst>
                <a:gs pos="0">
                  <a:srgbClr val="00C7FD">
                    <a:tint val="100000"/>
                    <a:shade val="100000"/>
                    <a:satMod val="129999"/>
                  </a:srgbClr>
                </a:gs>
                <a:gs pos="100000">
                  <a:srgbClr val="00C7FD">
                    <a:tint val="50000"/>
                    <a:shade val="100000"/>
                    <a:satMod val="350000"/>
                  </a:srgbClr>
                </a:gs>
              </a:gsLst>
              <a:lin ang="16200000" scaled="0"/>
            </a:gradFill>
            <a:ln w="9525" cap="flat" cmpd="sng" algn="ctr">
              <a:solidFill>
                <a:srgbClr val="00C7FD">
                  <a:shade val="95000"/>
                  <a:satMod val="104999"/>
                </a:srgbClr>
              </a:solidFill>
              <a:prstDash val="solid"/>
              <a:headEnd type="none" w="med" len="med"/>
              <a:tailEnd type="none" w="med" len="med"/>
            </a:ln>
            <a:effectLst/>
          </p:spPr>
          <p:txBody>
            <a:bodyPr vert="vert" wrap="square" lIns="0" tIns="0" rIns="0" bIns="0" numCol="1" rtlCol="0" anchor="t" anchorCtr="0" compatLnSpc="1">
              <a:prstTxWarp prst="textNoShape">
                <a:avLst/>
              </a:prstTxWarp>
              <a:noAutofit/>
            </a:bodyPr>
            <a:lstStyle/>
            <a:p>
              <a:pPr marL="0" marR="0" lvl="0" indent="0" algn="ctr" defTabSz="1219170" eaLnBrk="1" fontAlgn="auto" latinLnBrk="0" hangingPunct="1">
                <a:lnSpc>
                  <a:spcPct val="80000"/>
                </a:lnSpc>
                <a:spcBef>
                  <a:spcPct val="50000"/>
                </a:spcBef>
                <a:spcAft>
                  <a:spcPts val="0"/>
                </a:spcAft>
                <a:buClrTx/>
                <a:buSzTx/>
                <a:buFontTx/>
                <a:buNone/>
                <a:tabLst/>
                <a:defRPr/>
              </a:pPr>
              <a:r>
                <a:rPr kumimoji="0" lang="en-US" sz="1200" b="0" i="0" u="none" strike="noStrike" kern="0" cap="none" spc="0" normalizeH="0" baseline="0" noProof="0" dirty="0">
                  <a:ln>
                    <a:noFill/>
                  </a:ln>
                  <a:solidFill>
                    <a:srgbClr val="525252"/>
                  </a:solidFill>
                  <a:effectLst/>
                  <a:uLnTx/>
                  <a:uFillTx/>
                  <a:latin typeface="Verdana" pitchFamily="34" charset="0"/>
                  <a:ea typeface="Helvetica Neue"/>
                  <a:cs typeface="Helvetica Neue"/>
                  <a:sym typeface="Helvetica Neue"/>
                </a:rPr>
                <a:t>target</a:t>
              </a:r>
            </a:p>
          </p:txBody>
        </p:sp>
        <p:sp>
          <p:nvSpPr>
            <p:cNvPr id="21" name="Rectangle 9">
              <a:extLst>
                <a:ext uri="{FF2B5EF4-FFF2-40B4-BE49-F238E27FC236}">
                  <a16:creationId xmlns:a16="http://schemas.microsoft.com/office/drawing/2014/main" id="{71750031-2E20-5B45-8D77-0575C35516DC}"/>
                </a:ext>
              </a:extLst>
            </p:cNvPr>
            <p:cNvSpPr/>
            <p:nvPr/>
          </p:nvSpPr>
          <p:spPr bwMode="auto">
            <a:xfrm>
              <a:off x="6705600" y="4147662"/>
              <a:ext cx="203200" cy="1271993"/>
            </a:xfrm>
            <a:prstGeom prst="rect">
              <a:avLst/>
            </a:prstGeom>
            <a:gradFill rotWithShape="1">
              <a:gsLst>
                <a:gs pos="0">
                  <a:srgbClr val="0068B5">
                    <a:tint val="100000"/>
                    <a:shade val="100000"/>
                    <a:satMod val="129999"/>
                  </a:srgbClr>
                </a:gs>
                <a:gs pos="100000">
                  <a:srgbClr val="0068B5">
                    <a:tint val="50000"/>
                    <a:shade val="100000"/>
                    <a:satMod val="350000"/>
                  </a:srgbClr>
                </a:gs>
              </a:gsLst>
              <a:lin ang="16200000" scaled="0"/>
            </a:gradFill>
            <a:ln w="9525" cap="flat" cmpd="sng" algn="ctr">
              <a:solidFill>
                <a:srgbClr val="0068B5">
                  <a:shade val="95000"/>
                  <a:satMod val="104999"/>
                </a:srgbClr>
              </a:solidFill>
              <a:prstDash val="solid"/>
              <a:headEnd type="none" w="med" len="med"/>
              <a:tailEnd type="none" w="med" len="med"/>
            </a:ln>
            <a:effectLst/>
          </p:spPr>
          <p:txBody>
            <a:bodyPr vert="vert" wrap="square" lIns="0" tIns="0" rIns="0" bIns="0" numCol="1" rtlCol="0" anchor="t" anchorCtr="0" compatLnSpc="1">
              <a:prstTxWarp prst="textNoShape">
                <a:avLst/>
              </a:prstTxWarp>
              <a:noAutofit/>
            </a:bodyPr>
            <a:lstStyle/>
            <a:p>
              <a:pPr marL="0" marR="0" lvl="0" indent="0" algn="ctr" defTabSz="1219170" eaLnBrk="1" fontAlgn="auto" latinLnBrk="0" hangingPunct="1">
                <a:lnSpc>
                  <a:spcPct val="80000"/>
                </a:lnSpc>
                <a:spcBef>
                  <a:spcPct val="50000"/>
                </a:spcBef>
                <a:spcAft>
                  <a:spcPts val="0"/>
                </a:spcAft>
                <a:buClrTx/>
                <a:buSzTx/>
                <a:buFontTx/>
                <a:buNone/>
                <a:tabLst/>
                <a:defRPr/>
              </a:pPr>
              <a:r>
                <a:rPr kumimoji="0" lang="en-US" sz="1200" b="0" i="0" u="none" strike="noStrike" kern="0" cap="none" spc="0" normalizeH="0" baseline="0" noProof="0" dirty="0">
                  <a:ln>
                    <a:noFill/>
                  </a:ln>
                  <a:solidFill>
                    <a:srgbClr val="525252"/>
                  </a:solidFill>
                  <a:effectLst/>
                  <a:uLnTx/>
                  <a:uFillTx/>
                  <a:latin typeface="Verdana" pitchFamily="34" charset="0"/>
                  <a:ea typeface="Helvetica Neue"/>
                  <a:cs typeface="Helvetica Neue"/>
                  <a:sym typeface="Helvetica Neue"/>
                </a:rPr>
                <a:t>host</a:t>
              </a:r>
            </a:p>
          </p:txBody>
        </p:sp>
        <p:cxnSp>
          <p:nvCxnSpPr>
            <p:cNvPr id="22" name="Straight Arrow Connector 11">
              <a:extLst>
                <a:ext uri="{FF2B5EF4-FFF2-40B4-BE49-F238E27FC236}">
                  <a16:creationId xmlns:a16="http://schemas.microsoft.com/office/drawing/2014/main" id="{7D3B09E5-58B1-6C4D-AFCC-50B1A728D7B9}"/>
                </a:ext>
              </a:extLst>
            </p:cNvPr>
            <p:cNvCxnSpPr>
              <a:cxnSpLocks/>
              <a:endCxn id="20" idx="0"/>
            </p:cNvCxnSpPr>
            <p:nvPr/>
          </p:nvCxnSpPr>
          <p:spPr>
            <a:xfrm>
              <a:off x="6908800" y="3124201"/>
              <a:ext cx="1827741" cy="132444"/>
            </a:xfrm>
            <a:prstGeom prst="straightConnector1">
              <a:avLst/>
            </a:prstGeom>
            <a:noFill/>
            <a:ln w="25400" cap="flat" cmpd="sng" algn="ctr">
              <a:solidFill>
                <a:srgbClr val="004A86"/>
              </a:solidFill>
              <a:prstDash val="solid"/>
              <a:tailEnd type="triangle"/>
            </a:ln>
            <a:effectLst/>
          </p:spPr>
        </p:cxnSp>
        <p:cxnSp>
          <p:nvCxnSpPr>
            <p:cNvPr id="23" name="Straight Arrow Connector 13">
              <a:extLst>
                <a:ext uri="{FF2B5EF4-FFF2-40B4-BE49-F238E27FC236}">
                  <a16:creationId xmlns:a16="http://schemas.microsoft.com/office/drawing/2014/main" id="{3E20B0D9-AEF7-D843-A8A7-84574FBE6B9C}"/>
                </a:ext>
              </a:extLst>
            </p:cNvPr>
            <p:cNvCxnSpPr>
              <a:cxnSpLocks/>
              <a:stCxn id="20" idx="2"/>
            </p:cNvCxnSpPr>
            <p:nvPr/>
          </p:nvCxnSpPr>
          <p:spPr>
            <a:xfrm flipH="1">
              <a:off x="6908800" y="4147661"/>
              <a:ext cx="1827741" cy="94139"/>
            </a:xfrm>
            <a:prstGeom prst="straightConnector1">
              <a:avLst/>
            </a:prstGeom>
            <a:noFill/>
            <a:ln w="25400" cap="flat" cmpd="sng" algn="ctr">
              <a:solidFill>
                <a:srgbClr val="004A86"/>
              </a:solidFill>
              <a:prstDash val="solid"/>
              <a:tailEnd type="triangle"/>
            </a:ln>
            <a:effectLst/>
          </p:spPr>
        </p:cxnSp>
        <p:sp>
          <p:nvSpPr>
            <p:cNvPr id="24" name="TextBox 19">
              <a:extLst>
                <a:ext uri="{FF2B5EF4-FFF2-40B4-BE49-F238E27FC236}">
                  <a16:creationId xmlns:a16="http://schemas.microsoft.com/office/drawing/2014/main" id="{F1633892-B1E2-5243-80B9-721B6E3C00C4}"/>
                </a:ext>
              </a:extLst>
            </p:cNvPr>
            <p:cNvSpPr txBox="1"/>
            <p:nvPr/>
          </p:nvSpPr>
          <p:spPr>
            <a:xfrm>
              <a:off x="7436484" y="2409610"/>
              <a:ext cx="1380587" cy="692497"/>
            </a:xfrm>
            <a:prstGeom prst="rect">
              <a:avLst/>
            </a:prstGeom>
            <a:noFill/>
          </p:spPr>
          <p:txBody>
            <a:bodyPr vert="horz" wrap="none" lIns="0" tIns="0" rIns="0" bIns="0" rtlCol="0">
              <a:spAutoFit/>
            </a:bodyPr>
            <a:lstStyle/>
            <a:p>
              <a:pPr defTabSz="1219169" eaLnBrk="1" fontAlgn="auto">
                <a:spcBef>
                  <a:spcPts val="0"/>
                </a:spcBef>
                <a:spcAft>
                  <a:spcPts val="0"/>
                </a:spcAft>
              </a:pPr>
              <a:r>
                <a:rPr kumimoji="0" lang="en-US" sz="1200" kern="0" dirty="0">
                  <a:solidFill>
                    <a:srgbClr val="003C71"/>
                  </a:solidFill>
                  <a:latin typeface="Consolas" panose="020B0609020204030204" pitchFamily="49" charset="0"/>
                  <a:ea typeface="Helvetica Neue"/>
                  <a:cs typeface="Helvetica Neue"/>
                  <a:sym typeface="Helvetica Neue"/>
                </a:rPr>
                <a:t>a</a:t>
              </a:r>
            </a:p>
            <a:p>
              <a:pPr defTabSz="1219169" eaLnBrk="1" fontAlgn="auto">
                <a:spcBef>
                  <a:spcPts val="0"/>
                </a:spcBef>
                <a:spcAft>
                  <a:spcPts val="0"/>
                </a:spcAft>
              </a:pPr>
              <a:r>
                <a:rPr kumimoji="0" lang="en-US" sz="1200" kern="0" dirty="0">
                  <a:solidFill>
                    <a:srgbClr val="003C71"/>
                  </a:solidFill>
                  <a:latin typeface="Consolas" panose="020B0609020204030204" pitchFamily="49" charset="0"/>
                  <a:ea typeface="Helvetica Neue"/>
                  <a:cs typeface="Helvetica Neue"/>
                  <a:sym typeface="Helvetica Neue"/>
                </a:rPr>
                <a:t>x[0:ARRAY_SZ]</a:t>
              </a:r>
              <a:br>
                <a:rPr kumimoji="0" lang="en-US" sz="1200" kern="0" dirty="0">
                  <a:solidFill>
                    <a:srgbClr val="003C71"/>
                  </a:solidFill>
                  <a:latin typeface="Consolas" panose="020B0609020204030204" pitchFamily="49" charset="0"/>
                  <a:ea typeface="Helvetica Neue"/>
                  <a:cs typeface="Helvetica Neue"/>
                  <a:sym typeface="Helvetica Neue"/>
                </a:rPr>
              </a:br>
              <a:r>
                <a:rPr kumimoji="0" lang="en-US" sz="1200" kern="0" dirty="0">
                  <a:solidFill>
                    <a:srgbClr val="003C71"/>
                  </a:solidFill>
                  <a:latin typeface="Consolas" panose="020B0609020204030204" pitchFamily="49" charset="0"/>
                  <a:ea typeface="Helvetica Neue"/>
                  <a:cs typeface="Helvetica Neue"/>
                  <a:sym typeface="Helvetica Neue"/>
                </a:rPr>
                <a:t>y[0:ARRAY_SZ]</a:t>
              </a:r>
              <a:endParaRPr kumimoji="0" lang="de-DE" sz="1200" kern="0" dirty="0" err="1">
                <a:solidFill>
                  <a:srgbClr val="003C71"/>
                </a:solidFill>
                <a:latin typeface="Consolas" panose="020B0609020204030204" pitchFamily="49" charset="0"/>
                <a:ea typeface="Helvetica Neue"/>
                <a:cs typeface="Helvetica Neue"/>
                <a:sym typeface="Helvetica Neue"/>
              </a:endParaRPr>
            </a:p>
          </p:txBody>
        </p:sp>
        <p:sp>
          <p:nvSpPr>
            <p:cNvPr id="25" name="TextBox 20">
              <a:extLst>
                <a:ext uri="{FF2B5EF4-FFF2-40B4-BE49-F238E27FC236}">
                  <a16:creationId xmlns:a16="http://schemas.microsoft.com/office/drawing/2014/main" id="{66620354-4BD9-BA4A-9F2D-12C6F493B555}"/>
                </a:ext>
              </a:extLst>
            </p:cNvPr>
            <p:cNvSpPr txBox="1"/>
            <p:nvPr/>
          </p:nvSpPr>
          <p:spPr>
            <a:xfrm>
              <a:off x="7404164" y="4308022"/>
              <a:ext cx="1380587" cy="415499"/>
            </a:xfrm>
            <a:prstGeom prst="rect">
              <a:avLst/>
            </a:prstGeom>
            <a:noFill/>
          </p:spPr>
          <p:txBody>
            <a:bodyPr vert="horz" wrap="none" lIns="0" tIns="0" rIns="0" bIns="0" rtlCol="0">
              <a:spAutoFit/>
            </a:bodyPr>
            <a:lstStyle/>
            <a:p>
              <a:pPr defTabSz="1219169" eaLnBrk="1" fontAlgn="auto">
                <a:lnSpc>
                  <a:spcPct val="90000"/>
                </a:lnSpc>
                <a:spcBef>
                  <a:spcPts val="2250"/>
                </a:spcBef>
                <a:spcAft>
                  <a:spcPts val="0"/>
                </a:spcAft>
              </a:pPr>
              <a:r>
                <a:rPr kumimoji="0" lang="en-US" sz="1200" kern="0" dirty="0">
                  <a:solidFill>
                    <a:srgbClr val="003C71"/>
                  </a:solidFill>
                  <a:latin typeface="Consolas" panose="020B0609020204030204" pitchFamily="49" charset="0"/>
                  <a:ea typeface="Helvetica Neue"/>
                  <a:cs typeface="Helvetica Neue"/>
                  <a:sym typeface="Helvetica Neue"/>
                </a:rPr>
                <a:t>x[0:ARRAY_SZ]</a:t>
              </a:r>
              <a:br>
                <a:rPr kumimoji="0" lang="en-US" sz="1200" kern="0" dirty="0">
                  <a:solidFill>
                    <a:srgbClr val="003C71"/>
                  </a:solidFill>
                  <a:latin typeface="Consolas" panose="020B0609020204030204" pitchFamily="49" charset="0"/>
                  <a:ea typeface="Helvetica Neue"/>
                  <a:cs typeface="Helvetica Neue"/>
                  <a:sym typeface="Helvetica Neue"/>
                </a:rPr>
              </a:br>
              <a:r>
                <a:rPr kumimoji="0" lang="en-US" sz="1200" kern="0" dirty="0">
                  <a:solidFill>
                    <a:srgbClr val="003C71"/>
                  </a:solidFill>
                  <a:latin typeface="Consolas" panose="020B0609020204030204" pitchFamily="49" charset="0"/>
                  <a:ea typeface="Helvetica Neue"/>
                  <a:cs typeface="Helvetica Neue"/>
                  <a:sym typeface="Helvetica Neue"/>
                </a:rPr>
                <a:t>y[0:ARRAY_SZ]</a:t>
              </a:r>
              <a:endParaRPr kumimoji="0" lang="de-DE" sz="1200" kern="0" dirty="0" err="1">
                <a:solidFill>
                  <a:srgbClr val="003C71"/>
                </a:solidFill>
                <a:latin typeface="Consolas" panose="020B0609020204030204" pitchFamily="49" charset="0"/>
                <a:ea typeface="Helvetica Neue"/>
                <a:cs typeface="Helvetica Neue"/>
                <a:sym typeface="Helvetica Neue"/>
              </a:endParaRPr>
            </a:p>
          </p:txBody>
        </p:sp>
        <p:sp>
          <p:nvSpPr>
            <p:cNvPr id="27" name="Oval 22">
              <a:extLst>
                <a:ext uri="{FF2B5EF4-FFF2-40B4-BE49-F238E27FC236}">
                  <a16:creationId xmlns:a16="http://schemas.microsoft.com/office/drawing/2014/main" id="{AD39FD78-EB15-694C-80F6-BB24AC1F1895}"/>
                </a:ext>
              </a:extLst>
            </p:cNvPr>
            <p:cNvSpPr/>
            <p:nvPr/>
          </p:nvSpPr>
          <p:spPr>
            <a:xfrm>
              <a:off x="1628645" y="3710920"/>
              <a:ext cx="914400" cy="406400"/>
            </a:xfrm>
            <a:prstGeom prst="ellipse">
              <a:avLst/>
            </a:prstGeom>
            <a:noFill/>
            <a:ln w="25400" cap="flat" cmpd="sng" algn="ctr">
              <a:solidFill>
                <a:srgbClr val="8F5DA2"/>
              </a:solidFill>
              <a:prstDash val="solid"/>
            </a:ln>
            <a:effectLst/>
          </p:spPr>
          <p:txBody>
            <a:bodyPr rtlCol="0" anchor="ctr"/>
            <a:lstStyle/>
            <a:p>
              <a:pPr marL="0" marR="0" lvl="0" indent="0" algn="ctr" defTabSz="1219169" eaLnBrk="1" fontAlgn="auto" latinLnBrk="0" hangingPunct="1">
                <a:lnSpc>
                  <a:spcPct val="90000"/>
                </a:lnSpc>
                <a:spcBef>
                  <a:spcPts val="2250"/>
                </a:spcBef>
                <a:spcAft>
                  <a:spcPts val="0"/>
                </a:spcAft>
                <a:buClrTx/>
                <a:buSzTx/>
                <a:buFontTx/>
                <a:buNone/>
                <a:tabLst/>
                <a:defRPr/>
              </a:pPr>
              <a:endParaRPr kumimoji="0" lang="de-DE" b="0" i="0" u="none" strike="noStrike" kern="0" cap="none" spc="0" normalizeH="0" baseline="0" noProof="0">
                <a:ln>
                  <a:noFill/>
                </a:ln>
                <a:solidFill>
                  <a:srgbClr val="525252"/>
                </a:solidFill>
                <a:effectLst/>
                <a:uLnTx/>
                <a:uFillTx/>
                <a:latin typeface="IntelOne Display Regular"/>
                <a:ea typeface="Helvetica Neue"/>
                <a:cs typeface="Helvetica Neue"/>
                <a:sym typeface="Helvetica Neue"/>
              </a:endParaRPr>
            </a:p>
          </p:txBody>
        </p:sp>
        <p:sp>
          <p:nvSpPr>
            <p:cNvPr id="28" name="Oval 23">
              <a:extLst>
                <a:ext uri="{FF2B5EF4-FFF2-40B4-BE49-F238E27FC236}">
                  <a16:creationId xmlns:a16="http://schemas.microsoft.com/office/drawing/2014/main" id="{B35166BE-99C6-324C-B405-93D9A32779A7}"/>
                </a:ext>
              </a:extLst>
            </p:cNvPr>
            <p:cNvSpPr/>
            <p:nvPr/>
          </p:nvSpPr>
          <p:spPr>
            <a:xfrm>
              <a:off x="1842448" y="1858822"/>
              <a:ext cx="3939509" cy="442119"/>
            </a:xfrm>
            <a:prstGeom prst="ellipse">
              <a:avLst/>
            </a:prstGeom>
            <a:noFill/>
            <a:ln w="25400" cap="flat" cmpd="sng" algn="ctr">
              <a:solidFill>
                <a:srgbClr val="8F5DA2"/>
              </a:solidFill>
              <a:prstDash val="solid"/>
            </a:ln>
            <a:effectLst/>
          </p:spPr>
          <p:txBody>
            <a:bodyPr rtlCol="0" anchor="ctr"/>
            <a:lstStyle/>
            <a:p>
              <a:pPr marL="0" marR="0" lvl="0" indent="0" algn="ctr" defTabSz="1219169" eaLnBrk="1" fontAlgn="auto" latinLnBrk="0" hangingPunct="1">
                <a:lnSpc>
                  <a:spcPct val="90000"/>
                </a:lnSpc>
                <a:spcBef>
                  <a:spcPts val="2250"/>
                </a:spcBef>
                <a:spcAft>
                  <a:spcPts val="0"/>
                </a:spcAft>
                <a:buClrTx/>
                <a:buSzTx/>
                <a:buFontTx/>
                <a:buNone/>
                <a:tabLst/>
                <a:defRPr/>
              </a:pPr>
              <a:endParaRPr kumimoji="0" lang="de-DE" b="0" i="0" u="none" strike="noStrike" kern="0" cap="none" spc="0" normalizeH="0" baseline="0" noProof="0">
                <a:ln>
                  <a:noFill/>
                </a:ln>
                <a:solidFill>
                  <a:srgbClr val="525252"/>
                </a:solidFill>
                <a:effectLst/>
                <a:uLnTx/>
                <a:uFillTx/>
                <a:latin typeface="IntelOne Display Regular"/>
                <a:ea typeface="Helvetica Neue"/>
                <a:cs typeface="Helvetica Neue"/>
                <a:sym typeface="Helvetica Neue"/>
              </a:endParaRPr>
            </a:p>
          </p:txBody>
        </p:sp>
        <p:sp>
          <p:nvSpPr>
            <p:cNvPr id="29" name="Speech Bubble: Rectangle with Corners Rounded 26">
              <a:extLst>
                <a:ext uri="{FF2B5EF4-FFF2-40B4-BE49-F238E27FC236}">
                  <a16:creationId xmlns:a16="http://schemas.microsoft.com/office/drawing/2014/main" id="{B8411A05-EA8E-5A4B-BBE3-B36947C66E1A}"/>
                </a:ext>
              </a:extLst>
            </p:cNvPr>
            <p:cNvSpPr/>
            <p:nvPr/>
          </p:nvSpPr>
          <p:spPr>
            <a:xfrm>
              <a:off x="8536517" y="1837719"/>
              <a:ext cx="3655484" cy="677108"/>
            </a:xfrm>
            <a:prstGeom prst="wedgeRoundRectCallout">
              <a:avLst>
                <a:gd name="adj1" fmla="val -44130"/>
                <a:gd name="adj2" fmla="val 82198"/>
                <a:gd name="adj3" fmla="val 16667"/>
              </a:avLst>
            </a:prstGeom>
            <a:solidFill>
              <a:srgbClr val="004A86"/>
            </a:solidFill>
            <a:ln w="9525" cap="flat" cmpd="sng" algn="ctr">
              <a:noFill/>
              <a:prstDash val="solid"/>
            </a:ln>
            <a:effectLst/>
          </p:spPr>
          <p:txBody>
            <a:bodyPr rtlCol="0" anchor="ctr"/>
            <a:lstStyle/>
            <a:p>
              <a:pPr marL="0" marR="0" lvl="0" indent="0" algn="ctr" defTabSz="1219169" eaLnBrk="1" fontAlgn="auto" latinLnBrk="0" hangingPunct="1">
                <a:lnSpc>
                  <a:spcPct val="90000"/>
                </a:lnSpc>
                <a:spcBef>
                  <a:spcPts val="225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rPr>
                <a:t>All accessed arrays are copied from host to device and back</a:t>
              </a:r>
              <a:endParaRPr kumimoji="0" lang="de-DE" sz="16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endParaRPr>
            </a:p>
          </p:txBody>
        </p:sp>
        <p:sp>
          <p:nvSpPr>
            <p:cNvPr id="30" name="Speech Bubble: Rectangle with Corners Rounded 27">
              <a:extLst>
                <a:ext uri="{FF2B5EF4-FFF2-40B4-BE49-F238E27FC236}">
                  <a16:creationId xmlns:a16="http://schemas.microsoft.com/office/drawing/2014/main" id="{7B9DFE05-F037-044F-9550-3B60D81A3684}"/>
                </a:ext>
              </a:extLst>
            </p:cNvPr>
            <p:cNvSpPr/>
            <p:nvPr/>
          </p:nvSpPr>
          <p:spPr>
            <a:xfrm>
              <a:off x="8634941" y="5299569"/>
              <a:ext cx="3557059" cy="677108"/>
            </a:xfrm>
            <a:prstGeom prst="wedgeRoundRectCallout">
              <a:avLst>
                <a:gd name="adj1" fmla="val -46974"/>
                <a:gd name="adj2" fmla="val -166846"/>
                <a:gd name="adj3" fmla="val 16667"/>
              </a:avLst>
            </a:prstGeom>
            <a:solidFill>
              <a:srgbClr val="004A86"/>
            </a:solidFill>
            <a:ln w="9525" cap="flat" cmpd="sng" algn="ctr">
              <a:noFill/>
              <a:prstDash val="solid"/>
            </a:ln>
            <a:effectLst/>
          </p:spPr>
          <p:txBody>
            <a:bodyPr rtlCol="0" anchor="ctr"/>
            <a:lstStyle/>
            <a:p>
              <a:pPr marL="0" marR="0" lvl="0" indent="0" algn="ctr" defTabSz="1219169" eaLnBrk="1" fontAlgn="auto" latinLnBrk="0" hangingPunct="1">
                <a:lnSpc>
                  <a:spcPct val="90000"/>
                </a:lnSpc>
                <a:spcBef>
                  <a:spcPts val="225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rPr>
                <a:t>Copying </a:t>
              </a:r>
              <a:r>
                <a:rPr kumimoji="0" lang="en-US" sz="1600" b="0" i="0" u="none" strike="noStrike" kern="0" cap="none" spc="0" normalizeH="0" baseline="0" noProof="0" dirty="0">
                  <a:ln>
                    <a:noFill/>
                  </a:ln>
                  <a:solidFill>
                    <a:srgbClr val="FFFFFF"/>
                  </a:solidFill>
                  <a:effectLst/>
                  <a:uLnTx/>
                  <a:uFillTx/>
                  <a:latin typeface="Consolas" panose="020B0609020204030204" pitchFamily="49" charset="0"/>
                  <a:ea typeface="Helvetica Neue"/>
                  <a:cs typeface="Helvetica Neue"/>
                  <a:sym typeface="Helvetica Neue"/>
                </a:rPr>
                <a:t>x</a:t>
              </a:r>
              <a:r>
                <a:rPr kumimoji="0" lang="en-US" sz="16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rPr>
                <a:t> back is not necessary: it was not changed.</a:t>
              </a:r>
              <a:endParaRPr kumimoji="0" lang="de-DE" sz="16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endParaRPr>
            </a:p>
          </p:txBody>
        </p:sp>
        <p:sp>
          <p:nvSpPr>
            <p:cNvPr id="31" name="Speech Bubble: Rectangle with Corners Rounded 28">
              <a:extLst>
                <a:ext uri="{FF2B5EF4-FFF2-40B4-BE49-F238E27FC236}">
                  <a16:creationId xmlns:a16="http://schemas.microsoft.com/office/drawing/2014/main" id="{C1FD0076-82CC-5748-9442-FAB742FEBED2}"/>
                </a:ext>
              </a:extLst>
            </p:cNvPr>
            <p:cNvSpPr/>
            <p:nvPr/>
          </p:nvSpPr>
          <p:spPr>
            <a:xfrm>
              <a:off x="7436485" y="1107286"/>
              <a:ext cx="4247516" cy="677108"/>
            </a:xfrm>
            <a:prstGeom prst="wedgeRoundRectCallout">
              <a:avLst>
                <a:gd name="adj1" fmla="val -102605"/>
                <a:gd name="adj2" fmla="val 68167"/>
                <a:gd name="adj3" fmla="val 16667"/>
              </a:avLst>
            </a:prstGeom>
            <a:solidFill>
              <a:srgbClr val="004A86"/>
            </a:solidFill>
            <a:ln w="9525" cap="flat" cmpd="sng" algn="ctr">
              <a:noFill/>
              <a:prstDash val="solid"/>
            </a:ln>
            <a:effectLst/>
          </p:spPr>
          <p:txBody>
            <a:bodyPr rtlCol="0" anchor="ctr"/>
            <a:lstStyle/>
            <a:p>
              <a:pPr marL="0" marR="0" lvl="0" indent="0" algn="ctr" defTabSz="1219169" eaLnBrk="1" fontAlgn="auto" latinLnBrk="0" hangingPunct="1">
                <a:lnSpc>
                  <a:spcPct val="90000"/>
                </a:lnSpc>
                <a:spcBef>
                  <a:spcPts val="225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rPr>
                <a:t>The compiler identifies variables that are used in the </a:t>
              </a:r>
              <a:r>
                <a:rPr kumimoji="0" lang="en-US" sz="1600" b="0" i="0" u="none" strike="noStrike" kern="0" cap="none" spc="0" normalizeH="0" baseline="0" noProof="0" dirty="0">
                  <a:ln>
                    <a:noFill/>
                  </a:ln>
                  <a:solidFill>
                    <a:srgbClr val="FFFFFF"/>
                  </a:solidFill>
                  <a:effectLst/>
                  <a:uLnTx/>
                  <a:uFillTx/>
                  <a:latin typeface="Consolas" panose="020B0609020204030204" pitchFamily="49" charset="0"/>
                  <a:ea typeface="Helvetica Neue"/>
                  <a:cs typeface="Helvetica Neue"/>
                  <a:sym typeface="Helvetica Neue"/>
                </a:rPr>
                <a:t>target</a:t>
              </a:r>
              <a:r>
                <a:rPr kumimoji="0" lang="en-US" sz="16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rPr>
                <a:t> region.</a:t>
              </a:r>
              <a:endParaRPr kumimoji="0" lang="de-DE" sz="16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endParaRPr>
            </a:p>
          </p:txBody>
        </p:sp>
      </p:grpSp>
    </p:spTree>
    <p:extLst>
      <p:ext uri="{BB962C8B-B14F-4D97-AF65-F5344CB8AC3E}">
        <p14:creationId xmlns:p14="http://schemas.microsoft.com/office/powerpoint/2010/main" val="423301673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31AD25-CB68-9E4A-A87F-83CB8D485711}"/>
              </a:ext>
            </a:extLst>
          </p:cNvPr>
          <p:cNvSpPr>
            <a:spLocks noGrp="1"/>
          </p:cNvSpPr>
          <p:nvPr>
            <p:ph type="title"/>
          </p:nvPr>
        </p:nvSpPr>
        <p:spPr/>
        <p:txBody>
          <a:bodyPr/>
          <a:lstStyle/>
          <a:p>
            <a:r>
              <a:rPr kumimoji="1" lang="zh-CN" altLang="en-US" dirty="0"/>
              <a:t>示例：</a:t>
            </a:r>
            <a:r>
              <a:rPr kumimoji="1" lang="en-US" altLang="zh-CN" dirty="0" err="1"/>
              <a:t>saxpy</a:t>
            </a:r>
            <a:endParaRPr kumimoji="1" lang="zh-CN" altLang="en-US" dirty="0"/>
          </a:p>
        </p:txBody>
      </p:sp>
      <p:sp>
        <p:nvSpPr>
          <p:cNvPr id="3" name="内容占位符 2">
            <a:extLst>
              <a:ext uri="{FF2B5EF4-FFF2-40B4-BE49-F238E27FC236}">
                <a16:creationId xmlns:a16="http://schemas.microsoft.com/office/drawing/2014/main" id="{22F90140-2BD2-1447-8C2A-5FC2AF835ADC}"/>
              </a:ext>
            </a:extLst>
          </p:cNvPr>
          <p:cNvSpPr>
            <a:spLocks noGrp="1"/>
          </p:cNvSpPr>
          <p:nvPr>
            <p:ph idx="1"/>
          </p:nvPr>
        </p:nvSpPr>
        <p:spPr/>
        <p:txBody>
          <a:bodyPr/>
          <a:lstStyle/>
          <a:p>
            <a:endParaRPr kumimoji="1" lang="zh-CN" altLang="en-US" dirty="0"/>
          </a:p>
        </p:txBody>
      </p:sp>
      <p:sp>
        <p:nvSpPr>
          <p:cNvPr id="26" name="Rectangle 21">
            <a:extLst>
              <a:ext uri="{FF2B5EF4-FFF2-40B4-BE49-F238E27FC236}">
                <a16:creationId xmlns:a16="http://schemas.microsoft.com/office/drawing/2014/main" id="{F9B5E37C-0BEA-6349-B1E1-8B4BEBA2D387}"/>
              </a:ext>
            </a:extLst>
          </p:cNvPr>
          <p:cNvSpPr/>
          <p:nvPr/>
        </p:nvSpPr>
        <p:spPr>
          <a:xfrm>
            <a:off x="607483" y="5800885"/>
            <a:ext cx="5996517" cy="295530"/>
          </a:xfrm>
          <a:prstGeom prst="rect">
            <a:avLst/>
          </a:prstGeom>
        </p:spPr>
        <p:txBody>
          <a:bodyPr wrap="square">
            <a:spAutoFit/>
          </a:bodyPr>
          <a:lstStyle/>
          <a:p>
            <a:pPr defTabSz="1219169" eaLnBrk="1" fontAlgn="auto">
              <a:lnSpc>
                <a:spcPct val="90000"/>
              </a:lnSpc>
              <a:spcBef>
                <a:spcPts val="2250"/>
              </a:spcBef>
              <a:spcAft>
                <a:spcPts val="0"/>
              </a:spcAft>
            </a:pPr>
            <a:r>
              <a:rPr kumimoji="0" lang="en-US" sz="1467" kern="0" dirty="0" err="1">
                <a:solidFill>
                  <a:srgbClr val="000000"/>
                </a:solidFill>
                <a:latin typeface="Consolas" panose="020B0609020204030204" pitchFamily="49" charset="0"/>
                <a:ea typeface="Helvetica Neue"/>
                <a:cs typeface="Helvetica Neue"/>
                <a:sym typeface="Helvetica Neue"/>
              </a:rPr>
              <a:t>ifx</a:t>
            </a:r>
            <a:r>
              <a:rPr kumimoji="0" lang="en-US" sz="1467" kern="0" dirty="0">
                <a:solidFill>
                  <a:srgbClr val="000000"/>
                </a:solidFill>
                <a:latin typeface="Consolas" panose="020B0609020204030204" pitchFamily="49" charset="0"/>
                <a:ea typeface="Helvetica Neue"/>
                <a:cs typeface="Helvetica Neue"/>
                <a:sym typeface="Helvetica Neue"/>
              </a:rPr>
              <a:t> –</a:t>
            </a:r>
            <a:r>
              <a:rPr kumimoji="0" lang="en-US" sz="1467" kern="0" dirty="0" err="1">
                <a:solidFill>
                  <a:srgbClr val="000000"/>
                </a:solidFill>
                <a:latin typeface="Consolas" panose="020B0609020204030204" pitchFamily="49" charset="0"/>
                <a:ea typeface="Helvetica Neue"/>
                <a:cs typeface="Helvetica Neue"/>
                <a:sym typeface="Helvetica Neue"/>
              </a:rPr>
              <a:t>qopenmp</a:t>
            </a:r>
            <a:r>
              <a:rPr kumimoji="0" lang="en-US" sz="1467" kern="0" dirty="0">
                <a:solidFill>
                  <a:srgbClr val="000000"/>
                </a:solidFill>
                <a:latin typeface="Consolas" panose="020B0609020204030204" pitchFamily="49" charset="0"/>
                <a:ea typeface="Helvetica Neue"/>
                <a:cs typeface="Helvetica Neue"/>
                <a:sym typeface="Helvetica Neue"/>
              </a:rPr>
              <a:t> –</a:t>
            </a:r>
            <a:r>
              <a:rPr kumimoji="0" lang="en-US" sz="1467" kern="0" dirty="0" err="1">
                <a:solidFill>
                  <a:srgbClr val="000000"/>
                </a:solidFill>
                <a:latin typeface="Consolas" panose="020B0609020204030204" pitchFamily="49" charset="0"/>
                <a:ea typeface="Helvetica Neue"/>
                <a:cs typeface="Helvetica Neue"/>
                <a:sym typeface="Helvetica Neue"/>
              </a:rPr>
              <a:t>fopenmp</a:t>
            </a:r>
            <a:r>
              <a:rPr kumimoji="0" lang="en-US" sz="1467" kern="0" dirty="0">
                <a:solidFill>
                  <a:srgbClr val="000000"/>
                </a:solidFill>
                <a:latin typeface="Consolas" panose="020B0609020204030204" pitchFamily="49" charset="0"/>
                <a:ea typeface="Helvetica Neue"/>
                <a:cs typeface="Helvetica Neue"/>
                <a:sym typeface="Helvetica Neue"/>
              </a:rPr>
              <a:t>-targets=spir64 –o </a:t>
            </a:r>
            <a:r>
              <a:rPr kumimoji="0" lang="en-US" sz="1467" kern="0" dirty="0" err="1">
                <a:solidFill>
                  <a:srgbClr val="000000"/>
                </a:solidFill>
                <a:latin typeface="Consolas" panose="020B0609020204030204" pitchFamily="49" charset="0"/>
                <a:ea typeface="Helvetica Neue"/>
                <a:cs typeface="Helvetica Neue"/>
                <a:sym typeface="Helvetica Neue"/>
              </a:rPr>
              <a:t>saxpy</a:t>
            </a:r>
            <a:r>
              <a:rPr kumimoji="0" lang="en-US" sz="1467" kern="0" dirty="0">
                <a:solidFill>
                  <a:srgbClr val="000000"/>
                </a:solidFill>
                <a:latin typeface="Consolas" panose="020B0609020204030204" pitchFamily="49" charset="0"/>
                <a:ea typeface="Helvetica Neue"/>
                <a:cs typeface="Helvetica Neue"/>
                <a:sym typeface="Helvetica Neue"/>
              </a:rPr>
              <a:t> saxpy.f90</a:t>
            </a:r>
            <a:endParaRPr kumimoji="0" lang="de-DE" sz="1467" kern="0" dirty="0">
              <a:solidFill>
                <a:srgbClr val="000000"/>
              </a:solidFill>
              <a:latin typeface="Consolas" panose="020B0609020204030204" pitchFamily="49" charset="0"/>
              <a:ea typeface="Helvetica Neue"/>
              <a:cs typeface="Helvetica Neue"/>
              <a:sym typeface="Helvetica Neue"/>
            </a:endParaRPr>
          </a:p>
        </p:txBody>
      </p:sp>
      <p:grpSp>
        <p:nvGrpSpPr>
          <p:cNvPr id="32" name="组合 31">
            <a:extLst>
              <a:ext uri="{FF2B5EF4-FFF2-40B4-BE49-F238E27FC236}">
                <a16:creationId xmlns:a16="http://schemas.microsoft.com/office/drawing/2014/main" id="{6282B68B-87AD-4D4E-9BC9-34B733B1B4CC}"/>
              </a:ext>
            </a:extLst>
          </p:cNvPr>
          <p:cNvGrpSpPr>
            <a:grpSpLocks noChangeAspect="1"/>
          </p:cNvGrpSpPr>
          <p:nvPr/>
        </p:nvGrpSpPr>
        <p:grpSpPr>
          <a:xfrm>
            <a:off x="0" y="1488884"/>
            <a:ext cx="9267613" cy="4111864"/>
            <a:chOff x="607485" y="836847"/>
            <a:chExt cx="11584516" cy="5139830"/>
          </a:xfrm>
        </p:grpSpPr>
        <p:sp>
          <p:nvSpPr>
            <p:cNvPr id="18" name="Rectangle 5">
              <a:extLst>
                <a:ext uri="{FF2B5EF4-FFF2-40B4-BE49-F238E27FC236}">
                  <a16:creationId xmlns:a16="http://schemas.microsoft.com/office/drawing/2014/main" id="{DE2DB9B4-A058-484A-8D85-1EC29D1DA82B}"/>
                </a:ext>
              </a:extLst>
            </p:cNvPr>
            <p:cNvSpPr/>
            <p:nvPr/>
          </p:nvSpPr>
          <p:spPr>
            <a:xfrm>
              <a:off x="607485" y="1570038"/>
              <a:ext cx="6098116" cy="4116511"/>
            </a:xfrm>
            <a:prstGeom prst="rect">
              <a:avLst/>
            </a:prstGeom>
            <a:solidFill>
              <a:srgbClr val="525252">
                <a:lumMod val="20000"/>
                <a:lumOff val="80000"/>
              </a:srgbClr>
            </a:solidFill>
            <a:ln>
              <a:noFill/>
            </a:ln>
          </p:spPr>
          <p:txBody>
            <a:bodyPr wrap="square">
              <a:spAutoFit/>
            </a:bodyPr>
            <a:lstStyle/>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subroutine saxpy(a, x, y, n)</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use iso_fortran_env</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integer :: n, i</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real(kind=real32) :: a</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real(kind=real32), dimension(n) :: x</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real(kind=real32), dimension(n) :: y</a:t>
              </a:r>
            </a:p>
            <a:p>
              <a:pPr marL="0" marR="0" lvl="0" indent="0" defTabSz="1219169" eaLnBrk="1" fontAlgn="auto" latinLnBrk="0" hangingPunct="1">
                <a:lnSpc>
                  <a:spcPct val="100000"/>
                </a:lnSpc>
                <a:spcBef>
                  <a:spcPts val="0"/>
                </a:spcBef>
                <a:spcAft>
                  <a:spcPts val="0"/>
                </a:spcAft>
                <a:buClrTx/>
                <a:buSzTx/>
                <a:buFontTx/>
                <a:buNone/>
                <a:tabLst/>
                <a:defRPr/>
              </a:pPr>
              <a:endPar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endParaRP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71C5"/>
                  </a:solidFill>
                  <a:effectLst/>
                  <a:uLnTx/>
                  <a:uFillTx/>
                  <a:latin typeface="Consolas" panose="020B0609020204030204" pitchFamily="49" charset="0"/>
                  <a:ea typeface="Helvetica Neue"/>
                  <a:cs typeface="Helvetica Neue"/>
                  <a:sym typeface="Helvetica Neue"/>
                </a:rPr>
                <a:t>!$omp target</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do i=1,n</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y(i) = a * x(i) + y(i)</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end do</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71C5"/>
                  </a:solidFill>
                  <a:effectLst/>
                  <a:uLnTx/>
                  <a:uFillTx/>
                  <a:latin typeface="Consolas" panose="020B0609020204030204" pitchFamily="49" charset="0"/>
                  <a:ea typeface="Helvetica Neue"/>
                  <a:cs typeface="Helvetica Neue"/>
                  <a:sym typeface="Helvetica Neue"/>
                </a:rPr>
                <a:t>!$omp end target</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end subroutine</a:t>
              </a:r>
            </a:p>
          </p:txBody>
        </p:sp>
        <p:sp>
          <p:nvSpPr>
            <p:cNvPr id="19" name="Rectangle 7">
              <a:extLst>
                <a:ext uri="{FF2B5EF4-FFF2-40B4-BE49-F238E27FC236}">
                  <a16:creationId xmlns:a16="http://schemas.microsoft.com/office/drawing/2014/main" id="{696346D5-F174-6D4F-87DD-F25AE45789A6}"/>
                </a:ext>
              </a:extLst>
            </p:cNvPr>
            <p:cNvSpPr/>
            <p:nvPr/>
          </p:nvSpPr>
          <p:spPr bwMode="auto">
            <a:xfrm>
              <a:off x="6705600" y="1562577"/>
              <a:ext cx="203200" cy="1694068"/>
            </a:xfrm>
            <a:prstGeom prst="rect">
              <a:avLst/>
            </a:prstGeom>
            <a:gradFill rotWithShape="1">
              <a:gsLst>
                <a:gs pos="0">
                  <a:srgbClr val="0068B5">
                    <a:tint val="100000"/>
                    <a:shade val="100000"/>
                    <a:satMod val="129999"/>
                  </a:srgbClr>
                </a:gs>
                <a:gs pos="100000">
                  <a:srgbClr val="0068B5">
                    <a:tint val="50000"/>
                    <a:shade val="100000"/>
                    <a:satMod val="350000"/>
                  </a:srgbClr>
                </a:gs>
              </a:gsLst>
              <a:lin ang="16200000" scaled="0"/>
            </a:gradFill>
            <a:ln w="9525" cap="flat" cmpd="sng" algn="ctr">
              <a:solidFill>
                <a:srgbClr val="0068B5">
                  <a:shade val="95000"/>
                  <a:satMod val="104999"/>
                </a:srgbClr>
              </a:solidFill>
              <a:prstDash val="solid"/>
              <a:headEnd type="none" w="med" len="med"/>
              <a:tailEnd type="none" w="med" len="med"/>
            </a:ln>
            <a:effectLst/>
          </p:spPr>
          <p:txBody>
            <a:bodyPr vert="vert" wrap="square" lIns="0" tIns="0" rIns="0" bIns="0" numCol="1" rtlCol="0" anchor="t" anchorCtr="0" compatLnSpc="1">
              <a:prstTxWarp prst="textNoShape">
                <a:avLst/>
              </a:prstTxWarp>
              <a:noAutofit/>
            </a:bodyPr>
            <a:lstStyle/>
            <a:p>
              <a:pPr marL="0" marR="0" lvl="0" indent="0" algn="ctr" defTabSz="1219170" eaLnBrk="1" fontAlgn="auto" latinLnBrk="0" hangingPunct="1">
                <a:lnSpc>
                  <a:spcPct val="80000"/>
                </a:lnSpc>
                <a:spcBef>
                  <a:spcPct val="50000"/>
                </a:spcBef>
                <a:spcAft>
                  <a:spcPts val="0"/>
                </a:spcAft>
                <a:buClrTx/>
                <a:buSzTx/>
                <a:buFontTx/>
                <a:buNone/>
                <a:tabLst/>
                <a:defRPr/>
              </a:pPr>
              <a:r>
                <a:rPr kumimoji="0" lang="en-US" sz="1200" b="0" i="0" u="none" strike="noStrike" kern="0" cap="none" spc="0" normalizeH="0" baseline="0" noProof="0" dirty="0">
                  <a:ln>
                    <a:noFill/>
                  </a:ln>
                  <a:solidFill>
                    <a:srgbClr val="525252"/>
                  </a:solidFill>
                  <a:effectLst/>
                  <a:uLnTx/>
                  <a:uFillTx/>
                  <a:latin typeface="Verdana" pitchFamily="34" charset="0"/>
                  <a:ea typeface="Helvetica Neue"/>
                  <a:cs typeface="Helvetica Neue"/>
                  <a:sym typeface="Helvetica Neue"/>
                </a:rPr>
                <a:t>host</a:t>
              </a:r>
            </a:p>
          </p:txBody>
        </p:sp>
        <p:sp>
          <p:nvSpPr>
            <p:cNvPr id="20" name="Rectangle 8">
              <a:extLst>
                <a:ext uri="{FF2B5EF4-FFF2-40B4-BE49-F238E27FC236}">
                  <a16:creationId xmlns:a16="http://schemas.microsoft.com/office/drawing/2014/main" id="{E5C61CA8-5F30-4B4F-AC2E-75BCD4FFF10C}"/>
                </a:ext>
              </a:extLst>
            </p:cNvPr>
            <p:cNvSpPr/>
            <p:nvPr/>
          </p:nvSpPr>
          <p:spPr bwMode="auto">
            <a:xfrm>
              <a:off x="8634941" y="3256645"/>
              <a:ext cx="203200" cy="891017"/>
            </a:xfrm>
            <a:prstGeom prst="rect">
              <a:avLst/>
            </a:prstGeom>
            <a:gradFill rotWithShape="1">
              <a:gsLst>
                <a:gs pos="0">
                  <a:srgbClr val="00C7FD">
                    <a:tint val="100000"/>
                    <a:shade val="100000"/>
                    <a:satMod val="129999"/>
                  </a:srgbClr>
                </a:gs>
                <a:gs pos="100000">
                  <a:srgbClr val="00C7FD">
                    <a:tint val="50000"/>
                    <a:shade val="100000"/>
                    <a:satMod val="350000"/>
                  </a:srgbClr>
                </a:gs>
              </a:gsLst>
              <a:lin ang="16200000" scaled="0"/>
            </a:gradFill>
            <a:ln w="9525" cap="flat" cmpd="sng" algn="ctr">
              <a:solidFill>
                <a:srgbClr val="00C7FD">
                  <a:shade val="95000"/>
                  <a:satMod val="104999"/>
                </a:srgbClr>
              </a:solidFill>
              <a:prstDash val="solid"/>
              <a:headEnd type="none" w="med" len="med"/>
              <a:tailEnd type="none" w="med" len="med"/>
            </a:ln>
            <a:effectLst/>
          </p:spPr>
          <p:txBody>
            <a:bodyPr vert="vert" wrap="square" lIns="0" tIns="0" rIns="0" bIns="0" numCol="1" rtlCol="0" anchor="t" anchorCtr="0" compatLnSpc="1">
              <a:prstTxWarp prst="textNoShape">
                <a:avLst/>
              </a:prstTxWarp>
              <a:noAutofit/>
            </a:bodyPr>
            <a:lstStyle/>
            <a:p>
              <a:pPr marL="0" marR="0" lvl="0" indent="0" algn="ctr" defTabSz="1219170" eaLnBrk="1" fontAlgn="auto" latinLnBrk="0" hangingPunct="1">
                <a:lnSpc>
                  <a:spcPct val="80000"/>
                </a:lnSpc>
                <a:spcBef>
                  <a:spcPct val="50000"/>
                </a:spcBef>
                <a:spcAft>
                  <a:spcPts val="0"/>
                </a:spcAft>
                <a:buClrTx/>
                <a:buSzTx/>
                <a:buFontTx/>
                <a:buNone/>
                <a:tabLst/>
                <a:defRPr/>
              </a:pPr>
              <a:r>
                <a:rPr kumimoji="0" lang="en-US" sz="1200" b="0" i="0" u="none" strike="noStrike" kern="0" cap="none" spc="0" normalizeH="0" baseline="0" noProof="0" dirty="0">
                  <a:ln>
                    <a:noFill/>
                  </a:ln>
                  <a:solidFill>
                    <a:srgbClr val="525252"/>
                  </a:solidFill>
                  <a:effectLst/>
                  <a:uLnTx/>
                  <a:uFillTx/>
                  <a:latin typeface="Verdana" pitchFamily="34" charset="0"/>
                  <a:ea typeface="Helvetica Neue"/>
                  <a:cs typeface="Helvetica Neue"/>
                  <a:sym typeface="Helvetica Neue"/>
                </a:rPr>
                <a:t>target</a:t>
              </a:r>
            </a:p>
          </p:txBody>
        </p:sp>
        <p:sp>
          <p:nvSpPr>
            <p:cNvPr id="21" name="Rectangle 9">
              <a:extLst>
                <a:ext uri="{FF2B5EF4-FFF2-40B4-BE49-F238E27FC236}">
                  <a16:creationId xmlns:a16="http://schemas.microsoft.com/office/drawing/2014/main" id="{EF42C25F-742D-1449-BC95-23011A7A01BD}"/>
                </a:ext>
              </a:extLst>
            </p:cNvPr>
            <p:cNvSpPr/>
            <p:nvPr/>
          </p:nvSpPr>
          <p:spPr bwMode="auto">
            <a:xfrm>
              <a:off x="6705600" y="4147662"/>
              <a:ext cx="203200" cy="1271993"/>
            </a:xfrm>
            <a:prstGeom prst="rect">
              <a:avLst/>
            </a:prstGeom>
            <a:gradFill rotWithShape="1">
              <a:gsLst>
                <a:gs pos="0">
                  <a:srgbClr val="0068B5">
                    <a:tint val="100000"/>
                    <a:shade val="100000"/>
                    <a:satMod val="129999"/>
                  </a:srgbClr>
                </a:gs>
                <a:gs pos="100000">
                  <a:srgbClr val="0068B5">
                    <a:tint val="50000"/>
                    <a:shade val="100000"/>
                    <a:satMod val="350000"/>
                  </a:srgbClr>
                </a:gs>
              </a:gsLst>
              <a:lin ang="16200000" scaled="0"/>
            </a:gradFill>
            <a:ln w="9525" cap="flat" cmpd="sng" algn="ctr">
              <a:solidFill>
                <a:srgbClr val="0068B5">
                  <a:shade val="95000"/>
                  <a:satMod val="104999"/>
                </a:srgbClr>
              </a:solidFill>
              <a:prstDash val="solid"/>
              <a:headEnd type="none" w="med" len="med"/>
              <a:tailEnd type="none" w="med" len="med"/>
            </a:ln>
            <a:effectLst/>
          </p:spPr>
          <p:txBody>
            <a:bodyPr vert="vert" wrap="square" lIns="0" tIns="0" rIns="0" bIns="0" numCol="1" rtlCol="0" anchor="t" anchorCtr="0" compatLnSpc="1">
              <a:prstTxWarp prst="textNoShape">
                <a:avLst/>
              </a:prstTxWarp>
              <a:noAutofit/>
            </a:bodyPr>
            <a:lstStyle/>
            <a:p>
              <a:pPr marL="0" marR="0" lvl="0" indent="0" algn="ctr" defTabSz="1219170" eaLnBrk="1" fontAlgn="auto" latinLnBrk="0" hangingPunct="1">
                <a:lnSpc>
                  <a:spcPct val="80000"/>
                </a:lnSpc>
                <a:spcBef>
                  <a:spcPct val="50000"/>
                </a:spcBef>
                <a:spcAft>
                  <a:spcPts val="0"/>
                </a:spcAft>
                <a:buClrTx/>
                <a:buSzTx/>
                <a:buFontTx/>
                <a:buNone/>
                <a:tabLst/>
                <a:defRPr/>
              </a:pPr>
              <a:r>
                <a:rPr kumimoji="0" lang="en-US" sz="1200" b="0" i="0" u="none" strike="noStrike" kern="0" cap="none" spc="0" normalizeH="0" baseline="0" noProof="0" dirty="0">
                  <a:ln>
                    <a:noFill/>
                  </a:ln>
                  <a:solidFill>
                    <a:srgbClr val="525252"/>
                  </a:solidFill>
                  <a:effectLst/>
                  <a:uLnTx/>
                  <a:uFillTx/>
                  <a:latin typeface="Verdana" pitchFamily="34" charset="0"/>
                  <a:ea typeface="Helvetica Neue"/>
                  <a:cs typeface="Helvetica Neue"/>
                  <a:sym typeface="Helvetica Neue"/>
                </a:rPr>
                <a:t>host</a:t>
              </a:r>
            </a:p>
          </p:txBody>
        </p:sp>
        <p:cxnSp>
          <p:nvCxnSpPr>
            <p:cNvPr id="22" name="Straight Arrow Connector 11">
              <a:extLst>
                <a:ext uri="{FF2B5EF4-FFF2-40B4-BE49-F238E27FC236}">
                  <a16:creationId xmlns:a16="http://schemas.microsoft.com/office/drawing/2014/main" id="{C7FB006B-BF41-BD44-A10A-4C26CE3AE5CC}"/>
                </a:ext>
              </a:extLst>
            </p:cNvPr>
            <p:cNvCxnSpPr>
              <a:cxnSpLocks/>
              <a:endCxn id="20" idx="0"/>
            </p:cNvCxnSpPr>
            <p:nvPr/>
          </p:nvCxnSpPr>
          <p:spPr>
            <a:xfrm>
              <a:off x="6908800" y="3124201"/>
              <a:ext cx="1827741" cy="132444"/>
            </a:xfrm>
            <a:prstGeom prst="straightConnector1">
              <a:avLst/>
            </a:prstGeom>
            <a:noFill/>
            <a:ln w="25400" cap="flat" cmpd="sng" algn="ctr">
              <a:solidFill>
                <a:srgbClr val="004A86"/>
              </a:solidFill>
              <a:prstDash val="solid"/>
              <a:tailEnd type="triangle"/>
            </a:ln>
            <a:effectLst/>
          </p:spPr>
        </p:cxnSp>
        <p:cxnSp>
          <p:nvCxnSpPr>
            <p:cNvPr id="23" name="Straight Arrow Connector 13">
              <a:extLst>
                <a:ext uri="{FF2B5EF4-FFF2-40B4-BE49-F238E27FC236}">
                  <a16:creationId xmlns:a16="http://schemas.microsoft.com/office/drawing/2014/main" id="{1CC0AADD-5348-AC4E-9FAC-5D196471B0C0}"/>
                </a:ext>
              </a:extLst>
            </p:cNvPr>
            <p:cNvCxnSpPr>
              <a:cxnSpLocks/>
              <a:stCxn id="20" idx="2"/>
            </p:cNvCxnSpPr>
            <p:nvPr/>
          </p:nvCxnSpPr>
          <p:spPr>
            <a:xfrm flipH="1">
              <a:off x="6908800" y="4147661"/>
              <a:ext cx="1827741" cy="94139"/>
            </a:xfrm>
            <a:prstGeom prst="straightConnector1">
              <a:avLst/>
            </a:prstGeom>
            <a:noFill/>
            <a:ln w="25400" cap="flat" cmpd="sng" algn="ctr">
              <a:solidFill>
                <a:srgbClr val="004A86"/>
              </a:solidFill>
              <a:prstDash val="solid"/>
              <a:tailEnd type="triangle"/>
            </a:ln>
            <a:effectLst/>
          </p:spPr>
        </p:cxnSp>
        <p:sp>
          <p:nvSpPr>
            <p:cNvPr id="24" name="TextBox 19">
              <a:extLst>
                <a:ext uri="{FF2B5EF4-FFF2-40B4-BE49-F238E27FC236}">
                  <a16:creationId xmlns:a16="http://schemas.microsoft.com/office/drawing/2014/main" id="{77ED8893-F762-9F49-BCE5-64C10F7AAA14}"/>
                </a:ext>
              </a:extLst>
            </p:cNvPr>
            <p:cNvSpPr txBox="1"/>
            <p:nvPr/>
          </p:nvSpPr>
          <p:spPr>
            <a:xfrm>
              <a:off x="7436485" y="2409611"/>
              <a:ext cx="637194" cy="692498"/>
            </a:xfrm>
            <a:prstGeom prst="rect">
              <a:avLst/>
            </a:prstGeom>
            <a:noFill/>
          </p:spPr>
          <p:txBody>
            <a:bodyPr vert="horz" wrap="none" lIns="0" tIns="0" rIns="0" bIns="0" rtlCol="0">
              <a:spAutoFit/>
            </a:bodyPr>
            <a:lstStyle/>
            <a:p>
              <a:pPr defTabSz="1219169" eaLnBrk="1" fontAlgn="auto">
                <a:spcBef>
                  <a:spcPts val="0"/>
                </a:spcBef>
                <a:spcAft>
                  <a:spcPts val="0"/>
                </a:spcAft>
              </a:pPr>
              <a:r>
                <a:rPr kumimoji="0" lang="en-US" sz="1200" kern="0" dirty="0">
                  <a:solidFill>
                    <a:srgbClr val="003C71"/>
                  </a:solidFill>
                  <a:latin typeface="Consolas" panose="020B0609020204030204" pitchFamily="49" charset="0"/>
                  <a:ea typeface="Helvetica Neue"/>
                  <a:cs typeface="Helvetica Neue"/>
                  <a:sym typeface="Helvetica Neue"/>
                </a:rPr>
                <a:t>a</a:t>
              </a:r>
            </a:p>
            <a:p>
              <a:pPr defTabSz="1219169" eaLnBrk="1" fontAlgn="auto">
                <a:spcBef>
                  <a:spcPts val="0"/>
                </a:spcBef>
                <a:spcAft>
                  <a:spcPts val="0"/>
                </a:spcAft>
              </a:pPr>
              <a:r>
                <a:rPr kumimoji="0" lang="en-US" sz="1200" kern="0" dirty="0">
                  <a:solidFill>
                    <a:srgbClr val="003C71"/>
                  </a:solidFill>
                  <a:latin typeface="Consolas" panose="020B0609020204030204" pitchFamily="49" charset="0"/>
                  <a:ea typeface="Helvetica Neue"/>
                  <a:cs typeface="Helvetica Neue"/>
                  <a:sym typeface="Helvetica Neue"/>
                </a:rPr>
                <a:t>x(1:n)</a:t>
              </a:r>
              <a:br>
                <a:rPr kumimoji="0" lang="en-US" sz="1200" kern="0" dirty="0">
                  <a:solidFill>
                    <a:srgbClr val="003C71"/>
                  </a:solidFill>
                  <a:latin typeface="Consolas" panose="020B0609020204030204" pitchFamily="49" charset="0"/>
                  <a:ea typeface="Helvetica Neue"/>
                  <a:cs typeface="Helvetica Neue"/>
                  <a:sym typeface="Helvetica Neue"/>
                </a:rPr>
              </a:br>
              <a:r>
                <a:rPr kumimoji="0" lang="en-US" sz="1200" kern="0" dirty="0">
                  <a:solidFill>
                    <a:srgbClr val="003C71"/>
                  </a:solidFill>
                  <a:latin typeface="Consolas" panose="020B0609020204030204" pitchFamily="49" charset="0"/>
                  <a:ea typeface="Helvetica Neue"/>
                  <a:cs typeface="Helvetica Neue"/>
                  <a:sym typeface="Helvetica Neue"/>
                </a:rPr>
                <a:t>y(1:n)</a:t>
              </a:r>
              <a:endParaRPr kumimoji="0" lang="de-DE" sz="1200" kern="0" dirty="0" err="1">
                <a:solidFill>
                  <a:srgbClr val="003C71"/>
                </a:solidFill>
                <a:latin typeface="Consolas" panose="020B0609020204030204" pitchFamily="49" charset="0"/>
                <a:ea typeface="Helvetica Neue"/>
                <a:cs typeface="Helvetica Neue"/>
                <a:sym typeface="Helvetica Neue"/>
              </a:endParaRPr>
            </a:p>
          </p:txBody>
        </p:sp>
        <p:sp>
          <p:nvSpPr>
            <p:cNvPr id="25" name="TextBox 20">
              <a:extLst>
                <a:ext uri="{FF2B5EF4-FFF2-40B4-BE49-F238E27FC236}">
                  <a16:creationId xmlns:a16="http://schemas.microsoft.com/office/drawing/2014/main" id="{241899C1-4262-6949-B64C-0E5110BC7E88}"/>
                </a:ext>
              </a:extLst>
            </p:cNvPr>
            <p:cNvSpPr txBox="1"/>
            <p:nvPr/>
          </p:nvSpPr>
          <p:spPr>
            <a:xfrm>
              <a:off x="7404164" y="4308022"/>
              <a:ext cx="637194" cy="415499"/>
            </a:xfrm>
            <a:prstGeom prst="rect">
              <a:avLst/>
            </a:prstGeom>
            <a:noFill/>
          </p:spPr>
          <p:txBody>
            <a:bodyPr vert="horz" wrap="none" lIns="0" tIns="0" rIns="0" bIns="0" rtlCol="0">
              <a:spAutoFit/>
            </a:bodyPr>
            <a:lstStyle/>
            <a:p>
              <a:pPr defTabSz="1219169" eaLnBrk="1" fontAlgn="auto">
                <a:lnSpc>
                  <a:spcPct val="90000"/>
                </a:lnSpc>
                <a:spcBef>
                  <a:spcPts val="2250"/>
                </a:spcBef>
                <a:spcAft>
                  <a:spcPts val="0"/>
                </a:spcAft>
              </a:pPr>
              <a:r>
                <a:rPr kumimoji="0" lang="en-US" sz="1200" kern="0" dirty="0">
                  <a:solidFill>
                    <a:srgbClr val="003C71"/>
                  </a:solidFill>
                  <a:latin typeface="Consolas" panose="020B0609020204030204" pitchFamily="49" charset="0"/>
                  <a:ea typeface="Helvetica Neue"/>
                  <a:cs typeface="Helvetica Neue"/>
                  <a:sym typeface="Helvetica Neue"/>
                </a:rPr>
                <a:t>x(1:n)</a:t>
              </a:r>
              <a:br>
                <a:rPr kumimoji="0" lang="en-US" sz="1200" kern="0" dirty="0">
                  <a:solidFill>
                    <a:srgbClr val="003C71"/>
                  </a:solidFill>
                  <a:latin typeface="Consolas" panose="020B0609020204030204" pitchFamily="49" charset="0"/>
                  <a:ea typeface="Helvetica Neue"/>
                  <a:cs typeface="Helvetica Neue"/>
                  <a:sym typeface="Helvetica Neue"/>
                </a:rPr>
              </a:br>
              <a:r>
                <a:rPr kumimoji="0" lang="en-US" sz="1200" kern="0" dirty="0">
                  <a:solidFill>
                    <a:srgbClr val="003C71"/>
                  </a:solidFill>
                  <a:latin typeface="Consolas" panose="020B0609020204030204" pitchFamily="49" charset="0"/>
                  <a:ea typeface="Helvetica Neue"/>
                  <a:cs typeface="Helvetica Neue"/>
                  <a:sym typeface="Helvetica Neue"/>
                </a:rPr>
                <a:t>y(1:n)</a:t>
              </a:r>
              <a:endParaRPr kumimoji="0" lang="de-DE" sz="1200" kern="0" dirty="0" err="1">
                <a:solidFill>
                  <a:srgbClr val="003C71"/>
                </a:solidFill>
                <a:latin typeface="Consolas" panose="020B0609020204030204" pitchFamily="49" charset="0"/>
                <a:ea typeface="Helvetica Neue"/>
                <a:cs typeface="Helvetica Neue"/>
                <a:sym typeface="Helvetica Neue"/>
              </a:endParaRPr>
            </a:p>
          </p:txBody>
        </p:sp>
        <p:sp>
          <p:nvSpPr>
            <p:cNvPr id="27" name="Oval 22">
              <a:extLst>
                <a:ext uri="{FF2B5EF4-FFF2-40B4-BE49-F238E27FC236}">
                  <a16:creationId xmlns:a16="http://schemas.microsoft.com/office/drawing/2014/main" id="{DEA0B83C-4530-B34F-B112-E58F6C38FF89}"/>
                </a:ext>
              </a:extLst>
            </p:cNvPr>
            <p:cNvSpPr/>
            <p:nvPr/>
          </p:nvSpPr>
          <p:spPr>
            <a:xfrm>
              <a:off x="1625600" y="4342112"/>
              <a:ext cx="812800" cy="406400"/>
            </a:xfrm>
            <a:prstGeom prst="ellipse">
              <a:avLst/>
            </a:prstGeom>
            <a:noFill/>
            <a:ln w="25400" cap="flat" cmpd="sng" algn="ctr">
              <a:solidFill>
                <a:srgbClr val="8F5DA2"/>
              </a:solidFill>
              <a:prstDash val="solid"/>
            </a:ln>
            <a:effectLst/>
          </p:spPr>
          <p:txBody>
            <a:bodyPr rtlCol="0" anchor="ctr"/>
            <a:lstStyle/>
            <a:p>
              <a:pPr marL="0" marR="0" lvl="0" indent="0" algn="ctr" defTabSz="1219169" eaLnBrk="1" fontAlgn="auto" latinLnBrk="0" hangingPunct="1">
                <a:lnSpc>
                  <a:spcPct val="90000"/>
                </a:lnSpc>
                <a:spcBef>
                  <a:spcPts val="2250"/>
                </a:spcBef>
                <a:spcAft>
                  <a:spcPts val="0"/>
                </a:spcAft>
                <a:buClrTx/>
                <a:buSzTx/>
                <a:buFontTx/>
                <a:buNone/>
                <a:tabLst/>
                <a:defRPr/>
              </a:pPr>
              <a:endParaRPr kumimoji="0" lang="de-DE" b="0" i="0" u="none" strike="noStrike" kern="0" cap="none" spc="0" normalizeH="0" baseline="0" noProof="0">
                <a:ln>
                  <a:noFill/>
                </a:ln>
                <a:solidFill>
                  <a:srgbClr val="525252"/>
                </a:solidFill>
                <a:effectLst/>
                <a:uLnTx/>
                <a:uFillTx/>
                <a:latin typeface="IntelOne Display Regular"/>
                <a:ea typeface="Helvetica Neue"/>
                <a:cs typeface="Helvetica Neue"/>
                <a:sym typeface="Helvetica Neue"/>
              </a:endParaRPr>
            </a:p>
          </p:txBody>
        </p:sp>
        <p:sp>
          <p:nvSpPr>
            <p:cNvPr id="28" name="Oval 23">
              <a:extLst>
                <a:ext uri="{FF2B5EF4-FFF2-40B4-BE49-F238E27FC236}">
                  <a16:creationId xmlns:a16="http://schemas.microsoft.com/office/drawing/2014/main" id="{76E43B30-D5F8-9748-B326-229246B29085}"/>
                </a:ext>
              </a:extLst>
            </p:cNvPr>
            <p:cNvSpPr/>
            <p:nvPr/>
          </p:nvSpPr>
          <p:spPr>
            <a:xfrm>
              <a:off x="3700569" y="2541912"/>
              <a:ext cx="2621916" cy="1122529"/>
            </a:xfrm>
            <a:prstGeom prst="ellipse">
              <a:avLst/>
            </a:prstGeom>
            <a:noFill/>
            <a:ln w="25400" cap="flat" cmpd="sng" algn="ctr">
              <a:solidFill>
                <a:srgbClr val="8F5DA2"/>
              </a:solidFill>
              <a:prstDash val="solid"/>
            </a:ln>
            <a:effectLst/>
          </p:spPr>
          <p:txBody>
            <a:bodyPr rtlCol="0" anchor="ctr"/>
            <a:lstStyle/>
            <a:p>
              <a:pPr marL="0" marR="0" lvl="0" indent="0" algn="ctr" defTabSz="1219169" eaLnBrk="1" fontAlgn="auto" latinLnBrk="0" hangingPunct="1">
                <a:lnSpc>
                  <a:spcPct val="90000"/>
                </a:lnSpc>
                <a:spcBef>
                  <a:spcPts val="2250"/>
                </a:spcBef>
                <a:spcAft>
                  <a:spcPts val="0"/>
                </a:spcAft>
                <a:buClrTx/>
                <a:buSzTx/>
                <a:buFontTx/>
                <a:buNone/>
                <a:tabLst/>
                <a:defRPr/>
              </a:pPr>
              <a:endParaRPr kumimoji="0" lang="de-DE" b="0" i="0" u="none" strike="noStrike" kern="0" cap="none" spc="0" normalizeH="0" baseline="0" noProof="0">
                <a:ln>
                  <a:noFill/>
                </a:ln>
                <a:solidFill>
                  <a:srgbClr val="525252"/>
                </a:solidFill>
                <a:effectLst/>
                <a:uLnTx/>
                <a:uFillTx/>
                <a:latin typeface="IntelOne Display Regular"/>
                <a:ea typeface="Helvetica Neue"/>
                <a:cs typeface="Helvetica Neue"/>
                <a:sym typeface="Helvetica Neue"/>
              </a:endParaRPr>
            </a:p>
          </p:txBody>
        </p:sp>
        <p:sp>
          <p:nvSpPr>
            <p:cNvPr id="29" name="Speech Bubble: Rectangle with Corners Rounded 26">
              <a:extLst>
                <a:ext uri="{FF2B5EF4-FFF2-40B4-BE49-F238E27FC236}">
                  <a16:creationId xmlns:a16="http://schemas.microsoft.com/office/drawing/2014/main" id="{EC59DE21-4DCC-FB4D-92C9-3FA7A030D099}"/>
                </a:ext>
              </a:extLst>
            </p:cNvPr>
            <p:cNvSpPr/>
            <p:nvPr/>
          </p:nvSpPr>
          <p:spPr>
            <a:xfrm>
              <a:off x="8536517" y="1837719"/>
              <a:ext cx="3655484" cy="677108"/>
            </a:xfrm>
            <a:prstGeom prst="wedgeRoundRectCallout">
              <a:avLst>
                <a:gd name="adj1" fmla="val -62539"/>
                <a:gd name="adj2" fmla="val 104413"/>
                <a:gd name="adj3" fmla="val 16667"/>
              </a:avLst>
            </a:prstGeom>
            <a:solidFill>
              <a:srgbClr val="004A86"/>
            </a:solidFill>
            <a:ln w="9525" cap="flat" cmpd="sng" algn="ctr">
              <a:noFill/>
              <a:prstDash val="solid"/>
            </a:ln>
            <a:effectLst/>
          </p:spPr>
          <p:txBody>
            <a:bodyPr rtlCol="0" anchor="ctr"/>
            <a:lstStyle/>
            <a:p>
              <a:pPr marL="0" marR="0" lvl="0" indent="0" algn="ctr" defTabSz="1219169" eaLnBrk="1" fontAlgn="auto" latinLnBrk="0" hangingPunct="1">
                <a:lnSpc>
                  <a:spcPct val="90000"/>
                </a:lnSpc>
                <a:spcBef>
                  <a:spcPts val="225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rPr>
                <a:t>All accessed arrays are copied from host to device and back</a:t>
              </a:r>
              <a:endParaRPr kumimoji="0" lang="de-DE" sz="16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endParaRPr>
            </a:p>
          </p:txBody>
        </p:sp>
        <p:sp>
          <p:nvSpPr>
            <p:cNvPr id="30" name="Speech Bubble: Rectangle with Corners Rounded 27">
              <a:extLst>
                <a:ext uri="{FF2B5EF4-FFF2-40B4-BE49-F238E27FC236}">
                  <a16:creationId xmlns:a16="http://schemas.microsoft.com/office/drawing/2014/main" id="{98F26332-9A9C-F04F-8D33-BB082A2BC417}"/>
                </a:ext>
              </a:extLst>
            </p:cNvPr>
            <p:cNvSpPr/>
            <p:nvPr/>
          </p:nvSpPr>
          <p:spPr>
            <a:xfrm>
              <a:off x="8634941" y="5299569"/>
              <a:ext cx="3557059" cy="677108"/>
            </a:xfrm>
            <a:prstGeom prst="wedgeRoundRectCallout">
              <a:avLst>
                <a:gd name="adj1" fmla="val -67228"/>
                <a:gd name="adj2" fmla="val -144631"/>
                <a:gd name="adj3" fmla="val 16667"/>
              </a:avLst>
            </a:prstGeom>
            <a:solidFill>
              <a:srgbClr val="004A86"/>
            </a:solidFill>
            <a:ln w="9525" cap="flat" cmpd="sng" algn="ctr">
              <a:noFill/>
              <a:prstDash val="solid"/>
            </a:ln>
            <a:effectLst/>
          </p:spPr>
          <p:txBody>
            <a:bodyPr rtlCol="0" anchor="ctr"/>
            <a:lstStyle/>
            <a:p>
              <a:pPr marL="0" marR="0" lvl="0" indent="0" algn="ctr" defTabSz="1219169" eaLnBrk="1" fontAlgn="auto" latinLnBrk="0" hangingPunct="1">
                <a:lnSpc>
                  <a:spcPct val="90000"/>
                </a:lnSpc>
                <a:spcBef>
                  <a:spcPts val="225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rPr>
                <a:t>Copying </a:t>
              </a:r>
              <a:r>
                <a:rPr kumimoji="0" lang="en-US" sz="1600" b="0" i="0" u="none" strike="noStrike" kern="0" cap="none" spc="0" normalizeH="0" baseline="0" noProof="0" dirty="0">
                  <a:ln>
                    <a:noFill/>
                  </a:ln>
                  <a:solidFill>
                    <a:srgbClr val="FFFFFF"/>
                  </a:solidFill>
                  <a:effectLst/>
                  <a:uLnTx/>
                  <a:uFillTx/>
                  <a:latin typeface="Consolas" panose="020B0609020204030204" pitchFamily="49" charset="0"/>
                  <a:ea typeface="Helvetica Neue"/>
                  <a:cs typeface="Helvetica Neue"/>
                  <a:sym typeface="Helvetica Neue"/>
                </a:rPr>
                <a:t>x</a:t>
              </a:r>
              <a:r>
                <a:rPr kumimoji="0" lang="en-US" sz="16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rPr>
                <a:t> back is not necessary: it was not changed.</a:t>
              </a:r>
              <a:endParaRPr kumimoji="0" lang="de-DE" sz="16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endParaRPr>
            </a:p>
          </p:txBody>
        </p:sp>
        <p:sp>
          <p:nvSpPr>
            <p:cNvPr id="31" name="Speech Bubble: Rectangle with Corners Rounded 28">
              <a:extLst>
                <a:ext uri="{FF2B5EF4-FFF2-40B4-BE49-F238E27FC236}">
                  <a16:creationId xmlns:a16="http://schemas.microsoft.com/office/drawing/2014/main" id="{F6A58012-BCFF-2A40-94E1-4939C7D2E0FB}"/>
                </a:ext>
              </a:extLst>
            </p:cNvPr>
            <p:cNvSpPr/>
            <p:nvPr/>
          </p:nvSpPr>
          <p:spPr>
            <a:xfrm>
              <a:off x="6051661" y="836847"/>
              <a:ext cx="4247516" cy="677108"/>
            </a:xfrm>
            <a:prstGeom prst="wedgeRoundRectCallout">
              <a:avLst>
                <a:gd name="adj1" fmla="val -75467"/>
                <a:gd name="adj2" fmla="val 202765"/>
                <a:gd name="adj3" fmla="val 16667"/>
              </a:avLst>
            </a:prstGeom>
            <a:solidFill>
              <a:srgbClr val="004A86"/>
            </a:solidFill>
            <a:ln w="9525" cap="flat" cmpd="sng" algn="ctr">
              <a:noFill/>
              <a:prstDash val="solid"/>
            </a:ln>
            <a:effectLst/>
          </p:spPr>
          <p:txBody>
            <a:bodyPr rtlCol="0" anchor="ctr"/>
            <a:lstStyle/>
            <a:p>
              <a:pPr marL="0" marR="0" lvl="0" indent="0" algn="ctr" defTabSz="1219169" eaLnBrk="1" fontAlgn="auto" latinLnBrk="0" hangingPunct="1">
                <a:lnSpc>
                  <a:spcPct val="90000"/>
                </a:lnSpc>
                <a:spcBef>
                  <a:spcPts val="225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rPr>
                <a:t>The compiler identifies variables that are used in the </a:t>
              </a:r>
              <a:r>
                <a:rPr kumimoji="0" lang="en-US" sz="1600" b="0" i="0" u="none" strike="noStrike" kern="0" cap="none" spc="0" normalizeH="0" baseline="0" noProof="0" dirty="0">
                  <a:ln>
                    <a:noFill/>
                  </a:ln>
                  <a:solidFill>
                    <a:srgbClr val="FFFFFF"/>
                  </a:solidFill>
                  <a:effectLst/>
                  <a:uLnTx/>
                  <a:uFillTx/>
                  <a:latin typeface="Consolas" panose="020B0609020204030204" pitchFamily="49" charset="0"/>
                  <a:ea typeface="Helvetica Neue"/>
                  <a:cs typeface="Helvetica Neue"/>
                  <a:sym typeface="Helvetica Neue"/>
                </a:rPr>
                <a:t>target</a:t>
              </a:r>
              <a:r>
                <a:rPr kumimoji="0" lang="en-US" sz="16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rPr>
                <a:t> region.</a:t>
              </a:r>
              <a:endParaRPr kumimoji="0" lang="de-DE" sz="16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endParaRPr>
            </a:p>
          </p:txBody>
        </p:sp>
      </p:grpSp>
    </p:spTree>
    <p:extLst>
      <p:ext uri="{BB962C8B-B14F-4D97-AF65-F5344CB8AC3E}">
        <p14:creationId xmlns:p14="http://schemas.microsoft.com/office/powerpoint/2010/main" val="8491669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85067-310E-3C4A-8FDA-649D98CD1308}"/>
              </a:ext>
            </a:extLst>
          </p:cNvPr>
          <p:cNvSpPr>
            <a:spLocks noGrp="1"/>
          </p:cNvSpPr>
          <p:nvPr>
            <p:ph type="title"/>
          </p:nvPr>
        </p:nvSpPr>
        <p:spPr/>
        <p:txBody>
          <a:bodyPr/>
          <a:lstStyle/>
          <a:p>
            <a:r>
              <a:rPr kumimoji="1" lang="zh-CN" altLang="en-US" dirty="0"/>
              <a:t>目标区域使用</a:t>
            </a:r>
            <a:r>
              <a:rPr kumimoji="1" lang="en-US" altLang="zh-CN" dirty="0"/>
              <a:t>map</a:t>
            </a:r>
            <a:r>
              <a:rPr kumimoji="1" lang="zh-CN" altLang="en-US" dirty="0"/>
              <a:t>子句</a:t>
            </a:r>
          </a:p>
        </p:txBody>
      </p:sp>
      <p:sp>
        <p:nvSpPr>
          <p:cNvPr id="3" name="内容占位符 2">
            <a:extLst>
              <a:ext uri="{FF2B5EF4-FFF2-40B4-BE49-F238E27FC236}">
                <a16:creationId xmlns:a16="http://schemas.microsoft.com/office/drawing/2014/main" id="{71CC5131-4A8F-874A-8077-538CC93A6A26}"/>
              </a:ext>
            </a:extLst>
          </p:cNvPr>
          <p:cNvSpPr>
            <a:spLocks noGrp="1"/>
          </p:cNvSpPr>
          <p:nvPr>
            <p:ph idx="1"/>
          </p:nvPr>
        </p:nvSpPr>
        <p:spPr>
          <a:xfrm>
            <a:off x="323527" y="1371600"/>
            <a:ext cx="8173469" cy="4724400"/>
          </a:xfrm>
        </p:spPr>
        <p:txBody>
          <a:bodyPr/>
          <a:lstStyle/>
          <a:p>
            <a:r>
              <a:rPr kumimoji="1" lang="zh-CN" altLang="en-US" dirty="0"/>
              <a:t>用</a:t>
            </a:r>
            <a:r>
              <a:rPr kumimoji="1" lang="en-US" altLang="zh-CN" dirty="0"/>
              <a:t>map</a:t>
            </a:r>
            <a:r>
              <a:rPr kumimoji="1" lang="zh-CN" altLang="en-US" dirty="0"/>
              <a:t>子句手动确定数据环境中的原始变量如何映射到设备数据环境中对应变量</a:t>
            </a:r>
            <a:endParaRPr kumimoji="1" lang="en-US" altLang="zh-CN" dirty="0"/>
          </a:p>
          <a:p>
            <a:pPr lvl="1"/>
            <a:r>
              <a:rPr kumimoji="1" lang="en-US" altLang="zh-CN" sz="2800" b="0" i="0" u="none" strike="noStrike" kern="100" cap="none" spc="0" normalizeH="0" baseline="0" noProof="0" dirty="0" err="1">
                <a:ln>
                  <a:noFill/>
                </a:ln>
                <a:solidFill>
                  <a:srgbClr val="0000FF"/>
                </a:solidFill>
                <a:effectLst/>
                <a:uLnTx/>
                <a:uFillTx/>
                <a:latin typeface="Arial" panose="020B0604020202020204" pitchFamily="34" charset="0"/>
                <a:ea typeface="宋体"/>
                <a:cs typeface="+mn-cs"/>
              </a:rPr>
              <a:t>omp</a:t>
            </a:r>
            <a:r>
              <a:rPr kumimoji="1" lang="en-US" altLang="zh-CN" sz="2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 target map (map-type: list)</a:t>
            </a:r>
          </a:p>
          <a:p>
            <a:pPr lvl="1"/>
            <a:r>
              <a:rPr lang="zh-CN" altLang="en-US" dirty="0"/>
              <a:t>可用</a:t>
            </a:r>
            <a:r>
              <a:rPr lang="en-US" altLang="zh-CN" dirty="0"/>
              <a:t>map-type</a:t>
            </a:r>
          </a:p>
          <a:p>
            <a:pPr lvl="2"/>
            <a:r>
              <a:rPr lang="en-US" altLang="zh-CN" dirty="0" err="1"/>
              <a:t>alloc</a:t>
            </a:r>
            <a:r>
              <a:rPr lang="zh-CN" altLang="en-US" dirty="0"/>
              <a:t>：在目标设备上为变量分配存储（不拷贝值）</a:t>
            </a:r>
            <a:endParaRPr lang="en-US" altLang="zh-CN" dirty="0"/>
          </a:p>
          <a:p>
            <a:pPr lvl="2"/>
            <a:r>
              <a:rPr lang="en-US" altLang="zh-CN" dirty="0"/>
              <a:t>to</a:t>
            </a:r>
            <a:r>
              <a:rPr lang="zh-CN" altLang="en-US" dirty="0"/>
              <a:t>：为变量分配内存，并在</a:t>
            </a:r>
            <a:br>
              <a:rPr lang="en-US" altLang="zh-CN" dirty="0"/>
            </a:br>
            <a:r>
              <a:rPr lang="zh-CN" altLang="en-US" dirty="0"/>
              <a:t>进入目标区域时将原变量的</a:t>
            </a:r>
            <a:br>
              <a:rPr lang="en-US" altLang="zh-CN" dirty="0"/>
            </a:br>
            <a:r>
              <a:rPr lang="zh-CN" altLang="en-US" dirty="0"/>
              <a:t>值拷贝到设备</a:t>
            </a:r>
            <a:endParaRPr lang="en-US" altLang="zh-CN" dirty="0"/>
          </a:p>
          <a:p>
            <a:pPr lvl="2"/>
            <a:r>
              <a:rPr lang="en-US" altLang="zh-CN" dirty="0"/>
              <a:t>from</a:t>
            </a:r>
            <a:r>
              <a:rPr lang="zh-CN" altLang="en-US" dirty="0"/>
              <a:t>：为变量分配内存，并</a:t>
            </a:r>
            <a:br>
              <a:rPr lang="en-US" altLang="zh-CN" dirty="0"/>
            </a:br>
            <a:r>
              <a:rPr lang="zh-CN" altLang="en-US" dirty="0"/>
              <a:t>在目标区域退出时将变量值</a:t>
            </a:r>
            <a:br>
              <a:rPr lang="en-US" altLang="zh-CN" dirty="0"/>
            </a:br>
            <a:r>
              <a:rPr lang="zh-CN" altLang="en-US" dirty="0"/>
              <a:t>拷贝回原变量</a:t>
            </a:r>
            <a:endParaRPr lang="en-US" altLang="zh-CN" dirty="0"/>
          </a:p>
          <a:p>
            <a:pPr lvl="2"/>
            <a:r>
              <a:rPr lang="en-US" altLang="zh-CN" dirty="0" err="1"/>
              <a:t>tofrom</a:t>
            </a:r>
            <a:r>
              <a:rPr lang="zh-CN" altLang="en-US" dirty="0"/>
              <a:t>：兼具</a:t>
            </a:r>
            <a:r>
              <a:rPr lang="en-US" altLang="zh-CN" dirty="0"/>
              <a:t>to</a:t>
            </a:r>
            <a:r>
              <a:rPr lang="zh-CN" altLang="en-US" dirty="0"/>
              <a:t>和</a:t>
            </a:r>
            <a:r>
              <a:rPr lang="en-US" altLang="zh-CN" dirty="0"/>
              <a:t>from</a:t>
            </a:r>
            <a:r>
              <a:rPr lang="zh-CN" altLang="en-US" dirty="0"/>
              <a:t>特点，默认行为</a:t>
            </a:r>
            <a:endParaRPr lang="en-US" altLang="zh-CN" dirty="0"/>
          </a:p>
          <a:p>
            <a:pPr lvl="1"/>
            <a:endParaRPr kumimoji="1" lang="zh-CN" altLang="en-US" dirty="0"/>
          </a:p>
        </p:txBody>
      </p:sp>
      <p:grpSp>
        <p:nvGrpSpPr>
          <p:cNvPr id="32" name="Group 8">
            <a:extLst>
              <a:ext uri="{FF2B5EF4-FFF2-40B4-BE49-F238E27FC236}">
                <a16:creationId xmlns:a16="http://schemas.microsoft.com/office/drawing/2014/main" id="{0A83BAC9-0C97-5741-823F-669D990427D4}"/>
              </a:ext>
            </a:extLst>
          </p:cNvPr>
          <p:cNvGrpSpPr>
            <a:grpSpLocks noChangeAspect="1"/>
          </p:cNvGrpSpPr>
          <p:nvPr/>
        </p:nvGrpSpPr>
        <p:grpSpPr>
          <a:xfrm>
            <a:off x="5311122" y="4149080"/>
            <a:ext cx="3807583" cy="2486353"/>
            <a:chOff x="2844800" y="3022600"/>
            <a:chExt cx="6487312" cy="3107941"/>
          </a:xfrm>
        </p:grpSpPr>
        <p:sp>
          <p:nvSpPr>
            <p:cNvPr id="33" name="Rectangle 9">
              <a:extLst>
                <a:ext uri="{FF2B5EF4-FFF2-40B4-BE49-F238E27FC236}">
                  <a16:creationId xmlns:a16="http://schemas.microsoft.com/office/drawing/2014/main" id="{44F1EBDC-805E-8544-B32D-7E779CBBABE7}"/>
                </a:ext>
              </a:extLst>
            </p:cNvPr>
            <p:cNvSpPr/>
            <p:nvPr/>
          </p:nvSpPr>
          <p:spPr bwMode="auto">
            <a:xfrm>
              <a:off x="2844800" y="3022600"/>
              <a:ext cx="1801640" cy="2480651"/>
            </a:xfrm>
            <a:prstGeom prst="rect">
              <a:avLst/>
            </a:prstGeom>
            <a:noFill/>
            <a:ln w="19050" cap="flat" cmpd="sng" algn="ctr">
              <a:solidFill>
                <a:srgbClr val="52525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lvl="0" indent="0" algn="ctr" defTabSz="914377" eaLnBrk="1" fontAlgn="auto" latinLnBrk="0" hangingPunct="1">
                <a:lnSpc>
                  <a:spcPct val="8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Verdana" pitchFamily="34" charset="0"/>
                  <a:ea typeface="Helvetica Neue"/>
                  <a:cs typeface="Helvetica Neue"/>
                  <a:sym typeface="Helvetica Neue"/>
                </a:rPr>
                <a:t>Host</a:t>
              </a:r>
            </a:p>
          </p:txBody>
        </p:sp>
        <p:sp>
          <p:nvSpPr>
            <p:cNvPr id="34" name="Rectangle 10">
              <a:extLst>
                <a:ext uri="{FF2B5EF4-FFF2-40B4-BE49-F238E27FC236}">
                  <a16:creationId xmlns:a16="http://schemas.microsoft.com/office/drawing/2014/main" id="{FDB3CF1C-F578-EE4B-BCF0-C2AF6A8ABB6F}"/>
                </a:ext>
              </a:extLst>
            </p:cNvPr>
            <p:cNvSpPr/>
            <p:nvPr/>
          </p:nvSpPr>
          <p:spPr bwMode="auto">
            <a:xfrm>
              <a:off x="6416895" y="3022601"/>
              <a:ext cx="1801640" cy="2471596"/>
            </a:xfrm>
            <a:prstGeom prst="rect">
              <a:avLst/>
            </a:prstGeom>
            <a:noFill/>
            <a:ln w="19050" cap="flat" cmpd="sng" algn="ctr">
              <a:solidFill>
                <a:srgbClr val="52525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lvl="0" indent="0" algn="ctr" defTabSz="914377" eaLnBrk="1" fontAlgn="auto" latinLnBrk="0" hangingPunct="1">
                <a:lnSpc>
                  <a:spcPct val="8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Verdana" pitchFamily="34" charset="0"/>
                  <a:ea typeface="Helvetica Neue"/>
                  <a:cs typeface="Helvetica Neue"/>
                  <a:sym typeface="Helvetica Neue"/>
                </a:rPr>
                <a:t>Device</a:t>
              </a:r>
            </a:p>
          </p:txBody>
        </p:sp>
        <p:sp>
          <p:nvSpPr>
            <p:cNvPr id="35" name="Rectangle 11">
              <a:extLst>
                <a:ext uri="{FF2B5EF4-FFF2-40B4-BE49-F238E27FC236}">
                  <a16:creationId xmlns:a16="http://schemas.microsoft.com/office/drawing/2014/main" id="{DEA74AD1-A188-604F-9F8C-69829D03E24A}"/>
                </a:ext>
              </a:extLst>
            </p:cNvPr>
            <p:cNvSpPr/>
            <p:nvPr/>
          </p:nvSpPr>
          <p:spPr bwMode="auto">
            <a:xfrm>
              <a:off x="3107351" y="4118070"/>
              <a:ext cx="1249379" cy="633743"/>
            </a:xfrm>
            <a:prstGeom prst="rect">
              <a:avLst/>
            </a:prstGeom>
            <a:blipFill dpi="0" rotWithShape="1">
              <a:blip r:embed="rId2" cstate="print"/>
              <a:srcRect/>
              <a:tile tx="0" ty="0" sx="100000" sy="100000" flip="none" algn="tl"/>
            </a:blipFill>
            <a:ln w="19050" cap="flat" cmpd="sng" algn="ctr">
              <a:solidFill>
                <a:srgbClr val="525252"/>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lvl="0" indent="0" algn="ctr" defTabSz="1219169" eaLnBrk="1" fontAlgn="auto" latinLnBrk="0" hangingPunct="1">
                <a:lnSpc>
                  <a:spcPct val="80000"/>
                </a:lnSpc>
                <a:spcBef>
                  <a:spcPct val="5000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IntelOne Display Regular"/>
                <a:ea typeface="Helvetica Neue"/>
                <a:cs typeface="Helvetica Neue"/>
                <a:sym typeface="Helvetica Neue"/>
              </a:endParaRPr>
            </a:p>
          </p:txBody>
        </p:sp>
        <p:sp>
          <p:nvSpPr>
            <p:cNvPr id="36" name="Rectangle 12">
              <a:extLst>
                <a:ext uri="{FF2B5EF4-FFF2-40B4-BE49-F238E27FC236}">
                  <a16:creationId xmlns:a16="http://schemas.microsoft.com/office/drawing/2014/main" id="{F57CAD98-5C9C-4345-9684-F79D7CB29B15}"/>
                </a:ext>
              </a:extLst>
            </p:cNvPr>
            <p:cNvSpPr/>
            <p:nvPr/>
          </p:nvSpPr>
          <p:spPr bwMode="auto">
            <a:xfrm>
              <a:off x="3342743" y="4118070"/>
              <a:ext cx="561315" cy="353085"/>
            </a:xfrm>
            <a:prstGeom prst="rect">
              <a:avLst/>
            </a:prstGeom>
            <a:gradFill flip="none" rotWithShape="1">
              <a:gsLst>
                <a:gs pos="0">
                  <a:srgbClr val="0068B5">
                    <a:shade val="30000"/>
                    <a:satMod val="115000"/>
                    <a:alpha val="49000"/>
                  </a:srgbClr>
                </a:gs>
                <a:gs pos="50000">
                  <a:srgbClr val="0068B5">
                    <a:shade val="67500"/>
                    <a:satMod val="115000"/>
                    <a:alpha val="51000"/>
                  </a:srgbClr>
                </a:gs>
                <a:gs pos="100000">
                  <a:srgbClr val="0068B5">
                    <a:shade val="100000"/>
                    <a:satMod val="115000"/>
                  </a:srgbClr>
                </a:gs>
              </a:gsLst>
              <a:lin ang="0" scaled="1"/>
              <a:tileRect/>
            </a:gradFill>
            <a:ln w="19050" cap="flat" cmpd="sng" algn="ctr">
              <a:solidFill>
                <a:srgbClr val="525252"/>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lvl="0" indent="0" algn="ctr" defTabSz="914377" eaLnBrk="1" fontAlgn="auto" latinLnBrk="0" hangingPunct="1">
                <a:lnSpc>
                  <a:spcPct val="80000"/>
                </a:lnSpc>
                <a:spcBef>
                  <a:spcPct val="5000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Verdana" pitchFamily="34" charset="0"/>
                <a:ea typeface="Helvetica Neue"/>
                <a:cs typeface="Helvetica Neue"/>
                <a:sym typeface="Helvetica Neue"/>
              </a:endParaRPr>
            </a:p>
          </p:txBody>
        </p:sp>
        <p:sp>
          <p:nvSpPr>
            <p:cNvPr id="37" name="TextBox 13">
              <a:extLst>
                <a:ext uri="{FF2B5EF4-FFF2-40B4-BE49-F238E27FC236}">
                  <a16:creationId xmlns:a16="http://schemas.microsoft.com/office/drawing/2014/main" id="{48E9AB9B-64B9-5D46-B5D1-6BB295EF2037}"/>
                </a:ext>
              </a:extLst>
            </p:cNvPr>
            <p:cNvSpPr txBox="1"/>
            <p:nvPr/>
          </p:nvSpPr>
          <p:spPr>
            <a:xfrm>
              <a:off x="6600723" y="4490982"/>
              <a:ext cx="2731389" cy="606897"/>
            </a:xfrm>
            <a:prstGeom prst="rect">
              <a:avLst/>
            </a:prstGeom>
            <a:solidFill>
              <a:srgbClr val="FFC000"/>
            </a:solidFill>
          </p:spPr>
          <p:txBody>
            <a:bodyPr wrap="square" rtlCol="0">
              <a:spAutoFit/>
            </a:bodyPr>
            <a:lstStyle/>
            <a:p>
              <a:pPr marL="0" marR="0" lvl="0" indent="0" defTabSz="1219169" eaLnBrk="1" fontAlgn="auto" latinLnBrk="0" hangingPunct="1">
                <a:lnSpc>
                  <a:spcPct val="90000"/>
                </a:lnSpc>
                <a:spcBef>
                  <a:spcPts val="2250"/>
                </a:spcBef>
                <a:spcAft>
                  <a:spcPts val="0"/>
                </a:spcAft>
                <a:buClrTx/>
                <a:buSzTx/>
                <a:buFontTx/>
                <a:buNone/>
                <a:tabLst/>
                <a:defRPr/>
              </a:pPr>
              <a:r>
                <a:rPr kumimoji="0" lang="en-US" sz="1400" b="0" i="0" u="none" strike="noStrike" kern="0" cap="none" spc="0" normalizeH="0" baseline="0" noProof="0" dirty="0">
                  <a:ln>
                    <a:noFill/>
                  </a:ln>
                  <a:solidFill>
                    <a:srgbClr val="8F5DA2">
                      <a:lumMod val="50000"/>
                    </a:srgbClr>
                  </a:solidFill>
                  <a:effectLst/>
                  <a:uLnTx/>
                  <a:uFillTx/>
                  <a:latin typeface="Courier New" panose="02070309020205020404" pitchFamily="49" charset="0"/>
                  <a:ea typeface="Helvetica Neue"/>
                  <a:cs typeface="Courier New" panose="02070309020205020404" pitchFamily="49" charset="0"/>
                  <a:sym typeface="Helvetica Neue"/>
                </a:rPr>
                <a:t>#pragma </a:t>
              </a:r>
              <a:r>
                <a:rPr kumimoji="0" lang="en-US" sz="1400" b="0" i="0" u="none" strike="noStrike" kern="0" cap="none" spc="0" normalizeH="0" baseline="0" noProof="0" dirty="0" err="1">
                  <a:ln>
                    <a:noFill/>
                  </a:ln>
                  <a:solidFill>
                    <a:srgbClr val="8F5DA2">
                      <a:lumMod val="50000"/>
                    </a:srgbClr>
                  </a:solidFill>
                  <a:effectLst/>
                  <a:uLnTx/>
                  <a:uFillTx/>
                  <a:latin typeface="Courier New" panose="02070309020205020404" pitchFamily="49" charset="0"/>
                  <a:ea typeface="Helvetica Neue"/>
                  <a:cs typeface="Courier New" panose="02070309020205020404" pitchFamily="49" charset="0"/>
                  <a:sym typeface="Helvetica Neue"/>
                </a:rPr>
                <a:t>omp</a:t>
              </a:r>
              <a:r>
                <a:rPr kumimoji="0" lang="en-US" sz="1400" b="0" i="0" u="none" strike="noStrike" kern="0" cap="none" spc="0" normalizeH="0" baseline="0" noProof="0" dirty="0">
                  <a:ln>
                    <a:noFill/>
                  </a:ln>
                  <a:solidFill>
                    <a:srgbClr val="8F5DA2">
                      <a:lumMod val="50000"/>
                    </a:srgbClr>
                  </a:solidFill>
                  <a:effectLst/>
                  <a:uLnTx/>
                  <a:uFillTx/>
                  <a:latin typeface="Courier New" panose="02070309020205020404" pitchFamily="49" charset="0"/>
                  <a:ea typeface="Helvetica Neue"/>
                  <a:cs typeface="Courier New" panose="02070309020205020404" pitchFamily="49" charset="0"/>
                  <a:sym typeface="Helvetica Neue"/>
                </a:rPr>
                <a:t> target \</a:t>
              </a:r>
            </a:p>
          </p:txBody>
        </p:sp>
        <p:grpSp>
          <p:nvGrpSpPr>
            <p:cNvPr id="38" name="Group 18">
              <a:extLst>
                <a:ext uri="{FF2B5EF4-FFF2-40B4-BE49-F238E27FC236}">
                  <a16:creationId xmlns:a16="http://schemas.microsoft.com/office/drawing/2014/main" id="{4D635FBD-DA19-DF48-8E9F-035E7A4F926A}"/>
                </a:ext>
              </a:extLst>
            </p:cNvPr>
            <p:cNvGrpSpPr/>
            <p:nvPr/>
          </p:nvGrpSpPr>
          <p:grpSpPr>
            <a:xfrm>
              <a:off x="7476151" y="3402845"/>
              <a:ext cx="1258431" cy="528112"/>
              <a:chOff x="7623018" y="1149790"/>
              <a:chExt cx="1258431" cy="528113"/>
            </a:xfrm>
          </p:grpSpPr>
          <p:sp>
            <p:nvSpPr>
              <p:cNvPr id="58" name="TextBox 34">
                <a:extLst>
                  <a:ext uri="{FF2B5EF4-FFF2-40B4-BE49-F238E27FC236}">
                    <a16:creationId xmlns:a16="http://schemas.microsoft.com/office/drawing/2014/main" id="{9F5CF27C-B361-F546-9539-BA3CDBC215F1}"/>
                  </a:ext>
                </a:extLst>
              </p:cNvPr>
              <p:cNvSpPr txBox="1"/>
              <p:nvPr/>
            </p:nvSpPr>
            <p:spPr>
              <a:xfrm>
                <a:off x="7677338" y="1348966"/>
                <a:ext cx="1204111" cy="328937"/>
              </a:xfrm>
              <a:prstGeom prst="rect">
                <a:avLst/>
              </a:prstGeom>
              <a:noFill/>
            </p:spPr>
            <p:txBody>
              <a:bodyPr wrap="square" rtlCol="0">
                <a:spAutoFit/>
              </a:bodyPr>
              <a:lstStyle/>
              <a:p>
                <a:pPr marL="0" marR="0" lvl="0" indent="0" defTabSz="1219169" eaLnBrk="1" fontAlgn="auto" latinLnBrk="0" hangingPunct="1">
                  <a:lnSpc>
                    <a:spcPct val="90000"/>
                  </a:lnSpc>
                  <a:spcBef>
                    <a:spcPts val="2250"/>
                  </a:spcBef>
                  <a:spcAft>
                    <a:spcPts val="0"/>
                  </a:spcAft>
                  <a:buClrTx/>
                  <a:buSzTx/>
                  <a:buFontTx/>
                  <a:buNone/>
                  <a:tabLst/>
                  <a:defRPr/>
                </a:pPr>
                <a:r>
                  <a:rPr kumimoji="0" lang="en-US" sz="1200" b="0" i="0" u="none" strike="noStrike" kern="0" cap="none" spc="0" normalizeH="0" baseline="0" noProof="0" dirty="0" err="1">
                    <a:ln>
                      <a:noFill/>
                    </a:ln>
                    <a:solidFill>
                      <a:srgbClr val="000000"/>
                    </a:solidFill>
                    <a:effectLst/>
                    <a:uLnTx/>
                    <a:uFillTx/>
                    <a:latin typeface="Courier New" panose="02070309020205020404" pitchFamily="49" charset="0"/>
                    <a:ea typeface="Helvetica Neue"/>
                    <a:cs typeface="Courier New" panose="02070309020205020404" pitchFamily="49" charset="0"/>
                    <a:sym typeface="Helvetica Neue"/>
                  </a:rPr>
                  <a:t>alloc</a:t>
                </a:r>
                <a:endPar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Helvetica Neue"/>
                  <a:cs typeface="Courier New" panose="02070309020205020404" pitchFamily="49" charset="0"/>
                  <a:sym typeface="Helvetica Neue"/>
                </a:endParaRPr>
              </a:p>
            </p:txBody>
          </p:sp>
          <p:sp>
            <p:nvSpPr>
              <p:cNvPr id="59" name="Oval 35">
                <a:extLst>
                  <a:ext uri="{FF2B5EF4-FFF2-40B4-BE49-F238E27FC236}">
                    <a16:creationId xmlns:a16="http://schemas.microsoft.com/office/drawing/2014/main" id="{1DADEB74-95B0-104A-9126-28C52615598D}"/>
                  </a:ext>
                </a:extLst>
              </p:cNvPr>
              <p:cNvSpPr/>
              <p:nvPr/>
            </p:nvSpPr>
            <p:spPr bwMode="auto">
              <a:xfrm>
                <a:off x="7623018" y="1149790"/>
                <a:ext cx="362138" cy="262550"/>
              </a:xfrm>
              <a:prstGeom prst="ellipse">
                <a:avLst/>
              </a:prstGeom>
              <a:noFill/>
              <a:ln w="19050" cap="flat" cmpd="sng" algn="ctr">
                <a:solidFill>
                  <a:srgbClr val="525252"/>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marL="0" marR="0" lvl="0" indent="0" algn="ctr" defTabSz="914377" eaLnBrk="1" fontAlgn="auto" latinLnBrk="0" hangingPunct="1">
                  <a:lnSpc>
                    <a:spcPct val="80000"/>
                  </a:lnSpc>
                  <a:spcBef>
                    <a:spcPct val="5000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Verdana" pitchFamily="34" charset="0"/>
                    <a:ea typeface="Helvetica Neue"/>
                    <a:cs typeface="Helvetica Neue"/>
                    <a:sym typeface="Helvetica Neue"/>
                  </a:rPr>
                  <a:t>1</a:t>
                </a:r>
              </a:p>
            </p:txBody>
          </p:sp>
        </p:grpSp>
        <p:grpSp>
          <p:nvGrpSpPr>
            <p:cNvPr id="39" name="Group 29">
              <a:extLst>
                <a:ext uri="{FF2B5EF4-FFF2-40B4-BE49-F238E27FC236}">
                  <a16:creationId xmlns:a16="http://schemas.microsoft.com/office/drawing/2014/main" id="{6C79997E-171E-794A-95C6-3B269824661F}"/>
                </a:ext>
              </a:extLst>
            </p:cNvPr>
            <p:cNvGrpSpPr/>
            <p:nvPr/>
          </p:nvGrpSpPr>
          <p:grpSpPr>
            <a:xfrm>
              <a:off x="3438756" y="3668348"/>
              <a:ext cx="3770853" cy="1659233"/>
              <a:chOff x="2505939" y="1775041"/>
              <a:chExt cx="3770854" cy="1659233"/>
            </a:xfrm>
          </p:grpSpPr>
          <p:sp>
            <p:nvSpPr>
              <p:cNvPr id="54" name="Arc 30">
                <a:extLst>
                  <a:ext uri="{FF2B5EF4-FFF2-40B4-BE49-F238E27FC236}">
                    <a16:creationId xmlns:a16="http://schemas.microsoft.com/office/drawing/2014/main" id="{10EFA304-1D48-1347-9C4F-A77A21F8DEA5}"/>
                  </a:ext>
                </a:extLst>
              </p:cNvPr>
              <p:cNvSpPr/>
              <p:nvPr/>
            </p:nvSpPr>
            <p:spPr bwMode="auto">
              <a:xfrm rot="10356261">
                <a:off x="2505939" y="1775041"/>
                <a:ext cx="3770854" cy="1053359"/>
              </a:xfrm>
              <a:prstGeom prst="arc">
                <a:avLst>
                  <a:gd name="adj1" fmla="val 11225318"/>
                  <a:gd name="adj2" fmla="val 26690"/>
                </a:avLst>
              </a:prstGeom>
              <a:noFill/>
              <a:ln w="19050" cap="flat" cmpd="sng" algn="ctr">
                <a:solidFill>
                  <a:srgbClr val="525252"/>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noAutofit/>
              </a:bodyPr>
              <a:lstStyle/>
              <a:p>
                <a:pPr marL="0" marR="0" lvl="0" indent="0" algn="ctr" defTabSz="914377" eaLnBrk="1" fontAlgn="auto" latinLnBrk="0" hangingPunct="1">
                  <a:lnSpc>
                    <a:spcPct val="80000"/>
                  </a:lnSpc>
                  <a:spcBef>
                    <a:spcPct val="5000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Verdana" pitchFamily="34" charset="0"/>
                  <a:ea typeface="Helvetica Neue"/>
                  <a:cs typeface="Helvetica Neue"/>
                  <a:sym typeface="Helvetica Neue"/>
                </a:endParaRPr>
              </a:p>
            </p:txBody>
          </p:sp>
          <p:grpSp>
            <p:nvGrpSpPr>
              <p:cNvPr id="55" name="Group 31">
                <a:extLst>
                  <a:ext uri="{FF2B5EF4-FFF2-40B4-BE49-F238E27FC236}">
                    <a16:creationId xmlns:a16="http://schemas.microsoft.com/office/drawing/2014/main" id="{459DD6A6-94BB-8E4E-AB23-E09A2373E274}"/>
                  </a:ext>
                </a:extLst>
              </p:cNvPr>
              <p:cNvGrpSpPr/>
              <p:nvPr/>
            </p:nvGrpSpPr>
            <p:grpSpPr>
              <a:xfrm>
                <a:off x="4255129" y="2888055"/>
                <a:ext cx="1303698" cy="546219"/>
                <a:chOff x="7577751" y="1792586"/>
                <a:chExt cx="1303698" cy="546219"/>
              </a:xfrm>
            </p:grpSpPr>
            <p:sp>
              <p:nvSpPr>
                <p:cNvPr id="56" name="TextBox 32">
                  <a:extLst>
                    <a:ext uri="{FF2B5EF4-FFF2-40B4-BE49-F238E27FC236}">
                      <a16:creationId xmlns:a16="http://schemas.microsoft.com/office/drawing/2014/main" id="{8753514C-CD65-0140-84D0-02C895A8FEEF}"/>
                    </a:ext>
                  </a:extLst>
                </p:cNvPr>
                <p:cNvSpPr txBox="1"/>
                <p:nvPr/>
              </p:nvSpPr>
              <p:spPr>
                <a:xfrm>
                  <a:off x="7677337" y="2009869"/>
                  <a:ext cx="1204112" cy="328936"/>
                </a:xfrm>
                <a:prstGeom prst="rect">
                  <a:avLst/>
                </a:prstGeom>
                <a:noFill/>
              </p:spPr>
              <p:txBody>
                <a:bodyPr wrap="square" rtlCol="0">
                  <a:spAutoFit/>
                </a:bodyPr>
                <a:lstStyle/>
                <a:p>
                  <a:pPr marL="0" marR="0" lvl="0" indent="0" defTabSz="1219169" eaLnBrk="1" fontAlgn="auto" latinLnBrk="0" hangingPunct="1">
                    <a:lnSpc>
                      <a:spcPct val="90000"/>
                    </a:lnSpc>
                    <a:spcBef>
                      <a:spcPts val="225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Helvetica Neue"/>
                      <a:cs typeface="Courier New" panose="02070309020205020404" pitchFamily="49" charset="0"/>
                      <a:sym typeface="Helvetica Neue"/>
                    </a:rPr>
                    <a:t>from</a:t>
                  </a:r>
                </a:p>
              </p:txBody>
            </p:sp>
            <p:sp>
              <p:nvSpPr>
                <p:cNvPr id="57" name="Oval 33">
                  <a:extLst>
                    <a:ext uri="{FF2B5EF4-FFF2-40B4-BE49-F238E27FC236}">
                      <a16:creationId xmlns:a16="http://schemas.microsoft.com/office/drawing/2014/main" id="{DCD74FAA-515C-FC4C-AA2B-31451735FF2D}"/>
                    </a:ext>
                  </a:extLst>
                </p:cNvPr>
                <p:cNvSpPr/>
                <p:nvPr/>
              </p:nvSpPr>
              <p:spPr bwMode="auto">
                <a:xfrm>
                  <a:off x="7577751" y="1792586"/>
                  <a:ext cx="362138" cy="262550"/>
                </a:xfrm>
                <a:prstGeom prst="ellipse">
                  <a:avLst/>
                </a:prstGeom>
                <a:noFill/>
                <a:ln w="19050" cap="flat" cmpd="sng" algn="ctr">
                  <a:solidFill>
                    <a:srgbClr val="525252"/>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marL="0" marR="0" lvl="0" indent="0" algn="ctr" defTabSz="914377" eaLnBrk="1" fontAlgn="auto" latinLnBrk="0" hangingPunct="1">
                    <a:lnSpc>
                      <a:spcPct val="80000"/>
                    </a:lnSpc>
                    <a:spcBef>
                      <a:spcPct val="5000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IntelOne Display Regular"/>
                      <a:ea typeface="Helvetica Neue"/>
                      <a:cs typeface="Helvetica Neue"/>
                      <a:sym typeface="Helvetica Neue"/>
                    </a:rPr>
                    <a:t>4</a:t>
                  </a:r>
                  <a:endParaRPr kumimoji="0" lang="en-US" sz="1400" b="0" i="0" u="none" strike="noStrike" kern="0" cap="none" spc="0" normalizeH="0" baseline="0" noProof="0" dirty="0">
                    <a:ln>
                      <a:noFill/>
                    </a:ln>
                    <a:solidFill>
                      <a:srgbClr val="000000"/>
                    </a:solidFill>
                    <a:effectLst/>
                    <a:uLnTx/>
                    <a:uFillTx/>
                    <a:latin typeface="Verdana" pitchFamily="34" charset="0"/>
                    <a:ea typeface="Helvetica Neue"/>
                    <a:cs typeface="Helvetica Neue"/>
                    <a:sym typeface="Helvetica Neue"/>
                  </a:endParaRPr>
                </a:p>
              </p:txBody>
            </p:sp>
          </p:grpSp>
        </p:grpSp>
        <p:grpSp>
          <p:nvGrpSpPr>
            <p:cNvPr id="40" name="Group 28">
              <a:extLst>
                <a:ext uri="{FF2B5EF4-FFF2-40B4-BE49-F238E27FC236}">
                  <a16:creationId xmlns:a16="http://schemas.microsoft.com/office/drawing/2014/main" id="{13E47476-C595-2A4B-B39C-3CC44B4EE038}"/>
                </a:ext>
              </a:extLst>
            </p:cNvPr>
            <p:cNvGrpSpPr/>
            <p:nvPr/>
          </p:nvGrpSpPr>
          <p:grpSpPr>
            <a:xfrm>
              <a:off x="3637483" y="3737835"/>
              <a:ext cx="3259244" cy="706171"/>
              <a:chOff x="1475715" y="1828811"/>
              <a:chExt cx="4472411" cy="706170"/>
            </a:xfrm>
          </p:grpSpPr>
          <p:sp>
            <p:nvSpPr>
              <p:cNvPr id="50" name="Arc 26">
                <a:extLst>
                  <a:ext uri="{FF2B5EF4-FFF2-40B4-BE49-F238E27FC236}">
                    <a16:creationId xmlns:a16="http://schemas.microsoft.com/office/drawing/2014/main" id="{987826F5-B43E-1044-8479-02C02199B149}"/>
                  </a:ext>
                </a:extLst>
              </p:cNvPr>
              <p:cNvSpPr/>
              <p:nvPr/>
            </p:nvSpPr>
            <p:spPr bwMode="auto">
              <a:xfrm rot="21266758">
                <a:off x="1475715" y="1828811"/>
                <a:ext cx="4472411" cy="706170"/>
              </a:xfrm>
              <a:prstGeom prst="arc">
                <a:avLst>
                  <a:gd name="adj1" fmla="val 11225318"/>
                  <a:gd name="adj2" fmla="val 21412658"/>
                </a:avLst>
              </a:prstGeom>
              <a:noFill/>
              <a:ln w="19050" cap="flat" cmpd="sng" algn="ctr">
                <a:solidFill>
                  <a:srgbClr val="525252"/>
                </a:solidFill>
                <a:prstDash val="solid"/>
                <a:round/>
                <a:headEnd type="none" w="med" len="med"/>
                <a:tailEnd type="arrow" w="med" len="med"/>
              </a:ln>
              <a:effectLst/>
            </p:spPr>
            <p:txBody>
              <a:bodyPr vert="horz" wrap="none" lIns="91440" tIns="45720" rIns="91440" bIns="45720" numCol="1" rtlCol="0" anchor="t" anchorCtr="0" compatLnSpc="1">
                <a:prstTxWarp prst="textNoShape">
                  <a:avLst/>
                </a:prstTxWarp>
                <a:noAutofit/>
              </a:bodyPr>
              <a:lstStyle/>
              <a:p>
                <a:pPr marL="0" marR="0" lvl="0" indent="0" algn="ctr" defTabSz="914377" eaLnBrk="1" fontAlgn="auto" latinLnBrk="0" hangingPunct="1">
                  <a:lnSpc>
                    <a:spcPct val="80000"/>
                  </a:lnSpc>
                  <a:spcBef>
                    <a:spcPct val="5000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Verdana" pitchFamily="34" charset="0"/>
                  <a:ea typeface="Helvetica Neue"/>
                  <a:cs typeface="Helvetica Neue"/>
                  <a:sym typeface="Helvetica Neue"/>
                </a:endParaRPr>
              </a:p>
            </p:txBody>
          </p:sp>
          <p:grpSp>
            <p:nvGrpSpPr>
              <p:cNvPr id="51" name="Group 20">
                <a:extLst>
                  <a:ext uri="{FF2B5EF4-FFF2-40B4-BE49-F238E27FC236}">
                    <a16:creationId xmlns:a16="http://schemas.microsoft.com/office/drawing/2014/main" id="{AA489630-87BB-6B4E-8A18-1786790BA42D}"/>
                  </a:ext>
                </a:extLst>
              </p:cNvPr>
              <p:cNvGrpSpPr/>
              <p:nvPr/>
            </p:nvGrpSpPr>
            <p:grpSpPr>
              <a:xfrm>
                <a:off x="3241141" y="1883121"/>
                <a:ext cx="1258431" cy="528112"/>
                <a:chOff x="7623018" y="1149790"/>
                <a:chExt cx="1258431" cy="528112"/>
              </a:xfrm>
            </p:grpSpPr>
            <p:sp>
              <p:nvSpPr>
                <p:cNvPr id="52" name="TextBox 28">
                  <a:extLst>
                    <a:ext uri="{FF2B5EF4-FFF2-40B4-BE49-F238E27FC236}">
                      <a16:creationId xmlns:a16="http://schemas.microsoft.com/office/drawing/2014/main" id="{F411E47D-3BF4-CB49-A3FA-9C8FDFA4FFFF}"/>
                    </a:ext>
                  </a:extLst>
                </p:cNvPr>
                <p:cNvSpPr txBox="1"/>
                <p:nvPr/>
              </p:nvSpPr>
              <p:spPr>
                <a:xfrm>
                  <a:off x="7677336" y="1348966"/>
                  <a:ext cx="1204113" cy="328936"/>
                </a:xfrm>
                <a:prstGeom prst="rect">
                  <a:avLst/>
                </a:prstGeom>
                <a:noFill/>
              </p:spPr>
              <p:txBody>
                <a:bodyPr wrap="square" rtlCol="0">
                  <a:spAutoFit/>
                </a:bodyPr>
                <a:lstStyle/>
                <a:p>
                  <a:pPr marL="0" marR="0" lvl="0" indent="0" defTabSz="1219169" eaLnBrk="1" fontAlgn="auto" latinLnBrk="0" hangingPunct="1">
                    <a:lnSpc>
                      <a:spcPct val="90000"/>
                    </a:lnSpc>
                    <a:spcBef>
                      <a:spcPts val="225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ea typeface="Helvetica Neue"/>
                      <a:cs typeface="Courier New" panose="02070309020205020404" pitchFamily="49" charset="0"/>
                      <a:sym typeface="Helvetica Neue"/>
                    </a:rPr>
                    <a:t>to</a:t>
                  </a:r>
                </a:p>
              </p:txBody>
            </p:sp>
            <p:sp>
              <p:nvSpPr>
                <p:cNvPr id="53" name="Oval 29">
                  <a:extLst>
                    <a:ext uri="{FF2B5EF4-FFF2-40B4-BE49-F238E27FC236}">
                      <a16:creationId xmlns:a16="http://schemas.microsoft.com/office/drawing/2014/main" id="{9B3353BE-E160-8A4B-BFA0-F1B79A624A7D}"/>
                    </a:ext>
                  </a:extLst>
                </p:cNvPr>
                <p:cNvSpPr/>
                <p:nvPr/>
              </p:nvSpPr>
              <p:spPr bwMode="auto">
                <a:xfrm>
                  <a:off x="7623018" y="1149790"/>
                  <a:ext cx="362138" cy="262550"/>
                </a:xfrm>
                <a:prstGeom prst="ellipse">
                  <a:avLst/>
                </a:prstGeom>
                <a:noFill/>
                <a:ln w="19050" cap="flat" cmpd="sng" algn="ctr">
                  <a:solidFill>
                    <a:srgbClr val="525252"/>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marL="0" marR="0" lvl="0" indent="0" algn="ctr" defTabSz="914377" eaLnBrk="1" fontAlgn="auto" latinLnBrk="0" hangingPunct="1">
                    <a:lnSpc>
                      <a:spcPct val="80000"/>
                    </a:lnSpc>
                    <a:spcBef>
                      <a:spcPct val="5000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IntelOne Display Regular"/>
                      <a:ea typeface="Helvetica Neue"/>
                      <a:cs typeface="Helvetica Neue"/>
                      <a:sym typeface="Helvetica Neue"/>
                    </a:rPr>
                    <a:t>2</a:t>
                  </a:r>
                  <a:endParaRPr kumimoji="0" lang="en-US" sz="1400" b="0" i="0" u="none" strike="noStrike" kern="0" cap="none" spc="0" normalizeH="0" baseline="0" noProof="0" dirty="0">
                    <a:ln>
                      <a:noFill/>
                    </a:ln>
                    <a:solidFill>
                      <a:srgbClr val="000000"/>
                    </a:solidFill>
                    <a:effectLst/>
                    <a:uLnTx/>
                    <a:uFillTx/>
                    <a:latin typeface="Verdana" pitchFamily="34" charset="0"/>
                    <a:ea typeface="Helvetica Neue"/>
                    <a:cs typeface="Helvetica Neue"/>
                    <a:sym typeface="Helvetica Neue"/>
                  </a:endParaRPr>
                </a:p>
              </p:txBody>
            </p:sp>
          </p:grpSp>
        </p:grpSp>
        <p:sp>
          <p:nvSpPr>
            <p:cNvPr id="41" name="Line Callout 1 (No Border) 20">
              <a:extLst>
                <a:ext uri="{FF2B5EF4-FFF2-40B4-BE49-F238E27FC236}">
                  <a16:creationId xmlns:a16="http://schemas.microsoft.com/office/drawing/2014/main" id="{29ED5898-E2B8-D04E-9405-0981C79D50BC}"/>
                </a:ext>
              </a:extLst>
            </p:cNvPr>
            <p:cNvSpPr/>
            <p:nvPr/>
          </p:nvSpPr>
          <p:spPr bwMode="auto">
            <a:xfrm>
              <a:off x="2899121" y="3430001"/>
              <a:ext cx="470780" cy="280659"/>
            </a:xfrm>
            <a:prstGeom prst="callout1">
              <a:avLst>
                <a:gd name="adj1" fmla="val 115525"/>
                <a:gd name="adj2" fmla="val 83974"/>
                <a:gd name="adj3" fmla="val 225403"/>
                <a:gd name="adj4" fmla="val 117437"/>
              </a:avLst>
            </a:prstGeom>
            <a:noFill/>
            <a:ln w="19050" cap="flat" cmpd="sng" algn="ctr">
              <a:solidFill>
                <a:srgbClr val="525252"/>
              </a:solidFill>
              <a:prstDash val="solid"/>
              <a:round/>
              <a:headEnd type="oval" w="med" len="med"/>
              <a:tailEnd type="stealth" w="lg" len="lg"/>
            </a:ln>
            <a:effectLst/>
          </p:spPr>
          <p:txBody>
            <a:bodyPr vert="horz" wrap="none" lIns="91440" tIns="45720" rIns="91440" bIns="45720" numCol="1" rtlCol="0" anchor="t" anchorCtr="0" compatLnSpc="1">
              <a:prstTxWarp prst="textNoShape">
                <a:avLst/>
              </a:prstTxWarp>
              <a:noAutofit/>
            </a:bodyPr>
            <a:lstStyle/>
            <a:p>
              <a:pPr marL="0" marR="0" lvl="0" indent="0" defTabSz="1219169" eaLnBrk="1" fontAlgn="auto" latinLnBrk="0" hangingPunct="1">
                <a:lnSpc>
                  <a:spcPct val="90000"/>
                </a:lnSpc>
                <a:spcBef>
                  <a:spcPts val="2250"/>
                </a:spcBef>
                <a:spcAft>
                  <a:spcPts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IntelOne Display Regular"/>
                  <a:ea typeface="Helvetica Neue"/>
                  <a:cs typeface="Helvetica Neue"/>
                  <a:sym typeface="Helvetica Neue"/>
                </a:rPr>
                <a:t>pA</a:t>
              </a:r>
              <a:endParaRPr kumimoji="0" lang="en-US" sz="1400" b="0" i="0" u="none" strike="noStrike" kern="0" cap="none" spc="0" normalizeH="0" baseline="0" noProof="0" dirty="0">
                <a:ln>
                  <a:noFill/>
                </a:ln>
                <a:solidFill>
                  <a:srgbClr val="000000"/>
                </a:solidFill>
                <a:effectLst/>
                <a:uLnTx/>
                <a:uFillTx/>
                <a:latin typeface="IntelOne Display Regular"/>
                <a:ea typeface="Helvetica Neue"/>
                <a:cs typeface="Helvetica Neue"/>
                <a:sym typeface="Helvetica Neue"/>
              </a:endParaRPr>
            </a:p>
          </p:txBody>
        </p:sp>
        <p:grpSp>
          <p:nvGrpSpPr>
            <p:cNvPr id="42" name="Group 31">
              <a:extLst>
                <a:ext uri="{FF2B5EF4-FFF2-40B4-BE49-F238E27FC236}">
                  <a16:creationId xmlns:a16="http://schemas.microsoft.com/office/drawing/2014/main" id="{85DA4915-032D-0D48-A980-026ED4DC4D2C}"/>
                </a:ext>
              </a:extLst>
            </p:cNvPr>
            <p:cNvGrpSpPr/>
            <p:nvPr/>
          </p:nvGrpSpPr>
          <p:grpSpPr>
            <a:xfrm>
              <a:off x="6840901" y="3745368"/>
              <a:ext cx="562823" cy="354595"/>
              <a:chOff x="5892298" y="1836344"/>
              <a:chExt cx="562823" cy="354594"/>
            </a:xfrm>
          </p:grpSpPr>
          <p:sp>
            <p:nvSpPr>
              <p:cNvPr id="48" name="Rectangle 24">
                <a:extLst>
                  <a:ext uri="{FF2B5EF4-FFF2-40B4-BE49-F238E27FC236}">
                    <a16:creationId xmlns:a16="http://schemas.microsoft.com/office/drawing/2014/main" id="{BF014141-0873-6E44-9020-02DD177945CE}"/>
                  </a:ext>
                </a:extLst>
              </p:cNvPr>
              <p:cNvSpPr/>
              <p:nvPr/>
            </p:nvSpPr>
            <p:spPr bwMode="auto">
              <a:xfrm>
                <a:off x="5893806" y="1837853"/>
                <a:ext cx="561315" cy="353085"/>
              </a:xfrm>
              <a:prstGeom prst="rect">
                <a:avLst/>
              </a:prstGeom>
              <a:blipFill dpi="0" rotWithShape="1">
                <a:blip r:embed="rId2" cstate="print"/>
                <a:srcRect/>
                <a:tile tx="0" ty="0" sx="100000" sy="100000" flip="none" algn="tl"/>
              </a:blipFill>
              <a:ln w="19050" cap="flat" cmpd="sng" algn="ctr">
                <a:solidFill>
                  <a:srgbClr val="525252"/>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lvl="0" indent="0" algn="ctr" defTabSz="914377" eaLnBrk="1" fontAlgn="auto" latinLnBrk="0" hangingPunct="1">
                  <a:lnSpc>
                    <a:spcPct val="80000"/>
                  </a:lnSpc>
                  <a:spcBef>
                    <a:spcPct val="5000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Verdana" pitchFamily="34" charset="0"/>
                  <a:ea typeface="Helvetica Neue"/>
                  <a:cs typeface="Helvetica Neue"/>
                  <a:sym typeface="Helvetica Neue"/>
                </a:endParaRPr>
              </a:p>
            </p:txBody>
          </p:sp>
          <p:sp>
            <p:nvSpPr>
              <p:cNvPr id="49" name="Rectangle 25">
                <a:extLst>
                  <a:ext uri="{FF2B5EF4-FFF2-40B4-BE49-F238E27FC236}">
                    <a16:creationId xmlns:a16="http://schemas.microsoft.com/office/drawing/2014/main" id="{FA4985B6-A83F-9345-955D-B7D2294CBD45}"/>
                  </a:ext>
                </a:extLst>
              </p:cNvPr>
              <p:cNvSpPr/>
              <p:nvPr/>
            </p:nvSpPr>
            <p:spPr bwMode="auto">
              <a:xfrm>
                <a:off x="5892298" y="1836344"/>
                <a:ext cx="561315" cy="353085"/>
              </a:xfrm>
              <a:prstGeom prst="rect">
                <a:avLst/>
              </a:prstGeom>
              <a:gradFill flip="none" rotWithShape="1">
                <a:gsLst>
                  <a:gs pos="0">
                    <a:srgbClr val="0068B5">
                      <a:shade val="30000"/>
                      <a:satMod val="115000"/>
                      <a:alpha val="49000"/>
                    </a:srgbClr>
                  </a:gs>
                  <a:gs pos="50000">
                    <a:srgbClr val="0068B5">
                      <a:shade val="67500"/>
                      <a:satMod val="115000"/>
                      <a:alpha val="51000"/>
                    </a:srgbClr>
                  </a:gs>
                  <a:gs pos="100000">
                    <a:srgbClr val="0068B5">
                      <a:shade val="100000"/>
                      <a:satMod val="115000"/>
                    </a:srgbClr>
                  </a:gs>
                </a:gsLst>
                <a:lin ang="0" scaled="1"/>
                <a:tileRect/>
              </a:gradFill>
              <a:ln w="19050" cap="flat" cmpd="sng" algn="ctr">
                <a:solidFill>
                  <a:srgbClr val="525252"/>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lvl="0" indent="0" algn="ctr" defTabSz="914377" eaLnBrk="1" fontAlgn="auto" latinLnBrk="0" hangingPunct="1">
                  <a:lnSpc>
                    <a:spcPct val="80000"/>
                  </a:lnSpc>
                  <a:spcBef>
                    <a:spcPct val="5000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Verdana" pitchFamily="34" charset="0"/>
                  <a:ea typeface="Helvetica Neue"/>
                  <a:cs typeface="Helvetica Neue"/>
                  <a:sym typeface="Helvetica Neue"/>
                </a:endParaRPr>
              </a:p>
            </p:txBody>
          </p:sp>
        </p:grpSp>
        <p:sp>
          <p:nvSpPr>
            <p:cNvPr id="43" name="TextBox 19">
              <a:extLst>
                <a:ext uri="{FF2B5EF4-FFF2-40B4-BE49-F238E27FC236}">
                  <a16:creationId xmlns:a16="http://schemas.microsoft.com/office/drawing/2014/main" id="{B3ABF63E-09BB-8747-A949-2DC12E587DF6}"/>
                </a:ext>
              </a:extLst>
            </p:cNvPr>
            <p:cNvSpPr txBox="1"/>
            <p:nvPr/>
          </p:nvSpPr>
          <p:spPr>
            <a:xfrm>
              <a:off x="6600723" y="4772279"/>
              <a:ext cx="2731389" cy="849271"/>
            </a:xfrm>
            <a:prstGeom prst="rect">
              <a:avLst/>
            </a:prstGeom>
            <a:solidFill>
              <a:srgbClr val="FFC000"/>
            </a:solidFill>
          </p:spPr>
          <p:txBody>
            <a:bodyPr wrap="square" rtlCol="0">
              <a:spAutoFit/>
            </a:bodyPr>
            <a:lstStyle/>
            <a:p>
              <a:pPr marL="0" marR="0" lvl="0" indent="0" defTabSz="1219169" eaLnBrk="1" fontAlgn="auto" latinLnBrk="0" hangingPunct="1">
                <a:lnSpc>
                  <a:spcPct val="90000"/>
                </a:lnSpc>
                <a:spcBef>
                  <a:spcPts val="2250"/>
                </a:spcBef>
                <a:spcAft>
                  <a:spcPts val="0"/>
                </a:spcAft>
                <a:buClrTx/>
                <a:buSzTx/>
                <a:buFontTx/>
                <a:buNone/>
                <a:tabLst/>
                <a:defRPr/>
              </a:pPr>
              <a:r>
                <a:rPr kumimoji="0" lang="en-US" sz="1400" b="0" i="0" u="none" strike="noStrike" kern="0" cap="none" spc="0" normalizeH="0" baseline="0" noProof="0" dirty="0">
                  <a:ln>
                    <a:noFill/>
                  </a:ln>
                  <a:solidFill>
                    <a:srgbClr val="8F5DA2">
                      <a:lumMod val="50000"/>
                    </a:srgbClr>
                  </a:solidFill>
                  <a:effectLst/>
                  <a:uLnTx/>
                  <a:uFillTx/>
                  <a:latin typeface="Courier New" panose="02070309020205020404" pitchFamily="49" charset="0"/>
                  <a:ea typeface="Helvetica Neue"/>
                  <a:cs typeface="Courier New" panose="02070309020205020404" pitchFamily="49" charset="0"/>
                  <a:sym typeface="Helvetica Neue"/>
                </a:rPr>
                <a:t>    map(</a:t>
              </a:r>
              <a:r>
                <a:rPr kumimoji="0" lang="en-US" sz="1400" b="0" i="0" u="none" strike="noStrike" kern="0" cap="none" spc="0" normalizeH="0" baseline="0" noProof="0" dirty="0" err="1">
                  <a:ln>
                    <a:noFill/>
                  </a:ln>
                  <a:solidFill>
                    <a:srgbClr val="8F5DA2">
                      <a:lumMod val="50000"/>
                    </a:srgbClr>
                  </a:solidFill>
                  <a:effectLst/>
                  <a:uLnTx/>
                  <a:uFillTx/>
                  <a:latin typeface="Courier New" panose="02070309020205020404" pitchFamily="49" charset="0"/>
                  <a:ea typeface="Helvetica Neue"/>
                  <a:cs typeface="Courier New" panose="02070309020205020404" pitchFamily="49" charset="0"/>
                  <a:sym typeface="Helvetica Neue"/>
                </a:rPr>
                <a:t>alloc</a:t>
              </a:r>
              <a:r>
                <a:rPr kumimoji="0" lang="en-US" sz="1400" b="0" i="0" u="none" strike="noStrike" kern="0" cap="none" spc="0" normalizeH="0" baseline="0" noProof="0" dirty="0">
                  <a:ln>
                    <a:noFill/>
                  </a:ln>
                  <a:solidFill>
                    <a:srgbClr val="8F5DA2">
                      <a:lumMod val="50000"/>
                    </a:srgbClr>
                  </a:solidFill>
                  <a:effectLst/>
                  <a:uLnTx/>
                  <a:uFillTx/>
                  <a:latin typeface="Courier New" panose="02070309020205020404" pitchFamily="49" charset="0"/>
                  <a:ea typeface="Helvetica Neue"/>
                  <a:cs typeface="Courier New" panose="02070309020205020404" pitchFamily="49" charset="0"/>
                  <a:sym typeface="Helvetica Neue"/>
                </a:rPr>
                <a:t>:...) \</a:t>
              </a:r>
            </a:p>
          </p:txBody>
        </p:sp>
        <p:sp>
          <p:nvSpPr>
            <p:cNvPr id="44" name="TextBox 20">
              <a:extLst>
                <a:ext uri="{FF2B5EF4-FFF2-40B4-BE49-F238E27FC236}">
                  <a16:creationId xmlns:a16="http://schemas.microsoft.com/office/drawing/2014/main" id="{EC01A9D9-98EF-6746-8C30-7572A1B7361A}"/>
                </a:ext>
              </a:extLst>
            </p:cNvPr>
            <p:cNvSpPr txBox="1"/>
            <p:nvPr/>
          </p:nvSpPr>
          <p:spPr>
            <a:xfrm>
              <a:off x="6600723" y="5060311"/>
              <a:ext cx="2731389" cy="606897"/>
            </a:xfrm>
            <a:prstGeom prst="rect">
              <a:avLst/>
            </a:prstGeom>
            <a:solidFill>
              <a:srgbClr val="FFC000"/>
            </a:solidFill>
          </p:spPr>
          <p:txBody>
            <a:bodyPr wrap="square" rtlCol="0">
              <a:spAutoFit/>
            </a:bodyPr>
            <a:lstStyle/>
            <a:p>
              <a:pPr marL="0" marR="0" lvl="0" indent="0" defTabSz="1219169" eaLnBrk="1" fontAlgn="auto" latinLnBrk="0" hangingPunct="1">
                <a:lnSpc>
                  <a:spcPct val="90000"/>
                </a:lnSpc>
                <a:spcBef>
                  <a:spcPts val="2250"/>
                </a:spcBef>
                <a:spcAft>
                  <a:spcPts val="0"/>
                </a:spcAft>
                <a:buClrTx/>
                <a:buSzTx/>
                <a:buFontTx/>
                <a:buNone/>
                <a:tabLst/>
                <a:defRPr/>
              </a:pPr>
              <a:r>
                <a:rPr kumimoji="0" lang="en-US" sz="1400" b="0" i="0" u="none" strike="noStrike" kern="0" cap="none" spc="0" normalizeH="0" baseline="0" noProof="0" dirty="0">
                  <a:ln>
                    <a:noFill/>
                  </a:ln>
                  <a:solidFill>
                    <a:srgbClr val="8F5DA2">
                      <a:lumMod val="50000"/>
                    </a:srgbClr>
                  </a:solidFill>
                  <a:effectLst/>
                  <a:uLnTx/>
                  <a:uFillTx/>
                  <a:latin typeface="Courier New" panose="02070309020205020404" pitchFamily="49" charset="0"/>
                  <a:ea typeface="Helvetica Neue"/>
                  <a:cs typeface="Courier New" panose="02070309020205020404" pitchFamily="49" charset="0"/>
                  <a:sym typeface="Helvetica Neue"/>
                </a:rPr>
                <a:t>    map(to:...) \</a:t>
              </a:r>
            </a:p>
          </p:txBody>
        </p:sp>
        <p:sp>
          <p:nvSpPr>
            <p:cNvPr id="45" name="TextBox 21">
              <a:extLst>
                <a:ext uri="{FF2B5EF4-FFF2-40B4-BE49-F238E27FC236}">
                  <a16:creationId xmlns:a16="http://schemas.microsoft.com/office/drawing/2014/main" id="{AA821692-CEA6-AD46-ADC1-CF88DE76373C}"/>
                </a:ext>
              </a:extLst>
            </p:cNvPr>
            <p:cNvSpPr txBox="1"/>
            <p:nvPr/>
          </p:nvSpPr>
          <p:spPr>
            <a:xfrm>
              <a:off x="6600723" y="5495706"/>
              <a:ext cx="2731389" cy="634835"/>
            </a:xfrm>
            <a:prstGeom prst="rect">
              <a:avLst/>
            </a:prstGeom>
            <a:solidFill>
              <a:srgbClr val="FFC000"/>
            </a:solidFill>
          </p:spPr>
          <p:txBody>
            <a:bodyPr wrap="square" rtlCol="0" anchor="b" anchorCtr="0">
              <a:noAutofit/>
            </a:bodyPr>
            <a:lstStyle/>
            <a:p>
              <a:pPr marL="0" marR="0" lvl="0" indent="0" defTabSz="1219169" eaLnBrk="1" fontAlgn="auto" latinLnBrk="0" hangingPunct="1">
                <a:lnSpc>
                  <a:spcPct val="90000"/>
                </a:lnSpc>
                <a:spcBef>
                  <a:spcPts val="2250"/>
                </a:spcBef>
                <a:spcAft>
                  <a:spcPts val="0"/>
                </a:spcAft>
                <a:buClrTx/>
                <a:buSzTx/>
                <a:buFontTx/>
                <a:buNone/>
                <a:tabLst/>
                <a:defRPr/>
              </a:pPr>
              <a:r>
                <a:rPr kumimoji="0" lang="en-US" sz="1400" b="0" i="0" u="none" strike="noStrike" kern="0" cap="none" spc="0" normalizeH="0" baseline="0" noProof="0" dirty="0">
                  <a:ln>
                    <a:noFill/>
                  </a:ln>
                  <a:solidFill>
                    <a:srgbClr val="8F5DA2">
                      <a:lumMod val="50000"/>
                    </a:srgbClr>
                  </a:solidFill>
                  <a:effectLst/>
                  <a:uLnTx/>
                  <a:uFillTx/>
                  <a:latin typeface="Courier New" panose="02070309020205020404" pitchFamily="49" charset="0"/>
                  <a:ea typeface="Helvetica Neue"/>
                  <a:cs typeface="Courier New" panose="02070309020205020404" pitchFamily="49" charset="0"/>
                  <a:sym typeface="Helvetica Neue"/>
                </a:rPr>
                <a:t>{ ... }</a:t>
              </a:r>
            </a:p>
          </p:txBody>
        </p:sp>
        <p:sp>
          <p:nvSpPr>
            <p:cNvPr id="46" name="Oval 22">
              <a:extLst>
                <a:ext uri="{FF2B5EF4-FFF2-40B4-BE49-F238E27FC236}">
                  <a16:creationId xmlns:a16="http://schemas.microsoft.com/office/drawing/2014/main" id="{91FDDA9C-765E-814B-A876-50C6FA35544B}"/>
                </a:ext>
              </a:extLst>
            </p:cNvPr>
            <p:cNvSpPr/>
            <p:nvPr/>
          </p:nvSpPr>
          <p:spPr bwMode="auto">
            <a:xfrm>
              <a:off x="8047065" y="5847859"/>
              <a:ext cx="362139" cy="262551"/>
            </a:xfrm>
            <a:prstGeom prst="ellipse">
              <a:avLst/>
            </a:prstGeom>
            <a:solidFill>
              <a:srgbClr val="FFC000"/>
            </a:solidFill>
            <a:ln w="19050" cap="flat" cmpd="sng" algn="ctr">
              <a:solidFill>
                <a:srgbClr val="525252"/>
              </a:solidFill>
              <a:prstDash val="solid"/>
              <a:round/>
              <a:headEnd type="none" w="med" len="med"/>
              <a:tailEnd type="none" w="med" len="med"/>
            </a:ln>
            <a:effectLst/>
          </p:spPr>
          <p:txBody>
            <a:bodyPr vert="horz" wrap="none" lIns="0" tIns="0" rIns="0" bIns="0" numCol="1" rtlCol="0" anchor="t" anchorCtr="0" compatLnSpc="1">
              <a:prstTxWarp prst="textNoShape">
                <a:avLst/>
              </a:prstTxWarp>
              <a:noAutofit/>
            </a:bodyPr>
            <a:lstStyle/>
            <a:p>
              <a:pPr marL="0" marR="0" lvl="0" indent="0" algn="ctr" defTabSz="914377" eaLnBrk="1" fontAlgn="auto" latinLnBrk="0" hangingPunct="1">
                <a:lnSpc>
                  <a:spcPct val="80000"/>
                </a:lnSpc>
                <a:spcBef>
                  <a:spcPct val="50000"/>
                </a:spcBef>
                <a:spcAft>
                  <a:spcPts val="0"/>
                </a:spcAft>
                <a:buClrTx/>
                <a:buSzTx/>
                <a:buFontTx/>
                <a:buNone/>
                <a:tabLst/>
                <a:defRPr/>
              </a:pPr>
              <a:r>
                <a:rPr kumimoji="0" lang="en-US" sz="1400" b="0" i="0" u="none" strike="noStrike" kern="0" cap="none" spc="0" normalizeH="0" baseline="0" noProof="0" dirty="0">
                  <a:ln>
                    <a:noFill/>
                  </a:ln>
                  <a:solidFill>
                    <a:srgbClr val="8F5DA2">
                      <a:lumMod val="50000"/>
                    </a:srgbClr>
                  </a:solidFill>
                  <a:effectLst/>
                  <a:uLnTx/>
                  <a:uFillTx/>
                  <a:latin typeface="IntelOne Display Regular"/>
                  <a:ea typeface="Helvetica Neue"/>
                  <a:cs typeface="Helvetica Neue"/>
                  <a:sym typeface="Helvetica Neue"/>
                </a:rPr>
                <a:t>3</a:t>
              </a:r>
              <a:endParaRPr kumimoji="0" lang="en-US" sz="1400" b="0" i="0" u="none" strike="noStrike" kern="0" cap="none" spc="0" normalizeH="0" baseline="0" noProof="0" dirty="0">
                <a:ln>
                  <a:noFill/>
                </a:ln>
                <a:solidFill>
                  <a:srgbClr val="8F5DA2">
                    <a:lumMod val="50000"/>
                  </a:srgbClr>
                </a:solidFill>
                <a:effectLst/>
                <a:uLnTx/>
                <a:uFillTx/>
                <a:latin typeface="Verdana" pitchFamily="34" charset="0"/>
                <a:ea typeface="Helvetica Neue"/>
                <a:cs typeface="Helvetica Neue"/>
                <a:sym typeface="Helvetica Neue"/>
              </a:endParaRPr>
            </a:p>
          </p:txBody>
        </p:sp>
        <p:sp>
          <p:nvSpPr>
            <p:cNvPr id="47" name="TextBox 23">
              <a:extLst>
                <a:ext uri="{FF2B5EF4-FFF2-40B4-BE49-F238E27FC236}">
                  <a16:creationId xmlns:a16="http://schemas.microsoft.com/office/drawing/2014/main" id="{E75D50AE-AD4C-9E47-A4C6-1B32EE442646}"/>
                </a:ext>
              </a:extLst>
            </p:cNvPr>
            <p:cNvSpPr txBox="1"/>
            <p:nvPr/>
          </p:nvSpPr>
          <p:spPr>
            <a:xfrm>
              <a:off x="6600723" y="5348344"/>
              <a:ext cx="2731389" cy="364522"/>
            </a:xfrm>
            <a:prstGeom prst="rect">
              <a:avLst/>
            </a:prstGeom>
            <a:solidFill>
              <a:srgbClr val="FFC000"/>
            </a:solidFill>
          </p:spPr>
          <p:txBody>
            <a:bodyPr wrap="square" rtlCol="0">
              <a:spAutoFit/>
            </a:bodyPr>
            <a:lstStyle/>
            <a:p>
              <a:pPr marL="0" marR="0" lvl="0" indent="0" defTabSz="1219169" eaLnBrk="1" fontAlgn="auto" latinLnBrk="0" hangingPunct="1">
                <a:lnSpc>
                  <a:spcPct val="90000"/>
                </a:lnSpc>
                <a:spcBef>
                  <a:spcPts val="2250"/>
                </a:spcBef>
                <a:spcAft>
                  <a:spcPts val="0"/>
                </a:spcAft>
                <a:buClrTx/>
                <a:buSzTx/>
                <a:buFontTx/>
                <a:buNone/>
                <a:tabLst/>
                <a:defRPr/>
              </a:pPr>
              <a:r>
                <a:rPr kumimoji="0" lang="en-US" sz="1400" b="0" i="0" u="none" strike="noStrike" kern="0" cap="none" spc="0" normalizeH="0" baseline="0" noProof="0" dirty="0">
                  <a:ln>
                    <a:noFill/>
                  </a:ln>
                  <a:solidFill>
                    <a:srgbClr val="8F5DA2">
                      <a:lumMod val="50000"/>
                    </a:srgbClr>
                  </a:solidFill>
                  <a:effectLst/>
                  <a:uLnTx/>
                  <a:uFillTx/>
                  <a:latin typeface="Courier New" panose="02070309020205020404" pitchFamily="49" charset="0"/>
                  <a:ea typeface="Helvetica Neue"/>
                  <a:cs typeface="Courier New" panose="02070309020205020404" pitchFamily="49" charset="0"/>
                  <a:sym typeface="Helvetica Neue"/>
                </a:rPr>
                <a:t>map(from:...) </a:t>
              </a:r>
            </a:p>
          </p:txBody>
        </p:sp>
      </p:grpSp>
    </p:spTree>
    <p:extLst>
      <p:ext uri="{BB962C8B-B14F-4D97-AF65-F5344CB8AC3E}">
        <p14:creationId xmlns:p14="http://schemas.microsoft.com/office/powerpoint/2010/main" val="205679757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992616-0852-AD40-A3DA-665AF7CA97F0}"/>
              </a:ext>
            </a:extLst>
          </p:cNvPr>
          <p:cNvSpPr>
            <a:spLocks noGrp="1"/>
          </p:cNvSpPr>
          <p:nvPr>
            <p:ph type="title"/>
          </p:nvPr>
        </p:nvSpPr>
        <p:spPr/>
        <p:txBody>
          <a:bodyPr/>
          <a:lstStyle/>
          <a:p>
            <a:r>
              <a:rPr kumimoji="1" lang="zh-CN" altLang="en-US" dirty="0"/>
              <a:t>示例：</a:t>
            </a:r>
            <a:r>
              <a:rPr kumimoji="1" lang="en-US" altLang="zh-CN" dirty="0" err="1"/>
              <a:t>saxpy</a:t>
            </a:r>
            <a:endParaRPr kumimoji="1" lang="zh-CN" altLang="en-US" dirty="0"/>
          </a:p>
        </p:txBody>
      </p:sp>
      <p:sp>
        <p:nvSpPr>
          <p:cNvPr id="3" name="内容占位符 2">
            <a:extLst>
              <a:ext uri="{FF2B5EF4-FFF2-40B4-BE49-F238E27FC236}">
                <a16:creationId xmlns:a16="http://schemas.microsoft.com/office/drawing/2014/main" id="{CA4F1928-B2B5-FE40-B362-27A47C0A6D48}"/>
              </a:ext>
            </a:extLst>
          </p:cNvPr>
          <p:cNvSpPr>
            <a:spLocks noGrp="1" noChangeAspect="1"/>
          </p:cNvSpPr>
          <p:nvPr>
            <p:ph idx="1"/>
          </p:nvPr>
        </p:nvSpPr>
        <p:spPr>
          <a:xfrm>
            <a:off x="1182688" y="1371600"/>
            <a:ext cx="6606540" cy="4015740"/>
          </a:xfrm>
        </p:spPr>
        <p:txBody>
          <a:bodyPr/>
          <a:lstStyle/>
          <a:p>
            <a:endParaRPr kumimoji="1" lang="zh-CN" altLang="en-US"/>
          </a:p>
        </p:txBody>
      </p:sp>
      <p:sp>
        <p:nvSpPr>
          <p:cNvPr id="22" name="Rectangle 14">
            <a:extLst>
              <a:ext uri="{FF2B5EF4-FFF2-40B4-BE49-F238E27FC236}">
                <a16:creationId xmlns:a16="http://schemas.microsoft.com/office/drawing/2014/main" id="{89B1D570-D9D5-D94B-9C32-DC803BF55AE0}"/>
              </a:ext>
            </a:extLst>
          </p:cNvPr>
          <p:cNvSpPr/>
          <p:nvPr/>
        </p:nvSpPr>
        <p:spPr>
          <a:xfrm>
            <a:off x="607483" y="5867401"/>
            <a:ext cx="5793316" cy="295530"/>
          </a:xfrm>
          <a:prstGeom prst="rect">
            <a:avLst/>
          </a:prstGeom>
        </p:spPr>
        <p:txBody>
          <a:bodyPr wrap="square">
            <a:spAutoFit/>
          </a:bodyPr>
          <a:lstStyle/>
          <a:p>
            <a:pPr defTabSz="1219169" eaLnBrk="1" fontAlgn="auto">
              <a:lnSpc>
                <a:spcPct val="90000"/>
              </a:lnSpc>
              <a:spcBef>
                <a:spcPts val="2250"/>
              </a:spcBef>
              <a:spcAft>
                <a:spcPts val="0"/>
              </a:spcAft>
            </a:pPr>
            <a:r>
              <a:rPr kumimoji="0" lang="de-DE" sz="1467" kern="0" dirty="0">
                <a:solidFill>
                  <a:srgbClr val="000000"/>
                </a:solidFill>
                <a:latin typeface="Consolas" panose="020B0609020204030204" pitchFamily="49" charset="0"/>
                <a:ea typeface="Helvetica Neue"/>
                <a:cs typeface="Helvetica Neue"/>
                <a:sym typeface="Helvetica Neue"/>
              </a:rPr>
              <a:t>icx -qopenmp -fopenmp-targets=spir64 -o saxpy saxpy.c</a:t>
            </a:r>
          </a:p>
        </p:txBody>
      </p:sp>
      <p:grpSp>
        <p:nvGrpSpPr>
          <p:cNvPr id="24" name="组合 23">
            <a:extLst>
              <a:ext uri="{FF2B5EF4-FFF2-40B4-BE49-F238E27FC236}">
                <a16:creationId xmlns:a16="http://schemas.microsoft.com/office/drawing/2014/main" id="{DC53203C-64FF-9F44-BCD7-3F5CE315175B}"/>
              </a:ext>
            </a:extLst>
          </p:cNvPr>
          <p:cNvGrpSpPr/>
          <p:nvPr/>
        </p:nvGrpSpPr>
        <p:grpSpPr>
          <a:xfrm>
            <a:off x="179512" y="1562577"/>
            <a:ext cx="8947910" cy="4152185"/>
            <a:chOff x="607483" y="1562577"/>
            <a:chExt cx="8947910" cy="4152185"/>
          </a:xfrm>
        </p:grpSpPr>
        <p:sp>
          <p:nvSpPr>
            <p:cNvPr id="14" name="Rectangle 5">
              <a:extLst>
                <a:ext uri="{FF2B5EF4-FFF2-40B4-BE49-F238E27FC236}">
                  <a16:creationId xmlns:a16="http://schemas.microsoft.com/office/drawing/2014/main" id="{92767B35-9B3C-304A-9B32-1EB25C8015CE}"/>
                </a:ext>
              </a:extLst>
            </p:cNvPr>
            <p:cNvSpPr/>
            <p:nvPr/>
          </p:nvSpPr>
          <p:spPr>
            <a:xfrm>
              <a:off x="607483" y="1570038"/>
              <a:ext cx="6098116" cy="4114844"/>
            </a:xfrm>
            <a:prstGeom prst="rect">
              <a:avLst/>
            </a:prstGeom>
            <a:solidFill>
              <a:srgbClr val="525252">
                <a:lumMod val="20000"/>
                <a:lumOff val="80000"/>
              </a:srgbClr>
            </a:solidFill>
            <a:ln>
              <a:noFill/>
            </a:ln>
          </p:spPr>
          <p:txBody>
            <a:bodyPr wrap="square">
              <a:spAutoFit/>
            </a:bodyPr>
            <a:lstStyle/>
            <a:p>
              <a:pPr marL="0" marR="0" lvl="0" indent="0" defTabSz="1219169" eaLnBrk="1" fontAlgn="auto" latinLnBrk="0" hangingPunct="1">
                <a:lnSpc>
                  <a:spcPct val="100000"/>
                </a:lnSpc>
                <a:spcBef>
                  <a:spcPts val="0"/>
                </a:spcBef>
                <a:spcAft>
                  <a:spcPts val="0"/>
                </a:spcAft>
                <a:buClrTx/>
                <a:buSzTx/>
                <a:buFontTx/>
                <a:buNone/>
                <a:tabLst/>
                <a:defRPr/>
              </a:pPr>
              <a:r>
                <a:rPr kumimoji="0" lang="de-DE" sz="1867"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void saxpy() {</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67"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a:t>
              </a:r>
              <a:r>
                <a:rPr kumimoji="0" lang="en-US" sz="1867"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double a, x[ARRAY_SZ], y[ARRAY_SZ];</a:t>
              </a:r>
              <a:endParaRPr kumimoji="0" lang="de-DE" sz="1867"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endParaRPr>
            </a:p>
            <a:p>
              <a:pPr marL="0" marR="0" lvl="0" indent="0" defTabSz="1219169" eaLnBrk="1" fontAlgn="auto" latinLnBrk="0" hangingPunct="1">
                <a:lnSpc>
                  <a:spcPct val="100000"/>
                </a:lnSpc>
                <a:spcBef>
                  <a:spcPts val="0"/>
                </a:spcBef>
                <a:spcAft>
                  <a:spcPts val="0"/>
                </a:spcAft>
                <a:buClrTx/>
                <a:buSzTx/>
                <a:buFontTx/>
                <a:buNone/>
                <a:tabLst/>
                <a:defRPr/>
              </a:pPr>
              <a:r>
                <a:rPr kumimoji="0" lang="de-DE" sz="1867"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double t = 0.0;</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67"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a:t>
              </a:r>
              <a:r>
                <a:rPr kumimoji="0" lang="de-DE" sz="1867"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double tb, te;</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67"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tb = omp_get_wtime();</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67" b="0" i="0" u="none" strike="noStrike" kern="0" cap="none" spc="0" normalizeH="0" baseline="0" noProof="0" dirty="0">
                  <a:ln>
                    <a:noFill/>
                  </a:ln>
                  <a:solidFill>
                    <a:srgbClr val="0068B5"/>
                  </a:solidFill>
                  <a:effectLst/>
                  <a:uLnTx/>
                  <a:uFillTx/>
                  <a:latin typeface="Consolas" panose="020B0609020204030204" pitchFamily="49" charset="0"/>
                  <a:ea typeface="Helvetica Neue"/>
                  <a:cs typeface="Helvetica Neue"/>
                  <a:sym typeface="Helvetica Neue"/>
                </a:rPr>
                <a:t>#pragma omp target </a:t>
              </a:r>
              <a:r>
                <a:rPr kumimoji="0" lang="de-DE" sz="1867" b="0" i="0" u="none" strike="noStrike" kern="0" cap="none" spc="0" normalizeH="0" baseline="0" noProof="0" dirty="0">
                  <a:ln>
                    <a:noFill/>
                  </a:ln>
                  <a:solidFill>
                    <a:srgbClr val="C00000"/>
                  </a:solidFill>
                  <a:effectLst/>
                  <a:uLnTx/>
                  <a:uFillTx/>
                  <a:latin typeface="Consolas" panose="020B0609020204030204" pitchFamily="49" charset="0"/>
                  <a:ea typeface="Helvetica Neue"/>
                  <a:cs typeface="Helvetica Neue"/>
                  <a:sym typeface="Helvetica Neue"/>
                </a:rPr>
                <a:t>map(to:x)</a:t>
              </a:r>
              <a:r>
                <a:rPr kumimoji="0" lang="de-DE" sz="1867" b="0" i="0" u="none" strike="noStrike" kern="0" cap="none" spc="0" normalizeH="0" baseline="0" noProof="0" dirty="0">
                  <a:ln>
                    <a:noFill/>
                  </a:ln>
                  <a:solidFill>
                    <a:srgbClr val="0068B5"/>
                  </a:solidFill>
                  <a:effectLst/>
                  <a:uLnTx/>
                  <a:uFillTx/>
                  <a:latin typeface="Consolas" panose="020B0609020204030204" pitchFamily="49" charset="0"/>
                  <a:ea typeface="Helvetica Neue"/>
                  <a:cs typeface="Helvetica Neue"/>
                  <a:sym typeface="Helvetica Neue"/>
                </a:rPr>
                <a:t> \   </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67" b="0" i="0" u="none" strike="noStrike" kern="0" cap="none" spc="0" normalizeH="0" baseline="0" noProof="0" dirty="0">
                  <a:ln>
                    <a:noFill/>
                  </a:ln>
                  <a:solidFill>
                    <a:srgbClr val="0068B5"/>
                  </a:solidFill>
                  <a:effectLst/>
                  <a:uLnTx/>
                  <a:uFillTx/>
                  <a:latin typeface="Consolas" panose="020B0609020204030204" pitchFamily="49" charset="0"/>
                  <a:ea typeface="Helvetica Neue"/>
                  <a:cs typeface="Helvetica Neue"/>
                  <a:sym typeface="Helvetica Neue"/>
                </a:rPr>
                <a:t>                   </a:t>
              </a:r>
              <a:r>
                <a:rPr kumimoji="0" lang="de-DE" sz="1867" b="0" i="0" u="none" strike="noStrike" kern="0" cap="none" spc="0" normalizeH="0" baseline="0" noProof="0" dirty="0">
                  <a:ln>
                    <a:noFill/>
                  </a:ln>
                  <a:solidFill>
                    <a:srgbClr val="C00000"/>
                  </a:solidFill>
                  <a:effectLst/>
                  <a:uLnTx/>
                  <a:uFillTx/>
                  <a:latin typeface="Consolas" panose="020B0609020204030204" pitchFamily="49" charset="0"/>
                  <a:ea typeface="Helvetica Neue"/>
                  <a:cs typeface="Helvetica Neue"/>
                  <a:sym typeface="Helvetica Neue"/>
                </a:rPr>
                <a:t>map(tofrom:y)</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67"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for (int i = 0; i &lt; ARRAY_SZ; i++) {</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67"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y[i] = a * x[i] + y[i];</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67"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67"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a:t>
              </a:r>
              <a:r>
                <a:rPr kumimoji="0" lang="de-DE" sz="1867"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te = omp_get_wtime();</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67"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t = te - tb;</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67"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printf("Time of kernel: %lf\n", t);</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67"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a:t>
              </a:r>
            </a:p>
          </p:txBody>
        </p:sp>
        <p:sp>
          <p:nvSpPr>
            <p:cNvPr id="15" name="Rectangle 7">
              <a:extLst>
                <a:ext uri="{FF2B5EF4-FFF2-40B4-BE49-F238E27FC236}">
                  <a16:creationId xmlns:a16="http://schemas.microsoft.com/office/drawing/2014/main" id="{010E0392-0D10-6749-8261-75400E26C865}"/>
                </a:ext>
              </a:extLst>
            </p:cNvPr>
            <p:cNvSpPr/>
            <p:nvPr/>
          </p:nvSpPr>
          <p:spPr bwMode="auto">
            <a:xfrm>
              <a:off x="6705600" y="1562577"/>
              <a:ext cx="203200" cy="1694068"/>
            </a:xfrm>
            <a:prstGeom prst="rect">
              <a:avLst/>
            </a:prstGeom>
            <a:gradFill rotWithShape="1">
              <a:gsLst>
                <a:gs pos="0">
                  <a:srgbClr val="0068B5">
                    <a:tint val="100000"/>
                    <a:shade val="100000"/>
                    <a:satMod val="129999"/>
                  </a:srgbClr>
                </a:gs>
                <a:gs pos="100000">
                  <a:srgbClr val="0068B5">
                    <a:tint val="50000"/>
                    <a:shade val="100000"/>
                    <a:satMod val="350000"/>
                  </a:srgbClr>
                </a:gs>
              </a:gsLst>
              <a:lin ang="16200000" scaled="0"/>
            </a:gradFill>
            <a:ln w="9525" cap="flat" cmpd="sng" algn="ctr">
              <a:solidFill>
                <a:srgbClr val="0068B5">
                  <a:shade val="95000"/>
                  <a:satMod val="104999"/>
                </a:srgbClr>
              </a:solidFill>
              <a:prstDash val="solid"/>
              <a:headEnd type="none" w="med" len="med"/>
              <a:tailEnd type="none" w="med" len="med"/>
            </a:ln>
            <a:effectLst/>
          </p:spPr>
          <p:txBody>
            <a:bodyPr vert="vert" wrap="square" lIns="0" tIns="0" rIns="0" bIns="0" numCol="1" rtlCol="0" anchor="t" anchorCtr="0" compatLnSpc="1">
              <a:prstTxWarp prst="textNoShape">
                <a:avLst/>
              </a:prstTxWarp>
              <a:noAutofit/>
            </a:bodyPr>
            <a:lstStyle/>
            <a:p>
              <a:pPr marL="0" marR="0" lvl="0" indent="0" algn="ctr" defTabSz="1219170" eaLnBrk="1" fontAlgn="auto" latinLnBrk="0" hangingPunct="1">
                <a:lnSpc>
                  <a:spcPct val="8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525252"/>
                  </a:solidFill>
                  <a:effectLst/>
                  <a:uLnTx/>
                  <a:uFillTx/>
                  <a:latin typeface="Verdana" pitchFamily="34" charset="0"/>
                  <a:ea typeface="Helvetica Neue"/>
                  <a:cs typeface="Helvetica Neue"/>
                  <a:sym typeface="Helvetica Neue"/>
                </a:rPr>
                <a:t>host</a:t>
              </a:r>
            </a:p>
          </p:txBody>
        </p:sp>
        <p:sp>
          <p:nvSpPr>
            <p:cNvPr id="16" name="Rectangle 8">
              <a:extLst>
                <a:ext uri="{FF2B5EF4-FFF2-40B4-BE49-F238E27FC236}">
                  <a16:creationId xmlns:a16="http://schemas.microsoft.com/office/drawing/2014/main" id="{272122C7-5780-C648-8CAD-6ECE3DF1B647}"/>
                </a:ext>
              </a:extLst>
            </p:cNvPr>
            <p:cNvSpPr/>
            <p:nvPr/>
          </p:nvSpPr>
          <p:spPr bwMode="auto">
            <a:xfrm>
              <a:off x="8634941" y="3256645"/>
              <a:ext cx="203200" cy="891017"/>
            </a:xfrm>
            <a:prstGeom prst="rect">
              <a:avLst/>
            </a:prstGeom>
            <a:gradFill rotWithShape="1">
              <a:gsLst>
                <a:gs pos="0">
                  <a:srgbClr val="00C7FD">
                    <a:tint val="100000"/>
                    <a:shade val="100000"/>
                    <a:satMod val="129999"/>
                  </a:srgbClr>
                </a:gs>
                <a:gs pos="100000">
                  <a:srgbClr val="00C7FD">
                    <a:tint val="50000"/>
                    <a:shade val="100000"/>
                    <a:satMod val="350000"/>
                  </a:srgbClr>
                </a:gs>
              </a:gsLst>
              <a:lin ang="16200000" scaled="0"/>
            </a:gradFill>
            <a:ln w="9525" cap="flat" cmpd="sng" algn="ctr">
              <a:solidFill>
                <a:srgbClr val="00C7FD">
                  <a:shade val="95000"/>
                  <a:satMod val="104999"/>
                </a:srgbClr>
              </a:solidFill>
              <a:prstDash val="solid"/>
              <a:headEnd type="none" w="med" len="med"/>
              <a:tailEnd type="none" w="med" len="med"/>
            </a:ln>
            <a:effectLst/>
          </p:spPr>
          <p:txBody>
            <a:bodyPr vert="vert" wrap="square" lIns="0" tIns="0" rIns="0" bIns="0" numCol="1" rtlCol="0" anchor="t" anchorCtr="0" compatLnSpc="1">
              <a:prstTxWarp prst="textNoShape">
                <a:avLst/>
              </a:prstTxWarp>
              <a:noAutofit/>
            </a:bodyPr>
            <a:lstStyle/>
            <a:p>
              <a:pPr marL="0" marR="0" lvl="0" indent="0" algn="ctr" defTabSz="1219170" eaLnBrk="1" fontAlgn="auto" latinLnBrk="0" hangingPunct="1">
                <a:lnSpc>
                  <a:spcPct val="8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525252"/>
                  </a:solidFill>
                  <a:effectLst/>
                  <a:uLnTx/>
                  <a:uFillTx/>
                  <a:latin typeface="Verdana" pitchFamily="34" charset="0"/>
                  <a:ea typeface="Helvetica Neue"/>
                  <a:cs typeface="Helvetica Neue"/>
                  <a:sym typeface="Helvetica Neue"/>
                </a:rPr>
                <a:t>target</a:t>
              </a:r>
            </a:p>
          </p:txBody>
        </p:sp>
        <p:sp>
          <p:nvSpPr>
            <p:cNvPr id="17" name="Rectangle 9">
              <a:extLst>
                <a:ext uri="{FF2B5EF4-FFF2-40B4-BE49-F238E27FC236}">
                  <a16:creationId xmlns:a16="http://schemas.microsoft.com/office/drawing/2014/main" id="{E8641006-73CD-D843-85E6-E558064BEF4A}"/>
                </a:ext>
              </a:extLst>
            </p:cNvPr>
            <p:cNvSpPr/>
            <p:nvPr/>
          </p:nvSpPr>
          <p:spPr bwMode="auto">
            <a:xfrm>
              <a:off x="6705600" y="4147662"/>
              <a:ext cx="203200" cy="1567100"/>
            </a:xfrm>
            <a:prstGeom prst="rect">
              <a:avLst/>
            </a:prstGeom>
            <a:gradFill rotWithShape="1">
              <a:gsLst>
                <a:gs pos="0">
                  <a:srgbClr val="0068B5">
                    <a:tint val="100000"/>
                    <a:shade val="100000"/>
                    <a:satMod val="129999"/>
                  </a:srgbClr>
                </a:gs>
                <a:gs pos="100000">
                  <a:srgbClr val="0068B5">
                    <a:tint val="50000"/>
                    <a:shade val="100000"/>
                    <a:satMod val="350000"/>
                  </a:srgbClr>
                </a:gs>
              </a:gsLst>
              <a:lin ang="16200000" scaled="0"/>
            </a:gradFill>
            <a:ln w="9525" cap="flat" cmpd="sng" algn="ctr">
              <a:solidFill>
                <a:srgbClr val="0068B5">
                  <a:shade val="95000"/>
                  <a:satMod val="104999"/>
                </a:srgbClr>
              </a:solidFill>
              <a:prstDash val="solid"/>
              <a:headEnd type="none" w="med" len="med"/>
              <a:tailEnd type="none" w="med" len="med"/>
            </a:ln>
            <a:effectLst/>
          </p:spPr>
          <p:txBody>
            <a:bodyPr vert="vert" wrap="square" lIns="0" tIns="0" rIns="0" bIns="0" numCol="1" rtlCol="0" anchor="t" anchorCtr="0" compatLnSpc="1">
              <a:prstTxWarp prst="textNoShape">
                <a:avLst/>
              </a:prstTxWarp>
              <a:noAutofit/>
            </a:bodyPr>
            <a:lstStyle/>
            <a:p>
              <a:pPr marL="0" marR="0" lvl="0" indent="0" algn="ctr" defTabSz="1219170" eaLnBrk="1" fontAlgn="auto" latinLnBrk="0" hangingPunct="1">
                <a:lnSpc>
                  <a:spcPct val="8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525252"/>
                  </a:solidFill>
                  <a:effectLst/>
                  <a:uLnTx/>
                  <a:uFillTx/>
                  <a:latin typeface="Verdana" pitchFamily="34" charset="0"/>
                  <a:ea typeface="Helvetica Neue"/>
                  <a:cs typeface="Helvetica Neue"/>
                  <a:sym typeface="Helvetica Neue"/>
                </a:rPr>
                <a:t>host</a:t>
              </a:r>
            </a:p>
          </p:txBody>
        </p:sp>
        <p:cxnSp>
          <p:nvCxnSpPr>
            <p:cNvPr id="18" name="Straight Arrow Connector 11">
              <a:extLst>
                <a:ext uri="{FF2B5EF4-FFF2-40B4-BE49-F238E27FC236}">
                  <a16:creationId xmlns:a16="http://schemas.microsoft.com/office/drawing/2014/main" id="{80EE1B7B-69F7-AD4F-832C-DC3D1FE9279B}"/>
                </a:ext>
              </a:extLst>
            </p:cNvPr>
            <p:cNvCxnSpPr>
              <a:cxnSpLocks/>
              <a:endCxn id="16" idx="0"/>
            </p:cNvCxnSpPr>
            <p:nvPr/>
          </p:nvCxnSpPr>
          <p:spPr>
            <a:xfrm>
              <a:off x="6908800" y="3124201"/>
              <a:ext cx="1827741" cy="132444"/>
            </a:xfrm>
            <a:prstGeom prst="straightConnector1">
              <a:avLst/>
            </a:prstGeom>
            <a:noFill/>
            <a:ln w="25400" cap="flat" cmpd="sng" algn="ctr">
              <a:solidFill>
                <a:srgbClr val="004A86"/>
              </a:solidFill>
              <a:prstDash val="solid"/>
              <a:tailEnd type="triangle"/>
            </a:ln>
            <a:effectLst/>
          </p:spPr>
        </p:cxnSp>
        <p:cxnSp>
          <p:nvCxnSpPr>
            <p:cNvPr id="19" name="Straight Arrow Connector 13">
              <a:extLst>
                <a:ext uri="{FF2B5EF4-FFF2-40B4-BE49-F238E27FC236}">
                  <a16:creationId xmlns:a16="http://schemas.microsoft.com/office/drawing/2014/main" id="{7A06E966-3F47-9749-8ACA-44404B7225FF}"/>
                </a:ext>
              </a:extLst>
            </p:cNvPr>
            <p:cNvCxnSpPr>
              <a:cxnSpLocks/>
              <a:stCxn id="16" idx="2"/>
            </p:cNvCxnSpPr>
            <p:nvPr/>
          </p:nvCxnSpPr>
          <p:spPr>
            <a:xfrm flipH="1">
              <a:off x="6908800" y="4147661"/>
              <a:ext cx="1827741" cy="94139"/>
            </a:xfrm>
            <a:prstGeom prst="straightConnector1">
              <a:avLst/>
            </a:prstGeom>
            <a:noFill/>
            <a:ln w="25400" cap="flat" cmpd="sng" algn="ctr">
              <a:solidFill>
                <a:srgbClr val="004A86"/>
              </a:solidFill>
              <a:prstDash val="solid"/>
              <a:tailEnd type="triangle"/>
            </a:ln>
            <a:effectLst/>
          </p:spPr>
        </p:cxnSp>
        <p:sp>
          <p:nvSpPr>
            <p:cNvPr id="20" name="TextBox 19">
              <a:extLst>
                <a:ext uri="{FF2B5EF4-FFF2-40B4-BE49-F238E27FC236}">
                  <a16:creationId xmlns:a16="http://schemas.microsoft.com/office/drawing/2014/main" id="{C5F0B184-BF6E-CF46-B191-22F0D3E52709}"/>
                </a:ext>
              </a:extLst>
            </p:cNvPr>
            <p:cNvSpPr txBox="1"/>
            <p:nvPr/>
          </p:nvSpPr>
          <p:spPr>
            <a:xfrm>
              <a:off x="7436484" y="2409610"/>
              <a:ext cx="1354538" cy="677301"/>
            </a:xfrm>
            <a:prstGeom prst="rect">
              <a:avLst/>
            </a:prstGeom>
            <a:noFill/>
          </p:spPr>
          <p:txBody>
            <a:bodyPr vert="horz" wrap="none" lIns="0" tIns="0" rIns="0" bIns="0" rtlCol="0">
              <a:spAutoFit/>
            </a:bodyPr>
            <a:lstStyle/>
            <a:p>
              <a:pPr defTabSz="1219169" eaLnBrk="1" fontAlgn="auto">
                <a:spcBef>
                  <a:spcPts val="0"/>
                </a:spcBef>
                <a:spcAft>
                  <a:spcPts val="0"/>
                </a:spcAft>
              </a:pPr>
              <a:r>
                <a:rPr kumimoji="0" lang="en-US" sz="1467" kern="0" dirty="0">
                  <a:solidFill>
                    <a:srgbClr val="003C71"/>
                  </a:solidFill>
                  <a:latin typeface="Consolas" panose="020B0609020204030204" pitchFamily="49" charset="0"/>
                  <a:ea typeface="Helvetica Neue"/>
                  <a:cs typeface="Helvetica Neue"/>
                  <a:sym typeface="Helvetica Neue"/>
                </a:rPr>
                <a:t>a</a:t>
              </a:r>
            </a:p>
            <a:p>
              <a:pPr defTabSz="1219169" eaLnBrk="1" fontAlgn="auto">
                <a:spcBef>
                  <a:spcPts val="0"/>
                </a:spcBef>
                <a:spcAft>
                  <a:spcPts val="0"/>
                </a:spcAft>
              </a:pPr>
              <a:r>
                <a:rPr kumimoji="0" lang="en-US" sz="1467" kern="0" dirty="0">
                  <a:solidFill>
                    <a:srgbClr val="003C71"/>
                  </a:solidFill>
                  <a:latin typeface="Consolas" panose="020B0609020204030204" pitchFamily="49" charset="0"/>
                  <a:ea typeface="Helvetica Neue"/>
                  <a:cs typeface="Helvetica Neue"/>
                  <a:sym typeface="Helvetica Neue"/>
                </a:rPr>
                <a:t>x[0:ARRAY_SZ]</a:t>
              </a:r>
              <a:br>
                <a:rPr kumimoji="0" lang="en-US" sz="1467" kern="0" dirty="0">
                  <a:solidFill>
                    <a:srgbClr val="003C71"/>
                  </a:solidFill>
                  <a:latin typeface="Consolas" panose="020B0609020204030204" pitchFamily="49" charset="0"/>
                  <a:ea typeface="Helvetica Neue"/>
                  <a:cs typeface="Helvetica Neue"/>
                  <a:sym typeface="Helvetica Neue"/>
                </a:rPr>
              </a:br>
              <a:r>
                <a:rPr kumimoji="0" lang="en-US" sz="1467" kern="0" dirty="0">
                  <a:solidFill>
                    <a:srgbClr val="003C71"/>
                  </a:solidFill>
                  <a:latin typeface="Consolas" panose="020B0609020204030204" pitchFamily="49" charset="0"/>
                  <a:ea typeface="Helvetica Neue"/>
                  <a:cs typeface="Helvetica Neue"/>
                  <a:sym typeface="Helvetica Neue"/>
                </a:rPr>
                <a:t>y[0:ARRAY_SZ]</a:t>
              </a:r>
              <a:endParaRPr kumimoji="0" lang="de-DE" sz="1467" kern="0" dirty="0" err="1">
                <a:solidFill>
                  <a:srgbClr val="003C71"/>
                </a:solidFill>
                <a:latin typeface="Consolas" panose="020B0609020204030204" pitchFamily="49" charset="0"/>
                <a:ea typeface="Helvetica Neue"/>
                <a:cs typeface="Helvetica Neue"/>
                <a:sym typeface="Helvetica Neue"/>
              </a:endParaRPr>
            </a:p>
          </p:txBody>
        </p:sp>
        <p:sp>
          <p:nvSpPr>
            <p:cNvPr id="21" name="TextBox 20">
              <a:extLst>
                <a:ext uri="{FF2B5EF4-FFF2-40B4-BE49-F238E27FC236}">
                  <a16:creationId xmlns:a16="http://schemas.microsoft.com/office/drawing/2014/main" id="{F633ACCE-183E-7644-9C60-96B3EF6CBB55}"/>
                </a:ext>
              </a:extLst>
            </p:cNvPr>
            <p:cNvSpPr txBox="1"/>
            <p:nvPr/>
          </p:nvSpPr>
          <p:spPr>
            <a:xfrm>
              <a:off x="7404163" y="4308022"/>
              <a:ext cx="1354538" cy="225767"/>
            </a:xfrm>
            <a:prstGeom prst="rect">
              <a:avLst/>
            </a:prstGeom>
            <a:noFill/>
          </p:spPr>
          <p:txBody>
            <a:bodyPr vert="horz" wrap="none" lIns="0" tIns="0" rIns="0" bIns="0" rtlCol="0">
              <a:spAutoFit/>
            </a:bodyPr>
            <a:lstStyle/>
            <a:p>
              <a:pPr defTabSz="1219169" eaLnBrk="1" fontAlgn="auto">
                <a:lnSpc>
                  <a:spcPct val="90000"/>
                </a:lnSpc>
                <a:spcBef>
                  <a:spcPts val="2250"/>
                </a:spcBef>
                <a:spcAft>
                  <a:spcPts val="0"/>
                </a:spcAft>
              </a:pPr>
              <a:r>
                <a:rPr kumimoji="0" lang="en-US" sz="1467" kern="0" dirty="0">
                  <a:solidFill>
                    <a:srgbClr val="003C71"/>
                  </a:solidFill>
                  <a:latin typeface="Consolas" panose="020B0609020204030204" pitchFamily="49" charset="0"/>
                  <a:ea typeface="Helvetica Neue"/>
                  <a:cs typeface="Helvetica Neue"/>
                  <a:sym typeface="Helvetica Neue"/>
                </a:rPr>
                <a:t>y[0:ARRAY_SZ]</a:t>
              </a:r>
              <a:endParaRPr kumimoji="0" lang="de-DE" sz="1467" kern="0" dirty="0" err="1">
                <a:solidFill>
                  <a:srgbClr val="003C71"/>
                </a:solidFill>
                <a:latin typeface="Consolas" panose="020B0609020204030204" pitchFamily="49" charset="0"/>
                <a:ea typeface="Helvetica Neue"/>
                <a:cs typeface="Helvetica Neue"/>
                <a:sym typeface="Helvetica Neue"/>
              </a:endParaRPr>
            </a:p>
          </p:txBody>
        </p:sp>
        <p:sp>
          <p:nvSpPr>
            <p:cNvPr id="23" name="TextBox 3">
              <a:extLst>
                <a:ext uri="{FF2B5EF4-FFF2-40B4-BE49-F238E27FC236}">
                  <a16:creationId xmlns:a16="http://schemas.microsoft.com/office/drawing/2014/main" id="{5A267D77-CE43-934C-A98A-D86620199056}"/>
                </a:ext>
              </a:extLst>
            </p:cNvPr>
            <p:cNvSpPr txBox="1"/>
            <p:nvPr/>
          </p:nvSpPr>
          <p:spPr>
            <a:xfrm>
              <a:off x="7404163" y="4907115"/>
              <a:ext cx="2151230" cy="406393"/>
            </a:xfrm>
            <a:prstGeom prst="rect">
              <a:avLst/>
            </a:prstGeom>
            <a:noFill/>
          </p:spPr>
          <p:txBody>
            <a:bodyPr vert="horz" wrap="none" lIns="0" tIns="0" rIns="0" bIns="0" rtlCol="0">
              <a:spAutoFit/>
            </a:bodyPr>
            <a:lstStyle/>
            <a:p>
              <a:pPr defTabSz="1219169" eaLnBrk="1" fontAlgn="auto">
                <a:lnSpc>
                  <a:spcPct val="90000"/>
                </a:lnSpc>
                <a:spcBef>
                  <a:spcPts val="2250"/>
                </a:spcBef>
                <a:spcAft>
                  <a:spcPts val="0"/>
                </a:spcAft>
              </a:pPr>
              <a:r>
                <a:rPr kumimoji="0" lang="en-US" sz="1467" kern="0" dirty="0">
                  <a:solidFill>
                    <a:srgbClr val="003C71"/>
                  </a:solidFill>
                  <a:latin typeface="IntelOne Display Regular"/>
                  <a:ea typeface="Helvetica Neue"/>
                  <a:cs typeface="Helvetica Neue"/>
                  <a:sym typeface="Helvetica Neue"/>
                </a:rPr>
                <a:t>Unnecessary to copy x back </a:t>
              </a:r>
              <a:br>
                <a:rPr kumimoji="0" lang="en-US" sz="1467" kern="0" dirty="0">
                  <a:solidFill>
                    <a:srgbClr val="003C71"/>
                  </a:solidFill>
                  <a:latin typeface="IntelOne Display Regular"/>
                  <a:ea typeface="Helvetica Neue"/>
                  <a:cs typeface="Helvetica Neue"/>
                  <a:sym typeface="Helvetica Neue"/>
                </a:rPr>
              </a:br>
              <a:r>
                <a:rPr kumimoji="0" lang="en-US" sz="1467" kern="0" dirty="0">
                  <a:solidFill>
                    <a:srgbClr val="003C71"/>
                  </a:solidFill>
                  <a:latin typeface="IntelOne Display Regular"/>
                  <a:ea typeface="Helvetica Neue"/>
                  <a:cs typeface="Helvetica Neue"/>
                  <a:sym typeface="Helvetica Neue"/>
                </a:rPr>
                <a:t>to the host</a:t>
              </a:r>
            </a:p>
          </p:txBody>
        </p:sp>
      </p:grpSp>
    </p:spTree>
    <p:extLst>
      <p:ext uri="{BB962C8B-B14F-4D97-AF65-F5344CB8AC3E}">
        <p14:creationId xmlns:p14="http://schemas.microsoft.com/office/powerpoint/2010/main" val="306166407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B72E6-9258-BB45-A78B-D610E47AFB65}"/>
              </a:ext>
            </a:extLst>
          </p:cNvPr>
          <p:cNvSpPr>
            <a:spLocks noGrp="1"/>
          </p:cNvSpPr>
          <p:nvPr>
            <p:ph type="title"/>
          </p:nvPr>
        </p:nvSpPr>
        <p:spPr/>
        <p:txBody>
          <a:bodyPr/>
          <a:lstStyle/>
          <a:p>
            <a:r>
              <a:rPr kumimoji="1" lang="zh-CN" altLang="en-US" dirty="0"/>
              <a:t>映射动态分配的数据</a:t>
            </a:r>
          </a:p>
        </p:txBody>
      </p:sp>
      <p:sp>
        <p:nvSpPr>
          <p:cNvPr id="3" name="内容占位符 2">
            <a:extLst>
              <a:ext uri="{FF2B5EF4-FFF2-40B4-BE49-F238E27FC236}">
                <a16:creationId xmlns:a16="http://schemas.microsoft.com/office/drawing/2014/main" id="{D7E0C0A1-7F3A-D646-AF55-35A6B2FEEBEC}"/>
              </a:ext>
            </a:extLst>
          </p:cNvPr>
          <p:cNvSpPr>
            <a:spLocks noGrp="1"/>
          </p:cNvSpPr>
          <p:nvPr>
            <p:ph idx="1"/>
          </p:nvPr>
        </p:nvSpPr>
        <p:spPr/>
        <p:txBody>
          <a:bodyPr/>
          <a:lstStyle/>
          <a:p>
            <a:r>
              <a:rPr kumimoji="1" lang="zh-CN" altLang="en-US" dirty="0"/>
              <a:t>当使用动态</a:t>
            </a:r>
            <a:r>
              <a:rPr lang="zh-CN" altLang="en-US" dirty="0"/>
              <a:t>分配内存的</a:t>
            </a:r>
            <a:r>
              <a:rPr kumimoji="1" lang="zh-CN" altLang="en-US" dirty="0"/>
              <a:t>指针时，要显式指明要映射的元素个数</a:t>
            </a:r>
            <a:endParaRPr kumimoji="1" lang="en-US" altLang="zh-CN" dirty="0"/>
          </a:p>
          <a:p>
            <a:pPr marL="457200" lvl="1" indent="0">
              <a:buClr>
                <a:srgbClr val="3333CC"/>
              </a:buClr>
              <a:buNone/>
              <a:defRPr/>
            </a:pPr>
            <a:r>
              <a:rPr kumimoji="1" lang="en-US" altLang="zh-CN" sz="24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#pragma </a:t>
            </a:r>
            <a:r>
              <a:rPr kumimoji="1" lang="en-US" altLang="zh-CN" sz="2400" b="0" i="0" u="none" strike="noStrike" kern="100" cap="none" spc="0" normalizeH="0" baseline="0" noProof="0" dirty="0" err="1">
                <a:ln>
                  <a:noFill/>
                </a:ln>
                <a:solidFill>
                  <a:srgbClr val="0000FF"/>
                </a:solidFill>
                <a:effectLst/>
                <a:uLnTx/>
                <a:uFillTx/>
                <a:latin typeface="Arial" panose="020B0604020202020204" pitchFamily="34" charset="0"/>
                <a:ea typeface="宋体"/>
                <a:cs typeface="+mn-cs"/>
              </a:rPr>
              <a:t>omp</a:t>
            </a:r>
            <a:r>
              <a:rPr kumimoji="1" lang="en-US" altLang="zh-CN" sz="24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 target map(</a:t>
            </a:r>
            <a:r>
              <a:rPr kumimoji="1" lang="en-US" altLang="zh-CN" sz="2400" b="0" i="0" u="none" strike="noStrike" kern="100" cap="none" spc="0" normalizeH="0" baseline="0" noProof="0" dirty="0" err="1">
                <a:ln>
                  <a:noFill/>
                </a:ln>
                <a:solidFill>
                  <a:srgbClr val="0000FF"/>
                </a:solidFill>
                <a:effectLst/>
                <a:uLnTx/>
                <a:uFillTx/>
                <a:latin typeface="Arial" panose="020B0604020202020204" pitchFamily="34" charset="0"/>
                <a:ea typeface="宋体"/>
                <a:cs typeface="+mn-cs"/>
              </a:rPr>
              <a:t>to:array</a:t>
            </a:r>
            <a:r>
              <a:rPr kumimoji="1" lang="en-US" altLang="zh-CN" sz="24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a:t>
            </a:r>
            <a:r>
              <a:rPr kumimoji="1" lang="en-US" altLang="zh-CN" sz="2400" b="0" i="0" u="none" strike="noStrike" kern="100" cap="none" spc="0" normalizeH="0" baseline="0" noProof="0" dirty="0" err="1">
                <a:ln>
                  <a:noFill/>
                </a:ln>
                <a:solidFill>
                  <a:srgbClr val="0000FF"/>
                </a:solidFill>
                <a:effectLst/>
                <a:uLnTx/>
                <a:uFillTx/>
                <a:latin typeface="Arial" panose="020B0604020202020204" pitchFamily="34" charset="0"/>
                <a:ea typeface="宋体"/>
                <a:cs typeface="+mn-cs"/>
              </a:rPr>
              <a:t>start:length</a:t>
            </a:r>
            <a:r>
              <a:rPr kumimoji="1" lang="en-US" altLang="zh-CN" sz="24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a:t>
            </a:r>
          </a:p>
          <a:p>
            <a:pPr marL="457200" lvl="1" indent="0">
              <a:buClr>
                <a:srgbClr val="3333CC"/>
              </a:buClr>
              <a:buNone/>
              <a:defRPr/>
            </a:pPr>
            <a:r>
              <a:rPr kumimoji="1" lang="en-US" altLang="zh-CN" sz="24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a:t>
            </a:r>
            <a:r>
              <a:rPr kumimoji="1" lang="en-US" altLang="zh-CN" sz="2400" b="0" i="0" u="none" strike="noStrike" kern="100" cap="none" spc="0" normalizeH="0" baseline="0" noProof="0" dirty="0" err="1">
                <a:ln>
                  <a:noFill/>
                </a:ln>
                <a:solidFill>
                  <a:srgbClr val="0000FF"/>
                </a:solidFill>
                <a:effectLst/>
                <a:uLnTx/>
                <a:uFillTx/>
                <a:latin typeface="Arial" panose="020B0604020202020204" pitchFamily="34" charset="0"/>
                <a:ea typeface="宋体"/>
                <a:cs typeface="+mn-cs"/>
              </a:rPr>
              <a:t>omp</a:t>
            </a:r>
            <a:r>
              <a:rPr kumimoji="1" lang="en-US" altLang="zh-CN" sz="24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 target map(</a:t>
            </a:r>
            <a:r>
              <a:rPr kumimoji="1" lang="en-US" altLang="zh-CN" sz="2400" b="0" i="0" u="none" strike="noStrike" kern="100" cap="none" spc="0" normalizeH="0" baseline="0" noProof="0" dirty="0" err="1">
                <a:ln>
                  <a:noFill/>
                </a:ln>
                <a:solidFill>
                  <a:srgbClr val="0000FF"/>
                </a:solidFill>
                <a:effectLst/>
                <a:uLnTx/>
                <a:uFillTx/>
                <a:latin typeface="Arial" panose="020B0604020202020204" pitchFamily="34" charset="0"/>
                <a:ea typeface="宋体"/>
                <a:cs typeface="+mn-cs"/>
              </a:rPr>
              <a:t>to:array</a:t>
            </a:r>
            <a:r>
              <a:rPr kumimoji="1" lang="en-US" altLang="zh-CN" sz="24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a:t>
            </a:r>
            <a:r>
              <a:rPr kumimoji="1" lang="en-US" altLang="zh-CN" sz="2400" b="0" i="0" u="none" strike="noStrike" kern="100" cap="none" spc="0" normalizeH="0" baseline="0" noProof="0" dirty="0" err="1">
                <a:ln>
                  <a:noFill/>
                </a:ln>
                <a:solidFill>
                  <a:srgbClr val="0000FF"/>
                </a:solidFill>
                <a:effectLst/>
                <a:uLnTx/>
                <a:uFillTx/>
                <a:latin typeface="Arial" panose="020B0604020202020204" pitchFamily="34" charset="0"/>
                <a:ea typeface="宋体"/>
                <a:cs typeface="+mn-cs"/>
              </a:rPr>
              <a:t>start:end</a:t>
            </a:r>
            <a:r>
              <a:rPr kumimoji="1" lang="en-US" altLang="zh-CN" sz="24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a:t>
            </a:r>
          </a:p>
          <a:p>
            <a:pPr lvl="1"/>
            <a:endParaRPr lang="en-US" altLang="zh-CN" dirty="0"/>
          </a:p>
          <a:p>
            <a:pPr lvl="1"/>
            <a:r>
              <a:rPr lang="zh-CN" altLang="en-US" dirty="0"/>
              <a:t>可能只是制定数组的一部分</a:t>
            </a:r>
            <a:endParaRPr lang="en-US" altLang="zh-CN" dirty="0"/>
          </a:p>
          <a:p>
            <a:pPr lvl="1"/>
            <a:r>
              <a:rPr lang="zh-CN" altLang="en-US" dirty="0"/>
              <a:t>注意：</a:t>
            </a:r>
            <a:r>
              <a:rPr lang="en-US" altLang="zh-CN" dirty="0"/>
              <a:t>C/C++</a:t>
            </a:r>
            <a:r>
              <a:rPr lang="zh-CN" altLang="en-US" dirty="0"/>
              <a:t>中的语法（使用长度）与</a:t>
            </a:r>
            <a:r>
              <a:rPr lang="en-US" altLang="zh-CN" dirty="0"/>
              <a:t>Fortran</a:t>
            </a:r>
            <a:r>
              <a:rPr lang="zh-CN" altLang="en-US" dirty="0"/>
              <a:t>（使用结束下标）不同</a:t>
            </a:r>
            <a:endParaRPr lang="en-US" altLang="zh-CN" dirty="0"/>
          </a:p>
          <a:p>
            <a:endParaRPr kumimoji="1" lang="zh-CN" altLang="en-US" dirty="0"/>
          </a:p>
        </p:txBody>
      </p:sp>
    </p:spTree>
    <p:extLst>
      <p:ext uri="{BB962C8B-B14F-4D97-AF65-F5344CB8AC3E}">
        <p14:creationId xmlns:p14="http://schemas.microsoft.com/office/powerpoint/2010/main" val="56695083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31F5EE-F4E3-C847-833B-89694D30BB62}"/>
              </a:ext>
            </a:extLst>
          </p:cNvPr>
          <p:cNvSpPr>
            <a:spLocks noGrp="1"/>
          </p:cNvSpPr>
          <p:nvPr>
            <p:ph type="title"/>
          </p:nvPr>
        </p:nvSpPr>
        <p:spPr/>
        <p:txBody>
          <a:bodyPr/>
          <a:lstStyle/>
          <a:p>
            <a:r>
              <a:rPr kumimoji="1" lang="zh-CN" altLang="en-US" dirty="0"/>
              <a:t>示例：</a:t>
            </a:r>
            <a:r>
              <a:rPr kumimoji="1" lang="en-US" altLang="zh-CN" dirty="0" err="1"/>
              <a:t>saxpy</a:t>
            </a:r>
            <a:endParaRPr kumimoji="1" lang="zh-CN" altLang="en-US" dirty="0"/>
          </a:p>
        </p:txBody>
      </p:sp>
      <p:sp>
        <p:nvSpPr>
          <p:cNvPr id="3" name="内容占位符 2">
            <a:extLst>
              <a:ext uri="{FF2B5EF4-FFF2-40B4-BE49-F238E27FC236}">
                <a16:creationId xmlns:a16="http://schemas.microsoft.com/office/drawing/2014/main" id="{A7221E52-8482-394E-B180-FE1F8C837C1C}"/>
              </a:ext>
            </a:extLst>
          </p:cNvPr>
          <p:cNvSpPr>
            <a:spLocks noGrp="1"/>
          </p:cNvSpPr>
          <p:nvPr>
            <p:ph idx="1"/>
          </p:nvPr>
        </p:nvSpPr>
        <p:spPr/>
        <p:txBody>
          <a:bodyPr/>
          <a:lstStyle/>
          <a:p>
            <a:endParaRPr kumimoji="1" lang="zh-CN" altLang="en-US" dirty="0"/>
          </a:p>
        </p:txBody>
      </p:sp>
      <p:sp>
        <p:nvSpPr>
          <p:cNvPr id="25" name="Rectangle 14">
            <a:extLst>
              <a:ext uri="{FF2B5EF4-FFF2-40B4-BE49-F238E27FC236}">
                <a16:creationId xmlns:a16="http://schemas.microsoft.com/office/drawing/2014/main" id="{B3D94149-CBC9-554C-A074-755DB01D379E}"/>
              </a:ext>
            </a:extLst>
          </p:cNvPr>
          <p:cNvSpPr/>
          <p:nvPr/>
        </p:nvSpPr>
        <p:spPr>
          <a:xfrm>
            <a:off x="572726" y="5875186"/>
            <a:ext cx="5793316" cy="295530"/>
          </a:xfrm>
          <a:prstGeom prst="rect">
            <a:avLst/>
          </a:prstGeom>
        </p:spPr>
        <p:txBody>
          <a:bodyPr wrap="square">
            <a:spAutoFit/>
          </a:bodyPr>
          <a:lstStyle/>
          <a:p>
            <a:pPr defTabSz="1219169" eaLnBrk="1" fontAlgn="auto">
              <a:lnSpc>
                <a:spcPct val="90000"/>
              </a:lnSpc>
              <a:spcBef>
                <a:spcPts val="2250"/>
              </a:spcBef>
              <a:spcAft>
                <a:spcPts val="0"/>
              </a:spcAft>
            </a:pPr>
            <a:r>
              <a:rPr kumimoji="0" lang="de-DE" sz="1467" kern="0" dirty="0">
                <a:solidFill>
                  <a:srgbClr val="000000"/>
                </a:solidFill>
                <a:latin typeface="Consolas" panose="020B0609020204030204" pitchFamily="49" charset="0"/>
                <a:ea typeface="Helvetica Neue"/>
                <a:cs typeface="Helvetica Neue"/>
                <a:sym typeface="Helvetica Neue"/>
              </a:rPr>
              <a:t>icx -qopenmp -fopenmp-targets=spir64 -o saxpy saxpy.c</a:t>
            </a:r>
          </a:p>
        </p:txBody>
      </p:sp>
      <p:grpSp>
        <p:nvGrpSpPr>
          <p:cNvPr id="42" name="组合 41">
            <a:extLst>
              <a:ext uri="{FF2B5EF4-FFF2-40B4-BE49-F238E27FC236}">
                <a16:creationId xmlns:a16="http://schemas.microsoft.com/office/drawing/2014/main" id="{FEB6A548-C3C3-9D43-820A-33D6667C24EA}"/>
              </a:ext>
            </a:extLst>
          </p:cNvPr>
          <p:cNvGrpSpPr>
            <a:grpSpLocks noChangeAspect="1"/>
          </p:cNvGrpSpPr>
          <p:nvPr/>
        </p:nvGrpSpPr>
        <p:grpSpPr>
          <a:xfrm>
            <a:off x="251520" y="1402837"/>
            <a:ext cx="8861214" cy="4042387"/>
            <a:chOff x="607483" y="1107286"/>
            <a:chExt cx="11076518" cy="5052984"/>
          </a:xfrm>
        </p:grpSpPr>
        <p:sp>
          <p:nvSpPr>
            <p:cNvPr id="17" name="Rectangle 5">
              <a:extLst>
                <a:ext uri="{FF2B5EF4-FFF2-40B4-BE49-F238E27FC236}">
                  <a16:creationId xmlns:a16="http://schemas.microsoft.com/office/drawing/2014/main" id="{52E3F585-C6D4-F748-860B-8D6DBC0A48C4}"/>
                </a:ext>
              </a:extLst>
            </p:cNvPr>
            <p:cNvSpPr/>
            <p:nvPr/>
          </p:nvSpPr>
          <p:spPr>
            <a:xfrm>
              <a:off x="607483" y="1570038"/>
              <a:ext cx="6098117" cy="4424287"/>
            </a:xfrm>
            <a:prstGeom prst="rect">
              <a:avLst/>
            </a:prstGeom>
            <a:solidFill>
              <a:srgbClr val="525252">
                <a:lumMod val="20000"/>
                <a:lumOff val="80000"/>
              </a:srgbClr>
            </a:solidFill>
            <a:ln>
              <a:noFill/>
            </a:ln>
          </p:spPr>
          <p:txBody>
            <a:bodyPr wrap="square">
              <a:spAutoFit/>
            </a:bodyPr>
            <a:lstStyle/>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void saxpy(float a, float* x, float* y, </a:t>
              </a:r>
              <a:b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b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int sz) {</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double t = 0.0;</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a:t>
              </a:r>
              <a:r>
                <a:rPr kumimoji="0" lang="de-DE" sz="16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double tb, te;</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tb = omp_get_wtime();</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68B5"/>
                  </a:solidFill>
                  <a:effectLst/>
                  <a:uLnTx/>
                  <a:uFillTx/>
                  <a:latin typeface="Consolas" panose="020B0609020204030204" pitchFamily="49" charset="0"/>
                  <a:ea typeface="Helvetica Neue"/>
                  <a:cs typeface="Helvetica Neue"/>
                  <a:sym typeface="Helvetica Neue"/>
                </a:rPr>
                <a:t>#pragma omp target </a:t>
              </a:r>
              <a:r>
                <a:rPr kumimoji="0" lang="de-DE" sz="1600" b="0" i="0" u="none" strike="noStrike" kern="0" cap="none" spc="0" normalizeH="0" baseline="0" noProof="0" dirty="0">
                  <a:ln>
                    <a:noFill/>
                  </a:ln>
                  <a:solidFill>
                    <a:srgbClr val="C00000"/>
                  </a:solidFill>
                  <a:effectLst/>
                  <a:uLnTx/>
                  <a:uFillTx/>
                  <a:latin typeface="Consolas" panose="020B0609020204030204" pitchFamily="49" charset="0"/>
                  <a:ea typeface="Helvetica Neue"/>
                  <a:cs typeface="Helvetica Neue"/>
                  <a:sym typeface="Helvetica Neue"/>
                </a:rPr>
                <a:t>map(to:x[0:sz])</a:t>
              </a:r>
              <a:r>
                <a:rPr kumimoji="0" lang="de-DE" sz="1600" b="0" i="0" u="none" strike="noStrike" kern="0" cap="none" spc="0" normalizeH="0" baseline="0" noProof="0" dirty="0">
                  <a:ln>
                    <a:noFill/>
                  </a:ln>
                  <a:solidFill>
                    <a:srgbClr val="0068B5"/>
                  </a:solidFill>
                  <a:effectLst/>
                  <a:uLnTx/>
                  <a:uFillTx/>
                  <a:latin typeface="Consolas" panose="020B0609020204030204" pitchFamily="49" charset="0"/>
                  <a:ea typeface="Helvetica Neue"/>
                  <a:cs typeface="Helvetica Neue"/>
                  <a:sym typeface="Helvetica Neue"/>
                </a:rPr>
                <a:t> \   </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68B5"/>
                  </a:solidFill>
                  <a:effectLst/>
                  <a:uLnTx/>
                  <a:uFillTx/>
                  <a:latin typeface="Consolas" panose="020B0609020204030204" pitchFamily="49" charset="0"/>
                  <a:ea typeface="Helvetica Neue"/>
                  <a:cs typeface="Helvetica Neue"/>
                  <a:sym typeface="Helvetica Neue"/>
                </a:rPr>
                <a:t>                   </a:t>
              </a:r>
              <a:r>
                <a:rPr kumimoji="0" lang="de-DE" sz="1600" b="0" i="0" u="none" strike="noStrike" kern="0" cap="none" spc="0" normalizeH="0" baseline="0" noProof="0" dirty="0">
                  <a:ln>
                    <a:noFill/>
                  </a:ln>
                  <a:solidFill>
                    <a:srgbClr val="C00000"/>
                  </a:solidFill>
                  <a:effectLst/>
                  <a:uLnTx/>
                  <a:uFillTx/>
                  <a:latin typeface="Consolas" panose="020B0609020204030204" pitchFamily="49" charset="0"/>
                  <a:ea typeface="Helvetica Neue"/>
                  <a:cs typeface="Helvetica Neue"/>
                  <a:sym typeface="Helvetica Neue"/>
                </a:rPr>
                <a:t>map(tofrom:y[0:sz])</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for (int i = 0; i &lt; sz; i++) {</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y[i] = a * x[i] + y[i];</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a:t>
              </a:r>
              <a:r>
                <a:rPr kumimoji="0" lang="de-DE" sz="16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te = omp_get_wtime();</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t = te - tb;</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printf("Time of kernel: %lf\n", t);</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a:t>
              </a:r>
            </a:p>
          </p:txBody>
        </p:sp>
        <p:sp>
          <p:nvSpPr>
            <p:cNvPr id="18" name="Rectangle 7">
              <a:extLst>
                <a:ext uri="{FF2B5EF4-FFF2-40B4-BE49-F238E27FC236}">
                  <a16:creationId xmlns:a16="http://schemas.microsoft.com/office/drawing/2014/main" id="{F53CD8DF-36A5-634C-8DB6-3A1056E8B5F7}"/>
                </a:ext>
              </a:extLst>
            </p:cNvPr>
            <p:cNvSpPr/>
            <p:nvPr/>
          </p:nvSpPr>
          <p:spPr bwMode="auto">
            <a:xfrm>
              <a:off x="6705600" y="1562577"/>
              <a:ext cx="203200" cy="1694068"/>
            </a:xfrm>
            <a:prstGeom prst="rect">
              <a:avLst/>
            </a:prstGeom>
            <a:gradFill rotWithShape="1">
              <a:gsLst>
                <a:gs pos="0">
                  <a:srgbClr val="0068B5">
                    <a:tint val="100000"/>
                    <a:shade val="100000"/>
                    <a:satMod val="129999"/>
                  </a:srgbClr>
                </a:gs>
                <a:gs pos="100000">
                  <a:srgbClr val="0068B5">
                    <a:tint val="50000"/>
                    <a:shade val="100000"/>
                    <a:satMod val="350000"/>
                  </a:srgbClr>
                </a:gs>
              </a:gsLst>
              <a:lin ang="16200000" scaled="0"/>
            </a:gradFill>
            <a:ln w="9525" cap="flat" cmpd="sng" algn="ctr">
              <a:solidFill>
                <a:srgbClr val="0068B5">
                  <a:shade val="95000"/>
                  <a:satMod val="104999"/>
                </a:srgbClr>
              </a:solidFill>
              <a:prstDash val="solid"/>
              <a:headEnd type="none" w="med" len="med"/>
              <a:tailEnd type="none" w="med" len="med"/>
            </a:ln>
            <a:effectLst/>
          </p:spPr>
          <p:txBody>
            <a:bodyPr vert="vert" wrap="square" lIns="0" tIns="0" rIns="0" bIns="0" numCol="1" rtlCol="0" anchor="t" anchorCtr="0" compatLnSpc="1">
              <a:prstTxWarp prst="textNoShape">
                <a:avLst/>
              </a:prstTxWarp>
              <a:noAutofit/>
            </a:bodyPr>
            <a:lstStyle/>
            <a:p>
              <a:pPr marL="0" marR="0" lvl="0" indent="0" algn="ctr" defTabSz="1219170" eaLnBrk="1" fontAlgn="auto" latinLnBrk="0" hangingPunct="1">
                <a:lnSpc>
                  <a:spcPct val="8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525252"/>
                  </a:solidFill>
                  <a:effectLst/>
                  <a:uLnTx/>
                  <a:uFillTx/>
                  <a:latin typeface="Verdana" pitchFamily="34" charset="0"/>
                  <a:ea typeface="Helvetica Neue"/>
                  <a:cs typeface="Helvetica Neue"/>
                  <a:sym typeface="Helvetica Neue"/>
                </a:rPr>
                <a:t>host</a:t>
              </a:r>
            </a:p>
          </p:txBody>
        </p:sp>
        <p:sp>
          <p:nvSpPr>
            <p:cNvPr id="19" name="Rectangle 8">
              <a:extLst>
                <a:ext uri="{FF2B5EF4-FFF2-40B4-BE49-F238E27FC236}">
                  <a16:creationId xmlns:a16="http://schemas.microsoft.com/office/drawing/2014/main" id="{10774E1D-9D8A-A34A-B3CA-A9A8BCA0322E}"/>
                </a:ext>
              </a:extLst>
            </p:cNvPr>
            <p:cNvSpPr/>
            <p:nvPr/>
          </p:nvSpPr>
          <p:spPr bwMode="auto">
            <a:xfrm>
              <a:off x="8634941" y="3256645"/>
              <a:ext cx="203200" cy="891017"/>
            </a:xfrm>
            <a:prstGeom prst="rect">
              <a:avLst/>
            </a:prstGeom>
            <a:gradFill rotWithShape="1">
              <a:gsLst>
                <a:gs pos="0">
                  <a:srgbClr val="00C7FD">
                    <a:tint val="100000"/>
                    <a:shade val="100000"/>
                    <a:satMod val="129999"/>
                  </a:srgbClr>
                </a:gs>
                <a:gs pos="100000">
                  <a:srgbClr val="00C7FD">
                    <a:tint val="50000"/>
                    <a:shade val="100000"/>
                    <a:satMod val="350000"/>
                  </a:srgbClr>
                </a:gs>
              </a:gsLst>
              <a:lin ang="16200000" scaled="0"/>
            </a:gradFill>
            <a:ln w="9525" cap="flat" cmpd="sng" algn="ctr">
              <a:solidFill>
                <a:srgbClr val="00C7FD">
                  <a:shade val="95000"/>
                  <a:satMod val="104999"/>
                </a:srgbClr>
              </a:solidFill>
              <a:prstDash val="solid"/>
              <a:headEnd type="none" w="med" len="med"/>
              <a:tailEnd type="none" w="med" len="med"/>
            </a:ln>
            <a:effectLst/>
          </p:spPr>
          <p:txBody>
            <a:bodyPr vert="vert" wrap="square" lIns="0" tIns="0" rIns="0" bIns="0" numCol="1" rtlCol="0" anchor="t" anchorCtr="0" compatLnSpc="1">
              <a:prstTxWarp prst="textNoShape">
                <a:avLst/>
              </a:prstTxWarp>
              <a:noAutofit/>
            </a:bodyPr>
            <a:lstStyle/>
            <a:p>
              <a:pPr marL="0" marR="0" lvl="0" indent="0" algn="ctr" defTabSz="1219170" eaLnBrk="1" fontAlgn="auto" latinLnBrk="0" hangingPunct="1">
                <a:lnSpc>
                  <a:spcPct val="8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525252"/>
                  </a:solidFill>
                  <a:effectLst/>
                  <a:uLnTx/>
                  <a:uFillTx/>
                  <a:latin typeface="Verdana" pitchFamily="34" charset="0"/>
                  <a:ea typeface="Helvetica Neue"/>
                  <a:cs typeface="Helvetica Neue"/>
                  <a:sym typeface="Helvetica Neue"/>
                </a:rPr>
                <a:t>target</a:t>
              </a:r>
            </a:p>
          </p:txBody>
        </p:sp>
        <p:sp>
          <p:nvSpPr>
            <p:cNvPr id="20" name="Rectangle 9">
              <a:extLst>
                <a:ext uri="{FF2B5EF4-FFF2-40B4-BE49-F238E27FC236}">
                  <a16:creationId xmlns:a16="http://schemas.microsoft.com/office/drawing/2014/main" id="{46530A6D-6D09-C549-A0E6-94C3A4379077}"/>
                </a:ext>
              </a:extLst>
            </p:cNvPr>
            <p:cNvSpPr/>
            <p:nvPr/>
          </p:nvSpPr>
          <p:spPr bwMode="auto">
            <a:xfrm>
              <a:off x="6705600" y="4147662"/>
              <a:ext cx="203200" cy="1567100"/>
            </a:xfrm>
            <a:prstGeom prst="rect">
              <a:avLst/>
            </a:prstGeom>
            <a:gradFill rotWithShape="1">
              <a:gsLst>
                <a:gs pos="0">
                  <a:srgbClr val="0068B5">
                    <a:tint val="100000"/>
                    <a:shade val="100000"/>
                    <a:satMod val="129999"/>
                  </a:srgbClr>
                </a:gs>
                <a:gs pos="100000">
                  <a:srgbClr val="0068B5">
                    <a:tint val="50000"/>
                    <a:shade val="100000"/>
                    <a:satMod val="350000"/>
                  </a:srgbClr>
                </a:gs>
              </a:gsLst>
              <a:lin ang="16200000" scaled="0"/>
            </a:gradFill>
            <a:ln w="9525" cap="flat" cmpd="sng" algn="ctr">
              <a:solidFill>
                <a:srgbClr val="0068B5">
                  <a:shade val="95000"/>
                  <a:satMod val="104999"/>
                </a:srgbClr>
              </a:solidFill>
              <a:prstDash val="solid"/>
              <a:headEnd type="none" w="med" len="med"/>
              <a:tailEnd type="none" w="med" len="med"/>
            </a:ln>
            <a:effectLst/>
          </p:spPr>
          <p:txBody>
            <a:bodyPr vert="vert" wrap="square" lIns="0" tIns="0" rIns="0" bIns="0" numCol="1" rtlCol="0" anchor="t" anchorCtr="0" compatLnSpc="1">
              <a:prstTxWarp prst="textNoShape">
                <a:avLst/>
              </a:prstTxWarp>
              <a:noAutofit/>
            </a:bodyPr>
            <a:lstStyle/>
            <a:p>
              <a:pPr marL="0" marR="0" lvl="0" indent="0" algn="ctr" defTabSz="1219170" eaLnBrk="1" fontAlgn="auto" latinLnBrk="0" hangingPunct="1">
                <a:lnSpc>
                  <a:spcPct val="80000"/>
                </a:lnSpc>
                <a:spcBef>
                  <a:spcPct val="50000"/>
                </a:spcBef>
                <a:spcAft>
                  <a:spcPts val="0"/>
                </a:spcAft>
                <a:buClrTx/>
                <a:buSzTx/>
                <a:buFontTx/>
                <a:buNone/>
                <a:tabLst/>
                <a:defRPr/>
              </a:pPr>
              <a:r>
                <a:rPr kumimoji="0" lang="en-US" sz="1600" b="0" i="0" u="none" strike="noStrike" kern="0" cap="none" spc="0" normalizeH="0" baseline="0" noProof="0" dirty="0">
                  <a:ln>
                    <a:noFill/>
                  </a:ln>
                  <a:solidFill>
                    <a:srgbClr val="525252"/>
                  </a:solidFill>
                  <a:effectLst/>
                  <a:uLnTx/>
                  <a:uFillTx/>
                  <a:latin typeface="Verdana" pitchFamily="34" charset="0"/>
                  <a:ea typeface="Helvetica Neue"/>
                  <a:cs typeface="Helvetica Neue"/>
                  <a:sym typeface="Helvetica Neue"/>
                </a:rPr>
                <a:t>host</a:t>
              </a:r>
            </a:p>
          </p:txBody>
        </p:sp>
        <p:cxnSp>
          <p:nvCxnSpPr>
            <p:cNvPr id="21" name="Straight Arrow Connector 11">
              <a:extLst>
                <a:ext uri="{FF2B5EF4-FFF2-40B4-BE49-F238E27FC236}">
                  <a16:creationId xmlns:a16="http://schemas.microsoft.com/office/drawing/2014/main" id="{DC3046AD-35A7-F141-9588-39468A9ED1EB}"/>
                </a:ext>
              </a:extLst>
            </p:cNvPr>
            <p:cNvCxnSpPr>
              <a:cxnSpLocks/>
              <a:endCxn id="19" idx="0"/>
            </p:cNvCxnSpPr>
            <p:nvPr/>
          </p:nvCxnSpPr>
          <p:spPr>
            <a:xfrm>
              <a:off x="6908800" y="3124201"/>
              <a:ext cx="1827741" cy="132444"/>
            </a:xfrm>
            <a:prstGeom prst="straightConnector1">
              <a:avLst/>
            </a:prstGeom>
            <a:noFill/>
            <a:ln w="25400" cap="flat" cmpd="sng" algn="ctr">
              <a:solidFill>
                <a:srgbClr val="004A86"/>
              </a:solidFill>
              <a:prstDash val="solid"/>
              <a:tailEnd type="triangle"/>
            </a:ln>
            <a:effectLst/>
          </p:spPr>
        </p:cxnSp>
        <p:cxnSp>
          <p:nvCxnSpPr>
            <p:cNvPr id="22" name="Straight Arrow Connector 13">
              <a:extLst>
                <a:ext uri="{FF2B5EF4-FFF2-40B4-BE49-F238E27FC236}">
                  <a16:creationId xmlns:a16="http://schemas.microsoft.com/office/drawing/2014/main" id="{324260EB-D496-0044-9EF0-1E9D807C888C}"/>
                </a:ext>
              </a:extLst>
            </p:cNvPr>
            <p:cNvCxnSpPr>
              <a:cxnSpLocks/>
              <a:stCxn id="19" idx="2"/>
            </p:cNvCxnSpPr>
            <p:nvPr/>
          </p:nvCxnSpPr>
          <p:spPr>
            <a:xfrm flipH="1">
              <a:off x="6908800" y="4147661"/>
              <a:ext cx="1827741" cy="94139"/>
            </a:xfrm>
            <a:prstGeom prst="straightConnector1">
              <a:avLst/>
            </a:prstGeom>
            <a:noFill/>
            <a:ln w="25400" cap="flat" cmpd="sng" algn="ctr">
              <a:solidFill>
                <a:srgbClr val="004A86"/>
              </a:solidFill>
              <a:prstDash val="solid"/>
              <a:tailEnd type="triangle"/>
            </a:ln>
            <a:effectLst/>
          </p:spPr>
        </p:cxnSp>
        <p:sp>
          <p:nvSpPr>
            <p:cNvPr id="23" name="TextBox 19">
              <a:extLst>
                <a:ext uri="{FF2B5EF4-FFF2-40B4-BE49-F238E27FC236}">
                  <a16:creationId xmlns:a16="http://schemas.microsoft.com/office/drawing/2014/main" id="{956D4A0F-316B-7244-B2D5-83D79A94F4EE}"/>
                </a:ext>
              </a:extLst>
            </p:cNvPr>
            <p:cNvSpPr txBox="1"/>
            <p:nvPr/>
          </p:nvSpPr>
          <p:spPr>
            <a:xfrm>
              <a:off x="7436485" y="2289840"/>
              <a:ext cx="729368" cy="677301"/>
            </a:xfrm>
            <a:prstGeom prst="rect">
              <a:avLst/>
            </a:prstGeom>
            <a:noFill/>
          </p:spPr>
          <p:txBody>
            <a:bodyPr vert="horz" wrap="none" lIns="0" tIns="0" rIns="0" bIns="0" rtlCol="0">
              <a:spAutoFit/>
            </a:bodyPr>
            <a:lstStyle/>
            <a:p>
              <a:pPr defTabSz="1219169" eaLnBrk="1" fontAlgn="auto">
                <a:spcBef>
                  <a:spcPts val="0"/>
                </a:spcBef>
                <a:spcAft>
                  <a:spcPts val="0"/>
                </a:spcAft>
              </a:pPr>
              <a:r>
                <a:rPr kumimoji="0" lang="en-US" sz="1467" kern="0" dirty="0">
                  <a:solidFill>
                    <a:srgbClr val="003C71"/>
                  </a:solidFill>
                  <a:latin typeface="Consolas" panose="020B0609020204030204" pitchFamily="49" charset="0"/>
                  <a:ea typeface="Helvetica Neue"/>
                  <a:cs typeface="Helvetica Neue"/>
                  <a:sym typeface="Helvetica Neue"/>
                </a:rPr>
                <a:t>a</a:t>
              </a:r>
            </a:p>
            <a:p>
              <a:pPr defTabSz="1219169" eaLnBrk="1" fontAlgn="auto">
                <a:spcBef>
                  <a:spcPts val="0"/>
                </a:spcBef>
                <a:spcAft>
                  <a:spcPts val="0"/>
                </a:spcAft>
              </a:pPr>
              <a:r>
                <a:rPr kumimoji="0" lang="en-US" sz="1467" kern="0" dirty="0">
                  <a:solidFill>
                    <a:srgbClr val="003C71"/>
                  </a:solidFill>
                  <a:latin typeface="Consolas" panose="020B0609020204030204" pitchFamily="49" charset="0"/>
                  <a:ea typeface="Helvetica Neue"/>
                  <a:cs typeface="Helvetica Neue"/>
                  <a:sym typeface="Helvetica Neue"/>
                </a:rPr>
                <a:t>x[0:sz]</a:t>
              </a:r>
              <a:br>
                <a:rPr kumimoji="0" lang="en-US" sz="1467" kern="0" dirty="0">
                  <a:solidFill>
                    <a:srgbClr val="003C71"/>
                  </a:solidFill>
                  <a:latin typeface="Consolas" panose="020B0609020204030204" pitchFamily="49" charset="0"/>
                  <a:ea typeface="Helvetica Neue"/>
                  <a:cs typeface="Helvetica Neue"/>
                  <a:sym typeface="Helvetica Neue"/>
                </a:rPr>
              </a:br>
              <a:r>
                <a:rPr kumimoji="0" lang="en-US" sz="1467" kern="0" dirty="0">
                  <a:solidFill>
                    <a:srgbClr val="003C71"/>
                  </a:solidFill>
                  <a:latin typeface="Consolas" panose="020B0609020204030204" pitchFamily="49" charset="0"/>
                  <a:ea typeface="Helvetica Neue"/>
                  <a:cs typeface="Helvetica Neue"/>
                  <a:sym typeface="Helvetica Neue"/>
                </a:rPr>
                <a:t>y[0:sz]</a:t>
              </a:r>
              <a:endParaRPr kumimoji="0" lang="de-DE" sz="1467" kern="0" dirty="0" err="1">
                <a:solidFill>
                  <a:srgbClr val="003C71"/>
                </a:solidFill>
                <a:latin typeface="Consolas" panose="020B0609020204030204" pitchFamily="49" charset="0"/>
                <a:ea typeface="Helvetica Neue"/>
                <a:cs typeface="Helvetica Neue"/>
                <a:sym typeface="Helvetica Neue"/>
              </a:endParaRPr>
            </a:p>
          </p:txBody>
        </p:sp>
        <p:sp>
          <p:nvSpPr>
            <p:cNvPr id="24" name="TextBox 20">
              <a:extLst>
                <a:ext uri="{FF2B5EF4-FFF2-40B4-BE49-F238E27FC236}">
                  <a16:creationId xmlns:a16="http://schemas.microsoft.com/office/drawing/2014/main" id="{5D6FD699-5FC9-C943-9DA4-489C9BF8981F}"/>
                </a:ext>
              </a:extLst>
            </p:cNvPr>
            <p:cNvSpPr txBox="1"/>
            <p:nvPr/>
          </p:nvSpPr>
          <p:spPr>
            <a:xfrm>
              <a:off x="7404164" y="4308022"/>
              <a:ext cx="729367" cy="225767"/>
            </a:xfrm>
            <a:prstGeom prst="rect">
              <a:avLst/>
            </a:prstGeom>
            <a:noFill/>
          </p:spPr>
          <p:txBody>
            <a:bodyPr vert="horz" wrap="none" lIns="0" tIns="0" rIns="0" bIns="0" rtlCol="0">
              <a:spAutoFit/>
            </a:bodyPr>
            <a:lstStyle/>
            <a:p>
              <a:pPr defTabSz="1219169" eaLnBrk="1" fontAlgn="auto">
                <a:lnSpc>
                  <a:spcPct val="90000"/>
                </a:lnSpc>
                <a:spcBef>
                  <a:spcPts val="2250"/>
                </a:spcBef>
                <a:spcAft>
                  <a:spcPts val="0"/>
                </a:spcAft>
              </a:pPr>
              <a:r>
                <a:rPr kumimoji="0" lang="en-US" sz="1467" kern="0" dirty="0">
                  <a:solidFill>
                    <a:srgbClr val="003C71"/>
                  </a:solidFill>
                  <a:latin typeface="Consolas" panose="020B0609020204030204" pitchFamily="49" charset="0"/>
                  <a:ea typeface="Helvetica Neue"/>
                  <a:cs typeface="Helvetica Neue"/>
                  <a:sym typeface="Helvetica Neue"/>
                </a:rPr>
                <a:t>y[0:sz]</a:t>
              </a:r>
              <a:endParaRPr kumimoji="0" lang="de-DE" sz="1467" kern="0" dirty="0" err="1">
                <a:solidFill>
                  <a:srgbClr val="003C71"/>
                </a:solidFill>
                <a:latin typeface="Consolas" panose="020B0609020204030204" pitchFamily="49" charset="0"/>
                <a:ea typeface="Helvetica Neue"/>
                <a:cs typeface="Helvetica Neue"/>
                <a:sym typeface="Helvetica Neue"/>
              </a:endParaRPr>
            </a:p>
          </p:txBody>
        </p:sp>
        <p:sp>
          <p:nvSpPr>
            <p:cNvPr id="26" name="Oval 15">
              <a:extLst>
                <a:ext uri="{FF2B5EF4-FFF2-40B4-BE49-F238E27FC236}">
                  <a16:creationId xmlns:a16="http://schemas.microsoft.com/office/drawing/2014/main" id="{C15801F5-2A76-AE42-8256-8446C2D1DA97}"/>
                </a:ext>
              </a:extLst>
            </p:cNvPr>
            <p:cNvSpPr/>
            <p:nvPr/>
          </p:nvSpPr>
          <p:spPr>
            <a:xfrm>
              <a:off x="1576916" y="4053077"/>
              <a:ext cx="914400" cy="406400"/>
            </a:xfrm>
            <a:prstGeom prst="ellipse">
              <a:avLst/>
            </a:prstGeom>
            <a:noFill/>
            <a:ln w="25400" cap="flat" cmpd="sng" algn="ctr">
              <a:solidFill>
                <a:srgbClr val="8F5DA2"/>
              </a:solidFill>
              <a:prstDash val="solid"/>
            </a:ln>
            <a:effectLst/>
          </p:spPr>
          <p:txBody>
            <a:bodyPr rtlCol="0" anchor="ctr"/>
            <a:lstStyle/>
            <a:p>
              <a:pPr marL="0" marR="0" lvl="0" indent="0" algn="ctr" defTabSz="1219169" eaLnBrk="1" fontAlgn="auto" latinLnBrk="0" hangingPunct="1">
                <a:lnSpc>
                  <a:spcPct val="90000"/>
                </a:lnSpc>
                <a:spcBef>
                  <a:spcPts val="2250"/>
                </a:spcBef>
                <a:spcAft>
                  <a:spcPts val="0"/>
                </a:spcAft>
                <a:buClrTx/>
                <a:buSzTx/>
                <a:buFontTx/>
                <a:buNone/>
                <a:tabLst/>
                <a:defRPr/>
              </a:pPr>
              <a:endParaRPr kumimoji="0" lang="de-DE" sz="3200" b="0" i="0" u="none" strike="noStrike" kern="0" cap="none" spc="0" normalizeH="0" baseline="0" noProof="0">
                <a:ln>
                  <a:noFill/>
                </a:ln>
                <a:solidFill>
                  <a:srgbClr val="525252"/>
                </a:solidFill>
                <a:effectLst/>
                <a:uLnTx/>
                <a:uFillTx/>
                <a:latin typeface="IntelOne Display Regular"/>
                <a:ea typeface="Helvetica Neue"/>
                <a:cs typeface="Helvetica Neue"/>
                <a:sym typeface="Helvetica Neue"/>
              </a:endParaRPr>
            </a:p>
          </p:txBody>
        </p:sp>
        <p:sp>
          <p:nvSpPr>
            <p:cNvPr id="27" name="Oval 16">
              <a:extLst>
                <a:ext uri="{FF2B5EF4-FFF2-40B4-BE49-F238E27FC236}">
                  <a16:creationId xmlns:a16="http://schemas.microsoft.com/office/drawing/2014/main" id="{C6A6D6B0-424D-2341-9BB6-F7F99B0F204B}"/>
                </a:ext>
              </a:extLst>
            </p:cNvPr>
            <p:cNvSpPr/>
            <p:nvPr/>
          </p:nvSpPr>
          <p:spPr>
            <a:xfrm>
              <a:off x="4712171" y="1574904"/>
              <a:ext cx="1751059" cy="442119"/>
            </a:xfrm>
            <a:prstGeom prst="ellipse">
              <a:avLst/>
            </a:prstGeom>
            <a:noFill/>
            <a:ln w="25400" cap="flat" cmpd="sng" algn="ctr">
              <a:solidFill>
                <a:srgbClr val="8F5DA2"/>
              </a:solidFill>
              <a:prstDash val="solid"/>
            </a:ln>
            <a:effectLst/>
          </p:spPr>
          <p:txBody>
            <a:bodyPr rtlCol="0" anchor="ctr"/>
            <a:lstStyle/>
            <a:p>
              <a:pPr marL="0" marR="0" lvl="0" indent="0" algn="ctr" defTabSz="1219169" eaLnBrk="1" fontAlgn="auto" latinLnBrk="0" hangingPunct="1">
                <a:lnSpc>
                  <a:spcPct val="90000"/>
                </a:lnSpc>
                <a:spcBef>
                  <a:spcPts val="2250"/>
                </a:spcBef>
                <a:spcAft>
                  <a:spcPts val="0"/>
                </a:spcAft>
                <a:buClrTx/>
                <a:buSzTx/>
                <a:buFontTx/>
                <a:buNone/>
                <a:tabLst/>
                <a:defRPr/>
              </a:pPr>
              <a:endParaRPr kumimoji="0" lang="de-DE" sz="3200" b="0" i="0" u="none" strike="noStrike" kern="0" cap="none" spc="0" normalizeH="0" baseline="0" noProof="0">
                <a:ln>
                  <a:noFill/>
                </a:ln>
                <a:solidFill>
                  <a:srgbClr val="525252"/>
                </a:solidFill>
                <a:effectLst/>
                <a:uLnTx/>
                <a:uFillTx/>
                <a:latin typeface="IntelOne Display Regular"/>
                <a:ea typeface="Helvetica Neue"/>
                <a:cs typeface="Helvetica Neue"/>
                <a:sym typeface="Helvetica Neue"/>
              </a:endParaRPr>
            </a:p>
          </p:txBody>
        </p:sp>
        <p:sp>
          <p:nvSpPr>
            <p:cNvPr id="28" name="Speech Bubble: Rectangle with Corners Rounded 18">
              <a:extLst>
                <a:ext uri="{FF2B5EF4-FFF2-40B4-BE49-F238E27FC236}">
                  <a16:creationId xmlns:a16="http://schemas.microsoft.com/office/drawing/2014/main" id="{995DC336-BC9D-6446-A7A8-92DBC8C76A5E}"/>
                </a:ext>
              </a:extLst>
            </p:cNvPr>
            <p:cNvSpPr/>
            <p:nvPr/>
          </p:nvSpPr>
          <p:spPr>
            <a:xfrm>
              <a:off x="7436485" y="1107286"/>
              <a:ext cx="4247516" cy="677108"/>
            </a:xfrm>
            <a:prstGeom prst="wedgeRoundRectCallout">
              <a:avLst>
                <a:gd name="adj1" fmla="val -80425"/>
                <a:gd name="adj2" fmla="val 42444"/>
                <a:gd name="adj3" fmla="val 16667"/>
              </a:avLst>
            </a:prstGeom>
            <a:solidFill>
              <a:srgbClr val="004A86"/>
            </a:solidFill>
            <a:ln w="9525" cap="flat" cmpd="sng" algn="ctr">
              <a:noFill/>
              <a:prstDash val="solid"/>
            </a:ln>
            <a:effectLst/>
          </p:spPr>
          <p:txBody>
            <a:bodyPr rtlCol="0" anchor="ctr"/>
            <a:lstStyle/>
            <a:p>
              <a:pPr marL="0" marR="0" lvl="0" indent="0" algn="ctr" defTabSz="1219169" eaLnBrk="1" fontAlgn="auto" latinLnBrk="0" hangingPunct="1">
                <a:lnSpc>
                  <a:spcPct val="90000"/>
                </a:lnSpc>
                <a:spcBef>
                  <a:spcPts val="225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rPr>
                <a:t>The compiler cannot determine the size of memory behind the pointer.</a:t>
              </a:r>
              <a:endParaRPr kumimoji="0" lang="de-DE" sz="16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endParaRPr>
            </a:p>
          </p:txBody>
        </p:sp>
        <p:sp>
          <p:nvSpPr>
            <p:cNvPr id="29" name="Speech Bubble: Rectangle with Corners Rounded 21">
              <a:extLst>
                <a:ext uri="{FF2B5EF4-FFF2-40B4-BE49-F238E27FC236}">
                  <a16:creationId xmlns:a16="http://schemas.microsoft.com/office/drawing/2014/main" id="{8AFE0443-777A-2044-88C1-E02D7AB67D06}"/>
                </a:ext>
              </a:extLst>
            </p:cNvPr>
            <p:cNvSpPr/>
            <p:nvPr/>
          </p:nvSpPr>
          <p:spPr>
            <a:xfrm>
              <a:off x="7112001" y="5269253"/>
              <a:ext cx="4247516" cy="891017"/>
            </a:xfrm>
            <a:prstGeom prst="wedgeRoundRectCallout">
              <a:avLst>
                <a:gd name="adj1" fmla="val -91872"/>
                <a:gd name="adj2" fmla="val -230085"/>
                <a:gd name="adj3" fmla="val 16667"/>
              </a:avLst>
            </a:prstGeom>
            <a:solidFill>
              <a:srgbClr val="004A86"/>
            </a:solidFill>
            <a:ln w="9525" cap="flat" cmpd="sng" algn="ctr">
              <a:noFill/>
              <a:prstDash val="solid"/>
            </a:ln>
            <a:effectLst/>
          </p:spPr>
          <p:txBody>
            <a:bodyPr rtlCol="0" anchor="ctr"/>
            <a:lstStyle/>
            <a:p>
              <a:pPr marL="0" marR="0" lvl="0" indent="0" algn="ctr" defTabSz="1219169" eaLnBrk="1" fontAlgn="auto" latinLnBrk="0" hangingPunct="1">
                <a:lnSpc>
                  <a:spcPct val="90000"/>
                </a:lnSpc>
                <a:spcBef>
                  <a:spcPts val="225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rPr>
                <a:t>Programmers must help the compiler with the size of the data transfer needed.</a:t>
              </a:r>
              <a:endParaRPr kumimoji="0" lang="de-DE" sz="16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endParaRPr>
            </a:p>
          </p:txBody>
        </p:sp>
      </p:grpSp>
    </p:spTree>
    <p:extLst>
      <p:ext uri="{BB962C8B-B14F-4D97-AF65-F5344CB8AC3E}">
        <p14:creationId xmlns:p14="http://schemas.microsoft.com/office/powerpoint/2010/main" val="68904947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7C0340-85A7-EA4C-8071-9FF293847E37}"/>
              </a:ext>
            </a:extLst>
          </p:cNvPr>
          <p:cNvSpPr>
            <a:spLocks noGrp="1"/>
          </p:cNvSpPr>
          <p:nvPr>
            <p:ph type="title"/>
          </p:nvPr>
        </p:nvSpPr>
        <p:spPr/>
        <p:txBody>
          <a:bodyPr/>
          <a:lstStyle/>
          <a:p>
            <a:r>
              <a:rPr kumimoji="1" lang="zh-CN" altLang="en-US" dirty="0"/>
              <a:t>目标数据区域（结构化数据）</a:t>
            </a:r>
          </a:p>
        </p:txBody>
      </p:sp>
      <p:sp>
        <p:nvSpPr>
          <p:cNvPr id="3" name="内容占位符 2">
            <a:extLst>
              <a:ext uri="{FF2B5EF4-FFF2-40B4-BE49-F238E27FC236}">
                <a16:creationId xmlns:a16="http://schemas.microsoft.com/office/drawing/2014/main" id="{CD371A42-CDE1-3C45-9844-13680AD3D93A}"/>
              </a:ext>
            </a:extLst>
          </p:cNvPr>
          <p:cNvSpPr>
            <a:spLocks noGrp="1"/>
          </p:cNvSpPr>
          <p:nvPr>
            <p:ph idx="1"/>
          </p:nvPr>
        </p:nvSpPr>
        <p:spPr/>
        <p:txBody>
          <a:bodyPr/>
          <a:lstStyle/>
          <a:p>
            <a:r>
              <a:rPr kumimoji="1" lang="zh-CN" altLang="en-US" dirty="0"/>
              <a:t>最小化跨目标区域的数据拷贝</a:t>
            </a:r>
            <a:endParaRPr kumimoji="1" lang="en-US" altLang="zh-CN" dirty="0"/>
          </a:p>
          <a:p>
            <a:r>
              <a:rPr kumimoji="1" lang="zh-CN" altLang="en-US" dirty="0"/>
              <a:t>使用</a:t>
            </a:r>
            <a:r>
              <a:rPr kumimoji="1" lang="en-US" altLang="zh-CN" sz="32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target data</a:t>
            </a:r>
            <a:r>
              <a:rPr kumimoji="1" lang="zh-CN" altLang="en-US" dirty="0"/>
              <a:t>（结构化数据）</a:t>
            </a:r>
            <a:r>
              <a:rPr kumimoji="1" lang="en-US" altLang="zh-CN" sz="32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 target enter data/target exit data</a:t>
            </a:r>
            <a:r>
              <a:rPr kumimoji="1" lang="zh-CN" altLang="en-US" dirty="0"/>
              <a:t>和（非结构化数据）形成目标数据区域并优化主机和设备间的数据共享</a:t>
            </a:r>
            <a:endParaRPr kumimoji="1" lang="en-US" altLang="zh-CN" dirty="0"/>
          </a:p>
          <a:p>
            <a:pPr lvl="1"/>
            <a:r>
              <a:rPr lang="zh-CN" altLang="en-US" dirty="0"/>
              <a:t>数据映射与目标执行分离</a:t>
            </a:r>
            <a:endParaRPr lang="en-US" altLang="zh-CN" dirty="0"/>
          </a:p>
          <a:p>
            <a:pPr lvl="1"/>
            <a:r>
              <a:rPr kumimoji="1" lang="zh-CN" altLang="en-US" dirty="0"/>
              <a:t>映射数据，但执行并不卸载</a:t>
            </a:r>
            <a:endParaRPr kumimoji="1" lang="en-US" altLang="zh-CN" dirty="0"/>
          </a:p>
          <a:p>
            <a:pPr lvl="1"/>
            <a:r>
              <a:rPr kumimoji="1" lang="zh-CN" altLang="en-US" dirty="0"/>
              <a:t>在目标数据区域期间，变量保持在设备上</a:t>
            </a:r>
            <a:endParaRPr kumimoji="1" lang="en-US" altLang="zh-CN" dirty="0"/>
          </a:p>
          <a:p>
            <a:pPr lvl="1"/>
            <a:r>
              <a:rPr kumimoji="1" lang="en-US" altLang="zh-CN" sz="2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target update</a:t>
            </a:r>
            <a:r>
              <a:rPr kumimoji="1" lang="zh-CN" altLang="en-US" dirty="0"/>
              <a:t>构造可在主机和设备间拷贝数据值</a:t>
            </a:r>
          </a:p>
        </p:txBody>
      </p:sp>
    </p:spTree>
    <p:extLst>
      <p:ext uri="{BB962C8B-B14F-4D97-AF65-F5344CB8AC3E}">
        <p14:creationId xmlns:p14="http://schemas.microsoft.com/office/powerpoint/2010/main" val="378778818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7C0340-85A7-EA4C-8071-9FF293847E37}"/>
              </a:ext>
            </a:extLst>
          </p:cNvPr>
          <p:cNvSpPr>
            <a:spLocks noGrp="1"/>
          </p:cNvSpPr>
          <p:nvPr>
            <p:ph type="title"/>
          </p:nvPr>
        </p:nvSpPr>
        <p:spPr/>
        <p:txBody>
          <a:bodyPr/>
          <a:lstStyle/>
          <a:p>
            <a:r>
              <a:rPr lang="en-US" altLang="zh-CN" dirty="0"/>
              <a:t>target data</a:t>
            </a:r>
            <a:r>
              <a:rPr kumimoji="1" lang="zh-CN" altLang="en-US" dirty="0"/>
              <a:t>构造语法</a:t>
            </a:r>
          </a:p>
        </p:txBody>
      </p:sp>
      <p:sp>
        <p:nvSpPr>
          <p:cNvPr id="3" name="内容占位符 2">
            <a:extLst>
              <a:ext uri="{FF2B5EF4-FFF2-40B4-BE49-F238E27FC236}">
                <a16:creationId xmlns:a16="http://schemas.microsoft.com/office/drawing/2014/main" id="{CD371A42-CDE1-3C45-9844-13680AD3D93A}"/>
              </a:ext>
            </a:extLst>
          </p:cNvPr>
          <p:cNvSpPr>
            <a:spLocks noGrp="1"/>
          </p:cNvSpPr>
          <p:nvPr>
            <p:ph idx="1"/>
          </p:nvPr>
        </p:nvSpPr>
        <p:spPr/>
        <p:txBody>
          <a:bodyPr/>
          <a:lstStyle/>
          <a:p>
            <a:r>
              <a:rPr kumimoji="1" lang="zh-CN" altLang="en-US" sz="2800" dirty="0"/>
              <a:t>创建一个作用域数据环境，并在主机和设备之间传输数据</a:t>
            </a:r>
            <a:endParaRPr kumimoji="1" lang="en-US" altLang="zh-CN" sz="2800" dirty="0"/>
          </a:p>
          <a:p>
            <a:pPr>
              <a:defRPr/>
            </a:pPr>
            <a:r>
              <a:rPr lang="en-US" altLang="zh-CN" sz="2800" dirty="0">
                <a:solidFill>
                  <a:srgbClr val="000000"/>
                </a:solidFill>
              </a:rPr>
              <a:t>C/C++</a:t>
            </a:r>
            <a:r>
              <a:rPr lang="zh-CN" altLang="en-US" sz="2800" dirty="0">
                <a:solidFill>
                  <a:srgbClr val="000000"/>
                </a:solidFill>
              </a:rPr>
              <a:t>语法</a:t>
            </a:r>
            <a:endParaRPr lang="en-US" altLang="zh-CN" sz="2800" dirty="0">
              <a:solidFill>
                <a:srgbClr val="000000"/>
              </a:solidFill>
            </a:endParaRPr>
          </a:p>
          <a:p>
            <a:pPr marL="0" indent="0" eaLnBrk="1" hangingPunct="1">
              <a:spcBef>
                <a:spcPts val="100"/>
              </a:spcBef>
              <a:buNone/>
              <a:defRPr/>
            </a:pPr>
            <a:r>
              <a:rPr lang="en-US" altLang="zh-CN" sz="1800" kern="100" dirty="0">
                <a:solidFill>
                  <a:srgbClr val="0000FF"/>
                </a:solidFill>
                <a:latin typeface="Arial" panose="020B0604020202020204" pitchFamily="34" charset="0"/>
              </a:rPr>
              <a:t>#pragma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target data [clause[[,] clause],…]</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i="1" kern="100" dirty="0">
                <a:solidFill>
                  <a:srgbClr val="0000FF"/>
                </a:solidFill>
                <a:latin typeface="Arial" panose="020B0604020202020204" pitchFamily="34" charset="0"/>
              </a:rPr>
              <a:t>structured-block</a:t>
            </a:r>
            <a:endParaRPr lang="en-US" altLang="zh-CN" sz="1800" kern="100" dirty="0">
              <a:solidFill>
                <a:srgbClr val="0000FF"/>
              </a:solidFill>
              <a:latin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rgbClr val="FF3300"/>
              </a:buClr>
              <a:buSzPct val="75000"/>
              <a:buFont typeface="Wingdings" panose="05000000000000000000" pitchFamily="2" charset="2"/>
              <a:buChar char="m"/>
              <a:tabLst/>
              <a:defRPr/>
            </a:pPr>
            <a:r>
              <a:rPr kumimoji="1" lang="en-US" altLang="zh-CN" sz="2800" b="0" i="0" u="none" strike="noStrike" kern="0" cap="none" spc="0" normalizeH="0" baseline="0" noProof="0" dirty="0">
                <a:ln>
                  <a:noFill/>
                </a:ln>
                <a:solidFill>
                  <a:srgbClr val="000000"/>
                </a:solidFill>
                <a:effectLst/>
                <a:uLnTx/>
                <a:uFillTx/>
                <a:latin typeface="Times New Roman"/>
                <a:ea typeface="宋体"/>
                <a:cs typeface="+mn-cs"/>
              </a:rPr>
              <a:t>Fortran</a:t>
            </a:r>
            <a:r>
              <a:rPr kumimoji="1" lang="zh-CN" altLang="en-US" sz="2800" b="0" i="0" u="none" strike="noStrike" kern="0" cap="none" spc="0" normalizeH="0" baseline="0" noProof="0" dirty="0">
                <a:ln>
                  <a:noFill/>
                </a:ln>
                <a:solidFill>
                  <a:srgbClr val="000000"/>
                </a:solidFill>
                <a:effectLst/>
                <a:uLnTx/>
                <a:uFillTx/>
                <a:latin typeface="Times New Roman"/>
                <a:ea typeface="宋体"/>
                <a:cs typeface="+mn-cs"/>
              </a:rPr>
              <a:t>语法</a:t>
            </a:r>
            <a:endParaRPr kumimoji="1" lang="en-US" altLang="zh-CN" sz="2800" b="0" i="0" u="none" strike="noStrike" kern="0" cap="none" spc="0" normalizeH="0" baseline="0" noProof="0" dirty="0">
              <a:ln>
                <a:noFill/>
              </a:ln>
              <a:solidFill>
                <a:srgbClr val="000000"/>
              </a:solidFill>
              <a:effectLst/>
              <a:uLnTx/>
              <a:uFillTx/>
              <a:latin typeface="Times New Roman"/>
              <a:ea typeface="宋体"/>
              <a:cs typeface="+mn-cs"/>
            </a:endParaRPr>
          </a:p>
          <a:p>
            <a:pPr marL="0" indent="0" eaLnBrk="1" hangingPunct="1">
              <a:spcBef>
                <a:spcPts val="100"/>
              </a:spcBef>
              <a:buNone/>
              <a:defRPr/>
            </a:pP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a:t>
            </a:r>
            <a:r>
              <a:rPr kumimoji="1" lang="en-US" altLang="zh-CN" sz="1800" b="0" i="0" u="none" strike="noStrike" kern="100" cap="none" spc="0" normalizeH="0" baseline="0" noProof="0" dirty="0" err="1">
                <a:ln>
                  <a:noFill/>
                </a:ln>
                <a:solidFill>
                  <a:srgbClr val="0000FF"/>
                </a:solidFill>
                <a:effectLst/>
                <a:uLnTx/>
                <a:uFillTx/>
                <a:latin typeface="Arial" panose="020B0604020202020204" pitchFamily="34" charset="0"/>
                <a:ea typeface="宋体"/>
                <a:cs typeface="+mn-cs"/>
              </a:rPr>
              <a:t>omp</a:t>
            </a: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 target data [clause[[,] clause],…]</a:t>
            </a:r>
          </a:p>
          <a:p>
            <a:pPr marL="0" marR="0" lvl="0" indent="0" algn="l" defTabSz="914400" rtl="0" eaLnBrk="1" fontAlgn="base" latinLnBrk="0" hangingPunct="1">
              <a:lnSpc>
                <a:spcPct val="100000"/>
              </a:lnSpc>
              <a:spcBef>
                <a:spcPts val="100"/>
              </a:spcBef>
              <a:spcAft>
                <a:spcPct val="0"/>
              </a:spcAft>
              <a:buClr>
                <a:srgbClr val="FF3300"/>
              </a:buClr>
              <a:buSzPct val="75000"/>
              <a:buFont typeface="Wingdings" panose="05000000000000000000" pitchFamily="2" charset="2"/>
              <a:buNone/>
              <a:tabLst/>
              <a:defRPr/>
            </a:pP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    </a:t>
            </a:r>
            <a:r>
              <a:rPr kumimoji="1" lang="en-US" altLang="zh-CN" sz="1800" b="0" i="1" u="none" strike="noStrike" kern="100" cap="none" spc="0" normalizeH="0" baseline="0" noProof="0" dirty="0">
                <a:ln>
                  <a:noFill/>
                </a:ln>
                <a:solidFill>
                  <a:srgbClr val="0000FF"/>
                </a:solidFill>
                <a:effectLst/>
                <a:uLnTx/>
                <a:uFillTx/>
                <a:latin typeface="Arial" panose="020B0604020202020204" pitchFamily="34" charset="0"/>
                <a:ea typeface="宋体"/>
                <a:cs typeface="+mn-cs"/>
              </a:rPr>
              <a:t>structured-block</a:t>
            </a:r>
          </a:p>
          <a:p>
            <a:pPr marL="0" indent="0" eaLnBrk="1" hangingPunct="1">
              <a:spcBef>
                <a:spcPts val="100"/>
              </a:spcBef>
              <a:buNone/>
              <a:defRPr/>
            </a:pP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a:t>
            </a:r>
            <a:r>
              <a:rPr kumimoji="1" lang="en-US" altLang="zh-CN" sz="1800" b="0" i="0" u="none" strike="noStrike" kern="100" cap="none" spc="0" normalizeH="0" baseline="0" noProof="0" dirty="0" err="1">
                <a:ln>
                  <a:noFill/>
                </a:ln>
                <a:solidFill>
                  <a:srgbClr val="0000FF"/>
                </a:solidFill>
                <a:effectLst/>
                <a:uLnTx/>
                <a:uFillTx/>
                <a:latin typeface="Arial" panose="020B0604020202020204" pitchFamily="34" charset="0"/>
                <a:ea typeface="宋体"/>
                <a:cs typeface="+mn-cs"/>
              </a:rPr>
              <a:t>omp</a:t>
            </a: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 end target data</a:t>
            </a:r>
          </a:p>
          <a:p>
            <a:pPr marL="342900" marR="0" lvl="0" indent="-342900" algn="l" defTabSz="914400" rtl="0" eaLnBrk="0" fontAlgn="base" latinLnBrk="0" hangingPunct="0">
              <a:lnSpc>
                <a:spcPct val="100000"/>
              </a:lnSpc>
              <a:spcBef>
                <a:spcPct val="20000"/>
              </a:spcBef>
              <a:spcAft>
                <a:spcPct val="0"/>
              </a:spcAft>
              <a:buClr>
                <a:srgbClr val="FF3300"/>
              </a:buClr>
              <a:buSzPct val="75000"/>
              <a:buFont typeface="Wingdings" panose="05000000000000000000" pitchFamily="2" charset="2"/>
              <a:buChar char="m"/>
              <a:tabLst/>
              <a:defRPr/>
            </a:pPr>
            <a:r>
              <a:rPr kumimoji="1" lang="zh-CN" altLang="en-US" sz="2800" b="0" i="0" u="none" strike="noStrike" kern="0" cap="none" spc="0" normalizeH="0" baseline="0" noProof="0" dirty="0">
                <a:ln>
                  <a:noFill/>
                </a:ln>
                <a:solidFill>
                  <a:srgbClr val="000000"/>
                </a:solidFill>
                <a:effectLst/>
                <a:uLnTx/>
                <a:uFillTx/>
                <a:latin typeface="Times New Roman"/>
                <a:ea typeface="宋体"/>
                <a:cs typeface="+mn-cs"/>
              </a:rPr>
              <a:t>子句</a:t>
            </a:r>
            <a:endParaRPr lang="en-US" altLang="zh-CN" sz="2000" kern="100" dirty="0">
              <a:solidFill>
                <a:srgbClr val="0000FF"/>
              </a:solidFill>
              <a:latin typeface="Arial" panose="020B0604020202020204" pitchFamily="34" charset="0"/>
            </a:endParaRPr>
          </a:p>
          <a:p>
            <a:pPr lvl="1">
              <a:defRPr/>
            </a:pPr>
            <a:r>
              <a:rPr lang="en-US" altLang="zh-CN" sz="1800" kern="100" dirty="0">
                <a:solidFill>
                  <a:srgbClr val="0000FF"/>
                </a:solidFill>
                <a:latin typeface="Arial" panose="020B0604020202020204" pitchFamily="34" charset="0"/>
              </a:rPr>
              <a:t>device(scalar-integer-expression) </a:t>
            </a:r>
          </a:p>
          <a:p>
            <a:pPr lvl="1">
              <a:defRPr/>
            </a:pPr>
            <a:r>
              <a:rPr lang="en-US" altLang="zh-CN" sz="1800" kern="100" dirty="0">
                <a:solidFill>
                  <a:srgbClr val="0000FF"/>
                </a:solidFill>
                <a:latin typeface="Arial" panose="020B0604020202020204" pitchFamily="34" charset="0"/>
              </a:rPr>
              <a:t>map([{</a:t>
            </a:r>
            <a:r>
              <a:rPr lang="en-US" altLang="zh-CN" sz="1800" kern="100" dirty="0" err="1">
                <a:solidFill>
                  <a:srgbClr val="0000FF"/>
                </a:solidFill>
                <a:latin typeface="Arial" panose="020B0604020202020204" pitchFamily="34" charset="0"/>
              </a:rPr>
              <a:t>alloc</a:t>
            </a:r>
            <a:r>
              <a:rPr lang="en-US" altLang="zh-CN" sz="1800" kern="100" dirty="0">
                <a:solidFill>
                  <a:srgbClr val="0000FF"/>
                </a:solidFill>
                <a:latin typeface="Arial" panose="020B0604020202020204" pitchFamily="34" charset="0"/>
              </a:rPr>
              <a:t> | to | from | </a:t>
            </a:r>
            <a:r>
              <a:rPr lang="en-US" altLang="zh-CN" sz="1800" kern="100" dirty="0" err="1">
                <a:solidFill>
                  <a:srgbClr val="0000FF"/>
                </a:solidFill>
                <a:latin typeface="Arial" panose="020B0604020202020204" pitchFamily="34" charset="0"/>
              </a:rPr>
              <a:t>tofrom</a:t>
            </a:r>
            <a:r>
              <a:rPr lang="en-US" altLang="zh-CN" sz="1800" kern="100" dirty="0">
                <a:solidFill>
                  <a:srgbClr val="0000FF"/>
                </a:solidFill>
                <a:latin typeface="Arial" panose="020B0604020202020204" pitchFamily="34" charset="0"/>
              </a:rPr>
              <a:t> | release | delete}:] list)</a:t>
            </a:r>
            <a:endParaRPr lang="en-US" altLang="zh-CN" sz="1800" dirty="0"/>
          </a:p>
          <a:p>
            <a:pPr lvl="1">
              <a:defRPr/>
            </a:pPr>
            <a:r>
              <a:rPr lang="en-US" altLang="zh-CN" sz="1800" kern="100" dirty="0">
                <a:solidFill>
                  <a:srgbClr val="0000FF"/>
                </a:solidFill>
                <a:latin typeface="Arial" panose="020B0604020202020204" pitchFamily="34" charset="0"/>
              </a:rPr>
              <a:t>if(scalar-expr)</a:t>
            </a:r>
            <a:endParaRPr lang="en-US" altLang="zh-CN" sz="1800" dirty="0"/>
          </a:p>
        </p:txBody>
      </p:sp>
    </p:spTree>
    <p:extLst>
      <p:ext uri="{BB962C8B-B14F-4D97-AF65-F5344CB8AC3E}">
        <p14:creationId xmlns:p14="http://schemas.microsoft.com/office/powerpoint/2010/main" val="371689683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FF129-998C-4A4B-96D1-65693ACB953B}"/>
              </a:ext>
            </a:extLst>
          </p:cNvPr>
          <p:cNvSpPr>
            <a:spLocks noGrp="1"/>
          </p:cNvSpPr>
          <p:nvPr>
            <p:ph type="title"/>
          </p:nvPr>
        </p:nvSpPr>
        <p:spPr/>
        <p:txBody>
          <a:bodyPr/>
          <a:lstStyle/>
          <a:p>
            <a:r>
              <a:rPr kumimoji="1" lang="en-US" altLang="zh-CN" dirty="0"/>
              <a:t>target</a:t>
            </a:r>
            <a:r>
              <a:rPr kumimoji="1" lang="zh-CN" altLang="en-US" dirty="0"/>
              <a:t> </a:t>
            </a:r>
            <a:r>
              <a:rPr kumimoji="1" lang="en-US" altLang="zh-CN" dirty="0"/>
              <a:t>data</a:t>
            </a:r>
            <a:r>
              <a:rPr kumimoji="1" lang="zh-CN" altLang="en-US" dirty="0"/>
              <a:t>示例</a:t>
            </a:r>
          </a:p>
        </p:txBody>
      </p:sp>
      <p:sp>
        <p:nvSpPr>
          <p:cNvPr id="3" name="内容占位符 2">
            <a:extLst>
              <a:ext uri="{FF2B5EF4-FFF2-40B4-BE49-F238E27FC236}">
                <a16:creationId xmlns:a16="http://schemas.microsoft.com/office/drawing/2014/main" id="{322C9A46-4D40-F446-9283-2B0CB5AC898F}"/>
              </a:ext>
            </a:extLst>
          </p:cNvPr>
          <p:cNvSpPr>
            <a:spLocks noGrp="1"/>
          </p:cNvSpPr>
          <p:nvPr>
            <p:ph idx="1"/>
          </p:nvPr>
        </p:nvSpPr>
        <p:spPr/>
        <p:txBody>
          <a:bodyPr/>
          <a:lstStyle/>
          <a:p>
            <a:r>
              <a:rPr kumimoji="1" lang="zh-CN" altLang="en-US" dirty="0"/>
              <a:t>用</a:t>
            </a:r>
            <a:r>
              <a:rPr kumimoji="1" lang="en-US" altLang="zh-CN" dirty="0"/>
              <a:t>target</a:t>
            </a:r>
            <a:r>
              <a:rPr kumimoji="1" lang="zh-CN" altLang="en-US" dirty="0"/>
              <a:t> </a:t>
            </a:r>
            <a:r>
              <a:rPr kumimoji="1" lang="en-US" altLang="zh-CN" dirty="0"/>
              <a:t>data</a:t>
            </a:r>
            <a:r>
              <a:rPr kumimoji="1" lang="zh-CN" altLang="en-US" dirty="0"/>
              <a:t>构造创建目标数据环境（结构化数据）</a:t>
            </a:r>
          </a:p>
        </p:txBody>
      </p:sp>
      <p:grpSp>
        <p:nvGrpSpPr>
          <p:cNvPr id="10" name="组合 9">
            <a:extLst>
              <a:ext uri="{FF2B5EF4-FFF2-40B4-BE49-F238E27FC236}">
                <a16:creationId xmlns:a16="http://schemas.microsoft.com/office/drawing/2014/main" id="{FA93C065-51E3-F444-AA1F-D0BE2ABF46FB}"/>
              </a:ext>
            </a:extLst>
          </p:cNvPr>
          <p:cNvGrpSpPr>
            <a:grpSpLocks noChangeAspect="1"/>
          </p:cNvGrpSpPr>
          <p:nvPr/>
        </p:nvGrpSpPr>
        <p:grpSpPr>
          <a:xfrm>
            <a:off x="295992" y="2708920"/>
            <a:ext cx="8612293" cy="2388203"/>
            <a:chOff x="812800" y="2438203"/>
            <a:chExt cx="10765367" cy="2985253"/>
          </a:xfrm>
        </p:grpSpPr>
        <p:sp>
          <p:nvSpPr>
            <p:cNvPr id="7" name="Rectangle 4">
              <a:extLst>
                <a:ext uri="{FF2B5EF4-FFF2-40B4-BE49-F238E27FC236}">
                  <a16:creationId xmlns:a16="http://schemas.microsoft.com/office/drawing/2014/main" id="{571F539B-1E27-B042-B358-5FBFA87DDF8D}"/>
                </a:ext>
              </a:extLst>
            </p:cNvPr>
            <p:cNvSpPr/>
            <p:nvPr/>
          </p:nvSpPr>
          <p:spPr>
            <a:xfrm>
              <a:off x="812800" y="2499579"/>
              <a:ext cx="9448800" cy="2923877"/>
            </a:xfrm>
            <a:prstGeom prst="rect">
              <a:avLst/>
            </a:prstGeom>
            <a:solidFill>
              <a:srgbClr val="525252">
                <a:lumMod val="20000"/>
                <a:lumOff val="80000"/>
              </a:srgbClr>
            </a:solidFill>
            <a:ln>
              <a:noFill/>
            </a:ln>
          </p:spPr>
          <p:txBody>
            <a:bodyPr wrap="square">
              <a:spAutoFit/>
            </a:bodyPr>
            <a:lstStyle/>
            <a:p>
              <a:pPr marL="0" marR="0" lvl="0" indent="0" defTabSz="1219169"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0068B5"/>
                  </a:solidFill>
                  <a:effectLst/>
                  <a:uLnTx/>
                  <a:uFillTx/>
                  <a:latin typeface="Consolas" panose="020B0609020204030204" pitchFamily="49" charset="0"/>
                  <a:ea typeface="Helvetica Neue"/>
                  <a:cs typeface="Helvetica Neue"/>
                  <a:sym typeface="Helvetica Neue"/>
                </a:rPr>
                <a:t>#pragma omp target data </a:t>
              </a:r>
              <a:r>
                <a:rPr kumimoji="0" lang="de-DE" sz="1400" b="0" i="0" u="none" strike="noStrike" kern="0" cap="none" spc="0" normalizeH="0" baseline="0" noProof="0" dirty="0">
                  <a:ln>
                    <a:noFill/>
                  </a:ln>
                  <a:solidFill>
                    <a:srgbClr val="C00000"/>
                  </a:solidFill>
                  <a:effectLst/>
                  <a:uLnTx/>
                  <a:uFillTx/>
                  <a:latin typeface="Consolas" panose="020B0609020204030204" pitchFamily="49" charset="0"/>
                  <a:ea typeface="Helvetica Neue"/>
                  <a:cs typeface="Helvetica Neue"/>
                  <a:sym typeface="Helvetica Neue"/>
                </a:rPr>
                <a:t>map(tofrom: x) </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a:t>
              </a:r>
              <a:r>
                <a:rPr kumimoji="0" lang="de-DE" sz="1200" b="0" i="0" u="none" strike="noStrike" kern="0" cap="none" spc="0" normalizeH="0" baseline="0" noProof="0" dirty="0">
                  <a:ln>
                    <a:noFill/>
                  </a:ln>
                  <a:solidFill>
                    <a:srgbClr val="7030A0"/>
                  </a:solidFill>
                  <a:effectLst/>
                  <a:uLnTx/>
                  <a:uFillTx/>
                  <a:latin typeface="Consolas" panose="020B0609020204030204" pitchFamily="49" charset="0"/>
                  <a:ea typeface="Helvetica Neue"/>
                  <a:cs typeface="Helvetica Neue"/>
                  <a:sym typeface="Helvetica Neue"/>
                </a:rPr>
                <a:t>#pragma omp target map(to: y)</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 </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...//1st target region, device operations on x and y</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host_update(y);</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	</a:t>
              </a:r>
              <a:r>
                <a:rPr kumimoji="0" lang="de-DE" sz="1200" b="0" i="0" u="none" strike="noStrike" kern="0" cap="none" spc="0" normalizeH="0" baseline="0" noProof="0" dirty="0">
                  <a:ln>
                    <a:noFill/>
                  </a:ln>
                  <a:solidFill>
                    <a:srgbClr val="7030A0"/>
                  </a:solidFill>
                  <a:effectLst/>
                  <a:uLnTx/>
                  <a:uFillTx/>
                  <a:latin typeface="Consolas" panose="020B0609020204030204" pitchFamily="49" charset="0"/>
                  <a:ea typeface="Helvetica Neue"/>
                  <a:cs typeface="Helvetica Neue"/>
                  <a:sym typeface="Helvetica Neue"/>
                </a:rPr>
                <a:t>#pragma omp target map(to: y)</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...//2nd target region, device operations on x and y</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00B050"/>
                  </a:solidFill>
                  <a:effectLst/>
                  <a:uLnTx/>
                  <a:uFillTx/>
                  <a:latin typeface="Consolas" panose="020B0609020204030204" pitchFamily="49" charset="0"/>
                  <a:ea typeface="Helvetica Neue"/>
                  <a:cs typeface="Helvetica Neue"/>
                  <a:sym typeface="Helvetica Neue"/>
                </a:rPr>
                <a:t>	}</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000000"/>
                  </a:solidFill>
                  <a:effectLst/>
                  <a:uLnTx/>
                  <a:uFillTx/>
                  <a:latin typeface="Consolas" panose="020B0609020204030204" pitchFamily="49" charset="0"/>
                  <a:ea typeface="Helvetica Neue"/>
                  <a:cs typeface="Helvetica Neue"/>
                  <a:sym typeface="Helvetica Neue"/>
                </a:rPr>
                <a:t>}</a:t>
              </a:r>
            </a:p>
          </p:txBody>
        </p:sp>
        <p:sp>
          <p:nvSpPr>
            <p:cNvPr id="8" name="Speech Bubble: Rectangle with Corners Rounded 5">
              <a:extLst>
                <a:ext uri="{FF2B5EF4-FFF2-40B4-BE49-F238E27FC236}">
                  <a16:creationId xmlns:a16="http://schemas.microsoft.com/office/drawing/2014/main" id="{A8DB1598-1941-EE4D-8EA3-259BCF300253}"/>
                </a:ext>
              </a:extLst>
            </p:cNvPr>
            <p:cNvSpPr/>
            <p:nvPr/>
          </p:nvSpPr>
          <p:spPr>
            <a:xfrm>
              <a:off x="6787880" y="2438203"/>
              <a:ext cx="4247515" cy="677109"/>
            </a:xfrm>
            <a:prstGeom prst="wedgeRoundRectCallout">
              <a:avLst>
                <a:gd name="adj1" fmla="val -76324"/>
                <a:gd name="adj2" fmla="val -5143"/>
                <a:gd name="adj3" fmla="val 16667"/>
              </a:avLst>
            </a:prstGeom>
            <a:solidFill>
              <a:srgbClr val="004A86"/>
            </a:solidFill>
            <a:ln w="9525" cap="flat" cmpd="sng" algn="ctr">
              <a:noFill/>
              <a:prstDash val="solid"/>
            </a:ln>
            <a:effectLst/>
          </p:spPr>
          <p:txBody>
            <a:bodyPr rtlCol="0" anchor="ctr"/>
            <a:lstStyle/>
            <a:p>
              <a:pPr marL="0" marR="0" lvl="0" indent="0" algn="ctr" defTabSz="1219169" eaLnBrk="1" fontAlgn="auto" latinLnBrk="0" hangingPunct="1">
                <a:lnSpc>
                  <a:spcPct val="90000"/>
                </a:lnSpc>
                <a:spcBef>
                  <a:spcPts val="225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rPr>
                <a:t>Device data environment created, array x is mapped</a:t>
              </a:r>
              <a:endParaRPr kumimoji="0" lang="de-DE" sz="12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endParaRPr>
            </a:p>
          </p:txBody>
        </p:sp>
        <p:sp>
          <p:nvSpPr>
            <p:cNvPr id="9" name="Speech Bubble: Rectangle with Corners Rounded 6">
              <a:extLst>
                <a:ext uri="{FF2B5EF4-FFF2-40B4-BE49-F238E27FC236}">
                  <a16:creationId xmlns:a16="http://schemas.microsoft.com/office/drawing/2014/main" id="{7290EE28-DC46-F04D-9CB5-E943799714A2}"/>
                </a:ext>
              </a:extLst>
            </p:cNvPr>
            <p:cNvSpPr/>
            <p:nvPr/>
          </p:nvSpPr>
          <p:spPr>
            <a:xfrm>
              <a:off x="6672367" y="3831324"/>
              <a:ext cx="4905800" cy="677109"/>
            </a:xfrm>
            <a:prstGeom prst="wedgeRoundRectCallout">
              <a:avLst>
                <a:gd name="adj1" fmla="val -88768"/>
                <a:gd name="adj2" fmla="val -12860"/>
                <a:gd name="adj3" fmla="val 16667"/>
              </a:avLst>
            </a:prstGeom>
            <a:solidFill>
              <a:srgbClr val="004A86"/>
            </a:solidFill>
            <a:ln w="9525" cap="flat" cmpd="sng" algn="ctr">
              <a:noFill/>
              <a:prstDash val="solid"/>
            </a:ln>
            <a:effectLst/>
          </p:spPr>
          <p:txBody>
            <a:bodyPr rtlCol="0" anchor="ctr"/>
            <a:lstStyle/>
            <a:p>
              <a:pPr marL="0" marR="0" lvl="0" indent="0" algn="ctr" defTabSz="1219169" eaLnBrk="1" fontAlgn="auto" latinLnBrk="0" hangingPunct="1">
                <a:lnSpc>
                  <a:spcPct val="90000"/>
                </a:lnSpc>
                <a:spcBef>
                  <a:spcPts val="225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rPr>
                <a:t>y must be mapped at each target region since it’s updated by the host here</a:t>
              </a:r>
              <a:endParaRPr kumimoji="0" lang="de-DE" sz="1200" b="0" i="0" u="none" strike="noStrike" kern="0" cap="none" spc="0" normalizeH="0" baseline="0" noProof="0" dirty="0">
                <a:ln>
                  <a:noFill/>
                </a:ln>
                <a:solidFill>
                  <a:srgbClr val="FFFFFF"/>
                </a:solidFill>
                <a:effectLst/>
                <a:uLnTx/>
                <a:uFillTx/>
                <a:latin typeface="IntelOne Display Regular"/>
                <a:ea typeface="Helvetica Neue"/>
                <a:cs typeface="Helvetica Neue"/>
                <a:sym typeface="Helvetica Neue"/>
              </a:endParaRPr>
            </a:p>
          </p:txBody>
        </p:sp>
      </p:grpSp>
    </p:spTree>
    <p:extLst>
      <p:ext uri="{BB962C8B-B14F-4D97-AF65-F5344CB8AC3E}">
        <p14:creationId xmlns:p14="http://schemas.microsoft.com/office/powerpoint/2010/main" val="418305335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7379A-6218-4180-B564-3B8DFD68DE54}"/>
              </a:ext>
            </a:extLst>
          </p:cNvPr>
          <p:cNvSpPr>
            <a:spLocks noGrp="1"/>
          </p:cNvSpPr>
          <p:nvPr>
            <p:ph type="title"/>
          </p:nvPr>
        </p:nvSpPr>
        <p:spPr/>
        <p:txBody>
          <a:bodyPr/>
          <a:lstStyle/>
          <a:p>
            <a:r>
              <a:rPr lang="en-US" altLang="zh-CN" dirty="0"/>
              <a:t>target enter/exit</a:t>
            </a:r>
            <a:r>
              <a:rPr lang="zh-CN" altLang="en-US" dirty="0"/>
              <a:t> </a:t>
            </a:r>
            <a:r>
              <a:rPr lang="en-US" altLang="zh-CN" dirty="0"/>
              <a:t>data</a:t>
            </a:r>
            <a:r>
              <a:rPr lang="zh-CN" altLang="en-US" dirty="0"/>
              <a:t>示例</a:t>
            </a:r>
          </a:p>
        </p:txBody>
      </p:sp>
      <p:sp>
        <p:nvSpPr>
          <p:cNvPr id="3" name="内容占位符 2">
            <a:extLst>
              <a:ext uri="{FF2B5EF4-FFF2-40B4-BE49-F238E27FC236}">
                <a16:creationId xmlns:a16="http://schemas.microsoft.com/office/drawing/2014/main" id="{F7116E27-E566-4E7A-9F80-152E3B6D0A18}"/>
              </a:ext>
            </a:extLst>
          </p:cNvPr>
          <p:cNvSpPr>
            <a:spLocks noGrp="1"/>
          </p:cNvSpPr>
          <p:nvPr>
            <p:ph idx="1"/>
          </p:nvPr>
        </p:nvSpPr>
        <p:spPr/>
        <p:txBody>
          <a:bodyPr/>
          <a:lstStyle/>
          <a:p>
            <a:r>
              <a:rPr lang="zh-CN" altLang="en-US" sz="2800" dirty="0"/>
              <a:t>用</a:t>
            </a:r>
            <a:r>
              <a:rPr lang="en-US" altLang="zh-CN" sz="2800" dirty="0"/>
              <a:t>target enter/exit</a:t>
            </a:r>
            <a:r>
              <a:rPr lang="zh-CN" altLang="en-US" sz="2800" dirty="0"/>
              <a:t> </a:t>
            </a:r>
            <a:r>
              <a:rPr lang="en-US" altLang="zh-CN" sz="2800" dirty="0"/>
              <a:t>data</a:t>
            </a:r>
            <a:r>
              <a:rPr lang="zh-CN" altLang="en-US" sz="2800" dirty="0"/>
              <a:t>映射到</a:t>
            </a:r>
            <a:r>
              <a:rPr lang="en-US" altLang="zh-CN" sz="2800" dirty="0"/>
              <a:t>/</a:t>
            </a:r>
            <a:r>
              <a:rPr lang="zh-CN" altLang="en-US" sz="2800" dirty="0"/>
              <a:t>从目标数据环境</a:t>
            </a:r>
            <a:endParaRPr lang="en-US" altLang="zh-CN" sz="2800" dirty="0"/>
          </a:p>
          <a:p>
            <a:r>
              <a:rPr lang="zh-CN" altLang="en-US" sz="2800" dirty="0"/>
              <a:t>用</a:t>
            </a:r>
            <a:r>
              <a:rPr lang="en-US" altLang="zh-CN" sz="2800" dirty="0"/>
              <a:t>target update</a:t>
            </a:r>
            <a:r>
              <a:rPr lang="zh-CN" altLang="en-US" sz="2800" dirty="0"/>
              <a:t>在主机和设备间维护一致性</a:t>
            </a:r>
          </a:p>
        </p:txBody>
      </p:sp>
      <p:grpSp>
        <p:nvGrpSpPr>
          <p:cNvPr id="16" name="组合 15">
            <a:extLst>
              <a:ext uri="{FF2B5EF4-FFF2-40B4-BE49-F238E27FC236}">
                <a16:creationId xmlns:a16="http://schemas.microsoft.com/office/drawing/2014/main" id="{684E36C3-E1A0-4C30-BCDD-CD64AA9218F0}"/>
              </a:ext>
            </a:extLst>
          </p:cNvPr>
          <p:cNvGrpSpPr>
            <a:grpSpLocks noChangeAspect="1"/>
          </p:cNvGrpSpPr>
          <p:nvPr/>
        </p:nvGrpSpPr>
        <p:grpSpPr>
          <a:xfrm>
            <a:off x="425391" y="2632850"/>
            <a:ext cx="8756209" cy="3750372"/>
            <a:chOff x="425390" y="2632849"/>
            <a:chExt cx="11674946" cy="5000496"/>
          </a:xfrm>
        </p:grpSpPr>
        <p:sp>
          <p:nvSpPr>
            <p:cNvPr id="13" name="Rectangle 4">
              <a:extLst>
                <a:ext uri="{FF2B5EF4-FFF2-40B4-BE49-F238E27FC236}">
                  <a16:creationId xmlns:a16="http://schemas.microsoft.com/office/drawing/2014/main" id="{96E32AE2-57C8-45AB-AB10-218293D0A0A5}"/>
                </a:ext>
              </a:extLst>
            </p:cNvPr>
            <p:cNvSpPr/>
            <p:nvPr/>
          </p:nvSpPr>
          <p:spPr>
            <a:xfrm>
              <a:off x="425390" y="2708920"/>
              <a:ext cx="9475202" cy="4924425"/>
            </a:xfrm>
            <a:prstGeom prst="rect">
              <a:avLst/>
            </a:prstGeom>
            <a:solidFill>
              <a:srgbClr val="525252">
                <a:lumMod val="20000"/>
                <a:lumOff val="80000"/>
              </a:srgbClr>
            </a:solidFill>
            <a:ln>
              <a:noFill/>
            </a:ln>
          </p:spPr>
          <p:txBody>
            <a:bodyPr wrap="square">
              <a:spAutoFit/>
            </a:bodyPr>
            <a:lstStyle/>
            <a:p>
              <a:pPr marL="0" marR="0" lvl="0" indent="0" defTabSz="1219169"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srgbClr val="0068B5"/>
                  </a:solidFill>
                  <a:effectLst/>
                  <a:uLnTx/>
                  <a:uFillTx/>
                  <a:latin typeface="Consolas" panose="020B0609020204030204" pitchFamily="49" charset="0"/>
                  <a:sym typeface="Helvetica Neue"/>
                </a:rPr>
                <a:t>#pragma omp target enter data </a:t>
              </a:r>
              <a:r>
                <a:rPr kumimoji="0" lang="de-DE" sz="1800" b="0" i="0" u="none" strike="noStrike" kern="0" cap="none" spc="0" normalizeH="0" baseline="0" noProof="0" dirty="0">
                  <a:ln>
                    <a:noFill/>
                  </a:ln>
                  <a:solidFill>
                    <a:srgbClr val="C00000"/>
                  </a:solidFill>
                  <a:effectLst/>
                  <a:uLnTx/>
                  <a:uFillTx/>
                  <a:latin typeface="Consolas" panose="020B0609020204030204" pitchFamily="49" charset="0"/>
                  <a:sym typeface="Helvetica Neue"/>
                </a:rPr>
                <a:t>map(to: y) </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srgbClr val="0068B5"/>
                  </a:solidFill>
                  <a:effectLst/>
                  <a:uLnTx/>
                  <a:uFillTx/>
                  <a:latin typeface="Consolas" panose="020B0609020204030204" pitchFamily="49" charset="0"/>
                  <a:sym typeface="Helvetica Neue"/>
                </a:rPr>
                <a:t>#pragma omp target enter data </a:t>
              </a:r>
              <a:r>
                <a:rPr kumimoji="0" lang="de-DE" sz="1800" b="0" i="0" u="none" strike="noStrike" kern="0" cap="none" spc="0" normalizeH="0" baseline="0" noProof="0" dirty="0">
                  <a:ln>
                    <a:noFill/>
                  </a:ln>
                  <a:solidFill>
                    <a:srgbClr val="C00000"/>
                  </a:solidFill>
                  <a:effectLst/>
                  <a:uLnTx/>
                  <a:uFillTx/>
                  <a:latin typeface="Consolas" panose="020B0609020204030204" pitchFamily="49" charset="0"/>
                  <a:sym typeface="Helvetica Neue"/>
                </a:rPr>
                <a:t>map(alloc: x)</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srgbClr val="7030A0"/>
                  </a:solidFill>
                  <a:effectLst/>
                  <a:uLnTx/>
                  <a:uFillTx/>
                  <a:latin typeface="Consolas" panose="020B0609020204030204" pitchFamily="49" charset="0"/>
                  <a:sym typeface="Helvetica Neue"/>
                </a:rPr>
                <a:t>#pragma omp target </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srgbClr val="00B050"/>
                  </a:solidFill>
                  <a:effectLst/>
                  <a:uLnTx/>
                  <a:uFillTx/>
                  <a:latin typeface="Consolas" panose="020B0609020204030204" pitchFamily="49" charset="0"/>
                  <a:sym typeface="Helvetica Neue"/>
                </a:rPr>
                <a:t>{ ...//1st target region, device operations on x and y</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srgbClr val="00B050"/>
                  </a:solidFill>
                  <a:effectLst/>
                  <a:uLnTx/>
                  <a:uFillTx/>
                  <a:latin typeface="Consolas" panose="020B0609020204030204" pitchFamily="49" charset="0"/>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srgbClr val="0068B5"/>
                  </a:solidFill>
                  <a:effectLst/>
                  <a:uLnTx/>
                  <a:uFillTx/>
                  <a:latin typeface="Consolas" panose="020B0609020204030204" pitchFamily="49" charset="0"/>
                  <a:sym typeface="Helvetica Neue"/>
                </a:rPr>
                <a:t>#pragma omp target update </a:t>
              </a:r>
              <a:r>
                <a:rPr kumimoji="0" lang="de-DE" sz="1800" b="0" i="0" u="none" strike="noStrike" kern="0" cap="none" spc="0" normalizeH="0" baseline="0" noProof="0" dirty="0">
                  <a:ln>
                    <a:noFill/>
                  </a:ln>
                  <a:solidFill>
                    <a:srgbClr val="C00000"/>
                  </a:solidFill>
                  <a:effectLst/>
                  <a:uLnTx/>
                  <a:uFillTx/>
                  <a:latin typeface="Consolas" panose="020B0609020204030204" pitchFamily="49" charset="0"/>
                  <a:sym typeface="Helvetica Neue"/>
                </a:rPr>
                <a:t>from(y) </a:t>
              </a:r>
              <a:endParaRPr kumimoji="0" lang="de-DE" sz="1800" b="0" i="0" u="none" strike="noStrike" kern="0" cap="none" spc="0" normalizeH="0" baseline="0" noProof="0" dirty="0">
                <a:ln>
                  <a:noFill/>
                </a:ln>
                <a:solidFill>
                  <a:srgbClr val="00B050"/>
                </a:solidFill>
                <a:effectLst/>
                <a:uLnTx/>
                <a:uFillTx/>
                <a:latin typeface="Consolas" panose="020B0609020204030204" pitchFamily="49" charset="0"/>
                <a:sym typeface="Helvetica Neue"/>
              </a:endParaRPr>
            </a:p>
            <a:p>
              <a:pPr marL="0" marR="0" lvl="0" indent="0" defTabSz="1219169"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host_update(y);</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srgbClr val="0068B5"/>
                  </a:solidFill>
                  <a:effectLst/>
                  <a:uLnTx/>
                  <a:uFillTx/>
                  <a:latin typeface="Consolas" panose="020B0609020204030204" pitchFamily="49" charset="0"/>
                  <a:sym typeface="Helvetica Neue"/>
                </a:rPr>
                <a:t>#pragma omp target update </a:t>
              </a:r>
              <a:r>
                <a:rPr kumimoji="0" lang="de-DE" sz="1800" b="0" i="0" u="none" strike="noStrike" kern="0" cap="none" spc="0" normalizeH="0" baseline="0" noProof="0" dirty="0">
                  <a:ln>
                    <a:noFill/>
                  </a:ln>
                  <a:solidFill>
                    <a:srgbClr val="C00000"/>
                  </a:solidFill>
                  <a:effectLst/>
                  <a:uLnTx/>
                  <a:uFillTx/>
                  <a:latin typeface="Consolas" panose="020B0609020204030204" pitchFamily="49" charset="0"/>
                  <a:sym typeface="Helvetica Neue"/>
                </a:rPr>
                <a:t>to(y) </a:t>
              </a:r>
              <a:endParaRPr kumimoji="0" lang="de-DE" sz="1800" b="0" i="0" u="none" strike="noStrike" kern="0" cap="none" spc="0" normalizeH="0" baseline="0" noProof="0" dirty="0">
                <a:ln>
                  <a:noFill/>
                </a:ln>
                <a:solidFill>
                  <a:srgbClr val="00B050"/>
                </a:solidFill>
                <a:effectLst/>
                <a:uLnTx/>
                <a:uFillTx/>
                <a:latin typeface="Consolas" panose="020B0609020204030204" pitchFamily="49" charset="0"/>
                <a:sym typeface="Helvetica Neue"/>
              </a:endParaRPr>
            </a:p>
            <a:p>
              <a:pPr marL="0" marR="0" lvl="0" indent="0" defTabSz="1219169"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Consolas" panose="020B0609020204030204" pitchFamily="49" charset="0"/>
                <a:sym typeface="Helvetica Neue"/>
              </a:endParaRPr>
            </a:p>
            <a:p>
              <a:pPr marL="0" marR="0" lvl="0" indent="0" defTabSz="1219169"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srgbClr val="7030A0"/>
                  </a:solidFill>
                  <a:effectLst/>
                  <a:uLnTx/>
                  <a:uFillTx/>
                  <a:latin typeface="Consolas" panose="020B0609020204030204" pitchFamily="49" charset="0"/>
                  <a:sym typeface="Helvetica Neue"/>
                </a:rPr>
                <a:t>#pragma omp target</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srgbClr val="00B050"/>
                  </a:solidFill>
                  <a:effectLst/>
                  <a:uLnTx/>
                  <a:uFillTx/>
                  <a:latin typeface="Consolas" panose="020B0609020204030204" pitchFamily="49" charset="0"/>
                  <a:sym typeface="Helvetica Neue"/>
                </a:rPr>
                <a:t>{...//2nd target region, device operations on x and y</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srgbClr val="00B050"/>
                  </a:solidFill>
                  <a:effectLst/>
                  <a:uLnTx/>
                  <a:uFillTx/>
                  <a:latin typeface="Consolas" panose="020B0609020204030204" pitchFamily="49" charset="0"/>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srgbClr val="0068B5"/>
                  </a:solidFill>
                  <a:effectLst/>
                  <a:uLnTx/>
                  <a:uFillTx/>
                  <a:latin typeface="Consolas" panose="020B0609020204030204" pitchFamily="49" charset="0"/>
                  <a:sym typeface="Helvetica Neue"/>
                </a:rPr>
                <a:t>#pragma omp target exit data </a:t>
              </a:r>
              <a:r>
                <a:rPr kumimoji="0" lang="de-DE" sz="1800" b="0" i="0" u="none" strike="noStrike" kern="0" cap="none" spc="0" normalizeH="0" baseline="0" noProof="0" dirty="0">
                  <a:ln>
                    <a:noFill/>
                  </a:ln>
                  <a:solidFill>
                    <a:srgbClr val="C00000"/>
                  </a:solidFill>
                  <a:effectLst/>
                  <a:uLnTx/>
                  <a:uFillTx/>
                  <a:latin typeface="Consolas" panose="020B0609020204030204" pitchFamily="49" charset="0"/>
                  <a:sym typeface="Helvetica Neue"/>
                </a:rPr>
                <a:t>map(from:x) </a:t>
              </a:r>
            </a:p>
          </p:txBody>
        </p:sp>
        <p:sp>
          <p:nvSpPr>
            <p:cNvPr id="14" name="Speech Bubble: Rectangle with Corners Rounded 5">
              <a:extLst>
                <a:ext uri="{FF2B5EF4-FFF2-40B4-BE49-F238E27FC236}">
                  <a16:creationId xmlns:a16="http://schemas.microsoft.com/office/drawing/2014/main" id="{5ACAD09E-E2AD-41C7-9023-B85269C903DB}"/>
                </a:ext>
              </a:extLst>
            </p:cNvPr>
            <p:cNvSpPr/>
            <p:nvPr/>
          </p:nvSpPr>
          <p:spPr>
            <a:xfrm>
              <a:off x="8534400" y="2632849"/>
              <a:ext cx="3565936" cy="2075630"/>
            </a:xfrm>
            <a:prstGeom prst="wedgeRoundRectCallout">
              <a:avLst>
                <a:gd name="adj1" fmla="val -74572"/>
                <a:gd name="adj2" fmla="val -27449"/>
                <a:gd name="adj3" fmla="val 16667"/>
              </a:avLst>
            </a:prstGeom>
            <a:solidFill>
              <a:srgbClr val="004A86"/>
            </a:solidFill>
            <a:ln w="9525" cap="flat" cmpd="sng" algn="ctr">
              <a:noFill/>
              <a:prstDash val="solid"/>
            </a:ln>
            <a:effectLst/>
          </p:spPr>
          <p:txBody>
            <a:bodyPr rtlCol="0" anchor="ctr"/>
            <a:lstStyle/>
            <a:p>
              <a:pPr marL="0" marR="0" lvl="0" indent="0" algn="ctr" defTabSz="1219169" eaLnBrk="1" fontAlgn="auto" latinLnBrk="0" hangingPunct="1">
                <a:lnSpc>
                  <a:spcPct val="90000"/>
                </a:lnSpc>
                <a:spcBef>
                  <a:spcPts val="225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IntelOne Display Regular"/>
                  <a:sym typeface="Helvetica Neue"/>
                </a:rPr>
                <a:t>Unstructured mapping</a:t>
              </a:r>
            </a:p>
            <a:p>
              <a:pPr marL="0" marR="0" lvl="0" indent="0" algn="ctr" defTabSz="1219169" eaLnBrk="1" fontAlgn="auto" latinLnBrk="0" hangingPunct="1">
                <a:lnSpc>
                  <a:spcPct val="90000"/>
                </a:lnSpc>
                <a:spcBef>
                  <a:spcPts val="225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IntelOne Display Regular"/>
                  <a:sym typeface="Helvetica Neue"/>
                </a:rPr>
                <a:t>Allow multi target enter/exit data points </a:t>
              </a:r>
            </a:p>
            <a:p>
              <a:pPr marL="0" marR="0" lvl="0" indent="0" algn="ctr" defTabSz="1219169" eaLnBrk="1" fontAlgn="auto" latinLnBrk="0" hangingPunct="1">
                <a:lnSpc>
                  <a:spcPct val="90000"/>
                </a:lnSpc>
                <a:spcBef>
                  <a:spcPts val="225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IntelOne Display Regular"/>
                  <a:sym typeface="Helvetica Neue"/>
                </a:rPr>
                <a:t>Data environment can span multiple functions</a:t>
              </a:r>
            </a:p>
          </p:txBody>
        </p:sp>
        <p:sp>
          <p:nvSpPr>
            <p:cNvPr id="15" name="Speech Bubble: Rectangle with Corners Rounded 6">
              <a:extLst>
                <a:ext uri="{FF2B5EF4-FFF2-40B4-BE49-F238E27FC236}">
                  <a16:creationId xmlns:a16="http://schemas.microsoft.com/office/drawing/2014/main" id="{FB64332B-1C7C-4FB4-91B3-3CF68092D603}"/>
                </a:ext>
              </a:extLst>
            </p:cNvPr>
            <p:cNvSpPr/>
            <p:nvPr/>
          </p:nvSpPr>
          <p:spPr>
            <a:xfrm>
              <a:off x="6400799" y="4845845"/>
              <a:ext cx="4919508" cy="678679"/>
            </a:xfrm>
            <a:prstGeom prst="wedgeRoundRectCallout">
              <a:avLst>
                <a:gd name="adj1" fmla="val -84684"/>
                <a:gd name="adj2" fmla="val -12980"/>
                <a:gd name="adj3" fmla="val 16667"/>
              </a:avLst>
            </a:prstGeom>
            <a:solidFill>
              <a:srgbClr val="004A86"/>
            </a:solidFill>
            <a:ln w="9525" cap="flat" cmpd="sng" algn="ctr">
              <a:noFill/>
              <a:prstDash val="solid"/>
            </a:ln>
            <a:effectLst/>
          </p:spPr>
          <p:txBody>
            <a:bodyPr rtlCol="0" anchor="ctr"/>
            <a:lstStyle/>
            <a:p>
              <a:pPr marL="0" marR="0" lvl="0" indent="0" algn="ctr" defTabSz="1219169" eaLnBrk="1" fontAlgn="auto" latinLnBrk="0" hangingPunct="1">
                <a:lnSpc>
                  <a:spcPct val="90000"/>
                </a:lnSpc>
                <a:spcBef>
                  <a:spcPts val="225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IntelOne Display Regular"/>
                  <a:sym typeface="Helvetica Neue"/>
                </a:rPr>
                <a:t>y must be updated from and to the device since it’s updated by the host here</a:t>
              </a:r>
              <a:endParaRPr kumimoji="0" lang="de-DE" sz="1200" b="0" i="0" u="none" strike="noStrike" kern="0" cap="none" spc="0" normalizeH="0" baseline="0" noProof="0" dirty="0">
                <a:ln>
                  <a:noFill/>
                </a:ln>
                <a:solidFill>
                  <a:srgbClr val="FFFFFF"/>
                </a:solidFill>
                <a:effectLst/>
                <a:uLnTx/>
                <a:uFillTx/>
                <a:latin typeface="IntelOne Display Regular"/>
                <a:sym typeface="Helvetica Neue"/>
              </a:endParaRPr>
            </a:p>
          </p:txBody>
        </p:sp>
      </p:grpSp>
    </p:spTree>
    <p:extLst>
      <p:ext uri="{BB962C8B-B14F-4D97-AF65-F5344CB8AC3E}">
        <p14:creationId xmlns:p14="http://schemas.microsoft.com/office/powerpoint/2010/main" val="2909258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47BA643-2082-4047-AB70-BAFD6D706D25}"/>
              </a:ext>
            </a:extLst>
          </p:cNvPr>
          <p:cNvSpPr>
            <a:spLocks noGrp="1" noChangeArrowheads="1"/>
          </p:cNvSpPr>
          <p:nvPr>
            <p:ph type="title"/>
          </p:nvPr>
        </p:nvSpPr>
        <p:spPr/>
        <p:txBody>
          <a:bodyPr/>
          <a:lstStyle/>
          <a:p>
            <a:pPr eaLnBrk="1" hangingPunct="1"/>
            <a:r>
              <a:rPr lang="en-US" altLang="zh-CN" dirty="0"/>
              <a:t>Hello World——</a:t>
            </a:r>
            <a:r>
              <a:rPr lang="zh-CN" altLang="en-US" dirty="0"/>
              <a:t>与</a:t>
            </a:r>
            <a:r>
              <a:rPr lang="en-US" altLang="zh-CN" dirty="0" err="1"/>
              <a:t>Pthread</a:t>
            </a:r>
            <a:r>
              <a:rPr lang="zh-CN" altLang="en-US" dirty="0"/>
              <a:t>对比</a:t>
            </a:r>
          </a:p>
        </p:txBody>
      </p:sp>
      <p:sp>
        <p:nvSpPr>
          <p:cNvPr id="11267" name="Rectangle 3">
            <a:extLst>
              <a:ext uri="{FF2B5EF4-FFF2-40B4-BE49-F238E27FC236}">
                <a16:creationId xmlns:a16="http://schemas.microsoft.com/office/drawing/2014/main" id="{ADCFC527-8FC3-41F1-9F84-23C8DB8BC3C4}"/>
              </a:ext>
            </a:extLst>
          </p:cNvPr>
          <p:cNvSpPr>
            <a:spLocks noGrp="1" noChangeArrowheads="1"/>
          </p:cNvSpPr>
          <p:nvPr>
            <p:ph type="body" idx="1"/>
          </p:nvPr>
        </p:nvSpPr>
        <p:spPr>
          <a:xfrm>
            <a:off x="323528" y="1371600"/>
            <a:ext cx="4392488" cy="4724400"/>
          </a:xfrm>
        </p:spPr>
        <p:txBody>
          <a:bodyPr/>
          <a:lstStyle/>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#include &lt;</a:t>
            </a:r>
            <a:r>
              <a:rPr lang="en-US" altLang="zh-CN" sz="1800" kern="100" dirty="0" err="1">
                <a:solidFill>
                  <a:srgbClr val="0000FF"/>
                </a:solidFill>
                <a:latin typeface="Arial" panose="020B0604020202020204" pitchFamily="34" charset="0"/>
              </a:rPr>
              <a:t>stdio.h</a:t>
            </a:r>
            <a:r>
              <a:rPr lang="en-US" altLang="zh-CN" sz="1800" kern="100" dirty="0">
                <a:solidFill>
                  <a:srgbClr val="0000FF"/>
                </a:solidFill>
                <a:latin typeface="Arial" panose="020B0604020202020204" pitchFamily="34" charset="0"/>
              </a:rPr>
              <a:t>&gt;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#include &lt;</a:t>
            </a:r>
            <a:r>
              <a:rPr lang="en-US" altLang="zh-CN" sz="1800" kern="100" dirty="0" err="1">
                <a:solidFill>
                  <a:srgbClr val="0000FF"/>
                </a:solidFill>
                <a:latin typeface="Arial" panose="020B0604020202020204" pitchFamily="34" charset="0"/>
              </a:rPr>
              <a:t>stdlib.h</a:t>
            </a:r>
            <a:r>
              <a:rPr lang="en-US" altLang="zh-CN" sz="1800" kern="100" dirty="0">
                <a:solidFill>
                  <a:srgbClr val="0000FF"/>
                </a:solidFill>
                <a:latin typeface="Arial" panose="020B0604020202020204" pitchFamily="34" charset="0"/>
              </a:rPr>
              <a:t>&gt;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#include &lt;</a:t>
            </a:r>
            <a:r>
              <a:rPr lang="en-US" altLang="zh-CN" sz="1800" kern="100" dirty="0" err="1">
                <a:solidFill>
                  <a:srgbClr val="0000FF"/>
                </a:solidFill>
                <a:latin typeface="Arial" panose="020B0604020202020204" pitchFamily="34" charset="0"/>
              </a:rPr>
              <a:t>omp.h</a:t>
            </a:r>
            <a:r>
              <a:rPr lang="en-US" altLang="zh-CN" sz="1800" kern="100" dirty="0">
                <a:solidFill>
                  <a:srgbClr val="0000FF"/>
                </a:solidFill>
                <a:latin typeface="Arial" panose="020B0604020202020204" pitchFamily="34" charset="0"/>
              </a:rPr>
              <a:t>&gt;</a:t>
            </a:r>
          </a:p>
          <a:p>
            <a:pPr marL="0" indent="0" eaLnBrk="1" hangingPunct="1">
              <a:spcBef>
                <a:spcPts val="100"/>
              </a:spcBef>
              <a:buFont typeface="Wingdings" panose="05000000000000000000" pitchFamily="2" charset="2"/>
              <a:buNone/>
              <a:defRPr/>
            </a:pPr>
            <a:endParaRPr lang="en-US" altLang="zh-CN" sz="18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void Hello(void); /* Thread function */</a:t>
            </a:r>
          </a:p>
          <a:p>
            <a:pPr marL="0" indent="0" eaLnBrk="1" hangingPunct="1">
              <a:spcBef>
                <a:spcPts val="100"/>
              </a:spcBef>
              <a:buFont typeface="Wingdings" panose="05000000000000000000" pitchFamily="2" charset="2"/>
              <a:buNone/>
              <a:defRPr/>
            </a:pPr>
            <a:endParaRPr lang="en-US" altLang="zh-CN" sz="18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1800" kern="100" dirty="0" err="1">
                <a:solidFill>
                  <a:srgbClr val="0000FF"/>
                </a:solidFill>
                <a:latin typeface="Arial" panose="020B0604020202020204" pitchFamily="34" charset="0"/>
              </a:rPr>
              <a:t>int</a:t>
            </a:r>
            <a:r>
              <a:rPr lang="en-US" altLang="zh-CN" sz="1800" kern="100" dirty="0">
                <a:solidFill>
                  <a:srgbClr val="0000FF"/>
                </a:solidFill>
                <a:latin typeface="Arial" panose="020B0604020202020204" pitchFamily="34" charset="0"/>
              </a:rPr>
              <a:t> main(</a:t>
            </a:r>
            <a:r>
              <a:rPr lang="en-US" altLang="zh-CN" sz="1800" kern="100" dirty="0" err="1">
                <a:solidFill>
                  <a:srgbClr val="0000FF"/>
                </a:solidFill>
                <a:latin typeface="Arial" panose="020B0604020202020204" pitchFamily="34" charset="0"/>
              </a:rPr>
              <a:t>int</a:t>
            </a: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argc</a:t>
            </a:r>
            <a:r>
              <a:rPr lang="en-US" altLang="zh-CN" sz="1800" kern="100" dirty="0">
                <a:solidFill>
                  <a:srgbClr val="0000FF"/>
                </a:solidFill>
                <a:latin typeface="Arial" panose="020B0604020202020204" pitchFamily="34" charset="0"/>
              </a:rPr>
              <a:t>, char* </a:t>
            </a:r>
            <a:r>
              <a:rPr lang="en-US" altLang="zh-CN" sz="1800" kern="100" dirty="0" err="1">
                <a:solidFill>
                  <a:srgbClr val="0000FF"/>
                </a:solidFill>
                <a:latin typeface="Arial" panose="020B0604020202020204" pitchFamily="34" charset="0"/>
              </a:rPr>
              <a:t>argv</a:t>
            </a:r>
            <a:r>
              <a:rPr lang="en-US" altLang="zh-CN" sz="18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 Get number of threads from command line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int </a:t>
            </a:r>
            <a:r>
              <a:rPr lang="en-US" altLang="zh-CN" sz="1800" kern="100" dirty="0" err="1">
                <a:solidFill>
                  <a:srgbClr val="0000FF"/>
                </a:solidFill>
                <a:latin typeface="Arial" panose="020B0604020202020204" pitchFamily="34" charset="0"/>
              </a:rPr>
              <a:t>thread_count</a:t>
            </a:r>
            <a:r>
              <a:rPr lang="en-US" altLang="zh-CN" sz="1800" kern="100" dirty="0">
                <a:solidFill>
                  <a:srgbClr val="0000FF"/>
                </a:solidFill>
                <a:latin typeface="Arial" panose="020B0604020202020204" pitchFamily="34" charset="0"/>
              </a:rPr>
              <a:t> = </a:t>
            </a:r>
            <a:r>
              <a:rPr lang="en-US" altLang="zh-CN" sz="1800" kern="100" dirty="0" err="1">
                <a:solidFill>
                  <a:srgbClr val="0000FF"/>
                </a:solidFill>
                <a:latin typeface="Arial" panose="020B0604020202020204" pitchFamily="34" charset="0"/>
              </a:rPr>
              <a:t>strtol</a:t>
            </a: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argv</a:t>
            </a:r>
            <a:r>
              <a:rPr lang="en-US" altLang="zh-CN" sz="1800" kern="100" dirty="0">
                <a:solidFill>
                  <a:srgbClr val="0000FF"/>
                </a:solidFill>
                <a:latin typeface="Arial" panose="020B0604020202020204" pitchFamily="34" charset="0"/>
              </a:rPr>
              <a:t>[1], NULL, 10);</a:t>
            </a:r>
          </a:p>
          <a:p>
            <a:pPr marL="0" indent="0" eaLnBrk="1" hangingPunct="1">
              <a:spcBef>
                <a:spcPts val="100"/>
              </a:spcBef>
              <a:buFont typeface="Wingdings" panose="05000000000000000000" pitchFamily="2" charset="2"/>
              <a:buNone/>
              <a:defRPr/>
            </a:pPr>
            <a:endParaRPr lang="en-US" altLang="zh-CN" sz="18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parallel</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num_threads</a:t>
            </a: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thread_count</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Hello();</a:t>
            </a:r>
          </a:p>
          <a:p>
            <a:pPr marL="0" indent="0" eaLnBrk="1" hangingPunct="1">
              <a:spcBef>
                <a:spcPts val="100"/>
              </a:spcBef>
              <a:buFont typeface="Wingdings" panose="05000000000000000000" pitchFamily="2" charset="2"/>
              <a:buNone/>
              <a:defRPr/>
            </a:pPr>
            <a:endParaRPr lang="en-US" altLang="zh-CN" sz="18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return 0;</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 main */</a:t>
            </a:r>
            <a:endParaRPr lang="en-US" altLang="zh-CN" dirty="0"/>
          </a:p>
        </p:txBody>
      </p:sp>
      <p:sp>
        <p:nvSpPr>
          <p:cNvPr id="4" name="Rectangle 3">
            <a:extLst>
              <a:ext uri="{FF2B5EF4-FFF2-40B4-BE49-F238E27FC236}">
                <a16:creationId xmlns:a16="http://schemas.microsoft.com/office/drawing/2014/main" id="{41F9720A-A17F-4209-BE10-48A06434807B}"/>
              </a:ext>
            </a:extLst>
          </p:cNvPr>
          <p:cNvSpPr txBox="1">
            <a:spLocks noChangeArrowheads="1"/>
          </p:cNvSpPr>
          <p:nvPr/>
        </p:nvSpPr>
        <p:spPr bwMode="auto">
          <a:xfrm>
            <a:off x="4499992" y="1371600"/>
            <a:ext cx="4536504"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SzPct val="75000"/>
              <a:buFont typeface="Wingdings" panose="05000000000000000000" pitchFamily="2" charset="2"/>
              <a:buChar char="m"/>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9000"/>
              <a:buFont typeface="Wingdings" panose="05000000000000000000" pitchFamily="2" charset="2"/>
              <a:buChar char="q"/>
              <a:defRPr kumimoji="1" sz="2800">
                <a:solidFill>
                  <a:srgbClr val="3333CC"/>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Ø"/>
              <a:defRPr kumimoji="1" sz="2400">
                <a:solidFill>
                  <a:srgbClr val="FF3300"/>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Char char="»"/>
              <a:defRPr kumimoji="1" sz="2000">
                <a:solidFill>
                  <a:schemeClr val="tx1"/>
                </a:solidFill>
                <a:latin typeface="+mn-lt"/>
                <a:ea typeface="+mn-ea"/>
              </a:defRPr>
            </a:lvl9pPr>
          </a:lstStyle>
          <a:p>
            <a:pPr marL="0" lvl="0" indent="0" eaLnBrk="1" hangingPunct="1">
              <a:spcBef>
                <a:spcPts val="100"/>
              </a:spcBef>
              <a:buNone/>
              <a:defRPr/>
            </a:pPr>
            <a:r>
              <a:rPr lang="en-US" altLang="zh-CN" sz="1400" kern="100" dirty="0">
                <a:solidFill>
                  <a:srgbClr val="0000FF"/>
                </a:solidFill>
                <a:latin typeface="Arial" panose="020B0604020202020204" pitchFamily="34" charset="0"/>
              </a:rPr>
              <a:t>#include &lt;</a:t>
            </a:r>
            <a:r>
              <a:rPr lang="en-US" altLang="zh-CN" sz="1400" kern="100" dirty="0" err="1">
                <a:solidFill>
                  <a:srgbClr val="0000FF"/>
                </a:solidFill>
                <a:latin typeface="Arial" panose="020B0604020202020204" pitchFamily="34" charset="0"/>
              </a:rPr>
              <a:t>stdio.h</a:t>
            </a:r>
            <a:r>
              <a:rPr lang="en-US" altLang="zh-CN" sz="1400" kern="100" dirty="0">
                <a:solidFill>
                  <a:srgbClr val="0000FF"/>
                </a:solidFill>
                <a:latin typeface="Arial" panose="020B0604020202020204" pitchFamily="34" charset="0"/>
              </a:rPr>
              <a:t>&gt;</a:t>
            </a:r>
          </a:p>
          <a:p>
            <a:pPr marL="0" lvl="0" indent="0" eaLnBrk="1" hangingPunct="1">
              <a:spcBef>
                <a:spcPts val="100"/>
              </a:spcBef>
              <a:buNone/>
              <a:defRPr/>
            </a:pPr>
            <a:r>
              <a:rPr lang="en-US" altLang="zh-CN" sz="1400" kern="100" dirty="0">
                <a:solidFill>
                  <a:srgbClr val="0000FF"/>
                </a:solidFill>
                <a:latin typeface="Arial" panose="020B0604020202020204" pitchFamily="34" charset="0"/>
              </a:rPr>
              <a:t>#include &lt;</a:t>
            </a:r>
            <a:r>
              <a:rPr lang="en-US" altLang="zh-CN" sz="1400" kern="100" dirty="0" err="1">
                <a:solidFill>
                  <a:srgbClr val="0000FF"/>
                </a:solidFill>
                <a:latin typeface="Arial" panose="020B0604020202020204" pitchFamily="34" charset="0"/>
              </a:rPr>
              <a:t>stdlib.h</a:t>
            </a:r>
            <a:r>
              <a:rPr lang="en-US" altLang="zh-CN" sz="1400" kern="100" dirty="0">
                <a:solidFill>
                  <a:srgbClr val="0000FF"/>
                </a:solidFill>
                <a:latin typeface="Arial" panose="020B0604020202020204" pitchFamily="34" charset="0"/>
              </a:rPr>
              <a:t>&gt;</a:t>
            </a:r>
          </a:p>
          <a:p>
            <a:pPr marL="0" lvl="0" indent="0" eaLnBrk="1" hangingPunct="1">
              <a:spcBef>
                <a:spcPts val="100"/>
              </a:spcBef>
              <a:buNone/>
              <a:defRPr/>
            </a:pPr>
            <a:r>
              <a:rPr lang="en-US" altLang="zh-CN" sz="1400" kern="100" dirty="0">
                <a:solidFill>
                  <a:srgbClr val="0000FF"/>
                </a:solidFill>
                <a:latin typeface="Arial" panose="020B0604020202020204" pitchFamily="34" charset="0"/>
              </a:rPr>
              <a:t>#include &lt;</a:t>
            </a:r>
            <a:r>
              <a:rPr lang="en-US" altLang="zh-CN" sz="1400" kern="100" dirty="0" err="1">
                <a:solidFill>
                  <a:srgbClr val="0000FF"/>
                </a:solidFill>
                <a:latin typeface="Arial" panose="020B0604020202020204" pitchFamily="34" charset="0"/>
              </a:rPr>
              <a:t>pthread.h</a:t>
            </a:r>
            <a:r>
              <a:rPr lang="en-US" altLang="zh-CN" sz="1400" kern="100" dirty="0">
                <a:solidFill>
                  <a:srgbClr val="0000FF"/>
                </a:solidFill>
                <a:latin typeface="Arial" panose="020B0604020202020204" pitchFamily="34" charset="0"/>
              </a:rPr>
              <a:t>&gt;</a:t>
            </a:r>
          </a:p>
          <a:p>
            <a:pPr marL="0" lvl="0" indent="0" eaLnBrk="1" hangingPunct="1">
              <a:spcBef>
                <a:spcPts val="100"/>
              </a:spcBef>
              <a:buNone/>
              <a:defRPr/>
            </a:pPr>
            <a:r>
              <a:rPr lang="en-US" altLang="zh-CN" sz="1400" kern="100" dirty="0">
                <a:solidFill>
                  <a:srgbClr val="0000FF"/>
                </a:solidFill>
                <a:latin typeface="Arial" panose="020B0604020202020204" pitchFamily="34" charset="0"/>
              </a:rPr>
              <a:t>int </a:t>
            </a:r>
            <a:r>
              <a:rPr lang="en-US" altLang="zh-CN" sz="1400" kern="100" dirty="0" err="1">
                <a:solidFill>
                  <a:srgbClr val="0000FF"/>
                </a:solidFill>
                <a:latin typeface="Arial" panose="020B0604020202020204" pitchFamily="34" charset="0"/>
              </a:rPr>
              <a:t>thread_count</a:t>
            </a:r>
            <a:r>
              <a:rPr lang="en-US" altLang="zh-CN" sz="1400" kern="100" dirty="0">
                <a:solidFill>
                  <a:srgbClr val="0000FF"/>
                </a:solidFill>
                <a:latin typeface="Arial" panose="020B0604020202020204" pitchFamily="34" charset="0"/>
              </a:rPr>
              <a:t>;</a:t>
            </a:r>
          </a:p>
          <a:p>
            <a:pPr marL="0" lvl="0" indent="0" eaLnBrk="1" hangingPunct="1">
              <a:spcBef>
                <a:spcPts val="100"/>
              </a:spcBef>
              <a:buNone/>
              <a:defRPr/>
            </a:pPr>
            <a:r>
              <a:rPr lang="en-US" altLang="zh-CN" sz="1400" kern="100" dirty="0">
                <a:solidFill>
                  <a:srgbClr val="0000FF"/>
                </a:solidFill>
                <a:latin typeface="Arial" panose="020B0604020202020204" pitchFamily="34" charset="0"/>
              </a:rPr>
              <a:t>void* Hello(void* rank); /* Thread function */</a:t>
            </a:r>
          </a:p>
          <a:p>
            <a:pPr marL="0" lvl="0" indent="0" eaLnBrk="1" hangingPunct="1">
              <a:spcBef>
                <a:spcPts val="100"/>
              </a:spcBef>
              <a:buNone/>
              <a:defRPr/>
            </a:pPr>
            <a:endParaRPr lang="en-US" altLang="zh-CN" sz="1400" kern="100" dirty="0">
              <a:solidFill>
                <a:srgbClr val="0000FF"/>
              </a:solidFill>
              <a:latin typeface="Arial" panose="020B0604020202020204" pitchFamily="34" charset="0"/>
            </a:endParaRPr>
          </a:p>
          <a:p>
            <a:pPr marL="0" lvl="0" indent="0" eaLnBrk="1" hangingPunct="1">
              <a:spcBef>
                <a:spcPts val="100"/>
              </a:spcBef>
              <a:buNone/>
              <a:defRPr/>
            </a:pPr>
            <a:r>
              <a:rPr lang="en-US" altLang="zh-CN" sz="1400" kern="100" dirty="0">
                <a:solidFill>
                  <a:srgbClr val="0000FF"/>
                </a:solidFill>
                <a:latin typeface="Arial" panose="020B0604020202020204" pitchFamily="34" charset="0"/>
              </a:rPr>
              <a:t>int main(int </a:t>
            </a:r>
            <a:r>
              <a:rPr lang="en-US" altLang="zh-CN" sz="1400" kern="100" dirty="0" err="1">
                <a:solidFill>
                  <a:srgbClr val="0000FF"/>
                </a:solidFill>
                <a:latin typeface="Arial" panose="020B0604020202020204" pitchFamily="34" charset="0"/>
              </a:rPr>
              <a:t>argc</a:t>
            </a:r>
            <a:r>
              <a:rPr lang="en-US" altLang="zh-CN" sz="1400" kern="100" dirty="0">
                <a:solidFill>
                  <a:srgbClr val="0000FF"/>
                </a:solidFill>
                <a:latin typeface="Arial" panose="020B0604020202020204" pitchFamily="34" charset="0"/>
              </a:rPr>
              <a:t>, char* </a:t>
            </a:r>
            <a:r>
              <a:rPr lang="en-US" altLang="zh-CN" sz="1400" kern="100" dirty="0" err="1">
                <a:solidFill>
                  <a:srgbClr val="0000FF"/>
                </a:solidFill>
                <a:latin typeface="Arial" panose="020B0604020202020204" pitchFamily="34" charset="0"/>
              </a:rPr>
              <a:t>argv</a:t>
            </a:r>
            <a:r>
              <a:rPr lang="en-US" altLang="zh-CN" sz="1400" kern="100" dirty="0">
                <a:solidFill>
                  <a:srgbClr val="0000FF"/>
                </a:solidFill>
                <a:latin typeface="Arial" panose="020B0604020202020204" pitchFamily="34" charset="0"/>
              </a:rPr>
              <a:t>[]) {</a:t>
            </a:r>
          </a:p>
          <a:p>
            <a:pPr marL="0" lvl="0" indent="0" eaLnBrk="1" hangingPunct="1">
              <a:spcBef>
                <a:spcPts val="100"/>
              </a:spcBef>
              <a:buNone/>
              <a:defRPr/>
            </a:pPr>
            <a:r>
              <a:rPr lang="en-US" altLang="zh-CN" sz="1400" kern="100" dirty="0">
                <a:solidFill>
                  <a:srgbClr val="0000FF"/>
                </a:solidFill>
                <a:latin typeface="Arial" panose="020B0604020202020204" pitchFamily="34" charset="0"/>
              </a:rPr>
              <a:t>  long thread; </a:t>
            </a:r>
          </a:p>
          <a:p>
            <a:pPr marL="0" lvl="0" indent="0" eaLnBrk="1" hangingPunct="1">
              <a:spcBef>
                <a:spcPts val="100"/>
              </a:spcBef>
              <a:buNone/>
              <a:defRPr/>
            </a:pPr>
            <a:r>
              <a:rPr lang="en-US" altLang="zh-CN" sz="1400" kern="100" dirty="0">
                <a:solidFill>
                  <a:srgbClr val="0000FF"/>
                </a:solidFill>
                <a:latin typeface="Arial" panose="020B0604020202020204" pitchFamily="34" charset="0"/>
              </a:rPr>
              <a:t>  </a:t>
            </a:r>
            <a:r>
              <a:rPr lang="en-US" altLang="zh-CN" sz="1400" kern="100" dirty="0" err="1">
                <a:solidFill>
                  <a:srgbClr val="0000FF"/>
                </a:solidFill>
                <a:latin typeface="Arial" panose="020B0604020202020204" pitchFamily="34" charset="0"/>
              </a:rPr>
              <a:t>pthread_t</a:t>
            </a:r>
            <a:r>
              <a:rPr lang="en-US" altLang="zh-CN" sz="1400" kern="100" dirty="0">
                <a:solidFill>
                  <a:srgbClr val="0000FF"/>
                </a:solidFill>
                <a:latin typeface="Arial" panose="020B0604020202020204" pitchFamily="34" charset="0"/>
              </a:rPr>
              <a:t>* </a:t>
            </a:r>
            <a:r>
              <a:rPr lang="en-US" altLang="zh-CN" sz="1400" kern="100" dirty="0" err="1">
                <a:solidFill>
                  <a:srgbClr val="0000FF"/>
                </a:solidFill>
                <a:latin typeface="Arial" panose="020B0604020202020204" pitchFamily="34" charset="0"/>
              </a:rPr>
              <a:t>thread_handles</a:t>
            </a:r>
            <a:r>
              <a:rPr lang="en-US" altLang="zh-CN" sz="1400" kern="100" dirty="0">
                <a:solidFill>
                  <a:srgbClr val="0000FF"/>
                </a:solidFill>
                <a:latin typeface="Arial" panose="020B0604020202020204" pitchFamily="34" charset="0"/>
              </a:rPr>
              <a:t>;</a:t>
            </a:r>
          </a:p>
          <a:p>
            <a:pPr marL="0" lvl="0" indent="0" eaLnBrk="1" hangingPunct="1">
              <a:spcBef>
                <a:spcPts val="100"/>
              </a:spcBef>
              <a:buNone/>
              <a:defRPr/>
            </a:pPr>
            <a:r>
              <a:rPr lang="en-US" altLang="zh-CN" sz="1400" kern="100" dirty="0">
                <a:solidFill>
                  <a:srgbClr val="0000FF"/>
                </a:solidFill>
                <a:latin typeface="Arial" panose="020B0604020202020204" pitchFamily="34" charset="0"/>
              </a:rPr>
              <a:t>  /</a:t>
            </a:r>
            <a:r>
              <a:rPr lang="zh-CN" altLang="en-US" sz="1400" kern="100" dirty="0">
                <a:solidFill>
                  <a:srgbClr val="0000FF"/>
                </a:solidFill>
                <a:latin typeface="Arial" panose="020B0604020202020204" pitchFamily="34" charset="0"/>
              </a:rPr>
              <a:t>*</a:t>
            </a:r>
            <a:r>
              <a:rPr lang="en-US" altLang="zh-CN" sz="1400" kern="100" dirty="0">
                <a:solidFill>
                  <a:srgbClr val="0000FF"/>
                </a:solidFill>
                <a:latin typeface="Arial" panose="020B0604020202020204" pitchFamily="34" charset="0"/>
              </a:rPr>
              <a:t> Get number of threads from command line </a:t>
            </a:r>
            <a:r>
              <a:rPr lang="zh-CN" altLang="en-US" sz="1400" kern="100" dirty="0">
                <a:solidFill>
                  <a:srgbClr val="0000FF"/>
                </a:solidFill>
                <a:latin typeface="Arial" panose="020B0604020202020204" pitchFamily="34" charset="0"/>
              </a:rPr>
              <a:t>*</a:t>
            </a:r>
            <a:r>
              <a:rPr lang="en-US" altLang="zh-CN" sz="1400" kern="100" dirty="0">
                <a:solidFill>
                  <a:srgbClr val="0000FF"/>
                </a:solidFill>
                <a:latin typeface="Arial" panose="020B0604020202020204" pitchFamily="34" charset="0"/>
              </a:rPr>
              <a:t>/</a:t>
            </a:r>
          </a:p>
          <a:p>
            <a:pPr marL="0" lvl="0" indent="0" eaLnBrk="1" hangingPunct="1">
              <a:spcBef>
                <a:spcPts val="100"/>
              </a:spcBef>
              <a:buNone/>
              <a:defRPr/>
            </a:pPr>
            <a:r>
              <a:rPr lang="en-US" altLang="zh-CN" sz="1400" kern="100" dirty="0">
                <a:solidFill>
                  <a:srgbClr val="0000FF"/>
                </a:solidFill>
                <a:latin typeface="Arial" panose="020B0604020202020204" pitchFamily="34" charset="0"/>
              </a:rPr>
              <a:t>  </a:t>
            </a:r>
            <a:r>
              <a:rPr lang="en-US" altLang="zh-CN" sz="1400" kern="100" dirty="0" err="1">
                <a:solidFill>
                  <a:srgbClr val="0000FF"/>
                </a:solidFill>
                <a:latin typeface="Arial" panose="020B0604020202020204" pitchFamily="34" charset="0"/>
              </a:rPr>
              <a:t>thread_count</a:t>
            </a:r>
            <a:r>
              <a:rPr lang="en-US" altLang="zh-CN" sz="1400" kern="100" dirty="0">
                <a:solidFill>
                  <a:srgbClr val="0000FF"/>
                </a:solidFill>
                <a:latin typeface="Arial" panose="020B0604020202020204" pitchFamily="34" charset="0"/>
              </a:rPr>
              <a:t> = </a:t>
            </a:r>
            <a:r>
              <a:rPr lang="en-US" altLang="zh-CN" sz="1400" kern="100" dirty="0" err="1">
                <a:solidFill>
                  <a:srgbClr val="0000FF"/>
                </a:solidFill>
                <a:latin typeface="Arial" panose="020B0604020202020204" pitchFamily="34" charset="0"/>
              </a:rPr>
              <a:t>strtol</a:t>
            </a:r>
            <a:r>
              <a:rPr lang="en-US" altLang="zh-CN" sz="1400" kern="100" dirty="0">
                <a:solidFill>
                  <a:srgbClr val="0000FF"/>
                </a:solidFill>
                <a:latin typeface="Arial" panose="020B0604020202020204" pitchFamily="34" charset="0"/>
              </a:rPr>
              <a:t>(</a:t>
            </a:r>
            <a:r>
              <a:rPr lang="en-US" altLang="zh-CN" sz="1400" kern="100" dirty="0" err="1">
                <a:solidFill>
                  <a:srgbClr val="0000FF"/>
                </a:solidFill>
                <a:latin typeface="Arial" panose="020B0604020202020204" pitchFamily="34" charset="0"/>
              </a:rPr>
              <a:t>argv</a:t>
            </a:r>
            <a:r>
              <a:rPr lang="en-US" altLang="zh-CN" sz="1400" kern="100" dirty="0">
                <a:solidFill>
                  <a:srgbClr val="0000FF"/>
                </a:solidFill>
                <a:latin typeface="Arial" panose="020B0604020202020204" pitchFamily="34" charset="0"/>
              </a:rPr>
              <a:t>[1], NULL, 10);</a:t>
            </a:r>
          </a:p>
          <a:p>
            <a:pPr marL="0" lvl="0" indent="0" eaLnBrk="1" hangingPunct="1">
              <a:spcBef>
                <a:spcPts val="100"/>
              </a:spcBef>
              <a:buNone/>
              <a:defRPr/>
            </a:pPr>
            <a:endParaRPr lang="en-US" altLang="zh-CN" sz="1400" kern="100" dirty="0">
              <a:solidFill>
                <a:srgbClr val="0000FF"/>
              </a:solidFill>
              <a:latin typeface="Arial" panose="020B0604020202020204" pitchFamily="34" charset="0"/>
            </a:endParaRPr>
          </a:p>
          <a:p>
            <a:pPr marL="0" lvl="0" indent="0" eaLnBrk="1" hangingPunct="1">
              <a:spcBef>
                <a:spcPts val="100"/>
              </a:spcBef>
              <a:buNone/>
              <a:defRPr/>
            </a:pPr>
            <a:r>
              <a:rPr lang="en-US" altLang="zh-CN" sz="1400" kern="100" dirty="0">
                <a:solidFill>
                  <a:srgbClr val="0000FF"/>
                </a:solidFill>
                <a:latin typeface="Arial" panose="020B0604020202020204" pitchFamily="34" charset="0"/>
              </a:rPr>
              <a:t>  </a:t>
            </a:r>
            <a:r>
              <a:rPr lang="en-US" altLang="zh-CN" sz="1400" kern="100" dirty="0" err="1">
                <a:solidFill>
                  <a:srgbClr val="0000FF"/>
                </a:solidFill>
                <a:latin typeface="Arial" panose="020B0604020202020204" pitchFamily="34" charset="0"/>
              </a:rPr>
              <a:t>thread_handles</a:t>
            </a:r>
            <a:r>
              <a:rPr lang="en-US" altLang="zh-CN" sz="1400" kern="100" dirty="0">
                <a:solidFill>
                  <a:srgbClr val="0000FF"/>
                </a:solidFill>
                <a:latin typeface="Arial" panose="020B0604020202020204" pitchFamily="34" charset="0"/>
              </a:rPr>
              <a:t> =</a:t>
            </a:r>
          </a:p>
          <a:p>
            <a:pPr marL="0" lvl="0" indent="0" eaLnBrk="1" hangingPunct="1">
              <a:spcBef>
                <a:spcPts val="100"/>
              </a:spcBef>
              <a:buNone/>
              <a:defRPr/>
            </a:pPr>
            <a:r>
              <a:rPr lang="en-US" altLang="zh-CN" sz="1400" kern="100" dirty="0">
                <a:solidFill>
                  <a:srgbClr val="0000FF"/>
                </a:solidFill>
                <a:latin typeface="Arial" panose="020B0604020202020204" pitchFamily="34" charset="0"/>
              </a:rPr>
              <a:t>	 malloc(</a:t>
            </a:r>
            <a:r>
              <a:rPr lang="en-US" altLang="zh-CN" sz="1400" kern="100" dirty="0" err="1">
                <a:solidFill>
                  <a:srgbClr val="0000FF"/>
                </a:solidFill>
                <a:latin typeface="Arial" panose="020B0604020202020204" pitchFamily="34" charset="0"/>
              </a:rPr>
              <a:t>thread_count</a:t>
            </a:r>
            <a:r>
              <a:rPr lang="en-US" altLang="zh-CN" sz="1400" kern="100" dirty="0">
                <a:solidFill>
                  <a:srgbClr val="0000FF"/>
                </a:solidFill>
                <a:latin typeface="Arial" panose="020B0604020202020204" pitchFamily="34" charset="0"/>
              </a:rPr>
              <a:t>*</a:t>
            </a:r>
            <a:r>
              <a:rPr lang="en-US" altLang="zh-CN" sz="1400" kern="100" dirty="0" err="1">
                <a:solidFill>
                  <a:srgbClr val="0000FF"/>
                </a:solidFill>
                <a:latin typeface="Arial" panose="020B0604020202020204" pitchFamily="34" charset="0"/>
              </a:rPr>
              <a:t>sizeof</a:t>
            </a:r>
            <a:r>
              <a:rPr lang="en-US" altLang="zh-CN" sz="1400" kern="100" dirty="0">
                <a:solidFill>
                  <a:srgbClr val="0000FF"/>
                </a:solidFill>
                <a:latin typeface="Arial" panose="020B0604020202020204" pitchFamily="34" charset="0"/>
              </a:rPr>
              <a:t>(</a:t>
            </a:r>
            <a:r>
              <a:rPr lang="en-US" altLang="zh-CN" sz="1400" kern="100" dirty="0" err="1">
                <a:solidFill>
                  <a:srgbClr val="0000FF"/>
                </a:solidFill>
                <a:latin typeface="Arial" panose="020B0604020202020204" pitchFamily="34" charset="0"/>
              </a:rPr>
              <a:t>pthread_t</a:t>
            </a:r>
            <a:r>
              <a:rPr lang="en-US" altLang="zh-CN" sz="1400" kern="100" dirty="0">
                <a:solidFill>
                  <a:srgbClr val="0000FF"/>
                </a:solidFill>
                <a:latin typeface="Arial" panose="020B0604020202020204" pitchFamily="34" charset="0"/>
              </a:rPr>
              <a:t>));</a:t>
            </a:r>
          </a:p>
          <a:p>
            <a:pPr marL="0" lvl="0" indent="0" eaLnBrk="1" hangingPunct="1">
              <a:spcBef>
                <a:spcPts val="100"/>
              </a:spcBef>
              <a:buNone/>
              <a:defRPr/>
            </a:pPr>
            <a:r>
              <a:rPr lang="en-US" altLang="zh-CN" sz="1400" kern="100" dirty="0">
                <a:solidFill>
                  <a:srgbClr val="0000FF"/>
                </a:solidFill>
                <a:latin typeface="Arial" panose="020B0604020202020204" pitchFamily="34" charset="0"/>
              </a:rPr>
              <a:t>  for (thread = 0; thread &lt; </a:t>
            </a:r>
            <a:r>
              <a:rPr lang="en-US" altLang="zh-CN" sz="1400" kern="100" dirty="0" err="1">
                <a:solidFill>
                  <a:srgbClr val="0000FF"/>
                </a:solidFill>
                <a:latin typeface="Arial" panose="020B0604020202020204" pitchFamily="34" charset="0"/>
              </a:rPr>
              <a:t>thread_count</a:t>
            </a:r>
            <a:r>
              <a:rPr lang="en-US" altLang="zh-CN" sz="1400" kern="100" dirty="0">
                <a:solidFill>
                  <a:srgbClr val="0000FF"/>
                </a:solidFill>
                <a:latin typeface="Arial" panose="020B0604020202020204" pitchFamily="34" charset="0"/>
              </a:rPr>
              <a:t>; thread++)</a:t>
            </a:r>
          </a:p>
          <a:p>
            <a:pPr marL="0" lvl="0" indent="0" eaLnBrk="1" hangingPunct="1">
              <a:spcBef>
                <a:spcPts val="100"/>
              </a:spcBef>
              <a:buNone/>
              <a:defRPr/>
            </a:pPr>
            <a:r>
              <a:rPr lang="en-US" altLang="zh-CN" sz="1400" kern="100" dirty="0">
                <a:solidFill>
                  <a:srgbClr val="0000FF"/>
                </a:solidFill>
                <a:latin typeface="Arial" panose="020B0604020202020204" pitchFamily="34" charset="0"/>
              </a:rPr>
              <a:t>    </a:t>
            </a:r>
            <a:r>
              <a:rPr lang="en-US" altLang="zh-CN" sz="1400" kern="100" dirty="0" err="1">
                <a:solidFill>
                  <a:srgbClr val="0000FF"/>
                </a:solidFill>
                <a:latin typeface="Arial" panose="020B0604020202020204" pitchFamily="34" charset="0"/>
              </a:rPr>
              <a:t>pthread_create</a:t>
            </a:r>
            <a:r>
              <a:rPr lang="en-US" altLang="zh-CN" sz="1400" kern="100" dirty="0">
                <a:solidFill>
                  <a:srgbClr val="0000FF"/>
                </a:solidFill>
                <a:latin typeface="Arial" panose="020B0604020202020204" pitchFamily="34" charset="0"/>
              </a:rPr>
              <a:t>(&amp;</a:t>
            </a:r>
            <a:r>
              <a:rPr lang="en-US" altLang="zh-CN" sz="1400" kern="100" dirty="0" err="1">
                <a:solidFill>
                  <a:srgbClr val="0000FF"/>
                </a:solidFill>
                <a:latin typeface="Arial" panose="020B0604020202020204" pitchFamily="34" charset="0"/>
              </a:rPr>
              <a:t>thread_handles</a:t>
            </a:r>
            <a:r>
              <a:rPr lang="en-US" altLang="zh-CN" sz="1400" kern="100" dirty="0">
                <a:solidFill>
                  <a:srgbClr val="0000FF"/>
                </a:solidFill>
                <a:latin typeface="Arial" panose="020B0604020202020204" pitchFamily="34" charset="0"/>
              </a:rPr>
              <a:t>[thread], NULL, </a:t>
            </a:r>
          </a:p>
          <a:p>
            <a:pPr marL="0" lvl="0" indent="0" eaLnBrk="1" hangingPunct="1">
              <a:spcBef>
                <a:spcPts val="100"/>
              </a:spcBef>
              <a:buNone/>
              <a:defRPr/>
            </a:pPr>
            <a:r>
              <a:rPr lang="en-US" altLang="zh-CN" sz="1400" kern="100" dirty="0">
                <a:solidFill>
                  <a:srgbClr val="0000FF"/>
                </a:solidFill>
                <a:latin typeface="Arial" panose="020B0604020202020204" pitchFamily="34" charset="0"/>
              </a:rPr>
              <a:t>		Hello, (void*) thread);</a:t>
            </a:r>
          </a:p>
          <a:p>
            <a:pPr marL="0" lvl="0" indent="0" eaLnBrk="1" hangingPunct="1">
              <a:spcBef>
                <a:spcPts val="100"/>
              </a:spcBef>
              <a:buNone/>
              <a:defRPr/>
            </a:pPr>
            <a:r>
              <a:rPr lang="en-US" altLang="zh-CN" sz="1400" kern="100" dirty="0">
                <a:solidFill>
                  <a:srgbClr val="0000FF"/>
                </a:solidFill>
                <a:latin typeface="Arial" panose="020B0604020202020204" pitchFamily="34" charset="0"/>
              </a:rPr>
              <a:t>  </a:t>
            </a:r>
            <a:r>
              <a:rPr lang="en-US" altLang="zh-CN" sz="1400" kern="100" dirty="0" err="1">
                <a:solidFill>
                  <a:srgbClr val="0000FF"/>
                </a:solidFill>
                <a:latin typeface="Arial" panose="020B0604020202020204" pitchFamily="34" charset="0"/>
              </a:rPr>
              <a:t>printf</a:t>
            </a:r>
            <a:r>
              <a:rPr lang="en-US" altLang="zh-CN" sz="1400" kern="100" dirty="0">
                <a:solidFill>
                  <a:srgbClr val="0000FF"/>
                </a:solidFill>
                <a:latin typeface="Arial" panose="020B0604020202020204" pitchFamily="34" charset="0"/>
              </a:rPr>
              <a:t>("Hello from the main thread\n");</a:t>
            </a:r>
          </a:p>
          <a:p>
            <a:pPr marL="0" lvl="0" indent="0" eaLnBrk="1" hangingPunct="1">
              <a:spcBef>
                <a:spcPts val="100"/>
              </a:spcBef>
              <a:buNone/>
              <a:defRPr/>
            </a:pPr>
            <a:r>
              <a:rPr lang="en-US" altLang="zh-CN" sz="1400" kern="100" dirty="0">
                <a:solidFill>
                  <a:srgbClr val="0000FF"/>
                </a:solidFill>
                <a:latin typeface="Arial" panose="020B0604020202020204" pitchFamily="34" charset="0"/>
              </a:rPr>
              <a:t>  for (thread = 0; thread &lt; </a:t>
            </a:r>
            <a:r>
              <a:rPr lang="en-US" altLang="zh-CN" sz="1400" kern="100" dirty="0" err="1">
                <a:solidFill>
                  <a:srgbClr val="0000FF"/>
                </a:solidFill>
                <a:latin typeface="Arial" panose="020B0604020202020204" pitchFamily="34" charset="0"/>
              </a:rPr>
              <a:t>thread_count</a:t>
            </a:r>
            <a:r>
              <a:rPr lang="en-US" altLang="zh-CN" sz="1400" kern="100" dirty="0">
                <a:solidFill>
                  <a:srgbClr val="0000FF"/>
                </a:solidFill>
                <a:latin typeface="Arial" panose="020B0604020202020204" pitchFamily="34" charset="0"/>
              </a:rPr>
              <a:t>; thread++)</a:t>
            </a:r>
          </a:p>
          <a:p>
            <a:pPr marL="0" lvl="0" indent="0" eaLnBrk="1" hangingPunct="1">
              <a:spcBef>
                <a:spcPts val="100"/>
              </a:spcBef>
              <a:buNone/>
              <a:defRPr/>
            </a:pPr>
            <a:r>
              <a:rPr lang="en-US" altLang="zh-CN" sz="1400" kern="100" dirty="0">
                <a:solidFill>
                  <a:srgbClr val="0000FF"/>
                </a:solidFill>
                <a:latin typeface="Arial" panose="020B0604020202020204" pitchFamily="34" charset="0"/>
              </a:rPr>
              <a:t>    </a:t>
            </a:r>
            <a:r>
              <a:rPr lang="en-US" altLang="zh-CN" sz="1400" kern="100" dirty="0" err="1">
                <a:solidFill>
                  <a:srgbClr val="0000FF"/>
                </a:solidFill>
                <a:latin typeface="Arial" panose="020B0604020202020204" pitchFamily="34" charset="0"/>
              </a:rPr>
              <a:t>pthread_join</a:t>
            </a:r>
            <a:r>
              <a:rPr lang="en-US" altLang="zh-CN" sz="1400" kern="100" dirty="0">
                <a:solidFill>
                  <a:srgbClr val="0000FF"/>
                </a:solidFill>
                <a:latin typeface="Arial" panose="020B0604020202020204" pitchFamily="34" charset="0"/>
              </a:rPr>
              <a:t>(</a:t>
            </a:r>
            <a:r>
              <a:rPr lang="en-US" altLang="zh-CN" sz="1400" kern="100" dirty="0" err="1">
                <a:solidFill>
                  <a:srgbClr val="0000FF"/>
                </a:solidFill>
                <a:latin typeface="Arial" panose="020B0604020202020204" pitchFamily="34" charset="0"/>
              </a:rPr>
              <a:t>thread_handles</a:t>
            </a:r>
            <a:r>
              <a:rPr lang="en-US" altLang="zh-CN" sz="1400" kern="100" dirty="0">
                <a:solidFill>
                  <a:srgbClr val="0000FF"/>
                </a:solidFill>
                <a:latin typeface="Arial" panose="020B0604020202020204" pitchFamily="34" charset="0"/>
              </a:rPr>
              <a:t>[thread], NULL);</a:t>
            </a:r>
          </a:p>
          <a:p>
            <a:pPr marL="0" lvl="0" indent="0" eaLnBrk="1" hangingPunct="1">
              <a:spcBef>
                <a:spcPts val="100"/>
              </a:spcBef>
              <a:buNone/>
              <a:defRPr/>
            </a:pPr>
            <a:r>
              <a:rPr lang="en-US" altLang="zh-CN" sz="1400" kern="100" dirty="0">
                <a:solidFill>
                  <a:srgbClr val="0000FF"/>
                </a:solidFill>
                <a:latin typeface="Arial" panose="020B0604020202020204" pitchFamily="34" charset="0"/>
              </a:rPr>
              <a:t>  free(</a:t>
            </a:r>
            <a:r>
              <a:rPr lang="en-US" altLang="zh-CN" sz="1400" kern="100" dirty="0" err="1">
                <a:solidFill>
                  <a:srgbClr val="0000FF"/>
                </a:solidFill>
                <a:latin typeface="Arial" panose="020B0604020202020204" pitchFamily="34" charset="0"/>
              </a:rPr>
              <a:t>thread_handles</a:t>
            </a:r>
            <a:r>
              <a:rPr lang="en-US" altLang="zh-CN" sz="1400" kern="100" dirty="0">
                <a:solidFill>
                  <a:srgbClr val="0000FF"/>
                </a:solidFill>
                <a:latin typeface="Arial" panose="020B0604020202020204" pitchFamily="34" charset="0"/>
              </a:rPr>
              <a:t>);</a:t>
            </a:r>
          </a:p>
          <a:p>
            <a:pPr marL="0" lvl="0" indent="0" eaLnBrk="1" hangingPunct="1">
              <a:spcBef>
                <a:spcPts val="100"/>
              </a:spcBef>
              <a:buNone/>
              <a:defRPr/>
            </a:pPr>
            <a:endParaRPr lang="en-US" altLang="zh-CN" sz="1400" kern="100" dirty="0">
              <a:solidFill>
                <a:srgbClr val="0000FF"/>
              </a:solidFill>
              <a:latin typeface="Arial" panose="020B0604020202020204" pitchFamily="34" charset="0"/>
            </a:endParaRPr>
          </a:p>
          <a:p>
            <a:pPr marL="0" lvl="0" indent="0" eaLnBrk="1" hangingPunct="1">
              <a:spcBef>
                <a:spcPts val="100"/>
              </a:spcBef>
              <a:buNone/>
              <a:defRPr/>
            </a:pPr>
            <a:r>
              <a:rPr lang="en-US" altLang="zh-CN" sz="1400" kern="100" dirty="0">
                <a:solidFill>
                  <a:srgbClr val="0000FF"/>
                </a:solidFill>
                <a:latin typeface="Arial" panose="020B0604020202020204" pitchFamily="34" charset="0"/>
              </a:rPr>
              <a:t>  return 0;</a:t>
            </a:r>
          </a:p>
          <a:p>
            <a:pPr marL="0" lvl="0" indent="0" eaLnBrk="1" hangingPunct="1">
              <a:spcBef>
                <a:spcPts val="100"/>
              </a:spcBef>
              <a:buNone/>
              <a:defRPr/>
            </a:pPr>
            <a:r>
              <a:rPr lang="en-US" altLang="zh-CN" sz="1400" kern="100" dirty="0">
                <a:solidFill>
                  <a:srgbClr val="0000FF"/>
                </a:solidFill>
                <a:latin typeface="Arial" panose="020B0604020202020204" pitchFamily="34" charset="0"/>
              </a:rPr>
              <a:t>} /</a:t>
            </a:r>
            <a:r>
              <a:rPr lang="zh-CN" altLang="en-US" sz="1400" kern="100" dirty="0">
                <a:solidFill>
                  <a:srgbClr val="0000FF"/>
                </a:solidFill>
                <a:latin typeface="Arial" panose="020B0604020202020204" pitchFamily="34" charset="0"/>
              </a:rPr>
              <a:t>*</a:t>
            </a:r>
            <a:r>
              <a:rPr lang="en-US" altLang="zh-CN" sz="1400" kern="100" dirty="0">
                <a:solidFill>
                  <a:srgbClr val="0000FF"/>
                </a:solidFill>
                <a:latin typeface="Arial" panose="020B0604020202020204" pitchFamily="34" charset="0"/>
              </a:rPr>
              <a:t> main </a:t>
            </a:r>
            <a:r>
              <a:rPr lang="zh-CN" altLang="en-US" sz="1400" kern="100" dirty="0">
                <a:solidFill>
                  <a:srgbClr val="0000FF"/>
                </a:solidFill>
                <a:latin typeface="Arial" panose="020B0604020202020204" pitchFamily="34" charset="0"/>
              </a:rPr>
              <a:t>*</a:t>
            </a:r>
            <a:r>
              <a:rPr lang="en-US" altLang="zh-CN" sz="1400" kern="100" dirty="0">
                <a:solidFill>
                  <a:srgbClr val="0000FF"/>
                </a:solidFill>
                <a:latin typeface="Arial" panose="020B0604020202020204" pitchFamily="34" charset="0"/>
              </a:rPr>
              <a:t>/</a:t>
            </a:r>
            <a:endParaRPr lang="zh-CN" altLang="en-US" sz="1600" kern="0" dirty="0">
              <a:solidFill>
                <a:srgbClr val="000000"/>
              </a:solidFill>
            </a:endParaRPr>
          </a:p>
          <a:p>
            <a:pPr marL="0" indent="0" eaLnBrk="1" hangingPunct="1">
              <a:spcBef>
                <a:spcPts val="100"/>
              </a:spcBef>
              <a:buFont typeface="Wingdings" panose="05000000000000000000" pitchFamily="2" charset="2"/>
              <a:buNone/>
              <a:defRPr/>
            </a:pPr>
            <a:endParaRPr lang="en-US" altLang="zh-CN" sz="2400" kern="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11267">
                                            <p:txEl>
                                              <p:pRg st="10" end="10"/>
                                            </p:txEl>
                                          </p:spTgt>
                                        </p:tgtEl>
                                        <p:attrNameLst>
                                          <p:attrName>style.color</p:attrName>
                                        </p:attrNameLst>
                                      </p:cBhvr>
                                      <p:to>
                                        <a:srgbClr val="FF0000"/>
                                      </p:to>
                                    </p:animClr>
                                  </p:childTnLst>
                                </p:cTn>
                              </p:par>
                              <p:par>
                                <p:cTn id="7" presetID="3" presetClass="emph" presetSubtype="2" fill="hold" nodeType="withEffect">
                                  <p:stCondLst>
                                    <p:cond delay="0"/>
                                  </p:stCondLst>
                                  <p:childTnLst>
                                    <p:animClr clrSpc="rgb" dir="cw">
                                      <p:cBhvr override="childStyle">
                                        <p:cTn id="8" dur="2000" fill="hold"/>
                                        <p:tgtEl>
                                          <p:spTgt spid="11267">
                                            <p:txEl>
                                              <p:pRg st="11" end="11"/>
                                            </p:txEl>
                                          </p:spTgt>
                                        </p:tgtEl>
                                        <p:attrNameLst>
                                          <p:attrName>style.color</p:attrName>
                                        </p:attrNameLst>
                                      </p:cBhvr>
                                      <p:to>
                                        <a:srgbClr val="FF0000"/>
                                      </p:to>
                                    </p:animClr>
                                  </p:childTnLst>
                                </p:cTn>
                              </p:par>
                              <p:par>
                                <p:cTn id="9" presetID="3" presetClass="emph" presetSubtype="2" fill="hold" nodeType="withEffect">
                                  <p:stCondLst>
                                    <p:cond delay="0"/>
                                  </p:stCondLst>
                                  <p:childTnLst>
                                    <p:animClr clrSpc="rgb" dir="cw">
                                      <p:cBhvr override="childStyle">
                                        <p:cTn id="10" dur="2000" fill="hold"/>
                                        <p:tgtEl>
                                          <p:spTgt spid="11267">
                                            <p:txEl>
                                              <p:pRg st="12" end="12"/>
                                            </p:txEl>
                                          </p:spTgt>
                                        </p:tgtEl>
                                        <p:attrNameLst>
                                          <p:attrName>style.color</p:attrName>
                                        </p:attrNameLst>
                                      </p:cBhvr>
                                      <p:to>
                                        <a:srgbClr val="FF0000"/>
                                      </p:to>
                                    </p:animClr>
                                  </p:childTnLst>
                                </p:cTn>
                              </p:par>
                              <p:par>
                                <p:cTn id="11" presetID="3" presetClass="emph" presetSubtype="2" fill="hold" nodeType="withEffect">
                                  <p:stCondLst>
                                    <p:cond delay="0"/>
                                  </p:stCondLst>
                                  <p:childTnLst>
                                    <p:animClr clrSpc="rgb" dir="cw">
                                      <p:cBhvr override="childStyle">
                                        <p:cTn id="12" dur="2000" fill="hold"/>
                                        <p:tgtEl>
                                          <p:spTgt spid="4">
                                            <p:txEl>
                                              <p:pRg st="12" end="12"/>
                                            </p:txEl>
                                          </p:spTgt>
                                        </p:tgtEl>
                                        <p:attrNameLst>
                                          <p:attrName>style.color</p:attrName>
                                        </p:attrNameLst>
                                      </p:cBhvr>
                                      <p:to>
                                        <a:srgbClr val="FF0000"/>
                                      </p:to>
                                    </p:animClr>
                                  </p:childTnLst>
                                </p:cTn>
                              </p:par>
                              <p:par>
                                <p:cTn id="13" presetID="3" presetClass="emph" presetSubtype="2" fill="hold" nodeType="withEffect">
                                  <p:stCondLst>
                                    <p:cond delay="0"/>
                                  </p:stCondLst>
                                  <p:childTnLst>
                                    <p:animClr clrSpc="rgb" dir="cw">
                                      <p:cBhvr override="childStyle">
                                        <p:cTn id="14" dur="2000" fill="hold"/>
                                        <p:tgtEl>
                                          <p:spTgt spid="4">
                                            <p:txEl>
                                              <p:pRg st="13" end="13"/>
                                            </p:txEl>
                                          </p:spTgt>
                                        </p:tgtEl>
                                        <p:attrNameLst>
                                          <p:attrName>style.color</p:attrName>
                                        </p:attrNameLst>
                                      </p:cBhvr>
                                      <p:to>
                                        <a:srgbClr val="FF0000"/>
                                      </p:to>
                                    </p:animClr>
                                  </p:childTnLst>
                                </p:cTn>
                              </p:par>
                              <p:par>
                                <p:cTn id="15" presetID="3" presetClass="emph" presetSubtype="2" fill="hold" nodeType="withEffect">
                                  <p:stCondLst>
                                    <p:cond delay="0"/>
                                  </p:stCondLst>
                                  <p:childTnLst>
                                    <p:animClr clrSpc="rgb" dir="cw">
                                      <p:cBhvr override="childStyle">
                                        <p:cTn id="16" dur="2000" fill="hold"/>
                                        <p:tgtEl>
                                          <p:spTgt spid="4">
                                            <p:txEl>
                                              <p:pRg st="14" end="14"/>
                                            </p:txEl>
                                          </p:spTgt>
                                        </p:tgtEl>
                                        <p:attrNameLst>
                                          <p:attrName>style.color</p:attrName>
                                        </p:attrNameLst>
                                      </p:cBhvr>
                                      <p:to>
                                        <a:srgbClr val="FF0000"/>
                                      </p:to>
                                    </p:animClr>
                                  </p:childTnLst>
                                </p:cTn>
                              </p:par>
                              <p:par>
                                <p:cTn id="17" presetID="3" presetClass="emph" presetSubtype="2" fill="hold" nodeType="withEffect">
                                  <p:stCondLst>
                                    <p:cond delay="0"/>
                                  </p:stCondLst>
                                  <p:childTnLst>
                                    <p:animClr clrSpc="rgb" dir="cw">
                                      <p:cBhvr override="childStyle">
                                        <p:cTn id="18" dur="2000" fill="hold"/>
                                        <p:tgtEl>
                                          <p:spTgt spid="4">
                                            <p:txEl>
                                              <p:pRg st="15" end="15"/>
                                            </p:txEl>
                                          </p:spTgt>
                                        </p:tgtEl>
                                        <p:attrNameLst>
                                          <p:attrName>style.color</p:attrName>
                                        </p:attrNameLst>
                                      </p:cBhvr>
                                      <p:to>
                                        <a:srgbClr val="FF0000"/>
                                      </p:to>
                                    </p:animClr>
                                  </p:childTnLst>
                                </p:cTn>
                              </p:par>
                              <p:par>
                                <p:cTn id="19" presetID="3" presetClass="emph" presetSubtype="2" fill="hold" nodeType="withEffect">
                                  <p:stCondLst>
                                    <p:cond delay="0"/>
                                  </p:stCondLst>
                                  <p:childTnLst>
                                    <p:animClr clrSpc="rgb" dir="cw">
                                      <p:cBhvr override="childStyle">
                                        <p:cTn id="20" dur="2000" fill="hold"/>
                                        <p:tgtEl>
                                          <p:spTgt spid="4">
                                            <p:txEl>
                                              <p:pRg st="16" end="16"/>
                                            </p:txEl>
                                          </p:spTgt>
                                        </p:tgtEl>
                                        <p:attrNameLst>
                                          <p:attrName>style.color</p:attrName>
                                        </p:attrNameLst>
                                      </p:cBhvr>
                                      <p:to>
                                        <a:srgbClr val="FF0000"/>
                                      </p:to>
                                    </p:animClr>
                                  </p:childTnLst>
                                </p:cTn>
                              </p:par>
                              <p:par>
                                <p:cTn id="21" presetID="3" presetClass="emph" presetSubtype="2" fill="hold" nodeType="withEffect">
                                  <p:stCondLst>
                                    <p:cond delay="0"/>
                                  </p:stCondLst>
                                  <p:childTnLst>
                                    <p:animClr clrSpc="rgb" dir="cw">
                                      <p:cBhvr override="childStyle">
                                        <p:cTn id="22" dur="2000" fill="hold"/>
                                        <p:tgtEl>
                                          <p:spTgt spid="4">
                                            <p:txEl>
                                              <p:pRg st="17" end="17"/>
                                            </p:txEl>
                                          </p:spTgt>
                                        </p:tgtEl>
                                        <p:attrNameLst>
                                          <p:attrName>style.color</p:attrName>
                                        </p:attrNameLst>
                                      </p:cBhvr>
                                      <p:to>
                                        <a:srgbClr val="FF0000"/>
                                      </p:to>
                                    </p:animClr>
                                  </p:childTnLst>
                                </p:cTn>
                              </p:par>
                              <p:par>
                                <p:cTn id="23" presetID="3" presetClass="emph" presetSubtype="2" fill="hold" nodeType="withEffect">
                                  <p:stCondLst>
                                    <p:cond delay="0"/>
                                  </p:stCondLst>
                                  <p:childTnLst>
                                    <p:animClr clrSpc="rgb" dir="cw">
                                      <p:cBhvr override="childStyle">
                                        <p:cTn id="24" dur="2000" fill="hold"/>
                                        <p:tgtEl>
                                          <p:spTgt spid="4">
                                            <p:txEl>
                                              <p:pRg st="18" end="18"/>
                                            </p:txEl>
                                          </p:spTgt>
                                        </p:tgtEl>
                                        <p:attrNameLst>
                                          <p:attrName>style.color</p:attrName>
                                        </p:attrNameLst>
                                      </p:cBhvr>
                                      <p:to>
                                        <a:srgbClr val="FF0000"/>
                                      </p:to>
                                    </p:animClr>
                                  </p:childTnLst>
                                </p:cTn>
                              </p:par>
                              <p:par>
                                <p:cTn id="25" presetID="3" presetClass="emph" presetSubtype="2" fill="hold" nodeType="withEffect">
                                  <p:stCondLst>
                                    <p:cond delay="0"/>
                                  </p:stCondLst>
                                  <p:childTnLst>
                                    <p:animClr clrSpc="rgb" dir="cw">
                                      <p:cBhvr override="childStyle">
                                        <p:cTn id="26" dur="2000" fill="hold"/>
                                        <p:tgtEl>
                                          <p:spTgt spid="4">
                                            <p:txEl>
                                              <p:pRg st="19" end="19"/>
                                            </p:txEl>
                                          </p:spTgt>
                                        </p:tgtEl>
                                        <p:attrNameLst>
                                          <p:attrName>style.color</p:attrName>
                                        </p:attrNameLst>
                                      </p:cBhvr>
                                      <p:to>
                                        <a:srgbClr val="FF0000"/>
                                      </p:to>
                                    </p:animClr>
                                  </p:childTnLst>
                                </p:cTn>
                              </p:par>
                              <p:par>
                                <p:cTn id="27" presetID="3" presetClass="emph" presetSubtype="2" fill="hold" nodeType="withEffect">
                                  <p:stCondLst>
                                    <p:cond delay="0"/>
                                  </p:stCondLst>
                                  <p:childTnLst>
                                    <p:animClr clrSpc="rgb" dir="cw">
                                      <p:cBhvr override="childStyle">
                                        <p:cTn id="28" dur="2000" fill="hold"/>
                                        <p:tgtEl>
                                          <p:spTgt spid="4">
                                            <p:txEl>
                                              <p:pRg st="20" end="2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F0F47F-22C0-4FA2-85BD-469EA34E9EA4}"/>
              </a:ext>
            </a:extLst>
          </p:cNvPr>
          <p:cNvSpPr>
            <a:spLocks noGrp="1"/>
          </p:cNvSpPr>
          <p:nvPr>
            <p:ph type="title"/>
          </p:nvPr>
        </p:nvSpPr>
        <p:spPr/>
        <p:txBody>
          <a:bodyPr/>
          <a:lstStyle/>
          <a:p>
            <a:r>
              <a:rPr lang="en-US" altLang="zh-CN" dirty="0"/>
              <a:t>target update</a:t>
            </a:r>
            <a:r>
              <a:rPr lang="zh-CN" altLang="en-US" dirty="0"/>
              <a:t>构造的语法</a:t>
            </a:r>
          </a:p>
        </p:txBody>
      </p:sp>
      <p:sp>
        <p:nvSpPr>
          <p:cNvPr id="3" name="内容占位符 2">
            <a:extLst>
              <a:ext uri="{FF2B5EF4-FFF2-40B4-BE49-F238E27FC236}">
                <a16:creationId xmlns:a16="http://schemas.microsoft.com/office/drawing/2014/main" id="{70C42C9D-5EDD-4983-9ACE-52ABED50BE9D}"/>
              </a:ext>
            </a:extLst>
          </p:cNvPr>
          <p:cNvSpPr>
            <a:spLocks noGrp="1"/>
          </p:cNvSpPr>
          <p:nvPr>
            <p:ph idx="1"/>
          </p:nvPr>
        </p:nvSpPr>
        <p:spPr/>
        <p:txBody>
          <a:bodyPr/>
          <a:lstStyle/>
          <a:p>
            <a:r>
              <a:rPr kumimoji="1" lang="zh-CN" altLang="en-US" sz="2800" dirty="0"/>
              <a:t>发起向</a:t>
            </a:r>
            <a:r>
              <a:rPr kumimoji="1" lang="en-US" altLang="zh-CN" sz="2800" dirty="0"/>
              <a:t>/</a:t>
            </a:r>
            <a:r>
              <a:rPr kumimoji="1" lang="zh-CN" altLang="en-US" sz="2800" dirty="0"/>
              <a:t>从已有数据设备环境的数据传输</a:t>
            </a:r>
            <a:endParaRPr kumimoji="1" lang="en-US" altLang="zh-CN" sz="2800" dirty="0"/>
          </a:p>
          <a:p>
            <a:pPr>
              <a:defRPr/>
            </a:pPr>
            <a:r>
              <a:rPr lang="en-US" altLang="zh-CN" sz="2800" dirty="0">
                <a:solidFill>
                  <a:srgbClr val="000000"/>
                </a:solidFill>
              </a:rPr>
              <a:t>C/C++</a:t>
            </a:r>
            <a:r>
              <a:rPr lang="zh-CN" altLang="en-US" sz="2800" dirty="0">
                <a:solidFill>
                  <a:srgbClr val="000000"/>
                </a:solidFill>
              </a:rPr>
              <a:t>语法</a:t>
            </a:r>
            <a:endParaRPr lang="en-US" altLang="zh-CN" sz="2800" dirty="0">
              <a:solidFill>
                <a:srgbClr val="000000"/>
              </a:solidFill>
            </a:endParaRPr>
          </a:p>
          <a:p>
            <a:pPr marL="0" indent="0" eaLnBrk="1" hangingPunct="1">
              <a:spcBef>
                <a:spcPts val="100"/>
              </a:spcBef>
              <a:buNone/>
              <a:defRPr/>
            </a:pPr>
            <a:r>
              <a:rPr lang="en-US" altLang="zh-CN" sz="1800" kern="100" dirty="0">
                <a:solidFill>
                  <a:srgbClr val="0000FF"/>
                </a:solidFill>
                <a:latin typeface="Arial" panose="020B0604020202020204" pitchFamily="34" charset="0"/>
              </a:rPr>
              <a:t>#pragma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target update [clause[[,] clause],…]</a:t>
            </a:r>
          </a:p>
          <a:p>
            <a:pPr marL="342900" marR="0" lvl="0" indent="-342900" algn="l" defTabSz="914400" rtl="0" eaLnBrk="0" fontAlgn="base" latinLnBrk="0" hangingPunct="0">
              <a:lnSpc>
                <a:spcPct val="100000"/>
              </a:lnSpc>
              <a:spcBef>
                <a:spcPct val="20000"/>
              </a:spcBef>
              <a:spcAft>
                <a:spcPct val="0"/>
              </a:spcAft>
              <a:buClr>
                <a:srgbClr val="FF3300"/>
              </a:buClr>
              <a:buSzPct val="75000"/>
              <a:buFont typeface="Wingdings" panose="05000000000000000000" pitchFamily="2" charset="2"/>
              <a:buChar char="m"/>
              <a:tabLst/>
              <a:defRPr/>
            </a:pPr>
            <a:r>
              <a:rPr kumimoji="1" lang="en-US" altLang="zh-CN" sz="2800" b="0" i="0" u="none" strike="noStrike" kern="0" cap="none" spc="0" normalizeH="0" baseline="0" noProof="0" dirty="0">
                <a:ln>
                  <a:noFill/>
                </a:ln>
                <a:solidFill>
                  <a:srgbClr val="000000"/>
                </a:solidFill>
                <a:effectLst/>
                <a:uLnTx/>
                <a:uFillTx/>
                <a:latin typeface="Times New Roman"/>
                <a:ea typeface="宋体"/>
                <a:cs typeface="+mn-cs"/>
              </a:rPr>
              <a:t>Fortran</a:t>
            </a:r>
            <a:r>
              <a:rPr kumimoji="1" lang="zh-CN" altLang="en-US" sz="2800" b="0" i="0" u="none" strike="noStrike" kern="0" cap="none" spc="0" normalizeH="0" baseline="0" noProof="0" dirty="0">
                <a:ln>
                  <a:noFill/>
                </a:ln>
                <a:solidFill>
                  <a:srgbClr val="000000"/>
                </a:solidFill>
                <a:effectLst/>
                <a:uLnTx/>
                <a:uFillTx/>
                <a:latin typeface="Times New Roman"/>
                <a:ea typeface="宋体"/>
                <a:cs typeface="+mn-cs"/>
              </a:rPr>
              <a:t>语法</a:t>
            </a:r>
            <a:endParaRPr kumimoji="1" lang="en-US" altLang="zh-CN" sz="2800" b="0" i="0" u="none" strike="noStrike" kern="0" cap="none" spc="0" normalizeH="0" baseline="0" noProof="0" dirty="0">
              <a:ln>
                <a:noFill/>
              </a:ln>
              <a:solidFill>
                <a:srgbClr val="000000"/>
              </a:solidFill>
              <a:effectLst/>
              <a:uLnTx/>
              <a:uFillTx/>
              <a:latin typeface="Times New Roman"/>
              <a:ea typeface="宋体"/>
              <a:cs typeface="+mn-cs"/>
            </a:endParaRPr>
          </a:p>
          <a:p>
            <a:pPr marL="0" indent="0" eaLnBrk="1" hangingPunct="1">
              <a:spcBef>
                <a:spcPts val="100"/>
              </a:spcBef>
              <a:buNone/>
              <a:defRPr/>
            </a:pP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a:t>
            </a:r>
            <a:r>
              <a:rPr kumimoji="1" lang="en-US" altLang="zh-CN" sz="1800" b="0" i="0" u="none" strike="noStrike" kern="100" cap="none" spc="0" normalizeH="0" baseline="0" noProof="0" dirty="0" err="1">
                <a:ln>
                  <a:noFill/>
                </a:ln>
                <a:solidFill>
                  <a:srgbClr val="0000FF"/>
                </a:solidFill>
                <a:effectLst/>
                <a:uLnTx/>
                <a:uFillTx/>
                <a:latin typeface="Arial" panose="020B0604020202020204" pitchFamily="34" charset="0"/>
                <a:ea typeface="宋体"/>
                <a:cs typeface="+mn-cs"/>
              </a:rPr>
              <a:t>omp</a:t>
            </a: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 target update [clause[[,] clause],…]</a:t>
            </a:r>
          </a:p>
          <a:p>
            <a:pPr marL="342900" marR="0" lvl="0" indent="-342900" algn="l" defTabSz="914400" rtl="0" eaLnBrk="0" fontAlgn="base" latinLnBrk="0" hangingPunct="0">
              <a:lnSpc>
                <a:spcPct val="100000"/>
              </a:lnSpc>
              <a:spcBef>
                <a:spcPct val="20000"/>
              </a:spcBef>
              <a:spcAft>
                <a:spcPct val="0"/>
              </a:spcAft>
              <a:buClr>
                <a:srgbClr val="FF3300"/>
              </a:buClr>
              <a:buSzPct val="75000"/>
              <a:buFont typeface="Wingdings" panose="05000000000000000000" pitchFamily="2" charset="2"/>
              <a:buChar char="m"/>
              <a:tabLst/>
              <a:defRPr/>
            </a:pPr>
            <a:r>
              <a:rPr kumimoji="1" lang="zh-CN" altLang="en-US" sz="2800" b="0" i="0" u="none" strike="noStrike" kern="0" cap="none" spc="0" normalizeH="0" baseline="0" noProof="0" dirty="0">
                <a:ln>
                  <a:noFill/>
                </a:ln>
                <a:solidFill>
                  <a:srgbClr val="000000"/>
                </a:solidFill>
                <a:effectLst/>
                <a:uLnTx/>
                <a:uFillTx/>
                <a:latin typeface="Times New Roman"/>
                <a:ea typeface="宋体"/>
                <a:cs typeface="+mn-cs"/>
              </a:rPr>
              <a:t>子句</a:t>
            </a:r>
            <a:endParaRPr lang="en-US" altLang="zh-CN" sz="2000" kern="100" dirty="0">
              <a:solidFill>
                <a:srgbClr val="0000FF"/>
              </a:solidFill>
              <a:latin typeface="Arial" panose="020B0604020202020204" pitchFamily="34" charset="0"/>
            </a:endParaRPr>
          </a:p>
          <a:p>
            <a:pPr lvl="1">
              <a:defRPr/>
            </a:pPr>
            <a:r>
              <a:rPr lang="en-US" altLang="zh-CN" sz="1800" kern="100" dirty="0">
                <a:solidFill>
                  <a:srgbClr val="0000FF"/>
                </a:solidFill>
                <a:latin typeface="Arial" panose="020B0604020202020204" pitchFamily="34" charset="0"/>
              </a:rPr>
              <a:t>device(scalar-integer-expression) </a:t>
            </a:r>
          </a:p>
          <a:p>
            <a:pPr lvl="1">
              <a:defRPr/>
            </a:pPr>
            <a:r>
              <a:rPr lang="en-US" altLang="zh-CN" sz="1800" kern="100" dirty="0">
                <a:solidFill>
                  <a:srgbClr val="0000FF"/>
                </a:solidFill>
                <a:latin typeface="Arial" panose="020B0604020202020204" pitchFamily="34" charset="0"/>
              </a:rPr>
              <a:t>to(list)</a:t>
            </a:r>
          </a:p>
          <a:p>
            <a:pPr lvl="1">
              <a:defRPr/>
            </a:pPr>
            <a:r>
              <a:rPr lang="en-US" altLang="zh-CN" sz="1800" kern="100" dirty="0">
                <a:solidFill>
                  <a:srgbClr val="0000FF"/>
                </a:solidFill>
                <a:latin typeface="Arial" panose="020B0604020202020204" pitchFamily="34" charset="0"/>
              </a:rPr>
              <a:t>from(list)</a:t>
            </a:r>
          </a:p>
          <a:p>
            <a:pPr lvl="1">
              <a:defRPr/>
            </a:pPr>
            <a:r>
              <a:rPr lang="en-US" altLang="zh-CN" sz="1800" kern="100" dirty="0">
                <a:solidFill>
                  <a:srgbClr val="0000FF"/>
                </a:solidFill>
                <a:latin typeface="Arial" panose="020B0604020202020204" pitchFamily="34" charset="0"/>
              </a:rPr>
              <a:t>if(scalar-expr)</a:t>
            </a:r>
            <a:endParaRPr lang="en-US" altLang="zh-CN" sz="1800" dirty="0"/>
          </a:p>
        </p:txBody>
      </p:sp>
    </p:spTree>
    <p:extLst>
      <p:ext uri="{BB962C8B-B14F-4D97-AF65-F5344CB8AC3E}">
        <p14:creationId xmlns:p14="http://schemas.microsoft.com/office/powerpoint/2010/main" val="259836863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D6B1F-135B-4179-B76C-3F8656E945B4}"/>
              </a:ext>
            </a:extLst>
          </p:cNvPr>
          <p:cNvSpPr>
            <a:spLocks noGrp="1"/>
          </p:cNvSpPr>
          <p:nvPr>
            <p:ph type="title"/>
          </p:nvPr>
        </p:nvSpPr>
        <p:spPr/>
        <p:txBody>
          <a:bodyPr/>
          <a:lstStyle/>
          <a:p>
            <a:r>
              <a:rPr lang="en-US" altLang="zh-CN" dirty="0"/>
              <a:t>declare target</a:t>
            </a:r>
            <a:endParaRPr lang="zh-CN" altLang="en-US" dirty="0"/>
          </a:p>
        </p:txBody>
      </p:sp>
      <p:sp>
        <p:nvSpPr>
          <p:cNvPr id="3" name="内容占位符 2">
            <a:extLst>
              <a:ext uri="{FF2B5EF4-FFF2-40B4-BE49-F238E27FC236}">
                <a16:creationId xmlns:a16="http://schemas.microsoft.com/office/drawing/2014/main" id="{C502829E-DD1C-40C6-9AEE-CEB2E2D28CAF}"/>
              </a:ext>
            </a:extLst>
          </p:cNvPr>
          <p:cNvSpPr>
            <a:spLocks noGrp="1"/>
          </p:cNvSpPr>
          <p:nvPr>
            <p:ph idx="1"/>
          </p:nvPr>
        </p:nvSpPr>
        <p:spPr/>
        <p:txBody>
          <a:bodyPr/>
          <a:lstStyle/>
          <a:p>
            <a:r>
              <a:rPr lang="zh-CN" altLang="en-US" sz="2800" dirty="0"/>
              <a:t>将全局变量映射到设备</a:t>
            </a:r>
            <a:endParaRPr lang="en-US" altLang="zh-CN" sz="2800" dirty="0"/>
          </a:p>
          <a:p>
            <a:r>
              <a:rPr lang="zh-CN" altLang="en-US" sz="2800" dirty="0"/>
              <a:t>用</a:t>
            </a:r>
            <a:r>
              <a:rPr lang="en-US" altLang="zh-CN" sz="2800" dirty="0"/>
              <a:t>declare target</a:t>
            </a:r>
            <a:r>
              <a:rPr lang="zh-CN" altLang="en-US" sz="2800" dirty="0"/>
              <a:t>进行</a:t>
            </a:r>
            <a:br>
              <a:rPr lang="en-US" altLang="zh-CN" sz="2800" dirty="0"/>
            </a:br>
            <a:r>
              <a:rPr lang="zh-CN" altLang="en-US" sz="2800" dirty="0"/>
              <a:t>映射，范围是整个程序</a:t>
            </a:r>
          </a:p>
        </p:txBody>
      </p:sp>
      <p:grpSp>
        <p:nvGrpSpPr>
          <p:cNvPr id="8" name="组合 7">
            <a:extLst>
              <a:ext uri="{FF2B5EF4-FFF2-40B4-BE49-F238E27FC236}">
                <a16:creationId xmlns:a16="http://schemas.microsoft.com/office/drawing/2014/main" id="{CEFF091B-0427-419C-B205-65467CDA12B9}"/>
              </a:ext>
            </a:extLst>
          </p:cNvPr>
          <p:cNvGrpSpPr>
            <a:grpSpLocks noChangeAspect="1"/>
          </p:cNvGrpSpPr>
          <p:nvPr/>
        </p:nvGrpSpPr>
        <p:grpSpPr>
          <a:xfrm>
            <a:off x="683355" y="2132856"/>
            <a:ext cx="8226029" cy="4616793"/>
            <a:chOff x="683354" y="2023724"/>
            <a:chExt cx="10968038" cy="6155726"/>
          </a:xfrm>
        </p:grpSpPr>
        <p:sp>
          <p:nvSpPr>
            <p:cNvPr id="6" name="Rectangle 4">
              <a:extLst>
                <a:ext uri="{FF2B5EF4-FFF2-40B4-BE49-F238E27FC236}">
                  <a16:creationId xmlns:a16="http://schemas.microsoft.com/office/drawing/2014/main" id="{D747B30F-55A6-4AD1-B526-7D89FEB451C3}"/>
                </a:ext>
              </a:extLst>
            </p:cNvPr>
            <p:cNvSpPr/>
            <p:nvPr/>
          </p:nvSpPr>
          <p:spPr>
            <a:xfrm>
              <a:off x="683354" y="2885691"/>
              <a:ext cx="5181665" cy="5293759"/>
            </a:xfrm>
            <a:prstGeom prst="rect">
              <a:avLst/>
            </a:prstGeom>
            <a:solidFill>
              <a:srgbClr val="525252">
                <a:lumMod val="20000"/>
                <a:lumOff val="80000"/>
              </a:srgbClr>
            </a:solidFill>
            <a:ln>
              <a:noFill/>
            </a:ln>
          </p:spPr>
          <p:txBody>
            <a:bodyPr wrap="square">
              <a:spAutoFit/>
            </a:bodyPr>
            <a:lstStyle/>
            <a:p>
              <a:pPr marL="0" marR="0" lvl="0" indent="0" defTabSz="121916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Consolas" panose="020B0609020204030204" pitchFamily="49" charset="0"/>
                  <a:sym typeface="Helvetica Neue"/>
                </a:rPr>
                <a:t>#pragma </a:t>
              </a:r>
              <a:r>
                <a:rPr kumimoji="0" lang="en-US" sz="1800" b="0" i="0" u="none" strike="noStrike" kern="0" cap="none" spc="0" normalizeH="0" baseline="0" noProof="0" dirty="0" err="1">
                  <a:ln>
                    <a:noFill/>
                  </a:ln>
                  <a:solidFill>
                    <a:srgbClr val="C00000"/>
                  </a:solidFill>
                  <a:effectLst/>
                  <a:uLnTx/>
                  <a:uFillTx/>
                  <a:latin typeface="Consolas" panose="020B0609020204030204" pitchFamily="49" charset="0"/>
                  <a:sym typeface="Helvetica Neue"/>
                </a:rPr>
                <a:t>omp</a:t>
              </a:r>
              <a:r>
                <a:rPr kumimoji="0" lang="en-US" sz="1800" b="0" i="0" u="none" strike="noStrike" kern="0" cap="none" spc="0" normalizeH="0" baseline="0" noProof="0" dirty="0">
                  <a:ln>
                    <a:noFill/>
                  </a:ln>
                  <a:solidFill>
                    <a:srgbClr val="C00000"/>
                  </a:solidFill>
                  <a:effectLst/>
                  <a:uLnTx/>
                  <a:uFillTx/>
                  <a:latin typeface="Consolas" panose="020B0609020204030204" pitchFamily="49" charset="0"/>
                  <a:sym typeface="Helvetica Neue"/>
                </a:rPr>
                <a:t> declare target</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7030A0"/>
                  </a:solidFill>
                  <a:effectLst/>
                  <a:uLnTx/>
                  <a:uFillTx/>
                  <a:latin typeface="Consolas" panose="020B0609020204030204" pitchFamily="49" charset="0"/>
                  <a:sym typeface="Helvetica Neue"/>
                </a:rPr>
                <a:t>int a[N]</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Consolas" panose="020B0609020204030204" pitchFamily="49" charset="0"/>
                  <a:sym typeface="Helvetica Neue"/>
                </a:rPr>
                <a:t>#pragma </a:t>
              </a:r>
              <a:r>
                <a:rPr kumimoji="0" lang="en-US" sz="1800" b="0" i="0" u="none" strike="noStrike" kern="0" cap="none" spc="0" normalizeH="0" baseline="0" noProof="0" dirty="0" err="1">
                  <a:ln>
                    <a:noFill/>
                  </a:ln>
                  <a:solidFill>
                    <a:srgbClr val="C00000"/>
                  </a:solidFill>
                  <a:effectLst/>
                  <a:uLnTx/>
                  <a:uFillTx/>
                  <a:latin typeface="Consolas" panose="020B0609020204030204" pitchFamily="49" charset="0"/>
                  <a:sym typeface="Helvetica Neue"/>
                </a:rPr>
                <a:t>omp</a:t>
              </a:r>
              <a:r>
                <a:rPr kumimoji="0" lang="en-US" sz="1800" b="0" i="0" u="none" strike="noStrike" kern="0" cap="none" spc="0" normalizeH="0" baseline="0" noProof="0" dirty="0">
                  <a:ln>
                    <a:noFill/>
                  </a:ln>
                  <a:solidFill>
                    <a:srgbClr val="C00000"/>
                  </a:solidFill>
                  <a:effectLst/>
                  <a:uLnTx/>
                  <a:uFillTx/>
                  <a:latin typeface="Consolas" panose="020B0609020204030204" pitchFamily="49" charset="0"/>
                  <a:sym typeface="Helvetica Neue"/>
                </a:rPr>
                <a:t> end declare target</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Consolas" panose="020B0609020204030204" pitchFamily="49" charset="0"/>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init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(a);</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Consolas" panose="020B0609020204030204" pitchFamily="49" charset="0"/>
                  <a:sym typeface="Helvetica Neue"/>
                </a:rPr>
                <a:t>#pragma </a:t>
              </a:r>
              <a:r>
                <a:rPr kumimoji="0" lang="en-US" sz="1800" b="0" i="0" u="none" strike="noStrike" kern="0" cap="none" spc="0" normalizeH="0" baseline="0" noProof="0" dirty="0" err="1">
                  <a:ln>
                    <a:noFill/>
                  </a:ln>
                  <a:solidFill>
                    <a:srgbClr val="C00000"/>
                  </a:solidFill>
                  <a:effectLst/>
                  <a:uLnTx/>
                  <a:uFillTx/>
                  <a:latin typeface="Consolas" panose="020B0609020204030204" pitchFamily="49" charset="0"/>
                  <a:sym typeface="Helvetica Neue"/>
                </a:rPr>
                <a:t>omp</a:t>
              </a:r>
              <a:r>
                <a:rPr kumimoji="0" lang="en-US" sz="1800" b="0" i="0" u="none" strike="noStrike" kern="0" cap="none" spc="0" normalizeH="0" baseline="0" noProof="0" dirty="0">
                  <a:ln>
                    <a:noFill/>
                  </a:ln>
                  <a:solidFill>
                    <a:srgbClr val="C00000"/>
                  </a:solidFill>
                  <a:effectLst/>
                  <a:uLnTx/>
                  <a:uFillTx/>
                  <a:latin typeface="Consolas" panose="020B0609020204030204" pitchFamily="49" charset="0"/>
                  <a:sym typeface="Helvetica Neue"/>
                </a:rPr>
                <a:t> target update to(a)</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Consolas" panose="020B0609020204030204" pitchFamily="49" charset="0"/>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#pragma omp target teams\ </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distribute parallel for</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srgbClr val="0071C5"/>
                  </a:solidFill>
                  <a:effectLst/>
                  <a:uLnTx/>
                  <a:uFillTx/>
                  <a:latin typeface="Consolas" panose="020B0609020204030204" pitchFamily="49" charset="0"/>
                  <a:sym typeface="Helvetica Neue"/>
                </a:rPr>
                <a:t>for (int i=0; i&lt;N; i++){</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srgbClr val="0071C5"/>
                  </a:solidFill>
                  <a:effectLst/>
                  <a:uLnTx/>
                  <a:uFillTx/>
                  <a:latin typeface="Consolas" panose="020B0609020204030204" pitchFamily="49" charset="0"/>
                  <a:sym typeface="Helvetica Neue"/>
                </a:rPr>
                <a:t>  result[i] = </a:t>
              </a:r>
              <a:r>
                <a:rPr kumimoji="0" lang="de-DE" sz="18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process(</a:t>
              </a:r>
              <a:r>
                <a:rPr kumimoji="0" lang="de-DE" sz="1800" b="0" i="0" u="none" strike="noStrike" kern="0" cap="none" spc="0" normalizeH="0" baseline="0" noProof="0" dirty="0">
                  <a:ln>
                    <a:noFill/>
                  </a:ln>
                  <a:solidFill>
                    <a:srgbClr val="7030A0"/>
                  </a:solidFill>
                  <a:effectLst/>
                  <a:uLnTx/>
                  <a:uFillTx/>
                  <a:latin typeface="Consolas" panose="020B0609020204030204" pitchFamily="49" charset="0"/>
                  <a:sym typeface="Helvetica Neue"/>
                </a:rPr>
                <a:t>a[i]</a:t>
              </a:r>
              <a:r>
                <a:rPr kumimoji="0" lang="de-DE" sz="18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srgbClr val="0071C5"/>
                  </a:solidFill>
                  <a:effectLst/>
                  <a:uLnTx/>
                  <a:uFillTx/>
                  <a:latin typeface="Consolas" panose="020B0609020204030204" pitchFamily="49" charset="0"/>
                  <a:sym typeface="Helvetica Neue"/>
                </a:rPr>
                <a:t>}</a:t>
              </a:r>
              <a:endParaRPr kumimoji="0" lang="de-DE" sz="1800" b="0" i="0" u="none" strike="noStrike" kern="0" cap="none" spc="0" normalizeH="0" baseline="0" noProof="0" dirty="0">
                <a:ln>
                  <a:noFill/>
                </a:ln>
                <a:solidFill>
                  <a:srgbClr val="C00000"/>
                </a:solidFill>
                <a:effectLst/>
                <a:uLnTx/>
                <a:uFillTx/>
                <a:latin typeface="Consolas" panose="020B0609020204030204" pitchFamily="49" charset="0"/>
                <a:sym typeface="Helvetica Neue"/>
              </a:endParaRPr>
            </a:p>
          </p:txBody>
        </p:sp>
        <p:sp>
          <p:nvSpPr>
            <p:cNvPr id="7" name="Rectangle 5">
              <a:extLst>
                <a:ext uri="{FF2B5EF4-FFF2-40B4-BE49-F238E27FC236}">
                  <a16:creationId xmlns:a16="http://schemas.microsoft.com/office/drawing/2014/main" id="{BD31D4A5-5E0B-4728-8FFA-9059D6B44B39}"/>
                </a:ext>
              </a:extLst>
            </p:cNvPr>
            <p:cNvSpPr/>
            <p:nvPr/>
          </p:nvSpPr>
          <p:spPr>
            <a:xfrm>
              <a:off x="6611434" y="2023724"/>
              <a:ext cx="5039958" cy="6032422"/>
            </a:xfrm>
            <a:prstGeom prst="rect">
              <a:avLst/>
            </a:prstGeom>
            <a:solidFill>
              <a:srgbClr val="525252">
                <a:lumMod val="20000"/>
                <a:lumOff val="80000"/>
              </a:srgbClr>
            </a:solidFill>
            <a:ln>
              <a:noFill/>
            </a:ln>
          </p:spPr>
          <p:txBody>
            <a:bodyPr wrap="square">
              <a:spAutoFit/>
            </a:bodyPr>
            <a:lstStyle/>
            <a:p>
              <a:pPr marL="0" marR="0" lvl="0" indent="0" defTabSz="121916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module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my_arrays</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sym typeface="Helvetica Neue"/>
              </a:endParaRPr>
            </a:p>
            <a:p>
              <a:pPr marL="0" marR="0" lvl="0" indent="0" defTabSz="121916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Consolas" panose="020B0609020204030204" pitchFamily="49" charset="0"/>
                  <a:sym typeface="Helvetica Neue"/>
                </a:rPr>
                <a:t>!$</a:t>
              </a:r>
              <a:r>
                <a:rPr kumimoji="0" lang="en-US" sz="1800" b="0" i="0" u="none" strike="noStrike" kern="0" cap="none" spc="0" normalizeH="0" baseline="0" noProof="0" dirty="0" err="1">
                  <a:ln>
                    <a:noFill/>
                  </a:ln>
                  <a:solidFill>
                    <a:srgbClr val="C00000"/>
                  </a:solidFill>
                  <a:effectLst/>
                  <a:uLnTx/>
                  <a:uFillTx/>
                  <a:latin typeface="Consolas" panose="020B0609020204030204" pitchFamily="49" charset="0"/>
                  <a:sym typeface="Helvetica Neue"/>
                </a:rPr>
                <a:t>omp</a:t>
              </a:r>
              <a:r>
                <a:rPr kumimoji="0" lang="en-US" sz="1800" b="0" i="0" u="none" strike="noStrike" kern="0" cap="none" spc="0" normalizeH="0" baseline="0" noProof="0" dirty="0">
                  <a:ln>
                    <a:noFill/>
                  </a:ln>
                  <a:solidFill>
                    <a:srgbClr val="C00000"/>
                  </a:solidFill>
                  <a:effectLst/>
                  <a:uLnTx/>
                  <a:uFillTx/>
                  <a:latin typeface="Consolas" panose="020B0609020204030204" pitchFamily="49" charset="0"/>
                  <a:sym typeface="Helvetica Neue"/>
                </a:rPr>
                <a:t> declare target (a)</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7030A0"/>
                  </a:solidFill>
                  <a:effectLst/>
                  <a:uLnTx/>
                  <a:uFillTx/>
                  <a:latin typeface="Consolas" panose="020B0609020204030204" pitchFamily="49" charset="0"/>
                  <a:sym typeface="Helvetica Neue"/>
                </a:rPr>
                <a:t>integer :: a(N)</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end module</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68B5"/>
                  </a:solidFill>
                  <a:effectLst/>
                  <a:uLnTx/>
                  <a:uFillTx/>
                  <a:latin typeface="Consolas" panose="020B0609020204030204" pitchFamily="49" charset="0"/>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use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my_arrays</a:t>
              </a:r>
              <a:endParaRPr kumimoji="0" lang="en-US" sz="1800" b="0" i="0" u="none" strike="noStrike" kern="0" cap="none" spc="0" normalizeH="0" baseline="0" noProof="0" dirty="0">
                <a:ln>
                  <a:noFill/>
                </a:ln>
                <a:solidFill>
                  <a:srgbClr val="000000"/>
                </a:solidFill>
                <a:effectLst/>
                <a:uLnTx/>
                <a:uFillTx/>
                <a:latin typeface="Consolas" panose="020B0609020204030204" pitchFamily="49" charset="0"/>
                <a:sym typeface="Helvetica Neue"/>
              </a:endParaRPr>
            </a:p>
            <a:p>
              <a:pPr marL="0" marR="0" lvl="0" indent="0" defTabSz="121916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integer :: i</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call </a:t>
              </a:r>
              <a:r>
                <a:rPr kumimoji="0" lang="en-US" sz="18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init</a:t>
              </a:r>
              <a:r>
                <a:rPr kumimoji="0" lang="en-US" sz="18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(a);</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Consolas" panose="020B0609020204030204" pitchFamily="49" charset="0"/>
                  <a:sym typeface="Helvetica Neue"/>
                </a:rPr>
                <a:t>!$</a:t>
              </a:r>
              <a:r>
                <a:rPr kumimoji="0" lang="en-US" sz="1800" b="0" i="0" u="none" strike="noStrike" kern="0" cap="none" spc="0" normalizeH="0" baseline="0" noProof="0" dirty="0" err="1">
                  <a:ln>
                    <a:noFill/>
                  </a:ln>
                  <a:solidFill>
                    <a:srgbClr val="C00000"/>
                  </a:solidFill>
                  <a:effectLst/>
                  <a:uLnTx/>
                  <a:uFillTx/>
                  <a:latin typeface="Consolas" panose="020B0609020204030204" pitchFamily="49" charset="0"/>
                  <a:sym typeface="Helvetica Neue"/>
                </a:rPr>
                <a:t>omp</a:t>
              </a:r>
              <a:r>
                <a:rPr kumimoji="0" lang="en-US" sz="1800" b="0" i="0" u="none" strike="noStrike" kern="0" cap="none" spc="0" normalizeH="0" baseline="0" noProof="0" dirty="0">
                  <a:ln>
                    <a:noFill/>
                  </a:ln>
                  <a:solidFill>
                    <a:srgbClr val="C00000"/>
                  </a:solidFill>
                  <a:effectLst/>
                  <a:uLnTx/>
                  <a:uFillTx/>
                  <a:latin typeface="Consolas" panose="020B0609020204030204" pitchFamily="49" charset="0"/>
                  <a:sym typeface="Helvetica Neue"/>
                </a:rPr>
                <a:t> target update to(a)</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Consolas" panose="020B0609020204030204" pitchFamily="49" charset="0"/>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!$omp target teams distribute &amp; !$omp&amp;       parallel do</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srgbClr val="0068B5"/>
                  </a:solidFill>
                  <a:effectLst/>
                  <a:uLnTx/>
                  <a:uFillTx/>
                  <a:latin typeface="Consolas" panose="020B0609020204030204" pitchFamily="49" charset="0"/>
                  <a:sym typeface="Helvetica Neue"/>
                </a:rPr>
                <a:t>do i=1,N</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srgbClr val="0071C5"/>
                  </a:solidFill>
                  <a:effectLst/>
                  <a:uLnTx/>
                  <a:uFillTx/>
                  <a:latin typeface="Consolas" panose="020B0609020204030204" pitchFamily="49" charset="0"/>
                  <a:sym typeface="Helvetica Neue"/>
                </a:rPr>
                <a:t>  result(i) = </a:t>
              </a:r>
              <a:r>
                <a:rPr kumimoji="0" lang="de-DE" sz="18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process(</a:t>
              </a:r>
              <a:r>
                <a:rPr kumimoji="0" lang="de-DE" sz="1800" b="0" i="0" u="none" strike="noStrike" kern="0" cap="none" spc="0" normalizeH="0" baseline="0" noProof="0" dirty="0">
                  <a:ln>
                    <a:noFill/>
                  </a:ln>
                  <a:solidFill>
                    <a:srgbClr val="7030A0"/>
                  </a:solidFill>
                  <a:effectLst/>
                  <a:uLnTx/>
                  <a:uFillTx/>
                  <a:latin typeface="Consolas" panose="020B0609020204030204" pitchFamily="49" charset="0"/>
                  <a:sym typeface="Helvetica Neue"/>
                </a:rPr>
                <a:t>a(i)</a:t>
              </a:r>
              <a:r>
                <a:rPr kumimoji="0" lang="de-DE" sz="18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srgbClr val="0068B5"/>
                  </a:solidFill>
                  <a:effectLst/>
                  <a:uLnTx/>
                  <a:uFillTx/>
                  <a:latin typeface="Consolas" panose="020B0609020204030204" pitchFamily="49" charset="0"/>
                  <a:sym typeface="Helvetica Neue"/>
                </a:rPr>
                <a:t>end do</a:t>
              </a:r>
            </a:p>
          </p:txBody>
        </p:sp>
      </p:grpSp>
    </p:spTree>
    <p:extLst>
      <p:ext uri="{BB962C8B-B14F-4D97-AF65-F5344CB8AC3E}">
        <p14:creationId xmlns:p14="http://schemas.microsoft.com/office/powerpoint/2010/main" val="319169749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2A8F6-7163-4E0F-A32B-39508722E904}"/>
              </a:ext>
            </a:extLst>
          </p:cNvPr>
          <p:cNvSpPr>
            <a:spLocks noGrp="1"/>
          </p:cNvSpPr>
          <p:nvPr>
            <p:ph type="title"/>
          </p:nvPr>
        </p:nvSpPr>
        <p:spPr/>
        <p:txBody>
          <a:bodyPr/>
          <a:lstStyle/>
          <a:p>
            <a:r>
              <a:rPr lang="zh-CN" altLang="en-US" dirty="0"/>
              <a:t>统一共享内存</a:t>
            </a:r>
          </a:p>
        </p:txBody>
      </p:sp>
      <p:sp>
        <p:nvSpPr>
          <p:cNvPr id="3" name="内容占位符 2">
            <a:extLst>
              <a:ext uri="{FF2B5EF4-FFF2-40B4-BE49-F238E27FC236}">
                <a16:creationId xmlns:a16="http://schemas.microsoft.com/office/drawing/2014/main" id="{0EDE47C6-D817-4303-8B86-29781D56AD27}"/>
              </a:ext>
            </a:extLst>
          </p:cNvPr>
          <p:cNvSpPr>
            <a:spLocks noGrp="1"/>
          </p:cNvSpPr>
          <p:nvPr>
            <p:ph idx="1"/>
          </p:nvPr>
        </p:nvSpPr>
        <p:spPr/>
        <p:txBody>
          <a:bodyPr/>
          <a:lstStyle/>
          <a:p>
            <a:r>
              <a:rPr lang="en-US" altLang="zh-CN" sz="2800" dirty="0"/>
              <a:t>CPU</a:t>
            </a:r>
            <a:r>
              <a:rPr lang="zh-CN" altLang="en-US" sz="2800" dirty="0"/>
              <a:t>和</a:t>
            </a:r>
            <a:r>
              <a:rPr lang="en-US" altLang="zh-CN" sz="2800" dirty="0"/>
              <a:t>GPU</a:t>
            </a:r>
            <a:r>
              <a:rPr lang="zh-CN" altLang="en-US" sz="2800" dirty="0"/>
              <a:t>共享单一地址空间</a:t>
            </a:r>
            <a:endParaRPr lang="en-US" altLang="zh-CN" sz="2800" dirty="0"/>
          </a:p>
          <a:p>
            <a:r>
              <a:rPr lang="en-US" altLang="zh-CN" sz="2800" dirty="0"/>
              <a:t>CPU</a:t>
            </a:r>
            <a:r>
              <a:rPr lang="zh-CN" altLang="en-US" sz="2800" dirty="0"/>
              <a:t>和</a:t>
            </a:r>
            <a:r>
              <a:rPr lang="en-US" altLang="zh-CN" sz="2800" dirty="0"/>
              <a:t>GPU</a:t>
            </a:r>
            <a:r>
              <a:rPr lang="zh-CN" altLang="en-US" sz="2800" dirty="0"/>
              <a:t>间的数据迁移对应用透明</a:t>
            </a:r>
            <a:endParaRPr lang="en-US" altLang="zh-CN" sz="2800" dirty="0"/>
          </a:p>
          <a:p>
            <a:r>
              <a:rPr lang="zh-CN" altLang="en-US" sz="2800" dirty="0"/>
              <a:t>无需显式数据映射</a:t>
            </a:r>
            <a:endParaRPr lang="en-US" altLang="zh-CN" sz="2800" dirty="0"/>
          </a:p>
          <a:p>
            <a:endParaRPr lang="en-US" altLang="zh-CN" sz="2800" dirty="0"/>
          </a:p>
          <a:p>
            <a:endParaRPr lang="en-US" altLang="zh-CN" sz="2800" dirty="0"/>
          </a:p>
          <a:p>
            <a:endParaRPr lang="en-US" altLang="zh-CN" sz="2800" dirty="0"/>
          </a:p>
          <a:p>
            <a:r>
              <a:rPr lang="zh-CN" altLang="en-US" sz="2800" dirty="0"/>
              <a:t>使用</a:t>
            </a:r>
            <a:r>
              <a:rPr lang="en-US" altLang="zh-CN" sz="2800" dirty="0"/>
              <a:t>Shared</a:t>
            </a:r>
            <a:r>
              <a:rPr lang="zh-CN" altLang="en-US" sz="2800" dirty="0"/>
              <a:t>或</a:t>
            </a:r>
            <a:r>
              <a:rPr lang="en-US" altLang="zh-CN" sz="2800" dirty="0"/>
              <a:t>Host</a:t>
            </a:r>
            <a:r>
              <a:rPr lang="zh-CN" altLang="en-US" sz="2800" dirty="0"/>
              <a:t>内存来隐式移动数据、方便编程</a:t>
            </a:r>
            <a:endParaRPr lang="en-US" altLang="zh-CN" sz="2800" dirty="0"/>
          </a:p>
          <a:p>
            <a:r>
              <a:rPr lang="zh-CN" altLang="en-US" sz="2800" dirty="0"/>
              <a:t>使用</a:t>
            </a:r>
            <a:r>
              <a:rPr lang="en-US" altLang="zh-CN" sz="2800" dirty="0"/>
              <a:t>Device</a:t>
            </a:r>
            <a:r>
              <a:rPr lang="zh-CN" altLang="en-US" sz="2800" dirty="0"/>
              <a:t>内存来显式移动数据、最大化性能</a:t>
            </a:r>
          </a:p>
        </p:txBody>
      </p:sp>
      <p:graphicFrame>
        <p:nvGraphicFramePr>
          <p:cNvPr id="5" name="Table 5">
            <a:extLst>
              <a:ext uri="{FF2B5EF4-FFF2-40B4-BE49-F238E27FC236}">
                <a16:creationId xmlns:a16="http://schemas.microsoft.com/office/drawing/2014/main" id="{0DAC56EA-BA06-4E42-AE97-3A9FEDDB77DD}"/>
              </a:ext>
            </a:extLst>
          </p:cNvPr>
          <p:cNvGraphicFramePr>
            <a:graphicFrameLocks noGrp="1"/>
          </p:cNvGraphicFramePr>
          <p:nvPr>
            <p:extLst>
              <p:ext uri="{D42A27DB-BD31-4B8C-83A1-F6EECF244321}">
                <p14:modId xmlns:p14="http://schemas.microsoft.com/office/powerpoint/2010/main" val="1671631320"/>
              </p:ext>
            </p:extLst>
          </p:nvPr>
        </p:nvGraphicFramePr>
        <p:xfrm>
          <a:off x="34330" y="2924944"/>
          <a:ext cx="9002165" cy="1483360"/>
        </p:xfrm>
        <a:graphic>
          <a:graphicData uri="http://schemas.openxmlformats.org/drawingml/2006/table">
            <a:tbl>
              <a:tblPr firstRow="1" bandRow="1"/>
              <a:tblGrid>
                <a:gridCol w="937270">
                  <a:extLst>
                    <a:ext uri="{9D8B030D-6E8A-4147-A177-3AD203B41FA5}">
                      <a16:colId xmlns:a16="http://schemas.microsoft.com/office/drawing/2014/main" val="2917803834"/>
                    </a:ext>
                  </a:extLst>
                </a:gridCol>
                <a:gridCol w="1656184">
                  <a:extLst>
                    <a:ext uri="{9D8B030D-6E8A-4147-A177-3AD203B41FA5}">
                      <a16:colId xmlns:a16="http://schemas.microsoft.com/office/drawing/2014/main" val="2008198099"/>
                    </a:ext>
                  </a:extLst>
                </a:gridCol>
                <a:gridCol w="1872208">
                  <a:extLst>
                    <a:ext uri="{9D8B030D-6E8A-4147-A177-3AD203B41FA5}">
                      <a16:colId xmlns:a16="http://schemas.microsoft.com/office/drawing/2014/main" val="2582987085"/>
                    </a:ext>
                  </a:extLst>
                </a:gridCol>
                <a:gridCol w="4536503">
                  <a:extLst>
                    <a:ext uri="{9D8B030D-6E8A-4147-A177-3AD203B41FA5}">
                      <a16:colId xmlns:a16="http://schemas.microsoft.com/office/drawing/2014/main" val="716525323"/>
                    </a:ext>
                  </a:extLst>
                </a:gridCol>
              </a:tblGrid>
              <a:tr h="370840">
                <a:tc>
                  <a:txBody>
                    <a:bodyPr/>
                    <a:lstStyle>
                      <a:lvl1pPr marL="0" algn="l" defTabSz="914400" rtl="0" eaLnBrk="1" latinLnBrk="0" hangingPunct="1">
                        <a:defRPr sz="1800" b="1" kern="1200">
                          <a:solidFill>
                            <a:schemeClr val="lt1"/>
                          </a:solidFill>
                          <a:latin typeface="IntelOne Display Regular"/>
                          <a:ea typeface="Helvetica Neue"/>
                          <a:cs typeface="Helvetica Neue"/>
                        </a:defRPr>
                      </a:lvl1pPr>
                      <a:lvl2pPr marL="457200" algn="l" defTabSz="914400" rtl="0" eaLnBrk="1" latinLnBrk="0" hangingPunct="1">
                        <a:defRPr sz="1800" b="1" kern="1200">
                          <a:solidFill>
                            <a:schemeClr val="lt1"/>
                          </a:solidFill>
                          <a:latin typeface="IntelOne Display Regular"/>
                          <a:ea typeface="Helvetica Neue"/>
                          <a:cs typeface="Helvetica Neue"/>
                        </a:defRPr>
                      </a:lvl2pPr>
                      <a:lvl3pPr marL="914400" algn="l" defTabSz="914400" rtl="0" eaLnBrk="1" latinLnBrk="0" hangingPunct="1">
                        <a:defRPr sz="1800" b="1" kern="1200">
                          <a:solidFill>
                            <a:schemeClr val="lt1"/>
                          </a:solidFill>
                          <a:latin typeface="IntelOne Display Regular"/>
                          <a:ea typeface="Helvetica Neue"/>
                          <a:cs typeface="Helvetica Neue"/>
                        </a:defRPr>
                      </a:lvl3pPr>
                      <a:lvl4pPr marL="1371600" algn="l" defTabSz="914400" rtl="0" eaLnBrk="1" latinLnBrk="0" hangingPunct="1">
                        <a:defRPr sz="1800" b="1" kern="1200">
                          <a:solidFill>
                            <a:schemeClr val="lt1"/>
                          </a:solidFill>
                          <a:latin typeface="IntelOne Display Regular"/>
                          <a:ea typeface="Helvetica Neue"/>
                          <a:cs typeface="Helvetica Neue"/>
                        </a:defRPr>
                      </a:lvl4pPr>
                      <a:lvl5pPr marL="1828800" algn="l" defTabSz="914400" rtl="0" eaLnBrk="1" latinLnBrk="0" hangingPunct="1">
                        <a:defRPr sz="1800" b="1" kern="1200">
                          <a:solidFill>
                            <a:schemeClr val="lt1"/>
                          </a:solidFill>
                          <a:latin typeface="IntelOne Display Regular"/>
                          <a:ea typeface="Helvetica Neue"/>
                          <a:cs typeface="Helvetica Neue"/>
                        </a:defRPr>
                      </a:lvl5pPr>
                      <a:lvl6pPr marL="2286000" algn="l" defTabSz="914400" rtl="0" eaLnBrk="1" latinLnBrk="0" hangingPunct="1">
                        <a:defRPr sz="1800" b="1" kern="1200">
                          <a:solidFill>
                            <a:schemeClr val="lt1"/>
                          </a:solidFill>
                          <a:latin typeface="IntelOne Display Regular"/>
                          <a:ea typeface="Helvetica Neue"/>
                          <a:cs typeface="Helvetica Neue"/>
                        </a:defRPr>
                      </a:lvl6pPr>
                      <a:lvl7pPr marL="2743200" algn="l" defTabSz="914400" rtl="0" eaLnBrk="1" latinLnBrk="0" hangingPunct="1">
                        <a:defRPr sz="1800" b="1" kern="1200">
                          <a:solidFill>
                            <a:schemeClr val="lt1"/>
                          </a:solidFill>
                          <a:latin typeface="IntelOne Display Regular"/>
                          <a:ea typeface="Helvetica Neue"/>
                          <a:cs typeface="Helvetica Neue"/>
                        </a:defRPr>
                      </a:lvl7pPr>
                      <a:lvl8pPr marL="3200400" algn="l" defTabSz="914400" rtl="0" eaLnBrk="1" latinLnBrk="0" hangingPunct="1">
                        <a:defRPr sz="1800" b="1" kern="1200">
                          <a:solidFill>
                            <a:schemeClr val="lt1"/>
                          </a:solidFill>
                          <a:latin typeface="IntelOne Display Regular"/>
                          <a:ea typeface="Helvetica Neue"/>
                          <a:cs typeface="Helvetica Neue"/>
                        </a:defRPr>
                      </a:lvl8pPr>
                      <a:lvl9pPr marL="3657600" algn="l" defTabSz="914400" rtl="0" eaLnBrk="1" latinLnBrk="0" hangingPunct="1">
                        <a:defRPr sz="1800" b="1" kern="1200">
                          <a:solidFill>
                            <a:schemeClr val="lt1"/>
                          </a:solidFill>
                          <a:latin typeface="IntelOne Display Regular"/>
                          <a:ea typeface="Helvetica Neue"/>
                          <a:cs typeface="Helvetica Neue"/>
                        </a:defRPr>
                      </a:lvl9pPr>
                    </a:lstStyle>
                    <a:p>
                      <a:pPr algn="ctr"/>
                      <a:r>
                        <a:rPr lang="en-US" sz="1800" dirty="0">
                          <a:latin typeface="+mn-lt"/>
                        </a:rPr>
                        <a:t>Type</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7FD"/>
                    </a:solidFill>
                  </a:tcPr>
                </a:tc>
                <a:tc>
                  <a:txBody>
                    <a:bodyPr/>
                    <a:lstStyle>
                      <a:lvl1pPr marL="0" algn="l" defTabSz="914400" rtl="0" eaLnBrk="1" latinLnBrk="0" hangingPunct="1">
                        <a:defRPr sz="1800" b="1" kern="1200">
                          <a:solidFill>
                            <a:schemeClr val="lt1"/>
                          </a:solidFill>
                          <a:latin typeface="IntelOne Display Regular"/>
                          <a:ea typeface="Helvetica Neue"/>
                          <a:cs typeface="Helvetica Neue"/>
                        </a:defRPr>
                      </a:lvl1pPr>
                      <a:lvl2pPr marL="457200" algn="l" defTabSz="914400" rtl="0" eaLnBrk="1" latinLnBrk="0" hangingPunct="1">
                        <a:defRPr sz="1800" b="1" kern="1200">
                          <a:solidFill>
                            <a:schemeClr val="lt1"/>
                          </a:solidFill>
                          <a:latin typeface="IntelOne Display Regular"/>
                          <a:ea typeface="Helvetica Neue"/>
                          <a:cs typeface="Helvetica Neue"/>
                        </a:defRPr>
                      </a:lvl2pPr>
                      <a:lvl3pPr marL="914400" algn="l" defTabSz="914400" rtl="0" eaLnBrk="1" latinLnBrk="0" hangingPunct="1">
                        <a:defRPr sz="1800" b="1" kern="1200">
                          <a:solidFill>
                            <a:schemeClr val="lt1"/>
                          </a:solidFill>
                          <a:latin typeface="IntelOne Display Regular"/>
                          <a:ea typeface="Helvetica Neue"/>
                          <a:cs typeface="Helvetica Neue"/>
                        </a:defRPr>
                      </a:lvl3pPr>
                      <a:lvl4pPr marL="1371600" algn="l" defTabSz="914400" rtl="0" eaLnBrk="1" latinLnBrk="0" hangingPunct="1">
                        <a:defRPr sz="1800" b="1" kern="1200">
                          <a:solidFill>
                            <a:schemeClr val="lt1"/>
                          </a:solidFill>
                          <a:latin typeface="IntelOne Display Regular"/>
                          <a:ea typeface="Helvetica Neue"/>
                          <a:cs typeface="Helvetica Neue"/>
                        </a:defRPr>
                      </a:lvl4pPr>
                      <a:lvl5pPr marL="1828800" algn="l" defTabSz="914400" rtl="0" eaLnBrk="1" latinLnBrk="0" hangingPunct="1">
                        <a:defRPr sz="1800" b="1" kern="1200">
                          <a:solidFill>
                            <a:schemeClr val="lt1"/>
                          </a:solidFill>
                          <a:latin typeface="IntelOne Display Regular"/>
                          <a:ea typeface="Helvetica Neue"/>
                          <a:cs typeface="Helvetica Neue"/>
                        </a:defRPr>
                      </a:lvl5pPr>
                      <a:lvl6pPr marL="2286000" algn="l" defTabSz="914400" rtl="0" eaLnBrk="1" latinLnBrk="0" hangingPunct="1">
                        <a:defRPr sz="1800" b="1" kern="1200">
                          <a:solidFill>
                            <a:schemeClr val="lt1"/>
                          </a:solidFill>
                          <a:latin typeface="IntelOne Display Regular"/>
                          <a:ea typeface="Helvetica Neue"/>
                          <a:cs typeface="Helvetica Neue"/>
                        </a:defRPr>
                      </a:lvl6pPr>
                      <a:lvl7pPr marL="2743200" algn="l" defTabSz="914400" rtl="0" eaLnBrk="1" latinLnBrk="0" hangingPunct="1">
                        <a:defRPr sz="1800" b="1" kern="1200">
                          <a:solidFill>
                            <a:schemeClr val="lt1"/>
                          </a:solidFill>
                          <a:latin typeface="IntelOne Display Regular"/>
                          <a:ea typeface="Helvetica Neue"/>
                          <a:cs typeface="Helvetica Neue"/>
                        </a:defRPr>
                      </a:lvl7pPr>
                      <a:lvl8pPr marL="3200400" algn="l" defTabSz="914400" rtl="0" eaLnBrk="1" latinLnBrk="0" hangingPunct="1">
                        <a:defRPr sz="1800" b="1" kern="1200">
                          <a:solidFill>
                            <a:schemeClr val="lt1"/>
                          </a:solidFill>
                          <a:latin typeface="IntelOne Display Regular"/>
                          <a:ea typeface="Helvetica Neue"/>
                          <a:cs typeface="Helvetica Neue"/>
                        </a:defRPr>
                      </a:lvl8pPr>
                      <a:lvl9pPr marL="3657600" algn="l" defTabSz="914400" rtl="0" eaLnBrk="1" latinLnBrk="0" hangingPunct="1">
                        <a:defRPr sz="1800" b="1" kern="1200">
                          <a:solidFill>
                            <a:schemeClr val="lt1"/>
                          </a:solidFill>
                          <a:latin typeface="IntelOne Display Regular"/>
                          <a:ea typeface="Helvetica Neue"/>
                          <a:cs typeface="Helvetica Neue"/>
                        </a:defRPr>
                      </a:lvl9pPr>
                    </a:lstStyle>
                    <a:p>
                      <a:pPr algn="ctr"/>
                      <a:r>
                        <a:rPr lang="en-US" sz="1800" dirty="0">
                          <a:latin typeface="+mn-lt"/>
                        </a:rPr>
                        <a:t>Location</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7FD"/>
                    </a:solidFill>
                  </a:tcPr>
                </a:tc>
                <a:tc>
                  <a:txBody>
                    <a:bodyPr/>
                    <a:lstStyle>
                      <a:lvl1pPr marL="0" algn="l" defTabSz="914400" rtl="0" eaLnBrk="1" latinLnBrk="0" hangingPunct="1">
                        <a:defRPr sz="1800" b="1" kern="1200">
                          <a:solidFill>
                            <a:schemeClr val="lt1"/>
                          </a:solidFill>
                          <a:latin typeface="IntelOne Display Regular"/>
                          <a:ea typeface="Helvetica Neue"/>
                          <a:cs typeface="Helvetica Neue"/>
                        </a:defRPr>
                      </a:lvl1pPr>
                      <a:lvl2pPr marL="457200" algn="l" defTabSz="914400" rtl="0" eaLnBrk="1" latinLnBrk="0" hangingPunct="1">
                        <a:defRPr sz="1800" b="1" kern="1200">
                          <a:solidFill>
                            <a:schemeClr val="lt1"/>
                          </a:solidFill>
                          <a:latin typeface="IntelOne Display Regular"/>
                          <a:ea typeface="Helvetica Neue"/>
                          <a:cs typeface="Helvetica Neue"/>
                        </a:defRPr>
                      </a:lvl2pPr>
                      <a:lvl3pPr marL="914400" algn="l" defTabSz="914400" rtl="0" eaLnBrk="1" latinLnBrk="0" hangingPunct="1">
                        <a:defRPr sz="1800" b="1" kern="1200">
                          <a:solidFill>
                            <a:schemeClr val="lt1"/>
                          </a:solidFill>
                          <a:latin typeface="IntelOne Display Regular"/>
                          <a:ea typeface="Helvetica Neue"/>
                          <a:cs typeface="Helvetica Neue"/>
                        </a:defRPr>
                      </a:lvl3pPr>
                      <a:lvl4pPr marL="1371600" algn="l" defTabSz="914400" rtl="0" eaLnBrk="1" latinLnBrk="0" hangingPunct="1">
                        <a:defRPr sz="1800" b="1" kern="1200">
                          <a:solidFill>
                            <a:schemeClr val="lt1"/>
                          </a:solidFill>
                          <a:latin typeface="IntelOne Display Regular"/>
                          <a:ea typeface="Helvetica Neue"/>
                          <a:cs typeface="Helvetica Neue"/>
                        </a:defRPr>
                      </a:lvl4pPr>
                      <a:lvl5pPr marL="1828800" algn="l" defTabSz="914400" rtl="0" eaLnBrk="1" latinLnBrk="0" hangingPunct="1">
                        <a:defRPr sz="1800" b="1" kern="1200">
                          <a:solidFill>
                            <a:schemeClr val="lt1"/>
                          </a:solidFill>
                          <a:latin typeface="IntelOne Display Regular"/>
                          <a:ea typeface="Helvetica Neue"/>
                          <a:cs typeface="Helvetica Neue"/>
                        </a:defRPr>
                      </a:lvl5pPr>
                      <a:lvl6pPr marL="2286000" algn="l" defTabSz="914400" rtl="0" eaLnBrk="1" latinLnBrk="0" hangingPunct="1">
                        <a:defRPr sz="1800" b="1" kern="1200">
                          <a:solidFill>
                            <a:schemeClr val="lt1"/>
                          </a:solidFill>
                          <a:latin typeface="IntelOne Display Regular"/>
                          <a:ea typeface="Helvetica Neue"/>
                          <a:cs typeface="Helvetica Neue"/>
                        </a:defRPr>
                      </a:lvl6pPr>
                      <a:lvl7pPr marL="2743200" algn="l" defTabSz="914400" rtl="0" eaLnBrk="1" latinLnBrk="0" hangingPunct="1">
                        <a:defRPr sz="1800" b="1" kern="1200">
                          <a:solidFill>
                            <a:schemeClr val="lt1"/>
                          </a:solidFill>
                          <a:latin typeface="IntelOne Display Regular"/>
                          <a:ea typeface="Helvetica Neue"/>
                          <a:cs typeface="Helvetica Neue"/>
                        </a:defRPr>
                      </a:lvl7pPr>
                      <a:lvl8pPr marL="3200400" algn="l" defTabSz="914400" rtl="0" eaLnBrk="1" latinLnBrk="0" hangingPunct="1">
                        <a:defRPr sz="1800" b="1" kern="1200">
                          <a:solidFill>
                            <a:schemeClr val="lt1"/>
                          </a:solidFill>
                          <a:latin typeface="IntelOne Display Regular"/>
                          <a:ea typeface="Helvetica Neue"/>
                          <a:cs typeface="Helvetica Neue"/>
                        </a:defRPr>
                      </a:lvl8pPr>
                      <a:lvl9pPr marL="3657600" algn="l" defTabSz="914400" rtl="0" eaLnBrk="1" latinLnBrk="0" hangingPunct="1">
                        <a:defRPr sz="1800" b="1" kern="1200">
                          <a:solidFill>
                            <a:schemeClr val="lt1"/>
                          </a:solidFill>
                          <a:latin typeface="IntelOne Display Regular"/>
                          <a:ea typeface="Helvetica Neue"/>
                          <a:cs typeface="Helvetica Neue"/>
                        </a:defRPr>
                      </a:lvl9pPr>
                    </a:lstStyle>
                    <a:p>
                      <a:pPr algn="ctr"/>
                      <a:r>
                        <a:rPr lang="en-US" sz="1800" dirty="0">
                          <a:latin typeface="+mn-lt"/>
                        </a:rPr>
                        <a:t>Accessible From</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7FD"/>
                    </a:solidFill>
                  </a:tcPr>
                </a:tc>
                <a:tc>
                  <a:txBody>
                    <a:bodyPr/>
                    <a:lstStyle>
                      <a:lvl1pPr marL="0" algn="l" defTabSz="914400" rtl="0" eaLnBrk="1" latinLnBrk="0" hangingPunct="1">
                        <a:defRPr sz="1800" b="1" kern="1200">
                          <a:solidFill>
                            <a:schemeClr val="lt1"/>
                          </a:solidFill>
                          <a:latin typeface="IntelOne Display Regular"/>
                          <a:ea typeface="Helvetica Neue"/>
                          <a:cs typeface="Helvetica Neue"/>
                        </a:defRPr>
                      </a:lvl1pPr>
                      <a:lvl2pPr marL="457200" algn="l" defTabSz="914400" rtl="0" eaLnBrk="1" latinLnBrk="0" hangingPunct="1">
                        <a:defRPr sz="1800" b="1" kern="1200">
                          <a:solidFill>
                            <a:schemeClr val="lt1"/>
                          </a:solidFill>
                          <a:latin typeface="IntelOne Display Regular"/>
                          <a:ea typeface="Helvetica Neue"/>
                          <a:cs typeface="Helvetica Neue"/>
                        </a:defRPr>
                      </a:lvl2pPr>
                      <a:lvl3pPr marL="914400" algn="l" defTabSz="914400" rtl="0" eaLnBrk="1" latinLnBrk="0" hangingPunct="1">
                        <a:defRPr sz="1800" b="1" kern="1200">
                          <a:solidFill>
                            <a:schemeClr val="lt1"/>
                          </a:solidFill>
                          <a:latin typeface="IntelOne Display Regular"/>
                          <a:ea typeface="Helvetica Neue"/>
                          <a:cs typeface="Helvetica Neue"/>
                        </a:defRPr>
                      </a:lvl3pPr>
                      <a:lvl4pPr marL="1371600" algn="l" defTabSz="914400" rtl="0" eaLnBrk="1" latinLnBrk="0" hangingPunct="1">
                        <a:defRPr sz="1800" b="1" kern="1200">
                          <a:solidFill>
                            <a:schemeClr val="lt1"/>
                          </a:solidFill>
                          <a:latin typeface="IntelOne Display Regular"/>
                          <a:ea typeface="Helvetica Neue"/>
                          <a:cs typeface="Helvetica Neue"/>
                        </a:defRPr>
                      </a:lvl4pPr>
                      <a:lvl5pPr marL="1828800" algn="l" defTabSz="914400" rtl="0" eaLnBrk="1" latinLnBrk="0" hangingPunct="1">
                        <a:defRPr sz="1800" b="1" kern="1200">
                          <a:solidFill>
                            <a:schemeClr val="lt1"/>
                          </a:solidFill>
                          <a:latin typeface="IntelOne Display Regular"/>
                          <a:ea typeface="Helvetica Neue"/>
                          <a:cs typeface="Helvetica Neue"/>
                        </a:defRPr>
                      </a:lvl5pPr>
                      <a:lvl6pPr marL="2286000" algn="l" defTabSz="914400" rtl="0" eaLnBrk="1" latinLnBrk="0" hangingPunct="1">
                        <a:defRPr sz="1800" b="1" kern="1200">
                          <a:solidFill>
                            <a:schemeClr val="lt1"/>
                          </a:solidFill>
                          <a:latin typeface="IntelOne Display Regular"/>
                          <a:ea typeface="Helvetica Neue"/>
                          <a:cs typeface="Helvetica Neue"/>
                        </a:defRPr>
                      </a:lvl6pPr>
                      <a:lvl7pPr marL="2743200" algn="l" defTabSz="914400" rtl="0" eaLnBrk="1" latinLnBrk="0" hangingPunct="1">
                        <a:defRPr sz="1800" b="1" kern="1200">
                          <a:solidFill>
                            <a:schemeClr val="lt1"/>
                          </a:solidFill>
                          <a:latin typeface="IntelOne Display Regular"/>
                          <a:ea typeface="Helvetica Neue"/>
                          <a:cs typeface="Helvetica Neue"/>
                        </a:defRPr>
                      </a:lvl7pPr>
                      <a:lvl8pPr marL="3200400" algn="l" defTabSz="914400" rtl="0" eaLnBrk="1" latinLnBrk="0" hangingPunct="1">
                        <a:defRPr sz="1800" b="1" kern="1200">
                          <a:solidFill>
                            <a:schemeClr val="lt1"/>
                          </a:solidFill>
                          <a:latin typeface="IntelOne Display Regular"/>
                          <a:ea typeface="Helvetica Neue"/>
                          <a:cs typeface="Helvetica Neue"/>
                        </a:defRPr>
                      </a:lvl8pPr>
                      <a:lvl9pPr marL="3657600" algn="l" defTabSz="914400" rtl="0" eaLnBrk="1" latinLnBrk="0" hangingPunct="1">
                        <a:defRPr sz="1800" b="1" kern="1200">
                          <a:solidFill>
                            <a:schemeClr val="lt1"/>
                          </a:solidFill>
                          <a:latin typeface="IntelOne Display Regular"/>
                          <a:ea typeface="Helvetica Neue"/>
                          <a:cs typeface="Helvetica Neue"/>
                        </a:defRPr>
                      </a:lvl9pPr>
                    </a:lstStyle>
                    <a:p>
                      <a:pPr algn="ctr"/>
                      <a:r>
                        <a:rPr lang="en-US" sz="1800" dirty="0">
                          <a:latin typeface="+mn-lt"/>
                        </a:rPr>
                        <a:t>Allocation Routine</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7FD"/>
                    </a:solidFill>
                  </a:tcPr>
                </a:tc>
                <a:extLst>
                  <a:ext uri="{0D108BD9-81ED-4DB2-BD59-A6C34878D82A}">
                    <a16:rowId xmlns:a16="http://schemas.microsoft.com/office/drawing/2014/main" val="421657801"/>
                  </a:ext>
                </a:extLst>
              </a:tr>
              <a:tr h="370840">
                <a:tc>
                  <a:txBody>
                    <a:bodyPr/>
                    <a:lstStyle>
                      <a:lvl1pPr marL="0" algn="l" defTabSz="914400" rtl="0" eaLnBrk="1" latinLnBrk="0" hangingPunct="1">
                        <a:defRPr sz="1800" kern="1200">
                          <a:solidFill>
                            <a:schemeClr val="dk1"/>
                          </a:solidFill>
                          <a:latin typeface="IntelOne Display Regular"/>
                          <a:ea typeface="Helvetica Neue"/>
                          <a:cs typeface="Helvetica Neue"/>
                        </a:defRPr>
                      </a:lvl1pPr>
                      <a:lvl2pPr marL="457200" algn="l" defTabSz="914400" rtl="0" eaLnBrk="1" latinLnBrk="0" hangingPunct="1">
                        <a:defRPr sz="1800" kern="1200">
                          <a:solidFill>
                            <a:schemeClr val="dk1"/>
                          </a:solidFill>
                          <a:latin typeface="IntelOne Display Regular"/>
                          <a:ea typeface="Helvetica Neue"/>
                          <a:cs typeface="Helvetica Neue"/>
                        </a:defRPr>
                      </a:lvl2pPr>
                      <a:lvl3pPr marL="914400" algn="l" defTabSz="914400" rtl="0" eaLnBrk="1" latinLnBrk="0" hangingPunct="1">
                        <a:defRPr sz="1800" kern="1200">
                          <a:solidFill>
                            <a:schemeClr val="dk1"/>
                          </a:solidFill>
                          <a:latin typeface="IntelOne Display Regular"/>
                          <a:ea typeface="Helvetica Neue"/>
                          <a:cs typeface="Helvetica Neue"/>
                        </a:defRPr>
                      </a:lvl3pPr>
                      <a:lvl4pPr marL="1371600" algn="l" defTabSz="914400" rtl="0" eaLnBrk="1" latinLnBrk="0" hangingPunct="1">
                        <a:defRPr sz="1800" kern="1200">
                          <a:solidFill>
                            <a:schemeClr val="dk1"/>
                          </a:solidFill>
                          <a:latin typeface="IntelOne Display Regular"/>
                          <a:ea typeface="Helvetica Neue"/>
                          <a:cs typeface="Helvetica Neue"/>
                        </a:defRPr>
                      </a:lvl4pPr>
                      <a:lvl5pPr marL="1828800" algn="l" defTabSz="914400" rtl="0" eaLnBrk="1" latinLnBrk="0" hangingPunct="1">
                        <a:defRPr sz="1800" kern="1200">
                          <a:solidFill>
                            <a:schemeClr val="dk1"/>
                          </a:solidFill>
                          <a:latin typeface="IntelOne Display Regular"/>
                          <a:ea typeface="Helvetica Neue"/>
                          <a:cs typeface="Helvetica Neue"/>
                        </a:defRPr>
                      </a:lvl5pPr>
                      <a:lvl6pPr marL="2286000" algn="l" defTabSz="914400" rtl="0" eaLnBrk="1" latinLnBrk="0" hangingPunct="1">
                        <a:defRPr sz="1800" kern="1200">
                          <a:solidFill>
                            <a:schemeClr val="dk1"/>
                          </a:solidFill>
                          <a:latin typeface="IntelOne Display Regular"/>
                          <a:ea typeface="Helvetica Neue"/>
                          <a:cs typeface="Helvetica Neue"/>
                        </a:defRPr>
                      </a:lvl6pPr>
                      <a:lvl7pPr marL="2743200" algn="l" defTabSz="914400" rtl="0" eaLnBrk="1" latinLnBrk="0" hangingPunct="1">
                        <a:defRPr sz="1800" kern="1200">
                          <a:solidFill>
                            <a:schemeClr val="dk1"/>
                          </a:solidFill>
                          <a:latin typeface="IntelOne Display Regular"/>
                          <a:ea typeface="Helvetica Neue"/>
                          <a:cs typeface="Helvetica Neue"/>
                        </a:defRPr>
                      </a:lvl7pPr>
                      <a:lvl8pPr marL="3200400" algn="l" defTabSz="914400" rtl="0" eaLnBrk="1" latinLnBrk="0" hangingPunct="1">
                        <a:defRPr sz="1800" kern="1200">
                          <a:solidFill>
                            <a:schemeClr val="dk1"/>
                          </a:solidFill>
                          <a:latin typeface="IntelOne Display Regular"/>
                          <a:ea typeface="Helvetica Neue"/>
                          <a:cs typeface="Helvetica Neue"/>
                        </a:defRPr>
                      </a:lvl8pPr>
                      <a:lvl9pPr marL="3657600" algn="l" defTabSz="914400" rtl="0" eaLnBrk="1" latinLnBrk="0" hangingPunct="1">
                        <a:defRPr sz="1800" kern="1200">
                          <a:solidFill>
                            <a:schemeClr val="dk1"/>
                          </a:solidFill>
                          <a:latin typeface="IntelOne Display Regular"/>
                          <a:ea typeface="Helvetica Neue"/>
                          <a:cs typeface="Helvetica Neue"/>
                        </a:defRPr>
                      </a:lvl9pPr>
                    </a:lstStyle>
                    <a:p>
                      <a:pPr algn="ctr"/>
                      <a:r>
                        <a:rPr lang="en-US" sz="1800" dirty="0">
                          <a:latin typeface="+mn-lt"/>
                        </a:rPr>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7FD">
                        <a:tint val="40000"/>
                      </a:srgbClr>
                    </a:solidFill>
                  </a:tcPr>
                </a:tc>
                <a:tc>
                  <a:txBody>
                    <a:bodyPr/>
                    <a:lstStyle>
                      <a:lvl1pPr marL="0" algn="l" defTabSz="914400" rtl="0" eaLnBrk="1" latinLnBrk="0" hangingPunct="1">
                        <a:defRPr sz="1800" kern="1200">
                          <a:solidFill>
                            <a:schemeClr val="dk1"/>
                          </a:solidFill>
                          <a:latin typeface="IntelOne Display Regular"/>
                          <a:ea typeface="Helvetica Neue"/>
                          <a:cs typeface="Helvetica Neue"/>
                        </a:defRPr>
                      </a:lvl1pPr>
                      <a:lvl2pPr marL="457200" algn="l" defTabSz="914400" rtl="0" eaLnBrk="1" latinLnBrk="0" hangingPunct="1">
                        <a:defRPr sz="1800" kern="1200">
                          <a:solidFill>
                            <a:schemeClr val="dk1"/>
                          </a:solidFill>
                          <a:latin typeface="IntelOne Display Regular"/>
                          <a:ea typeface="Helvetica Neue"/>
                          <a:cs typeface="Helvetica Neue"/>
                        </a:defRPr>
                      </a:lvl2pPr>
                      <a:lvl3pPr marL="914400" algn="l" defTabSz="914400" rtl="0" eaLnBrk="1" latinLnBrk="0" hangingPunct="1">
                        <a:defRPr sz="1800" kern="1200">
                          <a:solidFill>
                            <a:schemeClr val="dk1"/>
                          </a:solidFill>
                          <a:latin typeface="IntelOne Display Regular"/>
                          <a:ea typeface="Helvetica Neue"/>
                          <a:cs typeface="Helvetica Neue"/>
                        </a:defRPr>
                      </a:lvl3pPr>
                      <a:lvl4pPr marL="1371600" algn="l" defTabSz="914400" rtl="0" eaLnBrk="1" latinLnBrk="0" hangingPunct="1">
                        <a:defRPr sz="1800" kern="1200">
                          <a:solidFill>
                            <a:schemeClr val="dk1"/>
                          </a:solidFill>
                          <a:latin typeface="IntelOne Display Regular"/>
                          <a:ea typeface="Helvetica Neue"/>
                          <a:cs typeface="Helvetica Neue"/>
                        </a:defRPr>
                      </a:lvl4pPr>
                      <a:lvl5pPr marL="1828800" algn="l" defTabSz="914400" rtl="0" eaLnBrk="1" latinLnBrk="0" hangingPunct="1">
                        <a:defRPr sz="1800" kern="1200">
                          <a:solidFill>
                            <a:schemeClr val="dk1"/>
                          </a:solidFill>
                          <a:latin typeface="IntelOne Display Regular"/>
                          <a:ea typeface="Helvetica Neue"/>
                          <a:cs typeface="Helvetica Neue"/>
                        </a:defRPr>
                      </a:lvl5pPr>
                      <a:lvl6pPr marL="2286000" algn="l" defTabSz="914400" rtl="0" eaLnBrk="1" latinLnBrk="0" hangingPunct="1">
                        <a:defRPr sz="1800" kern="1200">
                          <a:solidFill>
                            <a:schemeClr val="dk1"/>
                          </a:solidFill>
                          <a:latin typeface="IntelOne Display Regular"/>
                          <a:ea typeface="Helvetica Neue"/>
                          <a:cs typeface="Helvetica Neue"/>
                        </a:defRPr>
                      </a:lvl6pPr>
                      <a:lvl7pPr marL="2743200" algn="l" defTabSz="914400" rtl="0" eaLnBrk="1" latinLnBrk="0" hangingPunct="1">
                        <a:defRPr sz="1800" kern="1200">
                          <a:solidFill>
                            <a:schemeClr val="dk1"/>
                          </a:solidFill>
                          <a:latin typeface="IntelOne Display Regular"/>
                          <a:ea typeface="Helvetica Neue"/>
                          <a:cs typeface="Helvetica Neue"/>
                        </a:defRPr>
                      </a:lvl7pPr>
                      <a:lvl8pPr marL="3200400" algn="l" defTabSz="914400" rtl="0" eaLnBrk="1" latinLnBrk="0" hangingPunct="1">
                        <a:defRPr sz="1800" kern="1200">
                          <a:solidFill>
                            <a:schemeClr val="dk1"/>
                          </a:solidFill>
                          <a:latin typeface="IntelOne Display Regular"/>
                          <a:ea typeface="Helvetica Neue"/>
                          <a:cs typeface="Helvetica Neue"/>
                        </a:defRPr>
                      </a:lvl8pPr>
                      <a:lvl9pPr marL="3657600" algn="l" defTabSz="914400" rtl="0" eaLnBrk="1" latinLnBrk="0" hangingPunct="1">
                        <a:defRPr sz="1800" kern="1200">
                          <a:solidFill>
                            <a:schemeClr val="dk1"/>
                          </a:solidFill>
                          <a:latin typeface="IntelOne Display Regular"/>
                          <a:ea typeface="Helvetica Neue"/>
                          <a:cs typeface="Helvetica Neue"/>
                        </a:defRPr>
                      </a:lvl9pPr>
                    </a:lstStyle>
                    <a:p>
                      <a:pPr algn="ctr"/>
                      <a:r>
                        <a:rPr lang="en-US" sz="1800" dirty="0">
                          <a:latin typeface="+mn-lt"/>
                        </a:rPr>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7FD">
                        <a:tint val="40000"/>
                      </a:srgbClr>
                    </a:solidFill>
                  </a:tcPr>
                </a:tc>
                <a:tc>
                  <a:txBody>
                    <a:bodyPr/>
                    <a:lstStyle>
                      <a:lvl1pPr marL="0" algn="l" defTabSz="914400" rtl="0" eaLnBrk="1" latinLnBrk="0" hangingPunct="1">
                        <a:defRPr sz="1800" kern="1200">
                          <a:solidFill>
                            <a:schemeClr val="dk1"/>
                          </a:solidFill>
                          <a:latin typeface="IntelOne Display Regular"/>
                          <a:ea typeface="Helvetica Neue"/>
                          <a:cs typeface="Helvetica Neue"/>
                        </a:defRPr>
                      </a:lvl1pPr>
                      <a:lvl2pPr marL="457200" algn="l" defTabSz="914400" rtl="0" eaLnBrk="1" latinLnBrk="0" hangingPunct="1">
                        <a:defRPr sz="1800" kern="1200">
                          <a:solidFill>
                            <a:schemeClr val="dk1"/>
                          </a:solidFill>
                          <a:latin typeface="IntelOne Display Regular"/>
                          <a:ea typeface="Helvetica Neue"/>
                          <a:cs typeface="Helvetica Neue"/>
                        </a:defRPr>
                      </a:lvl2pPr>
                      <a:lvl3pPr marL="914400" algn="l" defTabSz="914400" rtl="0" eaLnBrk="1" latinLnBrk="0" hangingPunct="1">
                        <a:defRPr sz="1800" kern="1200">
                          <a:solidFill>
                            <a:schemeClr val="dk1"/>
                          </a:solidFill>
                          <a:latin typeface="IntelOne Display Regular"/>
                          <a:ea typeface="Helvetica Neue"/>
                          <a:cs typeface="Helvetica Neue"/>
                        </a:defRPr>
                      </a:lvl3pPr>
                      <a:lvl4pPr marL="1371600" algn="l" defTabSz="914400" rtl="0" eaLnBrk="1" latinLnBrk="0" hangingPunct="1">
                        <a:defRPr sz="1800" kern="1200">
                          <a:solidFill>
                            <a:schemeClr val="dk1"/>
                          </a:solidFill>
                          <a:latin typeface="IntelOne Display Regular"/>
                          <a:ea typeface="Helvetica Neue"/>
                          <a:cs typeface="Helvetica Neue"/>
                        </a:defRPr>
                      </a:lvl4pPr>
                      <a:lvl5pPr marL="1828800" algn="l" defTabSz="914400" rtl="0" eaLnBrk="1" latinLnBrk="0" hangingPunct="1">
                        <a:defRPr sz="1800" kern="1200">
                          <a:solidFill>
                            <a:schemeClr val="dk1"/>
                          </a:solidFill>
                          <a:latin typeface="IntelOne Display Regular"/>
                          <a:ea typeface="Helvetica Neue"/>
                          <a:cs typeface="Helvetica Neue"/>
                        </a:defRPr>
                      </a:lvl5pPr>
                      <a:lvl6pPr marL="2286000" algn="l" defTabSz="914400" rtl="0" eaLnBrk="1" latinLnBrk="0" hangingPunct="1">
                        <a:defRPr sz="1800" kern="1200">
                          <a:solidFill>
                            <a:schemeClr val="dk1"/>
                          </a:solidFill>
                          <a:latin typeface="IntelOne Display Regular"/>
                          <a:ea typeface="Helvetica Neue"/>
                          <a:cs typeface="Helvetica Neue"/>
                        </a:defRPr>
                      </a:lvl6pPr>
                      <a:lvl7pPr marL="2743200" algn="l" defTabSz="914400" rtl="0" eaLnBrk="1" latinLnBrk="0" hangingPunct="1">
                        <a:defRPr sz="1800" kern="1200">
                          <a:solidFill>
                            <a:schemeClr val="dk1"/>
                          </a:solidFill>
                          <a:latin typeface="IntelOne Display Regular"/>
                          <a:ea typeface="Helvetica Neue"/>
                          <a:cs typeface="Helvetica Neue"/>
                        </a:defRPr>
                      </a:lvl7pPr>
                      <a:lvl8pPr marL="3200400" algn="l" defTabSz="914400" rtl="0" eaLnBrk="1" latinLnBrk="0" hangingPunct="1">
                        <a:defRPr sz="1800" kern="1200">
                          <a:solidFill>
                            <a:schemeClr val="dk1"/>
                          </a:solidFill>
                          <a:latin typeface="IntelOne Display Regular"/>
                          <a:ea typeface="Helvetica Neue"/>
                          <a:cs typeface="Helvetica Neue"/>
                        </a:defRPr>
                      </a:lvl8pPr>
                      <a:lvl9pPr marL="3657600" algn="l" defTabSz="914400" rtl="0" eaLnBrk="1" latinLnBrk="0" hangingPunct="1">
                        <a:defRPr sz="1800" kern="1200">
                          <a:solidFill>
                            <a:schemeClr val="dk1"/>
                          </a:solidFill>
                          <a:latin typeface="IntelOne Display Regular"/>
                          <a:ea typeface="Helvetica Neue"/>
                          <a:cs typeface="Helvetica Neue"/>
                        </a:defRPr>
                      </a:lvl9pPr>
                    </a:lstStyle>
                    <a:p>
                      <a:pPr algn="ctr"/>
                      <a:r>
                        <a:rPr lang="en-US" sz="1800" dirty="0">
                          <a:latin typeface="+mn-lt"/>
                        </a:rPr>
                        <a:t>Host or Device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7FD">
                        <a:tint val="40000"/>
                      </a:srgbClr>
                    </a:solidFill>
                  </a:tcPr>
                </a:tc>
                <a:tc>
                  <a:txBody>
                    <a:bodyPr/>
                    <a:lstStyle>
                      <a:lvl1pPr marL="0" algn="l" defTabSz="914400" rtl="0" eaLnBrk="1" latinLnBrk="0" hangingPunct="1">
                        <a:defRPr sz="1800" kern="1200">
                          <a:solidFill>
                            <a:schemeClr val="dk1"/>
                          </a:solidFill>
                          <a:latin typeface="IntelOne Display Regular"/>
                          <a:ea typeface="Helvetica Neue"/>
                          <a:cs typeface="Helvetica Neue"/>
                        </a:defRPr>
                      </a:lvl1pPr>
                      <a:lvl2pPr marL="457200" algn="l" defTabSz="914400" rtl="0" eaLnBrk="1" latinLnBrk="0" hangingPunct="1">
                        <a:defRPr sz="1800" kern="1200">
                          <a:solidFill>
                            <a:schemeClr val="dk1"/>
                          </a:solidFill>
                          <a:latin typeface="IntelOne Display Regular"/>
                          <a:ea typeface="Helvetica Neue"/>
                          <a:cs typeface="Helvetica Neue"/>
                        </a:defRPr>
                      </a:lvl2pPr>
                      <a:lvl3pPr marL="914400" algn="l" defTabSz="914400" rtl="0" eaLnBrk="1" latinLnBrk="0" hangingPunct="1">
                        <a:defRPr sz="1800" kern="1200">
                          <a:solidFill>
                            <a:schemeClr val="dk1"/>
                          </a:solidFill>
                          <a:latin typeface="IntelOne Display Regular"/>
                          <a:ea typeface="Helvetica Neue"/>
                          <a:cs typeface="Helvetica Neue"/>
                        </a:defRPr>
                      </a:lvl3pPr>
                      <a:lvl4pPr marL="1371600" algn="l" defTabSz="914400" rtl="0" eaLnBrk="1" latinLnBrk="0" hangingPunct="1">
                        <a:defRPr sz="1800" kern="1200">
                          <a:solidFill>
                            <a:schemeClr val="dk1"/>
                          </a:solidFill>
                          <a:latin typeface="IntelOne Display Regular"/>
                          <a:ea typeface="Helvetica Neue"/>
                          <a:cs typeface="Helvetica Neue"/>
                        </a:defRPr>
                      </a:lvl4pPr>
                      <a:lvl5pPr marL="1828800" algn="l" defTabSz="914400" rtl="0" eaLnBrk="1" latinLnBrk="0" hangingPunct="1">
                        <a:defRPr sz="1800" kern="1200">
                          <a:solidFill>
                            <a:schemeClr val="dk1"/>
                          </a:solidFill>
                          <a:latin typeface="IntelOne Display Regular"/>
                          <a:ea typeface="Helvetica Neue"/>
                          <a:cs typeface="Helvetica Neue"/>
                        </a:defRPr>
                      </a:lvl5pPr>
                      <a:lvl6pPr marL="2286000" algn="l" defTabSz="914400" rtl="0" eaLnBrk="1" latinLnBrk="0" hangingPunct="1">
                        <a:defRPr sz="1800" kern="1200">
                          <a:solidFill>
                            <a:schemeClr val="dk1"/>
                          </a:solidFill>
                          <a:latin typeface="IntelOne Display Regular"/>
                          <a:ea typeface="Helvetica Neue"/>
                          <a:cs typeface="Helvetica Neue"/>
                        </a:defRPr>
                      </a:lvl6pPr>
                      <a:lvl7pPr marL="2743200" algn="l" defTabSz="914400" rtl="0" eaLnBrk="1" latinLnBrk="0" hangingPunct="1">
                        <a:defRPr sz="1800" kern="1200">
                          <a:solidFill>
                            <a:schemeClr val="dk1"/>
                          </a:solidFill>
                          <a:latin typeface="IntelOne Display Regular"/>
                          <a:ea typeface="Helvetica Neue"/>
                          <a:cs typeface="Helvetica Neue"/>
                        </a:defRPr>
                      </a:lvl7pPr>
                      <a:lvl8pPr marL="3200400" algn="l" defTabSz="914400" rtl="0" eaLnBrk="1" latinLnBrk="0" hangingPunct="1">
                        <a:defRPr sz="1800" kern="1200">
                          <a:solidFill>
                            <a:schemeClr val="dk1"/>
                          </a:solidFill>
                          <a:latin typeface="IntelOne Display Regular"/>
                          <a:ea typeface="Helvetica Neue"/>
                          <a:cs typeface="Helvetica Neue"/>
                        </a:defRPr>
                      </a:lvl8pPr>
                      <a:lvl9pPr marL="3657600" algn="l" defTabSz="914400" rtl="0" eaLnBrk="1" latinLnBrk="0" hangingPunct="1">
                        <a:defRPr sz="1800" kern="1200">
                          <a:solidFill>
                            <a:schemeClr val="dk1"/>
                          </a:solidFill>
                          <a:latin typeface="IntelOne Display Regular"/>
                          <a:ea typeface="Helvetica Neue"/>
                          <a:cs typeface="Helvetica Neue"/>
                        </a:defRPr>
                      </a:lvl9pPr>
                    </a:lstStyle>
                    <a:p>
                      <a:pPr marL="0" marR="0" lvl="0" indent="0" algn="ctr" defTabSz="60960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alibri" panose="020F0502020204030204" pitchFamily="34" charset="0"/>
                          <a:ea typeface="DengXian" panose="02010600030101010101" pitchFamily="2" charset="-122"/>
                        </a:rPr>
                        <a:t>omp_target_alloc_host</a:t>
                      </a:r>
                      <a:r>
                        <a:rPr lang="en-US" sz="1800" dirty="0">
                          <a:solidFill>
                            <a:schemeClr val="tx1"/>
                          </a:solidFill>
                          <a:latin typeface="Calibri" panose="020F0502020204030204" pitchFamily="34" charset="0"/>
                          <a:ea typeface="DengXian" panose="02010600030101010101" pitchFamily="2" charset="-122"/>
                        </a:rPr>
                        <a:t>(size, </a:t>
                      </a:r>
                      <a:r>
                        <a:rPr lang="en-US" sz="1800" dirty="0" err="1">
                          <a:solidFill>
                            <a:schemeClr val="tx1"/>
                          </a:solidFill>
                          <a:latin typeface="Calibri" panose="020F0502020204030204" pitchFamily="34" charset="0"/>
                          <a:ea typeface="DengXian" panose="02010600030101010101" pitchFamily="2" charset="-122"/>
                        </a:rPr>
                        <a:t>device_num</a:t>
                      </a:r>
                      <a:r>
                        <a:rPr lang="en-US" sz="1800" dirty="0">
                          <a:solidFill>
                            <a:schemeClr val="tx1"/>
                          </a:solidFill>
                          <a:latin typeface="Calibri" panose="020F0502020204030204" pitchFamily="34" charset="0"/>
                          <a:ea typeface="DengXian" panose="02010600030101010101" pitchFamily="2" charset="-122"/>
                        </a:rPr>
                        <a:t>) </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7FD">
                        <a:tint val="40000"/>
                      </a:srgbClr>
                    </a:solidFill>
                  </a:tcPr>
                </a:tc>
                <a:extLst>
                  <a:ext uri="{0D108BD9-81ED-4DB2-BD59-A6C34878D82A}">
                    <a16:rowId xmlns:a16="http://schemas.microsoft.com/office/drawing/2014/main" val="1021005360"/>
                  </a:ext>
                </a:extLst>
              </a:tr>
              <a:tr h="370840">
                <a:tc>
                  <a:txBody>
                    <a:bodyPr/>
                    <a:lstStyle>
                      <a:lvl1pPr marL="0" algn="l" defTabSz="914400" rtl="0" eaLnBrk="1" latinLnBrk="0" hangingPunct="1">
                        <a:defRPr sz="1800" kern="1200">
                          <a:solidFill>
                            <a:schemeClr val="dk1"/>
                          </a:solidFill>
                          <a:latin typeface="IntelOne Display Regular"/>
                          <a:ea typeface="Helvetica Neue"/>
                          <a:cs typeface="Helvetica Neue"/>
                        </a:defRPr>
                      </a:lvl1pPr>
                      <a:lvl2pPr marL="457200" algn="l" defTabSz="914400" rtl="0" eaLnBrk="1" latinLnBrk="0" hangingPunct="1">
                        <a:defRPr sz="1800" kern="1200">
                          <a:solidFill>
                            <a:schemeClr val="dk1"/>
                          </a:solidFill>
                          <a:latin typeface="IntelOne Display Regular"/>
                          <a:ea typeface="Helvetica Neue"/>
                          <a:cs typeface="Helvetica Neue"/>
                        </a:defRPr>
                      </a:lvl2pPr>
                      <a:lvl3pPr marL="914400" algn="l" defTabSz="914400" rtl="0" eaLnBrk="1" latinLnBrk="0" hangingPunct="1">
                        <a:defRPr sz="1800" kern="1200">
                          <a:solidFill>
                            <a:schemeClr val="dk1"/>
                          </a:solidFill>
                          <a:latin typeface="IntelOne Display Regular"/>
                          <a:ea typeface="Helvetica Neue"/>
                          <a:cs typeface="Helvetica Neue"/>
                        </a:defRPr>
                      </a:lvl3pPr>
                      <a:lvl4pPr marL="1371600" algn="l" defTabSz="914400" rtl="0" eaLnBrk="1" latinLnBrk="0" hangingPunct="1">
                        <a:defRPr sz="1800" kern="1200">
                          <a:solidFill>
                            <a:schemeClr val="dk1"/>
                          </a:solidFill>
                          <a:latin typeface="IntelOne Display Regular"/>
                          <a:ea typeface="Helvetica Neue"/>
                          <a:cs typeface="Helvetica Neue"/>
                        </a:defRPr>
                      </a:lvl4pPr>
                      <a:lvl5pPr marL="1828800" algn="l" defTabSz="914400" rtl="0" eaLnBrk="1" latinLnBrk="0" hangingPunct="1">
                        <a:defRPr sz="1800" kern="1200">
                          <a:solidFill>
                            <a:schemeClr val="dk1"/>
                          </a:solidFill>
                          <a:latin typeface="IntelOne Display Regular"/>
                          <a:ea typeface="Helvetica Neue"/>
                          <a:cs typeface="Helvetica Neue"/>
                        </a:defRPr>
                      </a:lvl5pPr>
                      <a:lvl6pPr marL="2286000" algn="l" defTabSz="914400" rtl="0" eaLnBrk="1" latinLnBrk="0" hangingPunct="1">
                        <a:defRPr sz="1800" kern="1200">
                          <a:solidFill>
                            <a:schemeClr val="dk1"/>
                          </a:solidFill>
                          <a:latin typeface="IntelOne Display Regular"/>
                          <a:ea typeface="Helvetica Neue"/>
                          <a:cs typeface="Helvetica Neue"/>
                        </a:defRPr>
                      </a:lvl6pPr>
                      <a:lvl7pPr marL="2743200" algn="l" defTabSz="914400" rtl="0" eaLnBrk="1" latinLnBrk="0" hangingPunct="1">
                        <a:defRPr sz="1800" kern="1200">
                          <a:solidFill>
                            <a:schemeClr val="dk1"/>
                          </a:solidFill>
                          <a:latin typeface="IntelOne Display Regular"/>
                          <a:ea typeface="Helvetica Neue"/>
                          <a:cs typeface="Helvetica Neue"/>
                        </a:defRPr>
                      </a:lvl7pPr>
                      <a:lvl8pPr marL="3200400" algn="l" defTabSz="914400" rtl="0" eaLnBrk="1" latinLnBrk="0" hangingPunct="1">
                        <a:defRPr sz="1800" kern="1200">
                          <a:solidFill>
                            <a:schemeClr val="dk1"/>
                          </a:solidFill>
                          <a:latin typeface="IntelOne Display Regular"/>
                          <a:ea typeface="Helvetica Neue"/>
                          <a:cs typeface="Helvetica Neue"/>
                        </a:defRPr>
                      </a:lvl8pPr>
                      <a:lvl9pPr marL="3657600" algn="l" defTabSz="914400" rtl="0" eaLnBrk="1" latinLnBrk="0" hangingPunct="1">
                        <a:defRPr sz="1800" kern="1200">
                          <a:solidFill>
                            <a:schemeClr val="dk1"/>
                          </a:solidFill>
                          <a:latin typeface="IntelOne Display Regular"/>
                          <a:ea typeface="Helvetica Neue"/>
                          <a:cs typeface="Helvetica Neue"/>
                        </a:defRPr>
                      </a:lvl9pPr>
                    </a:lstStyle>
                    <a:p>
                      <a:pPr algn="ctr"/>
                      <a:r>
                        <a:rPr lang="en-US" sz="1800" dirty="0">
                          <a:latin typeface="+mn-lt"/>
                        </a:rPr>
                        <a:t>Device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7FD">
                        <a:tint val="20000"/>
                      </a:srgbClr>
                    </a:solidFill>
                  </a:tcPr>
                </a:tc>
                <a:tc>
                  <a:txBody>
                    <a:bodyPr/>
                    <a:lstStyle>
                      <a:lvl1pPr marL="0" algn="l" defTabSz="914400" rtl="0" eaLnBrk="1" latinLnBrk="0" hangingPunct="1">
                        <a:defRPr sz="1800" kern="1200">
                          <a:solidFill>
                            <a:schemeClr val="dk1"/>
                          </a:solidFill>
                          <a:latin typeface="IntelOne Display Regular"/>
                          <a:ea typeface="Helvetica Neue"/>
                          <a:cs typeface="Helvetica Neue"/>
                        </a:defRPr>
                      </a:lvl1pPr>
                      <a:lvl2pPr marL="457200" algn="l" defTabSz="914400" rtl="0" eaLnBrk="1" latinLnBrk="0" hangingPunct="1">
                        <a:defRPr sz="1800" kern="1200">
                          <a:solidFill>
                            <a:schemeClr val="dk1"/>
                          </a:solidFill>
                          <a:latin typeface="IntelOne Display Regular"/>
                          <a:ea typeface="Helvetica Neue"/>
                          <a:cs typeface="Helvetica Neue"/>
                        </a:defRPr>
                      </a:lvl2pPr>
                      <a:lvl3pPr marL="914400" algn="l" defTabSz="914400" rtl="0" eaLnBrk="1" latinLnBrk="0" hangingPunct="1">
                        <a:defRPr sz="1800" kern="1200">
                          <a:solidFill>
                            <a:schemeClr val="dk1"/>
                          </a:solidFill>
                          <a:latin typeface="IntelOne Display Regular"/>
                          <a:ea typeface="Helvetica Neue"/>
                          <a:cs typeface="Helvetica Neue"/>
                        </a:defRPr>
                      </a:lvl3pPr>
                      <a:lvl4pPr marL="1371600" algn="l" defTabSz="914400" rtl="0" eaLnBrk="1" latinLnBrk="0" hangingPunct="1">
                        <a:defRPr sz="1800" kern="1200">
                          <a:solidFill>
                            <a:schemeClr val="dk1"/>
                          </a:solidFill>
                          <a:latin typeface="IntelOne Display Regular"/>
                          <a:ea typeface="Helvetica Neue"/>
                          <a:cs typeface="Helvetica Neue"/>
                        </a:defRPr>
                      </a:lvl4pPr>
                      <a:lvl5pPr marL="1828800" algn="l" defTabSz="914400" rtl="0" eaLnBrk="1" latinLnBrk="0" hangingPunct="1">
                        <a:defRPr sz="1800" kern="1200">
                          <a:solidFill>
                            <a:schemeClr val="dk1"/>
                          </a:solidFill>
                          <a:latin typeface="IntelOne Display Regular"/>
                          <a:ea typeface="Helvetica Neue"/>
                          <a:cs typeface="Helvetica Neue"/>
                        </a:defRPr>
                      </a:lvl5pPr>
                      <a:lvl6pPr marL="2286000" algn="l" defTabSz="914400" rtl="0" eaLnBrk="1" latinLnBrk="0" hangingPunct="1">
                        <a:defRPr sz="1800" kern="1200">
                          <a:solidFill>
                            <a:schemeClr val="dk1"/>
                          </a:solidFill>
                          <a:latin typeface="IntelOne Display Regular"/>
                          <a:ea typeface="Helvetica Neue"/>
                          <a:cs typeface="Helvetica Neue"/>
                        </a:defRPr>
                      </a:lvl6pPr>
                      <a:lvl7pPr marL="2743200" algn="l" defTabSz="914400" rtl="0" eaLnBrk="1" latinLnBrk="0" hangingPunct="1">
                        <a:defRPr sz="1800" kern="1200">
                          <a:solidFill>
                            <a:schemeClr val="dk1"/>
                          </a:solidFill>
                          <a:latin typeface="IntelOne Display Regular"/>
                          <a:ea typeface="Helvetica Neue"/>
                          <a:cs typeface="Helvetica Neue"/>
                        </a:defRPr>
                      </a:lvl7pPr>
                      <a:lvl8pPr marL="3200400" algn="l" defTabSz="914400" rtl="0" eaLnBrk="1" latinLnBrk="0" hangingPunct="1">
                        <a:defRPr sz="1800" kern="1200">
                          <a:solidFill>
                            <a:schemeClr val="dk1"/>
                          </a:solidFill>
                          <a:latin typeface="IntelOne Display Regular"/>
                          <a:ea typeface="Helvetica Neue"/>
                          <a:cs typeface="Helvetica Neue"/>
                        </a:defRPr>
                      </a:lvl8pPr>
                      <a:lvl9pPr marL="3657600" algn="l" defTabSz="914400" rtl="0" eaLnBrk="1" latinLnBrk="0" hangingPunct="1">
                        <a:defRPr sz="1800" kern="1200">
                          <a:solidFill>
                            <a:schemeClr val="dk1"/>
                          </a:solidFill>
                          <a:latin typeface="IntelOne Display Regular"/>
                          <a:ea typeface="Helvetica Neue"/>
                          <a:cs typeface="Helvetica Neue"/>
                        </a:defRPr>
                      </a:lvl9pPr>
                    </a:lstStyle>
                    <a:p>
                      <a:pPr algn="ctr"/>
                      <a:r>
                        <a:rPr lang="en-US" sz="1800" dirty="0">
                          <a:latin typeface="+mn-lt"/>
                        </a:rPr>
                        <a:t>Device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7FD">
                        <a:tint val="20000"/>
                      </a:srgbClr>
                    </a:solidFill>
                  </a:tcPr>
                </a:tc>
                <a:tc>
                  <a:txBody>
                    <a:bodyPr/>
                    <a:lstStyle>
                      <a:lvl1pPr marL="0" algn="l" defTabSz="914400" rtl="0" eaLnBrk="1" latinLnBrk="0" hangingPunct="1">
                        <a:defRPr sz="1800" kern="1200">
                          <a:solidFill>
                            <a:schemeClr val="dk1"/>
                          </a:solidFill>
                          <a:latin typeface="IntelOne Display Regular"/>
                          <a:ea typeface="Helvetica Neue"/>
                          <a:cs typeface="Helvetica Neue"/>
                        </a:defRPr>
                      </a:lvl1pPr>
                      <a:lvl2pPr marL="457200" algn="l" defTabSz="914400" rtl="0" eaLnBrk="1" latinLnBrk="0" hangingPunct="1">
                        <a:defRPr sz="1800" kern="1200">
                          <a:solidFill>
                            <a:schemeClr val="dk1"/>
                          </a:solidFill>
                          <a:latin typeface="IntelOne Display Regular"/>
                          <a:ea typeface="Helvetica Neue"/>
                          <a:cs typeface="Helvetica Neue"/>
                        </a:defRPr>
                      </a:lvl2pPr>
                      <a:lvl3pPr marL="914400" algn="l" defTabSz="914400" rtl="0" eaLnBrk="1" latinLnBrk="0" hangingPunct="1">
                        <a:defRPr sz="1800" kern="1200">
                          <a:solidFill>
                            <a:schemeClr val="dk1"/>
                          </a:solidFill>
                          <a:latin typeface="IntelOne Display Regular"/>
                          <a:ea typeface="Helvetica Neue"/>
                          <a:cs typeface="Helvetica Neue"/>
                        </a:defRPr>
                      </a:lvl3pPr>
                      <a:lvl4pPr marL="1371600" algn="l" defTabSz="914400" rtl="0" eaLnBrk="1" latinLnBrk="0" hangingPunct="1">
                        <a:defRPr sz="1800" kern="1200">
                          <a:solidFill>
                            <a:schemeClr val="dk1"/>
                          </a:solidFill>
                          <a:latin typeface="IntelOne Display Regular"/>
                          <a:ea typeface="Helvetica Neue"/>
                          <a:cs typeface="Helvetica Neue"/>
                        </a:defRPr>
                      </a:lvl4pPr>
                      <a:lvl5pPr marL="1828800" algn="l" defTabSz="914400" rtl="0" eaLnBrk="1" latinLnBrk="0" hangingPunct="1">
                        <a:defRPr sz="1800" kern="1200">
                          <a:solidFill>
                            <a:schemeClr val="dk1"/>
                          </a:solidFill>
                          <a:latin typeface="IntelOne Display Regular"/>
                          <a:ea typeface="Helvetica Neue"/>
                          <a:cs typeface="Helvetica Neue"/>
                        </a:defRPr>
                      </a:lvl5pPr>
                      <a:lvl6pPr marL="2286000" algn="l" defTabSz="914400" rtl="0" eaLnBrk="1" latinLnBrk="0" hangingPunct="1">
                        <a:defRPr sz="1800" kern="1200">
                          <a:solidFill>
                            <a:schemeClr val="dk1"/>
                          </a:solidFill>
                          <a:latin typeface="IntelOne Display Regular"/>
                          <a:ea typeface="Helvetica Neue"/>
                          <a:cs typeface="Helvetica Neue"/>
                        </a:defRPr>
                      </a:lvl6pPr>
                      <a:lvl7pPr marL="2743200" algn="l" defTabSz="914400" rtl="0" eaLnBrk="1" latinLnBrk="0" hangingPunct="1">
                        <a:defRPr sz="1800" kern="1200">
                          <a:solidFill>
                            <a:schemeClr val="dk1"/>
                          </a:solidFill>
                          <a:latin typeface="IntelOne Display Regular"/>
                          <a:ea typeface="Helvetica Neue"/>
                          <a:cs typeface="Helvetica Neue"/>
                        </a:defRPr>
                      </a:lvl7pPr>
                      <a:lvl8pPr marL="3200400" algn="l" defTabSz="914400" rtl="0" eaLnBrk="1" latinLnBrk="0" hangingPunct="1">
                        <a:defRPr sz="1800" kern="1200">
                          <a:solidFill>
                            <a:schemeClr val="dk1"/>
                          </a:solidFill>
                          <a:latin typeface="IntelOne Display Regular"/>
                          <a:ea typeface="Helvetica Neue"/>
                          <a:cs typeface="Helvetica Neue"/>
                        </a:defRPr>
                      </a:lvl8pPr>
                      <a:lvl9pPr marL="3657600" algn="l" defTabSz="914400" rtl="0" eaLnBrk="1" latinLnBrk="0" hangingPunct="1">
                        <a:defRPr sz="1800" kern="1200">
                          <a:solidFill>
                            <a:schemeClr val="dk1"/>
                          </a:solidFill>
                          <a:latin typeface="IntelOne Display Regular"/>
                          <a:ea typeface="Helvetica Neue"/>
                          <a:cs typeface="Helvetica Neue"/>
                        </a:defRPr>
                      </a:lvl9pPr>
                    </a:lstStyle>
                    <a:p>
                      <a:pPr algn="ctr"/>
                      <a:r>
                        <a:rPr lang="en-US" sz="1800" dirty="0">
                          <a:latin typeface="+mn-lt"/>
                        </a:rPr>
                        <a:t>Device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7FD">
                        <a:tint val="20000"/>
                      </a:srgbClr>
                    </a:solidFill>
                  </a:tcPr>
                </a:tc>
                <a:tc>
                  <a:txBody>
                    <a:bodyPr/>
                    <a:lstStyle>
                      <a:lvl1pPr marL="0" algn="l" defTabSz="914400" rtl="0" eaLnBrk="1" latinLnBrk="0" hangingPunct="1">
                        <a:defRPr sz="1800" kern="1200">
                          <a:solidFill>
                            <a:schemeClr val="dk1"/>
                          </a:solidFill>
                          <a:latin typeface="IntelOne Display Regular"/>
                          <a:ea typeface="Helvetica Neue"/>
                          <a:cs typeface="Helvetica Neue"/>
                        </a:defRPr>
                      </a:lvl1pPr>
                      <a:lvl2pPr marL="457200" algn="l" defTabSz="914400" rtl="0" eaLnBrk="1" latinLnBrk="0" hangingPunct="1">
                        <a:defRPr sz="1800" kern="1200">
                          <a:solidFill>
                            <a:schemeClr val="dk1"/>
                          </a:solidFill>
                          <a:latin typeface="IntelOne Display Regular"/>
                          <a:ea typeface="Helvetica Neue"/>
                          <a:cs typeface="Helvetica Neue"/>
                        </a:defRPr>
                      </a:lvl2pPr>
                      <a:lvl3pPr marL="914400" algn="l" defTabSz="914400" rtl="0" eaLnBrk="1" latinLnBrk="0" hangingPunct="1">
                        <a:defRPr sz="1800" kern="1200">
                          <a:solidFill>
                            <a:schemeClr val="dk1"/>
                          </a:solidFill>
                          <a:latin typeface="IntelOne Display Regular"/>
                          <a:ea typeface="Helvetica Neue"/>
                          <a:cs typeface="Helvetica Neue"/>
                        </a:defRPr>
                      </a:lvl3pPr>
                      <a:lvl4pPr marL="1371600" algn="l" defTabSz="914400" rtl="0" eaLnBrk="1" latinLnBrk="0" hangingPunct="1">
                        <a:defRPr sz="1800" kern="1200">
                          <a:solidFill>
                            <a:schemeClr val="dk1"/>
                          </a:solidFill>
                          <a:latin typeface="IntelOne Display Regular"/>
                          <a:ea typeface="Helvetica Neue"/>
                          <a:cs typeface="Helvetica Neue"/>
                        </a:defRPr>
                      </a:lvl4pPr>
                      <a:lvl5pPr marL="1828800" algn="l" defTabSz="914400" rtl="0" eaLnBrk="1" latinLnBrk="0" hangingPunct="1">
                        <a:defRPr sz="1800" kern="1200">
                          <a:solidFill>
                            <a:schemeClr val="dk1"/>
                          </a:solidFill>
                          <a:latin typeface="IntelOne Display Regular"/>
                          <a:ea typeface="Helvetica Neue"/>
                          <a:cs typeface="Helvetica Neue"/>
                        </a:defRPr>
                      </a:lvl5pPr>
                      <a:lvl6pPr marL="2286000" algn="l" defTabSz="914400" rtl="0" eaLnBrk="1" latinLnBrk="0" hangingPunct="1">
                        <a:defRPr sz="1800" kern="1200">
                          <a:solidFill>
                            <a:schemeClr val="dk1"/>
                          </a:solidFill>
                          <a:latin typeface="IntelOne Display Regular"/>
                          <a:ea typeface="Helvetica Neue"/>
                          <a:cs typeface="Helvetica Neue"/>
                        </a:defRPr>
                      </a:lvl6pPr>
                      <a:lvl7pPr marL="2743200" algn="l" defTabSz="914400" rtl="0" eaLnBrk="1" latinLnBrk="0" hangingPunct="1">
                        <a:defRPr sz="1800" kern="1200">
                          <a:solidFill>
                            <a:schemeClr val="dk1"/>
                          </a:solidFill>
                          <a:latin typeface="IntelOne Display Regular"/>
                          <a:ea typeface="Helvetica Neue"/>
                          <a:cs typeface="Helvetica Neue"/>
                        </a:defRPr>
                      </a:lvl7pPr>
                      <a:lvl8pPr marL="3200400" algn="l" defTabSz="914400" rtl="0" eaLnBrk="1" latinLnBrk="0" hangingPunct="1">
                        <a:defRPr sz="1800" kern="1200">
                          <a:solidFill>
                            <a:schemeClr val="dk1"/>
                          </a:solidFill>
                          <a:latin typeface="IntelOne Display Regular"/>
                          <a:ea typeface="Helvetica Neue"/>
                          <a:cs typeface="Helvetica Neue"/>
                        </a:defRPr>
                      </a:lvl8pPr>
                      <a:lvl9pPr marL="3657600" algn="l" defTabSz="914400" rtl="0" eaLnBrk="1" latinLnBrk="0" hangingPunct="1">
                        <a:defRPr sz="1800" kern="1200">
                          <a:solidFill>
                            <a:schemeClr val="dk1"/>
                          </a:solidFill>
                          <a:latin typeface="IntelOne Display Regular"/>
                          <a:ea typeface="Helvetica Neue"/>
                          <a:cs typeface="Helvetica Neue"/>
                        </a:defRPr>
                      </a:lvl9pPr>
                    </a:lstStyle>
                    <a:p>
                      <a:pPr marL="0" marR="0" lvl="0" indent="0" algn="ctr" defTabSz="60960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alibri" panose="020F0502020204030204" pitchFamily="34" charset="0"/>
                          <a:ea typeface="DengXian" panose="02010600030101010101" pitchFamily="2" charset="-122"/>
                        </a:rPr>
                        <a:t>omp_target_alloc_device</a:t>
                      </a:r>
                      <a:r>
                        <a:rPr lang="en-US" sz="1800" dirty="0">
                          <a:solidFill>
                            <a:schemeClr val="tx1"/>
                          </a:solidFill>
                          <a:latin typeface="Calibri" panose="020F0502020204030204" pitchFamily="34" charset="0"/>
                          <a:ea typeface="DengXian" panose="02010600030101010101" pitchFamily="2" charset="-122"/>
                        </a:rPr>
                        <a:t>(size, </a:t>
                      </a:r>
                      <a:r>
                        <a:rPr lang="en-US" sz="1800" dirty="0" err="1">
                          <a:solidFill>
                            <a:schemeClr val="tx1"/>
                          </a:solidFill>
                          <a:latin typeface="Calibri" panose="020F0502020204030204" pitchFamily="34" charset="0"/>
                          <a:ea typeface="DengXian" panose="02010600030101010101" pitchFamily="2" charset="-122"/>
                        </a:rPr>
                        <a:t>device_num</a:t>
                      </a:r>
                      <a:r>
                        <a:rPr lang="en-US" sz="1800" dirty="0">
                          <a:solidFill>
                            <a:schemeClr val="tx1"/>
                          </a:solidFill>
                          <a:latin typeface="Calibri" panose="020F0502020204030204" pitchFamily="34" charset="0"/>
                          <a:ea typeface="DengXian" panose="02010600030101010101" pitchFamily="2" charset="-122"/>
                        </a:rPr>
                        <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7FD">
                        <a:tint val="20000"/>
                      </a:srgbClr>
                    </a:solidFill>
                  </a:tcPr>
                </a:tc>
                <a:extLst>
                  <a:ext uri="{0D108BD9-81ED-4DB2-BD59-A6C34878D82A}">
                    <a16:rowId xmlns:a16="http://schemas.microsoft.com/office/drawing/2014/main" val="3546506632"/>
                  </a:ext>
                </a:extLst>
              </a:tr>
              <a:tr h="370840">
                <a:tc>
                  <a:txBody>
                    <a:bodyPr/>
                    <a:lstStyle>
                      <a:lvl1pPr marL="0" algn="l" defTabSz="914400" rtl="0" eaLnBrk="1" latinLnBrk="0" hangingPunct="1">
                        <a:defRPr sz="1800" kern="1200">
                          <a:solidFill>
                            <a:schemeClr val="dk1"/>
                          </a:solidFill>
                          <a:latin typeface="IntelOne Display Regular"/>
                          <a:ea typeface="Helvetica Neue"/>
                          <a:cs typeface="Helvetica Neue"/>
                        </a:defRPr>
                      </a:lvl1pPr>
                      <a:lvl2pPr marL="457200" algn="l" defTabSz="914400" rtl="0" eaLnBrk="1" latinLnBrk="0" hangingPunct="1">
                        <a:defRPr sz="1800" kern="1200">
                          <a:solidFill>
                            <a:schemeClr val="dk1"/>
                          </a:solidFill>
                          <a:latin typeface="IntelOne Display Regular"/>
                          <a:ea typeface="Helvetica Neue"/>
                          <a:cs typeface="Helvetica Neue"/>
                        </a:defRPr>
                      </a:lvl2pPr>
                      <a:lvl3pPr marL="914400" algn="l" defTabSz="914400" rtl="0" eaLnBrk="1" latinLnBrk="0" hangingPunct="1">
                        <a:defRPr sz="1800" kern="1200">
                          <a:solidFill>
                            <a:schemeClr val="dk1"/>
                          </a:solidFill>
                          <a:latin typeface="IntelOne Display Regular"/>
                          <a:ea typeface="Helvetica Neue"/>
                          <a:cs typeface="Helvetica Neue"/>
                        </a:defRPr>
                      </a:lvl3pPr>
                      <a:lvl4pPr marL="1371600" algn="l" defTabSz="914400" rtl="0" eaLnBrk="1" latinLnBrk="0" hangingPunct="1">
                        <a:defRPr sz="1800" kern="1200">
                          <a:solidFill>
                            <a:schemeClr val="dk1"/>
                          </a:solidFill>
                          <a:latin typeface="IntelOne Display Regular"/>
                          <a:ea typeface="Helvetica Neue"/>
                          <a:cs typeface="Helvetica Neue"/>
                        </a:defRPr>
                      </a:lvl4pPr>
                      <a:lvl5pPr marL="1828800" algn="l" defTabSz="914400" rtl="0" eaLnBrk="1" latinLnBrk="0" hangingPunct="1">
                        <a:defRPr sz="1800" kern="1200">
                          <a:solidFill>
                            <a:schemeClr val="dk1"/>
                          </a:solidFill>
                          <a:latin typeface="IntelOne Display Regular"/>
                          <a:ea typeface="Helvetica Neue"/>
                          <a:cs typeface="Helvetica Neue"/>
                        </a:defRPr>
                      </a:lvl5pPr>
                      <a:lvl6pPr marL="2286000" algn="l" defTabSz="914400" rtl="0" eaLnBrk="1" latinLnBrk="0" hangingPunct="1">
                        <a:defRPr sz="1800" kern="1200">
                          <a:solidFill>
                            <a:schemeClr val="dk1"/>
                          </a:solidFill>
                          <a:latin typeface="IntelOne Display Regular"/>
                          <a:ea typeface="Helvetica Neue"/>
                          <a:cs typeface="Helvetica Neue"/>
                        </a:defRPr>
                      </a:lvl6pPr>
                      <a:lvl7pPr marL="2743200" algn="l" defTabSz="914400" rtl="0" eaLnBrk="1" latinLnBrk="0" hangingPunct="1">
                        <a:defRPr sz="1800" kern="1200">
                          <a:solidFill>
                            <a:schemeClr val="dk1"/>
                          </a:solidFill>
                          <a:latin typeface="IntelOne Display Regular"/>
                          <a:ea typeface="Helvetica Neue"/>
                          <a:cs typeface="Helvetica Neue"/>
                        </a:defRPr>
                      </a:lvl7pPr>
                      <a:lvl8pPr marL="3200400" algn="l" defTabSz="914400" rtl="0" eaLnBrk="1" latinLnBrk="0" hangingPunct="1">
                        <a:defRPr sz="1800" kern="1200">
                          <a:solidFill>
                            <a:schemeClr val="dk1"/>
                          </a:solidFill>
                          <a:latin typeface="IntelOne Display Regular"/>
                          <a:ea typeface="Helvetica Neue"/>
                          <a:cs typeface="Helvetica Neue"/>
                        </a:defRPr>
                      </a:lvl8pPr>
                      <a:lvl9pPr marL="3657600" algn="l" defTabSz="914400" rtl="0" eaLnBrk="1" latinLnBrk="0" hangingPunct="1">
                        <a:defRPr sz="1800" kern="1200">
                          <a:solidFill>
                            <a:schemeClr val="dk1"/>
                          </a:solidFill>
                          <a:latin typeface="IntelOne Display Regular"/>
                          <a:ea typeface="Helvetica Neue"/>
                          <a:cs typeface="Helvetica Neue"/>
                        </a:defRPr>
                      </a:lvl9pPr>
                    </a:lstStyle>
                    <a:p>
                      <a:pPr algn="ctr"/>
                      <a:r>
                        <a:rPr lang="en-US" sz="1800" dirty="0">
                          <a:latin typeface="+mn-lt"/>
                        </a:rPr>
                        <a:t>Shared</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7FD">
                        <a:tint val="40000"/>
                      </a:srgbClr>
                    </a:solidFill>
                  </a:tcPr>
                </a:tc>
                <a:tc>
                  <a:txBody>
                    <a:bodyPr/>
                    <a:lstStyle>
                      <a:lvl1pPr marL="0" algn="l" defTabSz="914400" rtl="0" eaLnBrk="1" latinLnBrk="0" hangingPunct="1">
                        <a:defRPr sz="1800" kern="1200">
                          <a:solidFill>
                            <a:schemeClr val="dk1"/>
                          </a:solidFill>
                          <a:latin typeface="IntelOne Display Regular"/>
                          <a:ea typeface="Helvetica Neue"/>
                          <a:cs typeface="Helvetica Neue"/>
                        </a:defRPr>
                      </a:lvl1pPr>
                      <a:lvl2pPr marL="457200" algn="l" defTabSz="914400" rtl="0" eaLnBrk="1" latinLnBrk="0" hangingPunct="1">
                        <a:defRPr sz="1800" kern="1200">
                          <a:solidFill>
                            <a:schemeClr val="dk1"/>
                          </a:solidFill>
                          <a:latin typeface="IntelOne Display Regular"/>
                          <a:ea typeface="Helvetica Neue"/>
                          <a:cs typeface="Helvetica Neue"/>
                        </a:defRPr>
                      </a:lvl2pPr>
                      <a:lvl3pPr marL="914400" algn="l" defTabSz="914400" rtl="0" eaLnBrk="1" latinLnBrk="0" hangingPunct="1">
                        <a:defRPr sz="1800" kern="1200">
                          <a:solidFill>
                            <a:schemeClr val="dk1"/>
                          </a:solidFill>
                          <a:latin typeface="IntelOne Display Regular"/>
                          <a:ea typeface="Helvetica Neue"/>
                          <a:cs typeface="Helvetica Neue"/>
                        </a:defRPr>
                      </a:lvl3pPr>
                      <a:lvl4pPr marL="1371600" algn="l" defTabSz="914400" rtl="0" eaLnBrk="1" latinLnBrk="0" hangingPunct="1">
                        <a:defRPr sz="1800" kern="1200">
                          <a:solidFill>
                            <a:schemeClr val="dk1"/>
                          </a:solidFill>
                          <a:latin typeface="IntelOne Display Regular"/>
                          <a:ea typeface="Helvetica Neue"/>
                          <a:cs typeface="Helvetica Neue"/>
                        </a:defRPr>
                      </a:lvl4pPr>
                      <a:lvl5pPr marL="1828800" algn="l" defTabSz="914400" rtl="0" eaLnBrk="1" latinLnBrk="0" hangingPunct="1">
                        <a:defRPr sz="1800" kern="1200">
                          <a:solidFill>
                            <a:schemeClr val="dk1"/>
                          </a:solidFill>
                          <a:latin typeface="IntelOne Display Regular"/>
                          <a:ea typeface="Helvetica Neue"/>
                          <a:cs typeface="Helvetica Neue"/>
                        </a:defRPr>
                      </a:lvl5pPr>
                      <a:lvl6pPr marL="2286000" algn="l" defTabSz="914400" rtl="0" eaLnBrk="1" latinLnBrk="0" hangingPunct="1">
                        <a:defRPr sz="1800" kern="1200">
                          <a:solidFill>
                            <a:schemeClr val="dk1"/>
                          </a:solidFill>
                          <a:latin typeface="IntelOne Display Regular"/>
                          <a:ea typeface="Helvetica Neue"/>
                          <a:cs typeface="Helvetica Neue"/>
                        </a:defRPr>
                      </a:lvl6pPr>
                      <a:lvl7pPr marL="2743200" algn="l" defTabSz="914400" rtl="0" eaLnBrk="1" latinLnBrk="0" hangingPunct="1">
                        <a:defRPr sz="1800" kern="1200">
                          <a:solidFill>
                            <a:schemeClr val="dk1"/>
                          </a:solidFill>
                          <a:latin typeface="IntelOne Display Regular"/>
                          <a:ea typeface="Helvetica Neue"/>
                          <a:cs typeface="Helvetica Neue"/>
                        </a:defRPr>
                      </a:lvl7pPr>
                      <a:lvl8pPr marL="3200400" algn="l" defTabSz="914400" rtl="0" eaLnBrk="1" latinLnBrk="0" hangingPunct="1">
                        <a:defRPr sz="1800" kern="1200">
                          <a:solidFill>
                            <a:schemeClr val="dk1"/>
                          </a:solidFill>
                          <a:latin typeface="IntelOne Display Regular"/>
                          <a:ea typeface="Helvetica Neue"/>
                          <a:cs typeface="Helvetica Neue"/>
                        </a:defRPr>
                      </a:lvl8pPr>
                      <a:lvl9pPr marL="3657600" algn="l" defTabSz="914400" rtl="0" eaLnBrk="1" latinLnBrk="0" hangingPunct="1">
                        <a:defRPr sz="1800" kern="1200">
                          <a:solidFill>
                            <a:schemeClr val="dk1"/>
                          </a:solidFill>
                          <a:latin typeface="IntelOne Display Regular"/>
                          <a:ea typeface="Helvetica Neue"/>
                          <a:cs typeface="Helvetica Neue"/>
                        </a:defRPr>
                      </a:lvl9pPr>
                    </a:lstStyle>
                    <a:p>
                      <a:pPr algn="ctr"/>
                      <a:r>
                        <a:rPr lang="en-US" sz="1800" dirty="0">
                          <a:latin typeface="+mn-lt"/>
                        </a:rPr>
                        <a:t>Host or Device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7FD">
                        <a:tint val="40000"/>
                      </a:srgbClr>
                    </a:solidFill>
                  </a:tcPr>
                </a:tc>
                <a:tc>
                  <a:txBody>
                    <a:bodyPr/>
                    <a:lstStyle>
                      <a:lvl1pPr marL="0" algn="l" defTabSz="914400" rtl="0" eaLnBrk="1" latinLnBrk="0" hangingPunct="1">
                        <a:defRPr sz="1800" kern="1200">
                          <a:solidFill>
                            <a:schemeClr val="dk1"/>
                          </a:solidFill>
                          <a:latin typeface="IntelOne Display Regular"/>
                          <a:ea typeface="Helvetica Neue"/>
                          <a:cs typeface="Helvetica Neue"/>
                        </a:defRPr>
                      </a:lvl1pPr>
                      <a:lvl2pPr marL="457200" algn="l" defTabSz="914400" rtl="0" eaLnBrk="1" latinLnBrk="0" hangingPunct="1">
                        <a:defRPr sz="1800" kern="1200">
                          <a:solidFill>
                            <a:schemeClr val="dk1"/>
                          </a:solidFill>
                          <a:latin typeface="IntelOne Display Regular"/>
                          <a:ea typeface="Helvetica Neue"/>
                          <a:cs typeface="Helvetica Neue"/>
                        </a:defRPr>
                      </a:lvl2pPr>
                      <a:lvl3pPr marL="914400" algn="l" defTabSz="914400" rtl="0" eaLnBrk="1" latinLnBrk="0" hangingPunct="1">
                        <a:defRPr sz="1800" kern="1200">
                          <a:solidFill>
                            <a:schemeClr val="dk1"/>
                          </a:solidFill>
                          <a:latin typeface="IntelOne Display Regular"/>
                          <a:ea typeface="Helvetica Neue"/>
                          <a:cs typeface="Helvetica Neue"/>
                        </a:defRPr>
                      </a:lvl3pPr>
                      <a:lvl4pPr marL="1371600" algn="l" defTabSz="914400" rtl="0" eaLnBrk="1" latinLnBrk="0" hangingPunct="1">
                        <a:defRPr sz="1800" kern="1200">
                          <a:solidFill>
                            <a:schemeClr val="dk1"/>
                          </a:solidFill>
                          <a:latin typeface="IntelOne Display Regular"/>
                          <a:ea typeface="Helvetica Neue"/>
                          <a:cs typeface="Helvetica Neue"/>
                        </a:defRPr>
                      </a:lvl4pPr>
                      <a:lvl5pPr marL="1828800" algn="l" defTabSz="914400" rtl="0" eaLnBrk="1" latinLnBrk="0" hangingPunct="1">
                        <a:defRPr sz="1800" kern="1200">
                          <a:solidFill>
                            <a:schemeClr val="dk1"/>
                          </a:solidFill>
                          <a:latin typeface="IntelOne Display Regular"/>
                          <a:ea typeface="Helvetica Neue"/>
                          <a:cs typeface="Helvetica Neue"/>
                        </a:defRPr>
                      </a:lvl5pPr>
                      <a:lvl6pPr marL="2286000" algn="l" defTabSz="914400" rtl="0" eaLnBrk="1" latinLnBrk="0" hangingPunct="1">
                        <a:defRPr sz="1800" kern="1200">
                          <a:solidFill>
                            <a:schemeClr val="dk1"/>
                          </a:solidFill>
                          <a:latin typeface="IntelOne Display Regular"/>
                          <a:ea typeface="Helvetica Neue"/>
                          <a:cs typeface="Helvetica Neue"/>
                        </a:defRPr>
                      </a:lvl6pPr>
                      <a:lvl7pPr marL="2743200" algn="l" defTabSz="914400" rtl="0" eaLnBrk="1" latinLnBrk="0" hangingPunct="1">
                        <a:defRPr sz="1800" kern="1200">
                          <a:solidFill>
                            <a:schemeClr val="dk1"/>
                          </a:solidFill>
                          <a:latin typeface="IntelOne Display Regular"/>
                          <a:ea typeface="Helvetica Neue"/>
                          <a:cs typeface="Helvetica Neue"/>
                        </a:defRPr>
                      </a:lvl7pPr>
                      <a:lvl8pPr marL="3200400" algn="l" defTabSz="914400" rtl="0" eaLnBrk="1" latinLnBrk="0" hangingPunct="1">
                        <a:defRPr sz="1800" kern="1200">
                          <a:solidFill>
                            <a:schemeClr val="dk1"/>
                          </a:solidFill>
                          <a:latin typeface="IntelOne Display Regular"/>
                          <a:ea typeface="Helvetica Neue"/>
                          <a:cs typeface="Helvetica Neue"/>
                        </a:defRPr>
                      </a:lvl8pPr>
                      <a:lvl9pPr marL="3657600" algn="l" defTabSz="914400" rtl="0" eaLnBrk="1" latinLnBrk="0" hangingPunct="1">
                        <a:defRPr sz="1800" kern="1200">
                          <a:solidFill>
                            <a:schemeClr val="dk1"/>
                          </a:solidFill>
                          <a:latin typeface="IntelOne Display Regular"/>
                          <a:ea typeface="Helvetica Neue"/>
                          <a:cs typeface="Helvetica Neue"/>
                        </a:defRPr>
                      </a:lvl9pPr>
                    </a:lstStyle>
                    <a:p>
                      <a:pPr algn="ctr"/>
                      <a:r>
                        <a:rPr lang="en-US" sz="1800" dirty="0">
                          <a:latin typeface="+mn-lt"/>
                        </a:rPr>
                        <a:t>Host or Device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7FD">
                        <a:tint val="40000"/>
                      </a:srgbClr>
                    </a:solidFill>
                  </a:tcPr>
                </a:tc>
                <a:tc>
                  <a:txBody>
                    <a:bodyPr/>
                    <a:lstStyle>
                      <a:lvl1pPr marL="0" algn="l" defTabSz="914400" rtl="0" eaLnBrk="1" latinLnBrk="0" hangingPunct="1">
                        <a:defRPr sz="1800" kern="1200">
                          <a:solidFill>
                            <a:schemeClr val="dk1"/>
                          </a:solidFill>
                          <a:latin typeface="IntelOne Display Regular"/>
                          <a:ea typeface="Helvetica Neue"/>
                          <a:cs typeface="Helvetica Neue"/>
                        </a:defRPr>
                      </a:lvl1pPr>
                      <a:lvl2pPr marL="457200" algn="l" defTabSz="914400" rtl="0" eaLnBrk="1" latinLnBrk="0" hangingPunct="1">
                        <a:defRPr sz="1800" kern="1200">
                          <a:solidFill>
                            <a:schemeClr val="dk1"/>
                          </a:solidFill>
                          <a:latin typeface="IntelOne Display Regular"/>
                          <a:ea typeface="Helvetica Neue"/>
                          <a:cs typeface="Helvetica Neue"/>
                        </a:defRPr>
                      </a:lvl2pPr>
                      <a:lvl3pPr marL="914400" algn="l" defTabSz="914400" rtl="0" eaLnBrk="1" latinLnBrk="0" hangingPunct="1">
                        <a:defRPr sz="1800" kern="1200">
                          <a:solidFill>
                            <a:schemeClr val="dk1"/>
                          </a:solidFill>
                          <a:latin typeface="IntelOne Display Regular"/>
                          <a:ea typeface="Helvetica Neue"/>
                          <a:cs typeface="Helvetica Neue"/>
                        </a:defRPr>
                      </a:lvl3pPr>
                      <a:lvl4pPr marL="1371600" algn="l" defTabSz="914400" rtl="0" eaLnBrk="1" latinLnBrk="0" hangingPunct="1">
                        <a:defRPr sz="1800" kern="1200">
                          <a:solidFill>
                            <a:schemeClr val="dk1"/>
                          </a:solidFill>
                          <a:latin typeface="IntelOne Display Regular"/>
                          <a:ea typeface="Helvetica Neue"/>
                          <a:cs typeface="Helvetica Neue"/>
                        </a:defRPr>
                      </a:lvl4pPr>
                      <a:lvl5pPr marL="1828800" algn="l" defTabSz="914400" rtl="0" eaLnBrk="1" latinLnBrk="0" hangingPunct="1">
                        <a:defRPr sz="1800" kern="1200">
                          <a:solidFill>
                            <a:schemeClr val="dk1"/>
                          </a:solidFill>
                          <a:latin typeface="IntelOne Display Regular"/>
                          <a:ea typeface="Helvetica Neue"/>
                          <a:cs typeface="Helvetica Neue"/>
                        </a:defRPr>
                      </a:lvl5pPr>
                      <a:lvl6pPr marL="2286000" algn="l" defTabSz="914400" rtl="0" eaLnBrk="1" latinLnBrk="0" hangingPunct="1">
                        <a:defRPr sz="1800" kern="1200">
                          <a:solidFill>
                            <a:schemeClr val="dk1"/>
                          </a:solidFill>
                          <a:latin typeface="IntelOne Display Regular"/>
                          <a:ea typeface="Helvetica Neue"/>
                          <a:cs typeface="Helvetica Neue"/>
                        </a:defRPr>
                      </a:lvl6pPr>
                      <a:lvl7pPr marL="2743200" algn="l" defTabSz="914400" rtl="0" eaLnBrk="1" latinLnBrk="0" hangingPunct="1">
                        <a:defRPr sz="1800" kern="1200">
                          <a:solidFill>
                            <a:schemeClr val="dk1"/>
                          </a:solidFill>
                          <a:latin typeface="IntelOne Display Regular"/>
                          <a:ea typeface="Helvetica Neue"/>
                          <a:cs typeface="Helvetica Neue"/>
                        </a:defRPr>
                      </a:lvl7pPr>
                      <a:lvl8pPr marL="3200400" algn="l" defTabSz="914400" rtl="0" eaLnBrk="1" latinLnBrk="0" hangingPunct="1">
                        <a:defRPr sz="1800" kern="1200">
                          <a:solidFill>
                            <a:schemeClr val="dk1"/>
                          </a:solidFill>
                          <a:latin typeface="IntelOne Display Regular"/>
                          <a:ea typeface="Helvetica Neue"/>
                          <a:cs typeface="Helvetica Neue"/>
                        </a:defRPr>
                      </a:lvl8pPr>
                      <a:lvl9pPr marL="3657600" algn="l" defTabSz="914400" rtl="0" eaLnBrk="1" latinLnBrk="0" hangingPunct="1">
                        <a:defRPr sz="1800" kern="1200">
                          <a:solidFill>
                            <a:schemeClr val="dk1"/>
                          </a:solidFill>
                          <a:latin typeface="IntelOne Display Regular"/>
                          <a:ea typeface="Helvetica Neue"/>
                          <a:cs typeface="Helvetica Neue"/>
                        </a:defRPr>
                      </a:lvl9pPr>
                    </a:lstStyle>
                    <a:p>
                      <a:pPr marL="0" marR="0" lvl="0" indent="0" algn="ctr" defTabSz="60960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Calibri" panose="020F0502020204030204" pitchFamily="34" charset="0"/>
                          <a:ea typeface="DengXian" panose="02010600030101010101" pitchFamily="2" charset="-122"/>
                        </a:rPr>
                        <a:t>omp_target_alloc_shared</a:t>
                      </a:r>
                      <a:r>
                        <a:rPr lang="en-US" sz="1800" dirty="0">
                          <a:solidFill>
                            <a:schemeClr val="tx1"/>
                          </a:solidFill>
                          <a:latin typeface="Calibri" panose="020F0502020204030204" pitchFamily="34" charset="0"/>
                          <a:ea typeface="DengXian" panose="02010600030101010101" pitchFamily="2" charset="-122"/>
                        </a:rPr>
                        <a:t>(size, </a:t>
                      </a:r>
                      <a:r>
                        <a:rPr lang="en-US" sz="1800" dirty="0" err="1">
                          <a:solidFill>
                            <a:schemeClr val="tx1"/>
                          </a:solidFill>
                          <a:latin typeface="Calibri" panose="020F0502020204030204" pitchFamily="34" charset="0"/>
                          <a:ea typeface="DengXian" panose="02010600030101010101" pitchFamily="2" charset="-122"/>
                        </a:rPr>
                        <a:t>device_num</a:t>
                      </a:r>
                      <a:r>
                        <a:rPr lang="en-US" sz="1800" dirty="0">
                          <a:solidFill>
                            <a:schemeClr val="tx1"/>
                          </a:solidFill>
                          <a:latin typeface="Calibri" panose="020F0502020204030204" pitchFamily="34" charset="0"/>
                          <a:ea typeface="DengXian" panose="02010600030101010101" pitchFamily="2" charset="-122"/>
                        </a:rPr>
                        <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7FD">
                        <a:tint val="40000"/>
                      </a:srgbClr>
                    </a:solidFill>
                  </a:tcPr>
                </a:tc>
                <a:extLst>
                  <a:ext uri="{0D108BD9-81ED-4DB2-BD59-A6C34878D82A}">
                    <a16:rowId xmlns:a16="http://schemas.microsoft.com/office/drawing/2014/main" val="2187226137"/>
                  </a:ext>
                </a:extLst>
              </a:tr>
            </a:tbl>
          </a:graphicData>
        </a:graphic>
      </p:graphicFrame>
    </p:spTree>
    <p:extLst>
      <p:ext uri="{BB962C8B-B14F-4D97-AF65-F5344CB8AC3E}">
        <p14:creationId xmlns:p14="http://schemas.microsoft.com/office/powerpoint/2010/main" val="411155300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13073-E3F0-4568-B364-1E9F49864F09}"/>
              </a:ext>
            </a:extLst>
          </p:cNvPr>
          <p:cNvSpPr>
            <a:spLocks noGrp="1"/>
          </p:cNvSpPr>
          <p:nvPr>
            <p:ph type="title"/>
          </p:nvPr>
        </p:nvSpPr>
        <p:spPr/>
        <p:txBody>
          <a:bodyPr/>
          <a:lstStyle/>
          <a:p>
            <a:r>
              <a:rPr lang="en-US" altLang="zh-CN" dirty="0"/>
              <a:t>USM</a:t>
            </a:r>
            <a:r>
              <a:rPr lang="zh-CN" altLang="en-US" dirty="0"/>
              <a:t>（隐式）示例</a:t>
            </a:r>
          </a:p>
        </p:txBody>
      </p:sp>
      <p:sp>
        <p:nvSpPr>
          <p:cNvPr id="3" name="内容占位符 2">
            <a:extLst>
              <a:ext uri="{FF2B5EF4-FFF2-40B4-BE49-F238E27FC236}">
                <a16:creationId xmlns:a16="http://schemas.microsoft.com/office/drawing/2014/main" id="{5A324C47-1AB6-4EDA-BF6C-218D26C8FEEB}"/>
              </a:ext>
            </a:extLst>
          </p:cNvPr>
          <p:cNvSpPr>
            <a:spLocks noGrp="1"/>
          </p:cNvSpPr>
          <p:nvPr>
            <p:ph idx="1"/>
          </p:nvPr>
        </p:nvSpPr>
        <p:spPr/>
        <p:txBody>
          <a:bodyPr/>
          <a:lstStyle/>
          <a:p>
            <a:endParaRPr lang="zh-CN" altLang="en-US"/>
          </a:p>
        </p:txBody>
      </p:sp>
      <p:sp>
        <p:nvSpPr>
          <p:cNvPr id="8" name="Rectangle 2">
            <a:extLst>
              <a:ext uri="{FF2B5EF4-FFF2-40B4-BE49-F238E27FC236}">
                <a16:creationId xmlns:a16="http://schemas.microsoft.com/office/drawing/2014/main" id="{57B4B79A-7E95-4965-8630-9E61066E1872}"/>
              </a:ext>
            </a:extLst>
          </p:cNvPr>
          <p:cNvSpPr/>
          <p:nvPr/>
        </p:nvSpPr>
        <p:spPr>
          <a:xfrm>
            <a:off x="1" y="1371600"/>
            <a:ext cx="9144000" cy="5249129"/>
          </a:xfrm>
          <a:prstGeom prst="rect">
            <a:avLst/>
          </a:prstGeom>
          <a:solidFill>
            <a:srgbClr val="525252">
              <a:lumMod val="20000"/>
              <a:lumOff val="80000"/>
            </a:srgbClr>
          </a:solidFill>
        </p:spPr>
        <p:txBody>
          <a:bodyPr wrap="square">
            <a:spAutoFit/>
          </a:bodyPr>
          <a:lstStyle/>
          <a:p>
            <a:pPr marL="0" marR="0" lvl="0" indent="0" defTabSz="1219169"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#include &lt;</a:t>
            </a:r>
            <a:r>
              <a:rPr kumimoji="0" lang="en-US" sz="1200" b="1" i="0" u="none" strike="noStrike" kern="0" cap="none" spc="0" normalizeH="0" baseline="0" noProof="0" dirty="0" err="1">
                <a:ln>
                  <a:noFill/>
                </a:ln>
                <a:solidFill>
                  <a:srgbClr val="525252"/>
                </a:solidFill>
                <a:effectLst/>
                <a:uLnTx/>
                <a:uFillTx/>
                <a:latin typeface="Courier New" panose="02070309020205020404" pitchFamily="49" charset="0"/>
                <a:cs typeface="Courier New" panose="02070309020205020404" pitchFamily="49" charset="0"/>
                <a:sym typeface="Helvetica Neue"/>
              </a:rPr>
              <a:t>stdio.h</a:t>
            </a: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&gt;</a:t>
            </a:r>
          </a:p>
          <a:p>
            <a:pPr marL="0" marR="0" lvl="0" indent="0" defTabSz="1219169"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#include &lt;</a:t>
            </a:r>
            <a:r>
              <a:rPr kumimoji="0" lang="en-US" sz="1200" b="1" i="0" u="none" strike="noStrike" kern="0" cap="none" spc="0" normalizeH="0" baseline="0" noProof="0" dirty="0" err="1">
                <a:ln>
                  <a:noFill/>
                </a:ln>
                <a:solidFill>
                  <a:srgbClr val="525252"/>
                </a:solidFill>
                <a:effectLst/>
                <a:uLnTx/>
                <a:uFillTx/>
                <a:latin typeface="Courier New" panose="02070309020205020404" pitchFamily="49" charset="0"/>
                <a:cs typeface="Courier New" panose="02070309020205020404" pitchFamily="49" charset="0"/>
                <a:sym typeface="Helvetica Neue"/>
              </a:rPr>
              <a:t>stdlib.h</a:t>
            </a: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&gt;</a:t>
            </a:r>
          </a:p>
          <a:p>
            <a:pPr marL="0" marR="0" lvl="0" indent="0" defTabSz="1219169"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#include &lt;</a:t>
            </a:r>
            <a:r>
              <a:rPr kumimoji="0" lang="en-US" sz="1200" b="1" i="0" u="none" strike="noStrike" kern="0" cap="none" spc="0" normalizeH="0" baseline="0" noProof="0" dirty="0" err="1">
                <a:ln>
                  <a:noFill/>
                </a:ln>
                <a:solidFill>
                  <a:srgbClr val="525252"/>
                </a:solidFill>
                <a:effectLst/>
                <a:uLnTx/>
                <a:uFillTx/>
                <a:latin typeface="Courier New" panose="02070309020205020404" pitchFamily="49" charset="0"/>
                <a:cs typeface="Courier New" panose="02070309020205020404" pitchFamily="49" charset="0"/>
                <a:sym typeface="Helvetica Neue"/>
              </a:rPr>
              <a:t>omp.h</a:t>
            </a: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&gt;</a:t>
            </a:r>
          </a:p>
          <a:p>
            <a:pPr marL="0" marR="0" lvl="0" indent="0" defTabSz="1219169"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#define SIZE 1024</a:t>
            </a:r>
          </a:p>
          <a:p>
            <a:pPr marL="0" marR="0" lvl="0" indent="0" defTabSz="1219169"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#pragma </a:t>
            </a:r>
            <a:r>
              <a:rPr kumimoji="0" lang="en-US" sz="16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omp</a:t>
            </a:r>
            <a:r>
              <a:rPr kumimoji="0" lang="en-US" sz="16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 requires </a:t>
            </a:r>
            <a:r>
              <a:rPr kumimoji="0" lang="en-US" sz="16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unified_shared_memory</a:t>
            </a:r>
            <a:endParaRPr kumimoji="0" lang="en-US" sz="16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endParaRPr>
          </a:p>
          <a:p>
            <a:pPr marL="0" marR="0" lvl="0" indent="0" defTabSz="1219169"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int main() {</a:t>
            </a:r>
          </a:p>
          <a:p>
            <a:pPr marL="0" marR="0" lvl="0" indent="0" defTabSz="1219169"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int </a:t>
            </a:r>
            <a:r>
              <a:rPr kumimoji="0" lang="en-US" sz="1200" b="1" i="0" u="none" strike="noStrike" kern="0" cap="none" spc="0" normalizeH="0" baseline="0" noProof="0" dirty="0" err="1">
                <a:ln>
                  <a:noFill/>
                </a:ln>
                <a:solidFill>
                  <a:srgbClr val="525252"/>
                </a:solidFill>
                <a:effectLst/>
                <a:uLnTx/>
                <a:uFillTx/>
                <a:latin typeface="Courier New" panose="02070309020205020404" pitchFamily="49" charset="0"/>
                <a:cs typeface="Courier New" panose="02070309020205020404" pitchFamily="49" charset="0"/>
                <a:sym typeface="Helvetica Neue"/>
              </a:rPr>
              <a:t>deviceId</a:t>
            </a: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 (</a:t>
            </a:r>
            <a:r>
              <a:rPr kumimoji="0" lang="en-US" sz="1200" b="1" i="0" u="none" strike="noStrike" kern="0" cap="none" spc="0" normalizeH="0" baseline="0" noProof="0" dirty="0" err="1">
                <a:ln>
                  <a:noFill/>
                </a:ln>
                <a:solidFill>
                  <a:srgbClr val="525252"/>
                </a:solidFill>
                <a:effectLst/>
                <a:uLnTx/>
                <a:uFillTx/>
                <a:latin typeface="Courier New" panose="02070309020205020404" pitchFamily="49" charset="0"/>
                <a:cs typeface="Courier New" panose="02070309020205020404" pitchFamily="49" charset="0"/>
                <a:sym typeface="Helvetica Neue"/>
              </a:rPr>
              <a:t>omp_get_num_devices</a:t>
            </a: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&gt; 0) ? </a:t>
            </a:r>
          </a:p>
          <a:p>
            <a:pPr marL="0" marR="0" lvl="0" indent="0" defTabSz="1219169"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a:t>
            </a:r>
            <a:r>
              <a:rPr kumimoji="0" lang="en-US" sz="1200" b="1" i="0" u="none" strike="noStrike" kern="0" cap="none" spc="0" normalizeH="0" baseline="0" noProof="0" dirty="0" err="1">
                <a:ln>
                  <a:noFill/>
                </a:ln>
                <a:solidFill>
                  <a:srgbClr val="525252"/>
                </a:solidFill>
                <a:effectLst/>
                <a:uLnTx/>
                <a:uFillTx/>
                <a:latin typeface="Courier New" panose="02070309020205020404" pitchFamily="49" charset="0"/>
                <a:cs typeface="Courier New" panose="02070309020205020404" pitchFamily="49" charset="0"/>
                <a:sym typeface="Helvetica Neue"/>
              </a:rPr>
              <a:t>omp_get_default_device</a:t>
            </a: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 </a:t>
            </a:r>
            <a:r>
              <a:rPr kumimoji="0" lang="en-US" sz="1200" b="1" i="0" u="none" strike="noStrike" kern="0" cap="none" spc="0" normalizeH="0" baseline="0" noProof="0" dirty="0" err="1">
                <a:ln>
                  <a:noFill/>
                </a:ln>
                <a:solidFill>
                  <a:srgbClr val="525252"/>
                </a:solidFill>
                <a:effectLst/>
                <a:uLnTx/>
                <a:uFillTx/>
                <a:latin typeface="Courier New" panose="02070309020205020404" pitchFamily="49" charset="0"/>
                <a:cs typeface="Courier New" panose="02070309020205020404" pitchFamily="49" charset="0"/>
                <a:sym typeface="Helvetica Neue"/>
              </a:rPr>
              <a:t>omp_get_initial_device</a:t>
            </a: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a:t>
            </a:r>
          </a:p>
          <a:p>
            <a:pPr marL="0" marR="0" lvl="0" indent="0" defTabSz="1219169"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 int *a = (int *)</a:t>
            </a:r>
            <a:r>
              <a:rPr kumimoji="0" lang="en-US" sz="16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omp_target_alloc_shared</a:t>
            </a:r>
            <a:r>
              <a:rPr kumimoji="0" lang="en-US" sz="16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(SIZE * </a:t>
            </a:r>
            <a:r>
              <a:rPr kumimoji="0" lang="en-US" sz="16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sizeof</a:t>
            </a:r>
            <a:r>
              <a:rPr kumimoji="0" lang="en-US" sz="16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(int) , </a:t>
            </a:r>
            <a:r>
              <a:rPr kumimoji="0" lang="en-US" sz="16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deviceId</a:t>
            </a:r>
            <a:r>
              <a:rPr kumimoji="0" lang="en-US" sz="16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a:t>
            </a:r>
          </a:p>
          <a:p>
            <a:pPr marL="0" marR="0" lvl="0" indent="0" defTabSz="1219169"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 int *b = (int *)</a:t>
            </a:r>
            <a:r>
              <a:rPr kumimoji="0" lang="en-US" sz="16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omp_target_alloc_shared</a:t>
            </a:r>
            <a:r>
              <a:rPr kumimoji="0" lang="en-US" sz="16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(SIZE * </a:t>
            </a:r>
            <a:r>
              <a:rPr kumimoji="0" lang="en-US" sz="16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sizeof</a:t>
            </a:r>
            <a:r>
              <a:rPr kumimoji="0" lang="en-US" sz="16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(int) , </a:t>
            </a:r>
            <a:r>
              <a:rPr kumimoji="0" lang="en-US" sz="16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deviceId</a:t>
            </a:r>
            <a:r>
              <a:rPr kumimoji="0" lang="en-US" sz="16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a:t>
            </a:r>
          </a:p>
          <a:p>
            <a:pPr marL="0" marR="0" lvl="0" indent="0" defTabSz="1219169"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for (int i = 0; i &lt; SIZE; i++) {</a:t>
            </a:r>
          </a:p>
          <a:p>
            <a:pPr marL="0" marR="0" lvl="0" indent="0" defTabSz="1219169"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a[i] = i;     b[i] = SIZE - i;</a:t>
            </a:r>
          </a:p>
          <a:p>
            <a:pPr marL="0" marR="0" lvl="0" indent="0" defTabSz="1219169"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a:t>
            </a:r>
          </a:p>
          <a:p>
            <a:pPr marL="0" marR="0" lvl="0" indent="0" defTabSz="1219169"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#pragma omp target teams distribute parallel for</a:t>
            </a:r>
          </a:p>
          <a:p>
            <a:pPr marL="0" marR="0" lvl="0" indent="0" defTabSz="1219169"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for (int i = 0; i &lt; SIZE; i++) {</a:t>
            </a:r>
          </a:p>
          <a:p>
            <a:pPr marL="0" marR="0" lvl="0" indent="0" defTabSz="1219169"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a[i] += b[i];</a:t>
            </a:r>
          </a:p>
          <a:p>
            <a:pPr marL="0" marR="0" lvl="0" indent="0" defTabSz="1219169"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a:t>
            </a:r>
          </a:p>
          <a:p>
            <a:pPr marL="0" marR="0" lvl="0" indent="0" defTabSz="1219169" eaLnBrk="1" fontAlgn="auto" latinLnBrk="0" hangingPunct="1">
              <a:lnSpc>
                <a:spcPct val="9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endParaRPr>
          </a:p>
          <a:p>
            <a:pPr marL="0" marR="0" lvl="0" indent="0" defTabSz="1219169"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for (int i = 0; i &lt; SIZE; i++) {</a:t>
            </a:r>
          </a:p>
          <a:p>
            <a:pPr marL="0" marR="0" lvl="0" indent="0" defTabSz="1219169"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if (a[i] != SIZE) {</a:t>
            </a:r>
          </a:p>
          <a:p>
            <a:pPr marL="0" marR="0" lvl="0" indent="0" defTabSz="1219169"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a:t>
            </a:r>
            <a:r>
              <a:rPr kumimoji="0" lang="en-US" sz="1200" b="1" i="0" u="none" strike="noStrike" kern="0" cap="none" spc="0" normalizeH="0" baseline="0" noProof="0" dirty="0" err="1">
                <a:ln>
                  <a:noFill/>
                </a:ln>
                <a:solidFill>
                  <a:srgbClr val="525252"/>
                </a:solidFill>
                <a:effectLst/>
                <a:uLnTx/>
                <a:uFillTx/>
                <a:latin typeface="Courier New" panose="02070309020205020404" pitchFamily="49" charset="0"/>
                <a:cs typeface="Courier New" panose="02070309020205020404" pitchFamily="49" charset="0"/>
                <a:sym typeface="Helvetica Neue"/>
              </a:rPr>
              <a:t>printf</a:t>
            </a: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("%s failed\n", __</a:t>
            </a:r>
            <a:r>
              <a:rPr kumimoji="0" lang="en-US" sz="1200" b="1" i="0" u="none" strike="noStrike" kern="0" cap="none" spc="0" normalizeH="0" baseline="0" noProof="0" dirty="0" err="1">
                <a:ln>
                  <a:noFill/>
                </a:ln>
                <a:solidFill>
                  <a:srgbClr val="525252"/>
                </a:solidFill>
                <a:effectLst/>
                <a:uLnTx/>
                <a:uFillTx/>
                <a:latin typeface="Courier New" panose="02070309020205020404" pitchFamily="49" charset="0"/>
                <a:cs typeface="Courier New" panose="02070309020205020404" pitchFamily="49" charset="0"/>
                <a:sym typeface="Helvetica Neue"/>
              </a:rPr>
              <a:t>func</a:t>
            </a: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__);  </a:t>
            </a:r>
          </a:p>
          <a:p>
            <a:pPr marL="0" marR="0" lvl="0" indent="0" defTabSz="1219169"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return EXIT_FAILURE;</a:t>
            </a:r>
          </a:p>
          <a:p>
            <a:pPr marL="0" marR="0" lvl="0" indent="0" defTabSz="1219169"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a:t>
            </a:r>
          </a:p>
          <a:p>
            <a:pPr marL="0" marR="0" lvl="0" indent="0" defTabSz="1219169"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a:t>
            </a:r>
          </a:p>
          <a:p>
            <a:pPr marL="0" marR="0" lvl="0" indent="0" defTabSz="1219169"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 </a:t>
            </a:r>
            <a:r>
              <a:rPr kumimoji="0" lang="en-US" sz="16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omp_target_free</a:t>
            </a:r>
            <a:r>
              <a:rPr kumimoji="0" lang="en-US" sz="16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(a, </a:t>
            </a:r>
            <a:r>
              <a:rPr kumimoji="0" lang="en-US" sz="16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deviceId</a:t>
            </a:r>
            <a:r>
              <a:rPr kumimoji="0" lang="en-US" sz="16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a:t>
            </a:r>
          </a:p>
          <a:p>
            <a:pPr marL="0" marR="0" lvl="0" indent="0" defTabSz="1219169" eaLnBrk="1" fontAlgn="auto" latinLnBrk="0" hangingPunct="1">
              <a:lnSpc>
                <a:spcPct val="9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 </a:t>
            </a:r>
            <a:r>
              <a:rPr kumimoji="0" lang="en-US" sz="16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omp_target_free</a:t>
            </a:r>
            <a:r>
              <a:rPr kumimoji="0" lang="en-US" sz="16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(b, </a:t>
            </a:r>
            <a:r>
              <a:rPr kumimoji="0" lang="en-US" sz="16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deviceId</a:t>
            </a:r>
            <a:r>
              <a:rPr kumimoji="0" lang="en-US" sz="16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a:t>
            </a:r>
          </a:p>
          <a:p>
            <a:pPr marL="0" marR="0" lvl="0" indent="0" defTabSz="1219169"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a:t>
            </a:r>
            <a:r>
              <a:rPr kumimoji="0" lang="en-US" sz="1200" b="1" i="0" u="none" strike="noStrike" kern="0" cap="none" spc="0" normalizeH="0" baseline="0" noProof="0" dirty="0" err="1">
                <a:ln>
                  <a:noFill/>
                </a:ln>
                <a:solidFill>
                  <a:srgbClr val="525252"/>
                </a:solidFill>
                <a:effectLst/>
                <a:uLnTx/>
                <a:uFillTx/>
                <a:latin typeface="Courier New" panose="02070309020205020404" pitchFamily="49" charset="0"/>
                <a:cs typeface="Courier New" panose="02070309020205020404" pitchFamily="49" charset="0"/>
                <a:sym typeface="Helvetica Neue"/>
              </a:rPr>
              <a:t>printf</a:t>
            </a: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("%s passed\n", __</a:t>
            </a:r>
            <a:r>
              <a:rPr kumimoji="0" lang="en-US" sz="1200" b="1" i="0" u="none" strike="noStrike" kern="0" cap="none" spc="0" normalizeH="0" baseline="0" noProof="0" dirty="0" err="1">
                <a:ln>
                  <a:noFill/>
                </a:ln>
                <a:solidFill>
                  <a:srgbClr val="525252"/>
                </a:solidFill>
                <a:effectLst/>
                <a:uLnTx/>
                <a:uFillTx/>
                <a:latin typeface="Courier New" panose="02070309020205020404" pitchFamily="49" charset="0"/>
                <a:cs typeface="Courier New" panose="02070309020205020404" pitchFamily="49" charset="0"/>
                <a:sym typeface="Helvetica Neue"/>
              </a:rPr>
              <a:t>func</a:t>
            </a: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__);</a:t>
            </a:r>
          </a:p>
          <a:p>
            <a:pPr marL="0" marR="0" lvl="0" indent="0" defTabSz="1219169"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return EXIT_SUCCESS;</a:t>
            </a:r>
          </a:p>
          <a:p>
            <a:pPr marL="0" marR="0" lvl="0" indent="0" defTabSz="1219169" eaLnBrk="1" fontAlgn="auto" latinLnBrk="0" hangingPunct="1">
              <a:lnSpc>
                <a:spcPct val="9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a:t>
            </a:r>
          </a:p>
        </p:txBody>
      </p:sp>
      <p:sp>
        <p:nvSpPr>
          <p:cNvPr id="9" name="Content Placeholder 2">
            <a:extLst>
              <a:ext uri="{FF2B5EF4-FFF2-40B4-BE49-F238E27FC236}">
                <a16:creationId xmlns:a16="http://schemas.microsoft.com/office/drawing/2014/main" id="{A1D61EE6-B3A0-413F-98A6-59EBD1AD214C}"/>
              </a:ext>
            </a:extLst>
          </p:cNvPr>
          <p:cNvSpPr txBox="1">
            <a:spLocks/>
          </p:cNvSpPr>
          <p:nvPr/>
        </p:nvSpPr>
        <p:spPr>
          <a:xfrm>
            <a:off x="5186476" y="4296692"/>
            <a:ext cx="3796393" cy="815267"/>
          </a:xfrm>
          <a:prstGeom prst="rect">
            <a:avLst/>
          </a:prstGeom>
          <a:solidFill>
            <a:srgbClr val="002060"/>
          </a:solidFill>
          <a:ln>
            <a:noFill/>
          </a:ln>
        </p:spPr>
        <p:txBody>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90000"/>
              </a:lnSpc>
            </a:pPr>
            <a:r>
              <a:rPr kumimoji="0" lang="en-US" dirty="0">
                <a:solidFill>
                  <a:srgbClr val="FFFFFF"/>
                </a:solidFill>
                <a:latin typeface="IntelOne Display Regular"/>
                <a:sym typeface="Helvetica Neue"/>
              </a:rPr>
              <a:t>USM support via managed memory allocator</a:t>
            </a:r>
          </a:p>
        </p:txBody>
      </p:sp>
      <p:cxnSp>
        <p:nvCxnSpPr>
          <p:cNvPr id="10" name="Straight Arrow Connector 5">
            <a:extLst>
              <a:ext uri="{FF2B5EF4-FFF2-40B4-BE49-F238E27FC236}">
                <a16:creationId xmlns:a16="http://schemas.microsoft.com/office/drawing/2014/main" id="{C89C7732-83DF-434A-8BCA-D440E716A2A9}"/>
              </a:ext>
            </a:extLst>
          </p:cNvPr>
          <p:cNvCxnSpPr>
            <a:cxnSpLocks/>
          </p:cNvCxnSpPr>
          <p:nvPr/>
        </p:nvCxnSpPr>
        <p:spPr>
          <a:xfrm flipH="1" flipV="1">
            <a:off x="6156176" y="3260442"/>
            <a:ext cx="648072" cy="1036250"/>
          </a:xfrm>
          <a:prstGeom prst="straightConnector1">
            <a:avLst/>
          </a:prstGeom>
          <a:noFill/>
          <a:ln w="9525" cap="flat" cmpd="sng" algn="ctr">
            <a:solidFill>
              <a:srgbClr val="004A86"/>
            </a:solidFill>
            <a:prstDash val="solid"/>
            <a:tailEnd type="triangle"/>
          </a:ln>
          <a:effectLst/>
        </p:spPr>
      </p:cxnSp>
      <p:cxnSp>
        <p:nvCxnSpPr>
          <p:cNvPr id="11" name="Straight Arrow Connector 7">
            <a:extLst>
              <a:ext uri="{FF2B5EF4-FFF2-40B4-BE49-F238E27FC236}">
                <a16:creationId xmlns:a16="http://schemas.microsoft.com/office/drawing/2014/main" id="{2924BFF3-DA31-409E-A80F-DC87321CFFCD}"/>
              </a:ext>
            </a:extLst>
          </p:cNvPr>
          <p:cNvCxnSpPr>
            <a:cxnSpLocks/>
            <a:stCxn id="9" idx="1"/>
          </p:cNvCxnSpPr>
          <p:nvPr/>
        </p:nvCxnSpPr>
        <p:spPr>
          <a:xfrm flipH="1">
            <a:off x="3851920" y="4704326"/>
            <a:ext cx="1334556" cy="1005151"/>
          </a:xfrm>
          <a:prstGeom prst="straightConnector1">
            <a:avLst/>
          </a:prstGeom>
          <a:noFill/>
          <a:ln w="9525" cap="flat" cmpd="sng" algn="ctr">
            <a:solidFill>
              <a:srgbClr val="004A86"/>
            </a:solidFill>
            <a:prstDash val="solid"/>
            <a:tailEnd type="triangle"/>
          </a:ln>
          <a:effectLst/>
        </p:spPr>
      </p:cxnSp>
    </p:spTree>
    <p:extLst>
      <p:ext uri="{BB962C8B-B14F-4D97-AF65-F5344CB8AC3E}">
        <p14:creationId xmlns:p14="http://schemas.microsoft.com/office/powerpoint/2010/main" val="284652471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CC796B-E16B-49C4-92BC-44C3D58BDCCA}"/>
              </a:ext>
            </a:extLst>
          </p:cNvPr>
          <p:cNvSpPr>
            <a:spLocks noGrp="1"/>
          </p:cNvSpPr>
          <p:nvPr>
            <p:ph type="title"/>
          </p:nvPr>
        </p:nvSpPr>
        <p:spPr/>
        <p:txBody>
          <a:bodyPr/>
          <a:lstStyle/>
          <a:p>
            <a:r>
              <a:rPr lang="en-US" altLang="zh-CN" dirty="0"/>
              <a:t>USM</a:t>
            </a:r>
            <a:r>
              <a:rPr lang="zh-CN" altLang="en-US" dirty="0"/>
              <a:t>（显式）示例</a:t>
            </a:r>
          </a:p>
        </p:txBody>
      </p:sp>
      <p:sp>
        <p:nvSpPr>
          <p:cNvPr id="3" name="内容占位符 2">
            <a:extLst>
              <a:ext uri="{FF2B5EF4-FFF2-40B4-BE49-F238E27FC236}">
                <a16:creationId xmlns:a16="http://schemas.microsoft.com/office/drawing/2014/main" id="{A065E866-54C1-4E1F-B663-391D503C4127}"/>
              </a:ext>
            </a:extLst>
          </p:cNvPr>
          <p:cNvSpPr>
            <a:spLocks noGrp="1"/>
          </p:cNvSpPr>
          <p:nvPr>
            <p:ph idx="1"/>
          </p:nvPr>
        </p:nvSpPr>
        <p:spPr/>
        <p:txBody>
          <a:bodyPr/>
          <a:lstStyle/>
          <a:p>
            <a:endParaRPr lang="zh-CN" altLang="en-US"/>
          </a:p>
        </p:txBody>
      </p:sp>
      <p:sp>
        <p:nvSpPr>
          <p:cNvPr id="9" name="Rectangle 2">
            <a:extLst>
              <a:ext uri="{FF2B5EF4-FFF2-40B4-BE49-F238E27FC236}">
                <a16:creationId xmlns:a16="http://schemas.microsoft.com/office/drawing/2014/main" id="{F609D54F-D4E4-4291-94A9-2F8B5E4D3B31}"/>
              </a:ext>
            </a:extLst>
          </p:cNvPr>
          <p:cNvSpPr/>
          <p:nvPr/>
        </p:nvSpPr>
        <p:spPr>
          <a:xfrm>
            <a:off x="107504" y="1484784"/>
            <a:ext cx="9036496" cy="4970591"/>
          </a:xfrm>
          <a:prstGeom prst="rect">
            <a:avLst/>
          </a:prstGeom>
          <a:solidFill>
            <a:srgbClr val="525252">
              <a:lumMod val="20000"/>
              <a:lumOff val="80000"/>
            </a:srgbClr>
          </a:solidFill>
        </p:spPr>
        <p:txBody>
          <a:bodyPr wrap="square">
            <a:spAutoFit/>
          </a:bodyPr>
          <a:lstStyle/>
          <a:p>
            <a:pPr marL="0" marR="0" lvl="0" indent="0" defTabSz="121916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int main() {</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int </a:t>
            </a:r>
            <a:r>
              <a:rPr kumimoji="0" lang="en-US" sz="1100" b="1" i="0" u="none" strike="noStrike" kern="0" cap="none" spc="0" normalizeH="0" baseline="0" noProof="0" dirty="0" err="1">
                <a:ln>
                  <a:noFill/>
                </a:ln>
                <a:solidFill>
                  <a:srgbClr val="525252"/>
                </a:solidFill>
                <a:effectLst/>
                <a:uLnTx/>
                <a:uFillTx/>
                <a:latin typeface="Courier New" panose="02070309020205020404" pitchFamily="49" charset="0"/>
                <a:cs typeface="Courier New" panose="02070309020205020404" pitchFamily="49" charset="0"/>
                <a:sym typeface="Helvetica Neue"/>
              </a:rPr>
              <a:t>deviceId</a:t>
            </a: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 (</a:t>
            </a:r>
            <a:r>
              <a:rPr kumimoji="0" lang="en-US" sz="1100" b="1" i="0" u="none" strike="noStrike" kern="0" cap="none" spc="0" normalizeH="0" baseline="0" noProof="0" dirty="0" err="1">
                <a:ln>
                  <a:noFill/>
                </a:ln>
                <a:solidFill>
                  <a:srgbClr val="525252"/>
                </a:solidFill>
                <a:effectLst/>
                <a:uLnTx/>
                <a:uFillTx/>
                <a:latin typeface="Courier New" panose="02070309020205020404" pitchFamily="49" charset="0"/>
                <a:cs typeface="Courier New" panose="02070309020205020404" pitchFamily="49" charset="0"/>
                <a:sym typeface="Helvetica Neue"/>
              </a:rPr>
              <a:t>omp_get_num_devices</a:t>
            </a: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&gt; 0) ? </a:t>
            </a:r>
            <a:r>
              <a:rPr kumimoji="0" lang="en-US" sz="1100" b="1" i="0" u="none" strike="noStrike" kern="0" cap="none" spc="0" normalizeH="0" baseline="0" noProof="0" dirty="0" err="1">
                <a:ln>
                  <a:noFill/>
                </a:ln>
                <a:solidFill>
                  <a:srgbClr val="525252"/>
                </a:solidFill>
                <a:effectLst/>
                <a:uLnTx/>
                <a:uFillTx/>
                <a:latin typeface="Courier New" panose="02070309020205020404" pitchFamily="49" charset="0"/>
                <a:cs typeface="Courier New" panose="02070309020205020404" pitchFamily="49" charset="0"/>
                <a:sym typeface="Helvetica Neue"/>
              </a:rPr>
              <a:t>omp_get_default_device</a:t>
            </a: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 </a:t>
            </a:r>
            <a:r>
              <a:rPr kumimoji="0" lang="en-US" sz="1100" b="1" i="0" u="none" strike="noStrike" kern="0" cap="none" spc="0" normalizeH="0" baseline="0" noProof="0" dirty="0" err="1">
                <a:ln>
                  <a:noFill/>
                </a:ln>
                <a:solidFill>
                  <a:srgbClr val="525252"/>
                </a:solidFill>
                <a:effectLst/>
                <a:uLnTx/>
                <a:uFillTx/>
                <a:latin typeface="Courier New" panose="02070309020205020404" pitchFamily="49" charset="0"/>
                <a:cs typeface="Courier New" panose="02070309020205020404" pitchFamily="49" charset="0"/>
                <a:sym typeface="Helvetica Neue"/>
              </a:rPr>
              <a:t>omp_get_initial_device</a:t>
            </a: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int *a = (int *)malloc(SIZE * </a:t>
            </a:r>
            <a:r>
              <a:rPr kumimoji="0" lang="en-US" sz="1100" b="1" i="0" u="none" strike="noStrike" kern="0" cap="none" spc="0" normalizeH="0" baseline="0" noProof="0" dirty="0" err="1">
                <a:ln>
                  <a:noFill/>
                </a:ln>
                <a:solidFill>
                  <a:srgbClr val="525252"/>
                </a:solidFill>
                <a:effectLst/>
                <a:uLnTx/>
                <a:uFillTx/>
                <a:latin typeface="Courier New" panose="02070309020205020404" pitchFamily="49" charset="0"/>
                <a:cs typeface="Courier New" panose="02070309020205020404" pitchFamily="49" charset="0"/>
                <a:sym typeface="Helvetica Neue"/>
              </a:rPr>
              <a:t>sizeof</a:t>
            </a: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(int));  int *b = (int *)malloc(SIZE * </a:t>
            </a:r>
            <a:r>
              <a:rPr kumimoji="0" lang="en-US" sz="1100" b="1" i="0" u="none" strike="noStrike" kern="0" cap="none" spc="0" normalizeH="0" baseline="0" noProof="0" dirty="0" err="1">
                <a:ln>
                  <a:noFill/>
                </a:ln>
                <a:solidFill>
                  <a:srgbClr val="525252"/>
                </a:solidFill>
                <a:effectLst/>
                <a:uLnTx/>
                <a:uFillTx/>
                <a:latin typeface="Courier New" panose="02070309020205020404" pitchFamily="49" charset="0"/>
                <a:cs typeface="Courier New" panose="02070309020205020404" pitchFamily="49" charset="0"/>
                <a:sym typeface="Helvetica Neue"/>
              </a:rPr>
              <a:t>sizeof</a:t>
            </a: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(int));</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for (int i = 0; i &lt; SIZE; i++) {</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a[i] = i;     b[i] = SIZE - i;</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int *</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a_dev</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 = (int *)</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omp_target_alloc_device</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(SIZE * </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sizeof</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(int) , </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deviceId</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 </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int *</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b_dev</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 = (int *)</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omp_target_alloc_device</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(SIZE * </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sizeof</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(int) , </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deviceId</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 int error=</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omp_target_memcpy</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a_dev</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 a, SIZE*</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sizeof</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(int), 0, 0, </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deviceId</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 0);</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 error=</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omp_target_memcpy</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b_dev</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 b, SIZE*</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sizeof</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(int), 0, 0, </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deviceId</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 0);</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 #pragma omp target teams distribute parallel for</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for (int i = 0; i &lt; SIZE; i++) {</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a:t>
            </a:r>
            <a:r>
              <a:rPr kumimoji="0" lang="en-US" sz="1100" b="1" i="0" u="none" strike="noStrike" kern="0" cap="none" spc="0" normalizeH="0" baseline="0" noProof="0" dirty="0" err="1">
                <a:ln>
                  <a:noFill/>
                </a:ln>
                <a:solidFill>
                  <a:srgbClr val="525252"/>
                </a:solidFill>
                <a:effectLst/>
                <a:uLnTx/>
                <a:uFillTx/>
                <a:latin typeface="Courier New" panose="02070309020205020404" pitchFamily="49" charset="0"/>
                <a:cs typeface="Courier New" panose="02070309020205020404" pitchFamily="49" charset="0"/>
                <a:sym typeface="Helvetica Neue"/>
              </a:rPr>
              <a:t>a_dev</a:t>
            </a: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[i] += </a:t>
            </a:r>
            <a:r>
              <a:rPr kumimoji="0" lang="en-US" sz="1100" b="1" i="0" u="none" strike="noStrike" kern="0" cap="none" spc="0" normalizeH="0" baseline="0" noProof="0" dirty="0" err="1">
                <a:ln>
                  <a:noFill/>
                </a:ln>
                <a:solidFill>
                  <a:srgbClr val="525252"/>
                </a:solidFill>
                <a:effectLst/>
                <a:uLnTx/>
                <a:uFillTx/>
                <a:latin typeface="Courier New" panose="02070309020205020404" pitchFamily="49" charset="0"/>
                <a:cs typeface="Courier New" panose="02070309020205020404" pitchFamily="49" charset="0"/>
                <a:sym typeface="Helvetica Neue"/>
              </a:rPr>
              <a:t>b_dev</a:t>
            </a: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[i];</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 error=</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omp_target_memcpy</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(a, </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a_dev</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 SIZE*</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sizeof</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(int), 0, 0, 0, </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deviceId</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 error=</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omp_target_memcpy</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(b, </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b_dev</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 SIZE*</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sizeof</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(int), 0, 0, 0, </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deviceId</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endParaRPr>
          </a:p>
          <a:p>
            <a:pPr marL="0" marR="0" lvl="0" indent="0" defTabSz="121916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for (int i = 0; i &lt; SIZE; i++) {</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if (a[i] != SIZE) { </a:t>
            </a:r>
            <a:r>
              <a:rPr kumimoji="0" lang="en-US" sz="1100" b="1" i="0" u="none" strike="noStrike" kern="0" cap="none" spc="0" normalizeH="0" baseline="0" noProof="0" dirty="0" err="1">
                <a:ln>
                  <a:noFill/>
                </a:ln>
                <a:solidFill>
                  <a:srgbClr val="525252"/>
                </a:solidFill>
                <a:effectLst/>
                <a:uLnTx/>
                <a:uFillTx/>
                <a:latin typeface="Courier New" panose="02070309020205020404" pitchFamily="49" charset="0"/>
                <a:cs typeface="Courier New" panose="02070309020205020404" pitchFamily="49" charset="0"/>
                <a:sym typeface="Helvetica Neue"/>
              </a:rPr>
              <a:t>printf</a:t>
            </a: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("%s failed\n", __</a:t>
            </a:r>
            <a:r>
              <a:rPr kumimoji="0" lang="en-US" sz="1100" b="1" i="0" u="none" strike="noStrike" kern="0" cap="none" spc="0" normalizeH="0" baseline="0" noProof="0" dirty="0" err="1">
                <a:ln>
                  <a:noFill/>
                </a:ln>
                <a:solidFill>
                  <a:srgbClr val="525252"/>
                </a:solidFill>
                <a:effectLst/>
                <a:uLnTx/>
                <a:uFillTx/>
                <a:latin typeface="Courier New" panose="02070309020205020404" pitchFamily="49" charset="0"/>
                <a:cs typeface="Courier New" panose="02070309020205020404" pitchFamily="49" charset="0"/>
                <a:sym typeface="Helvetica Neue"/>
              </a:rPr>
              <a:t>func</a:t>
            </a: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__);  return EXIT_FAILURE; }}</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 </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omp_target_free</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a_dev</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 </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deviceId</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 </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omp_target_free</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b_dev</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 </a:t>
            </a:r>
            <a:r>
              <a:rPr kumimoji="0" lang="en-US" sz="1400" b="1" i="0" u="none" strike="noStrike" kern="0" cap="none" spc="0" normalizeH="0" baseline="0" noProof="0" dirty="0" err="1">
                <a:ln>
                  <a:noFill/>
                </a:ln>
                <a:solidFill>
                  <a:srgbClr val="E96115"/>
                </a:solidFill>
                <a:effectLst/>
                <a:uLnTx/>
                <a:uFillTx/>
                <a:latin typeface="Courier New" panose="02070309020205020404" pitchFamily="49" charset="0"/>
                <a:cs typeface="Courier New" panose="02070309020205020404" pitchFamily="49" charset="0"/>
                <a:sym typeface="Helvetica Neue"/>
              </a:rPr>
              <a:t>deviceId</a:t>
            </a:r>
            <a:r>
              <a:rPr kumimoji="0" lang="en-US" sz="1400" b="1" i="0" u="none" strike="noStrike" kern="0" cap="none" spc="0" normalizeH="0" baseline="0" noProof="0" dirty="0">
                <a:ln>
                  <a:noFill/>
                </a:ln>
                <a:solidFill>
                  <a:srgbClr val="E96115"/>
                </a:solidFill>
                <a:effectLst/>
                <a:uLnTx/>
                <a:uFillTx/>
                <a:latin typeface="Courier New" panose="02070309020205020404" pitchFamily="49" charset="0"/>
                <a:cs typeface="Courier New" panose="02070309020205020404" pitchFamily="49" charset="0"/>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free(a);  free(b);</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a:t>
            </a:r>
            <a:r>
              <a:rPr kumimoji="0" lang="en-US" sz="1100" b="1" i="0" u="none" strike="noStrike" kern="0" cap="none" spc="0" normalizeH="0" baseline="0" noProof="0" dirty="0" err="1">
                <a:ln>
                  <a:noFill/>
                </a:ln>
                <a:solidFill>
                  <a:srgbClr val="525252"/>
                </a:solidFill>
                <a:effectLst/>
                <a:uLnTx/>
                <a:uFillTx/>
                <a:latin typeface="Courier New" panose="02070309020205020404" pitchFamily="49" charset="0"/>
                <a:cs typeface="Courier New" panose="02070309020205020404" pitchFamily="49" charset="0"/>
                <a:sym typeface="Helvetica Neue"/>
              </a:rPr>
              <a:t>printf</a:t>
            </a: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("%s passed\n", __</a:t>
            </a:r>
            <a:r>
              <a:rPr kumimoji="0" lang="en-US" sz="1100" b="1" i="0" u="none" strike="noStrike" kern="0" cap="none" spc="0" normalizeH="0" baseline="0" noProof="0" dirty="0" err="1">
                <a:ln>
                  <a:noFill/>
                </a:ln>
                <a:solidFill>
                  <a:srgbClr val="525252"/>
                </a:solidFill>
                <a:effectLst/>
                <a:uLnTx/>
                <a:uFillTx/>
                <a:latin typeface="Courier New" panose="02070309020205020404" pitchFamily="49" charset="0"/>
                <a:cs typeface="Courier New" panose="02070309020205020404" pitchFamily="49" charset="0"/>
                <a:sym typeface="Helvetica Neue"/>
              </a:rPr>
              <a:t>func</a:t>
            </a: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__);</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  return EXIT_SUCCESS;</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525252"/>
                </a:solidFill>
                <a:effectLst/>
                <a:uLnTx/>
                <a:uFillTx/>
                <a:latin typeface="Courier New" panose="02070309020205020404" pitchFamily="49" charset="0"/>
                <a:cs typeface="Courier New" panose="02070309020205020404" pitchFamily="49" charset="0"/>
                <a:sym typeface="Helvetica Neue"/>
              </a:rPr>
              <a:t>}</a:t>
            </a:r>
          </a:p>
        </p:txBody>
      </p:sp>
      <p:sp>
        <p:nvSpPr>
          <p:cNvPr id="10" name="Content Placeholder 2">
            <a:extLst>
              <a:ext uri="{FF2B5EF4-FFF2-40B4-BE49-F238E27FC236}">
                <a16:creationId xmlns:a16="http://schemas.microsoft.com/office/drawing/2014/main" id="{C4F75527-6F8C-4283-9352-3E2CE5C9EED0}"/>
              </a:ext>
            </a:extLst>
          </p:cNvPr>
          <p:cNvSpPr txBox="1">
            <a:spLocks/>
          </p:cNvSpPr>
          <p:nvPr/>
        </p:nvSpPr>
        <p:spPr>
          <a:xfrm>
            <a:off x="5568771" y="3774677"/>
            <a:ext cx="3513762" cy="437991"/>
          </a:xfrm>
          <a:prstGeom prst="rect">
            <a:avLst/>
          </a:prstGeom>
          <a:solidFill>
            <a:srgbClr val="002060"/>
          </a:solidFill>
          <a:ln>
            <a:noFill/>
          </a:ln>
        </p:spPr>
        <p:txBody>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90000"/>
              </a:lnSpc>
            </a:pPr>
            <a:r>
              <a:rPr kumimoji="0" lang="en-US" sz="1200" dirty="0">
                <a:solidFill>
                  <a:srgbClr val="FFFFFF"/>
                </a:solidFill>
                <a:latin typeface="IntelOne Display Regular"/>
                <a:sym typeface="Helvetica Neue"/>
              </a:rPr>
              <a:t>Explicit Data Movement from Host to Device</a:t>
            </a:r>
          </a:p>
        </p:txBody>
      </p:sp>
      <p:cxnSp>
        <p:nvCxnSpPr>
          <p:cNvPr id="11" name="Straight Arrow Connector 8">
            <a:extLst>
              <a:ext uri="{FF2B5EF4-FFF2-40B4-BE49-F238E27FC236}">
                <a16:creationId xmlns:a16="http://schemas.microsoft.com/office/drawing/2014/main" id="{B73E1091-61DF-40B1-8312-2C436E46A5E5}"/>
              </a:ext>
            </a:extLst>
          </p:cNvPr>
          <p:cNvCxnSpPr>
            <a:cxnSpLocks/>
          </p:cNvCxnSpPr>
          <p:nvPr/>
        </p:nvCxnSpPr>
        <p:spPr>
          <a:xfrm flipH="1" flipV="1">
            <a:off x="5724128" y="3582877"/>
            <a:ext cx="698642" cy="218996"/>
          </a:xfrm>
          <a:prstGeom prst="straightConnector1">
            <a:avLst/>
          </a:prstGeom>
          <a:noFill/>
          <a:ln w="38100" cap="flat" cmpd="sng" algn="ctr">
            <a:solidFill>
              <a:srgbClr val="004A86"/>
            </a:solidFill>
            <a:prstDash val="solid"/>
            <a:tailEnd type="triangle"/>
          </a:ln>
          <a:effectLst/>
        </p:spPr>
      </p:cxnSp>
      <p:sp>
        <p:nvSpPr>
          <p:cNvPr id="12" name="Content Placeholder 2">
            <a:extLst>
              <a:ext uri="{FF2B5EF4-FFF2-40B4-BE49-F238E27FC236}">
                <a16:creationId xmlns:a16="http://schemas.microsoft.com/office/drawing/2014/main" id="{B2E2F6CF-A4FF-4A84-AD32-6A0A56287BAC}"/>
              </a:ext>
            </a:extLst>
          </p:cNvPr>
          <p:cNvSpPr txBox="1">
            <a:spLocks/>
          </p:cNvSpPr>
          <p:nvPr/>
        </p:nvSpPr>
        <p:spPr>
          <a:xfrm>
            <a:off x="5555748" y="5373216"/>
            <a:ext cx="3513762" cy="437991"/>
          </a:xfrm>
          <a:prstGeom prst="rect">
            <a:avLst/>
          </a:prstGeom>
          <a:solidFill>
            <a:srgbClr val="00B050"/>
          </a:solidFill>
          <a:ln>
            <a:noFill/>
          </a:ln>
        </p:spPr>
        <p:txBody>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lnSpc>
                <a:spcPct val="90000"/>
              </a:lnSpc>
            </a:pPr>
            <a:r>
              <a:rPr kumimoji="0" lang="en-US" sz="1200" dirty="0">
                <a:solidFill>
                  <a:srgbClr val="FFFFFF"/>
                </a:solidFill>
                <a:latin typeface="IntelOne Display Regular"/>
                <a:sym typeface="Helvetica Neue"/>
              </a:rPr>
              <a:t>Explicit Data Movement from Device to Host</a:t>
            </a:r>
          </a:p>
        </p:txBody>
      </p:sp>
      <p:cxnSp>
        <p:nvCxnSpPr>
          <p:cNvPr id="13" name="Straight Arrow Connector 15">
            <a:extLst>
              <a:ext uri="{FF2B5EF4-FFF2-40B4-BE49-F238E27FC236}">
                <a16:creationId xmlns:a16="http://schemas.microsoft.com/office/drawing/2014/main" id="{6BC517E5-8D01-43A6-9019-D87706B847DF}"/>
              </a:ext>
            </a:extLst>
          </p:cNvPr>
          <p:cNvCxnSpPr>
            <a:cxnSpLocks/>
          </p:cNvCxnSpPr>
          <p:nvPr/>
        </p:nvCxnSpPr>
        <p:spPr>
          <a:xfrm flipH="1" flipV="1">
            <a:off x="6893101" y="4729048"/>
            <a:ext cx="559219" cy="644168"/>
          </a:xfrm>
          <a:prstGeom prst="straightConnector1">
            <a:avLst/>
          </a:prstGeom>
          <a:noFill/>
          <a:ln w="38100" cap="flat" cmpd="sng" algn="ctr">
            <a:solidFill>
              <a:srgbClr val="00B050"/>
            </a:solidFill>
            <a:prstDash val="solid"/>
            <a:tailEnd type="triangle"/>
          </a:ln>
          <a:effectLst/>
        </p:spPr>
      </p:cxnSp>
    </p:spTree>
    <p:extLst>
      <p:ext uri="{BB962C8B-B14F-4D97-AF65-F5344CB8AC3E}">
        <p14:creationId xmlns:p14="http://schemas.microsoft.com/office/powerpoint/2010/main" val="125178384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BCF4CE-4E8C-4499-AA38-FFFDE11163E4}"/>
              </a:ext>
            </a:extLst>
          </p:cNvPr>
          <p:cNvSpPr>
            <a:spLocks noGrp="1"/>
          </p:cNvSpPr>
          <p:nvPr>
            <p:ph type="title"/>
          </p:nvPr>
        </p:nvSpPr>
        <p:spPr/>
        <p:txBody>
          <a:bodyPr/>
          <a:lstStyle/>
          <a:p>
            <a:r>
              <a:rPr lang="zh-CN" altLang="en-US" dirty="0"/>
              <a:t>并行执行</a:t>
            </a:r>
          </a:p>
        </p:txBody>
      </p:sp>
      <p:sp>
        <p:nvSpPr>
          <p:cNvPr id="3" name="内容占位符 2">
            <a:extLst>
              <a:ext uri="{FF2B5EF4-FFF2-40B4-BE49-F238E27FC236}">
                <a16:creationId xmlns:a16="http://schemas.microsoft.com/office/drawing/2014/main" id="{CC097923-9292-4B98-8924-6A33B84A975D}"/>
              </a:ext>
            </a:extLst>
          </p:cNvPr>
          <p:cNvSpPr>
            <a:spLocks noGrp="1"/>
          </p:cNvSpPr>
          <p:nvPr>
            <p:ph idx="1"/>
          </p:nvPr>
        </p:nvSpPr>
        <p:spPr/>
        <p:txBody>
          <a:bodyPr/>
          <a:lstStyle/>
          <a:p>
            <a:r>
              <a:rPr lang="en-US" altLang="zh-CN" dirty="0"/>
              <a:t>GPU</a:t>
            </a:r>
            <a:r>
              <a:rPr lang="zh-CN" altLang="en-US" dirty="0"/>
              <a:t>架构</a:t>
            </a:r>
          </a:p>
        </p:txBody>
      </p:sp>
      <p:pic>
        <p:nvPicPr>
          <p:cNvPr id="41" name="图片 40">
            <a:extLst>
              <a:ext uri="{FF2B5EF4-FFF2-40B4-BE49-F238E27FC236}">
                <a16:creationId xmlns:a16="http://schemas.microsoft.com/office/drawing/2014/main" id="{6BF09B6E-96F8-4D2F-882C-DCACB30EAD63}"/>
              </a:ext>
            </a:extLst>
          </p:cNvPr>
          <p:cNvPicPr>
            <a:picLocks noChangeAspect="1"/>
          </p:cNvPicPr>
          <p:nvPr/>
        </p:nvPicPr>
        <p:blipFill>
          <a:blip r:embed="rId2"/>
          <a:stretch>
            <a:fillRect/>
          </a:stretch>
        </p:blipFill>
        <p:spPr>
          <a:xfrm>
            <a:off x="14461" y="1916832"/>
            <a:ext cx="9144000" cy="4992547"/>
          </a:xfrm>
          <a:prstGeom prst="rect">
            <a:avLst/>
          </a:prstGeom>
        </p:spPr>
      </p:pic>
    </p:spTree>
    <p:extLst>
      <p:ext uri="{BB962C8B-B14F-4D97-AF65-F5344CB8AC3E}">
        <p14:creationId xmlns:p14="http://schemas.microsoft.com/office/powerpoint/2010/main" val="204864314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7A62E3-91F6-439B-88D0-72D4A41F883D}"/>
              </a:ext>
            </a:extLst>
          </p:cNvPr>
          <p:cNvSpPr>
            <a:spLocks noGrp="1"/>
          </p:cNvSpPr>
          <p:nvPr>
            <p:ph type="title"/>
          </p:nvPr>
        </p:nvSpPr>
        <p:spPr/>
        <p:txBody>
          <a:bodyPr/>
          <a:lstStyle/>
          <a:p>
            <a:r>
              <a:rPr lang="zh-CN" altLang="en-US" dirty="0"/>
              <a:t>在目标设备创建并行执行</a:t>
            </a:r>
          </a:p>
        </p:txBody>
      </p:sp>
      <p:sp>
        <p:nvSpPr>
          <p:cNvPr id="3" name="内容占位符 2">
            <a:extLst>
              <a:ext uri="{FF2B5EF4-FFF2-40B4-BE49-F238E27FC236}">
                <a16:creationId xmlns:a16="http://schemas.microsoft.com/office/drawing/2014/main" id="{64504604-5305-47AD-8CE5-2925CBD13ADE}"/>
              </a:ext>
            </a:extLst>
          </p:cNvPr>
          <p:cNvSpPr>
            <a:spLocks noGrp="1"/>
          </p:cNvSpPr>
          <p:nvPr>
            <p:ph idx="1"/>
          </p:nvPr>
        </p:nvSpPr>
        <p:spPr/>
        <p:txBody>
          <a:bodyPr/>
          <a:lstStyle/>
          <a:p>
            <a:r>
              <a:rPr lang="en-US" altLang="zh-CN" sz="2800" dirty="0"/>
              <a:t>target</a:t>
            </a:r>
            <a:r>
              <a:rPr lang="zh-CN" altLang="en-US" sz="2800" dirty="0"/>
              <a:t>构造将控制流传输到目标设备</a:t>
            </a:r>
            <a:endParaRPr lang="en-US" altLang="zh-CN" sz="2800" dirty="0"/>
          </a:p>
          <a:p>
            <a:pPr lvl="1"/>
            <a:r>
              <a:rPr lang="zh-CN" altLang="en-US" sz="2400" dirty="0"/>
              <a:t>控制流的传输是串行且同步的</a:t>
            </a:r>
            <a:endParaRPr lang="en-US" altLang="zh-CN" sz="2400" dirty="0"/>
          </a:p>
          <a:p>
            <a:r>
              <a:rPr lang="en-US" altLang="zh-CN" sz="2800" dirty="0"/>
              <a:t>OpenMP</a:t>
            </a:r>
            <a:r>
              <a:rPr lang="zh-CN" altLang="en-US" sz="2800" dirty="0"/>
              <a:t>将卸载和并行执行分离</a:t>
            </a:r>
            <a:endParaRPr lang="en-US" altLang="zh-CN" sz="2800" dirty="0"/>
          </a:p>
          <a:p>
            <a:pPr lvl="1"/>
            <a:r>
              <a:rPr lang="zh-CN" altLang="en-US" sz="2400" dirty="0"/>
              <a:t>程序员要显式在目标设备创建并行区域</a:t>
            </a:r>
            <a:endParaRPr lang="en-US" altLang="zh-CN" sz="2400" dirty="0"/>
          </a:p>
          <a:p>
            <a:pPr lvl="1"/>
            <a:r>
              <a:rPr lang="zh-CN" altLang="en-US" sz="2400" dirty="0"/>
              <a:t>理论上，可与任何</a:t>
            </a:r>
            <a:r>
              <a:rPr lang="en-US" altLang="zh-CN" sz="2400" dirty="0"/>
              <a:t>OpenMP</a:t>
            </a:r>
            <a:r>
              <a:rPr lang="zh-CN" altLang="en-US" sz="2400" dirty="0"/>
              <a:t>构造组合</a:t>
            </a:r>
            <a:endParaRPr lang="en-US" altLang="zh-CN" sz="2400" dirty="0"/>
          </a:p>
          <a:p>
            <a:pPr lvl="1"/>
            <a:r>
              <a:rPr lang="zh-CN" altLang="en-US" sz="2400" dirty="0"/>
              <a:t>实际上，对目标设备只有一部分</a:t>
            </a:r>
            <a:r>
              <a:rPr lang="en-US" altLang="zh-CN" sz="2400" dirty="0"/>
              <a:t>OpenMP</a:t>
            </a:r>
            <a:r>
              <a:rPr lang="zh-CN" altLang="en-US" sz="2400" dirty="0"/>
              <a:t>构造可用</a:t>
            </a:r>
            <a:endParaRPr lang="en-US" altLang="zh-CN" sz="2400" dirty="0"/>
          </a:p>
          <a:p>
            <a:pPr lvl="1"/>
            <a:r>
              <a:rPr lang="en-US" altLang="zh-CN" sz="2400" dirty="0"/>
              <a:t>GPU offload</a:t>
            </a:r>
            <a:r>
              <a:rPr lang="zh-CN" altLang="en-US" sz="2400" dirty="0"/>
              <a:t>支持</a:t>
            </a:r>
            <a:r>
              <a:rPr lang="en-US" altLang="zh-CN" sz="2400" dirty="0"/>
              <a:t>parallel, for/do, barrier, sections, tasks</a:t>
            </a:r>
            <a:r>
              <a:rPr lang="zh-CN" altLang="en-US" sz="2400" dirty="0"/>
              <a:t>等“普通”构造，但不一定有用</a:t>
            </a:r>
            <a:endParaRPr lang="en-US" altLang="zh-CN" sz="2400" dirty="0"/>
          </a:p>
          <a:p>
            <a:pPr lvl="1"/>
            <a:r>
              <a:rPr lang="zh-CN" altLang="en-US" sz="2400" dirty="0"/>
              <a:t>单个</a:t>
            </a:r>
            <a:r>
              <a:rPr lang="en-US" altLang="zh-CN" sz="2400" dirty="0" err="1"/>
              <a:t>sublice</a:t>
            </a:r>
            <a:r>
              <a:rPr lang="zh-CN" altLang="en-US" sz="2400" dirty="0"/>
              <a:t>之外不支持完整线程模型</a:t>
            </a:r>
            <a:endParaRPr lang="en-US" altLang="zh-CN" sz="2400" dirty="0"/>
          </a:p>
          <a:p>
            <a:pPr lvl="2"/>
            <a:r>
              <a:rPr lang="en-US" altLang="zh-CN" sz="2000" dirty="0" err="1"/>
              <a:t>subslice</a:t>
            </a:r>
            <a:r>
              <a:rPr lang="zh-CN" altLang="en-US" sz="2000" dirty="0"/>
              <a:t>之间不支持同步</a:t>
            </a:r>
            <a:endParaRPr lang="en-US" altLang="zh-CN" sz="2000" dirty="0"/>
          </a:p>
          <a:p>
            <a:pPr lvl="2"/>
            <a:r>
              <a:rPr lang="en-US" altLang="zh-CN" sz="2000" dirty="0" err="1"/>
              <a:t>subslice</a:t>
            </a:r>
            <a:r>
              <a:rPr lang="zh-CN" altLang="en-US" sz="2000" dirty="0"/>
              <a:t>的</a:t>
            </a:r>
            <a:r>
              <a:rPr lang="en-US" altLang="zh-CN" sz="2000" dirty="0"/>
              <a:t>L1 cache</a:t>
            </a:r>
            <a:r>
              <a:rPr lang="zh-CN" altLang="en-US" sz="2000" dirty="0"/>
              <a:t>之间不支持协同和内存屏障</a:t>
            </a:r>
          </a:p>
        </p:txBody>
      </p:sp>
    </p:spTree>
    <p:extLst>
      <p:ext uri="{BB962C8B-B14F-4D97-AF65-F5344CB8AC3E}">
        <p14:creationId xmlns:p14="http://schemas.microsoft.com/office/powerpoint/2010/main" val="172388094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7CB36-DC17-414C-AF54-FFB88BAD60FB}"/>
              </a:ext>
            </a:extLst>
          </p:cNvPr>
          <p:cNvSpPr>
            <a:spLocks noGrp="1"/>
          </p:cNvSpPr>
          <p:nvPr>
            <p:ph type="title"/>
          </p:nvPr>
        </p:nvSpPr>
        <p:spPr/>
        <p:txBody>
          <a:bodyPr/>
          <a:lstStyle/>
          <a:p>
            <a:r>
              <a:rPr lang="zh-CN" altLang="en-US" dirty="0"/>
              <a:t>示例：</a:t>
            </a:r>
            <a:r>
              <a:rPr lang="en-US" altLang="zh-CN" dirty="0" err="1"/>
              <a:t>saxpy</a:t>
            </a:r>
            <a:endParaRPr lang="zh-CN" altLang="en-US" dirty="0"/>
          </a:p>
        </p:txBody>
      </p:sp>
      <p:sp>
        <p:nvSpPr>
          <p:cNvPr id="3" name="内容占位符 2">
            <a:extLst>
              <a:ext uri="{FF2B5EF4-FFF2-40B4-BE49-F238E27FC236}">
                <a16:creationId xmlns:a16="http://schemas.microsoft.com/office/drawing/2014/main" id="{E5D2E8D3-9F36-4124-996D-0D08F46D1BA7}"/>
              </a:ext>
            </a:extLst>
          </p:cNvPr>
          <p:cNvSpPr>
            <a:spLocks noGrp="1"/>
          </p:cNvSpPr>
          <p:nvPr>
            <p:ph idx="1"/>
          </p:nvPr>
        </p:nvSpPr>
        <p:spPr/>
        <p:txBody>
          <a:bodyPr/>
          <a:lstStyle/>
          <a:p>
            <a:r>
              <a:rPr lang="zh-CN" altLang="en-US" sz="2800" dirty="0"/>
              <a:t>在设备上，</a:t>
            </a:r>
            <a:r>
              <a:rPr lang="en-US" altLang="zh-CN" sz="2800" dirty="0"/>
              <a:t>parallel</a:t>
            </a:r>
            <a:r>
              <a:rPr lang="zh-CN" altLang="en-US" sz="2800" dirty="0"/>
              <a:t>构造创建一个线程</a:t>
            </a:r>
            <a:r>
              <a:rPr lang="en-US" altLang="zh-CN" sz="2800" dirty="0"/>
              <a:t>team</a:t>
            </a:r>
            <a:r>
              <a:rPr lang="zh-CN" altLang="en-US" sz="2800" dirty="0"/>
              <a:t>，在一个</a:t>
            </a:r>
            <a:r>
              <a:rPr lang="en-US" altLang="zh-CN" sz="2800" dirty="0" err="1"/>
              <a:t>subslice</a:t>
            </a:r>
            <a:r>
              <a:rPr lang="zh-CN" altLang="en-US" sz="2800" dirty="0"/>
              <a:t>或流多处理器上执行</a:t>
            </a:r>
          </a:p>
        </p:txBody>
      </p:sp>
      <p:sp>
        <p:nvSpPr>
          <p:cNvPr id="15" name="Rectangle 14">
            <a:extLst>
              <a:ext uri="{FF2B5EF4-FFF2-40B4-BE49-F238E27FC236}">
                <a16:creationId xmlns:a16="http://schemas.microsoft.com/office/drawing/2014/main" id="{D52B406C-EB4C-4B9C-9EBA-2DFFF5C8B797}"/>
              </a:ext>
            </a:extLst>
          </p:cNvPr>
          <p:cNvSpPr/>
          <p:nvPr/>
        </p:nvSpPr>
        <p:spPr>
          <a:xfrm>
            <a:off x="607483" y="5800885"/>
            <a:ext cx="5793316" cy="295530"/>
          </a:xfrm>
          <a:prstGeom prst="rect">
            <a:avLst/>
          </a:prstGeom>
        </p:spPr>
        <p:txBody>
          <a:bodyPr wrap="square">
            <a:spAutoFit/>
          </a:bodyPr>
          <a:lstStyle/>
          <a:p>
            <a:pPr defTabSz="1219169" eaLnBrk="1" fontAlgn="auto">
              <a:lnSpc>
                <a:spcPct val="90000"/>
              </a:lnSpc>
              <a:spcBef>
                <a:spcPts val="2250"/>
              </a:spcBef>
              <a:spcAft>
                <a:spcPts val="0"/>
              </a:spcAft>
            </a:pPr>
            <a:r>
              <a:rPr kumimoji="0" lang="de-DE" sz="1467" kern="0" dirty="0">
                <a:solidFill>
                  <a:srgbClr val="000000"/>
                </a:solidFill>
                <a:latin typeface="Consolas" panose="020B0609020204030204" pitchFamily="49" charset="0"/>
                <a:sym typeface="Helvetica Neue"/>
              </a:rPr>
              <a:t>icx -qopenmp -fopenmp-targets=spir64 -o saxpy saxpy.c</a:t>
            </a:r>
          </a:p>
        </p:txBody>
      </p:sp>
      <p:grpSp>
        <p:nvGrpSpPr>
          <p:cNvPr id="18" name="组合 17">
            <a:extLst>
              <a:ext uri="{FF2B5EF4-FFF2-40B4-BE49-F238E27FC236}">
                <a16:creationId xmlns:a16="http://schemas.microsoft.com/office/drawing/2014/main" id="{380FDB7F-F1C7-40A9-847F-ED9AA53D2A9D}"/>
              </a:ext>
            </a:extLst>
          </p:cNvPr>
          <p:cNvGrpSpPr>
            <a:grpSpLocks noChangeAspect="1"/>
          </p:cNvGrpSpPr>
          <p:nvPr/>
        </p:nvGrpSpPr>
        <p:grpSpPr>
          <a:xfrm>
            <a:off x="887563" y="2734215"/>
            <a:ext cx="8035383" cy="2308324"/>
            <a:chOff x="887562" y="2734215"/>
            <a:chExt cx="10713844" cy="3077765"/>
          </a:xfrm>
        </p:grpSpPr>
        <p:sp>
          <p:nvSpPr>
            <p:cNvPr id="11" name="Rectangle 5">
              <a:extLst>
                <a:ext uri="{FF2B5EF4-FFF2-40B4-BE49-F238E27FC236}">
                  <a16:creationId xmlns:a16="http://schemas.microsoft.com/office/drawing/2014/main" id="{B5AADACC-5996-4C59-852E-6BCA78F45AB9}"/>
                </a:ext>
              </a:extLst>
            </p:cNvPr>
            <p:cNvSpPr/>
            <p:nvPr/>
          </p:nvSpPr>
          <p:spPr>
            <a:xfrm>
              <a:off x="887562" y="2734215"/>
              <a:ext cx="6098116" cy="3077765"/>
            </a:xfrm>
            <a:prstGeom prst="rect">
              <a:avLst/>
            </a:prstGeom>
            <a:solidFill>
              <a:srgbClr val="FFFFFF">
                <a:lumMod val="85000"/>
              </a:srgbClr>
            </a:solidFill>
            <a:ln>
              <a:noFill/>
            </a:ln>
          </p:spPr>
          <p:txBody>
            <a:bodyPr wrap="square">
              <a:spAutoFit/>
            </a:bodyPr>
            <a:lstStyle/>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void saxpy(float a, float* x, float* y, </a:t>
              </a:r>
              <a:br>
                <a:rPr kumimoji="0" lang="de-DE" sz="1600" b="0" i="0" u="none" strike="noStrike" kern="0" cap="none" spc="0" normalizeH="0" baseline="0" noProof="0" dirty="0">
                  <a:ln>
                    <a:noFill/>
                  </a:ln>
                  <a:solidFill>
                    <a:srgbClr val="000000"/>
                  </a:solidFill>
                  <a:effectLst/>
                  <a:uLnTx/>
                  <a:uFillTx/>
                  <a:latin typeface="Consolas" panose="020B0609020204030204" pitchFamily="49" charset="0"/>
                  <a:sym typeface="Helvetica Neue"/>
                </a:rPr>
              </a:br>
              <a:r>
                <a:rPr kumimoji="0" lang="de-DE" sz="16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int sz) {</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71C5"/>
                  </a:solidFill>
                  <a:effectLst/>
                  <a:uLnTx/>
                  <a:uFillTx/>
                  <a:latin typeface="Consolas" panose="020B0609020204030204" pitchFamily="49" charset="0"/>
                  <a:sym typeface="Helvetica Neue"/>
                </a:rPr>
                <a:t>#pragma omp target map(to:x[0:sz]) \   </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71C5"/>
                  </a:solidFill>
                  <a:effectLst/>
                  <a:uLnTx/>
                  <a:uFillTx/>
                  <a:latin typeface="Consolas" panose="020B0609020204030204" pitchFamily="49" charset="0"/>
                  <a:sym typeface="Helvetica Neue"/>
                </a:rPr>
                <a:t>                   map(tofrom(y[0:sz])</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C00000"/>
                  </a:solidFill>
                  <a:effectLst/>
                  <a:uLnTx/>
                  <a:uFillTx/>
                  <a:latin typeface="Consolas" panose="020B0609020204030204" pitchFamily="49" charset="0"/>
                  <a:sym typeface="Helvetica Neue"/>
                </a:rPr>
                <a:t>#pragma </a:t>
              </a:r>
              <a:r>
                <a:rPr kumimoji="0" lang="en-US" sz="1600" b="0" i="0" u="none" strike="noStrike" kern="0" cap="none" spc="0" normalizeH="0" baseline="0" noProof="0" dirty="0" err="1">
                  <a:ln>
                    <a:noFill/>
                  </a:ln>
                  <a:solidFill>
                    <a:srgbClr val="C00000"/>
                  </a:solidFill>
                  <a:effectLst/>
                  <a:uLnTx/>
                  <a:uFillTx/>
                  <a:latin typeface="Consolas" panose="020B0609020204030204" pitchFamily="49" charset="0"/>
                  <a:sym typeface="Helvetica Neue"/>
                </a:rPr>
                <a:t>omp</a:t>
              </a:r>
              <a:r>
                <a:rPr kumimoji="0" lang="en-US" sz="1600" b="0" i="0" u="none" strike="noStrike" kern="0" cap="none" spc="0" normalizeH="0" baseline="0" noProof="0" dirty="0">
                  <a:ln>
                    <a:noFill/>
                  </a:ln>
                  <a:solidFill>
                    <a:srgbClr val="C00000"/>
                  </a:solidFill>
                  <a:effectLst/>
                  <a:uLnTx/>
                  <a:uFillTx/>
                  <a:latin typeface="Consolas" panose="020B0609020204030204" pitchFamily="49" charset="0"/>
                  <a:sym typeface="Helvetica Neue"/>
                </a:rPr>
                <a:t> parallel for </a:t>
              </a:r>
              <a:r>
                <a:rPr kumimoji="0" lang="en-US" sz="1600" b="0" i="0" u="none" strike="noStrike" kern="0" cap="none" spc="0" normalizeH="0" baseline="0" noProof="0" dirty="0" err="1">
                  <a:ln>
                    <a:noFill/>
                  </a:ln>
                  <a:solidFill>
                    <a:srgbClr val="C00000"/>
                  </a:solidFill>
                  <a:effectLst/>
                  <a:uLnTx/>
                  <a:uFillTx/>
                  <a:latin typeface="Consolas" panose="020B0609020204030204" pitchFamily="49" charset="0"/>
                  <a:sym typeface="Helvetica Neue"/>
                </a:rPr>
                <a:t>simd</a:t>
              </a:r>
              <a:endParaRPr kumimoji="0" lang="de-DE" sz="1600" b="0" i="0" u="none" strike="noStrike" kern="0" cap="none" spc="0" normalizeH="0" baseline="0" noProof="0" dirty="0">
                <a:ln>
                  <a:noFill/>
                </a:ln>
                <a:solidFill>
                  <a:srgbClr val="C00000"/>
                </a:solidFill>
                <a:effectLst/>
                <a:uLnTx/>
                <a:uFillTx/>
                <a:latin typeface="Consolas" panose="020B0609020204030204" pitchFamily="49" charset="0"/>
                <a:sym typeface="Helvetica Neue"/>
              </a:endParaRP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for (int i = 0; i &lt; sz; i++) {</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y[i] = a * x[i] + y[i];</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a:t>
              </a:r>
            </a:p>
            <a:p>
              <a:pPr marL="0" marR="0" lvl="0" indent="0"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a:t>
              </a:r>
            </a:p>
          </p:txBody>
        </p:sp>
        <p:sp>
          <p:nvSpPr>
            <p:cNvPr id="12" name="Rectangle 7">
              <a:extLst>
                <a:ext uri="{FF2B5EF4-FFF2-40B4-BE49-F238E27FC236}">
                  <a16:creationId xmlns:a16="http://schemas.microsoft.com/office/drawing/2014/main" id="{A1635F71-5959-4E03-A414-33B571D36F26}"/>
                </a:ext>
              </a:extLst>
            </p:cNvPr>
            <p:cNvSpPr/>
            <p:nvPr/>
          </p:nvSpPr>
          <p:spPr bwMode="auto">
            <a:xfrm>
              <a:off x="6985677" y="2743636"/>
              <a:ext cx="203200" cy="850424"/>
            </a:xfrm>
            <a:prstGeom prst="rect">
              <a:avLst/>
            </a:prstGeom>
            <a:gradFill rotWithShape="1">
              <a:gsLst>
                <a:gs pos="0">
                  <a:srgbClr val="0068B5">
                    <a:tint val="100000"/>
                    <a:shade val="100000"/>
                    <a:satMod val="129999"/>
                  </a:srgbClr>
                </a:gs>
                <a:gs pos="100000">
                  <a:srgbClr val="0068B5">
                    <a:tint val="50000"/>
                    <a:shade val="100000"/>
                    <a:satMod val="350000"/>
                  </a:srgbClr>
                </a:gs>
              </a:gsLst>
              <a:lin ang="16200000" scaled="0"/>
            </a:gradFill>
            <a:ln w="9525" cap="flat" cmpd="sng" algn="ctr">
              <a:solidFill>
                <a:srgbClr val="0068B5">
                  <a:shade val="95000"/>
                  <a:satMod val="104999"/>
                </a:srgbClr>
              </a:solidFill>
              <a:prstDash val="solid"/>
              <a:headEnd type="none" w="med" len="med"/>
              <a:tailEnd type="none" w="med" len="med"/>
            </a:ln>
            <a:effectLst/>
          </p:spPr>
          <p:txBody>
            <a:bodyPr vert="vert" wrap="square" lIns="0" tIns="0" rIns="0" bIns="0" numCol="1" rtlCol="0" anchor="t" anchorCtr="0" compatLnSpc="1">
              <a:prstTxWarp prst="textNoShape">
                <a:avLst/>
              </a:prstTxWarp>
              <a:noAutofit/>
            </a:bodyPr>
            <a:lstStyle/>
            <a:p>
              <a:pPr marL="0" marR="0" lvl="0" indent="0" algn="ctr" defTabSz="1219170" eaLnBrk="1" fontAlgn="auto" latinLnBrk="0" hangingPunct="1">
                <a:lnSpc>
                  <a:spcPct val="80000"/>
                </a:lnSpc>
                <a:spcBef>
                  <a:spcPct val="50000"/>
                </a:spcBef>
                <a:spcAft>
                  <a:spcPts val="0"/>
                </a:spcAft>
                <a:buClrTx/>
                <a:buSzTx/>
                <a:buFontTx/>
                <a:buNone/>
                <a:tabLst/>
                <a:defRPr/>
              </a:pPr>
              <a:r>
                <a:rPr kumimoji="0" lang="en-US" sz="1200" b="0" i="0" u="none" strike="noStrike" kern="0" cap="none" spc="0" normalizeH="0" baseline="0" noProof="0" dirty="0">
                  <a:ln>
                    <a:noFill/>
                  </a:ln>
                  <a:solidFill>
                    <a:srgbClr val="525252"/>
                  </a:solidFill>
                  <a:effectLst/>
                  <a:uLnTx/>
                  <a:uFillTx/>
                  <a:latin typeface="Verdana" pitchFamily="34" charset="0"/>
                  <a:sym typeface="Helvetica Neue"/>
                </a:rPr>
                <a:t>host</a:t>
              </a:r>
            </a:p>
          </p:txBody>
        </p:sp>
        <p:sp>
          <p:nvSpPr>
            <p:cNvPr id="13" name="Rectangle 8">
              <a:extLst>
                <a:ext uri="{FF2B5EF4-FFF2-40B4-BE49-F238E27FC236}">
                  <a16:creationId xmlns:a16="http://schemas.microsoft.com/office/drawing/2014/main" id="{7930DCFA-FE77-4613-BF25-A3BF13511A0E}"/>
                </a:ext>
              </a:extLst>
            </p:cNvPr>
            <p:cNvSpPr/>
            <p:nvPr/>
          </p:nvSpPr>
          <p:spPr bwMode="auto">
            <a:xfrm>
              <a:off x="6985676" y="3594061"/>
              <a:ext cx="203200" cy="850424"/>
            </a:xfrm>
            <a:prstGeom prst="rect">
              <a:avLst/>
            </a:prstGeom>
            <a:gradFill rotWithShape="1">
              <a:gsLst>
                <a:gs pos="0">
                  <a:srgbClr val="00C7FD">
                    <a:tint val="100000"/>
                    <a:shade val="100000"/>
                    <a:satMod val="129999"/>
                  </a:srgbClr>
                </a:gs>
                <a:gs pos="100000">
                  <a:srgbClr val="00C7FD">
                    <a:tint val="50000"/>
                    <a:shade val="100000"/>
                    <a:satMod val="350000"/>
                  </a:srgbClr>
                </a:gs>
              </a:gsLst>
              <a:lin ang="16200000" scaled="0"/>
            </a:gradFill>
            <a:ln w="9525" cap="flat" cmpd="sng" algn="ctr">
              <a:solidFill>
                <a:srgbClr val="00C7FD">
                  <a:shade val="95000"/>
                  <a:satMod val="104999"/>
                </a:srgbClr>
              </a:solidFill>
              <a:prstDash val="solid"/>
              <a:headEnd type="none" w="med" len="med"/>
              <a:tailEnd type="none" w="med" len="med"/>
            </a:ln>
            <a:effectLst/>
          </p:spPr>
          <p:txBody>
            <a:bodyPr vert="vert" wrap="square" lIns="0" tIns="0" rIns="0" bIns="0" numCol="1" rtlCol="0" anchor="t" anchorCtr="0" compatLnSpc="1">
              <a:prstTxWarp prst="textNoShape">
                <a:avLst/>
              </a:prstTxWarp>
              <a:noAutofit/>
            </a:bodyPr>
            <a:lstStyle/>
            <a:p>
              <a:pPr marL="0" marR="0" lvl="0" indent="0" algn="ctr" defTabSz="1219170" eaLnBrk="1" fontAlgn="auto" latinLnBrk="0" hangingPunct="1">
                <a:lnSpc>
                  <a:spcPct val="80000"/>
                </a:lnSpc>
                <a:spcBef>
                  <a:spcPct val="50000"/>
                </a:spcBef>
                <a:spcAft>
                  <a:spcPts val="0"/>
                </a:spcAft>
                <a:buClrTx/>
                <a:buSzTx/>
                <a:buFontTx/>
                <a:buNone/>
                <a:tabLst/>
                <a:defRPr/>
              </a:pPr>
              <a:r>
                <a:rPr kumimoji="0" lang="en-US" sz="1200" b="0" i="0" u="none" strike="noStrike" kern="0" cap="none" spc="0" normalizeH="0" baseline="0" noProof="0" dirty="0">
                  <a:ln>
                    <a:noFill/>
                  </a:ln>
                  <a:solidFill>
                    <a:srgbClr val="525252"/>
                  </a:solidFill>
                  <a:effectLst/>
                  <a:uLnTx/>
                  <a:uFillTx/>
                  <a:latin typeface="Verdana" pitchFamily="34" charset="0"/>
                  <a:sym typeface="Helvetica Neue"/>
                </a:rPr>
                <a:t>target</a:t>
              </a:r>
            </a:p>
          </p:txBody>
        </p:sp>
        <p:sp>
          <p:nvSpPr>
            <p:cNvPr id="14" name="Rectangle 9">
              <a:extLst>
                <a:ext uri="{FF2B5EF4-FFF2-40B4-BE49-F238E27FC236}">
                  <a16:creationId xmlns:a16="http://schemas.microsoft.com/office/drawing/2014/main" id="{3D94078A-ABD2-46B6-A474-A919DA852A9E}"/>
                </a:ext>
              </a:extLst>
            </p:cNvPr>
            <p:cNvSpPr/>
            <p:nvPr/>
          </p:nvSpPr>
          <p:spPr bwMode="auto">
            <a:xfrm>
              <a:off x="6985677" y="4437027"/>
              <a:ext cx="203200" cy="1022503"/>
            </a:xfrm>
            <a:prstGeom prst="rect">
              <a:avLst/>
            </a:prstGeom>
            <a:gradFill rotWithShape="1">
              <a:gsLst>
                <a:gs pos="0">
                  <a:srgbClr val="0068B5">
                    <a:tint val="100000"/>
                    <a:shade val="100000"/>
                    <a:satMod val="129999"/>
                  </a:srgbClr>
                </a:gs>
                <a:gs pos="100000">
                  <a:srgbClr val="0068B5">
                    <a:tint val="50000"/>
                    <a:shade val="100000"/>
                    <a:satMod val="350000"/>
                  </a:srgbClr>
                </a:gs>
              </a:gsLst>
              <a:lin ang="16200000" scaled="0"/>
            </a:gradFill>
            <a:ln w="9525" cap="flat" cmpd="sng" algn="ctr">
              <a:solidFill>
                <a:srgbClr val="0068B5">
                  <a:shade val="95000"/>
                  <a:satMod val="104999"/>
                </a:srgbClr>
              </a:solidFill>
              <a:prstDash val="solid"/>
              <a:headEnd type="none" w="med" len="med"/>
              <a:tailEnd type="none" w="med" len="med"/>
            </a:ln>
            <a:effectLst/>
          </p:spPr>
          <p:txBody>
            <a:bodyPr vert="vert" wrap="square" lIns="0" tIns="0" rIns="0" bIns="0" numCol="1" rtlCol="0" anchor="t" anchorCtr="0" compatLnSpc="1">
              <a:prstTxWarp prst="textNoShape">
                <a:avLst/>
              </a:prstTxWarp>
              <a:noAutofit/>
            </a:bodyPr>
            <a:lstStyle/>
            <a:p>
              <a:pPr marL="0" marR="0" lvl="0" indent="0" algn="ctr" defTabSz="1219170" eaLnBrk="1" fontAlgn="auto" latinLnBrk="0" hangingPunct="1">
                <a:lnSpc>
                  <a:spcPct val="80000"/>
                </a:lnSpc>
                <a:spcBef>
                  <a:spcPct val="50000"/>
                </a:spcBef>
                <a:spcAft>
                  <a:spcPts val="0"/>
                </a:spcAft>
                <a:buClrTx/>
                <a:buSzTx/>
                <a:buFontTx/>
                <a:buNone/>
                <a:tabLst/>
                <a:defRPr/>
              </a:pPr>
              <a:r>
                <a:rPr kumimoji="0" lang="en-US" sz="1200" b="0" i="0" u="none" strike="noStrike" kern="0" cap="none" spc="0" normalizeH="0" baseline="0" noProof="0" dirty="0">
                  <a:ln>
                    <a:noFill/>
                  </a:ln>
                  <a:solidFill>
                    <a:srgbClr val="525252"/>
                  </a:solidFill>
                  <a:effectLst/>
                  <a:uLnTx/>
                  <a:uFillTx/>
                  <a:latin typeface="Verdana" pitchFamily="34" charset="0"/>
                  <a:sym typeface="Helvetica Neue"/>
                </a:rPr>
                <a:t>host</a:t>
              </a:r>
            </a:p>
          </p:txBody>
        </p:sp>
        <p:sp>
          <p:nvSpPr>
            <p:cNvPr id="16" name="Speech Bubble: Rectangle with Corners Rounded 17">
              <a:extLst>
                <a:ext uri="{FF2B5EF4-FFF2-40B4-BE49-F238E27FC236}">
                  <a16:creationId xmlns:a16="http://schemas.microsoft.com/office/drawing/2014/main" id="{2B09D9BE-F3DA-4FAD-B027-C5676ECEF84B}"/>
                </a:ext>
              </a:extLst>
            </p:cNvPr>
            <p:cNvSpPr/>
            <p:nvPr/>
          </p:nvSpPr>
          <p:spPr>
            <a:xfrm>
              <a:off x="6705601" y="4643501"/>
              <a:ext cx="4872567" cy="1122299"/>
            </a:xfrm>
            <a:prstGeom prst="wedgeRoundRectCallout">
              <a:avLst>
                <a:gd name="adj1" fmla="val -80292"/>
                <a:gd name="adj2" fmla="val -80450"/>
                <a:gd name="adj3" fmla="val 16667"/>
              </a:avLst>
            </a:prstGeom>
            <a:solidFill>
              <a:srgbClr val="004A86"/>
            </a:solidFill>
            <a:ln w="9525" cap="flat" cmpd="sng" algn="ctr">
              <a:noFill/>
              <a:prstDash val="solid"/>
            </a:ln>
            <a:effectLst/>
          </p:spPr>
          <p:txBody>
            <a:bodyPr rtlCol="0" anchor="ctr"/>
            <a:lstStyle/>
            <a:p>
              <a:pPr marL="0" marR="0" lvl="0" indent="0" algn="ctr" defTabSz="121916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Helvetica Neue"/>
                </a:rPr>
                <a:t>Create a team of threads to execute the loop in parallel and </a:t>
              </a:r>
              <a:r>
                <a:rPr kumimoji="0" lang="en-US" sz="1600" b="0" i="0" u="none" strike="noStrike" kern="0" cap="none" spc="0" normalizeH="0" baseline="0" noProof="0" dirty="0" err="1">
                  <a:ln>
                    <a:noFill/>
                  </a:ln>
                  <a:solidFill>
                    <a:srgbClr val="FFFFFF"/>
                  </a:solidFill>
                  <a:effectLst/>
                  <a:uLnTx/>
                  <a:uFillTx/>
                  <a:latin typeface="Times New Roman" panose="02020603050405020304" pitchFamily="18" charset="0"/>
                  <a:cs typeface="Times New Roman" panose="02020603050405020304" pitchFamily="18" charset="0"/>
                  <a:sym typeface="Helvetica Neue"/>
                </a:rPr>
                <a:t>SIMDify</a:t>
              </a:r>
              <a:r>
                <a:rPr kumimoji="0" lang="en-US" sz="1600"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Helvetica Neue"/>
                </a:rPr>
                <a:t>.</a:t>
              </a:r>
            </a:p>
            <a:p>
              <a:pPr marL="0" marR="0" lvl="0" indent="0" algn="ctr" defTabSz="1219169" eaLnBrk="1" fontAlgn="auto" latinLnBrk="0" hangingPunct="1">
                <a:lnSpc>
                  <a:spcPct val="100000"/>
                </a:lnSpc>
                <a:spcBef>
                  <a:spcPts val="0"/>
                </a:spcBef>
                <a:spcAft>
                  <a:spcPts val="0"/>
                </a:spcAft>
                <a:buClrTx/>
                <a:buSzTx/>
                <a:buFontTx/>
                <a:buNone/>
                <a:tabLst/>
                <a:defRPr/>
              </a:pPr>
              <a:r>
                <a:rPr kumimoji="0" lang="de-DE" sz="1600"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Helvetica Neue"/>
                </a:rPr>
                <a:t>Only one GPU subslice utilized, GPU significantly underutilized</a:t>
              </a:r>
            </a:p>
          </p:txBody>
        </p:sp>
        <p:sp>
          <p:nvSpPr>
            <p:cNvPr id="17" name="Speech Bubble: Rectangle with Corners Rounded 22">
              <a:extLst>
                <a:ext uri="{FF2B5EF4-FFF2-40B4-BE49-F238E27FC236}">
                  <a16:creationId xmlns:a16="http://schemas.microsoft.com/office/drawing/2014/main" id="{1D2D3543-6A99-4AC5-9319-4C0B483EA5E6}"/>
                </a:ext>
              </a:extLst>
            </p:cNvPr>
            <p:cNvSpPr/>
            <p:nvPr/>
          </p:nvSpPr>
          <p:spPr>
            <a:xfrm>
              <a:off x="8030111" y="3527302"/>
              <a:ext cx="3571295" cy="574517"/>
            </a:xfrm>
            <a:prstGeom prst="wedgeRoundRectCallout">
              <a:avLst>
                <a:gd name="adj1" fmla="val -72539"/>
                <a:gd name="adj2" fmla="val -7147"/>
                <a:gd name="adj3" fmla="val 16667"/>
              </a:avLst>
            </a:prstGeom>
            <a:solidFill>
              <a:srgbClr val="004A86"/>
            </a:solidFill>
            <a:ln w="9525" cap="flat" cmpd="sng" algn="ctr">
              <a:noFill/>
              <a:prstDash val="solid"/>
            </a:ln>
            <a:effectLst/>
          </p:spPr>
          <p:txBody>
            <a:bodyPr rtlCol="0" anchor="ctr"/>
            <a:lstStyle/>
            <a:p>
              <a:pPr marL="0" marR="0" lvl="0" indent="0" algn="ctr" defTabSz="1219169" eaLnBrk="1" fontAlgn="auto" latinLnBrk="0" hangingPunct="1">
                <a:lnSpc>
                  <a:spcPct val="90000"/>
                </a:lnSpc>
                <a:spcBef>
                  <a:spcPts val="225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Helvetica Neue"/>
                </a:rPr>
                <a:t>GPUs are multi-level devices:</a:t>
              </a:r>
              <a:br>
                <a:rPr kumimoji="0" lang="en-US" sz="1600"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Helvetica Neue"/>
                </a:rPr>
              </a:br>
              <a:r>
                <a:rPr kumimoji="0" lang="en-US" sz="1600"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Helvetica Neue"/>
                </a:rPr>
                <a:t>SIMD, threads, thread blocks</a:t>
              </a:r>
              <a:endParaRPr kumimoji="0" lang="de-DE" sz="1600"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Helvetica Neue"/>
              </a:endParaRPr>
            </a:p>
          </p:txBody>
        </p:sp>
      </p:grpSp>
    </p:spTree>
    <p:extLst>
      <p:ext uri="{BB962C8B-B14F-4D97-AF65-F5344CB8AC3E}">
        <p14:creationId xmlns:p14="http://schemas.microsoft.com/office/powerpoint/2010/main" val="165916327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85D7B4-B6C8-4B1A-9A94-456168EAE626}"/>
              </a:ext>
            </a:extLst>
          </p:cNvPr>
          <p:cNvSpPr>
            <a:spLocks noGrp="1"/>
          </p:cNvSpPr>
          <p:nvPr>
            <p:ph type="title"/>
          </p:nvPr>
        </p:nvSpPr>
        <p:spPr/>
        <p:txBody>
          <a:bodyPr/>
          <a:lstStyle/>
          <a:p>
            <a:r>
              <a:rPr lang="en-US" altLang="zh-CN" dirty="0"/>
              <a:t>teams</a:t>
            </a:r>
            <a:r>
              <a:rPr lang="zh-CN" altLang="en-US" dirty="0"/>
              <a:t>构造</a:t>
            </a:r>
          </a:p>
        </p:txBody>
      </p:sp>
      <p:sp>
        <p:nvSpPr>
          <p:cNvPr id="3" name="内容占位符 2">
            <a:extLst>
              <a:ext uri="{FF2B5EF4-FFF2-40B4-BE49-F238E27FC236}">
                <a16:creationId xmlns:a16="http://schemas.microsoft.com/office/drawing/2014/main" id="{0C0A8915-C334-4E0C-ABEC-5E4E245FF966}"/>
              </a:ext>
            </a:extLst>
          </p:cNvPr>
          <p:cNvSpPr>
            <a:spLocks noGrp="1"/>
          </p:cNvSpPr>
          <p:nvPr>
            <p:ph idx="1"/>
          </p:nvPr>
        </p:nvSpPr>
        <p:spPr/>
        <p:txBody>
          <a:bodyPr/>
          <a:lstStyle/>
          <a:p>
            <a:r>
              <a:rPr lang="zh-CN" altLang="en-US" sz="2800" dirty="0"/>
              <a:t>创建多个主线程，从而创建一组线程</a:t>
            </a:r>
            <a:r>
              <a:rPr lang="en-US" altLang="zh-CN" sz="2800" dirty="0"/>
              <a:t>team</a:t>
            </a:r>
            <a:r>
              <a:rPr lang="zh-CN" altLang="en-US" sz="2800" dirty="0"/>
              <a:t>（联盟）</a:t>
            </a:r>
            <a:endParaRPr lang="en-US" altLang="zh-CN" sz="2800" dirty="0"/>
          </a:p>
          <a:p>
            <a:r>
              <a:rPr lang="zh-CN" altLang="en-US" sz="2800" dirty="0"/>
              <a:t>多个</a:t>
            </a:r>
            <a:r>
              <a:rPr lang="en-US" altLang="zh-CN" sz="2800" dirty="0"/>
              <a:t>team</a:t>
            </a:r>
            <a:r>
              <a:rPr lang="zh-CN" altLang="en-US" sz="2800" dirty="0"/>
              <a:t>间不支持同步</a:t>
            </a:r>
          </a:p>
        </p:txBody>
      </p:sp>
      <p:pic>
        <p:nvPicPr>
          <p:cNvPr id="209" name="图片 208">
            <a:extLst>
              <a:ext uri="{FF2B5EF4-FFF2-40B4-BE49-F238E27FC236}">
                <a16:creationId xmlns:a16="http://schemas.microsoft.com/office/drawing/2014/main" id="{76F73BAE-DF36-4B1B-ABF7-2E1977B1159C}"/>
              </a:ext>
            </a:extLst>
          </p:cNvPr>
          <p:cNvPicPr>
            <a:picLocks noChangeAspect="1"/>
          </p:cNvPicPr>
          <p:nvPr/>
        </p:nvPicPr>
        <p:blipFill>
          <a:blip r:embed="rId2"/>
          <a:stretch>
            <a:fillRect/>
          </a:stretch>
        </p:blipFill>
        <p:spPr>
          <a:xfrm>
            <a:off x="0" y="3036384"/>
            <a:ext cx="9144000" cy="3128920"/>
          </a:xfrm>
          <a:prstGeom prst="rect">
            <a:avLst/>
          </a:prstGeom>
        </p:spPr>
      </p:pic>
    </p:spTree>
    <p:extLst>
      <p:ext uri="{BB962C8B-B14F-4D97-AF65-F5344CB8AC3E}">
        <p14:creationId xmlns:p14="http://schemas.microsoft.com/office/powerpoint/2010/main" val="18886581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F0F47F-22C0-4FA2-85BD-469EA34E9EA4}"/>
              </a:ext>
            </a:extLst>
          </p:cNvPr>
          <p:cNvSpPr>
            <a:spLocks noGrp="1"/>
          </p:cNvSpPr>
          <p:nvPr>
            <p:ph type="title"/>
          </p:nvPr>
        </p:nvSpPr>
        <p:spPr/>
        <p:txBody>
          <a:bodyPr/>
          <a:lstStyle/>
          <a:p>
            <a:r>
              <a:rPr lang="en-US" altLang="zh-CN" dirty="0"/>
              <a:t>teams</a:t>
            </a:r>
            <a:r>
              <a:rPr lang="zh-CN" altLang="en-US" dirty="0"/>
              <a:t>构造的语法</a:t>
            </a:r>
          </a:p>
        </p:txBody>
      </p:sp>
      <p:sp>
        <p:nvSpPr>
          <p:cNvPr id="3" name="内容占位符 2">
            <a:extLst>
              <a:ext uri="{FF2B5EF4-FFF2-40B4-BE49-F238E27FC236}">
                <a16:creationId xmlns:a16="http://schemas.microsoft.com/office/drawing/2014/main" id="{70C42C9D-5EDD-4983-9ACE-52ABED50BE9D}"/>
              </a:ext>
            </a:extLst>
          </p:cNvPr>
          <p:cNvSpPr>
            <a:spLocks noGrp="1"/>
          </p:cNvSpPr>
          <p:nvPr>
            <p:ph idx="1"/>
          </p:nvPr>
        </p:nvSpPr>
        <p:spPr/>
        <p:txBody>
          <a:bodyPr/>
          <a:lstStyle/>
          <a:p>
            <a:r>
              <a:rPr kumimoji="1" lang="zh-CN" altLang="en-US" sz="2800" dirty="0"/>
              <a:t>支持多级的并行设备</a:t>
            </a:r>
            <a:endParaRPr kumimoji="1" lang="en-US" altLang="zh-CN" sz="2800" dirty="0"/>
          </a:p>
          <a:p>
            <a:pPr>
              <a:defRPr/>
            </a:pPr>
            <a:r>
              <a:rPr lang="en-US" altLang="zh-CN" sz="2800" dirty="0">
                <a:solidFill>
                  <a:srgbClr val="000000"/>
                </a:solidFill>
              </a:rPr>
              <a:t>C/C++</a:t>
            </a:r>
            <a:r>
              <a:rPr lang="zh-CN" altLang="en-US" sz="2800" dirty="0">
                <a:solidFill>
                  <a:srgbClr val="000000"/>
                </a:solidFill>
              </a:rPr>
              <a:t>语法</a:t>
            </a:r>
            <a:endParaRPr lang="en-US" altLang="zh-CN" sz="2800" dirty="0">
              <a:solidFill>
                <a:srgbClr val="000000"/>
              </a:solidFill>
            </a:endParaRPr>
          </a:p>
          <a:p>
            <a:pPr marL="0" indent="0" eaLnBrk="1" hangingPunct="1">
              <a:spcBef>
                <a:spcPts val="100"/>
              </a:spcBef>
              <a:buNone/>
              <a:defRPr/>
            </a:pPr>
            <a:r>
              <a:rPr lang="en-US" altLang="zh-CN" sz="1800" kern="100" dirty="0">
                <a:solidFill>
                  <a:srgbClr val="0000FF"/>
                </a:solidFill>
                <a:latin typeface="Arial" panose="020B0604020202020204" pitchFamily="34" charset="0"/>
              </a:rPr>
              <a:t>#pragma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teams [clause[[,] clause],…] </a:t>
            </a:r>
            <a:br>
              <a:rPr lang="en-US" altLang="zh-CN" sz="1800" kern="100" dirty="0">
                <a:solidFill>
                  <a:srgbClr val="0000FF"/>
                </a:solidFill>
                <a:latin typeface="Arial" panose="020B0604020202020204" pitchFamily="34" charset="0"/>
              </a:rPr>
            </a:br>
            <a:r>
              <a:rPr lang="en-US" altLang="zh-CN" sz="1800" kern="100" dirty="0">
                <a:solidFill>
                  <a:srgbClr val="0000FF"/>
                </a:solidFill>
                <a:latin typeface="Arial" panose="020B0604020202020204" pitchFamily="34" charset="0"/>
              </a:rPr>
              <a:t>    structured-block</a:t>
            </a:r>
          </a:p>
          <a:p>
            <a:pPr marL="342900" marR="0" lvl="0" indent="-342900" algn="l" defTabSz="914400" rtl="0" eaLnBrk="0" fontAlgn="base" latinLnBrk="0" hangingPunct="0">
              <a:lnSpc>
                <a:spcPct val="100000"/>
              </a:lnSpc>
              <a:spcBef>
                <a:spcPct val="20000"/>
              </a:spcBef>
              <a:spcAft>
                <a:spcPct val="0"/>
              </a:spcAft>
              <a:buClr>
                <a:srgbClr val="FF3300"/>
              </a:buClr>
              <a:buSzPct val="75000"/>
              <a:buFont typeface="Wingdings" panose="05000000000000000000" pitchFamily="2" charset="2"/>
              <a:buChar char="m"/>
              <a:tabLst/>
              <a:defRPr/>
            </a:pPr>
            <a:r>
              <a:rPr kumimoji="1" lang="en-US" altLang="zh-CN" sz="2800" b="0" i="0" u="none" strike="noStrike" kern="0" cap="none" spc="0" normalizeH="0" baseline="0" noProof="0" dirty="0">
                <a:ln>
                  <a:noFill/>
                </a:ln>
                <a:solidFill>
                  <a:srgbClr val="000000"/>
                </a:solidFill>
                <a:effectLst/>
                <a:uLnTx/>
                <a:uFillTx/>
                <a:latin typeface="Times New Roman"/>
                <a:ea typeface="宋体"/>
                <a:cs typeface="+mn-cs"/>
              </a:rPr>
              <a:t>Fortran</a:t>
            </a:r>
            <a:r>
              <a:rPr kumimoji="1" lang="zh-CN" altLang="en-US" sz="2800" b="0" i="0" u="none" strike="noStrike" kern="0" cap="none" spc="0" normalizeH="0" baseline="0" noProof="0" dirty="0">
                <a:ln>
                  <a:noFill/>
                </a:ln>
                <a:solidFill>
                  <a:srgbClr val="000000"/>
                </a:solidFill>
                <a:effectLst/>
                <a:uLnTx/>
                <a:uFillTx/>
                <a:latin typeface="Times New Roman"/>
                <a:ea typeface="宋体"/>
                <a:cs typeface="+mn-cs"/>
              </a:rPr>
              <a:t>语法</a:t>
            </a:r>
            <a:endParaRPr kumimoji="1" lang="en-US" altLang="zh-CN" sz="2800" b="0" i="0" u="none" strike="noStrike" kern="0" cap="none" spc="0" normalizeH="0" baseline="0" noProof="0" dirty="0">
              <a:ln>
                <a:noFill/>
              </a:ln>
              <a:solidFill>
                <a:srgbClr val="000000"/>
              </a:solidFill>
              <a:effectLst/>
              <a:uLnTx/>
              <a:uFillTx/>
              <a:latin typeface="Times New Roman"/>
              <a:ea typeface="宋体"/>
              <a:cs typeface="+mn-cs"/>
            </a:endParaRPr>
          </a:p>
          <a:p>
            <a:pPr marL="0" indent="0" eaLnBrk="1" hangingPunct="1">
              <a:spcBef>
                <a:spcPts val="100"/>
              </a:spcBef>
              <a:buNone/>
              <a:defRPr/>
            </a:pP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a:t>
            </a:r>
            <a:r>
              <a:rPr kumimoji="1" lang="en-US" altLang="zh-CN" sz="1800" b="0" i="0" u="none" strike="noStrike" kern="100" cap="none" spc="0" normalizeH="0" baseline="0" noProof="0" dirty="0" err="1">
                <a:ln>
                  <a:noFill/>
                </a:ln>
                <a:solidFill>
                  <a:srgbClr val="0000FF"/>
                </a:solidFill>
                <a:effectLst/>
                <a:uLnTx/>
                <a:uFillTx/>
                <a:latin typeface="Arial" panose="020B0604020202020204" pitchFamily="34" charset="0"/>
                <a:ea typeface="宋体"/>
                <a:cs typeface="+mn-cs"/>
              </a:rPr>
              <a:t>omp</a:t>
            </a: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 teams [clause[[,] clause],…] </a:t>
            </a:r>
            <a:b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b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    structured-block</a:t>
            </a:r>
          </a:p>
          <a:p>
            <a:pPr marL="342900" marR="0" lvl="0" indent="-342900" algn="l" defTabSz="914400" rtl="0" eaLnBrk="0" fontAlgn="base" latinLnBrk="0" hangingPunct="0">
              <a:lnSpc>
                <a:spcPct val="100000"/>
              </a:lnSpc>
              <a:spcBef>
                <a:spcPct val="20000"/>
              </a:spcBef>
              <a:spcAft>
                <a:spcPct val="0"/>
              </a:spcAft>
              <a:buClr>
                <a:srgbClr val="FF3300"/>
              </a:buClr>
              <a:buSzPct val="75000"/>
              <a:buFont typeface="Wingdings" panose="05000000000000000000" pitchFamily="2" charset="2"/>
              <a:buChar char="m"/>
              <a:tabLst/>
              <a:defRPr/>
            </a:pPr>
            <a:r>
              <a:rPr kumimoji="1" lang="zh-CN" altLang="en-US" sz="2800" b="0" i="0" u="none" strike="noStrike" kern="0" cap="none" spc="0" normalizeH="0" baseline="0" noProof="0" dirty="0">
                <a:ln>
                  <a:noFill/>
                </a:ln>
                <a:solidFill>
                  <a:srgbClr val="000000"/>
                </a:solidFill>
                <a:effectLst/>
                <a:uLnTx/>
                <a:uFillTx/>
                <a:latin typeface="Times New Roman"/>
                <a:ea typeface="宋体"/>
                <a:cs typeface="+mn-cs"/>
              </a:rPr>
              <a:t>子句</a:t>
            </a:r>
            <a:endParaRPr lang="en-US" altLang="zh-CN" sz="2000" kern="100" dirty="0">
              <a:solidFill>
                <a:srgbClr val="0000FF"/>
              </a:solidFill>
              <a:latin typeface="Arial" panose="020B0604020202020204" pitchFamily="34" charset="0"/>
            </a:endParaRPr>
          </a:p>
          <a:p>
            <a:pPr lvl="1">
              <a:defRPr/>
            </a:pPr>
            <a:r>
              <a:rPr lang="en-US" altLang="zh-CN" sz="1800" kern="100" dirty="0" err="1">
                <a:solidFill>
                  <a:srgbClr val="0000FF"/>
                </a:solidFill>
                <a:latin typeface="Arial" panose="020B0604020202020204" pitchFamily="34" charset="0"/>
              </a:rPr>
              <a:t>num_teams</a:t>
            </a:r>
            <a:r>
              <a:rPr lang="en-US" altLang="zh-CN" sz="1800" kern="100" dirty="0">
                <a:solidFill>
                  <a:srgbClr val="0000FF"/>
                </a:solidFill>
                <a:latin typeface="Arial" panose="020B0604020202020204" pitchFamily="34" charset="0"/>
              </a:rPr>
              <a:t>(integer-expression), </a:t>
            </a:r>
            <a:r>
              <a:rPr lang="en-US" altLang="zh-CN" sz="1800" kern="100" dirty="0" err="1">
                <a:solidFill>
                  <a:srgbClr val="0000FF"/>
                </a:solidFill>
                <a:latin typeface="Arial" panose="020B0604020202020204" pitchFamily="34" charset="0"/>
              </a:rPr>
              <a:t>thread_limit</a:t>
            </a:r>
            <a:r>
              <a:rPr lang="en-US" altLang="zh-CN" sz="1800" kern="100" dirty="0">
                <a:solidFill>
                  <a:srgbClr val="0000FF"/>
                </a:solidFill>
                <a:latin typeface="Arial" panose="020B0604020202020204" pitchFamily="34" charset="0"/>
              </a:rPr>
              <a:t>(integer-expression) </a:t>
            </a:r>
          </a:p>
          <a:p>
            <a:pPr lvl="1">
              <a:defRPr/>
            </a:pPr>
            <a:r>
              <a:rPr lang="en-US" altLang="zh-CN" sz="1800" kern="100" dirty="0">
                <a:solidFill>
                  <a:srgbClr val="0000FF"/>
                </a:solidFill>
                <a:latin typeface="Arial" panose="020B0604020202020204" pitchFamily="34" charset="0"/>
              </a:rPr>
              <a:t>default(shared | </a:t>
            </a:r>
            <a:r>
              <a:rPr lang="en-US" altLang="zh-CN" sz="1800" kern="100" dirty="0" err="1">
                <a:solidFill>
                  <a:srgbClr val="0000FF"/>
                </a:solidFill>
                <a:latin typeface="Arial" panose="020B0604020202020204" pitchFamily="34" charset="0"/>
              </a:rPr>
              <a:t>firstprivate</a:t>
            </a:r>
            <a:r>
              <a:rPr lang="en-US" altLang="zh-CN" sz="1800" kern="100" dirty="0">
                <a:solidFill>
                  <a:srgbClr val="0000FF"/>
                </a:solidFill>
                <a:latin typeface="Arial" panose="020B0604020202020204" pitchFamily="34" charset="0"/>
              </a:rPr>
              <a:t> | private none)</a:t>
            </a:r>
          </a:p>
          <a:p>
            <a:pPr lvl="1">
              <a:defRPr/>
            </a:pPr>
            <a:r>
              <a:rPr lang="en-US" altLang="zh-CN" sz="1800" kern="100" dirty="0">
                <a:solidFill>
                  <a:srgbClr val="0000FF"/>
                </a:solidFill>
                <a:latin typeface="Arial" panose="020B0604020202020204" pitchFamily="34" charset="0"/>
              </a:rPr>
              <a:t>private(list), </a:t>
            </a:r>
            <a:r>
              <a:rPr lang="en-US" altLang="zh-CN" sz="1800" kern="100" dirty="0" err="1">
                <a:solidFill>
                  <a:srgbClr val="0000FF"/>
                </a:solidFill>
                <a:latin typeface="Arial" panose="020B0604020202020204" pitchFamily="34" charset="0"/>
              </a:rPr>
              <a:t>firstprivate</a:t>
            </a:r>
            <a:r>
              <a:rPr lang="en-US" altLang="zh-CN" sz="1800" kern="100" dirty="0">
                <a:solidFill>
                  <a:srgbClr val="0000FF"/>
                </a:solidFill>
                <a:latin typeface="Arial" panose="020B0604020202020204" pitchFamily="34" charset="0"/>
              </a:rPr>
              <a:t>(list), shared(list), reduction(</a:t>
            </a:r>
            <a:r>
              <a:rPr lang="en-US" altLang="zh-CN" sz="1800" kern="100" dirty="0" err="1">
                <a:solidFill>
                  <a:srgbClr val="0000FF"/>
                </a:solidFill>
                <a:latin typeface="Arial" panose="020B0604020202020204" pitchFamily="34" charset="0"/>
              </a:rPr>
              <a:t>operator:list</a:t>
            </a:r>
            <a:r>
              <a:rPr lang="en-US" altLang="zh-CN" sz="1800" kern="100" dirty="0">
                <a:solidFill>
                  <a:srgbClr val="0000FF"/>
                </a:solidFill>
                <a:latin typeface="Arial" panose="020B0604020202020204" pitchFamily="34" charset="0"/>
              </a:rPr>
              <a:t>)</a:t>
            </a:r>
            <a:endParaRPr lang="en-US" altLang="zh-CN" sz="1800" dirty="0"/>
          </a:p>
        </p:txBody>
      </p:sp>
    </p:spTree>
    <p:extLst>
      <p:ext uri="{BB962C8B-B14F-4D97-AF65-F5344CB8AC3E}">
        <p14:creationId xmlns:p14="http://schemas.microsoft.com/office/powerpoint/2010/main" val="4085089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357DB4C-572F-45DB-8909-602F89DF0037}"/>
              </a:ext>
            </a:extLst>
          </p:cNvPr>
          <p:cNvSpPr>
            <a:spLocks noGrp="1" noChangeArrowheads="1"/>
          </p:cNvSpPr>
          <p:nvPr>
            <p:ph type="title"/>
          </p:nvPr>
        </p:nvSpPr>
        <p:spPr/>
        <p:txBody>
          <a:bodyPr/>
          <a:lstStyle/>
          <a:p>
            <a:pPr eaLnBrk="1" hangingPunct="1"/>
            <a:r>
              <a:rPr lang="en-US" altLang="zh-CN"/>
              <a:t>Hello World(2)</a:t>
            </a:r>
            <a:endParaRPr lang="zh-CN" altLang="en-US"/>
          </a:p>
        </p:txBody>
      </p:sp>
      <p:sp>
        <p:nvSpPr>
          <p:cNvPr id="11267" name="Rectangle 3">
            <a:extLst>
              <a:ext uri="{FF2B5EF4-FFF2-40B4-BE49-F238E27FC236}">
                <a16:creationId xmlns:a16="http://schemas.microsoft.com/office/drawing/2014/main" id="{C085D856-425C-4FB5-9329-075270D672DD}"/>
              </a:ext>
            </a:extLst>
          </p:cNvPr>
          <p:cNvSpPr>
            <a:spLocks noGrp="1" noChangeArrowheads="1"/>
          </p:cNvSpPr>
          <p:nvPr>
            <p:ph type="body" idx="1"/>
          </p:nvPr>
        </p:nvSpPr>
        <p:spPr>
          <a:xfrm>
            <a:off x="395536" y="1371600"/>
            <a:ext cx="4320480" cy="4724400"/>
          </a:xfrm>
        </p:spPr>
        <p:txBody>
          <a:bodyPr/>
          <a:lstStyle/>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void Hello(void)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int</a:t>
            </a: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my_rank</a:t>
            </a:r>
            <a:r>
              <a:rPr lang="en-US" altLang="zh-CN" sz="1800" kern="100" dirty="0">
                <a:solidFill>
                  <a:srgbClr val="0000FF"/>
                </a:solidFill>
                <a:latin typeface="Arial" panose="020B0604020202020204" pitchFamily="34" charset="0"/>
              </a:rPr>
              <a:t> = </a:t>
            </a:r>
            <a:r>
              <a:rPr lang="en-US" altLang="zh-CN" sz="1800" kern="100" dirty="0" err="1">
                <a:solidFill>
                  <a:srgbClr val="0000FF"/>
                </a:solidFill>
                <a:latin typeface="Arial" panose="020B0604020202020204" pitchFamily="34" charset="0"/>
              </a:rPr>
              <a:t>omp_get_thread_num</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int </a:t>
            </a:r>
            <a:r>
              <a:rPr lang="en-US" altLang="zh-CN" sz="1800" kern="100" dirty="0" err="1">
                <a:solidFill>
                  <a:srgbClr val="0000FF"/>
                </a:solidFill>
                <a:latin typeface="Arial" panose="020B0604020202020204" pitchFamily="34" charset="0"/>
              </a:rPr>
              <a:t>thread_count</a:t>
            </a:r>
            <a:r>
              <a:rPr lang="en-US" altLang="zh-CN" sz="1800" kern="100" dirty="0">
                <a:solidFill>
                  <a:srgbClr val="0000FF"/>
                </a:solidFill>
                <a:latin typeface="Arial" panose="020B0604020202020204" pitchFamily="34" charset="0"/>
              </a:rPr>
              <a:t> = 		</a:t>
            </a:r>
            <a:r>
              <a:rPr lang="en-US" altLang="zh-CN" sz="1800" kern="100" dirty="0" err="1">
                <a:solidFill>
                  <a:srgbClr val="0000FF"/>
                </a:solidFill>
                <a:latin typeface="Arial" panose="020B0604020202020204" pitchFamily="34" charset="0"/>
              </a:rPr>
              <a:t>omp_get_num_threads</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endParaRPr lang="en-US" altLang="zh-CN" sz="18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printf</a:t>
            </a:r>
            <a:r>
              <a:rPr lang="en-US" altLang="zh-CN" sz="1800" kern="100" dirty="0">
                <a:solidFill>
                  <a:srgbClr val="0000FF"/>
                </a:solidFill>
                <a:latin typeface="Arial" panose="020B0604020202020204" pitchFamily="34" charset="0"/>
              </a:rPr>
              <a:t>("Hello from thread %d of %d\n",</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my_rank</a:t>
            </a: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thread_count</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endParaRPr lang="en-US" altLang="zh-CN" sz="18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 Hello */</a:t>
            </a:r>
          </a:p>
        </p:txBody>
      </p:sp>
      <p:sp>
        <p:nvSpPr>
          <p:cNvPr id="4" name="Rectangle 3">
            <a:extLst>
              <a:ext uri="{FF2B5EF4-FFF2-40B4-BE49-F238E27FC236}">
                <a16:creationId xmlns:a16="http://schemas.microsoft.com/office/drawing/2014/main" id="{96ABFAD7-FF29-4BA4-9E88-EAEB60DFFC5E}"/>
              </a:ext>
            </a:extLst>
          </p:cNvPr>
          <p:cNvSpPr txBox="1">
            <a:spLocks noChangeArrowheads="1"/>
          </p:cNvSpPr>
          <p:nvPr/>
        </p:nvSpPr>
        <p:spPr bwMode="auto">
          <a:xfrm>
            <a:off x="4499992" y="1371600"/>
            <a:ext cx="4536504"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3300"/>
              </a:buClr>
              <a:buSzPct val="75000"/>
              <a:buFont typeface="Wingdings" panose="05000000000000000000" pitchFamily="2" charset="2"/>
              <a:buChar char="m"/>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9000"/>
              <a:buFont typeface="Wingdings" panose="05000000000000000000" pitchFamily="2" charset="2"/>
              <a:buChar char="q"/>
              <a:defRPr kumimoji="1" sz="2800">
                <a:solidFill>
                  <a:srgbClr val="3333CC"/>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Ø"/>
              <a:defRPr kumimoji="1" sz="2400">
                <a:solidFill>
                  <a:srgbClr val="FF3300"/>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Char char="»"/>
              <a:defRPr kumimoji="1" sz="2000">
                <a:solidFill>
                  <a:schemeClr val="tx1"/>
                </a:solidFill>
                <a:latin typeface="+mn-lt"/>
                <a:ea typeface="+mn-ea"/>
              </a:defRPr>
            </a:lvl9pPr>
          </a:lstStyle>
          <a:p>
            <a:pPr marL="0" marR="0" lvl="0" indent="0" algn="l" defTabSz="914400" rtl="0" eaLnBrk="1" fontAlgn="base" latinLnBrk="0" hangingPunct="1">
              <a:lnSpc>
                <a:spcPct val="100000"/>
              </a:lnSpc>
              <a:spcBef>
                <a:spcPts val="100"/>
              </a:spcBef>
              <a:spcAft>
                <a:spcPct val="0"/>
              </a:spcAft>
              <a:buClr>
                <a:srgbClr val="FF3300"/>
              </a:buClr>
              <a:buSzPct val="75000"/>
              <a:buFont typeface="Wingdings" panose="05000000000000000000" pitchFamily="2" charset="2"/>
              <a:buNone/>
              <a:tabLst/>
              <a:defRPr/>
            </a:pP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void</a:t>
            </a:r>
            <a:r>
              <a:rPr kumimoji="1" lang="zh-CN" altLang="en-US"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a:t>
            </a: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 Hello(void</a:t>
            </a:r>
            <a:r>
              <a:rPr kumimoji="1" lang="zh-CN" altLang="en-US"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a:t>
            </a: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 rank) {</a:t>
            </a:r>
          </a:p>
          <a:p>
            <a:pPr marL="0" marR="0" lvl="0" indent="0" algn="l" defTabSz="914400" rtl="0" eaLnBrk="1" fontAlgn="base" latinLnBrk="0" hangingPunct="1">
              <a:lnSpc>
                <a:spcPct val="100000"/>
              </a:lnSpc>
              <a:spcBef>
                <a:spcPts val="100"/>
              </a:spcBef>
              <a:spcAft>
                <a:spcPct val="0"/>
              </a:spcAft>
              <a:buClr>
                <a:srgbClr val="FF3300"/>
              </a:buClr>
              <a:buSzPct val="75000"/>
              <a:buFont typeface="Wingdings" panose="05000000000000000000" pitchFamily="2" charset="2"/>
              <a:buNone/>
              <a:tabLst/>
              <a:defRPr/>
            </a:pP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  long </a:t>
            </a:r>
            <a:r>
              <a:rPr kumimoji="1" lang="en-US" altLang="zh-CN" sz="1800" b="0" i="0" u="none" strike="noStrike" kern="100" cap="none" spc="0" normalizeH="0" baseline="0" noProof="0" dirty="0" err="1">
                <a:ln>
                  <a:noFill/>
                </a:ln>
                <a:solidFill>
                  <a:srgbClr val="0000FF"/>
                </a:solidFill>
                <a:effectLst/>
                <a:uLnTx/>
                <a:uFillTx/>
                <a:latin typeface="Arial" panose="020B0604020202020204" pitchFamily="34" charset="0"/>
                <a:ea typeface="宋体"/>
                <a:cs typeface="+mn-cs"/>
              </a:rPr>
              <a:t>my_rank</a:t>
            </a: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 = (long) rank;  /</a:t>
            </a:r>
            <a:r>
              <a:rPr kumimoji="1" lang="zh-CN" altLang="en-US"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a:t>
            </a: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 Use long in case of 64-bit system */</a:t>
            </a:r>
          </a:p>
          <a:p>
            <a:pPr marL="0" marR="0" lvl="0" indent="0" algn="l" defTabSz="914400" rtl="0" eaLnBrk="1" fontAlgn="base" latinLnBrk="0" hangingPunct="1">
              <a:lnSpc>
                <a:spcPct val="100000"/>
              </a:lnSpc>
              <a:spcBef>
                <a:spcPts val="100"/>
              </a:spcBef>
              <a:spcAft>
                <a:spcPct val="0"/>
              </a:spcAft>
              <a:buClr>
                <a:srgbClr val="FF3300"/>
              </a:buClr>
              <a:buSzPct val="75000"/>
              <a:buFont typeface="Wingdings" panose="05000000000000000000" pitchFamily="2" charset="2"/>
              <a:buNone/>
              <a:tabLst/>
              <a:defRPr/>
            </a:pPr>
            <a:endPar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endParaRPr>
          </a:p>
          <a:p>
            <a:pPr marL="0" marR="0" lvl="0" indent="0" algn="l" defTabSz="914400" rtl="0" eaLnBrk="1" fontAlgn="base" latinLnBrk="0" hangingPunct="1">
              <a:lnSpc>
                <a:spcPct val="100000"/>
              </a:lnSpc>
              <a:spcBef>
                <a:spcPts val="100"/>
              </a:spcBef>
              <a:spcAft>
                <a:spcPct val="0"/>
              </a:spcAft>
              <a:buClr>
                <a:srgbClr val="FF3300"/>
              </a:buClr>
              <a:buSzPct val="75000"/>
              <a:buFont typeface="Wingdings" panose="05000000000000000000" pitchFamily="2" charset="2"/>
              <a:buNone/>
              <a:tabLst/>
              <a:defRPr/>
            </a:pP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  </a:t>
            </a:r>
            <a:r>
              <a:rPr kumimoji="1" lang="en-US" altLang="zh-CN" sz="1800" b="0" i="0" u="none" strike="noStrike" kern="100" cap="none" spc="0" normalizeH="0" baseline="0" noProof="0" dirty="0" err="1">
                <a:ln>
                  <a:noFill/>
                </a:ln>
                <a:solidFill>
                  <a:srgbClr val="0000FF"/>
                </a:solidFill>
                <a:effectLst/>
                <a:uLnTx/>
                <a:uFillTx/>
                <a:latin typeface="Arial" panose="020B0604020202020204" pitchFamily="34" charset="0"/>
                <a:ea typeface="宋体"/>
                <a:cs typeface="+mn-cs"/>
              </a:rPr>
              <a:t>printf</a:t>
            </a: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("Hello from thread %</a:t>
            </a:r>
            <a:r>
              <a:rPr kumimoji="1" lang="en-US" altLang="zh-CN" sz="1800" b="0" i="0" u="none" strike="noStrike" kern="100" cap="none" spc="0" normalizeH="0" baseline="0" noProof="0" dirty="0" err="1">
                <a:ln>
                  <a:noFill/>
                </a:ln>
                <a:solidFill>
                  <a:srgbClr val="0000FF"/>
                </a:solidFill>
                <a:effectLst/>
                <a:uLnTx/>
                <a:uFillTx/>
                <a:latin typeface="Arial" panose="020B0604020202020204" pitchFamily="34" charset="0"/>
                <a:ea typeface="宋体"/>
                <a:cs typeface="+mn-cs"/>
              </a:rPr>
              <a:t>ld</a:t>
            </a: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 of %d\n", </a:t>
            </a:r>
          </a:p>
          <a:p>
            <a:pPr marL="0" marR="0" lvl="0" indent="0" algn="l" defTabSz="914400" rtl="0" eaLnBrk="1" fontAlgn="base" latinLnBrk="0" hangingPunct="1">
              <a:lnSpc>
                <a:spcPct val="100000"/>
              </a:lnSpc>
              <a:spcBef>
                <a:spcPts val="100"/>
              </a:spcBef>
              <a:spcAft>
                <a:spcPct val="0"/>
              </a:spcAft>
              <a:buClr>
                <a:srgbClr val="FF3300"/>
              </a:buClr>
              <a:buSzPct val="75000"/>
              <a:buFont typeface="Wingdings" panose="05000000000000000000" pitchFamily="2" charset="2"/>
              <a:buNone/>
              <a:tabLst/>
              <a:defRPr/>
            </a:pPr>
            <a:r>
              <a:rPr lang="en-US" altLang="zh-CN" sz="1800" kern="100" dirty="0">
                <a:solidFill>
                  <a:srgbClr val="0000FF"/>
                </a:solidFill>
                <a:latin typeface="Arial" panose="020B0604020202020204" pitchFamily="34" charset="0"/>
                <a:ea typeface="宋体"/>
              </a:rPr>
              <a:t>	</a:t>
            </a:r>
            <a:r>
              <a:rPr kumimoji="1" lang="en-US" altLang="zh-CN" sz="1800" b="0" i="0" u="none" strike="noStrike" kern="100" cap="none" spc="0" normalizeH="0" baseline="0" noProof="0" dirty="0" err="1">
                <a:ln>
                  <a:noFill/>
                </a:ln>
                <a:solidFill>
                  <a:srgbClr val="0000FF"/>
                </a:solidFill>
                <a:effectLst/>
                <a:uLnTx/>
                <a:uFillTx/>
                <a:latin typeface="Arial" panose="020B0604020202020204" pitchFamily="34" charset="0"/>
                <a:ea typeface="宋体"/>
                <a:cs typeface="+mn-cs"/>
              </a:rPr>
              <a:t>my_rank</a:t>
            </a: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 </a:t>
            </a:r>
            <a:r>
              <a:rPr kumimoji="1" lang="en-US" altLang="zh-CN" sz="1800" b="0" i="0" u="none" strike="noStrike" kern="100" cap="none" spc="0" normalizeH="0" baseline="0" noProof="0" dirty="0" err="1">
                <a:ln>
                  <a:noFill/>
                </a:ln>
                <a:solidFill>
                  <a:srgbClr val="0000FF"/>
                </a:solidFill>
                <a:effectLst/>
                <a:uLnTx/>
                <a:uFillTx/>
                <a:latin typeface="Arial" panose="020B0604020202020204" pitchFamily="34" charset="0"/>
                <a:ea typeface="宋体"/>
                <a:cs typeface="+mn-cs"/>
              </a:rPr>
              <a:t>thread_count</a:t>
            </a: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a:t>
            </a:r>
          </a:p>
          <a:p>
            <a:pPr marL="0" marR="0" lvl="0" indent="0" algn="l" defTabSz="914400" rtl="0" eaLnBrk="1" fontAlgn="base" latinLnBrk="0" hangingPunct="1">
              <a:lnSpc>
                <a:spcPct val="100000"/>
              </a:lnSpc>
              <a:spcBef>
                <a:spcPts val="100"/>
              </a:spcBef>
              <a:spcAft>
                <a:spcPct val="0"/>
              </a:spcAft>
              <a:buClr>
                <a:srgbClr val="FF3300"/>
              </a:buClr>
              <a:buSzPct val="75000"/>
              <a:buFont typeface="Wingdings" panose="05000000000000000000" pitchFamily="2" charset="2"/>
              <a:buNone/>
              <a:tabLst/>
              <a:defRPr/>
            </a:pPr>
            <a:endPar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endParaRPr>
          </a:p>
          <a:p>
            <a:pPr marL="0" marR="0" lvl="0" indent="0" algn="l" defTabSz="914400" rtl="0" eaLnBrk="1" fontAlgn="base" latinLnBrk="0" hangingPunct="1">
              <a:lnSpc>
                <a:spcPct val="100000"/>
              </a:lnSpc>
              <a:spcBef>
                <a:spcPts val="100"/>
              </a:spcBef>
              <a:spcAft>
                <a:spcPct val="0"/>
              </a:spcAft>
              <a:buClr>
                <a:srgbClr val="FF3300"/>
              </a:buClr>
              <a:buSzPct val="75000"/>
              <a:buFont typeface="Wingdings" panose="05000000000000000000" pitchFamily="2" charset="2"/>
              <a:buNone/>
              <a:tabLst/>
              <a:defRPr/>
            </a:pP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  return NULL;</a:t>
            </a:r>
          </a:p>
          <a:p>
            <a:pPr marL="0" marR="0" lvl="0" indent="0" algn="l" defTabSz="914400" rtl="0" eaLnBrk="1" fontAlgn="base" latinLnBrk="0" hangingPunct="1">
              <a:lnSpc>
                <a:spcPct val="100000"/>
              </a:lnSpc>
              <a:spcBef>
                <a:spcPts val="100"/>
              </a:spcBef>
              <a:spcAft>
                <a:spcPct val="0"/>
              </a:spcAft>
              <a:buClr>
                <a:srgbClr val="FF3300"/>
              </a:buClr>
              <a:buSzPct val="75000"/>
              <a:buFont typeface="Wingdings" panose="05000000000000000000" pitchFamily="2" charset="2"/>
              <a:buNone/>
              <a:tabLst/>
              <a:defRPr/>
            </a:pPr>
            <a:r>
              <a:rPr kumimoji="1" lang="en-US" altLang="zh-CN" sz="1800" b="0" i="0" u="none" strike="noStrike" kern="100" cap="none" spc="0" normalizeH="0" baseline="0" noProof="0" dirty="0">
                <a:ln>
                  <a:noFill/>
                </a:ln>
                <a:solidFill>
                  <a:srgbClr val="0000FF"/>
                </a:solidFill>
                <a:effectLst/>
                <a:uLnTx/>
                <a:uFillTx/>
                <a:latin typeface="Arial" panose="020B0604020202020204" pitchFamily="34" charset="0"/>
                <a:ea typeface="宋体"/>
                <a:cs typeface="+mn-cs"/>
              </a:rPr>
              <a:t>} /* Hello */</a:t>
            </a:r>
          </a:p>
          <a:p>
            <a:pPr marL="0" indent="0" eaLnBrk="1" hangingPunct="1">
              <a:spcBef>
                <a:spcPts val="100"/>
              </a:spcBef>
              <a:buFont typeface="Wingdings" panose="05000000000000000000" pitchFamily="2" charset="2"/>
              <a:buNone/>
              <a:defRPr/>
            </a:pPr>
            <a:endParaRPr lang="en-US" altLang="zh-CN" sz="2400" kern="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11267">
                                            <p:txEl>
                                              <p:pRg st="1" end="1"/>
                                            </p:txEl>
                                          </p:spTgt>
                                        </p:tgtEl>
                                        <p:attrNameLst>
                                          <p:attrName>style.color</p:attrName>
                                        </p:attrNameLst>
                                      </p:cBhvr>
                                      <p:to>
                                        <a:schemeClr val="hlink"/>
                                      </p:to>
                                    </p:animClr>
                                  </p:childTnLst>
                                </p:cTn>
                              </p:par>
                              <p:par>
                                <p:cTn id="7" presetID="3" presetClass="emph" presetSubtype="2" fill="hold" nodeType="withEffect">
                                  <p:stCondLst>
                                    <p:cond delay="0"/>
                                  </p:stCondLst>
                                  <p:childTnLst>
                                    <p:animClr clrSpc="rgb" dir="cw">
                                      <p:cBhvr override="childStyle">
                                        <p:cTn id="8" dur="2000" fill="hold"/>
                                        <p:tgtEl>
                                          <p:spTgt spid="11267">
                                            <p:txEl>
                                              <p:pRg st="2" end="2"/>
                                            </p:txEl>
                                          </p:spTgt>
                                        </p:tgtEl>
                                        <p:attrNameLst>
                                          <p:attrName>style.color</p:attrName>
                                        </p:attrNameLst>
                                      </p:cBhvr>
                                      <p:to>
                                        <a:schemeClr val="hlink"/>
                                      </p:to>
                                    </p:animClr>
                                  </p:childTnLst>
                                </p:cTn>
                              </p:par>
                              <p:par>
                                <p:cTn id="9" presetID="3" presetClass="emph" presetSubtype="2" fill="hold" nodeType="withEffect">
                                  <p:stCondLst>
                                    <p:cond delay="0"/>
                                  </p:stCondLst>
                                  <p:childTnLst>
                                    <p:animClr clrSpc="rgb" dir="cw">
                                      <p:cBhvr override="childStyle">
                                        <p:cTn id="10" dur="2000" fill="hold"/>
                                        <p:tgtEl>
                                          <p:spTgt spid="4">
                                            <p:txEl>
                                              <p:pRg st="1" end="1"/>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F0F47F-22C0-4FA2-85BD-469EA34E9EA4}"/>
              </a:ext>
            </a:extLst>
          </p:cNvPr>
          <p:cNvSpPr>
            <a:spLocks noGrp="1"/>
          </p:cNvSpPr>
          <p:nvPr>
            <p:ph type="title"/>
          </p:nvPr>
        </p:nvSpPr>
        <p:spPr/>
        <p:txBody>
          <a:bodyPr/>
          <a:lstStyle/>
          <a:p>
            <a:r>
              <a:rPr lang="en-US" altLang="zh-CN" dirty="0"/>
              <a:t>distributed</a:t>
            </a:r>
            <a:r>
              <a:rPr lang="zh-CN" altLang="en-US" dirty="0"/>
              <a:t>构造</a:t>
            </a:r>
          </a:p>
        </p:txBody>
      </p:sp>
      <p:sp>
        <p:nvSpPr>
          <p:cNvPr id="3" name="内容占位符 2">
            <a:extLst>
              <a:ext uri="{FF2B5EF4-FFF2-40B4-BE49-F238E27FC236}">
                <a16:creationId xmlns:a16="http://schemas.microsoft.com/office/drawing/2014/main" id="{70C42C9D-5EDD-4983-9ACE-52ABED50BE9D}"/>
              </a:ext>
            </a:extLst>
          </p:cNvPr>
          <p:cNvSpPr>
            <a:spLocks noGrp="1"/>
          </p:cNvSpPr>
          <p:nvPr>
            <p:ph idx="1"/>
          </p:nvPr>
        </p:nvSpPr>
        <p:spPr/>
        <p:txBody>
          <a:bodyPr/>
          <a:lstStyle/>
          <a:p>
            <a:r>
              <a:rPr kumimoji="1" lang="en-US" altLang="zh-CN" sz="2800" dirty="0"/>
              <a:t>distributed</a:t>
            </a:r>
            <a:r>
              <a:rPr kumimoji="1" lang="zh-CN" altLang="en-US" sz="2800" dirty="0"/>
              <a:t>构造将一个循环分配到多个</a:t>
            </a:r>
            <a:r>
              <a:rPr kumimoji="1" lang="en-US" altLang="zh-CN" sz="2800" dirty="0"/>
              <a:t>team</a:t>
            </a:r>
          </a:p>
          <a:p>
            <a:pPr lvl="1">
              <a:defRPr/>
            </a:pPr>
            <a:r>
              <a:rPr lang="zh-CN" altLang="en-US" sz="2400" dirty="0"/>
              <a:t>在一个联盟内分担任务</a:t>
            </a:r>
            <a:endParaRPr lang="en-US" altLang="zh-CN" sz="2400" dirty="0"/>
          </a:p>
          <a:p>
            <a:pPr lvl="1">
              <a:defRPr/>
            </a:pPr>
            <a:r>
              <a:rPr lang="zh-CN" altLang="en-US" sz="2400" dirty="0"/>
              <a:t>嵌套在一个</a:t>
            </a:r>
            <a:r>
              <a:rPr lang="en-US" altLang="zh-CN" sz="2400" dirty="0"/>
              <a:t>teams</a:t>
            </a:r>
            <a:r>
              <a:rPr lang="zh-CN" altLang="en-US" sz="2400" dirty="0"/>
              <a:t>区域内</a:t>
            </a:r>
            <a:endParaRPr lang="en-US" altLang="zh-CN" sz="2400" dirty="0"/>
          </a:p>
          <a:p>
            <a:pPr lvl="1">
              <a:defRPr/>
            </a:pPr>
            <a:r>
              <a:rPr lang="zh-CN" altLang="en-US" sz="2400" dirty="0"/>
              <a:t>可以指定任务划分策略</a:t>
            </a:r>
            <a:endParaRPr lang="en-US" altLang="zh-CN" sz="2400" dirty="0"/>
          </a:p>
          <a:p>
            <a:pPr lvl="1">
              <a:defRPr/>
            </a:pPr>
            <a:r>
              <a:rPr lang="zh-CN" altLang="en-US" sz="2400" dirty="0"/>
              <a:t>类似</a:t>
            </a:r>
            <a:r>
              <a:rPr lang="en-US" altLang="zh-CN" sz="2400" dirty="0"/>
              <a:t>parallel</a:t>
            </a:r>
            <a:r>
              <a:rPr lang="zh-CN" altLang="en-US" sz="2400" dirty="0"/>
              <a:t>区域的</a:t>
            </a:r>
            <a:r>
              <a:rPr lang="en-US" altLang="zh-CN" sz="2400" dirty="0"/>
              <a:t>for/do</a:t>
            </a:r>
            <a:r>
              <a:rPr lang="zh-CN" altLang="en-US" sz="2400" dirty="0"/>
              <a:t>构造</a:t>
            </a:r>
            <a:endParaRPr lang="en-US" altLang="zh-CN" sz="2400" dirty="0"/>
          </a:p>
          <a:p>
            <a:pPr lvl="1">
              <a:defRPr/>
            </a:pPr>
            <a:r>
              <a:rPr lang="zh-CN" altLang="en-US" sz="2400" dirty="0"/>
              <a:t>语法</a:t>
            </a:r>
            <a:endParaRPr lang="en-US" altLang="zh-CN" sz="2400" dirty="0"/>
          </a:p>
          <a:p>
            <a:pPr lvl="2">
              <a:defRPr/>
            </a:pPr>
            <a:r>
              <a:rPr lang="en-US" altLang="zh-CN" sz="1800" kern="100" dirty="0">
                <a:solidFill>
                  <a:srgbClr val="0000FF"/>
                </a:solidFill>
                <a:latin typeface="Arial" panose="020B0604020202020204" pitchFamily="34" charset="0"/>
              </a:rPr>
              <a:t>#pragma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distribute [clause[[,] clause]…] </a:t>
            </a:r>
          </a:p>
          <a:p>
            <a:pPr lvl="2">
              <a:defRPr/>
            </a:pP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distribute [clause[[,] clause]…]</a:t>
            </a:r>
            <a:endParaRPr lang="en-US" altLang="zh-CN" sz="1800" dirty="0"/>
          </a:p>
        </p:txBody>
      </p:sp>
    </p:spTree>
    <p:extLst>
      <p:ext uri="{BB962C8B-B14F-4D97-AF65-F5344CB8AC3E}">
        <p14:creationId xmlns:p14="http://schemas.microsoft.com/office/powerpoint/2010/main" val="164980175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8B9AA-8EF2-49D6-8BCB-AFA6D8F79AE6}"/>
              </a:ext>
            </a:extLst>
          </p:cNvPr>
          <p:cNvSpPr>
            <a:spLocks noGrp="1"/>
          </p:cNvSpPr>
          <p:nvPr>
            <p:ph type="title"/>
          </p:nvPr>
        </p:nvSpPr>
        <p:spPr/>
        <p:txBody>
          <a:bodyPr/>
          <a:lstStyle/>
          <a:p>
            <a:r>
              <a:rPr lang="en-US" altLang="zh-CN" dirty="0"/>
              <a:t>Distribute</a:t>
            </a:r>
            <a:r>
              <a:rPr lang="zh-CN" altLang="en-US" dirty="0"/>
              <a:t>图示</a:t>
            </a:r>
          </a:p>
        </p:txBody>
      </p:sp>
      <p:sp>
        <p:nvSpPr>
          <p:cNvPr id="3" name="内容占位符 2">
            <a:extLst>
              <a:ext uri="{FF2B5EF4-FFF2-40B4-BE49-F238E27FC236}">
                <a16:creationId xmlns:a16="http://schemas.microsoft.com/office/drawing/2014/main" id="{D6746C3A-493D-45C7-A097-676C66D2B4F8}"/>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4B7C470A-832E-4D38-B1E5-060E30EFA686}"/>
              </a:ext>
            </a:extLst>
          </p:cNvPr>
          <p:cNvPicPr>
            <a:picLocks noChangeAspect="1"/>
          </p:cNvPicPr>
          <p:nvPr/>
        </p:nvPicPr>
        <p:blipFill>
          <a:blip r:embed="rId2"/>
          <a:stretch>
            <a:fillRect/>
          </a:stretch>
        </p:blipFill>
        <p:spPr>
          <a:xfrm>
            <a:off x="0" y="1831282"/>
            <a:ext cx="9144000" cy="3195435"/>
          </a:xfrm>
          <a:prstGeom prst="rect">
            <a:avLst/>
          </a:prstGeom>
        </p:spPr>
      </p:pic>
    </p:spTree>
    <p:extLst>
      <p:ext uri="{BB962C8B-B14F-4D97-AF65-F5344CB8AC3E}">
        <p14:creationId xmlns:p14="http://schemas.microsoft.com/office/powerpoint/2010/main" val="150951079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5EC7F-831E-472C-858F-B4AE8BAA2073}"/>
              </a:ext>
            </a:extLst>
          </p:cNvPr>
          <p:cNvSpPr>
            <a:spLocks noGrp="1"/>
          </p:cNvSpPr>
          <p:nvPr>
            <p:ph type="title"/>
          </p:nvPr>
        </p:nvSpPr>
        <p:spPr/>
        <p:txBody>
          <a:bodyPr/>
          <a:lstStyle/>
          <a:p>
            <a:r>
              <a:rPr lang="zh-CN" altLang="en-US" dirty="0"/>
              <a:t>多级并行</a:t>
            </a:r>
            <a:r>
              <a:rPr lang="en-US" altLang="zh-CN" dirty="0" err="1"/>
              <a:t>saxpy</a:t>
            </a:r>
            <a:endParaRPr lang="zh-CN" altLang="en-US" dirty="0"/>
          </a:p>
        </p:txBody>
      </p:sp>
      <p:sp>
        <p:nvSpPr>
          <p:cNvPr id="3" name="内容占位符 2">
            <a:extLst>
              <a:ext uri="{FF2B5EF4-FFF2-40B4-BE49-F238E27FC236}">
                <a16:creationId xmlns:a16="http://schemas.microsoft.com/office/drawing/2014/main" id="{F3077406-C496-497F-A0EE-9B4EE0F3A7E7}"/>
              </a:ext>
            </a:extLst>
          </p:cNvPr>
          <p:cNvSpPr>
            <a:spLocks noGrp="1"/>
          </p:cNvSpPr>
          <p:nvPr>
            <p:ph idx="1"/>
          </p:nvPr>
        </p:nvSpPr>
        <p:spPr/>
        <p:txBody>
          <a:bodyPr/>
          <a:lstStyle/>
          <a:p>
            <a:endParaRPr lang="zh-CN" altLang="en-US"/>
          </a:p>
        </p:txBody>
      </p:sp>
      <p:sp>
        <p:nvSpPr>
          <p:cNvPr id="4" name="Textfeld 4">
            <a:extLst>
              <a:ext uri="{FF2B5EF4-FFF2-40B4-BE49-F238E27FC236}">
                <a16:creationId xmlns:a16="http://schemas.microsoft.com/office/drawing/2014/main" id="{2AC2E94B-403B-422A-B14B-E120FD726A96}"/>
              </a:ext>
            </a:extLst>
          </p:cNvPr>
          <p:cNvSpPr txBox="1"/>
          <p:nvPr/>
        </p:nvSpPr>
        <p:spPr>
          <a:xfrm>
            <a:off x="467544" y="1628800"/>
            <a:ext cx="8208912" cy="4673600"/>
          </a:xfrm>
          <a:prstGeom prst="rect">
            <a:avLst/>
          </a:prstGeom>
          <a:solidFill>
            <a:schemeClr val="bg1">
              <a:lumMod val="95000"/>
            </a:schemeClr>
          </a:solidFill>
        </p:spPr>
        <p:txBody>
          <a:bodyPr wrap="square" lIns="0" tIns="36000" rIns="0" bIns="36000" rtlCol="0">
            <a:noAutofit/>
          </a:bodyPr>
          <a:lstStyle/>
          <a:p>
            <a:pPr>
              <a:lnSpc>
                <a:spcPct val="100000"/>
              </a:lnSpc>
              <a:spcBef>
                <a:spcPts val="0"/>
              </a:spcBef>
            </a:pPr>
            <a:r>
              <a:rPr lang="de-DE" sz="1400" dirty="0">
                <a:latin typeface="Consolas" panose="020B0609020204030204" pitchFamily="49" charset="0"/>
              </a:rPr>
              <a:t>void saxpy(float a, float* x, float* y, int sz) {</a:t>
            </a:r>
          </a:p>
          <a:p>
            <a:pPr>
              <a:lnSpc>
                <a:spcPct val="100000"/>
              </a:lnSpc>
              <a:spcBef>
                <a:spcPts val="0"/>
              </a:spcBef>
            </a:pPr>
            <a:r>
              <a:rPr lang="de-DE" sz="1400" dirty="0">
                <a:solidFill>
                  <a:srgbClr val="0071C5"/>
                </a:solidFill>
                <a:latin typeface="Consolas" panose="020B0609020204030204" pitchFamily="49" charset="0"/>
              </a:rPr>
              <a:t>    #pragma omp target map(to:x[0:sz]) map(tofrom(y[0:sz])</a:t>
            </a:r>
          </a:p>
          <a:p>
            <a:pPr>
              <a:lnSpc>
                <a:spcPct val="100000"/>
              </a:lnSpc>
              <a:spcBef>
                <a:spcPts val="0"/>
              </a:spcBef>
            </a:pPr>
            <a:r>
              <a:rPr lang="en-US" sz="1400" dirty="0">
                <a:solidFill>
                  <a:srgbClr val="0071C5"/>
                </a:solidFill>
                <a:latin typeface="Consolas" panose="020B0609020204030204" pitchFamily="49" charset="0"/>
              </a:rPr>
              <a:t>    {</a:t>
            </a:r>
            <a:endParaRPr lang="de-DE" sz="1400" dirty="0">
              <a:solidFill>
                <a:srgbClr val="0071C5"/>
              </a:solidFill>
              <a:latin typeface="Consolas" panose="020B0609020204030204" pitchFamily="49" charset="0"/>
            </a:endParaRPr>
          </a:p>
          <a:p>
            <a:pPr>
              <a:lnSpc>
                <a:spcPct val="100000"/>
              </a:lnSpc>
              <a:spcBef>
                <a:spcPts val="0"/>
              </a:spcBef>
            </a:pPr>
            <a:r>
              <a:rPr lang="en-US" sz="1400" dirty="0">
                <a:solidFill>
                  <a:srgbClr val="C00000"/>
                </a:solidFill>
                <a:latin typeface="Consolas" panose="020B0609020204030204" pitchFamily="49" charset="0"/>
              </a:rPr>
              <a:t>        </a:t>
            </a:r>
          </a:p>
          <a:p>
            <a:pPr>
              <a:lnSpc>
                <a:spcPct val="100000"/>
              </a:lnSpc>
              <a:spcBef>
                <a:spcPts val="0"/>
              </a:spcBef>
            </a:pPr>
            <a:r>
              <a:rPr lang="en-US" sz="1400" dirty="0">
                <a:solidFill>
                  <a:srgbClr val="C00000"/>
                </a:solidFill>
                <a:latin typeface="Consolas" panose="020B0609020204030204" pitchFamily="49" charset="0"/>
              </a:rPr>
              <a:t>        {</a:t>
            </a:r>
          </a:p>
          <a:p>
            <a:pPr>
              <a:lnSpc>
                <a:spcPct val="100000"/>
              </a:lnSpc>
              <a:spcBef>
                <a:spcPts val="0"/>
              </a:spcBef>
            </a:pPr>
            <a:endParaRPr lang="en-US" sz="1400" dirty="0">
              <a:solidFill>
                <a:srgbClr val="0071C5"/>
              </a:solidFill>
              <a:latin typeface="Consolas" panose="020B0609020204030204" pitchFamily="49" charset="0"/>
            </a:endParaRPr>
          </a:p>
          <a:p>
            <a:pPr>
              <a:lnSpc>
                <a:spcPct val="100000"/>
              </a:lnSpc>
              <a:spcBef>
                <a:spcPts val="0"/>
              </a:spcBef>
            </a:pPr>
            <a:endParaRPr lang="en-US" sz="1200" dirty="0">
              <a:solidFill>
                <a:srgbClr val="0071C5"/>
              </a:solidFill>
              <a:latin typeface="Consolas" panose="020B0609020204030204" pitchFamily="49" charset="0"/>
            </a:endParaRPr>
          </a:p>
          <a:p>
            <a:pPr>
              <a:lnSpc>
                <a:spcPct val="100000"/>
              </a:lnSpc>
              <a:spcBef>
                <a:spcPts val="0"/>
              </a:spcBef>
            </a:pPr>
            <a:endParaRPr lang="en-US" sz="1200" dirty="0">
              <a:solidFill>
                <a:srgbClr val="0071C5"/>
              </a:solidFill>
              <a:latin typeface="Consolas" panose="020B0609020204030204" pitchFamily="49" charset="0"/>
            </a:endParaRPr>
          </a:p>
          <a:p>
            <a:pPr>
              <a:lnSpc>
                <a:spcPct val="100000"/>
              </a:lnSpc>
              <a:spcBef>
                <a:spcPts val="0"/>
              </a:spcBef>
            </a:pPr>
            <a:endParaRPr lang="en-US" sz="1400" dirty="0">
              <a:solidFill>
                <a:srgbClr val="0071C5"/>
              </a:solidFill>
              <a:latin typeface="Consolas" panose="020B0609020204030204" pitchFamily="49" charset="0"/>
            </a:endParaRPr>
          </a:p>
          <a:p>
            <a:pPr>
              <a:lnSpc>
                <a:spcPct val="100000"/>
              </a:lnSpc>
              <a:spcBef>
                <a:spcPts val="0"/>
              </a:spcBef>
            </a:pPr>
            <a:endParaRPr lang="en-US" sz="1400" dirty="0">
              <a:solidFill>
                <a:srgbClr val="FD9208"/>
              </a:solidFill>
              <a:latin typeface="Consolas" panose="020B0609020204030204" pitchFamily="49" charset="0"/>
            </a:endParaRPr>
          </a:p>
          <a:p>
            <a:pPr>
              <a:lnSpc>
                <a:spcPct val="100000"/>
              </a:lnSpc>
              <a:spcBef>
                <a:spcPts val="0"/>
              </a:spcBef>
            </a:pPr>
            <a:r>
              <a:rPr lang="en-US" sz="1400" dirty="0">
                <a:solidFill>
                  <a:srgbClr val="FD9208"/>
                </a:solidFill>
                <a:latin typeface="Consolas" panose="020B0609020204030204" pitchFamily="49" charset="0"/>
              </a:rPr>
              <a:t>            for (</a:t>
            </a:r>
            <a:r>
              <a:rPr lang="en-US" sz="1400" dirty="0" err="1">
                <a:solidFill>
                  <a:srgbClr val="FD9208"/>
                </a:solidFill>
                <a:latin typeface="Consolas" panose="020B0609020204030204" pitchFamily="49" charset="0"/>
              </a:rPr>
              <a:t>ib</a:t>
            </a:r>
            <a:r>
              <a:rPr lang="en-US" sz="1400" dirty="0">
                <a:solidFill>
                  <a:srgbClr val="FD9208"/>
                </a:solidFill>
                <a:latin typeface="Consolas" panose="020B0609020204030204" pitchFamily="49" charset="0"/>
              </a:rPr>
              <a:t> = 0; </a:t>
            </a:r>
            <a:r>
              <a:rPr lang="en-US" sz="1400" dirty="0" err="1">
                <a:solidFill>
                  <a:srgbClr val="FD9208"/>
                </a:solidFill>
                <a:latin typeface="Consolas" panose="020B0609020204030204" pitchFamily="49" charset="0"/>
              </a:rPr>
              <a:t>ib</a:t>
            </a:r>
            <a:r>
              <a:rPr lang="en-US" sz="1400" dirty="0">
                <a:solidFill>
                  <a:srgbClr val="FD9208"/>
                </a:solidFill>
                <a:latin typeface="Consolas" panose="020B0609020204030204" pitchFamily="49" charset="0"/>
              </a:rPr>
              <a:t> &lt; </a:t>
            </a:r>
            <a:r>
              <a:rPr lang="en-US" sz="1400" dirty="0" err="1">
                <a:solidFill>
                  <a:srgbClr val="FD9208"/>
                </a:solidFill>
                <a:latin typeface="Consolas" panose="020B0609020204030204" pitchFamily="49" charset="0"/>
              </a:rPr>
              <a:t>sz</a:t>
            </a:r>
            <a:r>
              <a:rPr lang="en-US" sz="1400" dirty="0">
                <a:solidFill>
                  <a:srgbClr val="FD9208"/>
                </a:solidFill>
                <a:latin typeface="Consolas" panose="020B0609020204030204" pitchFamily="49" charset="0"/>
              </a:rPr>
              <a:t>; </a:t>
            </a:r>
            <a:r>
              <a:rPr lang="en-US" sz="1400" dirty="0" err="1">
                <a:solidFill>
                  <a:srgbClr val="FD9208"/>
                </a:solidFill>
                <a:latin typeface="Consolas" panose="020B0609020204030204" pitchFamily="49" charset="0"/>
              </a:rPr>
              <a:t>ib</a:t>
            </a:r>
            <a:r>
              <a:rPr lang="en-US" sz="1400" dirty="0">
                <a:solidFill>
                  <a:srgbClr val="FD9208"/>
                </a:solidFill>
                <a:latin typeface="Consolas" panose="020B0609020204030204" pitchFamily="49" charset="0"/>
              </a:rPr>
              <a:t> += </a:t>
            </a:r>
            <a:r>
              <a:rPr lang="en-US" sz="1400" dirty="0" err="1">
                <a:solidFill>
                  <a:srgbClr val="FD9208"/>
                </a:solidFill>
                <a:latin typeface="Consolas" panose="020B0609020204030204" pitchFamily="49" charset="0"/>
              </a:rPr>
              <a:t>num_blocks</a:t>
            </a:r>
            <a:r>
              <a:rPr lang="en-US" sz="1400" dirty="0">
                <a:solidFill>
                  <a:srgbClr val="FD9208"/>
                </a:solidFill>
                <a:latin typeface="Consolas" panose="020B0609020204030204" pitchFamily="49" charset="0"/>
              </a:rPr>
              <a:t>) {</a:t>
            </a:r>
          </a:p>
          <a:p>
            <a:pPr>
              <a:lnSpc>
                <a:spcPct val="100000"/>
              </a:lnSpc>
              <a:spcBef>
                <a:spcPts val="0"/>
              </a:spcBef>
            </a:pPr>
            <a:endParaRPr lang="en-US" sz="1200" dirty="0">
              <a:solidFill>
                <a:srgbClr val="C00000"/>
              </a:solidFill>
              <a:latin typeface="Consolas" panose="020B0609020204030204" pitchFamily="49" charset="0"/>
            </a:endParaRPr>
          </a:p>
          <a:p>
            <a:pPr>
              <a:lnSpc>
                <a:spcPct val="100000"/>
              </a:lnSpc>
              <a:spcBef>
                <a:spcPts val="0"/>
              </a:spcBef>
            </a:pPr>
            <a:endParaRPr lang="en-US" sz="1200" dirty="0">
              <a:solidFill>
                <a:srgbClr val="C00000"/>
              </a:solidFill>
              <a:latin typeface="Consolas" panose="020B0609020204030204" pitchFamily="49" charset="0"/>
            </a:endParaRPr>
          </a:p>
          <a:p>
            <a:pPr>
              <a:lnSpc>
                <a:spcPct val="100000"/>
              </a:lnSpc>
              <a:spcBef>
                <a:spcPts val="0"/>
              </a:spcBef>
            </a:pPr>
            <a:endParaRPr lang="en-US" sz="1200" dirty="0">
              <a:solidFill>
                <a:srgbClr val="C00000"/>
              </a:solidFill>
              <a:latin typeface="Consolas" panose="020B0609020204030204" pitchFamily="49" charset="0"/>
            </a:endParaRPr>
          </a:p>
          <a:p>
            <a:pPr>
              <a:lnSpc>
                <a:spcPct val="100000"/>
              </a:lnSpc>
              <a:spcBef>
                <a:spcPts val="0"/>
              </a:spcBef>
            </a:pPr>
            <a:r>
              <a:rPr lang="en-US" sz="133" dirty="0">
                <a:solidFill>
                  <a:srgbClr val="C00000"/>
                </a:solidFill>
                <a:latin typeface="Consolas" panose="020B0609020204030204" pitchFamily="49" charset="0"/>
              </a:rPr>
              <a:t>             </a:t>
            </a:r>
            <a:r>
              <a:rPr lang="en-US" sz="1200" dirty="0">
                <a:solidFill>
                  <a:srgbClr val="C00000"/>
                </a:solidFill>
                <a:latin typeface="Consolas" panose="020B0609020204030204" pitchFamily="49" charset="0"/>
              </a:rPr>
              <a:t>   </a:t>
            </a:r>
          </a:p>
          <a:p>
            <a:pPr>
              <a:lnSpc>
                <a:spcPct val="100000"/>
              </a:lnSpc>
              <a:spcBef>
                <a:spcPts val="0"/>
              </a:spcBef>
            </a:pPr>
            <a:r>
              <a:rPr lang="en-US" sz="1400" dirty="0">
                <a:solidFill>
                  <a:srgbClr val="00B050"/>
                </a:solidFill>
                <a:latin typeface="Consolas" panose="020B0609020204030204" pitchFamily="49" charset="0"/>
              </a:rPr>
              <a:t>                </a:t>
            </a:r>
            <a:endParaRPr lang="de-DE" sz="1400" dirty="0">
              <a:solidFill>
                <a:srgbClr val="00B050"/>
              </a:solidFill>
              <a:latin typeface="Consolas" panose="020B0609020204030204" pitchFamily="49" charset="0"/>
            </a:endParaRPr>
          </a:p>
          <a:p>
            <a:pPr>
              <a:lnSpc>
                <a:spcPct val="100000"/>
              </a:lnSpc>
              <a:spcBef>
                <a:spcPts val="0"/>
              </a:spcBef>
            </a:pPr>
            <a:r>
              <a:rPr lang="de-DE" sz="1400" dirty="0">
                <a:solidFill>
                  <a:srgbClr val="00B050"/>
                </a:solidFill>
                <a:latin typeface="Consolas" panose="020B0609020204030204" pitchFamily="49" charset="0"/>
              </a:rPr>
              <a:t>                for (int i = ib; i &lt; ib + num_blocks; i++) {</a:t>
            </a:r>
          </a:p>
          <a:p>
            <a:pPr>
              <a:lnSpc>
                <a:spcPct val="100000"/>
              </a:lnSpc>
              <a:spcBef>
                <a:spcPts val="0"/>
              </a:spcBef>
            </a:pPr>
            <a:endParaRPr lang="en-US" sz="1600" dirty="0">
              <a:latin typeface="Consolas" panose="020B0609020204030204" pitchFamily="49" charset="0"/>
            </a:endParaRPr>
          </a:p>
          <a:p>
            <a:pPr>
              <a:lnSpc>
                <a:spcPct val="100000"/>
              </a:lnSpc>
              <a:spcBef>
                <a:spcPts val="0"/>
              </a:spcBef>
            </a:pPr>
            <a:endParaRPr lang="de-DE" sz="1600" dirty="0">
              <a:latin typeface="Consolas" panose="020B0609020204030204" pitchFamily="49" charset="0"/>
            </a:endParaRPr>
          </a:p>
          <a:p>
            <a:pPr>
              <a:lnSpc>
                <a:spcPct val="100000"/>
              </a:lnSpc>
              <a:spcBef>
                <a:spcPts val="0"/>
              </a:spcBef>
            </a:pPr>
            <a:endParaRPr lang="de-DE" sz="1400" dirty="0">
              <a:latin typeface="Consolas" panose="020B0609020204030204" pitchFamily="49" charset="0"/>
            </a:endParaRPr>
          </a:p>
          <a:p>
            <a:pPr>
              <a:lnSpc>
                <a:spcPct val="100000"/>
              </a:lnSpc>
              <a:spcBef>
                <a:spcPts val="0"/>
              </a:spcBef>
            </a:pPr>
            <a:r>
              <a:rPr lang="de-DE" sz="1400" dirty="0">
                <a:latin typeface="Consolas" panose="020B0609020204030204" pitchFamily="49" charset="0"/>
              </a:rPr>
              <a:t>                    y[i] = a * x[i] + y[i];</a:t>
            </a:r>
          </a:p>
          <a:p>
            <a:pPr>
              <a:lnSpc>
                <a:spcPct val="100000"/>
              </a:lnSpc>
              <a:spcBef>
                <a:spcPts val="0"/>
              </a:spcBef>
            </a:pPr>
            <a:r>
              <a:rPr lang="de-DE" sz="1400" dirty="0">
                <a:latin typeface="Consolas" panose="020B0609020204030204" pitchFamily="49" charset="0"/>
              </a:rPr>
              <a:t>}   }   }   }   }</a:t>
            </a:r>
          </a:p>
        </p:txBody>
      </p:sp>
    </p:spTree>
    <p:extLst>
      <p:ext uri="{BB962C8B-B14F-4D97-AF65-F5344CB8AC3E}">
        <p14:creationId xmlns:p14="http://schemas.microsoft.com/office/powerpoint/2010/main" val="337638026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5EC7F-831E-472C-858F-B4AE8BAA2073}"/>
              </a:ext>
            </a:extLst>
          </p:cNvPr>
          <p:cNvSpPr>
            <a:spLocks noGrp="1"/>
          </p:cNvSpPr>
          <p:nvPr>
            <p:ph type="title"/>
          </p:nvPr>
        </p:nvSpPr>
        <p:spPr/>
        <p:txBody>
          <a:bodyPr/>
          <a:lstStyle/>
          <a:p>
            <a:r>
              <a:rPr lang="zh-CN" altLang="en-US" dirty="0"/>
              <a:t>多级并行</a:t>
            </a:r>
            <a:r>
              <a:rPr lang="en-US" altLang="zh-CN" dirty="0" err="1"/>
              <a:t>saxpy</a:t>
            </a:r>
            <a:endParaRPr lang="zh-CN" altLang="en-US" dirty="0"/>
          </a:p>
        </p:txBody>
      </p:sp>
      <p:sp>
        <p:nvSpPr>
          <p:cNvPr id="3" name="内容占位符 2">
            <a:extLst>
              <a:ext uri="{FF2B5EF4-FFF2-40B4-BE49-F238E27FC236}">
                <a16:creationId xmlns:a16="http://schemas.microsoft.com/office/drawing/2014/main" id="{F3077406-C496-497F-A0EE-9B4EE0F3A7E7}"/>
              </a:ext>
            </a:extLst>
          </p:cNvPr>
          <p:cNvSpPr>
            <a:spLocks noGrp="1"/>
          </p:cNvSpPr>
          <p:nvPr>
            <p:ph idx="1"/>
          </p:nvPr>
        </p:nvSpPr>
        <p:spPr/>
        <p:txBody>
          <a:bodyPr/>
          <a:lstStyle/>
          <a:p>
            <a:endParaRPr lang="zh-CN" altLang="en-US" dirty="0"/>
          </a:p>
        </p:txBody>
      </p:sp>
      <p:sp>
        <p:nvSpPr>
          <p:cNvPr id="6" name="Textfeld 4">
            <a:extLst>
              <a:ext uri="{FF2B5EF4-FFF2-40B4-BE49-F238E27FC236}">
                <a16:creationId xmlns:a16="http://schemas.microsoft.com/office/drawing/2014/main" id="{30E72AAE-D055-4046-B8DA-617CB381386E}"/>
              </a:ext>
            </a:extLst>
          </p:cNvPr>
          <p:cNvSpPr txBox="1"/>
          <p:nvPr/>
        </p:nvSpPr>
        <p:spPr>
          <a:xfrm>
            <a:off x="467544" y="1628800"/>
            <a:ext cx="8208912" cy="4673600"/>
          </a:xfrm>
          <a:prstGeom prst="rect">
            <a:avLst/>
          </a:prstGeom>
          <a:solidFill>
            <a:schemeClr val="bg1">
              <a:lumMod val="95000"/>
            </a:schemeClr>
          </a:solidFill>
        </p:spPr>
        <p:txBody>
          <a:bodyPr wrap="square" lIns="0" tIns="36000" rIns="0" bIns="36000" rtlCol="0">
            <a:noAutofit/>
          </a:bodyPr>
          <a:lstStyle/>
          <a:p>
            <a:pPr>
              <a:lnSpc>
                <a:spcPct val="100000"/>
              </a:lnSpc>
              <a:spcBef>
                <a:spcPts val="0"/>
              </a:spcBef>
            </a:pPr>
            <a:r>
              <a:rPr lang="de-DE" sz="1400" dirty="0">
                <a:latin typeface="Consolas" panose="020B0609020204030204" pitchFamily="49" charset="0"/>
              </a:rPr>
              <a:t>void saxpy(float a, float* x, float* y, int sz) {</a:t>
            </a:r>
          </a:p>
          <a:p>
            <a:pPr>
              <a:lnSpc>
                <a:spcPct val="100000"/>
              </a:lnSpc>
              <a:spcBef>
                <a:spcPts val="0"/>
              </a:spcBef>
            </a:pPr>
            <a:r>
              <a:rPr lang="de-DE" sz="1400" dirty="0">
                <a:solidFill>
                  <a:srgbClr val="0071C5"/>
                </a:solidFill>
                <a:latin typeface="Consolas" panose="020B0609020204030204" pitchFamily="49" charset="0"/>
              </a:rPr>
              <a:t>    #pragma omp target map(to:x[0:sz]) map(tofrom(y[0:sz])</a:t>
            </a:r>
          </a:p>
          <a:p>
            <a:pPr>
              <a:lnSpc>
                <a:spcPct val="100000"/>
              </a:lnSpc>
              <a:spcBef>
                <a:spcPts val="0"/>
              </a:spcBef>
            </a:pPr>
            <a:r>
              <a:rPr lang="en-US" sz="1400" dirty="0">
                <a:solidFill>
                  <a:srgbClr val="0071C5"/>
                </a:solidFill>
                <a:latin typeface="Consolas" panose="020B0609020204030204" pitchFamily="49" charset="0"/>
              </a:rPr>
              <a:t>    {</a:t>
            </a:r>
            <a:endParaRPr lang="de-DE" sz="1400" dirty="0">
              <a:solidFill>
                <a:srgbClr val="0071C5"/>
              </a:solidFill>
              <a:latin typeface="Consolas" panose="020B0609020204030204" pitchFamily="49" charset="0"/>
            </a:endParaRPr>
          </a:p>
          <a:p>
            <a:pPr>
              <a:lnSpc>
                <a:spcPct val="100000"/>
              </a:lnSpc>
              <a:spcBef>
                <a:spcPts val="0"/>
              </a:spcBef>
            </a:pPr>
            <a:r>
              <a:rPr lang="en-US" sz="1400" dirty="0">
                <a:solidFill>
                  <a:srgbClr val="C00000"/>
                </a:solidFill>
                <a:latin typeface="Consolas" panose="020B0609020204030204" pitchFamily="49" charset="0"/>
              </a:rPr>
              <a:t>        #pragma </a:t>
            </a:r>
            <a:r>
              <a:rPr lang="en-US" sz="1400" dirty="0" err="1">
                <a:solidFill>
                  <a:srgbClr val="C00000"/>
                </a:solidFill>
                <a:latin typeface="Consolas" panose="020B0609020204030204" pitchFamily="49" charset="0"/>
              </a:rPr>
              <a:t>omp</a:t>
            </a:r>
            <a:r>
              <a:rPr lang="en-US" sz="1400" dirty="0">
                <a:solidFill>
                  <a:srgbClr val="C00000"/>
                </a:solidFill>
                <a:latin typeface="Consolas" panose="020B0609020204030204" pitchFamily="49" charset="0"/>
              </a:rPr>
              <a:t> teams </a:t>
            </a:r>
            <a:r>
              <a:rPr lang="en-US" sz="1400" dirty="0" err="1">
                <a:solidFill>
                  <a:srgbClr val="C00000"/>
                </a:solidFill>
                <a:latin typeface="Consolas" panose="020B0609020204030204" pitchFamily="49" charset="0"/>
              </a:rPr>
              <a:t>num_teams</a:t>
            </a:r>
            <a:r>
              <a:rPr lang="en-US" sz="1400" dirty="0">
                <a:solidFill>
                  <a:srgbClr val="C00000"/>
                </a:solidFill>
                <a:latin typeface="Consolas" panose="020B0609020204030204" pitchFamily="49" charset="0"/>
              </a:rPr>
              <a:t>(</a:t>
            </a:r>
            <a:r>
              <a:rPr lang="en-US" sz="1400" dirty="0" err="1">
                <a:solidFill>
                  <a:srgbClr val="C00000"/>
                </a:solidFill>
                <a:latin typeface="Consolas" panose="020B0609020204030204" pitchFamily="49" charset="0"/>
              </a:rPr>
              <a:t>num_blocks</a:t>
            </a:r>
            <a:r>
              <a:rPr lang="en-US" sz="1400" dirty="0">
                <a:solidFill>
                  <a:srgbClr val="C00000"/>
                </a:solidFill>
                <a:latin typeface="Consolas" panose="020B0609020204030204" pitchFamily="49" charset="0"/>
              </a:rPr>
              <a:t>)</a:t>
            </a:r>
          </a:p>
          <a:p>
            <a:pPr>
              <a:lnSpc>
                <a:spcPct val="100000"/>
              </a:lnSpc>
              <a:spcBef>
                <a:spcPts val="0"/>
              </a:spcBef>
            </a:pPr>
            <a:r>
              <a:rPr lang="en-US" sz="1400" dirty="0">
                <a:solidFill>
                  <a:srgbClr val="C00000"/>
                </a:solidFill>
                <a:latin typeface="Consolas" panose="020B0609020204030204" pitchFamily="49" charset="0"/>
              </a:rPr>
              <a:t>        {</a:t>
            </a:r>
          </a:p>
          <a:p>
            <a:pPr>
              <a:lnSpc>
                <a:spcPct val="100000"/>
              </a:lnSpc>
              <a:spcBef>
                <a:spcPts val="0"/>
              </a:spcBef>
            </a:pPr>
            <a:endParaRPr lang="en-US" sz="1400" dirty="0">
              <a:solidFill>
                <a:srgbClr val="0071C5"/>
              </a:solidFill>
              <a:latin typeface="Consolas" panose="020B0609020204030204" pitchFamily="49" charset="0"/>
            </a:endParaRPr>
          </a:p>
          <a:p>
            <a:pPr>
              <a:lnSpc>
                <a:spcPct val="100000"/>
              </a:lnSpc>
              <a:spcBef>
                <a:spcPts val="0"/>
              </a:spcBef>
            </a:pPr>
            <a:endParaRPr lang="en-US" sz="1200" dirty="0">
              <a:solidFill>
                <a:srgbClr val="0071C5"/>
              </a:solidFill>
              <a:latin typeface="Consolas" panose="020B0609020204030204" pitchFamily="49" charset="0"/>
            </a:endParaRPr>
          </a:p>
          <a:p>
            <a:pPr>
              <a:lnSpc>
                <a:spcPct val="100000"/>
              </a:lnSpc>
              <a:spcBef>
                <a:spcPts val="0"/>
              </a:spcBef>
            </a:pPr>
            <a:endParaRPr lang="en-US" sz="1200" dirty="0">
              <a:solidFill>
                <a:srgbClr val="0071C5"/>
              </a:solidFill>
              <a:latin typeface="Consolas" panose="020B0609020204030204" pitchFamily="49" charset="0"/>
            </a:endParaRPr>
          </a:p>
          <a:p>
            <a:pPr>
              <a:lnSpc>
                <a:spcPct val="100000"/>
              </a:lnSpc>
              <a:spcBef>
                <a:spcPts val="0"/>
              </a:spcBef>
            </a:pPr>
            <a:endParaRPr lang="en-US" sz="1400" dirty="0">
              <a:solidFill>
                <a:srgbClr val="0071C5"/>
              </a:solidFill>
              <a:latin typeface="Consolas" panose="020B0609020204030204" pitchFamily="49" charset="0"/>
            </a:endParaRPr>
          </a:p>
          <a:p>
            <a:pPr>
              <a:lnSpc>
                <a:spcPct val="100000"/>
              </a:lnSpc>
              <a:spcBef>
                <a:spcPts val="0"/>
              </a:spcBef>
            </a:pPr>
            <a:r>
              <a:rPr lang="en-US" sz="1400" dirty="0">
                <a:solidFill>
                  <a:srgbClr val="FD9208"/>
                </a:solidFill>
                <a:latin typeface="Consolas" panose="020B0609020204030204" pitchFamily="49" charset="0"/>
              </a:rPr>
              <a:t>            </a:t>
            </a:r>
          </a:p>
          <a:p>
            <a:pPr>
              <a:lnSpc>
                <a:spcPct val="100000"/>
              </a:lnSpc>
              <a:spcBef>
                <a:spcPts val="0"/>
              </a:spcBef>
            </a:pPr>
            <a:r>
              <a:rPr lang="en-US" sz="1400" dirty="0">
                <a:solidFill>
                  <a:srgbClr val="FD9208"/>
                </a:solidFill>
                <a:latin typeface="Consolas" panose="020B0609020204030204" pitchFamily="49" charset="0"/>
              </a:rPr>
              <a:t>            for (</a:t>
            </a:r>
            <a:r>
              <a:rPr lang="en-US" sz="1400" dirty="0" err="1">
                <a:solidFill>
                  <a:srgbClr val="FD9208"/>
                </a:solidFill>
                <a:latin typeface="Consolas" panose="020B0609020204030204" pitchFamily="49" charset="0"/>
              </a:rPr>
              <a:t>ib</a:t>
            </a:r>
            <a:r>
              <a:rPr lang="en-US" sz="1400" dirty="0">
                <a:solidFill>
                  <a:srgbClr val="FD9208"/>
                </a:solidFill>
                <a:latin typeface="Consolas" panose="020B0609020204030204" pitchFamily="49" charset="0"/>
              </a:rPr>
              <a:t> = 0; </a:t>
            </a:r>
            <a:r>
              <a:rPr lang="en-US" sz="1400" dirty="0" err="1">
                <a:solidFill>
                  <a:srgbClr val="FD9208"/>
                </a:solidFill>
                <a:latin typeface="Consolas" panose="020B0609020204030204" pitchFamily="49" charset="0"/>
              </a:rPr>
              <a:t>ib</a:t>
            </a:r>
            <a:r>
              <a:rPr lang="en-US" sz="1400" dirty="0">
                <a:solidFill>
                  <a:srgbClr val="FD9208"/>
                </a:solidFill>
                <a:latin typeface="Consolas" panose="020B0609020204030204" pitchFamily="49" charset="0"/>
              </a:rPr>
              <a:t> &lt; </a:t>
            </a:r>
            <a:r>
              <a:rPr lang="en-US" sz="1400" dirty="0" err="1">
                <a:solidFill>
                  <a:srgbClr val="FD9208"/>
                </a:solidFill>
                <a:latin typeface="Consolas" panose="020B0609020204030204" pitchFamily="49" charset="0"/>
              </a:rPr>
              <a:t>sz</a:t>
            </a:r>
            <a:r>
              <a:rPr lang="en-US" sz="1400" dirty="0">
                <a:solidFill>
                  <a:srgbClr val="FD9208"/>
                </a:solidFill>
                <a:latin typeface="Consolas" panose="020B0609020204030204" pitchFamily="49" charset="0"/>
              </a:rPr>
              <a:t>; </a:t>
            </a:r>
            <a:r>
              <a:rPr lang="en-US" sz="1400" dirty="0" err="1">
                <a:solidFill>
                  <a:srgbClr val="FD9208"/>
                </a:solidFill>
                <a:latin typeface="Consolas" panose="020B0609020204030204" pitchFamily="49" charset="0"/>
              </a:rPr>
              <a:t>ib</a:t>
            </a:r>
            <a:r>
              <a:rPr lang="en-US" sz="1400" dirty="0">
                <a:solidFill>
                  <a:srgbClr val="FD9208"/>
                </a:solidFill>
                <a:latin typeface="Consolas" panose="020B0609020204030204" pitchFamily="49" charset="0"/>
              </a:rPr>
              <a:t> += </a:t>
            </a:r>
            <a:r>
              <a:rPr lang="en-US" sz="1400" dirty="0" err="1">
                <a:solidFill>
                  <a:srgbClr val="FD9208"/>
                </a:solidFill>
                <a:latin typeface="Consolas" panose="020B0609020204030204" pitchFamily="49" charset="0"/>
              </a:rPr>
              <a:t>num_blocks</a:t>
            </a:r>
            <a:r>
              <a:rPr lang="en-US" sz="1400" dirty="0">
                <a:solidFill>
                  <a:srgbClr val="FD9208"/>
                </a:solidFill>
                <a:latin typeface="Consolas" panose="020B0609020204030204" pitchFamily="49" charset="0"/>
              </a:rPr>
              <a:t>) {</a:t>
            </a:r>
          </a:p>
          <a:p>
            <a:pPr>
              <a:lnSpc>
                <a:spcPct val="100000"/>
              </a:lnSpc>
              <a:spcBef>
                <a:spcPts val="0"/>
              </a:spcBef>
            </a:pPr>
            <a:endParaRPr lang="en-US" sz="1200" dirty="0">
              <a:solidFill>
                <a:srgbClr val="C00000"/>
              </a:solidFill>
              <a:latin typeface="Consolas" panose="020B0609020204030204" pitchFamily="49" charset="0"/>
            </a:endParaRPr>
          </a:p>
          <a:p>
            <a:pPr>
              <a:lnSpc>
                <a:spcPct val="100000"/>
              </a:lnSpc>
              <a:spcBef>
                <a:spcPts val="0"/>
              </a:spcBef>
            </a:pPr>
            <a:endParaRPr lang="en-US" sz="1200" dirty="0">
              <a:solidFill>
                <a:srgbClr val="C00000"/>
              </a:solidFill>
              <a:latin typeface="Consolas" panose="020B0609020204030204" pitchFamily="49" charset="0"/>
            </a:endParaRPr>
          </a:p>
          <a:p>
            <a:pPr>
              <a:lnSpc>
                <a:spcPct val="100000"/>
              </a:lnSpc>
              <a:spcBef>
                <a:spcPts val="0"/>
              </a:spcBef>
            </a:pPr>
            <a:endParaRPr lang="en-US" sz="1200" dirty="0">
              <a:solidFill>
                <a:srgbClr val="C00000"/>
              </a:solidFill>
              <a:latin typeface="Consolas" panose="020B0609020204030204" pitchFamily="49" charset="0"/>
            </a:endParaRPr>
          </a:p>
          <a:p>
            <a:pPr>
              <a:lnSpc>
                <a:spcPct val="100000"/>
              </a:lnSpc>
              <a:spcBef>
                <a:spcPts val="0"/>
              </a:spcBef>
            </a:pPr>
            <a:r>
              <a:rPr lang="en-US" sz="133" dirty="0">
                <a:solidFill>
                  <a:srgbClr val="C00000"/>
                </a:solidFill>
                <a:latin typeface="Consolas" panose="020B0609020204030204" pitchFamily="49" charset="0"/>
              </a:rPr>
              <a:t>             </a:t>
            </a:r>
            <a:r>
              <a:rPr lang="en-US" sz="1200" dirty="0">
                <a:solidFill>
                  <a:srgbClr val="C00000"/>
                </a:solidFill>
                <a:latin typeface="Consolas" panose="020B0609020204030204" pitchFamily="49" charset="0"/>
              </a:rPr>
              <a:t>   </a:t>
            </a:r>
          </a:p>
          <a:p>
            <a:pPr>
              <a:lnSpc>
                <a:spcPct val="100000"/>
              </a:lnSpc>
              <a:spcBef>
                <a:spcPts val="0"/>
              </a:spcBef>
            </a:pPr>
            <a:r>
              <a:rPr lang="en-US" sz="1400" dirty="0">
                <a:solidFill>
                  <a:srgbClr val="00B050"/>
                </a:solidFill>
                <a:latin typeface="Consolas" panose="020B0609020204030204" pitchFamily="49" charset="0"/>
              </a:rPr>
              <a:t>                </a:t>
            </a:r>
            <a:endParaRPr lang="de-DE" sz="1400" dirty="0">
              <a:solidFill>
                <a:srgbClr val="00B050"/>
              </a:solidFill>
              <a:latin typeface="Consolas" panose="020B0609020204030204" pitchFamily="49" charset="0"/>
            </a:endParaRPr>
          </a:p>
          <a:p>
            <a:pPr>
              <a:lnSpc>
                <a:spcPct val="100000"/>
              </a:lnSpc>
              <a:spcBef>
                <a:spcPts val="0"/>
              </a:spcBef>
            </a:pPr>
            <a:r>
              <a:rPr lang="de-DE" sz="1400" dirty="0">
                <a:solidFill>
                  <a:srgbClr val="00B050"/>
                </a:solidFill>
                <a:latin typeface="Consolas" panose="020B0609020204030204" pitchFamily="49" charset="0"/>
              </a:rPr>
              <a:t>                for (int i = ib; i &lt; ib + num_blocks; i++) {</a:t>
            </a:r>
          </a:p>
          <a:p>
            <a:pPr>
              <a:lnSpc>
                <a:spcPct val="100000"/>
              </a:lnSpc>
              <a:spcBef>
                <a:spcPts val="0"/>
              </a:spcBef>
            </a:pPr>
            <a:endParaRPr lang="en-US" sz="1600" dirty="0">
              <a:latin typeface="Consolas" panose="020B0609020204030204" pitchFamily="49" charset="0"/>
            </a:endParaRPr>
          </a:p>
          <a:p>
            <a:pPr>
              <a:lnSpc>
                <a:spcPct val="100000"/>
              </a:lnSpc>
              <a:spcBef>
                <a:spcPts val="0"/>
              </a:spcBef>
            </a:pPr>
            <a:endParaRPr lang="de-DE" sz="1600" dirty="0">
              <a:latin typeface="Consolas" panose="020B0609020204030204" pitchFamily="49" charset="0"/>
            </a:endParaRPr>
          </a:p>
          <a:p>
            <a:pPr>
              <a:lnSpc>
                <a:spcPct val="100000"/>
              </a:lnSpc>
              <a:spcBef>
                <a:spcPts val="0"/>
              </a:spcBef>
            </a:pPr>
            <a:endParaRPr lang="de-DE" sz="1400" dirty="0">
              <a:latin typeface="Consolas" panose="020B0609020204030204" pitchFamily="49" charset="0"/>
            </a:endParaRPr>
          </a:p>
          <a:p>
            <a:pPr>
              <a:lnSpc>
                <a:spcPct val="100000"/>
              </a:lnSpc>
              <a:spcBef>
                <a:spcPts val="0"/>
              </a:spcBef>
            </a:pPr>
            <a:r>
              <a:rPr lang="de-DE" sz="1400" dirty="0">
                <a:latin typeface="Consolas" panose="020B0609020204030204" pitchFamily="49" charset="0"/>
              </a:rPr>
              <a:t>                    y[i] = a * x[i] + y[i];</a:t>
            </a:r>
          </a:p>
          <a:p>
            <a:pPr>
              <a:lnSpc>
                <a:spcPct val="100000"/>
              </a:lnSpc>
              <a:spcBef>
                <a:spcPts val="0"/>
              </a:spcBef>
            </a:pPr>
            <a:r>
              <a:rPr lang="de-DE" sz="1400" dirty="0">
                <a:latin typeface="Consolas" panose="020B0609020204030204" pitchFamily="49" charset="0"/>
              </a:rPr>
              <a:t>}   }   }   }   }</a:t>
            </a:r>
          </a:p>
        </p:txBody>
      </p:sp>
      <p:grpSp>
        <p:nvGrpSpPr>
          <p:cNvPr id="7" name="Gruppieren 1">
            <a:extLst>
              <a:ext uri="{FF2B5EF4-FFF2-40B4-BE49-F238E27FC236}">
                <a16:creationId xmlns:a16="http://schemas.microsoft.com/office/drawing/2014/main" id="{B4EEC714-AC8E-44C7-9CC7-44473A7A27B9}"/>
              </a:ext>
            </a:extLst>
          </p:cNvPr>
          <p:cNvGrpSpPr/>
          <p:nvPr/>
        </p:nvGrpSpPr>
        <p:grpSpPr>
          <a:xfrm>
            <a:off x="1625601" y="2848000"/>
            <a:ext cx="4123697" cy="671229"/>
            <a:chOff x="570645" y="3469921"/>
            <a:chExt cx="4123697" cy="671229"/>
          </a:xfrm>
        </p:grpSpPr>
        <p:grpSp>
          <p:nvGrpSpPr>
            <p:cNvPr id="8" name="Group 6">
              <a:extLst>
                <a:ext uri="{FF2B5EF4-FFF2-40B4-BE49-F238E27FC236}">
                  <a16:creationId xmlns:a16="http://schemas.microsoft.com/office/drawing/2014/main" id="{C866CC71-07FD-4045-943F-9D0141F74604}"/>
                </a:ext>
              </a:extLst>
            </p:cNvPr>
            <p:cNvGrpSpPr/>
            <p:nvPr/>
          </p:nvGrpSpPr>
          <p:grpSpPr>
            <a:xfrm>
              <a:off x="570645" y="3469921"/>
              <a:ext cx="475492" cy="669945"/>
              <a:chOff x="0" y="9483"/>
              <a:chExt cx="1447800" cy="1905000"/>
            </a:xfrm>
          </p:grpSpPr>
          <p:sp>
            <p:nvSpPr>
              <p:cNvPr id="59" name="Rectangle 2">
                <a:extLst>
                  <a:ext uri="{FF2B5EF4-FFF2-40B4-BE49-F238E27FC236}">
                    <a16:creationId xmlns:a16="http://schemas.microsoft.com/office/drawing/2014/main" id="{938E3CC9-9CD6-4DED-88F9-BADB169DB005}"/>
                  </a:ext>
                </a:extLst>
              </p:cNvPr>
              <p:cNvSpPr/>
              <p:nvPr/>
            </p:nvSpPr>
            <p:spPr>
              <a:xfrm>
                <a:off x="0" y="9483"/>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60" name="Straight Arrow Connector 4">
                <a:extLst>
                  <a:ext uri="{FF2B5EF4-FFF2-40B4-BE49-F238E27FC236}">
                    <a16:creationId xmlns:a16="http://schemas.microsoft.com/office/drawing/2014/main" id="{5BE3D28C-3316-4945-B9CC-3BF69ED9984B}"/>
                  </a:ext>
                </a:extLst>
              </p:cNvPr>
              <p:cNvCxnSpPr/>
              <p:nvPr/>
            </p:nvCxnSpPr>
            <p:spPr>
              <a:xfrm>
                <a:off x="228600" y="238083"/>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61" name="Straight Arrow Connector 5">
                <a:extLst>
                  <a:ext uri="{FF2B5EF4-FFF2-40B4-BE49-F238E27FC236}">
                    <a16:creationId xmlns:a16="http://schemas.microsoft.com/office/drawing/2014/main" id="{8F05A39F-6CA7-4D3E-A687-F16DB54A6595}"/>
                  </a:ext>
                </a:extLst>
              </p:cNvPr>
              <p:cNvCxnSpPr/>
              <p:nvPr/>
            </p:nvCxnSpPr>
            <p:spPr>
              <a:xfrm>
                <a:off x="457200" y="238083"/>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62" name="Straight Arrow Connector 6">
                <a:extLst>
                  <a:ext uri="{FF2B5EF4-FFF2-40B4-BE49-F238E27FC236}">
                    <a16:creationId xmlns:a16="http://schemas.microsoft.com/office/drawing/2014/main" id="{E5C79085-D9E9-4AE2-A765-5028624A54BF}"/>
                  </a:ext>
                </a:extLst>
              </p:cNvPr>
              <p:cNvCxnSpPr/>
              <p:nvPr/>
            </p:nvCxnSpPr>
            <p:spPr>
              <a:xfrm>
                <a:off x="681036" y="238083"/>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63" name="Straight Arrow Connector 7">
                <a:extLst>
                  <a:ext uri="{FF2B5EF4-FFF2-40B4-BE49-F238E27FC236}">
                    <a16:creationId xmlns:a16="http://schemas.microsoft.com/office/drawing/2014/main" id="{74FF96CB-75A7-43BD-8475-6102B402A222}"/>
                  </a:ext>
                </a:extLst>
              </p:cNvPr>
              <p:cNvCxnSpPr/>
              <p:nvPr/>
            </p:nvCxnSpPr>
            <p:spPr>
              <a:xfrm>
                <a:off x="914400" y="238083"/>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64" name="Straight Arrow Connector 8">
                <a:extLst>
                  <a:ext uri="{FF2B5EF4-FFF2-40B4-BE49-F238E27FC236}">
                    <a16:creationId xmlns:a16="http://schemas.microsoft.com/office/drawing/2014/main" id="{D9B8E621-2E7E-4919-88E2-32B336C5375B}"/>
                  </a:ext>
                </a:extLst>
              </p:cNvPr>
              <p:cNvCxnSpPr/>
              <p:nvPr/>
            </p:nvCxnSpPr>
            <p:spPr>
              <a:xfrm>
                <a:off x="1143000" y="238083"/>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9" name="Group 11">
              <a:extLst>
                <a:ext uri="{FF2B5EF4-FFF2-40B4-BE49-F238E27FC236}">
                  <a16:creationId xmlns:a16="http://schemas.microsoft.com/office/drawing/2014/main" id="{F3560CB4-22E5-4C7A-8D4F-5FA0305F41D4}"/>
                </a:ext>
              </a:extLst>
            </p:cNvPr>
            <p:cNvGrpSpPr/>
            <p:nvPr/>
          </p:nvGrpSpPr>
          <p:grpSpPr>
            <a:xfrm>
              <a:off x="1094446" y="3469921"/>
              <a:ext cx="475492" cy="669945"/>
              <a:chOff x="759496" y="0"/>
              <a:chExt cx="1447800" cy="1905000"/>
            </a:xfrm>
          </p:grpSpPr>
          <p:sp>
            <p:nvSpPr>
              <p:cNvPr id="53" name="Rectangle 12">
                <a:extLst>
                  <a:ext uri="{FF2B5EF4-FFF2-40B4-BE49-F238E27FC236}">
                    <a16:creationId xmlns:a16="http://schemas.microsoft.com/office/drawing/2014/main" id="{37A9B772-DF93-491F-9D34-E644B588D891}"/>
                  </a:ext>
                </a:extLst>
              </p:cNvPr>
              <p:cNvSpPr/>
              <p:nvPr/>
            </p:nvSpPr>
            <p:spPr>
              <a:xfrm>
                <a:off x="759496" y="0"/>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54" name="Straight Arrow Connector 13">
                <a:extLst>
                  <a:ext uri="{FF2B5EF4-FFF2-40B4-BE49-F238E27FC236}">
                    <a16:creationId xmlns:a16="http://schemas.microsoft.com/office/drawing/2014/main" id="{678C8C5C-7A88-4C96-B5C3-9785D4858E60}"/>
                  </a:ext>
                </a:extLst>
              </p:cNvPr>
              <p:cNvCxnSpPr/>
              <p:nvPr/>
            </p:nvCxnSpPr>
            <p:spPr>
              <a:xfrm>
                <a:off x="988096" y="228600"/>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55" name="Straight Arrow Connector 14">
                <a:extLst>
                  <a:ext uri="{FF2B5EF4-FFF2-40B4-BE49-F238E27FC236}">
                    <a16:creationId xmlns:a16="http://schemas.microsoft.com/office/drawing/2014/main" id="{B4A16258-C487-4ECE-AEDF-75411E33A7A5}"/>
                  </a:ext>
                </a:extLst>
              </p:cNvPr>
              <p:cNvCxnSpPr/>
              <p:nvPr/>
            </p:nvCxnSpPr>
            <p:spPr>
              <a:xfrm>
                <a:off x="1216696" y="228600"/>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56" name="Straight Arrow Connector 15">
                <a:extLst>
                  <a:ext uri="{FF2B5EF4-FFF2-40B4-BE49-F238E27FC236}">
                    <a16:creationId xmlns:a16="http://schemas.microsoft.com/office/drawing/2014/main" id="{B0C70285-CD60-4CCF-9344-0BD9B0EED292}"/>
                  </a:ext>
                </a:extLst>
              </p:cNvPr>
              <p:cNvCxnSpPr/>
              <p:nvPr/>
            </p:nvCxnSpPr>
            <p:spPr>
              <a:xfrm>
                <a:off x="1440532" y="228600"/>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57" name="Straight Arrow Connector 16">
                <a:extLst>
                  <a:ext uri="{FF2B5EF4-FFF2-40B4-BE49-F238E27FC236}">
                    <a16:creationId xmlns:a16="http://schemas.microsoft.com/office/drawing/2014/main" id="{0156FCC8-5037-4446-8AC5-BCA1E2710EED}"/>
                  </a:ext>
                </a:extLst>
              </p:cNvPr>
              <p:cNvCxnSpPr/>
              <p:nvPr/>
            </p:nvCxnSpPr>
            <p:spPr>
              <a:xfrm>
                <a:off x="1673896" y="228600"/>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58" name="Straight Arrow Connector 17">
                <a:extLst>
                  <a:ext uri="{FF2B5EF4-FFF2-40B4-BE49-F238E27FC236}">
                    <a16:creationId xmlns:a16="http://schemas.microsoft.com/office/drawing/2014/main" id="{1ADA9CF5-E690-405E-8723-F986B5C39594}"/>
                  </a:ext>
                </a:extLst>
              </p:cNvPr>
              <p:cNvCxnSpPr/>
              <p:nvPr/>
            </p:nvCxnSpPr>
            <p:spPr>
              <a:xfrm>
                <a:off x="1902496" y="228600"/>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10" name="Group 18">
              <a:extLst>
                <a:ext uri="{FF2B5EF4-FFF2-40B4-BE49-F238E27FC236}">
                  <a16:creationId xmlns:a16="http://schemas.microsoft.com/office/drawing/2014/main" id="{FEA4A454-8978-420E-A547-B8CF7F363881}"/>
                </a:ext>
              </a:extLst>
            </p:cNvPr>
            <p:cNvGrpSpPr/>
            <p:nvPr/>
          </p:nvGrpSpPr>
          <p:grpSpPr>
            <a:xfrm>
              <a:off x="1618893" y="3471205"/>
              <a:ext cx="475492" cy="669945"/>
              <a:chOff x="1523628" y="23494"/>
              <a:chExt cx="1447800" cy="1905000"/>
            </a:xfrm>
          </p:grpSpPr>
          <p:sp>
            <p:nvSpPr>
              <p:cNvPr id="47" name="Rectangle 19">
                <a:extLst>
                  <a:ext uri="{FF2B5EF4-FFF2-40B4-BE49-F238E27FC236}">
                    <a16:creationId xmlns:a16="http://schemas.microsoft.com/office/drawing/2014/main" id="{FCE1689D-CFAF-4326-8BE4-5EA1D6286A59}"/>
                  </a:ext>
                </a:extLst>
              </p:cNvPr>
              <p:cNvSpPr/>
              <p:nvPr/>
            </p:nvSpPr>
            <p:spPr>
              <a:xfrm>
                <a:off x="1523628" y="2349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48" name="Straight Arrow Connector 20">
                <a:extLst>
                  <a:ext uri="{FF2B5EF4-FFF2-40B4-BE49-F238E27FC236}">
                    <a16:creationId xmlns:a16="http://schemas.microsoft.com/office/drawing/2014/main" id="{1B6BF7FF-7850-4E87-B328-AFFCE37E3444}"/>
                  </a:ext>
                </a:extLst>
              </p:cNvPr>
              <p:cNvCxnSpPr/>
              <p:nvPr/>
            </p:nvCxnSpPr>
            <p:spPr>
              <a:xfrm>
                <a:off x="1752228" y="2520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49" name="Straight Arrow Connector 21">
                <a:extLst>
                  <a:ext uri="{FF2B5EF4-FFF2-40B4-BE49-F238E27FC236}">
                    <a16:creationId xmlns:a16="http://schemas.microsoft.com/office/drawing/2014/main" id="{1ECCA628-C7A0-4234-8387-59ED948F74A9}"/>
                  </a:ext>
                </a:extLst>
              </p:cNvPr>
              <p:cNvCxnSpPr/>
              <p:nvPr/>
            </p:nvCxnSpPr>
            <p:spPr>
              <a:xfrm>
                <a:off x="1980828" y="2520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50" name="Straight Arrow Connector 22">
                <a:extLst>
                  <a:ext uri="{FF2B5EF4-FFF2-40B4-BE49-F238E27FC236}">
                    <a16:creationId xmlns:a16="http://schemas.microsoft.com/office/drawing/2014/main" id="{6DC3C2B0-0364-45A1-9195-3A7529F65936}"/>
                  </a:ext>
                </a:extLst>
              </p:cNvPr>
              <p:cNvCxnSpPr/>
              <p:nvPr/>
            </p:nvCxnSpPr>
            <p:spPr>
              <a:xfrm>
                <a:off x="2204664" y="25209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51" name="Straight Arrow Connector 23">
                <a:extLst>
                  <a:ext uri="{FF2B5EF4-FFF2-40B4-BE49-F238E27FC236}">
                    <a16:creationId xmlns:a16="http://schemas.microsoft.com/office/drawing/2014/main" id="{E2381752-B6A4-4B50-84EE-C486EF9AB46E}"/>
                  </a:ext>
                </a:extLst>
              </p:cNvPr>
              <p:cNvCxnSpPr/>
              <p:nvPr/>
            </p:nvCxnSpPr>
            <p:spPr>
              <a:xfrm>
                <a:off x="2438028" y="2520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52" name="Straight Arrow Connector 24">
                <a:extLst>
                  <a:ext uri="{FF2B5EF4-FFF2-40B4-BE49-F238E27FC236}">
                    <a16:creationId xmlns:a16="http://schemas.microsoft.com/office/drawing/2014/main" id="{676F9352-78BC-4082-9253-8EB8BFB84738}"/>
                  </a:ext>
                </a:extLst>
              </p:cNvPr>
              <p:cNvCxnSpPr/>
              <p:nvPr/>
            </p:nvCxnSpPr>
            <p:spPr>
              <a:xfrm>
                <a:off x="2666628" y="2520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11" name="Group 25">
              <a:extLst>
                <a:ext uri="{FF2B5EF4-FFF2-40B4-BE49-F238E27FC236}">
                  <a16:creationId xmlns:a16="http://schemas.microsoft.com/office/drawing/2014/main" id="{B0E42835-209B-4DC9-9BA6-66F7AC394C8E}"/>
                </a:ext>
              </a:extLst>
            </p:cNvPr>
            <p:cNvGrpSpPr/>
            <p:nvPr/>
          </p:nvGrpSpPr>
          <p:grpSpPr>
            <a:xfrm>
              <a:off x="2135107" y="3473391"/>
              <a:ext cx="475492" cy="666476"/>
              <a:chOff x="2290780" y="34294"/>
              <a:chExt cx="1447800" cy="1905000"/>
            </a:xfrm>
          </p:grpSpPr>
          <p:sp>
            <p:nvSpPr>
              <p:cNvPr id="41" name="Rectangle 26">
                <a:extLst>
                  <a:ext uri="{FF2B5EF4-FFF2-40B4-BE49-F238E27FC236}">
                    <a16:creationId xmlns:a16="http://schemas.microsoft.com/office/drawing/2014/main" id="{941901E7-7FCA-4440-8A3C-BECC25577A96}"/>
                  </a:ext>
                </a:extLst>
              </p:cNvPr>
              <p:cNvSpPr/>
              <p:nvPr/>
            </p:nvSpPr>
            <p:spPr>
              <a:xfrm>
                <a:off x="2290780" y="3429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42" name="Straight Arrow Connector 27">
                <a:extLst>
                  <a:ext uri="{FF2B5EF4-FFF2-40B4-BE49-F238E27FC236}">
                    <a16:creationId xmlns:a16="http://schemas.microsoft.com/office/drawing/2014/main" id="{9832DFF2-68EF-4D2E-B352-D959909C098D}"/>
                  </a:ext>
                </a:extLst>
              </p:cNvPr>
              <p:cNvCxnSpPr/>
              <p:nvPr/>
            </p:nvCxnSpPr>
            <p:spPr>
              <a:xfrm>
                <a:off x="2519380"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43" name="Straight Arrow Connector 28">
                <a:extLst>
                  <a:ext uri="{FF2B5EF4-FFF2-40B4-BE49-F238E27FC236}">
                    <a16:creationId xmlns:a16="http://schemas.microsoft.com/office/drawing/2014/main" id="{769C8340-49B1-4B62-9327-5CE1064869ED}"/>
                  </a:ext>
                </a:extLst>
              </p:cNvPr>
              <p:cNvCxnSpPr/>
              <p:nvPr/>
            </p:nvCxnSpPr>
            <p:spPr>
              <a:xfrm>
                <a:off x="2747980"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44" name="Straight Arrow Connector 29">
                <a:extLst>
                  <a:ext uri="{FF2B5EF4-FFF2-40B4-BE49-F238E27FC236}">
                    <a16:creationId xmlns:a16="http://schemas.microsoft.com/office/drawing/2014/main" id="{47498349-DEC2-43F2-B393-3D70F4A6D30B}"/>
                  </a:ext>
                </a:extLst>
              </p:cNvPr>
              <p:cNvCxnSpPr/>
              <p:nvPr/>
            </p:nvCxnSpPr>
            <p:spPr>
              <a:xfrm>
                <a:off x="2971816" y="26289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45" name="Straight Arrow Connector 30">
                <a:extLst>
                  <a:ext uri="{FF2B5EF4-FFF2-40B4-BE49-F238E27FC236}">
                    <a16:creationId xmlns:a16="http://schemas.microsoft.com/office/drawing/2014/main" id="{21579FF0-C556-4825-BB70-2A4DEC639546}"/>
                  </a:ext>
                </a:extLst>
              </p:cNvPr>
              <p:cNvCxnSpPr/>
              <p:nvPr/>
            </p:nvCxnSpPr>
            <p:spPr>
              <a:xfrm>
                <a:off x="3205180"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46" name="Straight Arrow Connector 31">
                <a:extLst>
                  <a:ext uri="{FF2B5EF4-FFF2-40B4-BE49-F238E27FC236}">
                    <a16:creationId xmlns:a16="http://schemas.microsoft.com/office/drawing/2014/main" id="{F281AC02-6846-440F-834D-8802AFEA30EF}"/>
                  </a:ext>
                </a:extLst>
              </p:cNvPr>
              <p:cNvCxnSpPr/>
              <p:nvPr/>
            </p:nvCxnSpPr>
            <p:spPr>
              <a:xfrm>
                <a:off x="3433780"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12" name="Group 32">
              <a:extLst>
                <a:ext uri="{FF2B5EF4-FFF2-40B4-BE49-F238E27FC236}">
                  <a16:creationId xmlns:a16="http://schemas.microsoft.com/office/drawing/2014/main" id="{9615390B-8FB9-44D4-AEDD-BFF3F36E0A5B}"/>
                </a:ext>
              </a:extLst>
            </p:cNvPr>
            <p:cNvGrpSpPr/>
            <p:nvPr/>
          </p:nvGrpSpPr>
          <p:grpSpPr>
            <a:xfrm>
              <a:off x="2650030" y="3470257"/>
              <a:ext cx="475492" cy="669945"/>
              <a:chOff x="3043242" y="34294"/>
              <a:chExt cx="1447800" cy="1905000"/>
            </a:xfrm>
          </p:grpSpPr>
          <p:sp>
            <p:nvSpPr>
              <p:cNvPr id="35" name="Rectangle 33">
                <a:extLst>
                  <a:ext uri="{FF2B5EF4-FFF2-40B4-BE49-F238E27FC236}">
                    <a16:creationId xmlns:a16="http://schemas.microsoft.com/office/drawing/2014/main" id="{53389532-5CAE-4337-B8D1-B23E2DE87545}"/>
                  </a:ext>
                </a:extLst>
              </p:cNvPr>
              <p:cNvSpPr/>
              <p:nvPr/>
            </p:nvSpPr>
            <p:spPr>
              <a:xfrm>
                <a:off x="3043242" y="3429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36" name="Straight Arrow Connector 34">
                <a:extLst>
                  <a:ext uri="{FF2B5EF4-FFF2-40B4-BE49-F238E27FC236}">
                    <a16:creationId xmlns:a16="http://schemas.microsoft.com/office/drawing/2014/main" id="{32569553-5982-4E89-91C4-C13EFE9AA600}"/>
                  </a:ext>
                </a:extLst>
              </p:cNvPr>
              <p:cNvCxnSpPr/>
              <p:nvPr/>
            </p:nvCxnSpPr>
            <p:spPr>
              <a:xfrm>
                <a:off x="3271842"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37" name="Straight Arrow Connector 35">
                <a:extLst>
                  <a:ext uri="{FF2B5EF4-FFF2-40B4-BE49-F238E27FC236}">
                    <a16:creationId xmlns:a16="http://schemas.microsoft.com/office/drawing/2014/main" id="{F22C7497-4816-4C70-B2EE-A554F4F3B3B0}"/>
                  </a:ext>
                </a:extLst>
              </p:cNvPr>
              <p:cNvCxnSpPr/>
              <p:nvPr/>
            </p:nvCxnSpPr>
            <p:spPr>
              <a:xfrm>
                <a:off x="3500442"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38" name="Straight Arrow Connector 36">
                <a:extLst>
                  <a:ext uri="{FF2B5EF4-FFF2-40B4-BE49-F238E27FC236}">
                    <a16:creationId xmlns:a16="http://schemas.microsoft.com/office/drawing/2014/main" id="{DE825572-8375-45D6-B912-9D854496CDA4}"/>
                  </a:ext>
                </a:extLst>
              </p:cNvPr>
              <p:cNvCxnSpPr/>
              <p:nvPr/>
            </p:nvCxnSpPr>
            <p:spPr>
              <a:xfrm>
                <a:off x="3724278" y="26289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39" name="Straight Arrow Connector 37">
                <a:extLst>
                  <a:ext uri="{FF2B5EF4-FFF2-40B4-BE49-F238E27FC236}">
                    <a16:creationId xmlns:a16="http://schemas.microsoft.com/office/drawing/2014/main" id="{05DCFE65-DB3E-4B7F-8B23-6200E7BE50D6}"/>
                  </a:ext>
                </a:extLst>
              </p:cNvPr>
              <p:cNvCxnSpPr/>
              <p:nvPr/>
            </p:nvCxnSpPr>
            <p:spPr>
              <a:xfrm>
                <a:off x="3957642"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40" name="Straight Arrow Connector 38">
                <a:extLst>
                  <a:ext uri="{FF2B5EF4-FFF2-40B4-BE49-F238E27FC236}">
                    <a16:creationId xmlns:a16="http://schemas.microsoft.com/office/drawing/2014/main" id="{39378866-D438-47ED-8792-A54FD7F91AD8}"/>
                  </a:ext>
                </a:extLst>
              </p:cNvPr>
              <p:cNvCxnSpPr/>
              <p:nvPr/>
            </p:nvCxnSpPr>
            <p:spPr>
              <a:xfrm>
                <a:off x="4186242"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13" name="Group 39">
              <a:extLst>
                <a:ext uri="{FF2B5EF4-FFF2-40B4-BE49-F238E27FC236}">
                  <a16:creationId xmlns:a16="http://schemas.microsoft.com/office/drawing/2014/main" id="{38744D2F-E503-473E-A714-9D296E9C417C}"/>
                </a:ext>
              </a:extLst>
            </p:cNvPr>
            <p:cNvGrpSpPr/>
            <p:nvPr/>
          </p:nvGrpSpPr>
          <p:grpSpPr>
            <a:xfrm>
              <a:off x="3173185" y="3471847"/>
              <a:ext cx="475492" cy="668019"/>
              <a:chOff x="3775413" y="38134"/>
              <a:chExt cx="1447800" cy="1905000"/>
            </a:xfrm>
          </p:grpSpPr>
          <p:sp>
            <p:nvSpPr>
              <p:cNvPr id="29" name="Rectangle 40">
                <a:extLst>
                  <a:ext uri="{FF2B5EF4-FFF2-40B4-BE49-F238E27FC236}">
                    <a16:creationId xmlns:a16="http://schemas.microsoft.com/office/drawing/2014/main" id="{6CBBA009-8AFC-42C1-83EE-225E062CB149}"/>
                  </a:ext>
                </a:extLst>
              </p:cNvPr>
              <p:cNvSpPr/>
              <p:nvPr/>
            </p:nvSpPr>
            <p:spPr>
              <a:xfrm>
                <a:off x="3775413" y="3813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30" name="Straight Arrow Connector 41">
                <a:extLst>
                  <a:ext uri="{FF2B5EF4-FFF2-40B4-BE49-F238E27FC236}">
                    <a16:creationId xmlns:a16="http://schemas.microsoft.com/office/drawing/2014/main" id="{24AE6BAD-92D9-4009-AB9D-277784927F1B}"/>
                  </a:ext>
                </a:extLst>
              </p:cNvPr>
              <p:cNvCxnSpPr/>
              <p:nvPr/>
            </p:nvCxnSpPr>
            <p:spPr>
              <a:xfrm>
                <a:off x="4004013" y="26673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31" name="Straight Arrow Connector 42">
                <a:extLst>
                  <a:ext uri="{FF2B5EF4-FFF2-40B4-BE49-F238E27FC236}">
                    <a16:creationId xmlns:a16="http://schemas.microsoft.com/office/drawing/2014/main" id="{D898181F-BB59-4C3C-AA77-0EB3669129FC}"/>
                  </a:ext>
                </a:extLst>
              </p:cNvPr>
              <p:cNvCxnSpPr/>
              <p:nvPr/>
            </p:nvCxnSpPr>
            <p:spPr>
              <a:xfrm>
                <a:off x="4232613" y="26673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32" name="Straight Arrow Connector 43">
                <a:extLst>
                  <a:ext uri="{FF2B5EF4-FFF2-40B4-BE49-F238E27FC236}">
                    <a16:creationId xmlns:a16="http://schemas.microsoft.com/office/drawing/2014/main" id="{6862D012-F301-4F9E-9B46-102EA01F260C}"/>
                  </a:ext>
                </a:extLst>
              </p:cNvPr>
              <p:cNvCxnSpPr/>
              <p:nvPr/>
            </p:nvCxnSpPr>
            <p:spPr>
              <a:xfrm>
                <a:off x="4456449" y="26673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33" name="Straight Arrow Connector 44">
                <a:extLst>
                  <a:ext uri="{FF2B5EF4-FFF2-40B4-BE49-F238E27FC236}">
                    <a16:creationId xmlns:a16="http://schemas.microsoft.com/office/drawing/2014/main" id="{2446596C-94F3-4EB6-8B04-1ACE9ED759EC}"/>
                  </a:ext>
                </a:extLst>
              </p:cNvPr>
              <p:cNvCxnSpPr/>
              <p:nvPr/>
            </p:nvCxnSpPr>
            <p:spPr>
              <a:xfrm>
                <a:off x="4689813" y="26673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34" name="Straight Arrow Connector 45">
                <a:extLst>
                  <a:ext uri="{FF2B5EF4-FFF2-40B4-BE49-F238E27FC236}">
                    <a16:creationId xmlns:a16="http://schemas.microsoft.com/office/drawing/2014/main" id="{904F975B-2E3D-4B30-8128-728B8F7E0552}"/>
                  </a:ext>
                </a:extLst>
              </p:cNvPr>
              <p:cNvCxnSpPr/>
              <p:nvPr/>
            </p:nvCxnSpPr>
            <p:spPr>
              <a:xfrm>
                <a:off x="4918413" y="26673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14" name="Group 47">
              <a:extLst>
                <a:ext uri="{FF2B5EF4-FFF2-40B4-BE49-F238E27FC236}">
                  <a16:creationId xmlns:a16="http://schemas.microsoft.com/office/drawing/2014/main" id="{A8B01838-2E9A-4433-BA62-18AD3DAFEEE2}"/>
                </a:ext>
              </a:extLst>
            </p:cNvPr>
            <p:cNvGrpSpPr/>
            <p:nvPr/>
          </p:nvGrpSpPr>
          <p:grpSpPr>
            <a:xfrm>
              <a:off x="3695049" y="3473391"/>
              <a:ext cx="475492" cy="666476"/>
              <a:chOff x="4496052" y="41974"/>
              <a:chExt cx="1447800" cy="1905000"/>
            </a:xfrm>
          </p:grpSpPr>
          <p:sp>
            <p:nvSpPr>
              <p:cNvPr id="23" name="Rectangle 48">
                <a:extLst>
                  <a:ext uri="{FF2B5EF4-FFF2-40B4-BE49-F238E27FC236}">
                    <a16:creationId xmlns:a16="http://schemas.microsoft.com/office/drawing/2014/main" id="{51BBBEC6-7256-4DA0-AACC-4AA430A2260C}"/>
                  </a:ext>
                </a:extLst>
              </p:cNvPr>
              <p:cNvSpPr/>
              <p:nvPr/>
            </p:nvSpPr>
            <p:spPr>
              <a:xfrm>
                <a:off x="4496052" y="4197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24" name="Straight Arrow Connector 49">
                <a:extLst>
                  <a:ext uri="{FF2B5EF4-FFF2-40B4-BE49-F238E27FC236}">
                    <a16:creationId xmlns:a16="http://schemas.microsoft.com/office/drawing/2014/main" id="{39298F15-597A-43E8-B128-0E4B1CBBB763}"/>
                  </a:ext>
                </a:extLst>
              </p:cNvPr>
              <p:cNvCxnSpPr/>
              <p:nvPr/>
            </p:nvCxnSpPr>
            <p:spPr>
              <a:xfrm>
                <a:off x="4724652" y="27057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5" name="Straight Arrow Connector 50">
                <a:extLst>
                  <a:ext uri="{FF2B5EF4-FFF2-40B4-BE49-F238E27FC236}">
                    <a16:creationId xmlns:a16="http://schemas.microsoft.com/office/drawing/2014/main" id="{6EE4137A-EE60-4A8D-8237-46E0001BCD84}"/>
                  </a:ext>
                </a:extLst>
              </p:cNvPr>
              <p:cNvCxnSpPr/>
              <p:nvPr/>
            </p:nvCxnSpPr>
            <p:spPr>
              <a:xfrm>
                <a:off x="4953252" y="27057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6" name="Straight Arrow Connector 51">
                <a:extLst>
                  <a:ext uri="{FF2B5EF4-FFF2-40B4-BE49-F238E27FC236}">
                    <a16:creationId xmlns:a16="http://schemas.microsoft.com/office/drawing/2014/main" id="{58AA55BF-21C4-4995-B589-53B5E13C9919}"/>
                  </a:ext>
                </a:extLst>
              </p:cNvPr>
              <p:cNvCxnSpPr/>
              <p:nvPr/>
            </p:nvCxnSpPr>
            <p:spPr>
              <a:xfrm>
                <a:off x="5177088" y="27057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27" name="Straight Arrow Connector 52">
                <a:extLst>
                  <a:ext uri="{FF2B5EF4-FFF2-40B4-BE49-F238E27FC236}">
                    <a16:creationId xmlns:a16="http://schemas.microsoft.com/office/drawing/2014/main" id="{147C0963-AACB-4EAC-ACDF-DA98CE61D6B1}"/>
                  </a:ext>
                </a:extLst>
              </p:cNvPr>
              <p:cNvCxnSpPr/>
              <p:nvPr/>
            </p:nvCxnSpPr>
            <p:spPr>
              <a:xfrm>
                <a:off x="5410452" y="27057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8" name="Straight Arrow Connector 53">
                <a:extLst>
                  <a:ext uri="{FF2B5EF4-FFF2-40B4-BE49-F238E27FC236}">
                    <a16:creationId xmlns:a16="http://schemas.microsoft.com/office/drawing/2014/main" id="{C8BE5686-B91C-403C-9061-2180D50C71CB}"/>
                  </a:ext>
                </a:extLst>
              </p:cNvPr>
              <p:cNvCxnSpPr/>
              <p:nvPr/>
            </p:nvCxnSpPr>
            <p:spPr>
              <a:xfrm>
                <a:off x="5639052" y="27057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15" name="Group 54">
              <a:extLst>
                <a:ext uri="{FF2B5EF4-FFF2-40B4-BE49-F238E27FC236}">
                  <a16:creationId xmlns:a16="http://schemas.microsoft.com/office/drawing/2014/main" id="{4B25B821-D071-4103-8C66-0EA2C32AACBA}"/>
                </a:ext>
              </a:extLst>
            </p:cNvPr>
            <p:cNvGrpSpPr/>
            <p:nvPr/>
          </p:nvGrpSpPr>
          <p:grpSpPr>
            <a:xfrm>
              <a:off x="4218850" y="3470257"/>
              <a:ext cx="475492" cy="670893"/>
              <a:chOff x="5235994" y="45814"/>
              <a:chExt cx="1447800" cy="1905000"/>
            </a:xfrm>
          </p:grpSpPr>
          <p:sp>
            <p:nvSpPr>
              <p:cNvPr id="17" name="Rectangle 55">
                <a:extLst>
                  <a:ext uri="{FF2B5EF4-FFF2-40B4-BE49-F238E27FC236}">
                    <a16:creationId xmlns:a16="http://schemas.microsoft.com/office/drawing/2014/main" id="{D4337573-74BA-4B5C-8D77-47666E883CB7}"/>
                  </a:ext>
                </a:extLst>
              </p:cNvPr>
              <p:cNvSpPr/>
              <p:nvPr/>
            </p:nvSpPr>
            <p:spPr>
              <a:xfrm>
                <a:off x="5235994" y="4581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18" name="Straight Arrow Connector 56">
                <a:extLst>
                  <a:ext uri="{FF2B5EF4-FFF2-40B4-BE49-F238E27FC236}">
                    <a16:creationId xmlns:a16="http://schemas.microsoft.com/office/drawing/2014/main" id="{05C6A38D-1EDB-475F-9C7B-FEEE248F1ADB}"/>
                  </a:ext>
                </a:extLst>
              </p:cNvPr>
              <p:cNvCxnSpPr/>
              <p:nvPr/>
            </p:nvCxnSpPr>
            <p:spPr>
              <a:xfrm>
                <a:off x="5464594" y="27441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9" name="Straight Arrow Connector 57">
                <a:extLst>
                  <a:ext uri="{FF2B5EF4-FFF2-40B4-BE49-F238E27FC236}">
                    <a16:creationId xmlns:a16="http://schemas.microsoft.com/office/drawing/2014/main" id="{A63B1330-F992-49A6-8FC8-3F3792987FA9}"/>
                  </a:ext>
                </a:extLst>
              </p:cNvPr>
              <p:cNvCxnSpPr/>
              <p:nvPr/>
            </p:nvCxnSpPr>
            <p:spPr>
              <a:xfrm>
                <a:off x="5693194" y="27441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0" name="Straight Arrow Connector 58">
                <a:extLst>
                  <a:ext uri="{FF2B5EF4-FFF2-40B4-BE49-F238E27FC236}">
                    <a16:creationId xmlns:a16="http://schemas.microsoft.com/office/drawing/2014/main" id="{293A76B7-9F61-4803-B6B6-2A41CA6BCFE8}"/>
                  </a:ext>
                </a:extLst>
              </p:cNvPr>
              <p:cNvCxnSpPr/>
              <p:nvPr/>
            </p:nvCxnSpPr>
            <p:spPr>
              <a:xfrm>
                <a:off x="5917030" y="27441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21" name="Straight Arrow Connector 59">
                <a:extLst>
                  <a:ext uri="{FF2B5EF4-FFF2-40B4-BE49-F238E27FC236}">
                    <a16:creationId xmlns:a16="http://schemas.microsoft.com/office/drawing/2014/main" id="{53B4A5EF-3080-4346-8682-37B069892582}"/>
                  </a:ext>
                </a:extLst>
              </p:cNvPr>
              <p:cNvCxnSpPr/>
              <p:nvPr/>
            </p:nvCxnSpPr>
            <p:spPr>
              <a:xfrm>
                <a:off x="6150394" y="27441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2" name="Straight Arrow Connector 60">
                <a:extLst>
                  <a:ext uri="{FF2B5EF4-FFF2-40B4-BE49-F238E27FC236}">
                    <a16:creationId xmlns:a16="http://schemas.microsoft.com/office/drawing/2014/main" id="{EC2696AA-400E-4151-B054-1344D75BFFFF}"/>
                  </a:ext>
                </a:extLst>
              </p:cNvPr>
              <p:cNvCxnSpPr/>
              <p:nvPr/>
            </p:nvCxnSpPr>
            <p:spPr>
              <a:xfrm>
                <a:off x="6378994" y="27441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sp>
          <p:nvSpPr>
            <p:cNvPr id="16" name="Textfeld 2">
              <a:extLst>
                <a:ext uri="{FF2B5EF4-FFF2-40B4-BE49-F238E27FC236}">
                  <a16:creationId xmlns:a16="http://schemas.microsoft.com/office/drawing/2014/main" id="{F6766112-DCA1-45D7-811D-B9293478659F}"/>
                </a:ext>
              </a:extLst>
            </p:cNvPr>
            <p:cNvSpPr txBox="1">
              <a:spLocks noChangeArrowheads="1"/>
            </p:cNvSpPr>
            <p:nvPr/>
          </p:nvSpPr>
          <p:spPr bwMode="auto">
            <a:xfrm>
              <a:off x="1760170" y="3618390"/>
              <a:ext cx="1792605" cy="287655"/>
            </a:xfrm>
            <a:prstGeom prst="rect">
              <a:avLst/>
            </a:prstGeom>
            <a:solidFill>
              <a:srgbClr val="FFFFFF">
                <a:alpha val="75000"/>
              </a:srgbClr>
            </a:solidFill>
            <a:ln w="9525">
              <a:noFill/>
              <a:miter lim="800000"/>
              <a:headEnd/>
              <a:tailEnd/>
            </a:ln>
          </p:spPr>
          <p:txBody>
            <a:bodyPr rot="0" vert="horz" wrap="none" lIns="91440" tIns="45720" rIns="91440" bIns="45720" anchor="t" anchorCtr="0">
              <a:noAutofit/>
            </a:bodyPr>
            <a:lstStyle/>
            <a:p>
              <a:pPr algn="ctr">
                <a:lnSpc>
                  <a:spcPct val="115000"/>
                </a:lnSpc>
                <a:spcAft>
                  <a:spcPts val="1000"/>
                </a:spcAft>
              </a:pPr>
              <a:r>
                <a:rPr lang="de-DE" sz="1400" b="1" dirty="0">
                  <a:solidFill>
                    <a:srgbClr val="00549F"/>
                  </a:solidFill>
                  <a:latin typeface="Arial" panose="020B0604020202020204" pitchFamily="34" charset="0"/>
                  <a:ea typeface="Calibri"/>
                  <a:cs typeface="Arial" panose="020B0604020202020204" pitchFamily="34" charset="0"/>
                </a:rPr>
                <a:t>all do </a:t>
              </a:r>
              <a:r>
                <a:rPr lang="de-DE" sz="1400" b="1" dirty="0" err="1">
                  <a:solidFill>
                    <a:srgbClr val="00549F"/>
                  </a:solidFill>
                  <a:latin typeface="Arial" panose="020B0604020202020204" pitchFamily="34" charset="0"/>
                  <a:ea typeface="Calibri"/>
                  <a:cs typeface="Arial" panose="020B0604020202020204" pitchFamily="34" charset="0"/>
                </a:rPr>
                <a:t>the</a:t>
              </a:r>
              <a:r>
                <a:rPr lang="de-DE" sz="1400" b="1" dirty="0">
                  <a:solidFill>
                    <a:srgbClr val="00549F"/>
                  </a:solidFill>
                  <a:latin typeface="Arial" panose="020B0604020202020204" pitchFamily="34" charset="0"/>
                  <a:ea typeface="Calibri"/>
                  <a:cs typeface="Arial" panose="020B0604020202020204" pitchFamily="34" charset="0"/>
                </a:rPr>
                <a:t> same</a:t>
              </a:r>
              <a:endParaRPr lang="de-DE" sz="1100" dirty="0">
                <a:solidFill>
                  <a:srgbClr val="00549F"/>
                </a:solidFill>
                <a:latin typeface="Arial" panose="020B0604020202020204" pitchFamily="34" charset="0"/>
                <a:ea typeface="Calibri"/>
                <a:cs typeface="Arial" panose="020B0604020202020204" pitchFamily="34" charset="0"/>
              </a:endParaRPr>
            </a:p>
          </p:txBody>
        </p:sp>
      </p:grpSp>
    </p:spTree>
    <p:extLst>
      <p:ext uri="{BB962C8B-B14F-4D97-AF65-F5344CB8AC3E}">
        <p14:creationId xmlns:p14="http://schemas.microsoft.com/office/powerpoint/2010/main" val="193914203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5EC7F-831E-472C-858F-B4AE8BAA2073}"/>
              </a:ext>
            </a:extLst>
          </p:cNvPr>
          <p:cNvSpPr>
            <a:spLocks noGrp="1"/>
          </p:cNvSpPr>
          <p:nvPr>
            <p:ph type="title"/>
          </p:nvPr>
        </p:nvSpPr>
        <p:spPr/>
        <p:txBody>
          <a:bodyPr/>
          <a:lstStyle/>
          <a:p>
            <a:r>
              <a:rPr lang="zh-CN" altLang="en-US" dirty="0"/>
              <a:t>多级并行</a:t>
            </a:r>
            <a:r>
              <a:rPr lang="en-US" altLang="zh-CN" dirty="0" err="1"/>
              <a:t>saxpy</a:t>
            </a:r>
            <a:endParaRPr lang="zh-CN" altLang="en-US" dirty="0"/>
          </a:p>
        </p:txBody>
      </p:sp>
      <p:sp>
        <p:nvSpPr>
          <p:cNvPr id="3" name="内容占位符 2">
            <a:extLst>
              <a:ext uri="{FF2B5EF4-FFF2-40B4-BE49-F238E27FC236}">
                <a16:creationId xmlns:a16="http://schemas.microsoft.com/office/drawing/2014/main" id="{F3077406-C496-497F-A0EE-9B4EE0F3A7E7}"/>
              </a:ext>
            </a:extLst>
          </p:cNvPr>
          <p:cNvSpPr>
            <a:spLocks noGrp="1"/>
          </p:cNvSpPr>
          <p:nvPr>
            <p:ph idx="1"/>
          </p:nvPr>
        </p:nvSpPr>
        <p:spPr/>
        <p:txBody>
          <a:bodyPr/>
          <a:lstStyle/>
          <a:p>
            <a:endParaRPr lang="zh-CN" altLang="en-US" dirty="0"/>
          </a:p>
        </p:txBody>
      </p:sp>
      <p:sp>
        <p:nvSpPr>
          <p:cNvPr id="65" name="Textfeld 4">
            <a:extLst>
              <a:ext uri="{FF2B5EF4-FFF2-40B4-BE49-F238E27FC236}">
                <a16:creationId xmlns:a16="http://schemas.microsoft.com/office/drawing/2014/main" id="{11096AB8-F418-4258-978C-5FE9C086EA4C}"/>
              </a:ext>
            </a:extLst>
          </p:cNvPr>
          <p:cNvSpPr txBox="1"/>
          <p:nvPr/>
        </p:nvSpPr>
        <p:spPr>
          <a:xfrm>
            <a:off x="467544" y="1628800"/>
            <a:ext cx="8208912" cy="4673600"/>
          </a:xfrm>
          <a:prstGeom prst="rect">
            <a:avLst/>
          </a:prstGeom>
          <a:solidFill>
            <a:schemeClr val="bg1">
              <a:lumMod val="95000"/>
            </a:schemeClr>
          </a:solidFill>
        </p:spPr>
        <p:txBody>
          <a:bodyPr wrap="square" lIns="0" tIns="36000" rIns="0" bIns="36000" rtlCol="0">
            <a:noAutofit/>
          </a:bodyPr>
          <a:lstStyle/>
          <a:p>
            <a:pPr>
              <a:lnSpc>
                <a:spcPct val="100000"/>
              </a:lnSpc>
              <a:spcBef>
                <a:spcPts val="0"/>
              </a:spcBef>
            </a:pPr>
            <a:r>
              <a:rPr lang="de-DE" sz="1400" dirty="0">
                <a:latin typeface="Consolas" panose="020B0609020204030204" pitchFamily="49" charset="0"/>
              </a:rPr>
              <a:t>void saxpy(float a, float* x, float* y, int sz) {</a:t>
            </a:r>
          </a:p>
          <a:p>
            <a:pPr>
              <a:lnSpc>
                <a:spcPct val="100000"/>
              </a:lnSpc>
              <a:spcBef>
                <a:spcPts val="0"/>
              </a:spcBef>
            </a:pPr>
            <a:r>
              <a:rPr lang="de-DE" sz="1400" dirty="0">
                <a:solidFill>
                  <a:srgbClr val="0071C5"/>
                </a:solidFill>
                <a:latin typeface="Consolas" panose="020B0609020204030204" pitchFamily="49" charset="0"/>
              </a:rPr>
              <a:t>    #pragma omp target map(to:x[0:sz]) map(tofrom(y[0:sz])</a:t>
            </a:r>
          </a:p>
          <a:p>
            <a:pPr>
              <a:lnSpc>
                <a:spcPct val="100000"/>
              </a:lnSpc>
              <a:spcBef>
                <a:spcPts val="0"/>
              </a:spcBef>
            </a:pPr>
            <a:r>
              <a:rPr lang="en-US" sz="1400" dirty="0">
                <a:solidFill>
                  <a:srgbClr val="0071C5"/>
                </a:solidFill>
                <a:latin typeface="Consolas" panose="020B0609020204030204" pitchFamily="49" charset="0"/>
              </a:rPr>
              <a:t>    {</a:t>
            </a:r>
            <a:endParaRPr lang="de-DE" sz="1400" dirty="0">
              <a:solidFill>
                <a:srgbClr val="0071C5"/>
              </a:solidFill>
              <a:latin typeface="Consolas" panose="020B0609020204030204" pitchFamily="49" charset="0"/>
            </a:endParaRPr>
          </a:p>
          <a:p>
            <a:pPr>
              <a:lnSpc>
                <a:spcPct val="100000"/>
              </a:lnSpc>
              <a:spcBef>
                <a:spcPts val="0"/>
              </a:spcBef>
            </a:pPr>
            <a:r>
              <a:rPr lang="en-US" sz="1400" dirty="0">
                <a:solidFill>
                  <a:srgbClr val="C00000"/>
                </a:solidFill>
                <a:latin typeface="Consolas" panose="020B0609020204030204" pitchFamily="49" charset="0"/>
              </a:rPr>
              <a:t>        #pragma </a:t>
            </a:r>
            <a:r>
              <a:rPr lang="en-US" sz="1400" dirty="0" err="1">
                <a:solidFill>
                  <a:srgbClr val="C00000"/>
                </a:solidFill>
                <a:latin typeface="Consolas" panose="020B0609020204030204" pitchFamily="49" charset="0"/>
              </a:rPr>
              <a:t>omp</a:t>
            </a:r>
            <a:r>
              <a:rPr lang="en-US" sz="1400" dirty="0">
                <a:solidFill>
                  <a:srgbClr val="C00000"/>
                </a:solidFill>
                <a:latin typeface="Consolas" panose="020B0609020204030204" pitchFamily="49" charset="0"/>
              </a:rPr>
              <a:t> teams </a:t>
            </a:r>
            <a:r>
              <a:rPr lang="en-US" sz="1400" dirty="0" err="1">
                <a:solidFill>
                  <a:srgbClr val="C00000"/>
                </a:solidFill>
                <a:latin typeface="Consolas" panose="020B0609020204030204" pitchFamily="49" charset="0"/>
              </a:rPr>
              <a:t>num_teams</a:t>
            </a:r>
            <a:r>
              <a:rPr lang="en-US" sz="1400" dirty="0">
                <a:solidFill>
                  <a:srgbClr val="C00000"/>
                </a:solidFill>
                <a:latin typeface="Consolas" panose="020B0609020204030204" pitchFamily="49" charset="0"/>
              </a:rPr>
              <a:t>(</a:t>
            </a:r>
            <a:r>
              <a:rPr lang="en-US" sz="1400" dirty="0" err="1">
                <a:solidFill>
                  <a:srgbClr val="C00000"/>
                </a:solidFill>
                <a:latin typeface="Consolas" panose="020B0609020204030204" pitchFamily="49" charset="0"/>
              </a:rPr>
              <a:t>num_blocks</a:t>
            </a:r>
            <a:r>
              <a:rPr lang="en-US" sz="1400" dirty="0">
                <a:solidFill>
                  <a:srgbClr val="C00000"/>
                </a:solidFill>
                <a:latin typeface="Consolas" panose="020B0609020204030204" pitchFamily="49" charset="0"/>
              </a:rPr>
              <a:t>)</a:t>
            </a:r>
          </a:p>
          <a:p>
            <a:pPr>
              <a:lnSpc>
                <a:spcPct val="100000"/>
              </a:lnSpc>
              <a:spcBef>
                <a:spcPts val="0"/>
              </a:spcBef>
            </a:pPr>
            <a:r>
              <a:rPr lang="en-US" sz="1400" dirty="0">
                <a:solidFill>
                  <a:srgbClr val="C00000"/>
                </a:solidFill>
                <a:latin typeface="Consolas" panose="020B0609020204030204" pitchFamily="49" charset="0"/>
              </a:rPr>
              <a:t>        {</a:t>
            </a:r>
          </a:p>
          <a:p>
            <a:pPr>
              <a:lnSpc>
                <a:spcPct val="100000"/>
              </a:lnSpc>
              <a:spcBef>
                <a:spcPts val="0"/>
              </a:spcBef>
            </a:pPr>
            <a:endParaRPr lang="en-US" sz="1400" dirty="0">
              <a:solidFill>
                <a:srgbClr val="0071C5"/>
              </a:solidFill>
              <a:latin typeface="Consolas" panose="020B0609020204030204" pitchFamily="49" charset="0"/>
            </a:endParaRPr>
          </a:p>
          <a:p>
            <a:pPr>
              <a:lnSpc>
                <a:spcPct val="100000"/>
              </a:lnSpc>
              <a:spcBef>
                <a:spcPts val="0"/>
              </a:spcBef>
            </a:pPr>
            <a:endParaRPr lang="en-US" sz="1200" dirty="0">
              <a:solidFill>
                <a:srgbClr val="0071C5"/>
              </a:solidFill>
              <a:latin typeface="Consolas" panose="020B0609020204030204" pitchFamily="49" charset="0"/>
            </a:endParaRPr>
          </a:p>
          <a:p>
            <a:pPr>
              <a:lnSpc>
                <a:spcPct val="100000"/>
              </a:lnSpc>
              <a:spcBef>
                <a:spcPts val="0"/>
              </a:spcBef>
            </a:pPr>
            <a:endParaRPr lang="en-US" sz="1200" dirty="0">
              <a:solidFill>
                <a:srgbClr val="0071C5"/>
              </a:solidFill>
              <a:latin typeface="Consolas" panose="020B0609020204030204" pitchFamily="49" charset="0"/>
            </a:endParaRPr>
          </a:p>
          <a:p>
            <a:pPr>
              <a:lnSpc>
                <a:spcPct val="100000"/>
              </a:lnSpc>
              <a:spcBef>
                <a:spcPts val="0"/>
              </a:spcBef>
            </a:pPr>
            <a:endParaRPr lang="en-US" sz="1400" dirty="0">
              <a:solidFill>
                <a:srgbClr val="0071C5"/>
              </a:solidFill>
              <a:latin typeface="Consolas" panose="020B0609020204030204" pitchFamily="49" charset="0"/>
            </a:endParaRPr>
          </a:p>
          <a:p>
            <a:pPr>
              <a:lnSpc>
                <a:spcPct val="100000"/>
              </a:lnSpc>
              <a:spcBef>
                <a:spcPts val="0"/>
              </a:spcBef>
            </a:pPr>
            <a:r>
              <a:rPr lang="en-US" sz="1400" dirty="0">
                <a:solidFill>
                  <a:srgbClr val="FD9208"/>
                </a:solidFill>
                <a:latin typeface="Consolas" panose="020B0609020204030204" pitchFamily="49" charset="0"/>
              </a:rPr>
              <a:t>            #pragma </a:t>
            </a:r>
            <a:r>
              <a:rPr lang="en-US" sz="1400" dirty="0" err="1">
                <a:solidFill>
                  <a:srgbClr val="FD9208"/>
                </a:solidFill>
                <a:latin typeface="Consolas" panose="020B0609020204030204" pitchFamily="49" charset="0"/>
              </a:rPr>
              <a:t>omp</a:t>
            </a:r>
            <a:r>
              <a:rPr lang="en-US" sz="1400" dirty="0">
                <a:solidFill>
                  <a:srgbClr val="FD9208"/>
                </a:solidFill>
                <a:latin typeface="Consolas" panose="020B0609020204030204" pitchFamily="49" charset="0"/>
              </a:rPr>
              <a:t> distribute</a:t>
            </a:r>
          </a:p>
          <a:p>
            <a:pPr>
              <a:lnSpc>
                <a:spcPct val="100000"/>
              </a:lnSpc>
              <a:spcBef>
                <a:spcPts val="0"/>
              </a:spcBef>
            </a:pPr>
            <a:r>
              <a:rPr lang="en-US" sz="1400" dirty="0">
                <a:solidFill>
                  <a:srgbClr val="FD9208"/>
                </a:solidFill>
                <a:latin typeface="Consolas" panose="020B0609020204030204" pitchFamily="49" charset="0"/>
              </a:rPr>
              <a:t>            for (</a:t>
            </a:r>
            <a:r>
              <a:rPr lang="en-US" sz="1400" dirty="0" err="1">
                <a:solidFill>
                  <a:srgbClr val="FD9208"/>
                </a:solidFill>
                <a:latin typeface="Consolas" panose="020B0609020204030204" pitchFamily="49" charset="0"/>
              </a:rPr>
              <a:t>ib</a:t>
            </a:r>
            <a:r>
              <a:rPr lang="en-US" sz="1400" dirty="0">
                <a:solidFill>
                  <a:srgbClr val="FD9208"/>
                </a:solidFill>
                <a:latin typeface="Consolas" panose="020B0609020204030204" pitchFamily="49" charset="0"/>
              </a:rPr>
              <a:t> = 0; </a:t>
            </a:r>
            <a:r>
              <a:rPr lang="en-US" sz="1400" dirty="0" err="1">
                <a:solidFill>
                  <a:srgbClr val="FD9208"/>
                </a:solidFill>
                <a:latin typeface="Consolas" panose="020B0609020204030204" pitchFamily="49" charset="0"/>
              </a:rPr>
              <a:t>ib</a:t>
            </a:r>
            <a:r>
              <a:rPr lang="en-US" sz="1400" dirty="0">
                <a:solidFill>
                  <a:srgbClr val="FD9208"/>
                </a:solidFill>
                <a:latin typeface="Consolas" panose="020B0609020204030204" pitchFamily="49" charset="0"/>
              </a:rPr>
              <a:t> &lt; </a:t>
            </a:r>
            <a:r>
              <a:rPr lang="en-US" sz="1400" dirty="0" err="1">
                <a:solidFill>
                  <a:srgbClr val="FD9208"/>
                </a:solidFill>
                <a:latin typeface="Consolas" panose="020B0609020204030204" pitchFamily="49" charset="0"/>
              </a:rPr>
              <a:t>sz</a:t>
            </a:r>
            <a:r>
              <a:rPr lang="en-US" sz="1400" dirty="0">
                <a:solidFill>
                  <a:srgbClr val="FD9208"/>
                </a:solidFill>
                <a:latin typeface="Consolas" panose="020B0609020204030204" pitchFamily="49" charset="0"/>
              </a:rPr>
              <a:t>; </a:t>
            </a:r>
            <a:r>
              <a:rPr lang="en-US" sz="1400" dirty="0" err="1">
                <a:solidFill>
                  <a:srgbClr val="FD9208"/>
                </a:solidFill>
                <a:latin typeface="Consolas" panose="020B0609020204030204" pitchFamily="49" charset="0"/>
              </a:rPr>
              <a:t>ib</a:t>
            </a:r>
            <a:r>
              <a:rPr lang="en-US" sz="1400" dirty="0">
                <a:solidFill>
                  <a:srgbClr val="FD9208"/>
                </a:solidFill>
                <a:latin typeface="Consolas" panose="020B0609020204030204" pitchFamily="49" charset="0"/>
              </a:rPr>
              <a:t> += </a:t>
            </a:r>
            <a:r>
              <a:rPr lang="en-US" sz="1400" dirty="0" err="1">
                <a:solidFill>
                  <a:srgbClr val="FD9208"/>
                </a:solidFill>
                <a:latin typeface="Consolas" panose="020B0609020204030204" pitchFamily="49" charset="0"/>
              </a:rPr>
              <a:t>num_blocks</a:t>
            </a:r>
            <a:r>
              <a:rPr lang="en-US" sz="1400" dirty="0">
                <a:solidFill>
                  <a:srgbClr val="FD9208"/>
                </a:solidFill>
                <a:latin typeface="Consolas" panose="020B0609020204030204" pitchFamily="49" charset="0"/>
              </a:rPr>
              <a:t>) {</a:t>
            </a:r>
          </a:p>
          <a:p>
            <a:pPr>
              <a:lnSpc>
                <a:spcPct val="100000"/>
              </a:lnSpc>
              <a:spcBef>
                <a:spcPts val="0"/>
              </a:spcBef>
            </a:pPr>
            <a:endParaRPr lang="en-US" sz="1200" dirty="0">
              <a:solidFill>
                <a:srgbClr val="C00000"/>
              </a:solidFill>
              <a:latin typeface="Consolas" panose="020B0609020204030204" pitchFamily="49" charset="0"/>
            </a:endParaRPr>
          </a:p>
          <a:p>
            <a:pPr>
              <a:lnSpc>
                <a:spcPct val="100000"/>
              </a:lnSpc>
              <a:spcBef>
                <a:spcPts val="0"/>
              </a:spcBef>
            </a:pPr>
            <a:endParaRPr lang="en-US" sz="1200" dirty="0">
              <a:solidFill>
                <a:srgbClr val="C00000"/>
              </a:solidFill>
              <a:latin typeface="Consolas" panose="020B0609020204030204" pitchFamily="49" charset="0"/>
            </a:endParaRPr>
          </a:p>
          <a:p>
            <a:pPr>
              <a:lnSpc>
                <a:spcPct val="100000"/>
              </a:lnSpc>
              <a:spcBef>
                <a:spcPts val="0"/>
              </a:spcBef>
            </a:pPr>
            <a:endParaRPr lang="en-US" sz="1200" dirty="0">
              <a:solidFill>
                <a:srgbClr val="C00000"/>
              </a:solidFill>
              <a:latin typeface="Consolas" panose="020B0609020204030204" pitchFamily="49" charset="0"/>
            </a:endParaRPr>
          </a:p>
          <a:p>
            <a:pPr>
              <a:lnSpc>
                <a:spcPct val="100000"/>
              </a:lnSpc>
              <a:spcBef>
                <a:spcPts val="0"/>
              </a:spcBef>
            </a:pPr>
            <a:r>
              <a:rPr lang="en-US" sz="133" dirty="0">
                <a:solidFill>
                  <a:srgbClr val="C00000"/>
                </a:solidFill>
                <a:latin typeface="Consolas" panose="020B0609020204030204" pitchFamily="49" charset="0"/>
              </a:rPr>
              <a:t>             </a:t>
            </a:r>
            <a:r>
              <a:rPr lang="en-US" sz="1200" dirty="0">
                <a:solidFill>
                  <a:srgbClr val="C00000"/>
                </a:solidFill>
                <a:latin typeface="Consolas" panose="020B0609020204030204" pitchFamily="49" charset="0"/>
              </a:rPr>
              <a:t>   </a:t>
            </a:r>
          </a:p>
          <a:p>
            <a:pPr>
              <a:lnSpc>
                <a:spcPct val="100000"/>
              </a:lnSpc>
              <a:spcBef>
                <a:spcPts val="0"/>
              </a:spcBef>
            </a:pPr>
            <a:r>
              <a:rPr lang="en-US" sz="1400" dirty="0">
                <a:solidFill>
                  <a:srgbClr val="00B050"/>
                </a:solidFill>
                <a:latin typeface="Consolas" panose="020B0609020204030204" pitchFamily="49" charset="0"/>
              </a:rPr>
              <a:t>                </a:t>
            </a:r>
            <a:endParaRPr lang="de-DE" sz="1400" dirty="0">
              <a:solidFill>
                <a:srgbClr val="00B050"/>
              </a:solidFill>
              <a:latin typeface="Consolas" panose="020B0609020204030204" pitchFamily="49" charset="0"/>
            </a:endParaRPr>
          </a:p>
          <a:p>
            <a:pPr>
              <a:lnSpc>
                <a:spcPct val="100000"/>
              </a:lnSpc>
              <a:spcBef>
                <a:spcPts val="0"/>
              </a:spcBef>
            </a:pPr>
            <a:r>
              <a:rPr lang="de-DE" sz="1400" dirty="0">
                <a:solidFill>
                  <a:srgbClr val="00B050"/>
                </a:solidFill>
                <a:latin typeface="Consolas" panose="020B0609020204030204" pitchFamily="49" charset="0"/>
              </a:rPr>
              <a:t>                for (int i = ib; i &lt; ib + num_blocks; i++) {</a:t>
            </a:r>
          </a:p>
          <a:p>
            <a:pPr>
              <a:lnSpc>
                <a:spcPct val="100000"/>
              </a:lnSpc>
              <a:spcBef>
                <a:spcPts val="0"/>
              </a:spcBef>
            </a:pPr>
            <a:endParaRPr lang="en-US" sz="1600" dirty="0">
              <a:latin typeface="Consolas" panose="020B0609020204030204" pitchFamily="49" charset="0"/>
            </a:endParaRPr>
          </a:p>
          <a:p>
            <a:pPr>
              <a:lnSpc>
                <a:spcPct val="100000"/>
              </a:lnSpc>
              <a:spcBef>
                <a:spcPts val="0"/>
              </a:spcBef>
            </a:pPr>
            <a:endParaRPr lang="de-DE" sz="1600" dirty="0">
              <a:latin typeface="Consolas" panose="020B0609020204030204" pitchFamily="49" charset="0"/>
            </a:endParaRPr>
          </a:p>
          <a:p>
            <a:pPr>
              <a:lnSpc>
                <a:spcPct val="100000"/>
              </a:lnSpc>
              <a:spcBef>
                <a:spcPts val="0"/>
              </a:spcBef>
            </a:pPr>
            <a:endParaRPr lang="de-DE" sz="1400" dirty="0">
              <a:latin typeface="Consolas" panose="020B0609020204030204" pitchFamily="49" charset="0"/>
            </a:endParaRPr>
          </a:p>
          <a:p>
            <a:pPr>
              <a:lnSpc>
                <a:spcPct val="100000"/>
              </a:lnSpc>
              <a:spcBef>
                <a:spcPts val="0"/>
              </a:spcBef>
            </a:pPr>
            <a:r>
              <a:rPr lang="de-DE" sz="1400" dirty="0">
                <a:latin typeface="Consolas" panose="020B0609020204030204" pitchFamily="49" charset="0"/>
              </a:rPr>
              <a:t>                    y[i] = a * x[i] + y[i];</a:t>
            </a:r>
          </a:p>
          <a:p>
            <a:pPr>
              <a:lnSpc>
                <a:spcPct val="100000"/>
              </a:lnSpc>
              <a:spcBef>
                <a:spcPts val="0"/>
              </a:spcBef>
            </a:pPr>
            <a:r>
              <a:rPr lang="de-DE" sz="1400" dirty="0">
                <a:latin typeface="Consolas" panose="020B0609020204030204" pitchFamily="49" charset="0"/>
              </a:rPr>
              <a:t>}   }   }   }   }</a:t>
            </a:r>
          </a:p>
        </p:txBody>
      </p:sp>
      <p:grpSp>
        <p:nvGrpSpPr>
          <p:cNvPr id="66" name="Gruppieren 1">
            <a:extLst>
              <a:ext uri="{FF2B5EF4-FFF2-40B4-BE49-F238E27FC236}">
                <a16:creationId xmlns:a16="http://schemas.microsoft.com/office/drawing/2014/main" id="{F98C804E-DFB3-418C-9ADE-BD117C361C1C}"/>
              </a:ext>
            </a:extLst>
          </p:cNvPr>
          <p:cNvGrpSpPr/>
          <p:nvPr/>
        </p:nvGrpSpPr>
        <p:grpSpPr>
          <a:xfrm>
            <a:off x="1625601" y="2848000"/>
            <a:ext cx="4123697" cy="671229"/>
            <a:chOff x="570645" y="3469921"/>
            <a:chExt cx="4123697" cy="671229"/>
          </a:xfrm>
        </p:grpSpPr>
        <p:grpSp>
          <p:nvGrpSpPr>
            <p:cNvPr id="67" name="Group 6">
              <a:extLst>
                <a:ext uri="{FF2B5EF4-FFF2-40B4-BE49-F238E27FC236}">
                  <a16:creationId xmlns:a16="http://schemas.microsoft.com/office/drawing/2014/main" id="{525FDCE1-64A2-430E-8772-F757F904A66B}"/>
                </a:ext>
              </a:extLst>
            </p:cNvPr>
            <p:cNvGrpSpPr/>
            <p:nvPr/>
          </p:nvGrpSpPr>
          <p:grpSpPr>
            <a:xfrm>
              <a:off x="570645" y="3469921"/>
              <a:ext cx="475492" cy="669945"/>
              <a:chOff x="0" y="9483"/>
              <a:chExt cx="1447800" cy="1905000"/>
            </a:xfrm>
          </p:grpSpPr>
          <p:sp>
            <p:nvSpPr>
              <p:cNvPr id="118" name="Rectangle 2">
                <a:extLst>
                  <a:ext uri="{FF2B5EF4-FFF2-40B4-BE49-F238E27FC236}">
                    <a16:creationId xmlns:a16="http://schemas.microsoft.com/office/drawing/2014/main" id="{7835AB30-B516-4A40-ACD4-C1F7AE4D7E6E}"/>
                  </a:ext>
                </a:extLst>
              </p:cNvPr>
              <p:cNvSpPr/>
              <p:nvPr/>
            </p:nvSpPr>
            <p:spPr>
              <a:xfrm>
                <a:off x="0" y="9483"/>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119" name="Straight Arrow Connector 4">
                <a:extLst>
                  <a:ext uri="{FF2B5EF4-FFF2-40B4-BE49-F238E27FC236}">
                    <a16:creationId xmlns:a16="http://schemas.microsoft.com/office/drawing/2014/main" id="{B1259263-87B8-432E-87D9-C7011591DC64}"/>
                  </a:ext>
                </a:extLst>
              </p:cNvPr>
              <p:cNvCxnSpPr/>
              <p:nvPr/>
            </p:nvCxnSpPr>
            <p:spPr>
              <a:xfrm>
                <a:off x="228600" y="238083"/>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20" name="Straight Arrow Connector 5">
                <a:extLst>
                  <a:ext uri="{FF2B5EF4-FFF2-40B4-BE49-F238E27FC236}">
                    <a16:creationId xmlns:a16="http://schemas.microsoft.com/office/drawing/2014/main" id="{95CBAEBB-3B5C-4A6A-90FC-ADE17A182CBD}"/>
                  </a:ext>
                </a:extLst>
              </p:cNvPr>
              <p:cNvCxnSpPr/>
              <p:nvPr/>
            </p:nvCxnSpPr>
            <p:spPr>
              <a:xfrm>
                <a:off x="457200" y="238083"/>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21" name="Straight Arrow Connector 6">
                <a:extLst>
                  <a:ext uri="{FF2B5EF4-FFF2-40B4-BE49-F238E27FC236}">
                    <a16:creationId xmlns:a16="http://schemas.microsoft.com/office/drawing/2014/main" id="{7283BE67-3DE7-462E-8AC0-8300DE9DE0C7}"/>
                  </a:ext>
                </a:extLst>
              </p:cNvPr>
              <p:cNvCxnSpPr/>
              <p:nvPr/>
            </p:nvCxnSpPr>
            <p:spPr>
              <a:xfrm>
                <a:off x="681036" y="238083"/>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122" name="Straight Arrow Connector 7">
                <a:extLst>
                  <a:ext uri="{FF2B5EF4-FFF2-40B4-BE49-F238E27FC236}">
                    <a16:creationId xmlns:a16="http://schemas.microsoft.com/office/drawing/2014/main" id="{FC1C4B6B-B0CE-421E-AB28-0661C3C1C1FD}"/>
                  </a:ext>
                </a:extLst>
              </p:cNvPr>
              <p:cNvCxnSpPr/>
              <p:nvPr/>
            </p:nvCxnSpPr>
            <p:spPr>
              <a:xfrm>
                <a:off x="914400" y="238083"/>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23" name="Straight Arrow Connector 8">
                <a:extLst>
                  <a:ext uri="{FF2B5EF4-FFF2-40B4-BE49-F238E27FC236}">
                    <a16:creationId xmlns:a16="http://schemas.microsoft.com/office/drawing/2014/main" id="{3FB933DA-51B8-4038-94CA-07E8839A898F}"/>
                  </a:ext>
                </a:extLst>
              </p:cNvPr>
              <p:cNvCxnSpPr/>
              <p:nvPr/>
            </p:nvCxnSpPr>
            <p:spPr>
              <a:xfrm>
                <a:off x="1143000" y="238083"/>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68" name="Group 11">
              <a:extLst>
                <a:ext uri="{FF2B5EF4-FFF2-40B4-BE49-F238E27FC236}">
                  <a16:creationId xmlns:a16="http://schemas.microsoft.com/office/drawing/2014/main" id="{5C92B8E6-A4BA-4068-8FFB-C4756DDC6248}"/>
                </a:ext>
              </a:extLst>
            </p:cNvPr>
            <p:cNvGrpSpPr/>
            <p:nvPr/>
          </p:nvGrpSpPr>
          <p:grpSpPr>
            <a:xfrm>
              <a:off x="1094446" y="3469921"/>
              <a:ext cx="475492" cy="669945"/>
              <a:chOff x="759496" y="0"/>
              <a:chExt cx="1447800" cy="1905000"/>
            </a:xfrm>
          </p:grpSpPr>
          <p:sp>
            <p:nvSpPr>
              <p:cNvPr id="112" name="Rectangle 12">
                <a:extLst>
                  <a:ext uri="{FF2B5EF4-FFF2-40B4-BE49-F238E27FC236}">
                    <a16:creationId xmlns:a16="http://schemas.microsoft.com/office/drawing/2014/main" id="{36EB6DAF-B610-43DF-8BB4-1E3CFC8385D3}"/>
                  </a:ext>
                </a:extLst>
              </p:cNvPr>
              <p:cNvSpPr/>
              <p:nvPr/>
            </p:nvSpPr>
            <p:spPr>
              <a:xfrm>
                <a:off x="759496" y="0"/>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113" name="Straight Arrow Connector 13">
                <a:extLst>
                  <a:ext uri="{FF2B5EF4-FFF2-40B4-BE49-F238E27FC236}">
                    <a16:creationId xmlns:a16="http://schemas.microsoft.com/office/drawing/2014/main" id="{34540807-9F3B-4786-89D7-06B112E45CC7}"/>
                  </a:ext>
                </a:extLst>
              </p:cNvPr>
              <p:cNvCxnSpPr/>
              <p:nvPr/>
            </p:nvCxnSpPr>
            <p:spPr>
              <a:xfrm>
                <a:off x="988096" y="228600"/>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14" name="Straight Arrow Connector 14">
                <a:extLst>
                  <a:ext uri="{FF2B5EF4-FFF2-40B4-BE49-F238E27FC236}">
                    <a16:creationId xmlns:a16="http://schemas.microsoft.com/office/drawing/2014/main" id="{5EA5C087-C339-425B-907A-7586A18EDDF8}"/>
                  </a:ext>
                </a:extLst>
              </p:cNvPr>
              <p:cNvCxnSpPr/>
              <p:nvPr/>
            </p:nvCxnSpPr>
            <p:spPr>
              <a:xfrm>
                <a:off x="1216696" y="228600"/>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15" name="Straight Arrow Connector 15">
                <a:extLst>
                  <a:ext uri="{FF2B5EF4-FFF2-40B4-BE49-F238E27FC236}">
                    <a16:creationId xmlns:a16="http://schemas.microsoft.com/office/drawing/2014/main" id="{2F8C763B-63AD-4B58-8A0D-1CD3C526E9B4}"/>
                  </a:ext>
                </a:extLst>
              </p:cNvPr>
              <p:cNvCxnSpPr/>
              <p:nvPr/>
            </p:nvCxnSpPr>
            <p:spPr>
              <a:xfrm>
                <a:off x="1440532" y="228600"/>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116" name="Straight Arrow Connector 16">
                <a:extLst>
                  <a:ext uri="{FF2B5EF4-FFF2-40B4-BE49-F238E27FC236}">
                    <a16:creationId xmlns:a16="http://schemas.microsoft.com/office/drawing/2014/main" id="{23BE4176-8389-48FA-8624-2A833FFF6C74}"/>
                  </a:ext>
                </a:extLst>
              </p:cNvPr>
              <p:cNvCxnSpPr/>
              <p:nvPr/>
            </p:nvCxnSpPr>
            <p:spPr>
              <a:xfrm>
                <a:off x="1673896" y="228600"/>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17" name="Straight Arrow Connector 17">
                <a:extLst>
                  <a:ext uri="{FF2B5EF4-FFF2-40B4-BE49-F238E27FC236}">
                    <a16:creationId xmlns:a16="http://schemas.microsoft.com/office/drawing/2014/main" id="{FB10C6EF-AEFB-4FB5-B733-AA7F48EC2E65}"/>
                  </a:ext>
                </a:extLst>
              </p:cNvPr>
              <p:cNvCxnSpPr/>
              <p:nvPr/>
            </p:nvCxnSpPr>
            <p:spPr>
              <a:xfrm>
                <a:off x="1902496" y="228600"/>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69" name="Group 18">
              <a:extLst>
                <a:ext uri="{FF2B5EF4-FFF2-40B4-BE49-F238E27FC236}">
                  <a16:creationId xmlns:a16="http://schemas.microsoft.com/office/drawing/2014/main" id="{0357AEB4-EA21-4F1D-8EDE-A70E95666C0D}"/>
                </a:ext>
              </a:extLst>
            </p:cNvPr>
            <p:cNvGrpSpPr/>
            <p:nvPr/>
          </p:nvGrpSpPr>
          <p:grpSpPr>
            <a:xfrm>
              <a:off x="1618893" y="3471205"/>
              <a:ext cx="475492" cy="669945"/>
              <a:chOff x="1523628" y="23494"/>
              <a:chExt cx="1447800" cy="1905000"/>
            </a:xfrm>
          </p:grpSpPr>
          <p:sp>
            <p:nvSpPr>
              <p:cNvPr id="106" name="Rectangle 19">
                <a:extLst>
                  <a:ext uri="{FF2B5EF4-FFF2-40B4-BE49-F238E27FC236}">
                    <a16:creationId xmlns:a16="http://schemas.microsoft.com/office/drawing/2014/main" id="{4F3A945E-0A52-4990-B0DA-E5F53D56E4D4}"/>
                  </a:ext>
                </a:extLst>
              </p:cNvPr>
              <p:cNvSpPr/>
              <p:nvPr/>
            </p:nvSpPr>
            <p:spPr>
              <a:xfrm>
                <a:off x="1523628" y="2349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107" name="Straight Arrow Connector 20">
                <a:extLst>
                  <a:ext uri="{FF2B5EF4-FFF2-40B4-BE49-F238E27FC236}">
                    <a16:creationId xmlns:a16="http://schemas.microsoft.com/office/drawing/2014/main" id="{791FCA8D-EE5B-44E2-B2AF-AA74110B6519}"/>
                  </a:ext>
                </a:extLst>
              </p:cNvPr>
              <p:cNvCxnSpPr/>
              <p:nvPr/>
            </p:nvCxnSpPr>
            <p:spPr>
              <a:xfrm>
                <a:off x="1752228" y="2520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08" name="Straight Arrow Connector 21">
                <a:extLst>
                  <a:ext uri="{FF2B5EF4-FFF2-40B4-BE49-F238E27FC236}">
                    <a16:creationId xmlns:a16="http://schemas.microsoft.com/office/drawing/2014/main" id="{7B747FAD-6D21-4BC1-BDB8-5E7131E31793}"/>
                  </a:ext>
                </a:extLst>
              </p:cNvPr>
              <p:cNvCxnSpPr/>
              <p:nvPr/>
            </p:nvCxnSpPr>
            <p:spPr>
              <a:xfrm>
                <a:off x="1980828" y="2520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09" name="Straight Arrow Connector 22">
                <a:extLst>
                  <a:ext uri="{FF2B5EF4-FFF2-40B4-BE49-F238E27FC236}">
                    <a16:creationId xmlns:a16="http://schemas.microsoft.com/office/drawing/2014/main" id="{66F0EF42-B6CB-45AD-BDF3-DC0025142D52}"/>
                  </a:ext>
                </a:extLst>
              </p:cNvPr>
              <p:cNvCxnSpPr/>
              <p:nvPr/>
            </p:nvCxnSpPr>
            <p:spPr>
              <a:xfrm>
                <a:off x="2204664" y="25209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110" name="Straight Arrow Connector 23">
                <a:extLst>
                  <a:ext uri="{FF2B5EF4-FFF2-40B4-BE49-F238E27FC236}">
                    <a16:creationId xmlns:a16="http://schemas.microsoft.com/office/drawing/2014/main" id="{A80919A1-2936-4FD1-AB51-F7DCC46E31AC}"/>
                  </a:ext>
                </a:extLst>
              </p:cNvPr>
              <p:cNvCxnSpPr/>
              <p:nvPr/>
            </p:nvCxnSpPr>
            <p:spPr>
              <a:xfrm>
                <a:off x="2438028" y="2520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11" name="Straight Arrow Connector 24">
                <a:extLst>
                  <a:ext uri="{FF2B5EF4-FFF2-40B4-BE49-F238E27FC236}">
                    <a16:creationId xmlns:a16="http://schemas.microsoft.com/office/drawing/2014/main" id="{162D3468-CF49-4F1C-85EE-9D9F8B5AE07C}"/>
                  </a:ext>
                </a:extLst>
              </p:cNvPr>
              <p:cNvCxnSpPr/>
              <p:nvPr/>
            </p:nvCxnSpPr>
            <p:spPr>
              <a:xfrm>
                <a:off x="2666628" y="2520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70" name="Group 25">
              <a:extLst>
                <a:ext uri="{FF2B5EF4-FFF2-40B4-BE49-F238E27FC236}">
                  <a16:creationId xmlns:a16="http://schemas.microsoft.com/office/drawing/2014/main" id="{1F32C256-965D-4BDC-B74C-7153E84EC756}"/>
                </a:ext>
              </a:extLst>
            </p:cNvPr>
            <p:cNvGrpSpPr/>
            <p:nvPr/>
          </p:nvGrpSpPr>
          <p:grpSpPr>
            <a:xfrm>
              <a:off x="2135107" y="3473391"/>
              <a:ext cx="475492" cy="666476"/>
              <a:chOff x="2290780" y="34294"/>
              <a:chExt cx="1447800" cy="1905000"/>
            </a:xfrm>
          </p:grpSpPr>
          <p:sp>
            <p:nvSpPr>
              <p:cNvPr id="100" name="Rectangle 26">
                <a:extLst>
                  <a:ext uri="{FF2B5EF4-FFF2-40B4-BE49-F238E27FC236}">
                    <a16:creationId xmlns:a16="http://schemas.microsoft.com/office/drawing/2014/main" id="{3CC2298A-9960-42C0-9561-46911DCE7E07}"/>
                  </a:ext>
                </a:extLst>
              </p:cNvPr>
              <p:cNvSpPr/>
              <p:nvPr/>
            </p:nvSpPr>
            <p:spPr>
              <a:xfrm>
                <a:off x="2290780" y="3429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101" name="Straight Arrow Connector 27">
                <a:extLst>
                  <a:ext uri="{FF2B5EF4-FFF2-40B4-BE49-F238E27FC236}">
                    <a16:creationId xmlns:a16="http://schemas.microsoft.com/office/drawing/2014/main" id="{C730D79F-50C2-4E49-941E-9BE568F7AD18}"/>
                  </a:ext>
                </a:extLst>
              </p:cNvPr>
              <p:cNvCxnSpPr/>
              <p:nvPr/>
            </p:nvCxnSpPr>
            <p:spPr>
              <a:xfrm>
                <a:off x="2519380"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02" name="Straight Arrow Connector 28">
                <a:extLst>
                  <a:ext uri="{FF2B5EF4-FFF2-40B4-BE49-F238E27FC236}">
                    <a16:creationId xmlns:a16="http://schemas.microsoft.com/office/drawing/2014/main" id="{9FABD3D8-3E00-4E0A-AACE-36E3131EAA93}"/>
                  </a:ext>
                </a:extLst>
              </p:cNvPr>
              <p:cNvCxnSpPr/>
              <p:nvPr/>
            </p:nvCxnSpPr>
            <p:spPr>
              <a:xfrm>
                <a:off x="2747980"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03" name="Straight Arrow Connector 29">
                <a:extLst>
                  <a:ext uri="{FF2B5EF4-FFF2-40B4-BE49-F238E27FC236}">
                    <a16:creationId xmlns:a16="http://schemas.microsoft.com/office/drawing/2014/main" id="{B5288196-439B-44B2-AF5B-17AABF0A0076}"/>
                  </a:ext>
                </a:extLst>
              </p:cNvPr>
              <p:cNvCxnSpPr/>
              <p:nvPr/>
            </p:nvCxnSpPr>
            <p:spPr>
              <a:xfrm>
                <a:off x="2971816" y="26289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104" name="Straight Arrow Connector 30">
                <a:extLst>
                  <a:ext uri="{FF2B5EF4-FFF2-40B4-BE49-F238E27FC236}">
                    <a16:creationId xmlns:a16="http://schemas.microsoft.com/office/drawing/2014/main" id="{ACB25069-7811-4AA0-8C1C-9B19CE425FFB}"/>
                  </a:ext>
                </a:extLst>
              </p:cNvPr>
              <p:cNvCxnSpPr/>
              <p:nvPr/>
            </p:nvCxnSpPr>
            <p:spPr>
              <a:xfrm>
                <a:off x="3205180"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05" name="Straight Arrow Connector 31">
                <a:extLst>
                  <a:ext uri="{FF2B5EF4-FFF2-40B4-BE49-F238E27FC236}">
                    <a16:creationId xmlns:a16="http://schemas.microsoft.com/office/drawing/2014/main" id="{5452E8CB-72E0-4368-B843-B15AC0D1693E}"/>
                  </a:ext>
                </a:extLst>
              </p:cNvPr>
              <p:cNvCxnSpPr/>
              <p:nvPr/>
            </p:nvCxnSpPr>
            <p:spPr>
              <a:xfrm>
                <a:off x="3433780"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71" name="Group 32">
              <a:extLst>
                <a:ext uri="{FF2B5EF4-FFF2-40B4-BE49-F238E27FC236}">
                  <a16:creationId xmlns:a16="http://schemas.microsoft.com/office/drawing/2014/main" id="{BC5855FD-6D59-489A-8352-939EC4200769}"/>
                </a:ext>
              </a:extLst>
            </p:cNvPr>
            <p:cNvGrpSpPr/>
            <p:nvPr/>
          </p:nvGrpSpPr>
          <p:grpSpPr>
            <a:xfrm>
              <a:off x="2650030" y="3470257"/>
              <a:ext cx="475492" cy="669945"/>
              <a:chOff x="3043242" y="34294"/>
              <a:chExt cx="1447800" cy="1905000"/>
            </a:xfrm>
          </p:grpSpPr>
          <p:sp>
            <p:nvSpPr>
              <p:cNvPr id="94" name="Rectangle 33">
                <a:extLst>
                  <a:ext uri="{FF2B5EF4-FFF2-40B4-BE49-F238E27FC236}">
                    <a16:creationId xmlns:a16="http://schemas.microsoft.com/office/drawing/2014/main" id="{ECD34A98-075E-461A-9CAF-4A523B79257B}"/>
                  </a:ext>
                </a:extLst>
              </p:cNvPr>
              <p:cNvSpPr/>
              <p:nvPr/>
            </p:nvSpPr>
            <p:spPr>
              <a:xfrm>
                <a:off x="3043242" y="3429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95" name="Straight Arrow Connector 34">
                <a:extLst>
                  <a:ext uri="{FF2B5EF4-FFF2-40B4-BE49-F238E27FC236}">
                    <a16:creationId xmlns:a16="http://schemas.microsoft.com/office/drawing/2014/main" id="{26DA7549-4418-4579-A198-D60BA88E3556}"/>
                  </a:ext>
                </a:extLst>
              </p:cNvPr>
              <p:cNvCxnSpPr/>
              <p:nvPr/>
            </p:nvCxnSpPr>
            <p:spPr>
              <a:xfrm>
                <a:off x="3271842"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96" name="Straight Arrow Connector 35">
                <a:extLst>
                  <a:ext uri="{FF2B5EF4-FFF2-40B4-BE49-F238E27FC236}">
                    <a16:creationId xmlns:a16="http://schemas.microsoft.com/office/drawing/2014/main" id="{2928772D-6926-4ECD-BECD-F134CC6ADB73}"/>
                  </a:ext>
                </a:extLst>
              </p:cNvPr>
              <p:cNvCxnSpPr/>
              <p:nvPr/>
            </p:nvCxnSpPr>
            <p:spPr>
              <a:xfrm>
                <a:off x="3500442"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97" name="Straight Arrow Connector 36">
                <a:extLst>
                  <a:ext uri="{FF2B5EF4-FFF2-40B4-BE49-F238E27FC236}">
                    <a16:creationId xmlns:a16="http://schemas.microsoft.com/office/drawing/2014/main" id="{92FF2E2D-2992-420E-B137-3478AE2690D9}"/>
                  </a:ext>
                </a:extLst>
              </p:cNvPr>
              <p:cNvCxnSpPr/>
              <p:nvPr/>
            </p:nvCxnSpPr>
            <p:spPr>
              <a:xfrm>
                <a:off x="3724278" y="26289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98" name="Straight Arrow Connector 37">
                <a:extLst>
                  <a:ext uri="{FF2B5EF4-FFF2-40B4-BE49-F238E27FC236}">
                    <a16:creationId xmlns:a16="http://schemas.microsoft.com/office/drawing/2014/main" id="{3D9395C2-05B5-4CAC-BDCA-CD2BFA1832E0}"/>
                  </a:ext>
                </a:extLst>
              </p:cNvPr>
              <p:cNvCxnSpPr/>
              <p:nvPr/>
            </p:nvCxnSpPr>
            <p:spPr>
              <a:xfrm>
                <a:off x="3957642"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99" name="Straight Arrow Connector 38">
                <a:extLst>
                  <a:ext uri="{FF2B5EF4-FFF2-40B4-BE49-F238E27FC236}">
                    <a16:creationId xmlns:a16="http://schemas.microsoft.com/office/drawing/2014/main" id="{BE5514E9-82AB-4C11-969C-E02E7FD46E25}"/>
                  </a:ext>
                </a:extLst>
              </p:cNvPr>
              <p:cNvCxnSpPr/>
              <p:nvPr/>
            </p:nvCxnSpPr>
            <p:spPr>
              <a:xfrm>
                <a:off x="4186242"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72" name="Group 39">
              <a:extLst>
                <a:ext uri="{FF2B5EF4-FFF2-40B4-BE49-F238E27FC236}">
                  <a16:creationId xmlns:a16="http://schemas.microsoft.com/office/drawing/2014/main" id="{7AE5083A-7965-4FD1-87A6-95A29A7259D0}"/>
                </a:ext>
              </a:extLst>
            </p:cNvPr>
            <p:cNvGrpSpPr/>
            <p:nvPr/>
          </p:nvGrpSpPr>
          <p:grpSpPr>
            <a:xfrm>
              <a:off x="3173185" y="3471847"/>
              <a:ext cx="475492" cy="668019"/>
              <a:chOff x="3775413" y="38134"/>
              <a:chExt cx="1447800" cy="1905000"/>
            </a:xfrm>
          </p:grpSpPr>
          <p:sp>
            <p:nvSpPr>
              <p:cNvPr id="88" name="Rectangle 40">
                <a:extLst>
                  <a:ext uri="{FF2B5EF4-FFF2-40B4-BE49-F238E27FC236}">
                    <a16:creationId xmlns:a16="http://schemas.microsoft.com/office/drawing/2014/main" id="{9C90E5B2-4961-4BA3-9B50-9D1BE268477A}"/>
                  </a:ext>
                </a:extLst>
              </p:cNvPr>
              <p:cNvSpPr/>
              <p:nvPr/>
            </p:nvSpPr>
            <p:spPr>
              <a:xfrm>
                <a:off x="3775413" y="3813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89" name="Straight Arrow Connector 41">
                <a:extLst>
                  <a:ext uri="{FF2B5EF4-FFF2-40B4-BE49-F238E27FC236}">
                    <a16:creationId xmlns:a16="http://schemas.microsoft.com/office/drawing/2014/main" id="{6F18ACD0-C2A6-4DE4-8EE6-CE96699821AE}"/>
                  </a:ext>
                </a:extLst>
              </p:cNvPr>
              <p:cNvCxnSpPr/>
              <p:nvPr/>
            </p:nvCxnSpPr>
            <p:spPr>
              <a:xfrm>
                <a:off x="4004013" y="26673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90" name="Straight Arrow Connector 42">
                <a:extLst>
                  <a:ext uri="{FF2B5EF4-FFF2-40B4-BE49-F238E27FC236}">
                    <a16:creationId xmlns:a16="http://schemas.microsoft.com/office/drawing/2014/main" id="{70DE99AD-D3D9-4D0C-9CE2-D08873213697}"/>
                  </a:ext>
                </a:extLst>
              </p:cNvPr>
              <p:cNvCxnSpPr/>
              <p:nvPr/>
            </p:nvCxnSpPr>
            <p:spPr>
              <a:xfrm>
                <a:off x="4232613" y="26673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91" name="Straight Arrow Connector 43">
                <a:extLst>
                  <a:ext uri="{FF2B5EF4-FFF2-40B4-BE49-F238E27FC236}">
                    <a16:creationId xmlns:a16="http://schemas.microsoft.com/office/drawing/2014/main" id="{F9A0A39E-01B7-451E-92B0-2F2120CDB317}"/>
                  </a:ext>
                </a:extLst>
              </p:cNvPr>
              <p:cNvCxnSpPr/>
              <p:nvPr/>
            </p:nvCxnSpPr>
            <p:spPr>
              <a:xfrm>
                <a:off x="4456449" y="26673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92" name="Straight Arrow Connector 44">
                <a:extLst>
                  <a:ext uri="{FF2B5EF4-FFF2-40B4-BE49-F238E27FC236}">
                    <a16:creationId xmlns:a16="http://schemas.microsoft.com/office/drawing/2014/main" id="{70246D36-E772-47FE-BBC6-CA12115DC194}"/>
                  </a:ext>
                </a:extLst>
              </p:cNvPr>
              <p:cNvCxnSpPr/>
              <p:nvPr/>
            </p:nvCxnSpPr>
            <p:spPr>
              <a:xfrm>
                <a:off x="4689813" y="26673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93" name="Straight Arrow Connector 45">
                <a:extLst>
                  <a:ext uri="{FF2B5EF4-FFF2-40B4-BE49-F238E27FC236}">
                    <a16:creationId xmlns:a16="http://schemas.microsoft.com/office/drawing/2014/main" id="{38CA8601-2C11-4CD6-85A1-F1E39F443A47}"/>
                  </a:ext>
                </a:extLst>
              </p:cNvPr>
              <p:cNvCxnSpPr/>
              <p:nvPr/>
            </p:nvCxnSpPr>
            <p:spPr>
              <a:xfrm>
                <a:off x="4918413" y="26673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73" name="Group 47">
              <a:extLst>
                <a:ext uri="{FF2B5EF4-FFF2-40B4-BE49-F238E27FC236}">
                  <a16:creationId xmlns:a16="http://schemas.microsoft.com/office/drawing/2014/main" id="{81040EDE-D7DD-4253-9F8A-F7E47BEE3FF5}"/>
                </a:ext>
              </a:extLst>
            </p:cNvPr>
            <p:cNvGrpSpPr/>
            <p:nvPr/>
          </p:nvGrpSpPr>
          <p:grpSpPr>
            <a:xfrm>
              <a:off x="3695049" y="3473391"/>
              <a:ext cx="475492" cy="666476"/>
              <a:chOff x="4496052" y="41974"/>
              <a:chExt cx="1447800" cy="1905000"/>
            </a:xfrm>
          </p:grpSpPr>
          <p:sp>
            <p:nvSpPr>
              <p:cNvPr id="82" name="Rectangle 48">
                <a:extLst>
                  <a:ext uri="{FF2B5EF4-FFF2-40B4-BE49-F238E27FC236}">
                    <a16:creationId xmlns:a16="http://schemas.microsoft.com/office/drawing/2014/main" id="{1B06CF4B-A2DA-45FB-9E07-658C8DCC46F5}"/>
                  </a:ext>
                </a:extLst>
              </p:cNvPr>
              <p:cNvSpPr/>
              <p:nvPr/>
            </p:nvSpPr>
            <p:spPr>
              <a:xfrm>
                <a:off x="4496052" y="4197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83" name="Straight Arrow Connector 49">
                <a:extLst>
                  <a:ext uri="{FF2B5EF4-FFF2-40B4-BE49-F238E27FC236}">
                    <a16:creationId xmlns:a16="http://schemas.microsoft.com/office/drawing/2014/main" id="{BC682F8B-71A0-4530-BDB1-B0FA7B153B50}"/>
                  </a:ext>
                </a:extLst>
              </p:cNvPr>
              <p:cNvCxnSpPr/>
              <p:nvPr/>
            </p:nvCxnSpPr>
            <p:spPr>
              <a:xfrm>
                <a:off x="4724652" y="27057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84" name="Straight Arrow Connector 50">
                <a:extLst>
                  <a:ext uri="{FF2B5EF4-FFF2-40B4-BE49-F238E27FC236}">
                    <a16:creationId xmlns:a16="http://schemas.microsoft.com/office/drawing/2014/main" id="{551909AD-E8A5-4D92-A9BD-2CDE8C99DC19}"/>
                  </a:ext>
                </a:extLst>
              </p:cNvPr>
              <p:cNvCxnSpPr/>
              <p:nvPr/>
            </p:nvCxnSpPr>
            <p:spPr>
              <a:xfrm>
                <a:off x="4953252" y="27057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85" name="Straight Arrow Connector 51">
                <a:extLst>
                  <a:ext uri="{FF2B5EF4-FFF2-40B4-BE49-F238E27FC236}">
                    <a16:creationId xmlns:a16="http://schemas.microsoft.com/office/drawing/2014/main" id="{457CCB50-D33F-4372-AA6C-174C58451BE8}"/>
                  </a:ext>
                </a:extLst>
              </p:cNvPr>
              <p:cNvCxnSpPr/>
              <p:nvPr/>
            </p:nvCxnSpPr>
            <p:spPr>
              <a:xfrm>
                <a:off x="5177088" y="27057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86" name="Straight Arrow Connector 52">
                <a:extLst>
                  <a:ext uri="{FF2B5EF4-FFF2-40B4-BE49-F238E27FC236}">
                    <a16:creationId xmlns:a16="http://schemas.microsoft.com/office/drawing/2014/main" id="{D40F5032-F2C5-4312-983E-1FE0C654FFA7}"/>
                  </a:ext>
                </a:extLst>
              </p:cNvPr>
              <p:cNvCxnSpPr/>
              <p:nvPr/>
            </p:nvCxnSpPr>
            <p:spPr>
              <a:xfrm>
                <a:off x="5410452" y="27057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87" name="Straight Arrow Connector 53">
                <a:extLst>
                  <a:ext uri="{FF2B5EF4-FFF2-40B4-BE49-F238E27FC236}">
                    <a16:creationId xmlns:a16="http://schemas.microsoft.com/office/drawing/2014/main" id="{79F251FE-83B8-4D01-B9D2-2FEBE343ADE2}"/>
                  </a:ext>
                </a:extLst>
              </p:cNvPr>
              <p:cNvCxnSpPr/>
              <p:nvPr/>
            </p:nvCxnSpPr>
            <p:spPr>
              <a:xfrm>
                <a:off x="5639052" y="27057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74" name="Group 54">
              <a:extLst>
                <a:ext uri="{FF2B5EF4-FFF2-40B4-BE49-F238E27FC236}">
                  <a16:creationId xmlns:a16="http://schemas.microsoft.com/office/drawing/2014/main" id="{C689D89B-F49B-4D8A-97CC-F7DAA6AAEA41}"/>
                </a:ext>
              </a:extLst>
            </p:cNvPr>
            <p:cNvGrpSpPr/>
            <p:nvPr/>
          </p:nvGrpSpPr>
          <p:grpSpPr>
            <a:xfrm>
              <a:off x="4218850" y="3470257"/>
              <a:ext cx="475492" cy="670893"/>
              <a:chOff x="5235994" y="45814"/>
              <a:chExt cx="1447800" cy="1905000"/>
            </a:xfrm>
          </p:grpSpPr>
          <p:sp>
            <p:nvSpPr>
              <p:cNvPr id="76" name="Rectangle 55">
                <a:extLst>
                  <a:ext uri="{FF2B5EF4-FFF2-40B4-BE49-F238E27FC236}">
                    <a16:creationId xmlns:a16="http://schemas.microsoft.com/office/drawing/2014/main" id="{9A4B85B6-430A-42CB-87AC-F7DA0D4196DD}"/>
                  </a:ext>
                </a:extLst>
              </p:cNvPr>
              <p:cNvSpPr/>
              <p:nvPr/>
            </p:nvSpPr>
            <p:spPr>
              <a:xfrm>
                <a:off x="5235994" y="4581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77" name="Straight Arrow Connector 56">
                <a:extLst>
                  <a:ext uri="{FF2B5EF4-FFF2-40B4-BE49-F238E27FC236}">
                    <a16:creationId xmlns:a16="http://schemas.microsoft.com/office/drawing/2014/main" id="{675CB2E0-865F-4323-BB96-D77C815CDD81}"/>
                  </a:ext>
                </a:extLst>
              </p:cNvPr>
              <p:cNvCxnSpPr/>
              <p:nvPr/>
            </p:nvCxnSpPr>
            <p:spPr>
              <a:xfrm>
                <a:off x="5464594" y="27441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78" name="Straight Arrow Connector 57">
                <a:extLst>
                  <a:ext uri="{FF2B5EF4-FFF2-40B4-BE49-F238E27FC236}">
                    <a16:creationId xmlns:a16="http://schemas.microsoft.com/office/drawing/2014/main" id="{1B1E8F77-C29F-4499-8273-603BC58B638A}"/>
                  </a:ext>
                </a:extLst>
              </p:cNvPr>
              <p:cNvCxnSpPr/>
              <p:nvPr/>
            </p:nvCxnSpPr>
            <p:spPr>
              <a:xfrm>
                <a:off x="5693194" y="27441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79" name="Straight Arrow Connector 58">
                <a:extLst>
                  <a:ext uri="{FF2B5EF4-FFF2-40B4-BE49-F238E27FC236}">
                    <a16:creationId xmlns:a16="http://schemas.microsoft.com/office/drawing/2014/main" id="{A2BBF882-363D-4A96-B034-4F3BE0D90FB6}"/>
                  </a:ext>
                </a:extLst>
              </p:cNvPr>
              <p:cNvCxnSpPr/>
              <p:nvPr/>
            </p:nvCxnSpPr>
            <p:spPr>
              <a:xfrm>
                <a:off x="5917030" y="27441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80" name="Straight Arrow Connector 59">
                <a:extLst>
                  <a:ext uri="{FF2B5EF4-FFF2-40B4-BE49-F238E27FC236}">
                    <a16:creationId xmlns:a16="http://schemas.microsoft.com/office/drawing/2014/main" id="{6AA6EA64-4FC8-4FF1-A5BC-CA8FEBDE9F1E}"/>
                  </a:ext>
                </a:extLst>
              </p:cNvPr>
              <p:cNvCxnSpPr/>
              <p:nvPr/>
            </p:nvCxnSpPr>
            <p:spPr>
              <a:xfrm>
                <a:off x="6150394" y="27441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81" name="Straight Arrow Connector 60">
                <a:extLst>
                  <a:ext uri="{FF2B5EF4-FFF2-40B4-BE49-F238E27FC236}">
                    <a16:creationId xmlns:a16="http://schemas.microsoft.com/office/drawing/2014/main" id="{3659E344-7296-4040-BE7A-97D09E694145}"/>
                  </a:ext>
                </a:extLst>
              </p:cNvPr>
              <p:cNvCxnSpPr/>
              <p:nvPr/>
            </p:nvCxnSpPr>
            <p:spPr>
              <a:xfrm>
                <a:off x="6378994" y="27441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sp>
          <p:nvSpPr>
            <p:cNvPr id="75" name="Textfeld 2">
              <a:extLst>
                <a:ext uri="{FF2B5EF4-FFF2-40B4-BE49-F238E27FC236}">
                  <a16:creationId xmlns:a16="http://schemas.microsoft.com/office/drawing/2014/main" id="{11D12973-3CF4-406B-9367-020F9FE31D48}"/>
                </a:ext>
              </a:extLst>
            </p:cNvPr>
            <p:cNvSpPr txBox="1">
              <a:spLocks noChangeArrowheads="1"/>
            </p:cNvSpPr>
            <p:nvPr/>
          </p:nvSpPr>
          <p:spPr bwMode="auto">
            <a:xfrm>
              <a:off x="1760170" y="3618390"/>
              <a:ext cx="1792605" cy="287655"/>
            </a:xfrm>
            <a:prstGeom prst="rect">
              <a:avLst/>
            </a:prstGeom>
            <a:solidFill>
              <a:srgbClr val="FFFFFF">
                <a:alpha val="75000"/>
              </a:srgbClr>
            </a:solidFill>
            <a:ln w="9525">
              <a:noFill/>
              <a:miter lim="800000"/>
              <a:headEnd/>
              <a:tailEnd/>
            </a:ln>
          </p:spPr>
          <p:txBody>
            <a:bodyPr rot="0" vert="horz" wrap="none" lIns="91440" tIns="45720" rIns="91440" bIns="45720" anchor="t" anchorCtr="0">
              <a:noAutofit/>
            </a:bodyPr>
            <a:lstStyle/>
            <a:p>
              <a:pPr algn="ctr">
                <a:lnSpc>
                  <a:spcPct val="115000"/>
                </a:lnSpc>
                <a:spcAft>
                  <a:spcPts val="1000"/>
                </a:spcAft>
              </a:pPr>
              <a:r>
                <a:rPr lang="de-DE" sz="1400" b="1" dirty="0">
                  <a:solidFill>
                    <a:srgbClr val="00549F"/>
                  </a:solidFill>
                  <a:latin typeface="Arial" panose="020B0604020202020204" pitchFamily="34" charset="0"/>
                  <a:ea typeface="Calibri"/>
                  <a:cs typeface="Arial" panose="020B0604020202020204" pitchFamily="34" charset="0"/>
                </a:rPr>
                <a:t>all do </a:t>
              </a:r>
              <a:r>
                <a:rPr lang="de-DE" sz="1400" b="1" dirty="0" err="1">
                  <a:solidFill>
                    <a:srgbClr val="00549F"/>
                  </a:solidFill>
                  <a:latin typeface="Arial" panose="020B0604020202020204" pitchFamily="34" charset="0"/>
                  <a:ea typeface="Calibri"/>
                  <a:cs typeface="Arial" panose="020B0604020202020204" pitchFamily="34" charset="0"/>
                </a:rPr>
                <a:t>the</a:t>
              </a:r>
              <a:r>
                <a:rPr lang="de-DE" sz="1400" b="1" dirty="0">
                  <a:solidFill>
                    <a:srgbClr val="00549F"/>
                  </a:solidFill>
                  <a:latin typeface="Arial" panose="020B0604020202020204" pitchFamily="34" charset="0"/>
                  <a:ea typeface="Calibri"/>
                  <a:cs typeface="Arial" panose="020B0604020202020204" pitchFamily="34" charset="0"/>
                </a:rPr>
                <a:t> same</a:t>
              </a:r>
              <a:endParaRPr lang="de-DE" sz="1100" dirty="0">
                <a:solidFill>
                  <a:srgbClr val="00549F"/>
                </a:solidFill>
                <a:latin typeface="Arial" panose="020B0604020202020204" pitchFamily="34" charset="0"/>
                <a:ea typeface="Calibri"/>
                <a:cs typeface="Arial" panose="020B0604020202020204" pitchFamily="34" charset="0"/>
              </a:endParaRPr>
            </a:p>
          </p:txBody>
        </p:sp>
      </p:grpSp>
      <p:grpSp>
        <p:nvGrpSpPr>
          <p:cNvPr id="124" name="Gruppieren 68">
            <a:extLst>
              <a:ext uri="{FF2B5EF4-FFF2-40B4-BE49-F238E27FC236}">
                <a16:creationId xmlns:a16="http://schemas.microsoft.com/office/drawing/2014/main" id="{8727EC5A-2BC1-4D43-96E9-26D1DEF645F7}"/>
              </a:ext>
            </a:extLst>
          </p:cNvPr>
          <p:cNvGrpSpPr/>
          <p:nvPr/>
        </p:nvGrpSpPr>
        <p:grpSpPr>
          <a:xfrm>
            <a:off x="2018525" y="4005570"/>
            <a:ext cx="4123697" cy="671231"/>
            <a:chOff x="570645" y="3469920"/>
            <a:chExt cx="4123697" cy="671230"/>
          </a:xfrm>
        </p:grpSpPr>
        <p:grpSp>
          <p:nvGrpSpPr>
            <p:cNvPr id="125" name="Group 10">
              <a:extLst>
                <a:ext uri="{FF2B5EF4-FFF2-40B4-BE49-F238E27FC236}">
                  <a16:creationId xmlns:a16="http://schemas.microsoft.com/office/drawing/2014/main" id="{D3210304-095B-46C6-A278-D9D38A7B42FF}"/>
                </a:ext>
              </a:extLst>
            </p:cNvPr>
            <p:cNvGrpSpPr/>
            <p:nvPr/>
          </p:nvGrpSpPr>
          <p:grpSpPr>
            <a:xfrm>
              <a:off x="570645" y="3469921"/>
              <a:ext cx="475492" cy="669945"/>
              <a:chOff x="0" y="9483"/>
              <a:chExt cx="1447800" cy="1905000"/>
            </a:xfrm>
          </p:grpSpPr>
          <p:sp>
            <p:nvSpPr>
              <p:cNvPr id="176" name="Rectangle 2">
                <a:extLst>
                  <a:ext uri="{FF2B5EF4-FFF2-40B4-BE49-F238E27FC236}">
                    <a16:creationId xmlns:a16="http://schemas.microsoft.com/office/drawing/2014/main" id="{B4A5AF73-EC70-4D30-87CA-224680B7B9D2}"/>
                  </a:ext>
                </a:extLst>
              </p:cNvPr>
              <p:cNvSpPr/>
              <p:nvPr/>
            </p:nvSpPr>
            <p:spPr>
              <a:xfrm>
                <a:off x="0" y="9483"/>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177" name="Straight Arrow Connector 4">
                <a:extLst>
                  <a:ext uri="{FF2B5EF4-FFF2-40B4-BE49-F238E27FC236}">
                    <a16:creationId xmlns:a16="http://schemas.microsoft.com/office/drawing/2014/main" id="{8B00C2D6-24A1-41F6-9DED-B71D2BB74F4E}"/>
                  </a:ext>
                </a:extLst>
              </p:cNvPr>
              <p:cNvCxnSpPr/>
              <p:nvPr/>
            </p:nvCxnSpPr>
            <p:spPr>
              <a:xfrm>
                <a:off x="228600" y="238083"/>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78" name="Straight Arrow Connector 5">
                <a:extLst>
                  <a:ext uri="{FF2B5EF4-FFF2-40B4-BE49-F238E27FC236}">
                    <a16:creationId xmlns:a16="http://schemas.microsoft.com/office/drawing/2014/main" id="{230350B7-59FC-4DD4-B42A-398177F8360A}"/>
                  </a:ext>
                </a:extLst>
              </p:cNvPr>
              <p:cNvCxnSpPr/>
              <p:nvPr/>
            </p:nvCxnSpPr>
            <p:spPr>
              <a:xfrm>
                <a:off x="457200" y="238083"/>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79" name="Straight Arrow Connector 6">
                <a:extLst>
                  <a:ext uri="{FF2B5EF4-FFF2-40B4-BE49-F238E27FC236}">
                    <a16:creationId xmlns:a16="http://schemas.microsoft.com/office/drawing/2014/main" id="{58B3BF58-F4F4-466F-8469-DDF00B71BEF9}"/>
                  </a:ext>
                </a:extLst>
              </p:cNvPr>
              <p:cNvCxnSpPr/>
              <p:nvPr/>
            </p:nvCxnSpPr>
            <p:spPr>
              <a:xfrm>
                <a:off x="681036" y="238083"/>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180" name="Straight Arrow Connector 7">
                <a:extLst>
                  <a:ext uri="{FF2B5EF4-FFF2-40B4-BE49-F238E27FC236}">
                    <a16:creationId xmlns:a16="http://schemas.microsoft.com/office/drawing/2014/main" id="{5A1CBE82-1EB2-416A-BD71-05E0C90BA5FB}"/>
                  </a:ext>
                </a:extLst>
              </p:cNvPr>
              <p:cNvCxnSpPr/>
              <p:nvPr/>
            </p:nvCxnSpPr>
            <p:spPr>
              <a:xfrm>
                <a:off x="914400" y="238083"/>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81" name="Straight Arrow Connector 8">
                <a:extLst>
                  <a:ext uri="{FF2B5EF4-FFF2-40B4-BE49-F238E27FC236}">
                    <a16:creationId xmlns:a16="http://schemas.microsoft.com/office/drawing/2014/main" id="{E07169BD-20BF-4355-B6D5-BFEE1BFE47A6}"/>
                  </a:ext>
                </a:extLst>
              </p:cNvPr>
              <p:cNvCxnSpPr/>
              <p:nvPr/>
            </p:nvCxnSpPr>
            <p:spPr>
              <a:xfrm>
                <a:off x="1143000" y="238083"/>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126" name="Group 11">
              <a:extLst>
                <a:ext uri="{FF2B5EF4-FFF2-40B4-BE49-F238E27FC236}">
                  <a16:creationId xmlns:a16="http://schemas.microsoft.com/office/drawing/2014/main" id="{259A9C5D-A79E-4692-AB60-9B8B47602718}"/>
                </a:ext>
              </a:extLst>
            </p:cNvPr>
            <p:cNvGrpSpPr/>
            <p:nvPr/>
          </p:nvGrpSpPr>
          <p:grpSpPr>
            <a:xfrm>
              <a:off x="1094446" y="3469920"/>
              <a:ext cx="475492" cy="669945"/>
              <a:chOff x="759496" y="-4"/>
              <a:chExt cx="1447800" cy="1904999"/>
            </a:xfrm>
          </p:grpSpPr>
          <p:sp>
            <p:nvSpPr>
              <p:cNvPr id="170" name="Rectangle 12">
                <a:extLst>
                  <a:ext uri="{FF2B5EF4-FFF2-40B4-BE49-F238E27FC236}">
                    <a16:creationId xmlns:a16="http://schemas.microsoft.com/office/drawing/2014/main" id="{ADA8BC26-C306-4C47-885B-E3541D394746}"/>
                  </a:ext>
                </a:extLst>
              </p:cNvPr>
              <p:cNvSpPr/>
              <p:nvPr/>
            </p:nvSpPr>
            <p:spPr>
              <a:xfrm>
                <a:off x="759496" y="-4"/>
                <a:ext cx="1447800" cy="1904999"/>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171" name="Straight Arrow Connector 13">
                <a:extLst>
                  <a:ext uri="{FF2B5EF4-FFF2-40B4-BE49-F238E27FC236}">
                    <a16:creationId xmlns:a16="http://schemas.microsoft.com/office/drawing/2014/main" id="{69460CFF-7676-4038-8FD4-9E2D6BCFEFD9}"/>
                  </a:ext>
                </a:extLst>
              </p:cNvPr>
              <p:cNvCxnSpPr/>
              <p:nvPr/>
            </p:nvCxnSpPr>
            <p:spPr>
              <a:xfrm>
                <a:off x="988096" y="228600"/>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72" name="Straight Arrow Connector 14">
                <a:extLst>
                  <a:ext uri="{FF2B5EF4-FFF2-40B4-BE49-F238E27FC236}">
                    <a16:creationId xmlns:a16="http://schemas.microsoft.com/office/drawing/2014/main" id="{E395728D-04C4-405E-A071-065358BACEBB}"/>
                  </a:ext>
                </a:extLst>
              </p:cNvPr>
              <p:cNvCxnSpPr/>
              <p:nvPr/>
            </p:nvCxnSpPr>
            <p:spPr>
              <a:xfrm>
                <a:off x="1216696" y="228600"/>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73" name="Straight Arrow Connector 15">
                <a:extLst>
                  <a:ext uri="{FF2B5EF4-FFF2-40B4-BE49-F238E27FC236}">
                    <a16:creationId xmlns:a16="http://schemas.microsoft.com/office/drawing/2014/main" id="{27712DD5-D253-44F8-BC73-41C383D37F0D}"/>
                  </a:ext>
                </a:extLst>
              </p:cNvPr>
              <p:cNvCxnSpPr/>
              <p:nvPr/>
            </p:nvCxnSpPr>
            <p:spPr>
              <a:xfrm>
                <a:off x="1440532" y="228600"/>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174" name="Straight Arrow Connector 16">
                <a:extLst>
                  <a:ext uri="{FF2B5EF4-FFF2-40B4-BE49-F238E27FC236}">
                    <a16:creationId xmlns:a16="http://schemas.microsoft.com/office/drawing/2014/main" id="{E166379A-1637-42F1-9BEE-902B8043D667}"/>
                  </a:ext>
                </a:extLst>
              </p:cNvPr>
              <p:cNvCxnSpPr/>
              <p:nvPr/>
            </p:nvCxnSpPr>
            <p:spPr>
              <a:xfrm>
                <a:off x="1673896" y="228600"/>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75" name="Straight Arrow Connector 17">
                <a:extLst>
                  <a:ext uri="{FF2B5EF4-FFF2-40B4-BE49-F238E27FC236}">
                    <a16:creationId xmlns:a16="http://schemas.microsoft.com/office/drawing/2014/main" id="{CB25A750-A942-4F89-B63F-C9D52F3AEB06}"/>
                  </a:ext>
                </a:extLst>
              </p:cNvPr>
              <p:cNvCxnSpPr/>
              <p:nvPr/>
            </p:nvCxnSpPr>
            <p:spPr>
              <a:xfrm>
                <a:off x="1902496" y="228600"/>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127" name="Group 18">
              <a:extLst>
                <a:ext uri="{FF2B5EF4-FFF2-40B4-BE49-F238E27FC236}">
                  <a16:creationId xmlns:a16="http://schemas.microsoft.com/office/drawing/2014/main" id="{49EE2D03-F628-49D7-84A0-5FACB427BCDB}"/>
                </a:ext>
              </a:extLst>
            </p:cNvPr>
            <p:cNvGrpSpPr/>
            <p:nvPr/>
          </p:nvGrpSpPr>
          <p:grpSpPr>
            <a:xfrm>
              <a:off x="1618893" y="3471205"/>
              <a:ext cx="475492" cy="669945"/>
              <a:chOff x="1523628" y="23494"/>
              <a:chExt cx="1447800" cy="1905000"/>
            </a:xfrm>
          </p:grpSpPr>
          <p:sp>
            <p:nvSpPr>
              <p:cNvPr id="164" name="Rectangle 19">
                <a:extLst>
                  <a:ext uri="{FF2B5EF4-FFF2-40B4-BE49-F238E27FC236}">
                    <a16:creationId xmlns:a16="http://schemas.microsoft.com/office/drawing/2014/main" id="{E571176C-4D3F-4DCB-968D-7E5EAF1C7453}"/>
                  </a:ext>
                </a:extLst>
              </p:cNvPr>
              <p:cNvSpPr/>
              <p:nvPr/>
            </p:nvSpPr>
            <p:spPr>
              <a:xfrm>
                <a:off x="1523628" y="2349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165" name="Straight Arrow Connector 20">
                <a:extLst>
                  <a:ext uri="{FF2B5EF4-FFF2-40B4-BE49-F238E27FC236}">
                    <a16:creationId xmlns:a16="http://schemas.microsoft.com/office/drawing/2014/main" id="{7590FE89-9AB1-42FD-8CA9-C5C5763B4D75}"/>
                  </a:ext>
                </a:extLst>
              </p:cNvPr>
              <p:cNvCxnSpPr/>
              <p:nvPr/>
            </p:nvCxnSpPr>
            <p:spPr>
              <a:xfrm>
                <a:off x="1752228" y="2520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66" name="Straight Arrow Connector 21">
                <a:extLst>
                  <a:ext uri="{FF2B5EF4-FFF2-40B4-BE49-F238E27FC236}">
                    <a16:creationId xmlns:a16="http://schemas.microsoft.com/office/drawing/2014/main" id="{A05A3549-94BD-4961-93EC-3E942338D010}"/>
                  </a:ext>
                </a:extLst>
              </p:cNvPr>
              <p:cNvCxnSpPr/>
              <p:nvPr/>
            </p:nvCxnSpPr>
            <p:spPr>
              <a:xfrm>
                <a:off x="1980828" y="2520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67" name="Straight Arrow Connector 22">
                <a:extLst>
                  <a:ext uri="{FF2B5EF4-FFF2-40B4-BE49-F238E27FC236}">
                    <a16:creationId xmlns:a16="http://schemas.microsoft.com/office/drawing/2014/main" id="{5E1971E3-F7C6-423E-B9FE-DF1C2BF59F27}"/>
                  </a:ext>
                </a:extLst>
              </p:cNvPr>
              <p:cNvCxnSpPr/>
              <p:nvPr/>
            </p:nvCxnSpPr>
            <p:spPr>
              <a:xfrm>
                <a:off x="2204664" y="25209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168" name="Straight Arrow Connector 23">
                <a:extLst>
                  <a:ext uri="{FF2B5EF4-FFF2-40B4-BE49-F238E27FC236}">
                    <a16:creationId xmlns:a16="http://schemas.microsoft.com/office/drawing/2014/main" id="{FCADCE6A-B6C5-4CF1-A0E6-DBF5BD8B5C44}"/>
                  </a:ext>
                </a:extLst>
              </p:cNvPr>
              <p:cNvCxnSpPr/>
              <p:nvPr/>
            </p:nvCxnSpPr>
            <p:spPr>
              <a:xfrm>
                <a:off x="2438028" y="2520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69" name="Straight Arrow Connector 24">
                <a:extLst>
                  <a:ext uri="{FF2B5EF4-FFF2-40B4-BE49-F238E27FC236}">
                    <a16:creationId xmlns:a16="http://schemas.microsoft.com/office/drawing/2014/main" id="{48BB675D-D284-4C68-A9DA-10DD0FFE7DCF}"/>
                  </a:ext>
                </a:extLst>
              </p:cNvPr>
              <p:cNvCxnSpPr/>
              <p:nvPr/>
            </p:nvCxnSpPr>
            <p:spPr>
              <a:xfrm>
                <a:off x="2666628" y="2520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128" name="Group 25">
              <a:extLst>
                <a:ext uri="{FF2B5EF4-FFF2-40B4-BE49-F238E27FC236}">
                  <a16:creationId xmlns:a16="http://schemas.microsoft.com/office/drawing/2014/main" id="{C12718F4-E373-4E4D-B9F8-F1D125D6C297}"/>
                </a:ext>
              </a:extLst>
            </p:cNvPr>
            <p:cNvGrpSpPr/>
            <p:nvPr/>
          </p:nvGrpSpPr>
          <p:grpSpPr>
            <a:xfrm>
              <a:off x="2135107" y="3473391"/>
              <a:ext cx="475492" cy="666476"/>
              <a:chOff x="2290780" y="34294"/>
              <a:chExt cx="1447800" cy="1905000"/>
            </a:xfrm>
          </p:grpSpPr>
          <p:sp>
            <p:nvSpPr>
              <p:cNvPr id="158" name="Rectangle 26">
                <a:extLst>
                  <a:ext uri="{FF2B5EF4-FFF2-40B4-BE49-F238E27FC236}">
                    <a16:creationId xmlns:a16="http://schemas.microsoft.com/office/drawing/2014/main" id="{DFA7CE8F-EA6A-42F0-9664-026789379DAB}"/>
                  </a:ext>
                </a:extLst>
              </p:cNvPr>
              <p:cNvSpPr/>
              <p:nvPr/>
            </p:nvSpPr>
            <p:spPr>
              <a:xfrm>
                <a:off x="2290780" y="3429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159" name="Straight Arrow Connector 27">
                <a:extLst>
                  <a:ext uri="{FF2B5EF4-FFF2-40B4-BE49-F238E27FC236}">
                    <a16:creationId xmlns:a16="http://schemas.microsoft.com/office/drawing/2014/main" id="{7441AF2F-F14B-40CE-A00D-4201D873A891}"/>
                  </a:ext>
                </a:extLst>
              </p:cNvPr>
              <p:cNvCxnSpPr/>
              <p:nvPr/>
            </p:nvCxnSpPr>
            <p:spPr>
              <a:xfrm>
                <a:off x="2519380"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60" name="Straight Arrow Connector 28">
                <a:extLst>
                  <a:ext uri="{FF2B5EF4-FFF2-40B4-BE49-F238E27FC236}">
                    <a16:creationId xmlns:a16="http://schemas.microsoft.com/office/drawing/2014/main" id="{F57B3855-EC63-4C71-B1F1-7D96E4DA7C14}"/>
                  </a:ext>
                </a:extLst>
              </p:cNvPr>
              <p:cNvCxnSpPr/>
              <p:nvPr/>
            </p:nvCxnSpPr>
            <p:spPr>
              <a:xfrm>
                <a:off x="2747980"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61" name="Straight Arrow Connector 29">
                <a:extLst>
                  <a:ext uri="{FF2B5EF4-FFF2-40B4-BE49-F238E27FC236}">
                    <a16:creationId xmlns:a16="http://schemas.microsoft.com/office/drawing/2014/main" id="{008C0038-2079-40F5-BA57-DC76724313D5}"/>
                  </a:ext>
                </a:extLst>
              </p:cNvPr>
              <p:cNvCxnSpPr/>
              <p:nvPr/>
            </p:nvCxnSpPr>
            <p:spPr>
              <a:xfrm>
                <a:off x="2971816" y="26289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162" name="Straight Arrow Connector 30">
                <a:extLst>
                  <a:ext uri="{FF2B5EF4-FFF2-40B4-BE49-F238E27FC236}">
                    <a16:creationId xmlns:a16="http://schemas.microsoft.com/office/drawing/2014/main" id="{07B8D108-4E55-40A1-A01E-E97EA5015EBD}"/>
                  </a:ext>
                </a:extLst>
              </p:cNvPr>
              <p:cNvCxnSpPr/>
              <p:nvPr/>
            </p:nvCxnSpPr>
            <p:spPr>
              <a:xfrm>
                <a:off x="3205180"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63" name="Straight Arrow Connector 31">
                <a:extLst>
                  <a:ext uri="{FF2B5EF4-FFF2-40B4-BE49-F238E27FC236}">
                    <a16:creationId xmlns:a16="http://schemas.microsoft.com/office/drawing/2014/main" id="{9131B4C1-2BF8-4870-9939-3914AFA370BB}"/>
                  </a:ext>
                </a:extLst>
              </p:cNvPr>
              <p:cNvCxnSpPr/>
              <p:nvPr/>
            </p:nvCxnSpPr>
            <p:spPr>
              <a:xfrm>
                <a:off x="3433780"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129" name="Group 32">
              <a:extLst>
                <a:ext uri="{FF2B5EF4-FFF2-40B4-BE49-F238E27FC236}">
                  <a16:creationId xmlns:a16="http://schemas.microsoft.com/office/drawing/2014/main" id="{7FB75F80-9A77-44DC-AD61-03AD4307C694}"/>
                </a:ext>
              </a:extLst>
            </p:cNvPr>
            <p:cNvGrpSpPr/>
            <p:nvPr/>
          </p:nvGrpSpPr>
          <p:grpSpPr>
            <a:xfrm>
              <a:off x="2650030" y="3470257"/>
              <a:ext cx="475492" cy="669945"/>
              <a:chOff x="3043242" y="34294"/>
              <a:chExt cx="1447800" cy="1905000"/>
            </a:xfrm>
          </p:grpSpPr>
          <p:sp>
            <p:nvSpPr>
              <p:cNvPr id="152" name="Rectangle 33">
                <a:extLst>
                  <a:ext uri="{FF2B5EF4-FFF2-40B4-BE49-F238E27FC236}">
                    <a16:creationId xmlns:a16="http://schemas.microsoft.com/office/drawing/2014/main" id="{E12D59C4-5DCC-4F5B-9106-7246888E9780}"/>
                  </a:ext>
                </a:extLst>
              </p:cNvPr>
              <p:cNvSpPr/>
              <p:nvPr/>
            </p:nvSpPr>
            <p:spPr>
              <a:xfrm>
                <a:off x="3043242" y="3429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153" name="Straight Arrow Connector 34">
                <a:extLst>
                  <a:ext uri="{FF2B5EF4-FFF2-40B4-BE49-F238E27FC236}">
                    <a16:creationId xmlns:a16="http://schemas.microsoft.com/office/drawing/2014/main" id="{2D30D978-4539-43C2-9FB9-BC6CBCF4E809}"/>
                  </a:ext>
                </a:extLst>
              </p:cNvPr>
              <p:cNvCxnSpPr/>
              <p:nvPr/>
            </p:nvCxnSpPr>
            <p:spPr>
              <a:xfrm>
                <a:off x="3271842"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54" name="Straight Arrow Connector 35">
                <a:extLst>
                  <a:ext uri="{FF2B5EF4-FFF2-40B4-BE49-F238E27FC236}">
                    <a16:creationId xmlns:a16="http://schemas.microsoft.com/office/drawing/2014/main" id="{E1B53FE3-19B9-4367-9661-71FE07DCF559}"/>
                  </a:ext>
                </a:extLst>
              </p:cNvPr>
              <p:cNvCxnSpPr/>
              <p:nvPr/>
            </p:nvCxnSpPr>
            <p:spPr>
              <a:xfrm>
                <a:off x="3500442"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55" name="Straight Arrow Connector 36">
                <a:extLst>
                  <a:ext uri="{FF2B5EF4-FFF2-40B4-BE49-F238E27FC236}">
                    <a16:creationId xmlns:a16="http://schemas.microsoft.com/office/drawing/2014/main" id="{5E272E5E-5CC0-4AD1-AE9C-5BDEADF4275B}"/>
                  </a:ext>
                </a:extLst>
              </p:cNvPr>
              <p:cNvCxnSpPr/>
              <p:nvPr/>
            </p:nvCxnSpPr>
            <p:spPr>
              <a:xfrm>
                <a:off x="3724278" y="26289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156" name="Straight Arrow Connector 37">
                <a:extLst>
                  <a:ext uri="{FF2B5EF4-FFF2-40B4-BE49-F238E27FC236}">
                    <a16:creationId xmlns:a16="http://schemas.microsoft.com/office/drawing/2014/main" id="{4DEFD3D5-1FB7-4AD6-ACB1-47AD7DB5EAED}"/>
                  </a:ext>
                </a:extLst>
              </p:cNvPr>
              <p:cNvCxnSpPr/>
              <p:nvPr/>
            </p:nvCxnSpPr>
            <p:spPr>
              <a:xfrm>
                <a:off x="3957642"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57" name="Straight Arrow Connector 38">
                <a:extLst>
                  <a:ext uri="{FF2B5EF4-FFF2-40B4-BE49-F238E27FC236}">
                    <a16:creationId xmlns:a16="http://schemas.microsoft.com/office/drawing/2014/main" id="{65ECEC71-6E51-4363-B234-D9E03A43F718}"/>
                  </a:ext>
                </a:extLst>
              </p:cNvPr>
              <p:cNvCxnSpPr/>
              <p:nvPr/>
            </p:nvCxnSpPr>
            <p:spPr>
              <a:xfrm>
                <a:off x="4186242"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130" name="Group 39">
              <a:extLst>
                <a:ext uri="{FF2B5EF4-FFF2-40B4-BE49-F238E27FC236}">
                  <a16:creationId xmlns:a16="http://schemas.microsoft.com/office/drawing/2014/main" id="{4E0A76DE-A068-49F7-987A-AA92603018D9}"/>
                </a:ext>
              </a:extLst>
            </p:cNvPr>
            <p:cNvGrpSpPr/>
            <p:nvPr/>
          </p:nvGrpSpPr>
          <p:grpSpPr>
            <a:xfrm>
              <a:off x="3173185" y="3471847"/>
              <a:ext cx="475492" cy="668019"/>
              <a:chOff x="3775413" y="38134"/>
              <a:chExt cx="1447800" cy="1905000"/>
            </a:xfrm>
          </p:grpSpPr>
          <p:sp>
            <p:nvSpPr>
              <p:cNvPr id="146" name="Rectangle 40">
                <a:extLst>
                  <a:ext uri="{FF2B5EF4-FFF2-40B4-BE49-F238E27FC236}">
                    <a16:creationId xmlns:a16="http://schemas.microsoft.com/office/drawing/2014/main" id="{54757204-AAF9-427C-A806-D23D6F776BA1}"/>
                  </a:ext>
                </a:extLst>
              </p:cNvPr>
              <p:cNvSpPr/>
              <p:nvPr/>
            </p:nvSpPr>
            <p:spPr>
              <a:xfrm>
                <a:off x="3775413" y="3813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147" name="Straight Arrow Connector 41">
                <a:extLst>
                  <a:ext uri="{FF2B5EF4-FFF2-40B4-BE49-F238E27FC236}">
                    <a16:creationId xmlns:a16="http://schemas.microsoft.com/office/drawing/2014/main" id="{32C9DE74-FE15-4FCE-9C98-7EBB320B59EB}"/>
                  </a:ext>
                </a:extLst>
              </p:cNvPr>
              <p:cNvCxnSpPr/>
              <p:nvPr/>
            </p:nvCxnSpPr>
            <p:spPr>
              <a:xfrm>
                <a:off x="4004013" y="26673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48" name="Straight Arrow Connector 42">
                <a:extLst>
                  <a:ext uri="{FF2B5EF4-FFF2-40B4-BE49-F238E27FC236}">
                    <a16:creationId xmlns:a16="http://schemas.microsoft.com/office/drawing/2014/main" id="{7539CCE6-2546-4912-A9BC-2E79B7ADABA0}"/>
                  </a:ext>
                </a:extLst>
              </p:cNvPr>
              <p:cNvCxnSpPr/>
              <p:nvPr/>
            </p:nvCxnSpPr>
            <p:spPr>
              <a:xfrm>
                <a:off x="4232613" y="26673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49" name="Straight Arrow Connector 43">
                <a:extLst>
                  <a:ext uri="{FF2B5EF4-FFF2-40B4-BE49-F238E27FC236}">
                    <a16:creationId xmlns:a16="http://schemas.microsoft.com/office/drawing/2014/main" id="{93948908-1FA8-4075-8D27-43AFABB28939}"/>
                  </a:ext>
                </a:extLst>
              </p:cNvPr>
              <p:cNvCxnSpPr/>
              <p:nvPr/>
            </p:nvCxnSpPr>
            <p:spPr>
              <a:xfrm>
                <a:off x="4456449" y="26673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150" name="Straight Arrow Connector 44">
                <a:extLst>
                  <a:ext uri="{FF2B5EF4-FFF2-40B4-BE49-F238E27FC236}">
                    <a16:creationId xmlns:a16="http://schemas.microsoft.com/office/drawing/2014/main" id="{45EE314A-89AD-4431-B15B-C9C66C5991EC}"/>
                  </a:ext>
                </a:extLst>
              </p:cNvPr>
              <p:cNvCxnSpPr/>
              <p:nvPr/>
            </p:nvCxnSpPr>
            <p:spPr>
              <a:xfrm>
                <a:off x="4689813" y="26673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51" name="Straight Arrow Connector 45">
                <a:extLst>
                  <a:ext uri="{FF2B5EF4-FFF2-40B4-BE49-F238E27FC236}">
                    <a16:creationId xmlns:a16="http://schemas.microsoft.com/office/drawing/2014/main" id="{C95BF93C-BDEF-429E-ABD0-6B1A7849F0A8}"/>
                  </a:ext>
                </a:extLst>
              </p:cNvPr>
              <p:cNvCxnSpPr/>
              <p:nvPr/>
            </p:nvCxnSpPr>
            <p:spPr>
              <a:xfrm>
                <a:off x="4918413" y="26673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131" name="Group 47">
              <a:extLst>
                <a:ext uri="{FF2B5EF4-FFF2-40B4-BE49-F238E27FC236}">
                  <a16:creationId xmlns:a16="http://schemas.microsoft.com/office/drawing/2014/main" id="{C29C836C-6AD5-4900-A69C-BECA7CB9E74D}"/>
                </a:ext>
              </a:extLst>
            </p:cNvPr>
            <p:cNvGrpSpPr/>
            <p:nvPr/>
          </p:nvGrpSpPr>
          <p:grpSpPr>
            <a:xfrm>
              <a:off x="3695049" y="3473391"/>
              <a:ext cx="475492" cy="666476"/>
              <a:chOff x="4496052" y="41974"/>
              <a:chExt cx="1447800" cy="1905000"/>
            </a:xfrm>
          </p:grpSpPr>
          <p:sp>
            <p:nvSpPr>
              <p:cNvPr id="140" name="Rectangle 48">
                <a:extLst>
                  <a:ext uri="{FF2B5EF4-FFF2-40B4-BE49-F238E27FC236}">
                    <a16:creationId xmlns:a16="http://schemas.microsoft.com/office/drawing/2014/main" id="{0DB6349A-851D-4FE4-9708-179EE7301BE9}"/>
                  </a:ext>
                </a:extLst>
              </p:cNvPr>
              <p:cNvSpPr/>
              <p:nvPr/>
            </p:nvSpPr>
            <p:spPr>
              <a:xfrm>
                <a:off x="4496052" y="4197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141" name="Straight Arrow Connector 49">
                <a:extLst>
                  <a:ext uri="{FF2B5EF4-FFF2-40B4-BE49-F238E27FC236}">
                    <a16:creationId xmlns:a16="http://schemas.microsoft.com/office/drawing/2014/main" id="{1DE6722F-471A-44C4-8FA9-85441EA285D3}"/>
                  </a:ext>
                </a:extLst>
              </p:cNvPr>
              <p:cNvCxnSpPr/>
              <p:nvPr/>
            </p:nvCxnSpPr>
            <p:spPr>
              <a:xfrm>
                <a:off x="4724652" y="27057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42" name="Straight Arrow Connector 50">
                <a:extLst>
                  <a:ext uri="{FF2B5EF4-FFF2-40B4-BE49-F238E27FC236}">
                    <a16:creationId xmlns:a16="http://schemas.microsoft.com/office/drawing/2014/main" id="{3B7182D6-5D20-49A4-913F-79D607897004}"/>
                  </a:ext>
                </a:extLst>
              </p:cNvPr>
              <p:cNvCxnSpPr/>
              <p:nvPr/>
            </p:nvCxnSpPr>
            <p:spPr>
              <a:xfrm>
                <a:off x="4953252" y="27057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43" name="Straight Arrow Connector 51">
                <a:extLst>
                  <a:ext uri="{FF2B5EF4-FFF2-40B4-BE49-F238E27FC236}">
                    <a16:creationId xmlns:a16="http://schemas.microsoft.com/office/drawing/2014/main" id="{BDCA10E0-D874-4C11-AAE4-84571DD9E9D7}"/>
                  </a:ext>
                </a:extLst>
              </p:cNvPr>
              <p:cNvCxnSpPr/>
              <p:nvPr/>
            </p:nvCxnSpPr>
            <p:spPr>
              <a:xfrm>
                <a:off x="5177088" y="27057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144" name="Straight Arrow Connector 52">
                <a:extLst>
                  <a:ext uri="{FF2B5EF4-FFF2-40B4-BE49-F238E27FC236}">
                    <a16:creationId xmlns:a16="http://schemas.microsoft.com/office/drawing/2014/main" id="{989D3FCE-F2FD-4031-996D-F1C0F59179A8}"/>
                  </a:ext>
                </a:extLst>
              </p:cNvPr>
              <p:cNvCxnSpPr/>
              <p:nvPr/>
            </p:nvCxnSpPr>
            <p:spPr>
              <a:xfrm>
                <a:off x="5410452" y="27057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45" name="Straight Arrow Connector 53">
                <a:extLst>
                  <a:ext uri="{FF2B5EF4-FFF2-40B4-BE49-F238E27FC236}">
                    <a16:creationId xmlns:a16="http://schemas.microsoft.com/office/drawing/2014/main" id="{125D42BF-C948-4862-BE96-2746F4A63A87}"/>
                  </a:ext>
                </a:extLst>
              </p:cNvPr>
              <p:cNvCxnSpPr/>
              <p:nvPr/>
            </p:nvCxnSpPr>
            <p:spPr>
              <a:xfrm>
                <a:off x="5639052" y="27057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132" name="Group 54">
              <a:extLst>
                <a:ext uri="{FF2B5EF4-FFF2-40B4-BE49-F238E27FC236}">
                  <a16:creationId xmlns:a16="http://schemas.microsoft.com/office/drawing/2014/main" id="{35A24466-5EE2-4B06-96B2-7CBCC21403A5}"/>
                </a:ext>
              </a:extLst>
            </p:cNvPr>
            <p:cNvGrpSpPr/>
            <p:nvPr/>
          </p:nvGrpSpPr>
          <p:grpSpPr>
            <a:xfrm>
              <a:off x="4218850" y="3470257"/>
              <a:ext cx="475492" cy="670893"/>
              <a:chOff x="5235994" y="45814"/>
              <a:chExt cx="1447800" cy="1905000"/>
            </a:xfrm>
          </p:grpSpPr>
          <p:sp>
            <p:nvSpPr>
              <p:cNvPr id="134" name="Rectangle 55">
                <a:extLst>
                  <a:ext uri="{FF2B5EF4-FFF2-40B4-BE49-F238E27FC236}">
                    <a16:creationId xmlns:a16="http://schemas.microsoft.com/office/drawing/2014/main" id="{36297BDE-21EC-4CE1-A72C-9A45AD185710}"/>
                  </a:ext>
                </a:extLst>
              </p:cNvPr>
              <p:cNvSpPr/>
              <p:nvPr/>
            </p:nvSpPr>
            <p:spPr>
              <a:xfrm>
                <a:off x="5235994" y="4581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135" name="Straight Arrow Connector 56">
                <a:extLst>
                  <a:ext uri="{FF2B5EF4-FFF2-40B4-BE49-F238E27FC236}">
                    <a16:creationId xmlns:a16="http://schemas.microsoft.com/office/drawing/2014/main" id="{B1E85599-34FF-4FE1-81E8-AE70EA21D81D}"/>
                  </a:ext>
                </a:extLst>
              </p:cNvPr>
              <p:cNvCxnSpPr/>
              <p:nvPr/>
            </p:nvCxnSpPr>
            <p:spPr>
              <a:xfrm>
                <a:off x="5464594" y="27441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36" name="Straight Arrow Connector 57">
                <a:extLst>
                  <a:ext uri="{FF2B5EF4-FFF2-40B4-BE49-F238E27FC236}">
                    <a16:creationId xmlns:a16="http://schemas.microsoft.com/office/drawing/2014/main" id="{D07AEC17-2839-409D-B4EE-E5DA90EE903B}"/>
                  </a:ext>
                </a:extLst>
              </p:cNvPr>
              <p:cNvCxnSpPr/>
              <p:nvPr/>
            </p:nvCxnSpPr>
            <p:spPr>
              <a:xfrm>
                <a:off x="5693194" y="27441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37" name="Straight Arrow Connector 58">
                <a:extLst>
                  <a:ext uri="{FF2B5EF4-FFF2-40B4-BE49-F238E27FC236}">
                    <a16:creationId xmlns:a16="http://schemas.microsoft.com/office/drawing/2014/main" id="{6E455B16-1571-4F66-A710-24938E75AFE5}"/>
                  </a:ext>
                </a:extLst>
              </p:cNvPr>
              <p:cNvCxnSpPr/>
              <p:nvPr/>
            </p:nvCxnSpPr>
            <p:spPr>
              <a:xfrm>
                <a:off x="5917030" y="27441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138" name="Straight Arrow Connector 59">
                <a:extLst>
                  <a:ext uri="{FF2B5EF4-FFF2-40B4-BE49-F238E27FC236}">
                    <a16:creationId xmlns:a16="http://schemas.microsoft.com/office/drawing/2014/main" id="{28B8B5EB-6509-4485-B33D-9CE20F91C333}"/>
                  </a:ext>
                </a:extLst>
              </p:cNvPr>
              <p:cNvCxnSpPr/>
              <p:nvPr/>
            </p:nvCxnSpPr>
            <p:spPr>
              <a:xfrm>
                <a:off x="6150394" y="27441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39" name="Straight Arrow Connector 60">
                <a:extLst>
                  <a:ext uri="{FF2B5EF4-FFF2-40B4-BE49-F238E27FC236}">
                    <a16:creationId xmlns:a16="http://schemas.microsoft.com/office/drawing/2014/main" id="{237003E2-956B-4A31-85BC-93F297923360}"/>
                  </a:ext>
                </a:extLst>
              </p:cNvPr>
              <p:cNvCxnSpPr/>
              <p:nvPr/>
            </p:nvCxnSpPr>
            <p:spPr>
              <a:xfrm>
                <a:off x="6378994" y="27441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sp>
          <p:nvSpPr>
            <p:cNvPr id="133" name="Textfeld 2">
              <a:extLst>
                <a:ext uri="{FF2B5EF4-FFF2-40B4-BE49-F238E27FC236}">
                  <a16:creationId xmlns:a16="http://schemas.microsoft.com/office/drawing/2014/main" id="{09194994-876F-4B27-A42B-58AF2508C5B2}"/>
                </a:ext>
              </a:extLst>
            </p:cNvPr>
            <p:cNvSpPr txBox="1">
              <a:spLocks noChangeArrowheads="1"/>
            </p:cNvSpPr>
            <p:nvPr/>
          </p:nvSpPr>
          <p:spPr bwMode="auto">
            <a:xfrm>
              <a:off x="1381041" y="3609894"/>
              <a:ext cx="2517114" cy="287655"/>
            </a:xfrm>
            <a:prstGeom prst="rect">
              <a:avLst/>
            </a:prstGeom>
            <a:solidFill>
              <a:srgbClr val="FFFFFF">
                <a:alpha val="75000"/>
              </a:srgbClr>
            </a:solidFill>
            <a:ln w="9525">
              <a:noFill/>
              <a:miter lim="800000"/>
              <a:headEnd/>
              <a:tailEnd/>
            </a:ln>
          </p:spPr>
          <p:txBody>
            <a:bodyPr rot="0" vert="horz" wrap="none" lIns="91440" tIns="45720" rIns="91440" bIns="45720" anchor="t" anchorCtr="0">
              <a:noAutofit/>
            </a:bodyPr>
            <a:lstStyle/>
            <a:p>
              <a:pPr algn="ctr">
                <a:lnSpc>
                  <a:spcPct val="115000"/>
                </a:lnSpc>
                <a:spcAft>
                  <a:spcPts val="1000"/>
                </a:spcAft>
              </a:pPr>
              <a:r>
                <a:rPr lang="de-DE" sz="1400" b="1" dirty="0" err="1">
                  <a:solidFill>
                    <a:srgbClr val="00549F"/>
                  </a:solidFill>
                  <a:latin typeface="Arial" panose="020B0604020202020204" pitchFamily="34" charset="0"/>
                  <a:ea typeface="Calibri"/>
                  <a:cs typeface="Arial" panose="020B0604020202020204" pitchFamily="34" charset="0"/>
                </a:rPr>
                <a:t>workshare</a:t>
              </a:r>
              <a:r>
                <a:rPr lang="de-DE" sz="1400" b="1" dirty="0">
                  <a:solidFill>
                    <a:srgbClr val="00549F"/>
                  </a:solidFill>
                  <a:latin typeface="Arial" panose="020B0604020202020204" pitchFamily="34" charset="0"/>
                  <a:ea typeface="Calibri"/>
                  <a:cs typeface="Arial" panose="020B0604020202020204" pitchFamily="34" charset="0"/>
                </a:rPr>
                <a:t> (w/o </a:t>
              </a:r>
              <a:r>
                <a:rPr lang="de-DE" sz="1400" b="1" dirty="0" err="1">
                  <a:solidFill>
                    <a:srgbClr val="00549F"/>
                  </a:solidFill>
                  <a:latin typeface="Arial" panose="020B0604020202020204" pitchFamily="34" charset="0"/>
                  <a:ea typeface="Calibri"/>
                  <a:cs typeface="Arial" panose="020B0604020202020204" pitchFamily="34" charset="0"/>
                </a:rPr>
                <a:t>barrier</a:t>
              </a:r>
              <a:r>
                <a:rPr lang="de-DE" sz="1400" b="1" dirty="0">
                  <a:solidFill>
                    <a:srgbClr val="00549F"/>
                  </a:solidFill>
                  <a:latin typeface="Arial" panose="020B0604020202020204" pitchFamily="34" charset="0"/>
                  <a:ea typeface="Calibri"/>
                  <a:cs typeface="Arial" panose="020B0604020202020204" pitchFamily="34" charset="0"/>
                </a:rPr>
                <a:t>)</a:t>
              </a:r>
              <a:endParaRPr lang="de-DE" sz="1100" b="1" dirty="0">
                <a:solidFill>
                  <a:srgbClr val="00549F"/>
                </a:solidFill>
                <a:latin typeface="Arial" panose="020B0604020202020204" pitchFamily="34" charset="0"/>
                <a:ea typeface="Calibri"/>
                <a:cs typeface="Arial" panose="020B0604020202020204" pitchFamily="34" charset="0"/>
              </a:endParaRPr>
            </a:p>
          </p:txBody>
        </p:sp>
      </p:grpSp>
    </p:spTree>
    <p:extLst>
      <p:ext uri="{BB962C8B-B14F-4D97-AF65-F5344CB8AC3E}">
        <p14:creationId xmlns:p14="http://schemas.microsoft.com/office/powerpoint/2010/main" val="166714814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5EC7F-831E-472C-858F-B4AE8BAA2073}"/>
              </a:ext>
            </a:extLst>
          </p:cNvPr>
          <p:cNvSpPr>
            <a:spLocks noGrp="1"/>
          </p:cNvSpPr>
          <p:nvPr>
            <p:ph type="title"/>
          </p:nvPr>
        </p:nvSpPr>
        <p:spPr/>
        <p:txBody>
          <a:bodyPr/>
          <a:lstStyle/>
          <a:p>
            <a:r>
              <a:rPr lang="zh-CN" altLang="en-US" dirty="0"/>
              <a:t>多级并行</a:t>
            </a:r>
            <a:r>
              <a:rPr lang="en-US" altLang="zh-CN" dirty="0" err="1"/>
              <a:t>saxpy</a:t>
            </a:r>
            <a:endParaRPr lang="zh-CN" altLang="en-US" dirty="0"/>
          </a:p>
        </p:txBody>
      </p:sp>
      <p:sp>
        <p:nvSpPr>
          <p:cNvPr id="3" name="内容占位符 2">
            <a:extLst>
              <a:ext uri="{FF2B5EF4-FFF2-40B4-BE49-F238E27FC236}">
                <a16:creationId xmlns:a16="http://schemas.microsoft.com/office/drawing/2014/main" id="{F3077406-C496-497F-A0EE-9B4EE0F3A7E7}"/>
              </a:ext>
            </a:extLst>
          </p:cNvPr>
          <p:cNvSpPr>
            <a:spLocks noGrp="1"/>
          </p:cNvSpPr>
          <p:nvPr>
            <p:ph idx="1"/>
          </p:nvPr>
        </p:nvSpPr>
        <p:spPr/>
        <p:txBody>
          <a:bodyPr/>
          <a:lstStyle/>
          <a:p>
            <a:endParaRPr lang="zh-CN" altLang="en-US" dirty="0"/>
          </a:p>
        </p:txBody>
      </p:sp>
      <p:sp>
        <p:nvSpPr>
          <p:cNvPr id="182" name="Textfeld 4">
            <a:extLst>
              <a:ext uri="{FF2B5EF4-FFF2-40B4-BE49-F238E27FC236}">
                <a16:creationId xmlns:a16="http://schemas.microsoft.com/office/drawing/2014/main" id="{0A2457F4-2AF3-4795-879D-A46B0ECE2A05}"/>
              </a:ext>
            </a:extLst>
          </p:cNvPr>
          <p:cNvSpPr txBox="1"/>
          <p:nvPr/>
        </p:nvSpPr>
        <p:spPr>
          <a:xfrm>
            <a:off x="467544" y="1628800"/>
            <a:ext cx="8208912" cy="4673600"/>
          </a:xfrm>
          <a:prstGeom prst="rect">
            <a:avLst/>
          </a:prstGeom>
          <a:solidFill>
            <a:schemeClr val="bg1">
              <a:lumMod val="95000"/>
            </a:schemeClr>
          </a:solidFill>
        </p:spPr>
        <p:txBody>
          <a:bodyPr wrap="square" lIns="0" tIns="36000" rIns="0" bIns="36000" rtlCol="0">
            <a:noAutofit/>
          </a:bodyPr>
          <a:lstStyle/>
          <a:p>
            <a:pPr>
              <a:lnSpc>
                <a:spcPct val="100000"/>
              </a:lnSpc>
              <a:spcBef>
                <a:spcPts val="0"/>
              </a:spcBef>
            </a:pPr>
            <a:r>
              <a:rPr lang="de-DE" sz="1400" dirty="0">
                <a:latin typeface="Consolas" panose="020B0609020204030204" pitchFamily="49" charset="0"/>
              </a:rPr>
              <a:t>void saxpy(float a, float* x, float* y, int sz) {</a:t>
            </a:r>
          </a:p>
          <a:p>
            <a:pPr>
              <a:lnSpc>
                <a:spcPct val="100000"/>
              </a:lnSpc>
              <a:spcBef>
                <a:spcPts val="0"/>
              </a:spcBef>
            </a:pPr>
            <a:r>
              <a:rPr lang="de-DE" sz="1400" dirty="0">
                <a:solidFill>
                  <a:srgbClr val="0071C5"/>
                </a:solidFill>
                <a:latin typeface="Consolas" panose="020B0609020204030204" pitchFamily="49" charset="0"/>
              </a:rPr>
              <a:t>    #pragma omp target map(to:x[0:sz]) map(tofrom(y[0:sz])</a:t>
            </a:r>
          </a:p>
          <a:p>
            <a:pPr>
              <a:lnSpc>
                <a:spcPct val="100000"/>
              </a:lnSpc>
              <a:spcBef>
                <a:spcPts val="0"/>
              </a:spcBef>
            </a:pPr>
            <a:r>
              <a:rPr lang="en-US" sz="1400" dirty="0">
                <a:solidFill>
                  <a:srgbClr val="0071C5"/>
                </a:solidFill>
                <a:latin typeface="Consolas" panose="020B0609020204030204" pitchFamily="49" charset="0"/>
              </a:rPr>
              <a:t>    {</a:t>
            </a:r>
            <a:endParaRPr lang="de-DE" sz="1400" dirty="0">
              <a:solidFill>
                <a:srgbClr val="0071C5"/>
              </a:solidFill>
              <a:latin typeface="Consolas" panose="020B0609020204030204" pitchFamily="49" charset="0"/>
            </a:endParaRPr>
          </a:p>
          <a:p>
            <a:pPr>
              <a:lnSpc>
                <a:spcPct val="100000"/>
              </a:lnSpc>
              <a:spcBef>
                <a:spcPts val="0"/>
              </a:spcBef>
            </a:pPr>
            <a:r>
              <a:rPr lang="en-US" sz="1400" dirty="0">
                <a:solidFill>
                  <a:srgbClr val="C00000"/>
                </a:solidFill>
                <a:latin typeface="Consolas" panose="020B0609020204030204" pitchFamily="49" charset="0"/>
              </a:rPr>
              <a:t>        #pragma </a:t>
            </a:r>
            <a:r>
              <a:rPr lang="en-US" sz="1400" dirty="0" err="1">
                <a:solidFill>
                  <a:srgbClr val="C00000"/>
                </a:solidFill>
                <a:latin typeface="Consolas" panose="020B0609020204030204" pitchFamily="49" charset="0"/>
              </a:rPr>
              <a:t>omp</a:t>
            </a:r>
            <a:r>
              <a:rPr lang="en-US" sz="1400" dirty="0">
                <a:solidFill>
                  <a:srgbClr val="C00000"/>
                </a:solidFill>
                <a:latin typeface="Consolas" panose="020B0609020204030204" pitchFamily="49" charset="0"/>
              </a:rPr>
              <a:t> teams </a:t>
            </a:r>
            <a:r>
              <a:rPr lang="en-US" sz="1400" dirty="0" err="1">
                <a:solidFill>
                  <a:srgbClr val="C00000"/>
                </a:solidFill>
                <a:latin typeface="Consolas" panose="020B0609020204030204" pitchFamily="49" charset="0"/>
              </a:rPr>
              <a:t>num_teams</a:t>
            </a:r>
            <a:r>
              <a:rPr lang="en-US" sz="1400" dirty="0">
                <a:solidFill>
                  <a:srgbClr val="C00000"/>
                </a:solidFill>
                <a:latin typeface="Consolas" panose="020B0609020204030204" pitchFamily="49" charset="0"/>
              </a:rPr>
              <a:t>(</a:t>
            </a:r>
            <a:r>
              <a:rPr lang="en-US" sz="1400" dirty="0" err="1">
                <a:solidFill>
                  <a:srgbClr val="C00000"/>
                </a:solidFill>
                <a:latin typeface="Consolas" panose="020B0609020204030204" pitchFamily="49" charset="0"/>
              </a:rPr>
              <a:t>num_blocks</a:t>
            </a:r>
            <a:r>
              <a:rPr lang="en-US" sz="1400" dirty="0">
                <a:solidFill>
                  <a:srgbClr val="C00000"/>
                </a:solidFill>
                <a:latin typeface="Consolas" panose="020B0609020204030204" pitchFamily="49" charset="0"/>
              </a:rPr>
              <a:t>)</a:t>
            </a:r>
          </a:p>
          <a:p>
            <a:pPr>
              <a:lnSpc>
                <a:spcPct val="100000"/>
              </a:lnSpc>
              <a:spcBef>
                <a:spcPts val="0"/>
              </a:spcBef>
            </a:pPr>
            <a:r>
              <a:rPr lang="en-US" sz="1400" dirty="0">
                <a:solidFill>
                  <a:srgbClr val="C00000"/>
                </a:solidFill>
                <a:latin typeface="Consolas" panose="020B0609020204030204" pitchFamily="49" charset="0"/>
              </a:rPr>
              <a:t>        {</a:t>
            </a:r>
          </a:p>
          <a:p>
            <a:pPr>
              <a:lnSpc>
                <a:spcPct val="100000"/>
              </a:lnSpc>
              <a:spcBef>
                <a:spcPts val="0"/>
              </a:spcBef>
            </a:pPr>
            <a:endParaRPr lang="en-US" sz="1400" dirty="0">
              <a:solidFill>
                <a:srgbClr val="0071C5"/>
              </a:solidFill>
              <a:latin typeface="Consolas" panose="020B0609020204030204" pitchFamily="49" charset="0"/>
            </a:endParaRPr>
          </a:p>
          <a:p>
            <a:pPr>
              <a:lnSpc>
                <a:spcPct val="100000"/>
              </a:lnSpc>
              <a:spcBef>
                <a:spcPts val="0"/>
              </a:spcBef>
            </a:pPr>
            <a:endParaRPr lang="en-US" sz="1200" dirty="0">
              <a:solidFill>
                <a:srgbClr val="0071C5"/>
              </a:solidFill>
              <a:latin typeface="Consolas" panose="020B0609020204030204" pitchFamily="49" charset="0"/>
            </a:endParaRPr>
          </a:p>
          <a:p>
            <a:pPr>
              <a:lnSpc>
                <a:spcPct val="100000"/>
              </a:lnSpc>
              <a:spcBef>
                <a:spcPts val="0"/>
              </a:spcBef>
            </a:pPr>
            <a:endParaRPr lang="en-US" sz="1200" dirty="0">
              <a:solidFill>
                <a:srgbClr val="0071C5"/>
              </a:solidFill>
              <a:latin typeface="Consolas" panose="020B0609020204030204" pitchFamily="49" charset="0"/>
            </a:endParaRPr>
          </a:p>
          <a:p>
            <a:pPr>
              <a:lnSpc>
                <a:spcPct val="100000"/>
              </a:lnSpc>
              <a:spcBef>
                <a:spcPts val="0"/>
              </a:spcBef>
            </a:pPr>
            <a:endParaRPr lang="en-US" sz="1400" dirty="0">
              <a:solidFill>
                <a:srgbClr val="0071C5"/>
              </a:solidFill>
              <a:latin typeface="Consolas" panose="020B0609020204030204" pitchFamily="49" charset="0"/>
            </a:endParaRPr>
          </a:p>
          <a:p>
            <a:pPr>
              <a:lnSpc>
                <a:spcPct val="100000"/>
              </a:lnSpc>
              <a:spcBef>
                <a:spcPts val="0"/>
              </a:spcBef>
            </a:pPr>
            <a:r>
              <a:rPr lang="en-US" sz="1400" dirty="0">
                <a:solidFill>
                  <a:srgbClr val="FD9208"/>
                </a:solidFill>
                <a:latin typeface="Consolas" panose="020B0609020204030204" pitchFamily="49" charset="0"/>
              </a:rPr>
              <a:t>            #pragma </a:t>
            </a:r>
            <a:r>
              <a:rPr lang="en-US" sz="1400" dirty="0" err="1">
                <a:solidFill>
                  <a:srgbClr val="FD9208"/>
                </a:solidFill>
                <a:latin typeface="Consolas" panose="020B0609020204030204" pitchFamily="49" charset="0"/>
              </a:rPr>
              <a:t>omp</a:t>
            </a:r>
            <a:r>
              <a:rPr lang="en-US" sz="1400" dirty="0">
                <a:solidFill>
                  <a:srgbClr val="FD9208"/>
                </a:solidFill>
                <a:latin typeface="Consolas" panose="020B0609020204030204" pitchFamily="49" charset="0"/>
              </a:rPr>
              <a:t> distribute</a:t>
            </a:r>
          </a:p>
          <a:p>
            <a:pPr>
              <a:lnSpc>
                <a:spcPct val="100000"/>
              </a:lnSpc>
              <a:spcBef>
                <a:spcPts val="0"/>
              </a:spcBef>
            </a:pPr>
            <a:r>
              <a:rPr lang="en-US" sz="1400" dirty="0">
                <a:solidFill>
                  <a:srgbClr val="FD9208"/>
                </a:solidFill>
                <a:latin typeface="Consolas" panose="020B0609020204030204" pitchFamily="49" charset="0"/>
              </a:rPr>
              <a:t>            for (</a:t>
            </a:r>
            <a:r>
              <a:rPr lang="en-US" sz="1400" dirty="0" err="1">
                <a:solidFill>
                  <a:srgbClr val="FD9208"/>
                </a:solidFill>
                <a:latin typeface="Consolas" panose="020B0609020204030204" pitchFamily="49" charset="0"/>
              </a:rPr>
              <a:t>ib</a:t>
            </a:r>
            <a:r>
              <a:rPr lang="en-US" sz="1400" dirty="0">
                <a:solidFill>
                  <a:srgbClr val="FD9208"/>
                </a:solidFill>
                <a:latin typeface="Consolas" panose="020B0609020204030204" pitchFamily="49" charset="0"/>
              </a:rPr>
              <a:t> = 0; </a:t>
            </a:r>
            <a:r>
              <a:rPr lang="en-US" sz="1400" dirty="0" err="1">
                <a:solidFill>
                  <a:srgbClr val="FD9208"/>
                </a:solidFill>
                <a:latin typeface="Consolas" panose="020B0609020204030204" pitchFamily="49" charset="0"/>
              </a:rPr>
              <a:t>ib</a:t>
            </a:r>
            <a:r>
              <a:rPr lang="en-US" sz="1400" dirty="0">
                <a:solidFill>
                  <a:srgbClr val="FD9208"/>
                </a:solidFill>
                <a:latin typeface="Consolas" panose="020B0609020204030204" pitchFamily="49" charset="0"/>
              </a:rPr>
              <a:t> &lt; </a:t>
            </a:r>
            <a:r>
              <a:rPr lang="en-US" sz="1400" dirty="0" err="1">
                <a:solidFill>
                  <a:srgbClr val="FD9208"/>
                </a:solidFill>
                <a:latin typeface="Consolas" panose="020B0609020204030204" pitchFamily="49" charset="0"/>
              </a:rPr>
              <a:t>sz</a:t>
            </a:r>
            <a:r>
              <a:rPr lang="en-US" sz="1400" dirty="0">
                <a:solidFill>
                  <a:srgbClr val="FD9208"/>
                </a:solidFill>
                <a:latin typeface="Consolas" panose="020B0609020204030204" pitchFamily="49" charset="0"/>
              </a:rPr>
              <a:t>; </a:t>
            </a:r>
            <a:r>
              <a:rPr lang="en-US" sz="1400" dirty="0" err="1">
                <a:solidFill>
                  <a:srgbClr val="FD9208"/>
                </a:solidFill>
                <a:latin typeface="Consolas" panose="020B0609020204030204" pitchFamily="49" charset="0"/>
              </a:rPr>
              <a:t>ib</a:t>
            </a:r>
            <a:r>
              <a:rPr lang="en-US" sz="1400" dirty="0">
                <a:solidFill>
                  <a:srgbClr val="FD9208"/>
                </a:solidFill>
                <a:latin typeface="Consolas" panose="020B0609020204030204" pitchFamily="49" charset="0"/>
              </a:rPr>
              <a:t> += </a:t>
            </a:r>
            <a:r>
              <a:rPr lang="en-US" sz="1400" dirty="0" err="1">
                <a:solidFill>
                  <a:srgbClr val="FD9208"/>
                </a:solidFill>
                <a:latin typeface="Consolas" panose="020B0609020204030204" pitchFamily="49" charset="0"/>
              </a:rPr>
              <a:t>num_blocks</a:t>
            </a:r>
            <a:r>
              <a:rPr lang="en-US" sz="1400" dirty="0">
                <a:solidFill>
                  <a:srgbClr val="FD9208"/>
                </a:solidFill>
                <a:latin typeface="Consolas" panose="020B0609020204030204" pitchFamily="49" charset="0"/>
              </a:rPr>
              <a:t>) {</a:t>
            </a:r>
          </a:p>
          <a:p>
            <a:pPr>
              <a:lnSpc>
                <a:spcPct val="100000"/>
              </a:lnSpc>
              <a:spcBef>
                <a:spcPts val="0"/>
              </a:spcBef>
            </a:pPr>
            <a:endParaRPr lang="en-US" sz="1200" dirty="0">
              <a:solidFill>
                <a:srgbClr val="C00000"/>
              </a:solidFill>
              <a:latin typeface="Consolas" panose="020B0609020204030204" pitchFamily="49" charset="0"/>
            </a:endParaRPr>
          </a:p>
          <a:p>
            <a:pPr>
              <a:lnSpc>
                <a:spcPct val="100000"/>
              </a:lnSpc>
              <a:spcBef>
                <a:spcPts val="0"/>
              </a:spcBef>
            </a:pPr>
            <a:endParaRPr lang="en-US" sz="1200" dirty="0">
              <a:solidFill>
                <a:srgbClr val="C00000"/>
              </a:solidFill>
              <a:latin typeface="Consolas" panose="020B0609020204030204" pitchFamily="49" charset="0"/>
            </a:endParaRPr>
          </a:p>
          <a:p>
            <a:pPr>
              <a:lnSpc>
                <a:spcPct val="100000"/>
              </a:lnSpc>
              <a:spcBef>
                <a:spcPts val="0"/>
              </a:spcBef>
            </a:pPr>
            <a:endParaRPr lang="en-US" sz="1200" dirty="0">
              <a:solidFill>
                <a:srgbClr val="C00000"/>
              </a:solidFill>
              <a:latin typeface="Consolas" panose="020B0609020204030204" pitchFamily="49" charset="0"/>
            </a:endParaRPr>
          </a:p>
          <a:p>
            <a:pPr>
              <a:lnSpc>
                <a:spcPct val="100000"/>
              </a:lnSpc>
              <a:spcBef>
                <a:spcPts val="0"/>
              </a:spcBef>
            </a:pPr>
            <a:r>
              <a:rPr lang="en-US" sz="133" dirty="0">
                <a:solidFill>
                  <a:srgbClr val="C00000"/>
                </a:solidFill>
                <a:latin typeface="Consolas" panose="020B0609020204030204" pitchFamily="49" charset="0"/>
              </a:rPr>
              <a:t>             </a:t>
            </a:r>
            <a:r>
              <a:rPr lang="en-US" sz="1200" dirty="0">
                <a:solidFill>
                  <a:srgbClr val="C00000"/>
                </a:solidFill>
                <a:latin typeface="Consolas" panose="020B0609020204030204" pitchFamily="49" charset="0"/>
              </a:rPr>
              <a:t>   </a:t>
            </a:r>
          </a:p>
          <a:p>
            <a:pPr>
              <a:lnSpc>
                <a:spcPct val="100000"/>
              </a:lnSpc>
              <a:spcBef>
                <a:spcPts val="0"/>
              </a:spcBef>
            </a:pPr>
            <a:r>
              <a:rPr lang="en-US" sz="1400" dirty="0">
                <a:solidFill>
                  <a:srgbClr val="00B050"/>
                </a:solidFill>
                <a:latin typeface="Consolas" panose="020B0609020204030204" pitchFamily="49" charset="0"/>
              </a:rPr>
              <a:t>                #pragma </a:t>
            </a:r>
            <a:r>
              <a:rPr lang="en-US" sz="1400" dirty="0" err="1">
                <a:solidFill>
                  <a:srgbClr val="00B050"/>
                </a:solidFill>
                <a:latin typeface="Consolas" panose="020B0609020204030204" pitchFamily="49" charset="0"/>
              </a:rPr>
              <a:t>omp</a:t>
            </a:r>
            <a:r>
              <a:rPr lang="en-US" sz="1400" dirty="0">
                <a:solidFill>
                  <a:srgbClr val="00B050"/>
                </a:solidFill>
                <a:latin typeface="Consolas" panose="020B0609020204030204" pitchFamily="49" charset="0"/>
              </a:rPr>
              <a:t> parallel for </a:t>
            </a:r>
            <a:r>
              <a:rPr lang="en-US" sz="1400" dirty="0" err="1">
                <a:solidFill>
                  <a:srgbClr val="00B050"/>
                </a:solidFill>
                <a:latin typeface="Consolas" panose="020B0609020204030204" pitchFamily="49" charset="0"/>
              </a:rPr>
              <a:t>simd</a:t>
            </a:r>
            <a:endParaRPr lang="de-DE" sz="1400" dirty="0">
              <a:solidFill>
                <a:srgbClr val="00B050"/>
              </a:solidFill>
              <a:latin typeface="Consolas" panose="020B0609020204030204" pitchFamily="49" charset="0"/>
            </a:endParaRPr>
          </a:p>
          <a:p>
            <a:pPr>
              <a:lnSpc>
                <a:spcPct val="100000"/>
              </a:lnSpc>
              <a:spcBef>
                <a:spcPts val="0"/>
              </a:spcBef>
            </a:pPr>
            <a:r>
              <a:rPr lang="de-DE" sz="1400" dirty="0">
                <a:solidFill>
                  <a:srgbClr val="00B050"/>
                </a:solidFill>
                <a:latin typeface="Consolas" panose="020B0609020204030204" pitchFamily="49" charset="0"/>
              </a:rPr>
              <a:t>                for (int i = ib; i &lt; ib + num_blocks; i++) {</a:t>
            </a:r>
          </a:p>
          <a:p>
            <a:pPr>
              <a:lnSpc>
                <a:spcPct val="100000"/>
              </a:lnSpc>
              <a:spcBef>
                <a:spcPts val="0"/>
              </a:spcBef>
            </a:pPr>
            <a:endParaRPr lang="en-US" sz="1600" dirty="0">
              <a:latin typeface="Consolas" panose="020B0609020204030204" pitchFamily="49" charset="0"/>
            </a:endParaRPr>
          </a:p>
          <a:p>
            <a:pPr>
              <a:lnSpc>
                <a:spcPct val="100000"/>
              </a:lnSpc>
              <a:spcBef>
                <a:spcPts val="0"/>
              </a:spcBef>
            </a:pPr>
            <a:endParaRPr lang="de-DE" sz="1600" dirty="0">
              <a:latin typeface="Consolas" panose="020B0609020204030204" pitchFamily="49" charset="0"/>
            </a:endParaRPr>
          </a:p>
          <a:p>
            <a:pPr>
              <a:lnSpc>
                <a:spcPct val="100000"/>
              </a:lnSpc>
              <a:spcBef>
                <a:spcPts val="0"/>
              </a:spcBef>
            </a:pPr>
            <a:endParaRPr lang="de-DE" sz="1400" dirty="0">
              <a:latin typeface="Consolas" panose="020B0609020204030204" pitchFamily="49" charset="0"/>
            </a:endParaRPr>
          </a:p>
          <a:p>
            <a:pPr>
              <a:lnSpc>
                <a:spcPct val="100000"/>
              </a:lnSpc>
              <a:spcBef>
                <a:spcPts val="0"/>
              </a:spcBef>
            </a:pPr>
            <a:r>
              <a:rPr lang="de-DE" sz="1400" dirty="0">
                <a:latin typeface="Consolas" panose="020B0609020204030204" pitchFamily="49" charset="0"/>
              </a:rPr>
              <a:t>                    y[i] = a * x[i] + y[i];</a:t>
            </a:r>
          </a:p>
          <a:p>
            <a:pPr>
              <a:lnSpc>
                <a:spcPct val="100000"/>
              </a:lnSpc>
              <a:spcBef>
                <a:spcPts val="0"/>
              </a:spcBef>
            </a:pPr>
            <a:r>
              <a:rPr lang="de-DE" sz="1400" dirty="0">
                <a:latin typeface="Consolas" panose="020B0609020204030204" pitchFamily="49" charset="0"/>
              </a:rPr>
              <a:t>}   }   }   }   }</a:t>
            </a:r>
          </a:p>
        </p:txBody>
      </p:sp>
      <p:grpSp>
        <p:nvGrpSpPr>
          <p:cNvPr id="183" name="Gruppieren 1">
            <a:extLst>
              <a:ext uri="{FF2B5EF4-FFF2-40B4-BE49-F238E27FC236}">
                <a16:creationId xmlns:a16="http://schemas.microsoft.com/office/drawing/2014/main" id="{1B401CE4-F927-4FF2-974D-A9C3D52913D8}"/>
              </a:ext>
            </a:extLst>
          </p:cNvPr>
          <p:cNvGrpSpPr/>
          <p:nvPr/>
        </p:nvGrpSpPr>
        <p:grpSpPr>
          <a:xfrm>
            <a:off x="1625601" y="2848000"/>
            <a:ext cx="4123697" cy="671229"/>
            <a:chOff x="570645" y="3469921"/>
            <a:chExt cx="4123697" cy="671229"/>
          </a:xfrm>
        </p:grpSpPr>
        <p:grpSp>
          <p:nvGrpSpPr>
            <p:cNvPr id="184" name="Group 6">
              <a:extLst>
                <a:ext uri="{FF2B5EF4-FFF2-40B4-BE49-F238E27FC236}">
                  <a16:creationId xmlns:a16="http://schemas.microsoft.com/office/drawing/2014/main" id="{AEB978B3-D176-4A75-83DB-C4B5D7C01CB3}"/>
                </a:ext>
              </a:extLst>
            </p:cNvPr>
            <p:cNvGrpSpPr/>
            <p:nvPr/>
          </p:nvGrpSpPr>
          <p:grpSpPr>
            <a:xfrm>
              <a:off x="570645" y="3469921"/>
              <a:ext cx="475492" cy="669945"/>
              <a:chOff x="0" y="9483"/>
              <a:chExt cx="1447800" cy="1905000"/>
            </a:xfrm>
          </p:grpSpPr>
          <p:sp>
            <p:nvSpPr>
              <p:cNvPr id="235" name="Rectangle 2">
                <a:extLst>
                  <a:ext uri="{FF2B5EF4-FFF2-40B4-BE49-F238E27FC236}">
                    <a16:creationId xmlns:a16="http://schemas.microsoft.com/office/drawing/2014/main" id="{15598F55-9495-4847-9DF9-6A1CAB5BCEE1}"/>
                  </a:ext>
                </a:extLst>
              </p:cNvPr>
              <p:cNvSpPr/>
              <p:nvPr/>
            </p:nvSpPr>
            <p:spPr>
              <a:xfrm>
                <a:off x="0" y="9483"/>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236" name="Straight Arrow Connector 4">
                <a:extLst>
                  <a:ext uri="{FF2B5EF4-FFF2-40B4-BE49-F238E27FC236}">
                    <a16:creationId xmlns:a16="http://schemas.microsoft.com/office/drawing/2014/main" id="{E8B005F8-26C1-43F2-BAB0-0F2A769D0124}"/>
                  </a:ext>
                </a:extLst>
              </p:cNvPr>
              <p:cNvCxnSpPr/>
              <p:nvPr/>
            </p:nvCxnSpPr>
            <p:spPr>
              <a:xfrm>
                <a:off x="228600" y="238083"/>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37" name="Straight Arrow Connector 5">
                <a:extLst>
                  <a:ext uri="{FF2B5EF4-FFF2-40B4-BE49-F238E27FC236}">
                    <a16:creationId xmlns:a16="http://schemas.microsoft.com/office/drawing/2014/main" id="{CC18B4D3-4414-4CFB-A71F-ED55E2E10E88}"/>
                  </a:ext>
                </a:extLst>
              </p:cNvPr>
              <p:cNvCxnSpPr/>
              <p:nvPr/>
            </p:nvCxnSpPr>
            <p:spPr>
              <a:xfrm>
                <a:off x="457200" y="238083"/>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38" name="Straight Arrow Connector 6">
                <a:extLst>
                  <a:ext uri="{FF2B5EF4-FFF2-40B4-BE49-F238E27FC236}">
                    <a16:creationId xmlns:a16="http://schemas.microsoft.com/office/drawing/2014/main" id="{CE261C11-C380-4D5F-9F9F-67B93FBCAE97}"/>
                  </a:ext>
                </a:extLst>
              </p:cNvPr>
              <p:cNvCxnSpPr/>
              <p:nvPr/>
            </p:nvCxnSpPr>
            <p:spPr>
              <a:xfrm>
                <a:off x="681036" y="238083"/>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239" name="Straight Arrow Connector 7">
                <a:extLst>
                  <a:ext uri="{FF2B5EF4-FFF2-40B4-BE49-F238E27FC236}">
                    <a16:creationId xmlns:a16="http://schemas.microsoft.com/office/drawing/2014/main" id="{B2382837-9AE8-4399-9A69-C863B6E0CEE2}"/>
                  </a:ext>
                </a:extLst>
              </p:cNvPr>
              <p:cNvCxnSpPr/>
              <p:nvPr/>
            </p:nvCxnSpPr>
            <p:spPr>
              <a:xfrm>
                <a:off x="914400" y="238083"/>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40" name="Straight Arrow Connector 8">
                <a:extLst>
                  <a:ext uri="{FF2B5EF4-FFF2-40B4-BE49-F238E27FC236}">
                    <a16:creationId xmlns:a16="http://schemas.microsoft.com/office/drawing/2014/main" id="{BA8D0F6E-327A-4A7D-8F6C-4CB9F1E47366}"/>
                  </a:ext>
                </a:extLst>
              </p:cNvPr>
              <p:cNvCxnSpPr/>
              <p:nvPr/>
            </p:nvCxnSpPr>
            <p:spPr>
              <a:xfrm>
                <a:off x="1143000" y="238083"/>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185" name="Group 11">
              <a:extLst>
                <a:ext uri="{FF2B5EF4-FFF2-40B4-BE49-F238E27FC236}">
                  <a16:creationId xmlns:a16="http://schemas.microsoft.com/office/drawing/2014/main" id="{0452EAE4-FC08-4EF7-A7F8-8C4042519F47}"/>
                </a:ext>
              </a:extLst>
            </p:cNvPr>
            <p:cNvGrpSpPr/>
            <p:nvPr/>
          </p:nvGrpSpPr>
          <p:grpSpPr>
            <a:xfrm>
              <a:off x="1094446" y="3469921"/>
              <a:ext cx="475492" cy="669945"/>
              <a:chOff x="759496" y="0"/>
              <a:chExt cx="1447800" cy="1905000"/>
            </a:xfrm>
          </p:grpSpPr>
          <p:sp>
            <p:nvSpPr>
              <p:cNvPr id="229" name="Rectangle 12">
                <a:extLst>
                  <a:ext uri="{FF2B5EF4-FFF2-40B4-BE49-F238E27FC236}">
                    <a16:creationId xmlns:a16="http://schemas.microsoft.com/office/drawing/2014/main" id="{4339F4F1-2ED7-4462-BCAE-1922DF5997D7}"/>
                  </a:ext>
                </a:extLst>
              </p:cNvPr>
              <p:cNvSpPr/>
              <p:nvPr/>
            </p:nvSpPr>
            <p:spPr>
              <a:xfrm>
                <a:off x="759496" y="0"/>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230" name="Straight Arrow Connector 13">
                <a:extLst>
                  <a:ext uri="{FF2B5EF4-FFF2-40B4-BE49-F238E27FC236}">
                    <a16:creationId xmlns:a16="http://schemas.microsoft.com/office/drawing/2014/main" id="{DF9DC9EF-0CAF-4E6A-98A1-2430C6CD68B8}"/>
                  </a:ext>
                </a:extLst>
              </p:cNvPr>
              <p:cNvCxnSpPr/>
              <p:nvPr/>
            </p:nvCxnSpPr>
            <p:spPr>
              <a:xfrm>
                <a:off x="988096" y="228600"/>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31" name="Straight Arrow Connector 14">
                <a:extLst>
                  <a:ext uri="{FF2B5EF4-FFF2-40B4-BE49-F238E27FC236}">
                    <a16:creationId xmlns:a16="http://schemas.microsoft.com/office/drawing/2014/main" id="{A1F2A2B9-D3E5-4124-B1FF-7BEB9EEDDC22}"/>
                  </a:ext>
                </a:extLst>
              </p:cNvPr>
              <p:cNvCxnSpPr/>
              <p:nvPr/>
            </p:nvCxnSpPr>
            <p:spPr>
              <a:xfrm>
                <a:off x="1216696" y="228600"/>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32" name="Straight Arrow Connector 15">
                <a:extLst>
                  <a:ext uri="{FF2B5EF4-FFF2-40B4-BE49-F238E27FC236}">
                    <a16:creationId xmlns:a16="http://schemas.microsoft.com/office/drawing/2014/main" id="{4EF13683-2EF8-4676-9F17-0F0112D1259B}"/>
                  </a:ext>
                </a:extLst>
              </p:cNvPr>
              <p:cNvCxnSpPr/>
              <p:nvPr/>
            </p:nvCxnSpPr>
            <p:spPr>
              <a:xfrm>
                <a:off x="1440532" y="228600"/>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233" name="Straight Arrow Connector 16">
                <a:extLst>
                  <a:ext uri="{FF2B5EF4-FFF2-40B4-BE49-F238E27FC236}">
                    <a16:creationId xmlns:a16="http://schemas.microsoft.com/office/drawing/2014/main" id="{5F7A2B8A-C03C-482E-A33F-A8E45023D483}"/>
                  </a:ext>
                </a:extLst>
              </p:cNvPr>
              <p:cNvCxnSpPr/>
              <p:nvPr/>
            </p:nvCxnSpPr>
            <p:spPr>
              <a:xfrm>
                <a:off x="1673896" y="228600"/>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34" name="Straight Arrow Connector 17">
                <a:extLst>
                  <a:ext uri="{FF2B5EF4-FFF2-40B4-BE49-F238E27FC236}">
                    <a16:creationId xmlns:a16="http://schemas.microsoft.com/office/drawing/2014/main" id="{8EFDE401-2769-4339-8092-EB437EE698ED}"/>
                  </a:ext>
                </a:extLst>
              </p:cNvPr>
              <p:cNvCxnSpPr/>
              <p:nvPr/>
            </p:nvCxnSpPr>
            <p:spPr>
              <a:xfrm>
                <a:off x="1902496" y="228600"/>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186" name="Group 18">
              <a:extLst>
                <a:ext uri="{FF2B5EF4-FFF2-40B4-BE49-F238E27FC236}">
                  <a16:creationId xmlns:a16="http://schemas.microsoft.com/office/drawing/2014/main" id="{81E01828-F138-46F6-B046-88E7D9FED0D2}"/>
                </a:ext>
              </a:extLst>
            </p:cNvPr>
            <p:cNvGrpSpPr/>
            <p:nvPr/>
          </p:nvGrpSpPr>
          <p:grpSpPr>
            <a:xfrm>
              <a:off x="1618893" y="3471205"/>
              <a:ext cx="475492" cy="669945"/>
              <a:chOff x="1523628" y="23494"/>
              <a:chExt cx="1447800" cy="1905000"/>
            </a:xfrm>
          </p:grpSpPr>
          <p:sp>
            <p:nvSpPr>
              <p:cNvPr id="223" name="Rectangle 19">
                <a:extLst>
                  <a:ext uri="{FF2B5EF4-FFF2-40B4-BE49-F238E27FC236}">
                    <a16:creationId xmlns:a16="http://schemas.microsoft.com/office/drawing/2014/main" id="{063C852E-7D15-41BA-823F-CCD48D85D699}"/>
                  </a:ext>
                </a:extLst>
              </p:cNvPr>
              <p:cNvSpPr/>
              <p:nvPr/>
            </p:nvSpPr>
            <p:spPr>
              <a:xfrm>
                <a:off x="1523628" y="2349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224" name="Straight Arrow Connector 20">
                <a:extLst>
                  <a:ext uri="{FF2B5EF4-FFF2-40B4-BE49-F238E27FC236}">
                    <a16:creationId xmlns:a16="http://schemas.microsoft.com/office/drawing/2014/main" id="{83EF2077-5E57-412A-9B17-3A5512A301BE}"/>
                  </a:ext>
                </a:extLst>
              </p:cNvPr>
              <p:cNvCxnSpPr/>
              <p:nvPr/>
            </p:nvCxnSpPr>
            <p:spPr>
              <a:xfrm>
                <a:off x="1752228" y="2520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25" name="Straight Arrow Connector 21">
                <a:extLst>
                  <a:ext uri="{FF2B5EF4-FFF2-40B4-BE49-F238E27FC236}">
                    <a16:creationId xmlns:a16="http://schemas.microsoft.com/office/drawing/2014/main" id="{E11B7462-06D1-4548-AE99-09C41CB0EA96}"/>
                  </a:ext>
                </a:extLst>
              </p:cNvPr>
              <p:cNvCxnSpPr/>
              <p:nvPr/>
            </p:nvCxnSpPr>
            <p:spPr>
              <a:xfrm>
                <a:off x="1980828" y="2520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26" name="Straight Arrow Connector 22">
                <a:extLst>
                  <a:ext uri="{FF2B5EF4-FFF2-40B4-BE49-F238E27FC236}">
                    <a16:creationId xmlns:a16="http://schemas.microsoft.com/office/drawing/2014/main" id="{13C23CFF-B64B-422B-9B08-13982FF1384F}"/>
                  </a:ext>
                </a:extLst>
              </p:cNvPr>
              <p:cNvCxnSpPr/>
              <p:nvPr/>
            </p:nvCxnSpPr>
            <p:spPr>
              <a:xfrm>
                <a:off x="2204664" y="25209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227" name="Straight Arrow Connector 23">
                <a:extLst>
                  <a:ext uri="{FF2B5EF4-FFF2-40B4-BE49-F238E27FC236}">
                    <a16:creationId xmlns:a16="http://schemas.microsoft.com/office/drawing/2014/main" id="{3C711FBC-B157-4E1B-BD92-03A68CAF6C1D}"/>
                  </a:ext>
                </a:extLst>
              </p:cNvPr>
              <p:cNvCxnSpPr/>
              <p:nvPr/>
            </p:nvCxnSpPr>
            <p:spPr>
              <a:xfrm>
                <a:off x="2438028" y="2520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28" name="Straight Arrow Connector 24">
                <a:extLst>
                  <a:ext uri="{FF2B5EF4-FFF2-40B4-BE49-F238E27FC236}">
                    <a16:creationId xmlns:a16="http://schemas.microsoft.com/office/drawing/2014/main" id="{65AB0EEB-9B8D-447E-9CAD-75755EB48FCC}"/>
                  </a:ext>
                </a:extLst>
              </p:cNvPr>
              <p:cNvCxnSpPr/>
              <p:nvPr/>
            </p:nvCxnSpPr>
            <p:spPr>
              <a:xfrm>
                <a:off x="2666628" y="2520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187" name="Group 25">
              <a:extLst>
                <a:ext uri="{FF2B5EF4-FFF2-40B4-BE49-F238E27FC236}">
                  <a16:creationId xmlns:a16="http://schemas.microsoft.com/office/drawing/2014/main" id="{DB40E5F7-D24D-45D3-988F-6031D62A0D3E}"/>
                </a:ext>
              </a:extLst>
            </p:cNvPr>
            <p:cNvGrpSpPr/>
            <p:nvPr/>
          </p:nvGrpSpPr>
          <p:grpSpPr>
            <a:xfrm>
              <a:off x="2135107" y="3473391"/>
              <a:ext cx="475492" cy="666476"/>
              <a:chOff x="2290780" y="34294"/>
              <a:chExt cx="1447800" cy="1905000"/>
            </a:xfrm>
          </p:grpSpPr>
          <p:sp>
            <p:nvSpPr>
              <p:cNvPr id="217" name="Rectangle 26">
                <a:extLst>
                  <a:ext uri="{FF2B5EF4-FFF2-40B4-BE49-F238E27FC236}">
                    <a16:creationId xmlns:a16="http://schemas.microsoft.com/office/drawing/2014/main" id="{BA76CCC8-7ABF-4DE9-92B4-FB204501DC44}"/>
                  </a:ext>
                </a:extLst>
              </p:cNvPr>
              <p:cNvSpPr/>
              <p:nvPr/>
            </p:nvSpPr>
            <p:spPr>
              <a:xfrm>
                <a:off x="2290780" y="3429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218" name="Straight Arrow Connector 27">
                <a:extLst>
                  <a:ext uri="{FF2B5EF4-FFF2-40B4-BE49-F238E27FC236}">
                    <a16:creationId xmlns:a16="http://schemas.microsoft.com/office/drawing/2014/main" id="{BF55B83F-6A07-40BA-B7DD-30334C505473}"/>
                  </a:ext>
                </a:extLst>
              </p:cNvPr>
              <p:cNvCxnSpPr/>
              <p:nvPr/>
            </p:nvCxnSpPr>
            <p:spPr>
              <a:xfrm>
                <a:off x="2519380"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19" name="Straight Arrow Connector 28">
                <a:extLst>
                  <a:ext uri="{FF2B5EF4-FFF2-40B4-BE49-F238E27FC236}">
                    <a16:creationId xmlns:a16="http://schemas.microsoft.com/office/drawing/2014/main" id="{46E5C22A-75AA-4ECF-9D5A-BE2418393DEE}"/>
                  </a:ext>
                </a:extLst>
              </p:cNvPr>
              <p:cNvCxnSpPr/>
              <p:nvPr/>
            </p:nvCxnSpPr>
            <p:spPr>
              <a:xfrm>
                <a:off x="2747980"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20" name="Straight Arrow Connector 29">
                <a:extLst>
                  <a:ext uri="{FF2B5EF4-FFF2-40B4-BE49-F238E27FC236}">
                    <a16:creationId xmlns:a16="http://schemas.microsoft.com/office/drawing/2014/main" id="{6DFC71F3-A25D-47CD-84D2-F4C7B4BBF6B4}"/>
                  </a:ext>
                </a:extLst>
              </p:cNvPr>
              <p:cNvCxnSpPr/>
              <p:nvPr/>
            </p:nvCxnSpPr>
            <p:spPr>
              <a:xfrm>
                <a:off x="2971816" y="26289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221" name="Straight Arrow Connector 30">
                <a:extLst>
                  <a:ext uri="{FF2B5EF4-FFF2-40B4-BE49-F238E27FC236}">
                    <a16:creationId xmlns:a16="http://schemas.microsoft.com/office/drawing/2014/main" id="{5EF9CA34-4380-45A8-AF44-EB3A7C02085A}"/>
                  </a:ext>
                </a:extLst>
              </p:cNvPr>
              <p:cNvCxnSpPr/>
              <p:nvPr/>
            </p:nvCxnSpPr>
            <p:spPr>
              <a:xfrm>
                <a:off x="3205180"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22" name="Straight Arrow Connector 31">
                <a:extLst>
                  <a:ext uri="{FF2B5EF4-FFF2-40B4-BE49-F238E27FC236}">
                    <a16:creationId xmlns:a16="http://schemas.microsoft.com/office/drawing/2014/main" id="{320AD16A-6FA6-4E0C-9DF2-0A8BD146CC4F}"/>
                  </a:ext>
                </a:extLst>
              </p:cNvPr>
              <p:cNvCxnSpPr/>
              <p:nvPr/>
            </p:nvCxnSpPr>
            <p:spPr>
              <a:xfrm>
                <a:off x="3433780"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188" name="Group 32">
              <a:extLst>
                <a:ext uri="{FF2B5EF4-FFF2-40B4-BE49-F238E27FC236}">
                  <a16:creationId xmlns:a16="http://schemas.microsoft.com/office/drawing/2014/main" id="{642E8C60-E26D-4169-AB58-94EDF4D14FC6}"/>
                </a:ext>
              </a:extLst>
            </p:cNvPr>
            <p:cNvGrpSpPr/>
            <p:nvPr/>
          </p:nvGrpSpPr>
          <p:grpSpPr>
            <a:xfrm>
              <a:off x="2650030" y="3470257"/>
              <a:ext cx="475492" cy="669945"/>
              <a:chOff x="3043242" y="34294"/>
              <a:chExt cx="1447800" cy="1905000"/>
            </a:xfrm>
          </p:grpSpPr>
          <p:sp>
            <p:nvSpPr>
              <p:cNvPr id="211" name="Rectangle 33">
                <a:extLst>
                  <a:ext uri="{FF2B5EF4-FFF2-40B4-BE49-F238E27FC236}">
                    <a16:creationId xmlns:a16="http://schemas.microsoft.com/office/drawing/2014/main" id="{675CD9F5-4094-4FB1-8044-B742907AF2D9}"/>
                  </a:ext>
                </a:extLst>
              </p:cNvPr>
              <p:cNvSpPr/>
              <p:nvPr/>
            </p:nvSpPr>
            <p:spPr>
              <a:xfrm>
                <a:off x="3043242" y="3429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212" name="Straight Arrow Connector 34">
                <a:extLst>
                  <a:ext uri="{FF2B5EF4-FFF2-40B4-BE49-F238E27FC236}">
                    <a16:creationId xmlns:a16="http://schemas.microsoft.com/office/drawing/2014/main" id="{D04DC57B-D904-4911-A951-2140BB428D7D}"/>
                  </a:ext>
                </a:extLst>
              </p:cNvPr>
              <p:cNvCxnSpPr/>
              <p:nvPr/>
            </p:nvCxnSpPr>
            <p:spPr>
              <a:xfrm>
                <a:off x="3271842"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13" name="Straight Arrow Connector 35">
                <a:extLst>
                  <a:ext uri="{FF2B5EF4-FFF2-40B4-BE49-F238E27FC236}">
                    <a16:creationId xmlns:a16="http://schemas.microsoft.com/office/drawing/2014/main" id="{F340FD34-0EAB-4E53-855D-03FEFF5038C1}"/>
                  </a:ext>
                </a:extLst>
              </p:cNvPr>
              <p:cNvCxnSpPr/>
              <p:nvPr/>
            </p:nvCxnSpPr>
            <p:spPr>
              <a:xfrm>
                <a:off x="3500442"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14" name="Straight Arrow Connector 36">
                <a:extLst>
                  <a:ext uri="{FF2B5EF4-FFF2-40B4-BE49-F238E27FC236}">
                    <a16:creationId xmlns:a16="http://schemas.microsoft.com/office/drawing/2014/main" id="{AC51ABE7-C85E-4089-8F7B-507A4F296BF8}"/>
                  </a:ext>
                </a:extLst>
              </p:cNvPr>
              <p:cNvCxnSpPr/>
              <p:nvPr/>
            </p:nvCxnSpPr>
            <p:spPr>
              <a:xfrm>
                <a:off x="3724278" y="26289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215" name="Straight Arrow Connector 37">
                <a:extLst>
                  <a:ext uri="{FF2B5EF4-FFF2-40B4-BE49-F238E27FC236}">
                    <a16:creationId xmlns:a16="http://schemas.microsoft.com/office/drawing/2014/main" id="{8EE62D8D-6CCD-4953-B719-473819C4261A}"/>
                  </a:ext>
                </a:extLst>
              </p:cNvPr>
              <p:cNvCxnSpPr/>
              <p:nvPr/>
            </p:nvCxnSpPr>
            <p:spPr>
              <a:xfrm>
                <a:off x="3957642"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16" name="Straight Arrow Connector 38">
                <a:extLst>
                  <a:ext uri="{FF2B5EF4-FFF2-40B4-BE49-F238E27FC236}">
                    <a16:creationId xmlns:a16="http://schemas.microsoft.com/office/drawing/2014/main" id="{45AFB4C9-8733-472F-9105-B00638F093DF}"/>
                  </a:ext>
                </a:extLst>
              </p:cNvPr>
              <p:cNvCxnSpPr/>
              <p:nvPr/>
            </p:nvCxnSpPr>
            <p:spPr>
              <a:xfrm>
                <a:off x="4186242"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189" name="Group 39">
              <a:extLst>
                <a:ext uri="{FF2B5EF4-FFF2-40B4-BE49-F238E27FC236}">
                  <a16:creationId xmlns:a16="http://schemas.microsoft.com/office/drawing/2014/main" id="{C82AD682-DDBF-4F8B-9D4E-7C22655F63C6}"/>
                </a:ext>
              </a:extLst>
            </p:cNvPr>
            <p:cNvGrpSpPr/>
            <p:nvPr/>
          </p:nvGrpSpPr>
          <p:grpSpPr>
            <a:xfrm>
              <a:off x="3173185" y="3471847"/>
              <a:ext cx="475492" cy="668019"/>
              <a:chOff x="3775413" y="38134"/>
              <a:chExt cx="1447800" cy="1905000"/>
            </a:xfrm>
          </p:grpSpPr>
          <p:sp>
            <p:nvSpPr>
              <p:cNvPr id="205" name="Rectangle 40">
                <a:extLst>
                  <a:ext uri="{FF2B5EF4-FFF2-40B4-BE49-F238E27FC236}">
                    <a16:creationId xmlns:a16="http://schemas.microsoft.com/office/drawing/2014/main" id="{CF5CA379-9A3D-4B1E-B79D-017F045943F3}"/>
                  </a:ext>
                </a:extLst>
              </p:cNvPr>
              <p:cNvSpPr/>
              <p:nvPr/>
            </p:nvSpPr>
            <p:spPr>
              <a:xfrm>
                <a:off x="3775413" y="3813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206" name="Straight Arrow Connector 41">
                <a:extLst>
                  <a:ext uri="{FF2B5EF4-FFF2-40B4-BE49-F238E27FC236}">
                    <a16:creationId xmlns:a16="http://schemas.microsoft.com/office/drawing/2014/main" id="{8106C96E-B167-4AA4-9B89-AAB15CF244CA}"/>
                  </a:ext>
                </a:extLst>
              </p:cNvPr>
              <p:cNvCxnSpPr/>
              <p:nvPr/>
            </p:nvCxnSpPr>
            <p:spPr>
              <a:xfrm>
                <a:off x="4004013" y="26673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07" name="Straight Arrow Connector 42">
                <a:extLst>
                  <a:ext uri="{FF2B5EF4-FFF2-40B4-BE49-F238E27FC236}">
                    <a16:creationId xmlns:a16="http://schemas.microsoft.com/office/drawing/2014/main" id="{4FAA2A5C-236F-4B16-B4E5-4E9899AC49D1}"/>
                  </a:ext>
                </a:extLst>
              </p:cNvPr>
              <p:cNvCxnSpPr/>
              <p:nvPr/>
            </p:nvCxnSpPr>
            <p:spPr>
              <a:xfrm>
                <a:off x="4232613" y="26673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08" name="Straight Arrow Connector 43">
                <a:extLst>
                  <a:ext uri="{FF2B5EF4-FFF2-40B4-BE49-F238E27FC236}">
                    <a16:creationId xmlns:a16="http://schemas.microsoft.com/office/drawing/2014/main" id="{11C7E28A-11EB-4D96-BB02-627E86B15C78}"/>
                  </a:ext>
                </a:extLst>
              </p:cNvPr>
              <p:cNvCxnSpPr/>
              <p:nvPr/>
            </p:nvCxnSpPr>
            <p:spPr>
              <a:xfrm>
                <a:off x="4456449" y="26673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209" name="Straight Arrow Connector 44">
                <a:extLst>
                  <a:ext uri="{FF2B5EF4-FFF2-40B4-BE49-F238E27FC236}">
                    <a16:creationId xmlns:a16="http://schemas.microsoft.com/office/drawing/2014/main" id="{6DC6616F-7EEA-4AA5-B1ED-F4A8AB5C656C}"/>
                  </a:ext>
                </a:extLst>
              </p:cNvPr>
              <p:cNvCxnSpPr/>
              <p:nvPr/>
            </p:nvCxnSpPr>
            <p:spPr>
              <a:xfrm>
                <a:off x="4689813" y="26673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10" name="Straight Arrow Connector 45">
                <a:extLst>
                  <a:ext uri="{FF2B5EF4-FFF2-40B4-BE49-F238E27FC236}">
                    <a16:creationId xmlns:a16="http://schemas.microsoft.com/office/drawing/2014/main" id="{89DA31C8-C657-44D6-8954-B9AE7791457A}"/>
                  </a:ext>
                </a:extLst>
              </p:cNvPr>
              <p:cNvCxnSpPr/>
              <p:nvPr/>
            </p:nvCxnSpPr>
            <p:spPr>
              <a:xfrm>
                <a:off x="4918413" y="26673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190" name="Group 47">
              <a:extLst>
                <a:ext uri="{FF2B5EF4-FFF2-40B4-BE49-F238E27FC236}">
                  <a16:creationId xmlns:a16="http://schemas.microsoft.com/office/drawing/2014/main" id="{1C49B7EA-D718-453D-B6DC-334A4D9AA257}"/>
                </a:ext>
              </a:extLst>
            </p:cNvPr>
            <p:cNvGrpSpPr/>
            <p:nvPr/>
          </p:nvGrpSpPr>
          <p:grpSpPr>
            <a:xfrm>
              <a:off x="3695049" y="3473391"/>
              <a:ext cx="475492" cy="666476"/>
              <a:chOff x="4496052" y="41974"/>
              <a:chExt cx="1447800" cy="1905000"/>
            </a:xfrm>
          </p:grpSpPr>
          <p:sp>
            <p:nvSpPr>
              <p:cNvPr id="199" name="Rectangle 48">
                <a:extLst>
                  <a:ext uri="{FF2B5EF4-FFF2-40B4-BE49-F238E27FC236}">
                    <a16:creationId xmlns:a16="http://schemas.microsoft.com/office/drawing/2014/main" id="{00CF6BF7-EF6C-4F7C-A4EC-6FE4C6B62765}"/>
                  </a:ext>
                </a:extLst>
              </p:cNvPr>
              <p:cNvSpPr/>
              <p:nvPr/>
            </p:nvSpPr>
            <p:spPr>
              <a:xfrm>
                <a:off x="4496052" y="4197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200" name="Straight Arrow Connector 49">
                <a:extLst>
                  <a:ext uri="{FF2B5EF4-FFF2-40B4-BE49-F238E27FC236}">
                    <a16:creationId xmlns:a16="http://schemas.microsoft.com/office/drawing/2014/main" id="{AFB6118D-82B6-4272-9278-D9AD5A3D027E}"/>
                  </a:ext>
                </a:extLst>
              </p:cNvPr>
              <p:cNvCxnSpPr/>
              <p:nvPr/>
            </p:nvCxnSpPr>
            <p:spPr>
              <a:xfrm>
                <a:off x="4724652" y="27057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01" name="Straight Arrow Connector 50">
                <a:extLst>
                  <a:ext uri="{FF2B5EF4-FFF2-40B4-BE49-F238E27FC236}">
                    <a16:creationId xmlns:a16="http://schemas.microsoft.com/office/drawing/2014/main" id="{44A1AEA4-0514-4B50-99CF-974D7D62BA54}"/>
                  </a:ext>
                </a:extLst>
              </p:cNvPr>
              <p:cNvCxnSpPr/>
              <p:nvPr/>
            </p:nvCxnSpPr>
            <p:spPr>
              <a:xfrm>
                <a:off x="4953252" y="27057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02" name="Straight Arrow Connector 51">
                <a:extLst>
                  <a:ext uri="{FF2B5EF4-FFF2-40B4-BE49-F238E27FC236}">
                    <a16:creationId xmlns:a16="http://schemas.microsoft.com/office/drawing/2014/main" id="{5007D43F-BDB2-41C3-AAD2-153F980CC41A}"/>
                  </a:ext>
                </a:extLst>
              </p:cNvPr>
              <p:cNvCxnSpPr/>
              <p:nvPr/>
            </p:nvCxnSpPr>
            <p:spPr>
              <a:xfrm>
                <a:off x="5177088" y="27057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203" name="Straight Arrow Connector 52">
                <a:extLst>
                  <a:ext uri="{FF2B5EF4-FFF2-40B4-BE49-F238E27FC236}">
                    <a16:creationId xmlns:a16="http://schemas.microsoft.com/office/drawing/2014/main" id="{C1EB0F0B-B3B0-4E74-8915-96B7DAD2DB3D}"/>
                  </a:ext>
                </a:extLst>
              </p:cNvPr>
              <p:cNvCxnSpPr/>
              <p:nvPr/>
            </p:nvCxnSpPr>
            <p:spPr>
              <a:xfrm>
                <a:off x="5410452" y="27057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04" name="Straight Arrow Connector 53">
                <a:extLst>
                  <a:ext uri="{FF2B5EF4-FFF2-40B4-BE49-F238E27FC236}">
                    <a16:creationId xmlns:a16="http://schemas.microsoft.com/office/drawing/2014/main" id="{81342C7B-3E48-49E2-BB33-6157CEC074A0}"/>
                  </a:ext>
                </a:extLst>
              </p:cNvPr>
              <p:cNvCxnSpPr/>
              <p:nvPr/>
            </p:nvCxnSpPr>
            <p:spPr>
              <a:xfrm>
                <a:off x="5639052" y="27057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191" name="Group 54">
              <a:extLst>
                <a:ext uri="{FF2B5EF4-FFF2-40B4-BE49-F238E27FC236}">
                  <a16:creationId xmlns:a16="http://schemas.microsoft.com/office/drawing/2014/main" id="{A6537BA5-249D-4B08-8E0B-F5534C16E0FD}"/>
                </a:ext>
              </a:extLst>
            </p:cNvPr>
            <p:cNvGrpSpPr/>
            <p:nvPr/>
          </p:nvGrpSpPr>
          <p:grpSpPr>
            <a:xfrm>
              <a:off x="4218850" y="3470257"/>
              <a:ext cx="475492" cy="670893"/>
              <a:chOff x="5235994" y="45814"/>
              <a:chExt cx="1447800" cy="1905000"/>
            </a:xfrm>
          </p:grpSpPr>
          <p:sp>
            <p:nvSpPr>
              <p:cNvPr id="193" name="Rectangle 55">
                <a:extLst>
                  <a:ext uri="{FF2B5EF4-FFF2-40B4-BE49-F238E27FC236}">
                    <a16:creationId xmlns:a16="http://schemas.microsoft.com/office/drawing/2014/main" id="{F21C425E-F4AC-4C50-8A47-88E11AAE3F34}"/>
                  </a:ext>
                </a:extLst>
              </p:cNvPr>
              <p:cNvSpPr/>
              <p:nvPr/>
            </p:nvSpPr>
            <p:spPr>
              <a:xfrm>
                <a:off x="5235994" y="4581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194" name="Straight Arrow Connector 56">
                <a:extLst>
                  <a:ext uri="{FF2B5EF4-FFF2-40B4-BE49-F238E27FC236}">
                    <a16:creationId xmlns:a16="http://schemas.microsoft.com/office/drawing/2014/main" id="{63331E09-7151-42BB-A561-A75CCBBAC06F}"/>
                  </a:ext>
                </a:extLst>
              </p:cNvPr>
              <p:cNvCxnSpPr/>
              <p:nvPr/>
            </p:nvCxnSpPr>
            <p:spPr>
              <a:xfrm>
                <a:off x="5464594" y="27441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95" name="Straight Arrow Connector 57">
                <a:extLst>
                  <a:ext uri="{FF2B5EF4-FFF2-40B4-BE49-F238E27FC236}">
                    <a16:creationId xmlns:a16="http://schemas.microsoft.com/office/drawing/2014/main" id="{012D9A96-A4D2-46D3-B5FF-6E8D322100EC}"/>
                  </a:ext>
                </a:extLst>
              </p:cNvPr>
              <p:cNvCxnSpPr/>
              <p:nvPr/>
            </p:nvCxnSpPr>
            <p:spPr>
              <a:xfrm>
                <a:off x="5693194" y="27441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96" name="Straight Arrow Connector 58">
                <a:extLst>
                  <a:ext uri="{FF2B5EF4-FFF2-40B4-BE49-F238E27FC236}">
                    <a16:creationId xmlns:a16="http://schemas.microsoft.com/office/drawing/2014/main" id="{B267B68D-3E75-48CF-BD13-AF13DF259C65}"/>
                  </a:ext>
                </a:extLst>
              </p:cNvPr>
              <p:cNvCxnSpPr/>
              <p:nvPr/>
            </p:nvCxnSpPr>
            <p:spPr>
              <a:xfrm>
                <a:off x="5917030" y="27441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197" name="Straight Arrow Connector 59">
                <a:extLst>
                  <a:ext uri="{FF2B5EF4-FFF2-40B4-BE49-F238E27FC236}">
                    <a16:creationId xmlns:a16="http://schemas.microsoft.com/office/drawing/2014/main" id="{8A8C10E0-9F10-41BD-84C3-5D7823EE7819}"/>
                  </a:ext>
                </a:extLst>
              </p:cNvPr>
              <p:cNvCxnSpPr/>
              <p:nvPr/>
            </p:nvCxnSpPr>
            <p:spPr>
              <a:xfrm>
                <a:off x="6150394" y="27441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198" name="Straight Arrow Connector 60">
                <a:extLst>
                  <a:ext uri="{FF2B5EF4-FFF2-40B4-BE49-F238E27FC236}">
                    <a16:creationId xmlns:a16="http://schemas.microsoft.com/office/drawing/2014/main" id="{A99D6E5A-71D4-4FA2-BEC5-A6380F1B08DE}"/>
                  </a:ext>
                </a:extLst>
              </p:cNvPr>
              <p:cNvCxnSpPr/>
              <p:nvPr/>
            </p:nvCxnSpPr>
            <p:spPr>
              <a:xfrm>
                <a:off x="6378994" y="27441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sp>
          <p:nvSpPr>
            <p:cNvPr id="192" name="Textfeld 2">
              <a:extLst>
                <a:ext uri="{FF2B5EF4-FFF2-40B4-BE49-F238E27FC236}">
                  <a16:creationId xmlns:a16="http://schemas.microsoft.com/office/drawing/2014/main" id="{83C460EE-1E1B-4C74-ABB1-639FD66B54F8}"/>
                </a:ext>
              </a:extLst>
            </p:cNvPr>
            <p:cNvSpPr txBox="1">
              <a:spLocks noChangeArrowheads="1"/>
            </p:cNvSpPr>
            <p:nvPr/>
          </p:nvSpPr>
          <p:spPr bwMode="auto">
            <a:xfrm>
              <a:off x="1760170" y="3618390"/>
              <a:ext cx="1792605" cy="287655"/>
            </a:xfrm>
            <a:prstGeom prst="rect">
              <a:avLst/>
            </a:prstGeom>
            <a:solidFill>
              <a:srgbClr val="FFFFFF">
                <a:alpha val="75000"/>
              </a:srgbClr>
            </a:solidFill>
            <a:ln w="9525">
              <a:noFill/>
              <a:miter lim="800000"/>
              <a:headEnd/>
              <a:tailEnd/>
            </a:ln>
          </p:spPr>
          <p:txBody>
            <a:bodyPr rot="0" vert="horz" wrap="none" lIns="91440" tIns="45720" rIns="91440" bIns="45720" anchor="t" anchorCtr="0">
              <a:noAutofit/>
            </a:bodyPr>
            <a:lstStyle/>
            <a:p>
              <a:pPr algn="ctr">
                <a:lnSpc>
                  <a:spcPct val="115000"/>
                </a:lnSpc>
                <a:spcAft>
                  <a:spcPts val="1000"/>
                </a:spcAft>
              </a:pPr>
              <a:r>
                <a:rPr lang="de-DE" sz="1400" b="1" dirty="0">
                  <a:solidFill>
                    <a:srgbClr val="00549F"/>
                  </a:solidFill>
                  <a:latin typeface="Arial" panose="020B0604020202020204" pitchFamily="34" charset="0"/>
                  <a:ea typeface="Calibri"/>
                  <a:cs typeface="Arial" panose="020B0604020202020204" pitchFamily="34" charset="0"/>
                </a:rPr>
                <a:t>all do </a:t>
              </a:r>
              <a:r>
                <a:rPr lang="de-DE" sz="1400" b="1" dirty="0" err="1">
                  <a:solidFill>
                    <a:srgbClr val="00549F"/>
                  </a:solidFill>
                  <a:latin typeface="Arial" panose="020B0604020202020204" pitchFamily="34" charset="0"/>
                  <a:ea typeface="Calibri"/>
                  <a:cs typeface="Arial" panose="020B0604020202020204" pitchFamily="34" charset="0"/>
                </a:rPr>
                <a:t>the</a:t>
              </a:r>
              <a:r>
                <a:rPr lang="de-DE" sz="1400" b="1" dirty="0">
                  <a:solidFill>
                    <a:srgbClr val="00549F"/>
                  </a:solidFill>
                  <a:latin typeface="Arial" panose="020B0604020202020204" pitchFamily="34" charset="0"/>
                  <a:ea typeface="Calibri"/>
                  <a:cs typeface="Arial" panose="020B0604020202020204" pitchFamily="34" charset="0"/>
                </a:rPr>
                <a:t> same</a:t>
              </a:r>
              <a:endParaRPr lang="de-DE" sz="1100" dirty="0">
                <a:solidFill>
                  <a:srgbClr val="00549F"/>
                </a:solidFill>
                <a:latin typeface="Arial" panose="020B0604020202020204" pitchFamily="34" charset="0"/>
                <a:ea typeface="Calibri"/>
                <a:cs typeface="Arial" panose="020B0604020202020204" pitchFamily="34" charset="0"/>
              </a:endParaRPr>
            </a:p>
          </p:txBody>
        </p:sp>
      </p:grpSp>
      <p:grpSp>
        <p:nvGrpSpPr>
          <p:cNvPr id="241" name="Gruppieren 68">
            <a:extLst>
              <a:ext uri="{FF2B5EF4-FFF2-40B4-BE49-F238E27FC236}">
                <a16:creationId xmlns:a16="http://schemas.microsoft.com/office/drawing/2014/main" id="{45CEF3EC-D906-4A8B-B85B-D833D95B85C4}"/>
              </a:ext>
            </a:extLst>
          </p:cNvPr>
          <p:cNvGrpSpPr/>
          <p:nvPr/>
        </p:nvGrpSpPr>
        <p:grpSpPr>
          <a:xfrm>
            <a:off x="2018525" y="4005570"/>
            <a:ext cx="4123697" cy="671231"/>
            <a:chOff x="570645" y="3469920"/>
            <a:chExt cx="4123697" cy="671230"/>
          </a:xfrm>
        </p:grpSpPr>
        <p:grpSp>
          <p:nvGrpSpPr>
            <p:cNvPr id="242" name="Group 10">
              <a:extLst>
                <a:ext uri="{FF2B5EF4-FFF2-40B4-BE49-F238E27FC236}">
                  <a16:creationId xmlns:a16="http://schemas.microsoft.com/office/drawing/2014/main" id="{BC35B488-A802-4318-9E65-7B8598368899}"/>
                </a:ext>
              </a:extLst>
            </p:cNvPr>
            <p:cNvGrpSpPr/>
            <p:nvPr/>
          </p:nvGrpSpPr>
          <p:grpSpPr>
            <a:xfrm>
              <a:off x="570645" y="3469921"/>
              <a:ext cx="475492" cy="669945"/>
              <a:chOff x="0" y="9483"/>
              <a:chExt cx="1447800" cy="1905000"/>
            </a:xfrm>
          </p:grpSpPr>
          <p:sp>
            <p:nvSpPr>
              <p:cNvPr id="293" name="Rectangle 2">
                <a:extLst>
                  <a:ext uri="{FF2B5EF4-FFF2-40B4-BE49-F238E27FC236}">
                    <a16:creationId xmlns:a16="http://schemas.microsoft.com/office/drawing/2014/main" id="{D7E01EF6-2E38-442F-A9B6-40F038E3A525}"/>
                  </a:ext>
                </a:extLst>
              </p:cNvPr>
              <p:cNvSpPr/>
              <p:nvPr/>
            </p:nvSpPr>
            <p:spPr>
              <a:xfrm>
                <a:off x="0" y="9483"/>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294" name="Straight Arrow Connector 4">
                <a:extLst>
                  <a:ext uri="{FF2B5EF4-FFF2-40B4-BE49-F238E27FC236}">
                    <a16:creationId xmlns:a16="http://schemas.microsoft.com/office/drawing/2014/main" id="{F94F3DE2-793D-4CEC-8642-10499B9F1AEF}"/>
                  </a:ext>
                </a:extLst>
              </p:cNvPr>
              <p:cNvCxnSpPr/>
              <p:nvPr/>
            </p:nvCxnSpPr>
            <p:spPr>
              <a:xfrm>
                <a:off x="228600" y="238083"/>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95" name="Straight Arrow Connector 5">
                <a:extLst>
                  <a:ext uri="{FF2B5EF4-FFF2-40B4-BE49-F238E27FC236}">
                    <a16:creationId xmlns:a16="http://schemas.microsoft.com/office/drawing/2014/main" id="{F3DCCC87-5BAF-463D-BD12-1498F8F58969}"/>
                  </a:ext>
                </a:extLst>
              </p:cNvPr>
              <p:cNvCxnSpPr/>
              <p:nvPr/>
            </p:nvCxnSpPr>
            <p:spPr>
              <a:xfrm>
                <a:off x="457200" y="238083"/>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96" name="Straight Arrow Connector 6">
                <a:extLst>
                  <a:ext uri="{FF2B5EF4-FFF2-40B4-BE49-F238E27FC236}">
                    <a16:creationId xmlns:a16="http://schemas.microsoft.com/office/drawing/2014/main" id="{3184EDA2-36AD-4971-8381-BE31B81269AA}"/>
                  </a:ext>
                </a:extLst>
              </p:cNvPr>
              <p:cNvCxnSpPr/>
              <p:nvPr/>
            </p:nvCxnSpPr>
            <p:spPr>
              <a:xfrm>
                <a:off x="681036" y="238083"/>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297" name="Straight Arrow Connector 7">
                <a:extLst>
                  <a:ext uri="{FF2B5EF4-FFF2-40B4-BE49-F238E27FC236}">
                    <a16:creationId xmlns:a16="http://schemas.microsoft.com/office/drawing/2014/main" id="{285F0D20-0C65-4955-9FB2-D5E5D57EDF90}"/>
                  </a:ext>
                </a:extLst>
              </p:cNvPr>
              <p:cNvCxnSpPr/>
              <p:nvPr/>
            </p:nvCxnSpPr>
            <p:spPr>
              <a:xfrm>
                <a:off x="914400" y="238083"/>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98" name="Straight Arrow Connector 8">
                <a:extLst>
                  <a:ext uri="{FF2B5EF4-FFF2-40B4-BE49-F238E27FC236}">
                    <a16:creationId xmlns:a16="http://schemas.microsoft.com/office/drawing/2014/main" id="{24C1C702-4EEE-44E6-83EF-46AC41258262}"/>
                  </a:ext>
                </a:extLst>
              </p:cNvPr>
              <p:cNvCxnSpPr/>
              <p:nvPr/>
            </p:nvCxnSpPr>
            <p:spPr>
              <a:xfrm>
                <a:off x="1143000" y="238083"/>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243" name="Group 11">
              <a:extLst>
                <a:ext uri="{FF2B5EF4-FFF2-40B4-BE49-F238E27FC236}">
                  <a16:creationId xmlns:a16="http://schemas.microsoft.com/office/drawing/2014/main" id="{594E1745-D159-4DDD-8774-A89AE431AD2A}"/>
                </a:ext>
              </a:extLst>
            </p:cNvPr>
            <p:cNvGrpSpPr/>
            <p:nvPr/>
          </p:nvGrpSpPr>
          <p:grpSpPr>
            <a:xfrm>
              <a:off x="1094446" y="3469920"/>
              <a:ext cx="475492" cy="669945"/>
              <a:chOff x="759496" y="-4"/>
              <a:chExt cx="1447800" cy="1904999"/>
            </a:xfrm>
          </p:grpSpPr>
          <p:sp>
            <p:nvSpPr>
              <p:cNvPr id="287" name="Rectangle 12">
                <a:extLst>
                  <a:ext uri="{FF2B5EF4-FFF2-40B4-BE49-F238E27FC236}">
                    <a16:creationId xmlns:a16="http://schemas.microsoft.com/office/drawing/2014/main" id="{A0311698-7BF3-46A1-988C-309C8734238B}"/>
                  </a:ext>
                </a:extLst>
              </p:cNvPr>
              <p:cNvSpPr/>
              <p:nvPr/>
            </p:nvSpPr>
            <p:spPr>
              <a:xfrm>
                <a:off x="759496" y="-4"/>
                <a:ext cx="1447800" cy="1904999"/>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288" name="Straight Arrow Connector 13">
                <a:extLst>
                  <a:ext uri="{FF2B5EF4-FFF2-40B4-BE49-F238E27FC236}">
                    <a16:creationId xmlns:a16="http://schemas.microsoft.com/office/drawing/2014/main" id="{D827128E-60DB-4B1E-AC48-A0BAB9561227}"/>
                  </a:ext>
                </a:extLst>
              </p:cNvPr>
              <p:cNvCxnSpPr/>
              <p:nvPr/>
            </p:nvCxnSpPr>
            <p:spPr>
              <a:xfrm>
                <a:off x="988096" y="228600"/>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89" name="Straight Arrow Connector 14">
                <a:extLst>
                  <a:ext uri="{FF2B5EF4-FFF2-40B4-BE49-F238E27FC236}">
                    <a16:creationId xmlns:a16="http://schemas.microsoft.com/office/drawing/2014/main" id="{20C971C5-BD4D-4381-874D-97CBB3BDA105}"/>
                  </a:ext>
                </a:extLst>
              </p:cNvPr>
              <p:cNvCxnSpPr/>
              <p:nvPr/>
            </p:nvCxnSpPr>
            <p:spPr>
              <a:xfrm>
                <a:off x="1216696" y="228600"/>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90" name="Straight Arrow Connector 15">
                <a:extLst>
                  <a:ext uri="{FF2B5EF4-FFF2-40B4-BE49-F238E27FC236}">
                    <a16:creationId xmlns:a16="http://schemas.microsoft.com/office/drawing/2014/main" id="{BC09E518-95CD-4C5E-B3E1-3515DC1525EB}"/>
                  </a:ext>
                </a:extLst>
              </p:cNvPr>
              <p:cNvCxnSpPr/>
              <p:nvPr/>
            </p:nvCxnSpPr>
            <p:spPr>
              <a:xfrm>
                <a:off x="1440532" y="228600"/>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291" name="Straight Arrow Connector 16">
                <a:extLst>
                  <a:ext uri="{FF2B5EF4-FFF2-40B4-BE49-F238E27FC236}">
                    <a16:creationId xmlns:a16="http://schemas.microsoft.com/office/drawing/2014/main" id="{F32608C8-CC2D-40B8-B13A-DE4CE1781FF1}"/>
                  </a:ext>
                </a:extLst>
              </p:cNvPr>
              <p:cNvCxnSpPr/>
              <p:nvPr/>
            </p:nvCxnSpPr>
            <p:spPr>
              <a:xfrm>
                <a:off x="1673896" y="228600"/>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92" name="Straight Arrow Connector 17">
                <a:extLst>
                  <a:ext uri="{FF2B5EF4-FFF2-40B4-BE49-F238E27FC236}">
                    <a16:creationId xmlns:a16="http://schemas.microsoft.com/office/drawing/2014/main" id="{4F0B19D8-BDDD-4824-975B-55FC32381CB3}"/>
                  </a:ext>
                </a:extLst>
              </p:cNvPr>
              <p:cNvCxnSpPr/>
              <p:nvPr/>
            </p:nvCxnSpPr>
            <p:spPr>
              <a:xfrm>
                <a:off x="1902496" y="228600"/>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244" name="Group 18">
              <a:extLst>
                <a:ext uri="{FF2B5EF4-FFF2-40B4-BE49-F238E27FC236}">
                  <a16:creationId xmlns:a16="http://schemas.microsoft.com/office/drawing/2014/main" id="{33DFC09F-041D-4B3E-9388-0438AECFEC35}"/>
                </a:ext>
              </a:extLst>
            </p:cNvPr>
            <p:cNvGrpSpPr/>
            <p:nvPr/>
          </p:nvGrpSpPr>
          <p:grpSpPr>
            <a:xfrm>
              <a:off x="1618893" y="3471205"/>
              <a:ext cx="475492" cy="669945"/>
              <a:chOff x="1523628" y="23494"/>
              <a:chExt cx="1447800" cy="1905000"/>
            </a:xfrm>
          </p:grpSpPr>
          <p:sp>
            <p:nvSpPr>
              <p:cNvPr id="281" name="Rectangle 19">
                <a:extLst>
                  <a:ext uri="{FF2B5EF4-FFF2-40B4-BE49-F238E27FC236}">
                    <a16:creationId xmlns:a16="http://schemas.microsoft.com/office/drawing/2014/main" id="{B5E83253-FA48-4F7C-BB41-8B29B1935DFA}"/>
                  </a:ext>
                </a:extLst>
              </p:cNvPr>
              <p:cNvSpPr/>
              <p:nvPr/>
            </p:nvSpPr>
            <p:spPr>
              <a:xfrm>
                <a:off x="1523628" y="2349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282" name="Straight Arrow Connector 20">
                <a:extLst>
                  <a:ext uri="{FF2B5EF4-FFF2-40B4-BE49-F238E27FC236}">
                    <a16:creationId xmlns:a16="http://schemas.microsoft.com/office/drawing/2014/main" id="{42FC829F-FDAA-4627-8720-0567C0C0B35B}"/>
                  </a:ext>
                </a:extLst>
              </p:cNvPr>
              <p:cNvCxnSpPr/>
              <p:nvPr/>
            </p:nvCxnSpPr>
            <p:spPr>
              <a:xfrm>
                <a:off x="1752228" y="2520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83" name="Straight Arrow Connector 21">
                <a:extLst>
                  <a:ext uri="{FF2B5EF4-FFF2-40B4-BE49-F238E27FC236}">
                    <a16:creationId xmlns:a16="http://schemas.microsoft.com/office/drawing/2014/main" id="{49ED799B-6DC7-4EBB-B1D3-8D418628AD2D}"/>
                  </a:ext>
                </a:extLst>
              </p:cNvPr>
              <p:cNvCxnSpPr/>
              <p:nvPr/>
            </p:nvCxnSpPr>
            <p:spPr>
              <a:xfrm>
                <a:off x="1980828" y="2520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84" name="Straight Arrow Connector 22">
                <a:extLst>
                  <a:ext uri="{FF2B5EF4-FFF2-40B4-BE49-F238E27FC236}">
                    <a16:creationId xmlns:a16="http://schemas.microsoft.com/office/drawing/2014/main" id="{21476B8D-B689-44E5-B20D-6C696DEA5335}"/>
                  </a:ext>
                </a:extLst>
              </p:cNvPr>
              <p:cNvCxnSpPr/>
              <p:nvPr/>
            </p:nvCxnSpPr>
            <p:spPr>
              <a:xfrm>
                <a:off x="2204664" y="25209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285" name="Straight Arrow Connector 23">
                <a:extLst>
                  <a:ext uri="{FF2B5EF4-FFF2-40B4-BE49-F238E27FC236}">
                    <a16:creationId xmlns:a16="http://schemas.microsoft.com/office/drawing/2014/main" id="{4F000298-6794-4561-BD79-DC85069987C4}"/>
                  </a:ext>
                </a:extLst>
              </p:cNvPr>
              <p:cNvCxnSpPr/>
              <p:nvPr/>
            </p:nvCxnSpPr>
            <p:spPr>
              <a:xfrm>
                <a:off x="2438028" y="2520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86" name="Straight Arrow Connector 24">
                <a:extLst>
                  <a:ext uri="{FF2B5EF4-FFF2-40B4-BE49-F238E27FC236}">
                    <a16:creationId xmlns:a16="http://schemas.microsoft.com/office/drawing/2014/main" id="{5B1ADD0C-6167-4000-A461-B3332F6A4D3A}"/>
                  </a:ext>
                </a:extLst>
              </p:cNvPr>
              <p:cNvCxnSpPr/>
              <p:nvPr/>
            </p:nvCxnSpPr>
            <p:spPr>
              <a:xfrm>
                <a:off x="2666628" y="2520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245" name="Group 25">
              <a:extLst>
                <a:ext uri="{FF2B5EF4-FFF2-40B4-BE49-F238E27FC236}">
                  <a16:creationId xmlns:a16="http://schemas.microsoft.com/office/drawing/2014/main" id="{CCEAB3C0-18FA-4274-AF13-FB8EA38C5C23}"/>
                </a:ext>
              </a:extLst>
            </p:cNvPr>
            <p:cNvGrpSpPr/>
            <p:nvPr/>
          </p:nvGrpSpPr>
          <p:grpSpPr>
            <a:xfrm>
              <a:off x="2135107" y="3473391"/>
              <a:ext cx="475492" cy="666476"/>
              <a:chOff x="2290780" y="34294"/>
              <a:chExt cx="1447800" cy="1905000"/>
            </a:xfrm>
          </p:grpSpPr>
          <p:sp>
            <p:nvSpPr>
              <p:cNvPr id="275" name="Rectangle 26">
                <a:extLst>
                  <a:ext uri="{FF2B5EF4-FFF2-40B4-BE49-F238E27FC236}">
                    <a16:creationId xmlns:a16="http://schemas.microsoft.com/office/drawing/2014/main" id="{6C79D509-08CE-4F4C-B64A-8E0A98EA71E2}"/>
                  </a:ext>
                </a:extLst>
              </p:cNvPr>
              <p:cNvSpPr/>
              <p:nvPr/>
            </p:nvSpPr>
            <p:spPr>
              <a:xfrm>
                <a:off x="2290780" y="3429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276" name="Straight Arrow Connector 27">
                <a:extLst>
                  <a:ext uri="{FF2B5EF4-FFF2-40B4-BE49-F238E27FC236}">
                    <a16:creationId xmlns:a16="http://schemas.microsoft.com/office/drawing/2014/main" id="{BFE14261-2A96-4EEA-859C-2953ED61BA6A}"/>
                  </a:ext>
                </a:extLst>
              </p:cNvPr>
              <p:cNvCxnSpPr/>
              <p:nvPr/>
            </p:nvCxnSpPr>
            <p:spPr>
              <a:xfrm>
                <a:off x="2519380"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77" name="Straight Arrow Connector 28">
                <a:extLst>
                  <a:ext uri="{FF2B5EF4-FFF2-40B4-BE49-F238E27FC236}">
                    <a16:creationId xmlns:a16="http://schemas.microsoft.com/office/drawing/2014/main" id="{C8425E58-D555-4EA4-8C50-8BAC92A707C7}"/>
                  </a:ext>
                </a:extLst>
              </p:cNvPr>
              <p:cNvCxnSpPr/>
              <p:nvPr/>
            </p:nvCxnSpPr>
            <p:spPr>
              <a:xfrm>
                <a:off x="2747980"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78" name="Straight Arrow Connector 29">
                <a:extLst>
                  <a:ext uri="{FF2B5EF4-FFF2-40B4-BE49-F238E27FC236}">
                    <a16:creationId xmlns:a16="http://schemas.microsoft.com/office/drawing/2014/main" id="{43F5F0E9-254E-4FD5-B364-A8C2B50F63F4}"/>
                  </a:ext>
                </a:extLst>
              </p:cNvPr>
              <p:cNvCxnSpPr/>
              <p:nvPr/>
            </p:nvCxnSpPr>
            <p:spPr>
              <a:xfrm>
                <a:off x="2971816" y="26289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279" name="Straight Arrow Connector 30">
                <a:extLst>
                  <a:ext uri="{FF2B5EF4-FFF2-40B4-BE49-F238E27FC236}">
                    <a16:creationId xmlns:a16="http://schemas.microsoft.com/office/drawing/2014/main" id="{B3A17A41-70AC-43EE-BC98-855B1236F9B6}"/>
                  </a:ext>
                </a:extLst>
              </p:cNvPr>
              <p:cNvCxnSpPr/>
              <p:nvPr/>
            </p:nvCxnSpPr>
            <p:spPr>
              <a:xfrm>
                <a:off x="3205180"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80" name="Straight Arrow Connector 31">
                <a:extLst>
                  <a:ext uri="{FF2B5EF4-FFF2-40B4-BE49-F238E27FC236}">
                    <a16:creationId xmlns:a16="http://schemas.microsoft.com/office/drawing/2014/main" id="{B19E5EB3-9CF5-456A-8433-2B16E97644B3}"/>
                  </a:ext>
                </a:extLst>
              </p:cNvPr>
              <p:cNvCxnSpPr/>
              <p:nvPr/>
            </p:nvCxnSpPr>
            <p:spPr>
              <a:xfrm>
                <a:off x="3433780"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246" name="Group 32">
              <a:extLst>
                <a:ext uri="{FF2B5EF4-FFF2-40B4-BE49-F238E27FC236}">
                  <a16:creationId xmlns:a16="http://schemas.microsoft.com/office/drawing/2014/main" id="{89DA5A64-7D67-46B4-9AF4-7FCE5381F4C1}"/>
                </a:ext>
              </a:extLst>
            </p:cNvPr>
            <p:cNvGrpSpPr/>
            <p:nvPr/>
          </p:nvGrpSpPr>
          <p:grpSpPr>
            <a:xfrm>
              <a:off x="2650030" y="3470257"/>
              <a:ext cx="475492" cy="669945"/>
              <a:chOff x="3043242" y="34294"/>
              <a:chExt cx="1447800" cy="1905000"/>
            </a:xfrm>
          </p:grpSpPr>
          <p:sp>
            <p:nvSpPr>
              <p:cNvPr id="269" name="Rectangle 33">
                <a:extLst>
                  <a:ext uri="{FF2B5EF4-FFF2-40B4-BE49-F238E27FC236}">
                    <a16:creationId xmlns:a16="http://schemas.microsoft.com/office/drawing/2014/main" id="{8381B781-B70D-447D-95BC-7BAECF4FBBAC}"/>
                  </a:ext>
                </a:extLst>
              </p:cNvPr>
              <p:cNvSpPr/>
              <p:nvPr/>
            </p:nvSpPr>
            <p:spPr>
              <a:xfrm>
                <a:off x="3043242" y="3429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270" name="Straight Arrow Connector 34">
                <a:extLst>
                  <a:ext uri="{FF2B5EF4-FFF2-40B4-BE49-F238E27FC236}">
                    <a16:creationId xmlns:a16="http://schemas.microsoft.com/office/drawing/2014/main" id="{6911A423-7772-4614-91A6-086DC032E6F5}"/>
                  </a:ext>
                </a:extLst>
              </p:cNvPr>
              <p:cNvCxnSpPr/>
              <p:nvPr/>
            </p:nvCxnSpPr>
            <p:spPr>
              <a:xfrm>
                <a:off x="3271842"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71" name="Straight Arrow Connector 35">
                <a:extLst>
                  <a:ext uri="{FF2B5EF4-FFF2-40B4-BE49-F238E27FC236}">
                    <a16:creationId xmlns:a16="http://schemas.microsoft.com/office/drawing/2014/main" id="{63E99922-3125-4625-8AAC-12B67D927FA1}"/>
                  </a:ext>
                </a:extLst>
              </p:cNvPr>
              <p:cNvCxnSpPr/>
              <p:nvPr/>
            </p:nvCxnSpPr>
            <p:spPr>
              <a:xfrm>
                <a:off x="3500442"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72" name="Straight Arrow Connector 36">
                <a:extLst>
                  <a:ext uri="{FF2B5EF4-FFF2-40B4-BE49-F238E27FC236}">
                    <a16:creationId xmlns:a16="http://schemas.microsoft.com/office/drawing/2014/main" id="{D3F77757-3EF8-4EDC-B870-E389A84B82B4}"/>
                  </a:ext>
                </a:extLst>
              </p:cNvPr>
              <p:cNvCxnSpPr/>
              <p:nvPr/>
            </p:nvCxnSpPr>
            <p:spPr>
              <a:xfrm>
                <a:off x="3724278" y="26289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273" name="Straight Arrow Connector 37">
                <a:extLst>
                  <a:ext uri="{FF2B5EF4-FFF2-40B4-BE49-F238E27FC236}">
                    <a16:creationId xmlns:a16="http://schemas.microsoft.com/office/drawing/2014/main" id="{076EB57E-2FE1-4CDB-81E1-393BF06E4C3A}"/>
                  </a:ext>
                </a:extLst>
              </p:cNvPr>
              <p:cNvCxnSpPr/>
              <p:nvPr/>
            </p:nvCxnSpPr>
            <p:spPr>
              <a:xfrm>
                <a:off x="3957642"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74" name="Straight Arrow Connector 38">
                <a:extLst>
                  <a:ext uri="{FF2B5EF4-FFF2-40B4-BE49-F238E27FC236}">
                    <a16:creationId xmlns:a16="http://schemas.microsoft.com/office/drawing/2014/main" id="{90038820-4671-42EF-BFDB-D9288721B70C}"/>
                  </a:ext>
                </a:extLst>
              </p:cNvPr>
              <p:cNvCxnSpPr/>
              <p:nvPr/>
            </p:nvCxnSpPr>
            <p:spPr>
              <a:xfrm>
                <a:off x="4186242" y="26289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247" name="Group 39">
              <a:extLst>
                <a:ext uri="{FF2B5EF4-FFF2-40B4-BE49-F238E27FC236}">
                  <a16:creationId xmlns:a16="http://schemas.microsoft.com/office/drawing/2014/main" id="{D5271F48-6A83-4501-92B9-A9FC3CC1A9AD}"/>
                </a:ext>
              </a:extLst>
            </p:cNvPr>
            <p:cNvGrpSpPr/>
            <p:nvPr/>
          </p:nvGrpSpPr>
          <p:grpSpPr>
            <a:xfrm>
              <a:off x="3173185" y="3471847"/>
              <a:ext cx="475492" cy="668019"/>
              <a:chOff x="3775413" y="38134"/>
              <a:chExt cx="1447800" cy="1905000"/>
            </a:xfrm>
          </p:grpSpPr>
          <p:sp>
            <p:nvSpPr>
              <p:cNvPr id="263" name="Rectangle 40">
                <a:extLst>
                  <a:ext uri="{FF2B5EF4-FFF2-40B4-BE49-F238E27FC236}">
                    <a16:creationId xmlns:a16="http://schemas.microsoft.com/office/drawing/2014/main" id="{4B54BA82-FEEB-4AD3-8161-6C2231AD2F65}"/>
                  </a:ext>
                </a:extLst>
              </p:cNvPr>
              <p:cNvSpPr/>
              <p:nvPr/>
            </p:nvSpPr>
            <p:spPr>
              <a:xfrm>
                <a:off x="3775413" y="3813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264" name="Straight Arrow Connector 41">
                <a:extLst>
                  <a:ext uri="{FF2B5EF4-FFF2-40B4-BE49-F238E27FC236}">
                    <a16:creationId xmlns:a16="http://schemas.microsoft.com/office/drawing/2014/main" id="{ED906D4F-FB71-4C06-8EA3-E3375A21D191}"/>
                  </a:ext>
                </a:extLst>
              </p:cNvPr>
              <p:cNvCxnSpPr/>
              <p:nvPr/>
            </p:nvCxnSpPr>
            <p:spPr>
              <a:xfrm>
                <a:off x="4004013" y="26673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65" name="Straight Arrow Connector 42">
                <a:extLst>
                  <a:ext uri="{FF2B5EF4-FFF2-40B4-BE49-F238E27FC236}">
                    <a16:creationId xmlns:a16="http://schemas.microsoft.com/office/drawing/2014/main" id="{75F935A7-CC82-4E29-A990-28B179C0CAA6}"/>
                  </a:ext>
                </a:extLst>
              </p:cNvPr>
              <p:cNvCxnSpPr/>
              <p:nvPr/>
            </p:nvCxnSpPr>
            <p:spPr>
              <a:xfrm>
                <a:off x="4232613" y="26673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66" name="Straight Arrow Connector 43">
                <a:extLst>
                  <a:ext uri="{FF2B5EF4-FFF2-40B4-BE49-F238E27FC236}">
                    <a16:creationId xmlns:a16="http://schemas.microsoft.com/office/drawing/2014/main" id="{F7C30BBB-2D85-4EED-BFC3-E6CF92BD32D3}"/>
                  </a:ext>
                </a:extLst>
              </p:cNvPr>
              <p:cNvCxnSpPr/>
              <p:nvPr/>
            </p:nvCxnSpPr>
            <p:spPr>
              <a:xfrm>
                <a:off x="4456449" y="26673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267" name="Straight Arrow Connector 44">
                <a:extLst>
                  <a:ext uri="{FF2B5EF4-FFF2-40B4-BE49-F238E27FC236}">
                    <a16:creationId xmlns:a16="http://schemas.microsoft.com/office/drawing/2014/main" id="{2F5ABAAB-2637-47E7-B924-2D83DE384256}"/>
                  </a:ext>
                </a:extLst>
              </p:cNvPr>
              <p:cNvCxnSpPr/>
              <p:nvPr/>
            </p:nvCxnSpPr>
            <p:spPr>
              <a:xfrm>
                <a:off x="4689813" y="26673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68" name="Straight Arrow Connector 45">
                <a:extLst>
                  <a:ext uri="{FF2B5EF4-FFF2-40B4-BE49-F238E27FC236}">
                    <a16:creationId xmlns:a16="http://schemas.microsoft.com/office/drawing/2014/main" id="{BC9F6216-8ADB-4866-8424-46E4EB606A18}"/>
                  </a:ext>
                </a:extLst>
              </p:cNvPr>
              <p:cNvCxnSpPr/>
              <p:nvPr/>
            </p:nvCxnSpPr>
            <p:spPr>
              <a:xfrm>
                <a:off x="4918413" y="26673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248" name="Group 47">
              <a:extLst>
                <a:ext uri="{FF2B5EF4-FFF2-40B4-BE49-F238E27FC236}">
                  <a16:creationId xmlns:a16="http://schemas.microsoft.com/office/drawing/2014/main" id="{380BBA0C-4F72-483A-A0E7-5171564A305C}"/>
                </a:ext>
              </a:extLst>
            </p:cNvPr>
            <p:cNvGrpSpPr/>
            <p:nvPr/>
          </p:nvGrpSpPr>
          <p:grpSpPr>
            <a:xfrm>
              <a:off x="3695049" y="3473391"/>
              <a:ext cx="475492" cy="666476"/>
              <a:chOff x="4496052" y="41974"/>
              <a:chExt cx="1447800" cy="1905000"/>
            </a:xfrm>
          </p:grpSpPr>
          <p:sp>
            <p:nvSpPr>
              <p:cNvPr id="257" name="Rectangle 48">
                <a:extLst>
                  <a:ext uri="{FF2B5EF4-FFF2-40B4-BE49-F238E27FC236}">
                    <a16:creationId xmlns:a16="http://schemas.microsoft.com/office/drawing/2014/main" id="{5D56A4FE-7F94-40A4-B61D-2B05240C18DC}"/>
                  </a:ext>
                </a:extLst>
              </p:cNvPr>
              <p:cNvSpPr/>
              <p:nvPr/>
            </p:nvSpPr>
            <p:spPr>
              <a:xfrm>
                <a:off x="4496052" y="4197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258" name="Straight Arrow Connector 49">
                <a:extLst>
                  <a:ext uri="{FF2B5EF4-FFF2-40B4-BE49-F238E27FC236}">
                    <a16:creationId xmlns:a16="http://schemas.microsoft.com/office/drawing/2014/main" id="{B4C94EA8-63EF-45F8-8905-3047BBA0F7C8}"/>
                  </a:ext>
                </a:extLst>
              </p:cNvPr>
              <p:cNvCxnSpPr/>
              <p:nvPr/>
            </p:nvCxnSpPr>
            <p:spPr>
              <a:xfrm>
                <a:off x="4724652" y="27057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59" name="Straight Arrow Connector 50">
                <a:extLst>
                  <a:ext uri="{FF2B5EF4-FFF2-40B4-BE49-F238E27FC236}">
                    <a16:creationId xmlns:a16="http://schemas.microsoft.com/office/drawing/2014/main" id="{5E72F6CB-B674-40C0-85C4-918C54485592}"/>
                  </a:ext>
                </a:extLst>
              </p:cNvPr>
              <p:cNvCxnSpPr/>
              <p:nvPr/>
            </p:nvCxnSpPr>
            <p:spPr>
              <a:xfrm>
                <a:off x="4953252" y="27057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60" name="Straight Arrow Connector 51">
                <a:extLst>
                  <a:ext uri="{FF2B5EF4-FFF2-40B4-BE49-F238E27FC236}">
                    <a16:creationId xmlns:a16="http://schemas.microsoft.com/office/drawing/2014/main" id="{26F66478-52BF-4735-AE11-6DAB406EC6C8}"/>
                  </a:ext>
                </a:extLst>
              </p:cNvPr>
              <p:cNvCxnSpPr/>
              <p:nvPr/>
            </p:nvCxnSpPr>
            <p:spPr>
              <a:xfrm>
                <a:off x="5177088" y="27057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261" name="Straight Arrow Connector 52">
                <a:extLst>
                  <a:ext uri="{FF2B5EF4-FFF2-40B4-BE49-F238E27FC236}">
                    <a16:creationId xmlns:a16="http://schemas.microsoft.com/office/drawing/2014/main" id="{97DC9DC3-63BE-4C16-916C-606D0E628994}"/>
                  </a:ext>
                </a:extLst>
              </p:cNvPr>
              <p:cNvCxnSpPr/>
              <p:nvPr/>
            </p:nvCxnSpPr>
            <p:spPr>
              <a:xfrm>
                <a:off x="5410452" y="27057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62" name="Straight Arrow Connector 53">
                <a:extLst>
                  <a:ext uri="{FF2B5EF4-FFF2-40B4-BE49-F238E27FC236}">
                    <a16:creationId xmlns:a16="http://schemas.microsoft.com/office/drawing/2014/main" id="{78E123DE-6AC3-4768-A9D5-2B6646582CA0}"/>
                  </a:ext>
                </a:extLst>
              </p:cNvPr>
              <p:cNvCxnSpPr/>
              <p:nvPr/>
            </p:nvCxnSpPr>
            <p:spPr>
              <a:xfrm>
                <a:off x="5639052" y="27057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grpSp>
          <p:nvGrpSpPr>
            <p:cNvPr id="249" name="Group 54">
              <a:extLst>
                <a:ext uri="{FF2B5EF4-FFF2-40B4-BE49-F238E27FC236}">
                  <a16:creationId xmlns:a16="http://schemas.microsoft.com/office/drawing/2014/main" id="{F13DF060-0D3F-45E8-9240-428CC2B8D8D1}"/>
                </a:ext>
              </a:extLst>
            </p:cNvPr>
            <p:cNvGrpSpPr/>
            <p:nvPr/>
          </p:nvGrpSpPr>
          <p:grpSpPr>
            <a:xfrm>
              <a:off x="4218850" y="3470257"/>
              <a:ext cx="475492" cy="670893"/>
              <a:chOff x="5235994" y="45814"/>
              <a:chExt cx="1447800" cy="1905000"/>
            </a:xfrm>
          </p:grpSpPr>
          <p:sp>
            <p:nvSpPr>
              <p:cNvPr id="251" name="Rectangle 55">
                <a:extLst>
                  <a:ext uri="{FF2B5EF4-FFF2-40B4-BE49-F238E27FC236}">
                    <a16:creationId xmlns:a16="http://schemas.microsoft.com/office/drawing/2014/main" id="{37EE1E18-D5D1-45EE-BECA-2E5021A78AAD}"/>
                  </a:ext>
                </a:extLst>
              </p:cNvPr>
              <p:cNvSpPr/>
              <p:nvPr/>
            </p:nvSpPr>
            <p:spPr>
              <a:xfrm>
                <a:off x="5235994" y="45814"/>
                <a:ext cx="1447800" cy="1905000"/>
              </a:xfrm>
              <a:prstGeom prst="rect">
                <a:avLst/>
              </a:prstGeom>
              <a:solidFill>
                <a:srgbClr val="FFFFFF"/>
              </a:solidFill>
              <a:ln w="25400" cap="flat" cmpd="sng" algn="ctr">
                <a:solidFill>
                  <a:srgbClr val="000000"/>
                </a:solidFill>
                <a:prstDash val="solid"/>
              </a:ln>
              <a:effectLst/>
            </p:spPr>
            <p:txBody>
              <a:bodyPr rtlCol="0" anchor="ctr"/>
              <a:lstStyle/>
              <a:p>
                <a:pPr>
                  <a:lnSpc>
                    <a:spcPct val="115000"/>
                  </a:lnSpc>
                  <a:spcAft>
                    <a:spcPts val="1000"/>
                  </a:spcAft>
                </a:pPr>
                <a:r>
                  <a:rPr lang="de-DE" sz="1100">
                    <a:latin typeface="Calibri"/>
                    <a:ea typeface="Times New Roman"/>
                    <a:cs typeface="Times New Roman"/>
                  </a:rPr>
                  <a:t> </a:t>
                </a:r>
                <a:endParaRPr lang="de-DE" sz="1100">
                  <a:latin typeface="Calibri"/>
                  <a:ea typeface="Calibri"/>
                  <a:cs typeface="Times New Roman"/>
                </a:endParaRPr>
              </a:p>
            </p:txBody>
          </p:sp>
          <p:cxnSp>
            <p:nvCxnSpPr>
              <p:cNvPr id="252" name="Straight Arrow Connector 56">
                <a:extLst>
                  <a:ext uri="{FF2B5EF4-FFF2-40B4-BE49-F238E27FC236}">
                    <a16:creationId xmlns:a16="http://schemas.microsoft.com/office/drawing/2014/main" id="{799A4F72-280F-4977-86C6-E4DA0A119788}"/>
                  </a:ext>
                </a:extLst>
              </p:cNvPr>
              <p:cNvCxnSpPr/>
              <p:nvPr/>
            </p:nvCxnSpPr>
            <p:spPr>
              <a:xfrm>
                <a:off x="5464594" y="27441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53" name="Straight Arrow Connector 57">
                <a:extLst>
                  <a:ext uri="{FF2B5EF4-FFF2-40B4-BE49-F238E27FC236}">
                    <a16:creationId xmlns:a16="http://schemas.microsoft.com/office/drawing/2014/main" id="{7E4B0829-4B7C-429C-97F6-FD02FE412544}"/>
                  </a:ext>
                </a:extLst>
              </p:cNvPr>
              <p:cNvCxnSpPr/>
              <p:nvPr/>
            </p:nvCxnSpPr>
            <p:spPr>
              <a:xfrm>
                <a:off x="5693194" y="27441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54" name="Straight Arrow Connector 58">
                <a:extLst>
                  <a:ext uri="{FF2B5EF4-FFF2-40B4-BE49-F238E27FC236}">
                    <a16:creationId xmlns:a16="http://schemas.microsoft.com/office/drawing/2014/main" id="{AF583B97-6799-4EF6-8B01-82B9630B8FFE}"/>
                  </a:ext>
                </a:extLst>
              </p:cNvPr>
              <p:cNvCxnSpPr/>
              <p:nvPr/>
            </p:nvCxnSpPr>
            <p:spPr>
              <a:xfrm>
                <a:off x="5917030" y="274414"/>
                <a:ext cx="0" cy="1463040"/>
              </a:xfrm>
              <a:prstGeom prst="straightConnector1">
                <a:avLst/>
              </a:prstGeom>
              <a:noFill/>
              <a:ln w="25400" cap="flat" cmpd="sng" algn="ctr">
                <a:solidFill>
                  <a:srgbClr val="000000"/>
                </a:solidFill>
                <a:prstDash val="solid"/>
                <a:tailEnd type="arrow"/>
              </a:ln>
              <a:effectLst>
                <a:outerShdw blurRad="40000" dist="20000" dir="5400000" rotWithShape="0">
                  <a:srgbClr val="000000">
                    <a:alpha val="38000"/>
                  </a:srgbClr>
                </a:outerShdw>
              </a:effectLst>
            </p:spPr>
          </p:cxnSp>
          <p:cxnSp>
            <p:nvCxnSpPr>
              <p:cNvPr id="255" name="Straight Arrow Connector 59">
                <a:extLst>
                  <a:ext uri="{FF2B5EF4-FFF2-40B4-BE49-F238E27FC236}">
                    <a16:creationId xmlns:a16="http://schemas.microsoft.com/office/drawing/2014/main" id="{B3EE559A-7C24-4E64-A288-D1D6DBC75223}"/>
                  </a:ext>
                </a:extLst>
              </p:cNvPr>
              <p:cNvCxnSpPr/>
              <p:nvPr/>
            </p:nvCxnSpPr>
            <p:spPr>
              <a:xfrm>
                <a:off x="6150394" y="27441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cxnSp>
            <p:nvCxnSpPr>
              <p:cNvPr id="256" name="Straight Arrow Connector 60">
                <a:extLst>
                  <a:ext uri="{FF2B5EF4-FFF2-40B4-BE49-F238E27FC236}">
                    <a16:creationId xmlns:a16="http://schemas.microsoft.com/office/drawing/2014/main" id="{82107882-A720-42F4-B550-FAA17584CE33}"/>
                  </a:ext>
                </a:extLst>
              </p:cNvPr>
              <p:cNvCxnSpPr/>
              <p:nvPr/>
            </p:nvCxnSpPr>
            <p:spPr>
              <a:xfrm>
                <a:off x="6378994" y="274414"/>
                <a:ext cx="0" cy="1463040"/>
              </a:xfrm>
              <a:prstGeom prst="straightConnector1">
                <a:avLst/>
              </a:prstGeom>
              <a:noFill/>
              <a:ln w="25400" cap="flat" cmpd="sng" algn="ctr">
                <a:solidFill>
                  <a:srgbClr val="AAAAAA"/>
                </a:solidFill>
                <a:prstDash val="solid"/>
                <a:tailEnd type="arrow"/>
              </a:ln>
              <a:effectLst>
                <a:outerShdw blurRad="40000" dist="20000" dir="5400000" rotWithShape="0">
                  <a:srgbClr val="000000">
                    <a:alpha val="38000"/>
                  </a:srgbClr>
                </a:outerShdw>
              </a:effectLst>
            </p:spPr>
          </p:cxnSp>
        </p:grpSp>
        <p:sp>
          <p:nvSpPr>
            <p:cNvPr id="250" name="Textfeld 2">
              <a:extLst>
                <a:ext uri="{FF2B5EF4-FFF2-40B4-BE49-F238E27FC236}">
                  <a16:creationId xmlns:a16="http://schemas.microsoft.com/office/drawing/2014/main" id="{0D5C183D-4F8E-4028-A228-7B66D4359EF5}"/>
                </a:ext>
              </a:extLst>
            </p:cNvPr>
            <p:cNvSpPr txBox="1">
              <a:spLocks noChangeArrowheads="1"/>
            </p:cNvSpPr>
            <p:nvPr/>
          </p:nvSpPr>
          <p:spPr bwMode="auto">
            <a:xfrm>
              <a:off x="1381041" y="3609894"/>
              <a:ext cx="2517114" cy="287655"/>
            </a:xfrm>
            <a:prstGeom prst="rect">
              <a:avLst/>
            </a:prstGeom>
            <a:solidFill>
              <a:srgbClr val="FFFFFF">
                <a:alpha val="75000"/>
              </a:srgbClr>
            </a:solidFill>
            <a:ln w="9525">
              <a:noFill/>
              <a:miter lim="800000"/>
              <a:headEnd/>
              <a:tailEnd/>
            </a:ln>
          </p:spPr>
          <p:txBody>
            <a:bodyPr rot="0" vert="horz" wrap="none" lIns="91440" tIns="45720" rIns="91440" bIns="45720" anchor="t" anchorCtr="0">
              <a:noAutofit/>
            </a:bodyPr>
            <a:lstStyle/>
            <a:p>
              <a:pPr algn="ctr">
                <a:lnSpc>
                  <a:spcPct val="115000"/>
                </a:lnSpc>
                <a:spcAft>
                  <a:spcPts val="1000"/>
                </a:spcAft>
              </a:pPr>
              <a:r>
                <a:rPr lang="de-DE" sz="1400" b="1" dirty="0" err="1">
                  <a:solidFill>
                    <a:srgbClr val="00549F"/>
                  </a:solidFill>
                  <a:latin typeface="Arial" panose="020B0604020202020204" pitchFamily="34" charset="0"/>
                  <a:ea typeface="Calibri"/>
                  <a:cs typeface="Arial" panose="020B0604020202020204" pitchFamily="34" charset="0"/>
                </a:rPr>
                <a:t>workshare</a:t>
              </a:r>
              <a:r>
                <a:rPr lang="de-DE" sz="1400" b="1" dirty="0">
                  <a:solidFill>
                    <a:srgbClr val="00549F"/>
                  </a:solidFill>
                  <a:latin typeface="Arial" panose="020B0604020202020204" pitchFamily="34" charset="0"/>
                  <a:ea typeface="Calibri"/>
                  <a:cs typeface="Arial" panose="020B0604020202020204" pitchFamily="34" charset="0"/>
                </a:rPr>
                <a:t> (w/o </a:t>
              </a:r>
              <a:r>
                <a:rPr lang="de-DE" sz="1400" b="1" dirty="0" err="1">
                  <a:solidFill>
                    <a:srgbClr val="00549F"/>
                  </a:solidFill>
                  <a:latin typeface="Arial" panose="020B0604020202020204" pitchFamily="34" charset="0"/>
                  <a:ea typeface="Calibri"/>
                  <a:cs typeface="Arial" panose="020B0604020202020204" pitchFamily="34" charset="0"/>
                </a:rPr>
                <a:t>barrier</a:t>
              </a:r>
              <a:r>
                <a:rPr lang="de-DE" sz="1400" b="1" dirty="0">
                  <a:solidFill>
                    <a:srgbClr val="00549F"/>
                  </a:solidFill>
                  <a:latin typeface="Arial" panose="020B0604020202020204" pitchFamily="34" charset="0"/>
                  <a:ea typeface="Calibri"/>
                  <a:cs typeface="Arial" panose="020B0604020202020204" pitchFamily="34" charset="0"/>
                </a:rPr>
                <a:t>)</a:t>
              </a:r>
              <a:endParaRPr lang="de-DE" sz="1100" b="1" dirty="0">
                <a:solidFill>
                  <a:srgbClr val="00549F"/>
                </a:solidFill>
                <a:latin typeface="Arial" panose="020B0604020202020204" pitchFamily="34" charset="0"/>
                <a:ea typeface="Calibri"/>
                <a:cs typeface="Arial" panose="020B0604020202020204" pitchFamily="34" charset="0"/>
              </a:endParaRPr>
            </a:p>
          </p:txBody>
        </p:sp>
      </p:grpSp>
      <p:grpSp>
        <p:nvGrpSpPr>
          <p:cNvPr id="299" name="Gruppieren 9">
            <a:extLst>
              <a:ext uri="{FF2B5EF4-FFF2-40B4-BE49-F238E27FC236}">
                <a16:creationId xmlns:a16="http://schemas.microsoft.com/office/drawing/2014/main" id="{CD4CEBC1-81CB-4D78-BD10-D1B4DD3D6FF4}"/>
              </a:ext>
            </a:extLst>
          </p:cNvPr>
          <p:cNvGrpSpPr/>
          <p:nvPr/>
        </p:nvGrpSpPr>
        <p:grpSpPr>
          <a:xfrm>
            <a:off x="2429325" y="5125306"/>
            <a:ext cx="4126227" cy="669095"/>
            <a:chOff x="1280113" y="5450242"/>
            <a:chExt cx="4126227" cy="669094"/>
          </a:xfrm>
        </p:grpSpPr>
        <p:grpSp>
          <p:nvGrpSpPr>
            <p:cNvPr id="300" name="Group 61">
              <a:extLst>
                <a:ext uri="{FF2B5EF4-FFF2-40B4-BE49-F238E27FC236}">
                  <a16:creationId xmlns:a16="http://schemas.microsoft.com/office/drawing/2014/main" id="{F284FD54-CA9F-4806-AB7F-7C35D93288FA}"/>
                </a:ext>
              </a:extLst>
            </p:cNvPr>
            <p:cNvGrpSpPr/>
            <p:nvPr/>
          </p:nvGrpSpPr>
          <p:grpSpPr>
            <a:xfrm>
              <a:off x="1280113" y="5450242"/>
              <a:ext cx="475047" cy="669093"/>
              <a:chOff x="0" y="9483"/>
              <a:chExt cx="1447800" cy="1905000"/>
            </a:xfrm>
          </p:grpSpPr>
          <p:sp>
            <p:nvSpPr>
              <p:cNvPr id="351" name="Rectangle 62">
                <a:extLst>
                  <a:ext uri="{FF2B5EF4-FFF2-40B4-BE49-F238E27FC236}">
                    <a16:creationId xmlns:a16="http://schemas.microsoft.com/office/drawing/2014/main" id="{612846A5-D893-4E2F-89B9-4DBFED227438}"/>
                  </a:ext>
                </a:extLst>
              </p:cNvPr>
              <p:cNvSpPr/>
              <p:nvPr/>
            </p:nvSpPr>
            <p:spPr>
              <a:xfrm>
                <a:off x="0" y="9483"/>
                <a:ext cx="1447800" cy="1905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115000"/>
                  </a:lnSpc>
                  <a:spcAft>
                    <a:spcPts val="1000"/>
                  </a:spcAft>
                </a:pPr>
                <a:r>
                  <a:rPr lang="de-DE" sz="1100">
                    <a:ea typeface="Times New Roman"/>
                    <a:cs typeface="Times New Roman"/>
                  </a:rPr>
                  <a:t> </a:t>
                </a:r>
                <a:endParaRPr lang="de-DE" sz="1100">
                  <a:ea typeface="Calibri"/>
                  <a:cs typeface="Times New Roman"/>
                </a:endParaRPr>
              </a:p>
            </p:txBody>
          </p:sp>
          <p:cxnSp>
            <p:nvCxnSpPr>
              <p:cNvPr id="352" name="Straight Arrow Connector 63">
                <a:extLst>
                  <a:ext uri="{FF2B5EF4-FFF2-40B4-BE49-F238E27FC236}">
                    <a16:creationId xmlns:a16="http://schemas.microsoft.com/office/drawing/2014/main" id="{961577D0-BFF9-4FE1-930F-0351ABDBC27A}"/>
                  </a:ext>
                </a:extLst>
              </p:cNvPr>
              <p:cNvCxnSpPr/>
              <p:nvPr/>
            </p:nvCxnSpPr>
            <p:spPr>
              <a:xfrm>
                <a:off x="228600" y="238083"/>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53" name="Straight Arrow Connector 64">
                <a:extLst>
                  <a:ext uri="{FF2B5EF4-FFF2-40B4-BE49-F238E27FC236}">
                    <a16:creationId xmlns:a16="http://schemas.microsoft.com/office/drawing/2014/main" id="{870FFB54-15E6-4831-9618-D4CE427CF397}"/>
                  </a:ext>
                </a:extLst>
              </p:cNvPr>
              <p:cNvCxnSpPr/>
              <p:nvPr/>
            </p:nvCxnSpPr>
            <p:spPr>
              <a:xfrm>
                <a:off x="457200" y="238083"/>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54" name="Straight Arrow Connector 65">
                <a:extLst>
                  <a:ext uri="{FF2B5EF4-FFF2-40B4-BE49-F238E27FC236}">
                    <a16:creationId xmlns:a16="http://schemas.microsoft.com/office/drawing/2014/main" id="{84DE0D3D-EF59-41FD-81F8-180C7FC409A8}"/>
                  </a:ext>
                </a:extLst>
              </p:cNvPr>
              <p:cNvCxnSpPr/>
              <p:nvPr/>
            </p:nvCxnSpPr>
            <p:spPr>
              <a:xfrm>
                <a:off x="681036" y="238083"/>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55" name="Straight Arrow Connector 66">
                <a:extLst>
                  <a:ext uri="{FF2B5EF4-FFF2-40B4-BE49-F238E27FC236}">
                    <a16:creationId xmlns:a16="http://schemas.microsoft.com/office/drawing/2014/main" id="{82D64CFE-A084-4287-AD48-CD23BF6E5352}"/>
                  </a:ext>
                </a:extLst>
              </p:cNvPr>
              <p:cNvCxnSpPr/>
              <p:nvPr/>
            </p:nvCxnSpPr>
            <p:spPr>
              <a:xfrm>
                <a:off x="914400" y="238083"/>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56" name="Straight Arrow Connector 67">
                <a:extLst>
                  <a:ext uri="{FF2B5EF4-FFF2-40B4-BE49-F238E27FC236}">
                    <a16:creationId xmlns:a16="http://schemas.microsoft.com/office/drawing/2014/main" id="{7D5632DE-ACC6-4E5A-98B7-E6AD978914D3}"/>
                  </a:ext>
                </a:extLst>
              </p:cNvPr>
              <p:cNvCxnSpPr/>
              <p:nvPr/>
            </p:nvCxnSpPr>
            <p:spPr>
              <a:xfrm>
                <a:off x="1143000" y="238083"/>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grpSp>
        <p:grpSp>
          <p:nvGrpSpPr>
            <p:cNvPr id="301" name="Group 68">
              <a:extLst>
                <a:ext uri="{FF2B5EF4-FFF2-40B4-BE49-F238E27FC236}">
                  <a16:creationId xmlns:a16="http://schemas.microsoft.com/office/drawing/2014/main" id="{3EE8652B-95CF-4B4A-9E32-5C507C67FCA3}"/>
                </a:ext>
              </a:extLst>
            </p:cNvPr>
            <p:cNvGrpSpPr/>
            <p:nvPr/>
          </p:nvGrpSpPr>
          <p:grpSpPr>
            <a:xfrm>
              <a:off x="1803594" y="5450242"/>
              <a:ext cx="475047" cy="669093"/>
              <a:chOff x="759496" y="0"/>
              <a:chExt cx="1447800" cy="1905000"/>
            </a:xfrm>
          </p:grpSpPr>
          <p:sp>
            <p:nvSpPr>
              <p:cNvPr id="345" name="Rectangle 69">
                <a:extLst>
                  <a:ext uri="{FF2B5EF4-FFF2-40B4-BE49-F238E27FC236}">
                    <a16:creationId xmlns:a16="http://schemas.microsoft.com/office/drawing/2014/main" id="{58EF3082-EC0D-4730-B9D0-302F56EED5D7}"/>
                  </a:ext>
                </a:extLst>
              </p:cNvPr>
              <p:cNvSpPr/>
              <p:nvPr/>
            </p:nvSpPr>
            <p:spPr>
              <a:xfrm>
                <a:off x="759496" y="0"/>
                <a:ext cx="1447800" cy="1905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115000"/>
                  </a:lnSpc>
                  <a:spcAft>
                    <a:spcPts val="1000"/>
                  </a:spcAft>
                </a:pPr>
                <a:r>
                  <a:rPr lang="de-DE" sz="1100">
                    <a:ea typeface="Times New Roman"/>
                    <a:cs typeface="Times New Roman"/>
                  </a:rPr>
                  <a:t> </a:t>
                </a:r>
                <a:endParaRPr lang="de-DE" sz="1100">
                  <a:ea typeface="Calibri"/>
                  <a:cs typeface="Times New Roman"/>
                </a:endParaRPr>
              </a:p>
            </p:txBody>
          </p:sp>
          <p:cxnSp>
            <p:nvCxnSpPr>
              <p:cNvPr id="346" name="Straight Arrow Connector 70">
                <a:extLst>
                  <a:ext uri="{FF2B5EF4-FFF2-40B4-BE49-F238E27FC236}">
                    <a16:creationId xmlns:a16="http://schemas.microsoft.com/office/drawing/2014/main" id="{0A2F3004-1AA2-4925-8B5D-FB4E15AD1FD9}"/>
                  </a:ext>
                </a:extLst>
              </p:cNvPr>
              <p:cNvCxnSpPr/>
              <p:nvPr/>
            </p:nvCxnSpPr>
            <p:spPr>
              <a:xfrm>
                <a:off x="988096" y="228600"/>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47" name="Straight Arrow Connector 71">
                <a:extLst>
                  <a:ext uri="{FF2B5EF4-FFF2-40B4-BE49-F238E27FC236}">
                    <a16:creationId xmlns:a16="http://schemas.microsoft.com/office/drawing/2014/main" id="{70DFB84D-1693-48B2-B829-03DFA524B9BA}"/>
                  </a:ext>
                </a:extLst>
              </p:cNvPr>
              <p:cNvCxnSpPr/>
              <p:nvPr/>
            </p:nvCxnSpPr>
            <p:spPr>
              <a:xfrm>
                <a:off x="1216696" y="228600"/>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48" name="Straight Arrow Connector 72">
                <a:extLst>
                  <a:ext uri="{FF2B5EF4-FFF2-40B4-BE49-F238E27FC236}">
                    <a16:creationId xmlns:a16="http://schemas.microsoft.com/office/drawing/2014/main" id="{A260F081-1E5F-47FC-951F-F924599368EF}"/>
                  </a:ext>
                </a:extLst>
              </p:cNvPr>
              <p:cNvCxnSpPr/>
              <p:nvPr/>
            </p:nvCxnSpPr>
            <p:spPr>
              <a:xfrm>
                <a:off x="1440532" y="228600"/>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49" name="Straight Arrow Connector 73">
                <a:extLst>
                  <a:ext uri="{FF2B5EF4-FFF2-40B4-BE49-F238E27FC236}">
                    <a16:creationId xmlns:a16="http://schemas.microsoft.com/office/drawing/2014/main" id="{67C417B2-0985-4490-ACB3-FD0BE7FCA279}"/>
                  </a:ext>
                </a:extLst>
              </p:cNvPr>
              <p:cNvCxnSpPr/>
              <p:nvPr/>
            </p:nvCxnSpPr>
            <p:spPr>
              <a:xfrm>
                <a:off x="1673896" y="228600"/>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50" name="Straight Arrow Connector 74">
                <a:extLst>
                  <a:ext uri="{FF2B5EF4-FFF2-40B4-BE49-F238E27FC236}">
                    <a16:creationId xmlns:a16="http://schemas.microsoft.com/office/drawing/2014/main" id="{6CD0B16C-AC8A-4A4C-8621-0CA43179EB11}"/>
                  </a:ext>
                </a:extLst>
              </p:cNvPr>
              <p:cNvCxnSpPr/>
              <p:nvPr/>
            </p:nvCxnSpPr>
            <p:spPr>
              <a:xfrm>
                <a:off x="1902496" y="228600"/>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grpSp>
        <p:grpSp>
          <p:nvGrpSpPr>
            <p:cNvPr id="302" name="Group 75">
              <a:extLst>
                <a:ext uri="{FF2B5EF4-FFF2-40B4-BE49-F238E27FC236}">
                  <a16:creationId xmlns:a16="http://schemas.microsoft.com/office/drawing/2014/main" id="{162A805D-33C3-4152-AACA-E54D6A607839}"/>
                </a:ext>
              </a:extLst>
            </p:cNvPr>
            <p:cNvGrpSpPr/>
            <p:nvPr/>
          </p:nvGrpSpPr>
          <p:grpSpPr>
            <a:xfrm>
              <a:off x="2327075" y="5450242"/>
              <a:ext cx="475047" cy="669094"/>
              <a:chOff x="1523628" y="23494"/>
              <a:chExt cx="1447800" cy="1905000"/>
            </a:xfrm>
          </p:grpSpPr>
          <p:sp>
            <p:nvSpPr>
              <p:cNvPr id="339" name="Rectangle 76">
                <a:extLst>
                  <a:ext uri="{FF2B5EF4-FFF2-40B4-BE49-F238E27FC236}">
                    <a16:creationId xmlns:a16="http://schemas.microsoft.com/office/drawing/2014/main" id="{4AAB4425-E908-4656-BD21-B856FEBD563A}"/>
                  </a:ext>
                </a:extLst>
              </p:cNvPr>
              <p:cNvSpPr/>
              <p:nvPr/>
            </p:nvSpPr>
            <p:spPr>
              <a:xfrm>
                <a:off x="1523628" y="23494"/>
                <a:ext cx="1447800" cy="1905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115000"/>
                  </a:lnSpc>
                  <a:spcAft>
                    <a:spcPts val="1000"/>
                  </a:spcAft>
                </a:pPr>
                <a:r>
                  <a:rPr lang="de-DE" sz="1100">
                    <a:ea typeface="Times New Roman"/>
                    <a:cs typeface="Times New Roman"/>
                  </a:rPr>
                  <a:t> </a:t>
                </a:r>
                <a:endParaRPr lang="de-DE" sz="1100">
                  <a:ea typeface="Calibri"/>
                  <a:cs typeface="Times New Roman"/>
                </a:endParaRPr>
              </a:p>
            </p:txBody>
          </p:sp>
          <p:cxnSp>
            <p:nvCxnSpPr>
              <p:cNvPr id="340" name="Straight Arrow Connector 77">
                <a:extLst>
                  <a:ext uri="{FF2B5EF4-FFF2-40B4-BE49-F238E27FC236}">
                    <a16:creationId xmlns:a16="http://schemas.microsoft.com/office/drawing/2014/main" id="{381346FD-72B8-4AFD-989A-CD3CD2BD1665}"/>
                  </a:ext>
                </a:extLst>
              </p:cNvPr>
              <p:cNvCxnSpPr/>
              <p:nvPr/>
            </p:nvCxnSpPr>
            <p:spPr>
              <a:xfrm>
                <a:off x="1752228" y="25209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41" name="Straight Arrow Connector 78">
                <a:extLst>
                  <a:ext uri="{FF2B5EF4-FFF2-40B4-BE49-F238E27FC236}">
                    <a16:creationId xmlns:a16="http://schemas.microsoft.com/office/drawing/2014/main" id="{D92B21DB-C4CC-4C02-8857-A9625A942E34}"/>
                  </a:ext>
                </a:extLst>
              </p:cNvPr>
              <p:cNvCxnSpPr/>
              <p:nvPr/>
            </p:nvCxnSpPr>
            <p:spPr>
              <a:xfrm>
                <a:off x="1980828" y="25209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42" name="Straight Arrow Connector 79">
                <a:extLst>
                  <a:ext uri="{FF2B5EF4-FFF2-40B4-BE49-F238E27FC236}">
                    <a16:creationId xmlns:a16="http://schemas.microsoft.com/office/drawing/2014/main" id="{E1B28422-432F-47E1-971F-BF75650FC64E}"/>
                  </a:ext>
                </a:extLst>
              </p:cNvPr>
              <p:cNvCxnSpPr/>
              <p:nvPr/>
            </p:nvCxnSpPr>
            <p:spPr>
              <a:xfrm>
                <a:off x="2204664" y="25209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43" name="Straight Arrow Connector 80">
                <a:extLst>
                  <a:ext uri="{FF2B5EF4-FFF2-40B4-BE49-F238E27FC236}">
                    <a16:creationId xmlns:a16="http://schemas.microsoft.com/office/drawing/2014/main" id="{B0866E1D-F873-4B5A-BC6E-3DA1E11CF58D}"/>
                  </a:ext>
                </a:extLst>
              </p:cNvPr>
              <p:cNvCxnSpPr/>
              <p:nvPr/>
            </p:nvCxnSpPr>
            <p:spPr>
              <a:xfrm>
                <a:off x="2438028" y="25209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44" name="Straight Arrow Connector 81">
                <a:extLst>
                  <a:ext uri="{FF2B5EF4-FFF2-40B4-BE49-F238E27FC236}">
                    <a16:creationId xmlns:a16="http://schemas.microsoft.com/office/drawing/2014/main" id="{30C178EE-D939-4F27-8384-B262404F3955}"/>
                  </a:ext>
                </a:extLst>
              </p:cNvPr>
              <p:cNvCxnSpPr/>
              <p:nvPr/>
            </p:nvCxnSpPr>
            <p:spPr>
              <a:xfrm>
                <a:off x="2666628" y="25209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grpSp>
        <p:grpSp>
          <p:nvGrpSpPr>
            <p:cNvPr id="303" name="Group 82">
              <a:extLst>
                <a:ext uri="{FF2B5EF4-FFF2-40B4-BE49-F238E27FC236}">
                  <a16:creationId xmlns:a16="http://schemas.microsoft.com/office/drawing/2014/main" id="{4CCABC02-F682-4C5E-8573-950C3D9AB635}"/>
                </a:ext>
              </a:extLst>
            </p:cNvPr>
            <p:cNvGrpSpPr/>
            <p:nvPr/>
          </p:nvGrpSpPr>
          <p:grpSpPr>
            <a:xfrm>
              <a:off x="2850556" y="5450242"/>
              <a:ext cx="475047" cy="669093"/>
              <a:chOff x="2290780" y="34294"/>
              <a:chExt cx="1447800" cy="1905000"/>
            </a:xfrm>
          </p:grpSpPr>
          <p:sp>
            <p:nvSpPr>
              <p:cNvPr id="333" name="Rectangle 83">
                <a:extLst>
                  <a:ext uri="{FF2B5EF4-FFF2-40B4-BE49-F238E27FC236}">
                    <a16:creationId xmlns:a16="http://schemas.microsoft.com/office/drawing/2014/main" id="{6EE34487-A39B-4B82-898A-6B68A118FF1B}"/>
                  </a:ext>
                </a:extLst>
              </p:cNvPr>
              <p:cNvSpPr/>
              <p:nvPr/>
            </p:nvSpPr>
            <p:spPr>
              <a:xfrm>
                <a:off x="2290780" y="34294"/>
                <a:ext cx="1447800" cy="1905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115000"/>
                  </a:lnSpc>
                  <a:spcAft>
                    <a:spcPts val="1000"/>
                  </a:spcAft>
                </a:pPr>
                <a:r>
                  <a:rPr lang="de-DE" sz="1100">
                    <a:ea typeface="Times New Roman"/>
                    <a:cs typeface="Times New Roman"/>
                  </a:rPr>
                  <a:t> </a:t>
                </a:r>
                <a:endParaRPr lang="de-DE" sz="1100">
                  <a:ea typeface="Calibri"/>
                  <a:cs typeface="Times New Roman"/>
                </a:endParaRPr>
              </a:p>
            </p:txBody>
          </p:sp>
          <p:cxnSp>
            <p:nvCxnSpPr>
              <p:cNvPr id="334" name="Straight Arrow Connector 84">
                <a:extLst>
                  <a:ext uri="{FF2B5EF4-FFF2-40B4-BE49-F238E27FC236}">
                    <a16:creationId xmlns:a16="http://schemas.microsoft.com/office/drawing/2014/main" id="{EC29395C-4EEF-4C44-8A89-25D3B4724EC5}"/>
                  </a:ext>
                </a:extLst>
              </p:cNvPr>
              <p:cNvCxnSpPr/>
              <p:nvPr/>
            </p:nvCxnSpPr>
            <p:spPr>
              <a:xfrm>
                <a:off x="2519380" y="26289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35" name="Straight Arrow Connector 85">
                <a:extLst>
                  <a:ext uri="{FF2B5EF4-FFF2-40B4-BE49-F238E27FC236}">
                    <a16:creationId xmlns:a16="http://schemas.microsoft.com/office/drawing/2014/main" id="{0B0EC8A0-56C9-4452-BAC5-690D424CF80D}"/>
                  </a:ext>
                </a:extLst>
              </p:cNvPr>
              <p:cNvCxnSpPr/>
              <p:nvPr/>
            </p:nvCxnSpPr>
            <p:spPr>
              <a:xfrm>
                <a:off x="2747980" y="26289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36" name="Straight Arrow Connector 86">
                <a:extLst>
                  <a:ext uri="{FF2B5EF4-FFF2-40B4-BE49-F238E27FC236}">
                    <a16:creationId xmlns:a16="http://schemas.microsoft.com/office/drawing/2014/main" id="{5682EF76-52DD-4AF7-8C93-51D226300025}"/>
                  </a:ext>
                </a:extLst>
              </p:cNvPr>
              <p:cNvCxnSpPr/>
              <p:nvPr/>
            </p:nvCxnSpPr>
            <p:spPr>
              <a:xfrm>
                <a:off x="2971816" y="26289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37" name="Straight Arrow Connector 87">
                <a:extLst>
                  <a:ext uri="{FF2B5EF4-FFF2-40B4-BE49-F238E27FC236}">
                    <a16:creationId xmlns:a16="http://schemas.microsoft.com/office/drawing/2014/main" id="{2E5181FF-8F4C-438C-87BA-F8821936F37F}"/>
                  </a:ext>
                </a:extLst>
              </p:cNvPr>
              <p:cNvCxnSpPr/>
              <p:nvPr/>
            </p:nvCxnSpPr>
            <p:spPr>
              <a:xfrm>
                <a:off x="3205180" y="26289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38" name="Straight Arrow Connector 88">
                <a:extLst>
                  <a:ext uri="{FF2B5EF4-FFF2-40B4-BE49-F238E27FC236}">
                    <a16:creationId xmlns:a16="http://schemas.microsoft.com/office/drawing/2014/main" id="{30B38085-A263-4BFD-A0E4-3DFB80E9CA3A}"/>
                  </a:ext>
                </a:extLst>
              </p:cNvPr>
              <p:cNvCxnSpPr/>
              <p:nvPr/>
            </p:nvCxnSpPr>
            <p:spPr>
              <a:xfrm>
                <a:off x="3433780" y="26289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grpSp>
        <p:grpSp>
          <p:nvGrpSpPr>
            <p:cNvPr id="304" name="Group 89">
              <a:extLst>
                <a:ext uri="{FF2B5EF4-FFF2-40B4-BE49-F238E27FC236}">
                  <a16:creationId xmlns:a16="http://schemas.microsoft.com/office/drawing/2014/main" id="{0661FDD8-D100-4E73-9E32-27CD4D20F500}"/>
                </a:ext>
              </a:extLst>
            </p:cNvPr>
            <p:cNvGrpSpPr/>
            <p:nvPr/>
          </p:nvGrpSpPr>
          <p:grpSpPr>
            <a:xfrm>
              <a:off x="3377893" y="5450242"/>
              <a:ext cx="475047" cy="669093"/>
              <a:chOff x="3043242" y="34294"/>
              <a:chExt cx="1447800" cy="1905000"/>
            </a:xfrm>
          </p:grpSpPr>
          <p:sp>
            <p:nvSpPr>
              <p:cNvPr id="327" name="Rectangle 90">
                <a:extLst>
                  <a:ext uri="{FF2B5EF4-FFF2-40B4-BE49-F238E27FC236}">
                    <a16:creationId xmlns:a16="http://schemas.microsoft.com/office/drawing/2014/main" id="{16B2611F-5004-4571-AAAA-7A7E972D34CA}"/>
                  </a:ext>
                </a:extLst>
              </p:cNvPr>
              <p:cNvSpPr/>
              <p:nvPr/>
            </p:nvSpPr>
            <p:spPr>
              <a:xfrm>
                <a:off x="3043242" y="34294"/>
                <a:ext cx="1447800" cy="1905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115000"/>
                  </a:lnSpc>
                  <a:spcAft>
                    <a:spcPts val="1000"/>
                  </a:spcAft>
                </a:pPr>
                <a:r>
                  <a:rPr lang="de-DE" sz="1100">
                    <a:ea typeface="Times New Roman"/>
                    <a:cs typeface="Times New Roman"/>
                  </a:rPr>
                  <a:t> </a:t>
                </a:r>
                <a:endParaRPr lang="de-DE" sz="1100">
                  <a:ea typeface="Calibri"/>
                  <a:cs typeface="Times New Roman"/>
                </a:endParaRPr>
              </a:p>
            </p:txBody>
          </p:sp>
          <p:cxnSp>
            <p:nvCxnSpPr>
              <p:cNvPr id="328" name="Straight Arrow Connector 91">
                <a:extLst>
                  <a:ext uri="{FF2B5EF4-FFF2-40B4-BE49-F238E27FC236}">
                    <a16:creationId xmlns:a16="http://schemas.microsoft.com/office/drawing/2014/main" id="{08598A05-4AFA-40E3-BE16-9DE842A96141}"/>
                  </a:ext>
                </a:extLst>
              </p:cNvPr>
              <p:cNvCxnSpPr/>
              <p:nvPr/>
            </p:nvCxnSpPr>
            <p:spPr>
              <a:xfrm>
                <a:off x="3271842" y="26289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29" name="Straight Arrow Connector 92">
                <a:extLst>
                  <a:ext uri="{FF2B5EF4-FFF2-40B4-BE49-F238E27FC236}">
                    <a16:creationId xmlns:a16="http://schemas.microsoft.com/office/drawing/2014/main" id="{30B009DD-7C20-4C91-B1DA-D72DF437C5E6}"/>
                  </a:ext>
                </a:extLst>
              </p:cNvPr>
              <p:cNvCxnSpPr/>
              <p:nvPr/>
            </p:nvCxnSpPr>
            <p:spPr>
              <a:xfrm>
                <a:off x="3500442" y="26289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30" name="Straight Arrow Connector 93">
                <a:extLst>
                  <a:ext uri="{FF2B5EF4-FFF2-40B4-BE49-F238E27FC236}">
                    <a16:creationId xmlns:a16="http://schemas.microsoft.com/office/drawing/2014/main" id="{7DA28F8D-DE56-454D-9BB0-0CB0B90B4937}"/>
                  </a:ext>
                </a:extLst>
              </p:cNvPr>
              <p:cNvCxnSpPr/>
              <p:nvPr/>
            </p:nvCxnSpPr>
            <p:spPr>
              <a:xfrm>
                <a:off x="3724278" y="26289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31" name="Straight Arrow Connector 94">
                <a:extLst>
                  <a:ext uri="{FF2B5EF4-FFF2-40B4-BE49-F238E27FC236}">
                    <a16:creationId xmlns:a16="http://schemas.microsoft.com/office/drawing/2014/main" id="{72D0706F-F50B-4E9E-B823-5DD9BF132A97}"/>
                  </a:ext>
                </a:extLst>
              </p:cNvPr>
              <p:cNvCxnSpPr/>
              <p:nvPr/>
            </p:nvCxnSpPr>
            <p:spPr>
              <a:xfrm>
                <a:off x="3957642" y="26289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32" name="Straight Arrow Connector 95">
                <a:extLst>
                  <a:ext uri="{FF2B5EF4-FFF2-40B4-BE49-F238E27FC236}">
                    <a16:creationId xmlns:a16="http://schemas.microsoft.com/office/drawing/2014/main" id="{7E2D6B7E-E0D1-43C0-9694-0272657A2391}"/>
                  </a:ext>
                </a:extLst>
              </p:cNvPr>
              <p:cNvCxnSpPr/>
              <p:nvPr/>
            </p:nvCxnSpPr>
            <p:spPr>
              <a:xfrm>
                <a:off x="4186242" y="26289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grpSp>
        <p:grpSp>
          <p:nvGrpSpPr>
            <p:cNvPr id="305" name="Group 96">
              <a:extLst>
                <a:ext uri="{FF2B5EF4-FFF2-40B4-BE49-F238E27FC236}">
                  <a16:creationId xmlns:a16="http://schemas.microsoft.com/office/drawing/2014/main" id="{AAE59897-4D7D-453B-8020-37EE9E2B27A7}"/>
                </a:ext>
              </a:extLst>
            </p:cNvPr>
            <p:cNvGrpSpPr/>
            <p:nvPr/>
          </p:nvGrpSpPr>
          <p:grpSpPr>
            <a:xfrm>
              <a:off x="3894019" y="5450242"/>
              <a:ext cx="475047" cy="669093"/>
              <a:chOff x="3775413" y="38134"/>
              <a:chExt cx="1447800" cy="1905000"/>
            </a:xfrm>
          </p:grpSpPr>
          <p:sp>
            <p:nvSpPr>
              <p:cNvPr id="321" name="Rectangle 97">
                <a:extLst>
                  <a:ext uri="{FF2B5EF4-FFF2-40B4-BE49-F238E27FC236}">
                    <a16:creationId xmlns:a16="http://schemas.microsoft.com/office/drawing/2014/main" id="{03253AA4-D8A8-45E4-8E89-11C2E3F013A0}"/>
                  </a:ext>
                </a:extLst>
              </p:cNvPr>
              <p:cNvSpPr/>
              <p:nvPr/>
            </p:nvSpPr>
            <p:spPr>
              <a:xfrm>
                <a:off x="3775413" y="38134"/>
                <a:ext cx="1447800" cy="1905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115000"/>
                  </a:lnSpc>
                  <a:spcAft>
                    <a:spcPts val="1000"/>
                  </a:spcAft>
                </a:pPr>
                <a:r>
                  <a:rPr lang="de-DE" sz="1100">
                    <a:ea typeface="Times New Roman"/>
                    <a:cs typeface="Times New Roman"/>
                  </a:rPr>
                  <a:t> </a:t>
                </a:r>
                <a:endParaRPr lang="de-DE" sz="1100">
                  <a:ea typeface="Calibri"/>
                  <a:cs typeface="Times New Roman"/>
                </a:endParaRPr>
              </a:p>
            </p:txBody>
          </p:sp>
          <p:cxnSp>
            <p:nvCxnSpPr>
              <p:cNvPr id="322" name="Straight Arrow Connector 98">
                <a:extLst>
                  <a:ext uri="{FF2B5EF4-FFF2-40B4-BE49-F238E27FC236}">
                    <a16:creationId xmlns:a16="http://schemas.microsoft.com/office/drawing/2014/main" id="{56EC0A11-2E5F-4A4B-AEB6-9DC57D47809B}"/>
                  </a:ext>
                </a:extLst>
              </p:cNvPr>
              <p:cNvCxnSpPr/>
              <p:nvPr/>
            </p:nvCxnSpPr>
            <p:spPr>
              <a:xfrm>
                <a:off x="4004013" y="26673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23" name="Straight Arrow Connector 99">
                <a:extLst>
                  <a:ext uri="{FF2B5EF4-FFF2-40B4-BE49-F238E27FC236}">
                    <a16:creationId xmlns:a16="http://schemas.microsoft.com/office/drawing/2014/main" id="{F7A68573-12CB-4E32-8913-E7D7789B5336}"/>
                  </a:ext>
                </a:extLst>
              </p:cNvPr>
              <p:cNvCxnSpPr/>
              <p:nvPr/>
            </p:nvCxnSpPr>
            <p:spPr>
              <a:xfrm>
                <a:off x="4232613" y="26673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24" name="Straight Arrow Connector 100">
                <a:extLst>
                  <a:ext uri="{FF2B5EF4-FFF2-40B4-BE49-F238E27FC236}">
                    <a16:creationId xmlns:a16="http://schemas.microsoft.com/office/drawing/2014/main" id="{49C1B47E-F3AC-4D24-A65C-A99BFE1F1B61}"/>
                  </a:ext>
                </a:extLst>
              </p:cNvPr>
              <p:cNvCxnSpPr/>
              <p:nvPr/>
            </p:nvCxnSpPr>
            <p:spPr>
              <a:xfrm>
                <a:off x="4456449" y="26673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25" name="Straight Arrow Connector 101">
                <a:extLst>
                  <a:ext uri="{FF2B5EF4-FFF2-40B4-BE49-F238E27FC236}">
                    <a16:creationId xmlns:a16="http://schemas.microsoft.com/office/drawing/2014/main" id="{8F043622-3204-4CDD-BD3E-93592A3EA5A9}"/>
                  </a:ext>
                </a:extLst>
              </p:cNvPr>
              <p:cNvCxnSpPr/>
              <p:nvPr/>
            </p:nvCxnSpPr>
            <p:spPr>
              <a:xfrm>
                <a:off x="4689813" y="26673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26" name="Straight Arrow Connector 102">
                <a:extLst>
                  <a:ext uri="{FF2B5EF4-FFF2-40B4-BE49-F238E27FC236}">
                    <a16:creationId xmlns:a16="http://schemas.microsoft.com/office/drawing/2014/main" id="{D9542D82-6DEB-4B78-913F-671737D43288}"/>
                  </a:ext>
                </a:extLst>
              </p:cNvPr>
              <p:cNvCxnSpPr/>
              <p:nvPr/>
            </p:nvCxnSpPr>
            <p:spPr>
              <a:xfrm>
                <a:off x="4918413" y="26673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grpSp>
        <p:grpSp>
          <p:nvGrpSpPr>
            <p:cNvPr id="306" name="Group 103">
              <a:extLst>
                <a:ext uri="{FF2B5EF4-FFF2-40B4-BE49-F238E27FC236}">
                  <a16:creationId xmlns:a16="http://schemas.microsoft.com/office/drawing/2014/main" id="{B78B8307-CD16-45D4-9204-C84FE2B3B74F}"/>
                </a:ext>
              </a:extLst>
            </p:cNvPr>
            <p:cNvGrpSpPr/>
            <p:nvPr/>
          </p:nvGrpSpPr>
          <p:grpSpPr>
            <a:xfrm>
              <a:off x="4410145" y="5450242"/>
              <a:ext cx="475047" cy="669094"/>
              <a:chOff x="4496052" y="41974"/>
              <a:chExt cx="1447800" cy="1905000"/>
            </a:xfrm>
          </p:grpSpPr>
          <p:sp>
            <p:nvSpPr>
              <p:cNvPr id="315" name="Rectangle 104">
                <a:extLst>
                  <a:ext uri="{FF2B5EF4-FFF2-40B4-BE49-F238E27FC236}">
                    <a16:creationId xmlns:a16="http://schemas.microsoft.com/office/drawing/2014/main" id="{911EDB67-4C16-41EC-9323-A295D763C747}"/>
                  </a:ext>
                </a:extLst>
              </p:cNvPr>
              <p:cNvSpPr/>
              <p:nvPr/>
            </p:nvSpPr>
            <p:spPr>
              <a:xfrm>
                <a:off x="4496052" y="41974"/>
                <a:ext cx="1447800" cy="1905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115000"/>
                  </a:lnSpc>
                  <a:spcAft>
                    <a:spcPts val="1000"/>
                  </a:spcAft>
                </a:pPr>
                <a:r>
                  <a:rPr lang="de-DE" sz="1100">
                    <a:ea typeface="Times New Roman"/>
                    <a:cs typeface="Times New Roman"/>
                  </a:rPr>
                  <a:t> </a:t>
                </a:r>
                <a:endParaRPr lang="de-DE" sz="1100">
                  <a:ea typeface="Calibri"/>
                  <a:cs typeface="Times New Roman"/>
                </a:endParaRPr>
              </a:p>
            </p:txBody>
          </p:sp>
          <p:cxnSp>
            <p:nvCxnSpPr>
              <p:cNvPr id="316" name="Straight Arrow Connector 105">
                <a:extLst>
                  <a:ext uri="{FF2B5EF4-FFF2-40B4-BE49-F238E27FC236}">
                    <a16:creationId xmlns:a16="http://schemas.microsoft.com/office/drawing/2014/main" id="{A6DE9769-D552-4CD4-B278-D8C581EFF380}"/>
                  </a:ext>
                </a:extLst>
              </p:cNvPr>
              <p:cNvCxnSpPr/>
              <p:nvPr/>
            </p:nvCxnSpPr>
            <p:spPr>
              <a:xfrm>
                <a:off x="4724652" y="27057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17" name="Straight Arrow Connector 106">
                <a:extLst>
                  <a:ext uri="{FF2B5EF4-FFF2-40B4-BE49-F238E27FC236}">
                    <a16:creationId xmlns:a16="http://schemas.microsoft.com/office/drawing/2014/main" id="{16A09A19-7E32-4AE0-BDD9-7810789A372B}"/>
                  </a:ext>
                </a:extLst>
              </p:cNvPr>
              <p:cNvCxnSpPr/>
              <p:nvPr/>
            </p:nvCxnSpPr>
            <p:spPr>
              <a:xfrm>
                <a:off x="4953252" y="27057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18" name="Straight Arrow Connector 107">
                <a:extLst>
                  <a:ext uri="{FF2B5EF4-FFF2-40B4-BE49-F238E27FC236}">
                    <a16:creationId xmlns:a16="http://schemas.microsoft.com/office/drawing/2014/main" id="{EE37C306-89D3-4119-8ADE-55BD96330438}"/>
                  </a:ext>
                </a:extLst>
              </p:cNvPr>
              <p:cNvCxnSpPr/>
              <p:nvPr/>
            </p:nvCxnSpPr>
            <p:spPr>
              <a:xfrm>
                <a:off x="5177088" y="27057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19" name="Straight Arrow Connector 108">
                <a:extLst>
                  <a:ext uri="{FF2B5EF4-FFF2-40B4-BE49-F238E27FC236}">
                    <a16:creationId xmlns:a16="http://schemas.microsoft.com/office/drawing/2014/main" id="{B43DEC25-6C7C-4DB3-834A-EDD16B60B6FE}"/>
                  </a:ext>
                </a:extLst>
              </p:cNvPr>
              <p:cNvCxnSpPr/>
              <p:nvPr/>
            </p:nvCxnSpPr>
            <p:spPr>
              <a:xfrm>
                <a:off x="5410452" y="27057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20" name="Straight Arrow Connector 109">
                <a:extLst>
                  <a:ext uri="{FF2B5EF4-FFF2-40B4-BE49-F238E27FC236}">
                    <a16:creationId xmlns:a16="http://schemas.microsoft.com/office/drawing/2014/main" id="{DEEFEC4F-823A-4074-9C6F-20152A756233}"/>
                  </a:ext>
                </a:extLst>
              </p:cNvPr>
              <p:cNvCxnSpPr/>
              <p:nvPr/>
            </p:nvCxnSpPr>
            <p:spPr>
              <a:xfrm>
                <a:off x="5639052" y="27057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grpSp>
        <p:grpSp>
          <p:nvGrpSpPr>
            <p:cNvPr id="307" name="Group 110">
              <a:extLst>
                <a:ext uri="{FF2B5EF4-FFF2-40B4-BE49-F238E27FC236}">
                  <a16:creationId xmlns:a16="http://schemas.microsoft.com/office/drawing/2014/main" id="{7D7B9DD0-078E-479D-ACD6-D1312CE0504E}"/>
                </a:ext>
              </a:extLst>
            </p:cNvPr>
            <p:cNvGrpSpPr/>
            <p:nvPr/>
          </p:nvGrpSpPr>
          <p:grpSpPr>
            <a:xfrm>
              <a:off x="4931293" y="5450243"/>
              <a:ext cx="475047" cy="669092"/>
              <a:chOff x="5235994" y="45814"/>
              <a:chExt cx="1447800" cy="1905000"/>
            </a:xfrm>
          </p:grpSpPr>
          <p:sp>
            <p:nvSpPr>
              <p:cNvPr id="309" name="Rectangle 111">
                <a:extLst>
                  <a:ext uri="{FF2B5EF4-FFF2-40B4-BE49-F238E27FC236}">
                    <a16:creationId xmlns:a16="http://schemas.microsoft.com/office/drawing/2014/main" id="{063C923B-D312-4FB4-A8BD-09D4ECE8BF43}"/>
                  </a:ext>
                </a:extLst>
              </p:cNvPr>
              <p:cNvSpPr/>
              <p:nvPr/>
            </p:nvSpPr>
            <p:spPr>
              <a:xfrm>
                <a:off x="5235994" y="45814"/>
                <a:ext cx="1447800" cy="1905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115000"/>
                  </a:lnSpc>
                  <a:spcAft>
                    <a:spcPts val="1000"/>
                  </a:spcAft>
                </a:pPr>
                <a:r>
                  <a:rPr lang="de-DE" sz="1100">
                    <a:ea typeface="Times New Roman"/>
                    <a:cs typeface="Times New Roman"/>
                  </a:rPr>
                  <a:t> </a:t>
                </a:r>
                <a:endParaRPr lang="de-DE" sz="1100">
                  <a:ea typeface="Calibri"/>
                  <a:cs typeface="Times New Roman"/>
                </a:endParaRPr>
              </a:p>
            </p:txBody>
          </p:sp>
          <p:cxnSp>
            <p:nvCxnSpPr>
              <p:cNvPr id="310" name="Straight Arrow Connector 112">
                <a:extLst>
                  <a:ext uri="{FF2B5EF4-FFF2-40B4-BE49-F238E27FC236}">
                    <a16:creationId xmlns:a16="http://schemas.microsoft.com/office/drawing/2014/main" id="{677018E8-B682-4042-B83F-79177E485EAE}"/>
                  </a:ext>
                </a:extLst>
              </p:cNvPr>
              <p:cNvCxnSpPr/>
              <p:nvPr/>
            </p:nvCxnSpPr>
            <p:spPr>
              <a:xfrm>
                <a:off x="5464594" y="27441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11" name="Straight Arrow Connector 113">
                <a:extLst>
                  <a:ext uri="{FF2B5EF4-FFF2-40B4-BE49-F238E27FC236}">
                    <a16:creationId xmlns:a16="http://schemas.microsoft.com/office/drawing/2014/main" id="{153DEFD3-9038-46A4-A05E-D6D22BF74C69}"/>
                  </a:ext>
                </a:extLst>
              </p:cNvPr>
              <p:cNvCxnSpPr/>
              <p:nvPr/>
            </p:nvCxnSpPr>
            <p:spPr>
              <a:xfrm>
                <a:off x="5693194" y="27441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12" name="Straight Arrow Connector 114">
                <a:extLst>
                  <a:ext uri="{FF2B5EF4-FFF2-40B4-BE49-F238E27FC236}">
                    <a16:creationId xmlns:a16="http://schemas.microsoft.com/office/drawing/2014/main" id="{823ECDF7-AECF-4F5E-84F0-CB7E6907BF09}"/>
                  </a:ext>
                </a:extLst>
              </p:cNvPr>
              <p:cNvCxnSpPr/>
              <p:nvPr/>
            </p:nvCxnSpPr>
            <p:spPr>
              <a:xfrm>
                <a:off x="5917030" y="27441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13" name="Straight Arrow Connector 115">
                <a:extLst>
                  <a:ext uri="{FF2B5EF4-FFF2-40B4-BE49-F238E27FC236}">
                    <a16:creationId xmlns:a16="http://schemas.microsoft.com/office/drawing/2014/main" id="{FBFF6610-170F-4EB1-94AD-203A653DD815}"/>
                  </a:ext>
                </a:extLst>
              </p:cNvPr>
              <p:cNvCxnSpPr/>
              <p:nvPr/>
            </p:nvCxnSpPr>
            <p:spPr>
              <a:xfrm>
                <a:off x="6150394" y="27441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14" name="Straight Arrow Connector 116">
                <a:extLst>
                  <a:ext uri="{FF2B5EF4-FFF2-40B4-BE49-F238E27FC236}">
                    <a16:creationId xmlns:a16="http://schemas.microsoft.com/office/drawing/2014/main" id="{9CA9349F-E4AF-4863-A8E1-20EA611405F4}"/>
                  </a:ext>
                </a:extLst>
              </p:cNvPr>
              <p:cNvCxnSpPr/>
              <p:nvPr/>
            </p:nvCxnSpPr>
            <p:spPr>
              <a:xfrm>
                <a:off x="6378994" y="274414"/>
                <a:ext cx="0" cy="146304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grpSp>
        <p:sp>
          <p:nvSpPr>
            <p:cNvPr id="308" name="Textfeld 2">
              <a:extLst>
                <a:ext uri="{FF2B5EF4-FFF2-40B4-BE49-F238E27FC236}">
                  <a16:creationId xmlns:a16="http://schemas.microsoft.com/office/drawing/2014/main" id="{A3DC8F11-7E5F-4E78-8F79-9A1E394FFD60}"/>
                </a:ext>
              </a:extLst>
            </p:cNvPr>
            <p:cNvSpPr txBox="1">
              <a:spLocks noChangeArrowheads="1"/>
            </p:cNvSpPr>
            <p:nvPr/>
          </p:nvSpPr>
          <p:spPr bwMode="auto">
            <a:xfrm>
              <a:off x="2110731" y="5592680"/>
              <a:ext cx="2453337" cy="287655"/>
            </a:xfrm>
            <a:prstGeom prst="rect">
              <a:avLst/>
            </a:prstGeom>
            <a:solidFill>
              <a:srgbClr val="FFFFFF">
                <a:alpha val="75000"/>
              </a:srgbClr>
            </a:solidFill>
            <a:ln w="9525">
              <a:noFill/>
              <a:miter lim="800000"/>
              <a:headEnd/>
              <a:tailEnd/>
            </a:ln>
          </p:spPr>
          <p:txBody>
            <a:bodyPr rot="0" vert="horz" wrap="none" lIns="91440" tIns="45720" rIns="91440" bIns="45720" anchor="t" anchorCtr="0">
              <a:noAutofit/>
            </a:bodyPr>
            <a:lstStyle/>
            <a:p>
              <a:pPr algn="ctr">
                <a:lnSpc>
                  <a:spcPct val="115000"/>
                </a:lnSpc>
                <a:spcAft>
                  <a:spcPts val="1000"/>
                </a:spcAft>
              </a:pPr>
              <a:r>
                <a:rPr lang="de-DE" sz="1400" b="1" dirty="0" err="1">
                  <a:solidFill>
                    <a:srgbClr val="00549F"/>
                  </a:solidFill>
                  <a:latin typeface="Arial" panose="020B0604020202020204" pitchFamily="34" charset="0"/>
                  <a:ea typeface="Calibri"/>
                  <a:cs typeface="Arial" panose="020B0604020202020204" pitchFamily="34" charset="0"/>
                </a:rPr>
                <a:t>workshare</a:t>
              </a:r>
              <a:r>
                <a:rPr lang="de-DE" sz="1400" b="1" dirty="0">
                  <a:solidFill>
                    <a:srgbClr val="00549F"/>
                  </a:solidFill>
                  <a:latin typeface="Arial" panose="020B0604020202020204" pitchFamily="34" charset="0"/>
                  <a:ea typeface="Calibri"/>
                  <a:cs typeface="Arial" panose="020B0604020202020204" pitchFamily="34" charset="0"/>
                </a:rPr>
                <a:t> (w/ </a:t>
              </a:r>
              <a:r>
                <a:rPr lang="de-DE" sz="1400" b="1" dirty="0" err="1">
                  <a:solidFill>
                    <a:srgbClr val="00549F"/>
                  </a:solidFill>
                  <a:latin typeface="Arial" panose="020B0604020202020204" pitchFamily="34" charset="0"/>
                  <a:ea typeface="Calibri"/>
                  <a:cs typeface="Arial" panose="020B0604020202020204" pitchFamily="34" charset="0"/>
                </a:rPr>
                <a:t>barrier</a:t>
              </a:r>
              <a:r>
                <a:rPr lang="de-DE" sz="1400" b="1" dirty="0">
                  <a:solidFill>
                    <a:srgbClr val="00549F"/>
                  </a:solidFill>
                  <a:latin typeface="Arial" panose="020B0604020202020204" pitchFamily="34" charset="0"/>
                  <a:ea typeface="Calibri"/>
                  <a:cs typeface="Arial" panose="020B0604020202020204" pitchFamily="34" charset="0"/>
                </a:rPr>
                <a:t>)</a:t>
              </a:r>
              <a:endParaRPr lang="de-DE" sz="1100" dirty="0">
                <a:solidFill>
                  <a:srgbClr val="00549F"/>
                </a:solidFill>
                <a:latin typeface="Arial" panose="020B0604020202020204" pitchFamily="34" charset="0"/>
                <a:ea typeface="Calibri"/>
                <a:cs typeface="Arial" panose="020B0604020202020204" pitchFamily="34" charset="0"/>
              </a:endParaRPr>
            </a:p>
          </p:txBody>
        </p:sp>
      </p:grpSp>
    </p:spTree>
    <p:extLst>
      <p:ext uri="{BB962C8B-B14F-4D97-AF65-F5344CB8AC3E}">
        <p14:creationId xmlns:p14="http://schemas.microsoft.com/office/powerpoint/2010/main" val="149794167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5EC7F-831E-472C-858F-B4AE8BAA2073}"/>
              </a:ext>
            </a:extLst>
          </p:cNvPr>
          <p:cNvSpPr>
            <a:spLocks noGrp="1"/>
          </p:cNvSpPr>
          <p:nvPr>
            <p:ph type="title"/>
          </p:nvPr>
        </p:nvSpPr>
        <p:spPr/>
        <p:txBody>
          <a:bodyPr/>
          <a:lstStyle/>
          <a:p>
            <a:r>
              <a:rPr lang="zh-CN" altLang="en-US" dirty="0"/>
              <a:t>多级并行</a:t>
            </a:r>
            <a:r>
              <a:rPr lang="en-US" altLang="zh-CN" dirty="0" err="1"/>
              <a:t>saxpy</a:t>
            </a:r>
            <a:endParaRPr lang="zh-CN" altLang="en-US" dirty="0"/>
          </a:p>
        </p:txBody>
      </p:sp>
      <p:sp>
        <p:nvSpPr>
          <p:cNvPr id="3" name="内容占位符 2">
            <a:extLst>
              <a:ext uri="{FF2B5EF4-FFF2-40B4-BE49-F238E27FC236}">
                <a16:creationId xmlns:a16="http://schemas.microsoft.com/office/drawing/2014/main" id="{F3077406-C496-497F-A0EE-9B4EE0F3A7E7}"/>
              </a:ext>
            </a:extLst>
          </p:cNvPr>
          <p:cNvSpPr>
            <a:spLocks noGrp="1"/>
          </p:cNvSpPr>
          <p:nvPr>
            <p:ph idx="1"/>
          </p:nvPr>
        </p:nvSpPr>
        <p:spPr/>
        <p:txBody>
          <a:bodyPr/>
          <a:lstStyle/>
          <a:p>
            <a:r>
              <a:rPr lang="en-US" altLang="zh-CN" dirty="0"/>
              <a:t>OpenMP</a:t>
            </a:r>
            <a:r>
              <a:rPr lang="zh-CN" altLang="en-US" dirty="0"/>
              <a:t>提供了更方便的组合构造</a:t>
            </a:r>
          </a:p>
        </p:txBody>
      </p:sp>
      <p:sp>
        <p:nvSpPr>
          <p:cNvPr id="529" name="Textfeld 4">
            <a:extLst>
              <a:ext uri="{FF2B5EF4-FFF2-40B4-BE49-F238E27FC236}">
                <a16:creationId xmlns:a16="http://schemas.microsoft.com/office/drawing/2014/main" id="{3502620A-FC5F-40EC-BE43-E5D44F4054D8}"/>
              </a:ext>
            </a:extLst>
          </p:cNvPr>
          <p:cNvSpPr txBox="1"/>
          <p:nvPr/>
        </p:nvSpPr>
        <p:spPr>
          <a:xfrm>
            <a:off x="539552" y="2204864"/>
            <a:ext cx="8208912" cy="1625600"/>
          </a:xfrm>
          <a:prstGeom prst="rect">
            <a:avLst/>
          </a:prstGeom>
          <a:solidFill>
            <a:schemeClr val="bg1">
              <a:lumMod val="95000"/>
            </a:schemeClr>
          </a:solidFill>
        </p:spPr>
        <p:txBody>
          <a:bodyPr wrap="square" lIns="0" tIns="36000" rIns="0" bIns="36000" rtlCol="0">
            <a:noAutofit/>
          </a:bodyPr>
          <a:lstStyle/>
          <a:p>
            <a:pPr>
              <a:spcBef>
                <a:spcPts val="0"/>
              </a:spcBef>
            </a:pPr>
            <a:r>
              <a:rPr lang="de-DE" sz="1400" dirty="0">
                <a:latin typeface="Consolas" panose="020B0609020204030204" pitchFamily="49" charset="0"/>
              </a:rPr>
              <a:t>void saxpy(float a, float* x, float* y, int sz) {</a:t>
            </a:r>
          </a:p>
          <a:p>
            <a:pPr>
              <a:spcBef>
                <a:spcPts val="0"/>
              </a:spcBef>
            </a:pPr>
            <a:r>
              <a:rPr lang="de-DE" sz="1400" dirty="0">
                <a:solidFill>
                  <a:srgbClr val="0071C5"/>
                </a:solidFill>
                <a:latin typeface="Consolas" panose="020B0609020204030204" pitchFamily="49" charset="0"/>
              </a:rPr>
              <a:t>    #pragma omp target </a:t>
            </a:r>
            <a:r>
              <a:rPr lang="en-US" sz="1400" dirty="0">
                <a:solidFill>
                  <a:srgbClr val="C00000"/>
                </a:solidFill>
                <a:latin typeface="Consolas" panose="020B0609020204030204" pitchFamily="49" charset="0"/>
              </a:rPr>
              <a:t>teams </a:t>
            </a:r>
            <a:r>
              <a:rPr lang="en-US" sz="1400" dirty="0">
                <a:solidFill>
                  <a:srgbClr val="FD9208"/>
                </a:solidFill>
                <a:latin typeface="Consolas" panose="020B0609020204030204" pitchFamily="49" charset="0"/>
              </a:rPr>
              <a:t>distribute</a:t>
            </a:r>
            <a:r>
              <a:rPr lang="en-US" sz="1400" dirty="0">
                <a:solidFill>
                  <a:srgbClr val="C00000"/>
                </a:solidFill>
                <a:latin typeface="Consolas" panose="020B0609020204030204" pitchFamily="49" charset="0"/>
              </a:rPr>
              <a:t> </a:t>
            </a:r>
            <a:r>
              <a:rPr lang="en-US" sz="1400" dirty="0">
                <a:solidFill>
                  <a:srgbClr val="00B050"/>
                </a:solidFill>
                <a:latin typeface="Consolas" panose="020B0609020204030204" pitchFamily="49" charset="0"/>
              </a:rPr>
              <a:t>parallel for simd </a:t>
            </a:r>
            <a:r>
              <a:rPr lang="en-US" sz="1400" dirty="0">
                <a:latin typeface="Consolas" panose="020B0609020204030204" pitchFamily="49" charset="0"/>
              </a:rPr>
              <a:t>\</a:t>
            </a:r>
          </a:p>
          <a:p>
            <a:pPr>
              <a:spcBef>
                <a:spcPts val="0"/>
              </a:spcBef>
            </a:pPr>
            <a:r>
              <a:rPr lang="en-US" sz="1400" dirty="0">
                <a:solidFill>
                  <a:srgbClr val="00B050"/>
                </a:solidFill>
                <a:latin typeface="Consolas" panose="020B0609020204030204" pitchFamily="49" charset="0"/>
              </a:rPr>
              <a:t>            </a:t>
            </a:r>
            <a:r>
              <a:rPr lang="en-US" sz="1400" dirty="0" err="1">
                <a:solidFill>
                  <a:srgbClr val="C00000"/>
                </a:solidFill>
                <a:latin typeface="Consolas" panose="020B0609020204030204" pitchFamily="49" charset="0"/>
              </a:rPr>
              <a:t>num_teams</a:t>
            </a:r>
            <a:r>
              <a:rPr lang="en-US" sz="1400" dirty="0">
                <a:solidFill>
                  <a:srgbClr val="C00000"/>
                </a:solidFill>
                <a:latin typeface="Consolas" panose="020B0609020204030204" pitchFamily="49" charset="0"/>
              </a:rPr>
              <a:t>(</a:t>
            </a:r>
            <a:r>
              <a:rPr lang="en-US" sz="1400" dirty="0" err="1">
                <a:solidFill>
                  <a:srgbClr val="C00000"/>
                </a:solidFill>
                <a:latin typeface="Consolas" panose="020B0609020204030204" pitchFamily="49" charset="0"/>
              </a:rPr>
              <a:t>num_blocks</a:t>
            </a:r>
            <a:r>
              <a:rPr lang="en-US" sz="1400" dirty="0">
                <a:solidFill>
                  <a:srgbClr val="C00000"/>
                </a:solidFill>
                <a:latin typeface="Consolas" panose="020B0609020204030204" pitchFamily="49" charset="0"/>
              </a:rPr>
              <a:t>) </a:t>
            </a:r>
            <a:r>
              <a:rPr lang="de-DE" sz="1400" dirty="0">
                <a:solidFill>
                  <a:srgbClr val="0071C5"/>
                </a:solidFill>
                <a:latin typeface="Consolas" panose="020B0609020204030204" pitchFamily="49" charset="0"/>
              </a:rPr>
              <a:t>map(to:x[0:sz]) map(tofrom(y[0:sz])</a:t>
            </a:r>
          </a:p>
          <a:p>
            <a:pPr>
              <a:spcBef>
                <a:spcPts val="0"/>
              </a:spcBef>
            </a:pPr>
            <a:r>
              <a:rPr lang="de-DE" sz="1400" dirty="0">
                <a:latin typeface="Consolas" panose="020B0609020204030204" pitchFamily="49" charset="0"/>
              </a:rPr>
              <a:t>    for (int i = 0; i &lt; sz; i++) {</a:t>
            </a:r>
          </a:p>
          <a:p>
            <a:pPr>
              <a:spcBef>
                <a:spcPts val="0"/>
              </a:spcBef>
            </a:pPr>
            <a:r>
              <a:rPr lang="de-DE" sz="1400" dirty="0">
                <a:latin typeface="Consolas" panose="020B0609020204030204" pitchFamily="49" charset="0"/>
              </a:rPr>
              <a:t>        y[i] = a * x[i] + y[i];</a:t>
            </a:r>
          </a:p>
          <a:p>
            <a:pPr>
              <a:spcBef>
                <a:spcPts val="0"/>
              </a:spcBef>
            </a:pPr>
            <a:r>
              <a:rPr lang="de-DE" sz="1400" dirty="0">
                <a:latin typeface="Consolas" panose="020B0609020204030204" pitchFamily="49" charset="0"/>
              </a:rPr>
              <a:t>    }   </a:t>
            </a:r>
          </a:p>
          <a:p>
            <a:pPr>
              <a:spcBef>
                <a:spcPts val="0"/>
              </a:spcBef>
            </a:pPr>
            <a:r>
              <a:rPr lang="en-US" sz="1400" dirty="0">
                <a:latin typeface="Consolas" panose="020B0609020204030204" pitchFamily="49" charset="0"/>
              </a:rPr>
              <a:t>}</a:t>
            </a:r>
            <a:endParaRPr lang="de-DE" sz="1400" dirty="0">
              <a:latin typeface="Consolas" panose="020B0609020204030204" pitchFamily="49" charset="0"/>
            </a:endParaRPr>
          </a:p>
        </p:txBody>
      </p:sp>
      <p:sp>
        <p:nvSpPr>
          <p:cNvPr id="530" name="Textfeld 4">
            <a:extLst>
              <a:ext uri="{FF2B5EF4-FFF2-40B4-BE49-F238E27FC236}">
                <a16:creationId xmlns:a16="http://schemas.microsoft.com/office/drawing/2014/main" id="{C59D0753-BF07-481F-93B4-87F7242E4BB2}"/>
              </a:ext>
            </a:extLst>
          </p:cNvPr>
          <p:cNvSpPr txBox="1"/>
          <p:nvPr/>
        </p:nvSpPr>
        <p:spPr>
          <a:xfrm>
            <a:off x="539552" y="3956893"/>
            <a:ext cx="8208912" cy="2032000"/>
          </a:xfrm>
          <a:prstGeom prst="rect">
            <a:avLst/>
          </a:prstGeom>
          <a:solidFill>
            <a:schemeClr val="bg1">
              <a:lumMod val="95000"/>
            </a:schemeClr>
          </a:solidFill>
        </p:spPr>
        <p:txBody>
          <a:bodyPr wrap="square" lIns="0" tIns="36000" rIns="0" bIns="36000" rtlCol="0">
            <a:noAutofit/>
          </a:bodyPr>
          <a:lstStyle/>
          <a:p>
            <a:pPr>
              <a:spcBef>
                <a:spcPts val="0"/>
              </a:spcBef>
            </a:pPr>
            <a:r>
              <a:rPr lang="de-DE" sz="1400" dirty="0">
                <a:latin typeface="Consolas" panose="020B0609020204030204" pitchFamily="49" charset="0"/>
              </a:rPr>
              <a:t>subroutine saxpy(a, x, y, n)</a:t>
            </a:r>
          </a:p>
          <a:p>
            <a:pPr>
              <a:spcBef>
                <a:spcPts val="0"/>
              </a:spcBef>
            </a:pPr>
            <a:r>
              <a:rPr lang="de-DE" sz="1400" dirty="0">
                <a:latin typeface="Consolas" panose="020B0609020204030204" pitchFamily="49" charset="0"/>
              </a:rPr>
              <a:t>    </a:t>
            </a:r>
            <a:r>
              <a:rPr lang="de-DE" sz="1400" dirty="0">
                <a:solidFill>
                  <a:srgbClr val="92D050"/>
                </a:solidFill>
                <a:latin typeface="Consolas" panose="020B0609020204030204" pitchFamily="49" charset="0"/>
              </a:rPr>
              <a:t>! Declarations omitted</a:t>
            </a:r>
          </a:p>
          <a:p>
            <a:pPr>
              <a:spcBef>
                <a:spcPts val="0"/>
              </a:spcBef>
            </a:pPr>
            <a:r>
              <a:rPr lang="de-DE" sz="1400" dirty="0">
                <a:solidFill>
                  <a:srgbClr val="0071C5"/>
                </a:solidFill>
                <a:latin typeface="Consolas" panose="020B0609020204030204" pitchFamily="49" charset="0"/>
              </a:rPr>
              <a:t>!$omp omp target </a:t>
            </a:r>
            <a:r>
              <a:rPr lang="en-US" sz="1400" dirty="0">
                <a:solidFill>
                  <a:srgbClr val="C00000"/>
                </a:solidFill>
                <a:latin typeface="Consolas" panose="020B0609020204030204" pitchFamily="49" charset="0"/>
              </a:rPr>
              <a:t>teams </a:t>
            </a:r>
            <a:r>
              <a:rPr lang="en-US" sz="1400" dirty="0">
                <a:solidFill>
                  <a:srgbClr val="FD9208"/>
                </a:solidFill>
                <a:latin typeface="Consolas" panose="020B0609020204030204" pitchFamily="49" charset="0"/>
              </a:rPr>
              <a:t>distribute</a:t>
            </a:r>
            <a:r>
              <a:rPr lang="en-US" sz="1400" dirty="0">
                <a:solidFill>
                  <a:srgbClr val="C00000"/>
                </a:solidFill>
                <a:latin typeface="Consolas" panose="020B0609020204030204" pitchFamily="49" charset="0"/>
              </a:rPr>
              <a:t> </a:t>
            </a:r>
            <a:r>
              <a:rPr lang="en-US" sz="1400" dirty="0">
                <a:solidFill>
                  <a:srgbClr val="00B050"/>
                </a:solidFill>
                <a:latin typeface="Consolas" panose="020B0609020204030204" pitchFamily="49" charset="0"/>
              </a:rPr>
              <a:t>parallel do simd </a:t>
            </a:r>
            <a:r>
              <a:rPr lang="en-US" sz="1400" dirty="0">
                <a:latin typeface="Consolas" panose="020B0609020204030204" pitchFamily="49" charset="0"/>
              </a:rPr>
              <a:t>&amp;</a:t>
            </a:r>
          </a:p>
          <a:p>
            <a:pPr>
              <a:spcBef>
                <a:spcPts val="0"/>
              </a:spcBef>
            </a:pPr>
            <a:r>
              <a:rPr lang="en-US" sz="1400" dirty="0">
                <a:latin typeface="Consolas" panose="020B0609020204030204" pitchFamily="49" charset="0"/>
              </a:rPr>
              <a:t>!$</a:t>
            </a:r>
            <a:r>
              <a:rPr lang="en-US" sz="1400" dirty="0" err="1">
                <a:latin typeface="Consolas" panose="020B0609020204030204" pitchFamily="49" charset="0"/>
              </a:rPr>
              <a:t>omp</a:t>
            </a:r>
            <a:r>
              <a:rPr lang="en-US" sz="1400" dirty="0">
                <a:latin typeface="Consolas" panose="020B0609020204030204" pitchFamily="49" charset="0"/>
              </a:rPr>
              <a:t>&amp;</a:t>
            </a:r>
            <a:r>
              <a:rPr lang="en-US" sz="1400" dirty="0">
                <a:solidFill>
                  <a:srgbClr val="00B050"/>
                </a:solidFill>
                <a:latin typeface="Consolas" panose="020B0609020204030204" pitchFamily="49" charset="0"/>
              </a:rPr>
              <a:t>           </a:t>
            </a:r>
            <a:r>
              <a:rPr lang="en-US" sz="1400" dirty="0" err="1">
                <a:solidFill>
                  <a:srgbClr val="C00000"/>
                </a:solidFill>
                <a:latin typeface="Consolas" panose="020B0609020204030204" pitchFamily="49" charset="0"/>
              </a:rPr>
              <a:t>num_teams</a:t>
            </a:r>
            <a:r>
              <a:rPr lang="en-US" sz="1400" dirty="0">
                <a:solidFill>
                  <a:srgbClr val="C00000"/>
                </a:solidFill>
                <a:latin typeface="Consolas" panose="020B0609020204030204" pitchFamily="49" charset="0"/>
              </a:rPr>
              <a:t>(</a:t>
            </a:r>
            <a:r>
              <a:rPr lang="en-US" sz="1400" dirty="0" err="1">
                <a:solidFill>
                  <a:srgbClr val="C00000"/>
                </a:solidFill>
                <a:latin typeface="Consolas" panose="020B0609020204030204" pitchFamily="49" charset="0"/>
              </a:rPr>
              <a:t>num_blocks</a:t>
            </a:r>
            <a:r>
              <a:rPr lang="en-US" sz="1400" dirty="0">
                <a:solidFill>
                  <a:srgbClr val="C00000"/>
                </a:solidFill>
                <a:latin typeface="Consolas" panose="020B0609020204030204" pitchFamily="49" charset="0"/>
              </a:rPr>
              <a:t>) </a:t>
            </a:r>
            <a:r>
              <a:rPr lang="de-DE" sz="1400" dirty="0">
                <a:solidFill>
                  <a:srgbClr val="0071C5"/>
                </a:solidFill>
                <a:latin typeface="Consolas" panose="020B0609020204030204" pitchFamily="49" charset="0"/>
              </a:rPr>
              <a:t>map(to:x) map(tofrom(y)</a:t>
            </a:r>
          </a:p>
          <a:p>
            <a:pPr>
              <a:spcBef>
                <a:spcPts val="0"/>
              </a:spcBef>
            </a:pPr>
            <a:r>
              <a:rPr lang="de-DE" sz="1400" dirty="0">
                <a:latin typeface="Consolas" panose="020B0609020204030204" pitchFamily="49" charset="0"/>
              </a:rPr>
              <a:t>    do i=1,n</a:t>
            </a:r>
          </a:p>
          <a:p>
            <a:pPr>
              <a:spcBef>
                <a:spcPts val="0"/>
              </a:spcBef>
            </a:pPr>
            <a:r>
              <a:rPr lang="de-DE" sz="1400" dirty="0">
                <a:latin typeface="Consolas" panose="020B0609020204030204" pitchFamily="49" charset="0"/>
              </a:rPr>
              <a:t>        y(i) = a * x(i) + y(i)</a:t>
            </a:r>
          </a:p>
          <a:p>
            <a:pPr>
              <a:spcBef>
                <a:spcPts val="0"/>
              </a:spcBef>
            </a:pPr>
            <a:r>
              <a:rPr lang="de-DE" sz="1400" dirty="0">
                <a:latin typeface="Consolas" panose="020B0609020204030204" pitchFamily="49" charset="0"/>
              </a:rPr>
              <a:t>    end do</a:t>
            </a:r>
          </a:p>
          <a:p>
            <a:pPr>
              <a:spcBef>
                <a:spcPts val="0"/>
              </a:spcBef>
            </a:pPr>
            <a:r>
              <a:rPr lang="de-DE" sz="1400" dirty="0">
                <a:solidFill>
                  <a:srgbClr val="0071C5"/>
                </a:solidFill>
                <a:latin typeface="Consolas" panose="020B0609020204030204" pitchFamily="49" charset="0"/>
              </a:rPr>
              <a:t>!$omp end target </a:t>
            </a:r>
            <a:r>
              <a:rPr lang="en-US" sz="1400" dirty="0">
                <a:solidFill>
                  <a:srgbClr val="C00000"/>
                </a:solidFill>
                <a:latin typeface="Consolas" panose="020B0609020204030204" pitchFamily="49" charset="0"/>
              </a:rPr>
              <a:t>teams </a:t>
            </a:r>
            <a:r>
              <a:rPr lang="en-US" sz="1400" dirty="0">
                <a:solidFill>
                  <a:srgbClr val="FD9208"/>
                </a:solidFill>
                <a:latin typeface="Consolas" panose="020B0609020204030204" pitchFamily="49" charset="0"/>
              </a:rPr>
              <a:t>distribute</a:t>
            </a:r>
            <a:r>
              <a:rPr lang="en-US" sz="1400" dirty="0">
                <a:solidFill>
                  <a:srgbClr val="C00000"/>
                </a:solidFill>
                <a:latin typeface="Consolas" panose="020B0609020204030204" pitchFamily="49" charset="0"/>
              </a:rPr>
              <a:t> </a:t>
            </a:r>
            <a:r>
              <a:rPr lang="en-US" sz="1400" dirty="0">
                <a:solidFill>
                  <a:srgbClr val="00B050"/>
                </a:solidFill>
                <a:latin typeface="Consolas" panose="020B0609020204030204" pitchFamily="49" charset="0"/>
              </a:rPr>
              <a:t>parallel do simd</a:t>
            </a:r>
            <a:endParaRPr lang="de-DE" sz="1400" dirty="0">
              <a:solidFill>
                <a:srgbClr val="0071C5"/>
              </a:solidFill>
              <a:latin typeface="Consolas" panose="020B0609020204030204" pitchFamily="49" charset="0"/>
            </a:endParaRPr>
          </a:p>
          <a:p>
            <a:pPr>
              <a:spcBef>
                <a:spcPts val="0"/>
              </a:spcBef>
            </a:pPr>
            <a:r>
              <a:rPr lang="de-DE" sz="1400" dirty="0">
                <a:latin typeface="Consolas" panose="020B0609020204030204" pitchFamily="49" charset="0"/>
              </a:rPr>
              <a:t>end subroutine</a:t>
            </a:r>
          </a:p>
        </p:txBody>
      </p:sp>
    </p:spTree>
    <p:extLst>
      <p:ext uri="{BB962C8B-B14F-4D97-AF65-F5344CB8AC3E}">
        <p14:creationId xmlns:p14="http://schemas.microsoft.com/office/powerpoint/2010/main" val="74409524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18DE7-6D5A-46F3-9CC8-311B5464E148}"/>
              </a:ext>
            </a:extLst>
          </p:cNvPr>
          <p:cNvSpPr>
            <a:spLocks noGrp="1"/>
          </p:cNvSpPr>
          <p:nvPr>
            <p:ph type="title"/>
          </p:nvPr>
        </p:nvSpPr>
        <p:spPr/>
        <p:txBody>
          <a:bodyPr/>
          <a:lstStyle/>
          <a:p>
            <a:r>
              <a:rPr lang="zh-CN" altLang="en-US" dirty="0"/>
              <a:t>完整的</a:t>
            </a:r>
            <a:r>
              <a:rPr lang="en-US" altLang="zh-CN" dirty="0" err="1"/>
              <a:t>saxpy</a:t>
            </a:r>
            <a:r>
              <a:rPr lang="zh-CN" altLang="en-US" dirty="0"/>
              <a:t>示例</a:t>
            </a:r>
          </a:p>
        </p:txBody>
      </p:sp>
      <p:sp>
        <p:nvSpPr>
          <p:cNvPr id="3" name="内容占位符 2">
            <a:extLst>
              <a:ext uri="{FF2B5EF4-FFF2-40B4-BE49-F238E27FC236}">
                <a16:creationId xmlns:a16="http://schemas.microsoft.com/office/drawing/2014/main" id="{FC57D7E2-8FD6-4BB8-BCA4-36BD619B994A}"/>
              </a:ext>
            </a:extLst>
          </p:cNvPr>
          <p:cNvSpPr>
            <a:spLocks noGrp="1"/>
          </p:cNvSpPr>
          <p:nvPr>
            <p:ph idx="1"/>
          </p:nvPr>
        </p:nvSpPr>
        <p:spPr/>
        <p:txBody>
          <a:bodyPr/>
          <a:lstStyle/>
          <a:p>
            <a:endParaRPr lang="zh-CN" altLang="en-US" dirty="0"/>
          </a:p>
        </p:txBody>
      </p:sp>
      <p:sp>
        <p:nvSpPr>
          <p:cNvPr id="7" name="Textfeld 4">
            <a:extLst>
              <a:ext uri="{FF2B5EF4-FFF2-40B4-BE49-F238E27FC236}">
                <a16:creationId xmlns:a16="http://schemas.microsoft.com/office/drawing/2014/main" id="{9CCC24C9-7701-4DDE-AEA0-1FF1F73298F4}"/>
              </a:ext>
            </a:extLst>
          </p:cNvPr>
          <p:cNvSpPr txBox="1"/>
          <p:nvPr/>
        </p:nvSpPr>
        <p:spPr>
          <a:xfrm>
            <a:off x="107504" y="2006600"/>
            <a:ext cx="4176464" cy="3048000"/>
          </a:xfrm>
          <a:prstGeom prst="rect">
            <a:avLst/>
          </a:prstGeom>
          <a:solidFill>
            <a:srgbClr val="FFFFFF">
              <a:lumMod val="95000"/>
            </a:srgbClr>
          </a:solidFill>
        </p:spPr>
        <p:txBody>
          <a:bodyPr wrap="square" lIns="0" tIns="36000" rIns="0" bIns="36000" rtlCol="0">
            <a:noAutofit/>
          </a:bodyPr>
          <a:lstStyle/>
          <a:p>
            <a:pPr marL="0" marR="0" lvl="0" indent="0" defTabSz="1219169"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void example() {</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float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tmp</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[N],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data_in</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[N], float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data_out</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[N];</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68B5"/>
                </a:solidFill>
                <a:effectLst/>
                <a:uLnTx/>
                <a:uFillTx/>
                <a:latin typeface="Consolas" panose="020B0609020204030204" pitchFamily="49" charset="0"/>
                <a:sym typeface="Helvetica Neue"/>
              </a:rPr>
              <a:t>#pragma </a:t>
            </a:r>
            <a:r>
              <a:rPr kumimoji="0" lang="en-US" sz="1200" b="0" i="0" u="none" strike="noStrike" kern="0" cap="none" spc="0" normalizeH="0" baseline="0" noProof="0" dirty="0" err="1">
                <a:ln>
                  <a:noFill/>
                </a:ln>
                <a:solidFill>
                  <a:srgbClr val="0068B5"/>
                </a:solidFill>
                <a:effectLst/>
                <a:uLnTx/>
                <a:uFillTx/>
                <a:latin typeface="Consolas" panose="020B0609020204030204" pitchFamily="49" charset="0"/>
                <a:sym typeface="Helvetica Neue"/>
              </a:rPr>
              <a:t>omp</a:t>
            </a:r>
            <a:r>
              <a:rPr kumimoji="0" lang="en-US" sz="1200" b="0" i="0" u="none" strike="noStrike" kern="0" cap="none" spc="0" normalizeH="0" baseline="0" noProof="0" dirty="0">
                <a:ln>
                  <a:noFill/>
                </a:ln>
                <a:solidFill>
                  <a:srgbClr val="0068B5"/>
                </a:solidFill>
                <a:effectLst/>
                <a:uLnTx/>
                <a:uFillTx/>
                <a:latin typeface="Consolas" panose="020B0609020204030204" pitchFamily="49" charset="0"/>
                <a:sym typeface="Helvetica Neue"/>
              </a:rPr>
              <a:t> target data map(</a:t>
            </a:r>
            <a:r>
              <a:rPr kumimoji="0" lang="en-US" sz="1200" b="0" i="0" u="none" strike="noStrike" kern="0" cap="none" spc="0" normalizeH="0" baseline="0" noProof="0" dirty="0" err="1">
                <a:ln>
                  <a:noFill/>
                </a:ln>
                <a:solidFill>
                  <a:srgbClr val="0068B5"/>
                </a:solidFill>
                <a:effectLst/>
                <a:uLnTx/>
                <a:uFillTx/>
                <a:latin typeface="Consolas" panose="020B0609020204030204" pitchFamily="49" charset="0"/>
                <a:sym typeface="Helvetica Neue"/>
              </a:rPr>
              <a:t>alloc:tmp</a:t>
            </a:r>
            <a:r>
              <a:rPr kumimoji="0" lang="en-US" sz="1200" b="0" i="0" u="none" strike="noStrike" kern="0" cap="none" spc="0" normalizeH="0" baseline="0" noProof="0" dirty="0">
                <a:ln>
                  <a:noFill/>
                </a:ln>
                <a:solidFill>
                  <a:srgbClr val="0068B5"/>
                </a:solidFill>
                <a:effectLst/>
                <a:uLnTx/>
                <a:uFillTx/>
                <a:latin typeface="Consolas" panose="020B0609020204030204" pitchFamily="49" charset="0"/>
                <a:sym typeface="Helvetica Neue"/>
              </a:rPr>
              <a:t>[:N]) \</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68B5"/>
                </a:solidFill>
                <a:effectLst/>
                <a:uLnTx/>
                <a:uFillTx/>
                <a:latin typeface="Consolas" panose="020B0609020204030204" pitchFamily="49" charset="0"/>
                <a:sym typeface="Helvetica Neue"/>
              </a:rPr>
              <a:t>                        map(</a:t>
            </a:r>
            <a:r>
              <a:rPr kumimoji="0" lang="en-US" sz="1200" b="0" i="0" u="none" strike="noStrike" kern="0" cap="none" spc="0" normalizeH="0" baseline="0" noProof="0" dirty="0" err="1">
                <a:ln>
                  <a:noFill/>
                </a:ln>
                <a:solidFill>
                  <a:srgbClr val="0068B5"/>
                </a:solidFill>
                <a:effectLst/>
                <a:uLnTx/>
                <a:uFillTx/>
                <a:latin typeface="Consolas" panose="020B0609020204030204" pitchFamily="49" charset="0"/>
                <a:sym typeface="Helvetica Neue"/>
              </a:rPr>
              <a:t>to:a</a:t>
            </a:r>
            <a:r>
              <a:rPr kumimoji="0" lang="en-US" sz="1200" b="0" i="0" u="none" strike="noStrike" kern="0" cap="none" spc="0" normalizeH="0" baseline="0" noProof="0" dirty="0">
                <a:ln>
                  <a:noFill/>
                </a:ln>
                <a:solidFill>
                  <a:srgbClr val="0068B5"/>
                </a:solidFill>
                <a:effectLst/>
                <a:uLnTx/>
                <a:uFillTx/>
                <a:latin typeface="Consolas" panose="020B0609020204030204" pitchFamily="49" charset="0"/>
                <a:sym typeface="Helvetica Neue"/>
              </a:rPr>
              <a:t>[:N],b[:N]) \</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68B5"/>
                </a:solidFill>
                <a:effectLst/>
                <a:uLnTx/>
                <a:uFillTx/>
                <a:latin typeface="Consolas" panose="020B0609020204030204" pitchFamily="49" charset="0"/>
                <a:sym typeface="Helvetica Neue"/>
              </a:rPr>
              <a:t>                        map(</a:t>
            </a:r>
            <a:r>
              <a:rPr kumimoji="0" lang="en-US" sz="1200" b="0" i="0" u="none" strike="noStrike" kern="0" cap="none" spc="0" normalizeH="0" baseline="0" noProof="0" dirty="0" err="1">
                <a:ln>
                  <a:noFill/>
                </a:ln>
                <a:solidFill>
                  <a:srgbClr val="0068B5"/>
                </a:solidFill>
                <a:effectLst/>
                <a:uLnTx/>
                <a:uFillTx/>
                <a:latin typeface="Consolas" panose="020B0609020204030204" pitchFamily="49" charset="0"/>
                <a:sym typeface="Helvetica Neue"/>
              </a:rPr>
              <a:t>tofrom:c</a:t>
            </a:r>
            <a:r>
              <a:rPr kumimoji="0" lang="en-US" sz="1200" b="0" i="0" u="none" strike="noStrike" kern="0" cap="none" spc="0" normalizeH="0" baseline="0" noProof="0" dirty="0">
                <a:ln>
                  <a:noFill/>
                </a:ln>
                <a:solidFill>
                  <a:srgbClr val="0068B5"/>
                </a:solidFill>
                <a:effectLst/>
                <a:uLnTx/>
                <a:uFillTx/>
                <a:latin typeface="Consolas" panose="020B0609020204030204" pitchFamily="49" charset="0"/>
                <a:sym typeface="Helvetica Neue"/>
              </a:rPr>
              <a:t>[:N]) </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zeros(</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tmp</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N);              </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compute_kernel_1(</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tmp</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a); </a:t>
            </a:r>
            <a:r>
              <a:rPr kumimoji="0" lang="en-US" sz="1200" b="0" i="0" u="none" strike="noStrike" kern="0" cap="none" spc="0" normalizeH="0" baseline="0" noProof="0" dirty="0">
                <a:ln>
                  <a:noFill/>
                </a:ln>
                <a:solidFill>
                  <a:srgbClr val="92D050"/>
                </a:solidFill>
                <a:effectLst/>
                <a:uLnTx/>
                <a:uFillTx/>
                <a:latin typeface="Consolas" panose="020B0609020204030204" pitchFamily="49" charset="0"/>
                <a:sym typeface="Helvetica Neue"/>
              </a:rPr>
              <a:t>// uses target</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saxpy</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(2.0f,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tmp</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b);</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compute_kernel_2(</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tmp</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b); </a:t>
            </a:r>
            <a:r>
              <a:rPr kumimoji="0" lang="en-US" sz="1200" b="0" i="0" u="none" strike="noStrike" kern="0" cap="none" spc="0" normalizeH="0" baseline="0" noProof="0" dirty="0">
                <a:ln>
                  <a:noFill/>
                </a:ln>
                <a:solidFill>
                  <a:srgbClr val="92D050"/>
                </a:solidFill>
                <a:effectLst/>
                <a:uLnTx/>
                <a:uFillTx/>
                <a:latin typeface="Consolas" panose="020B0609020204030204" pitchFamily="49" charset="0"/>
                <a:sym typeface="Helvetica Neue"/>
              </a:rPr>
              <a:t>// uses target</a:t>
            </a:r>
            <a:b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b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saxpy</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(2.0f, c,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tmp</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a:t>
            </a:r>
          </a:p>
        </p:txBody>
      </p:sp>
      <p:sp>
        <p:nvSpPr>
          <p:cNvPr id="8" name="Textfeld 4">
            <a:extLst>
              <a:ext uri="{FF2B5EF4-FFF2-40B4-BE49-F238E27FC236}">
                <a16:creationId xmlns:a16="http://schemas.microsoft.com/office/drawing/2014/main" id="{EFF70737-A0A7-4EAB-805F-1B18F397BE06}"/>
              </a:ext>
            </a:extLst>
          </p:cNvPr>
          <p:cNvSpPr txBox="1"/>
          <p:nvPr/>
        </p:nvSpPr>
        <p:spPr>
          <a:xfrm>
            <a:off x="4611080" y="1681956"/>
            <a:ext cx="4425416" cy="1554163"/>
          </a:xfrm>
          <a:prstGeom prst="rect">
            <a:avLst/>
          </a:prstGeom>
          <a:solidFill>
            <a:srgbClr val="FFFFFF">
              <a:lumMod val="95000"/>
            </a:srgbClr>
          </a:solidFill>
        </p:spPr>
        <p:txBody>
          <a:bodyPr wrap="square" lIns="0" tIns="36000" rIns="0" bIns="36000" rtlCol="0">
            <a:noAutofit/>
          </a:bodyPr>
          <a:lstStyle/>
          <a:p>
            <a:pPr marL="0" marR="0" lvl="0" indent="0" defTabSz="121916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void zeros(float* a, int n) {</a:t>
            </a:r>
            <a:b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br>
            <a:r>
              <a:rPr kumimoji="0" lang="en-US" sz="1200" b="0" i="0" u="none" strike="noStrike" kern="0" cap="none" spc="0" normalizeH="0" baseline="0" noProof="0" dirty="0">
                <a:ln>
                  <a:noFill/>
                </a:ln>
                <a:solidFill>
                  <a:srgbClr val="0071C5"/>
                </a:solidFill>
                <a:effectLst/>
                <a:uLnTx/>
                <a:uFillTx/>
                <a:latin typeface="Consolas" panose="020B0609020204030204" pitchFamily="49" charset="0"/>
                <a:sym typeface="Helvetica Neue"/>
              </a:rPr>
              <a:t>#pragma </a:t>
            </a:r>
            <a:r>
              <a:rPr kumimoji="0" lang="en-US" sz="1200" b="0" i="0" u="none" strike="noStrike" kern="0" cap="none" spc="0" normalizeH="0" baseline="0" noProof="0" dirty="0" err="1">
                <a:ln>
                  <a:noFill/>
                </a:ln>
                <a:solidFill>
                  <a:srgbClr val="0071C5"/>
                </a:solidFill>
                <a:effectLst/>
                <a:uLnTx/>
                <a:uFillTx/>
                <a:latin typeface="Consolas" panose="020B0609020204030204" pitchFamily="49" charset="0"/>
                <a:sym typeface="Helvetica Neue"/>
              </a:rPr>
              <a:t>omp</a:t>
            </a:r>
            <a:r>
              <a:rPr kumimoji="0" lang="en-US" sz="1200" b="0" i="0" u="none" strike="noStrike" kern="0" cap="none" spc="0" normalizeH="0" baseline="0" noProof="0" dirty="0">
                <a:ln>
                  <a:noFill/>
                </a:ln>
                <a:solidFill>
                  <a:srgbClr val="0071C5"/>
                </a:solidFill>
                <a:effectLst/>
                <a:uLnTx/>
                <a:uFillTx/>
                <a:latin typeface="Consolas" panose="020B0609020204030204" pitchFamily="49" charset="0"/>
                <a:sym typeface="Helvetica Neue"/>
              </a:rPr>
              <a:t> target teams distribute parallel for</a:t>
            </a:r>
            <a:b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b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for</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(int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i</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 0;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i</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&lt; n;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i</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a[</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i</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 0.0f;</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a:t>
            </a:r>
            <a:b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b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a:t>
            </a:r>
            <a:endParaRPr kumimoji="0" lang="de-DE" sz="1200" b="0" i="0" u="none" strike="noStrike" kern="0" cap="none" spc="0" normalizeH="0" baseline="0" noProof="0" dirty="0">
              <a:ln>
                <a:noFill/>
              </a:ln>
              <a:solidFill>
                <a:srgbClr val="000000"/>
              </a:solidFill>
              <a:effectLst/>
              <a:uLnTx/>
              <a:uFillTx/>
              <a:latin typeface="Consolas" panose="020B0609020204030204" pitchFamily="49" charset="0"/>
              <a:sym typeface="Helvetica Neue"/>
            </a:endParaRPr>
          </a:p>
        </p:txBody>
      </p:sp>
      <p:sp>
        <p:nvSpPr>
          <p:cNvPr id="9" name="Textfeld 4">
            <a:extLst>
              <a:ext uri="{FF2B5EF4-FFF2-40B4-BE49-F238E27FC236}">
                <a16:creationId xmlns:a16="http://schemas.microsoft.com/office/drawing/2014/main" id="{BBB71786-8858-4B92-A8AC-982679EE1A28}"/>
              </a:ext>
            </a:extLst>
          </p:cNvPr>
          <p:cNvSpPr txBox="1"/>
          <p:nvPr/>
        </p:nvSpPr>
        <p:spPr>
          <a:xfrm>
            <a:off x="4611080" y="3670910"/>
            <a:ext cx="4425416" cy="1485289"/>
          </a:xfrm>
          <a:prstGeom prst="rect">
            <a:avLst/>
          </a:prstGeom>
          <a:solidFill>
            <a:srgbClr val="FFFFFF">
              <a:lumMod val="95000"/>
            </a:srgbClr>
          </a:solidFill>
        </p:spPr>
        <p:txBody>
          <a:bodyPr wrap="square" lIns="0" tIns="36000" rIns="0" bIns="36000" rtlCol="0">
            <a:noAutofit/>
          </a:bodyPr>
          <a:lstStyle/>
          <a:p>
            <a:pPr marL="0" marR="0" lvl="0" indent="0" defTabSz="121916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void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saxpy</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(float a, float* y, float* x, int n) {</a:t>
            </a:r>
            <a:b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br>
            <a:r>
              <a:rPr kumimoji="0" lang="en-US" sz="1200" b="0" i="0" u="none" strike="noStrike" kern="0" cap="none" spc="0" normalizeH="0" baseline="0" noProof="0" dirty="0">
                <a:ln>
                  <a:noFill/>
                </a:ln>
                <a:solidFill>
                  <a:srgbClr val="0071C5"/>
                </a:solidFill>
                <a:effectLst/>
                <a:uLnTx/>
                <a:uFillTx/>
                <a:latin typeface="Consolas" panose="020B0609020204030204" pitchFamily="49" charset="0"/>
                <a:sym typeface="Helvetica Neue"/>
              </a:rPr>
              <a:t>#pragma </a:t>
            </a:r>
            <a:r>
              <a:rPr kumimoji="0" lang="en-US" sz="1200" b="0" i="0" u="none" strike="noStrike" kern="0" cap="none" spc="0" normalizeH="0" baseline="0" noProof="0" dirty="0" err="1">
                <a:ln>
                  <a:noFill/>
                </a:ln>
                <a:solidFill>
                  <a:srgbClr val="0071C5"/>
                </a:solidFill>
                <a:effectLst/>
                <a:uLnTx/>
                <a:uFillTx/>
                <a:latin typeface="Consolas" panose="020B0609020204030204" pitchFamily="49" charset="0"/>
                <a:sym typeface="Helvetica Neue"/>
              </a:rPr>
              <a:t>omp</a:t>
            </a:r>
            <a:r>
              <a:rPr kumimoji="0" lang="en-US" sz="1200" b="0" i="0" u="none" strike="noStrike" kern="0" cap="none" spc="0" normalizeH="0" baseline="0" noProof="0" dirty="0">
                <a:ln>
                  <a:noFill/>
                </a:ln>
                <a:solidFill>
                  <a:srgbClr val="0071C5"/>
                </a:solidFill>
                <a:effectLst/>
                <a:uLnTx/>
                <a:uFillTx/>
                <a:latin typeface="Consolas" panose="020B0609020204030204" pitchFamily="49" charset="0"/>
                <a:sym typeface="Helvetica Neue"/>
              </a:rPr>
              <a:t> target teams distribute parallel for</a:t>
            </a:r>
            <a:b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b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for</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(int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i</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 0;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i</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&lt; n; </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i</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y[</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i</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 a * x[</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i</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 y[</a:t>
            </a:r>
            <a:r>
              <a:rPr kumimoji="0" lang="en-US" sz="1200" b="0" i="0" u="none" strike="noStrike" kern="0" cap="none" spc="0" normalizeH="0" baseline="0" noProof="0" dirty="0" err="1">
                <a:ln>
                  <a:noFill/>
                </a:ln>
                <a:solidFill>
                  <a:srgbClr val="000000"/>
                </a:solidFill>
                <a:effectLst/>
                <a:uLnTx/>
                <a:uFillTx/>
                <a:latin typeface="Consolas" panose="020B0609020204030204" pitchFamily="49" charset="0"/>
                <a:sym typeface="Helvetica Neue"/>
              </a:rPr>
              <a:t>i</a:t>
            </a: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a:t>
            </a:r>
          </a:p>
          <a:p>
            <a:pPr marL="0" marR="0" lvl="0" indent="0" defTabSz="121916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a:t>
            </a:r>
            <a:b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br>
            <a:r>
              <a:rPr kumimoji="0" lang="en-US" sz="1200" b="0" i="0" u="none" strike="noStrike" kern="0" cap="none" spc="0" normalizeH="0" baseline="0" noProof="0" dirty="0">
                <a:ln>
                  <a:noFill/>
                </a:ln>
                <a:solidFill>
                  <a:srgbClr val="000000"/>
                </a:solidFill>
                <a:effectLst/>
                <a:uLnTx/>
                <a:uFillTx/>
                <a:latin typeface="Consolas" panose="020B0609020204030204" pitchFamily="49" charset="0"/>
                <a:sym typeface="Helvetica Neue"/>
              </a:rPr>
              <a:t>    </a:t>
            </a:r>
            <a:endParaRPr kumimoji="0" lang="de-DE" sz="1200" b="0" i="0" u="none" strike="noStrike" kern="0" cap="none" spc="0" normalizeH="0" baseline="0" noProof="0" dirty="0">
              <a:ln>
                <a:noFill/>
              </a:ln>
              <a:solidFill>
                <a:srgbClr val="000000"/>
              </a:solidFill>
              <a:effectLst/>
              <a:uLnTx/>
              <a:uFillTx/>
              <a:latin typeface="Consolas" panose="020B0609020204030204" pitchFamily="49" charset="0"/>
              <a:sym typeface="Helvetica Neue"/>
            </a:endParaRPr>
          </a:p>
        </p:txBody>
      </p:sp>
    </p:spTree>
    <p:extLst>
      <p:ext uri="{BB962C8B-B14F-4D97-AF65-F5344CB8AC3E}">
        <p14:creationId xmlns:p14="http://schemas.microsoft.com/office/powerpoint/2010/main" val="29929036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4E9B7-CB6A-4DE6-88BF-B59C029F71BB}"/>
              </a:ext>
            </a:extLst>
          </p:cNvPr>
          <p:cNvSpPr>
            <a:spLocks noGrp="1"/>
          </p:cNvSpPr>
          <p:nvPr>
            <p:ph type="title"/>
          </p:nvPr>
        </p:nvSpPr>
        <p:spPr/>
        <p:txBody>
          <a:bodyPr/>
          <a:lstStyle/>
          <a:p>
            <a:r>
              <a:rPr lang="zh-CN" altLang="en-US" sz="3600" dirty="0"/>
              <a:t>实例研究：</a:t>
            </a:r>
            <a:r>
              <a:rPr lang="en-US" altLang="zh-CN" sz="3600" dirty="0" err="1"/>
              <a:t>NWChem</a:t>
            </a:r>
            <a:r>
              <a:rPr lang="en-US" altLang="zh-CN" sz="3600" dirty="0"/>
              <a:t> TCE CCSD(T)</a:t>
            </a:r>
            <a:endParaRPr lang="zh-CN" altLang="en-US" sz="3600" dirty="0"/>
          </a:p>
        </p:txBody>
      </p:sp>
      <p:sp>
        <p:nvSpPr>
          <p:cNvPr id="3" name="内容占位符 2">
            <a:extLst>
              <a:ext uri="{FF2B5EF4-FFF2-40B4-BE49-F238E27FC236}">
                <a16:creationId xmlns:a16="http://schemas.microsoft.com/office/drawing/2014/main" id="{AC7E750B-CC88-4086-90D5-0E8A37342396}"/>
              </a:ext>
            </a:extLst>
          </p:cNvPr>
          <p:cNvSpPr>
            <a:spLocks noGrp="1"/>
          </p:cNvSpPr>
          <p:nvPr>
            <p:ph idx="1"/>
          </p:nvPr>
        </p:nvSpPr>
        <p:spPr/>
        <p:txBody>
          <a:bodyPr/>
          <a:lstStyle/>
          <a:p>
            <a:r>
              <a:rPr lang="en-US" altLang="zh-CN" dirty="0" err="1"/>
              <a:t>NWChem</a:t>
            </a:r>
            <a:r>
              <a:rPr lang="zh-CN" altLang="en-US" dirty="0"/>
              <a:t>：计算化学软件包</a:t>
            </a:r>
            <a:endParaRPr lang="en-US" altLang="zh-CN" dirty="0"/>
          </a:p>
          <a:p>
            <a:pPr lvl="1"/>
            <a:r>
              <a:rPr lang="zh-CN" altLang="en-US" dirty="0"/>
              <a:t>量子化学</a:t>
            </a:r>
            <a:endParaRPr lang="en-US" altLang="zh-CN" dirty="0"/>
          </a:p>
          <a:p>
            <a:pPr lvl="1"/>
            <a:r>
              <a:rPr lang="zh-CN" altLang="en-US" dirty="0"/>
              <a:t>分子动力学</a:t>
            </a:r>
            <a:endParaRPr lang="en-US" altLang="zh-CN" dirty="0"/>
          </a:p>
          <a:p>
            <a:r>
              <a:rPr lang="zh-CN" altLang="en-US" dirty="0"/>
              <a:t>为大规模超算设计</a:t>
            </a:r>
            <a:endParaRPr lang="en-US" altLang="zh-CN" dirty="0"/>
          </a:p>
          <a:p>
            <a:r>
              <a:rPr lang="en-US" altLang="zh-CN" dirty="0"/>
              <a:t>PNNL</a:t>
            </a:r>
            <a:r>
              <a:rPr lang="zh-CN" altLang="en-US" dirty="0"/>
              <a:t>的</a:t>
            </a:r>
            <a:r>
              <a:rPr lang="en-US" altLang="zh-CN" dirty="0"/>
              <a:t>EMSL</a:t>
            </a:r>
            <a:r>
              <a:rPr lang="zh-CN" altLang="en-US" dirty="0"/>
              <a:t>开发</a:t>
            </a:r>
            <a:endParaRPr lang="en-US" altLang="zh-CN" dirty="0"/>
          </a:p>
          <a:p>
            <a:pPr lvl="1"/>
            <a:r>
              <a:rPr lang="en-US" altLang="zh-CN" dirty="0"/>
              <a:t>EMSL: Environmental Molecular Sciences Laboratory</a:t>
            </a:r>
          </a:p>
          <a:p>
            <a:pPr lvl="1"/>
            <a:r>
              <a:rPr lang="en-US" altLang="zh-CN" dirty="0"/>
              <a:t>PNNL: Pacific Northern National Lab</a:t>
            </a:r>
          </a:p>
          <a:p>
            <a:r>
              <a:rPr lang="en-US" altLang="zh-CN" dirty="0"/>
              <a:t>URL: http://www.nwchem-sw.org</a:t>
            </a:r>
            <a:endParaRPr lang="zh-CN" altLang="en-US" dirty="0"/>
          </a:p>
        </p:txBody>
      </p:sp>
    </p:spTree>
    <p:extLst>
      <p:ext uri="{BB962C8B-B14F-4D97-AF65-F5344CB8AC3E}">
        <p14:creationId xmlns:p14="http://schemas.microsoft.com/office/powerpoint/2010/main" val="223390286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5F8C31-777B-40C6-9875-BD20847F046B}"/>
              </a:ext>
            </a:extLst>
          </p:cNvPr>
          <p:cNvSpPr>
            <a:spLocks noGrp="1"/>
          </p:cNvSpPr>
          <p:nvPr>
            <p:ph type="title"/>
          </p:nvPr>
        </p:nvSpPr>
        <p:spPr/>
        <p:txBody>
          <a:bodyPr/>
          <a:lstStyle/>
          <a:p>
            <a:r>
              <a:rPr lang="zh-CN" altLang="en-US" dirty="0"/>
              <a:t>寻找卸载候选</a:t>
            </a:r>
          </a:p>
        </p:txBody>
      </p:sp>
      <p:sp>
        <p:nvSpPr>
          <p:cNvPr id="3" name="内容占位符 2">
            <a:extLst>
              <a:ext uri="{FF2B5EF4-FFF2-40B4-BE49-F238E27FC236}">
                <a16:creationId xmlns:a16="http://schemas.microsoft.com/office/drawing/2014/main" id="{7C82E0EB-65E5-404B-878E-4D101E0A0F31}"/>
              </a:ext>
            </a:extLst>
          </p:cNvPr>
          <p:cNvSpPr>
            <a:spLocks noGrp="1"/>
          </p:cNvSpPr>
          <p:nvPr>
            <p:ph idx="1"/>
          </p:nvPr>
        </p:nvSpPr>
        <p:spPr/>
        <p:txBody>
          <a:bodyPr/>
          <a:lstStyle/>
          <a:p>
            <a:r>
              <a:rPr lang="zh-CN" altLang="en-US" dirty="0"/>
              <a:t>对卸载候选的要求</a:t>
            </a:r>
            <a:r>
              <a:rPr lang="en-US" altLang="zh-CN" dirty="0"/>
              <a:t>	</a:t>
            </a:r>
          </a:p>
          <a:p>
            <a:pPr lvl="1"/>
            <a:r>
              <a:rPr lang="zh-CN" altLang="en-US" dirty="0"/>
              <a:t>计算密集代码区域（</a:t>
            </a:r>
            <a:r>
              <a:rPr lang="en-US" altLang="zh-CN" dirty="0"/>
              <a:t>kernel</a:t>
            </a:r>
            <a:r>
              <a:rPr lang="zh-CN" altLang="en-US" dirty="0"/>
              <a:t>）</a:t>
            </a:r>
            <a:endParaRPr lang="en-US" altLang="zh-CN" dirty="0"/>
          </a:p>
          <a:p>
            <a:pPr lvl="1"/>
            <a:r>
              <a:rPr lang="zh-CN" altLang="en-US" dirty="0"/>
              <a:t>高度并行</a:t>
            </a:r>
            <a:endParaRPr lang="en-US" altLang="zh-CN" dirty="0"/>
          </a:p>
          <a:p>
            <a:pPr lvl="1"/>
            <a:r>
              <a:rPr lang="zh-CN" altLang="en-US" dirty="0"/>
              <a:t>计算伸缩强于数据传输</a:t>
            </a:r>
            <a:br>
              <a:rPr lang="en-US" altLang="zh-CN" dirty="0"/>
            </a:br>
            <a:r>
              <a:rPr lang="zh-CN" altLang="en-US" dirty="0"/>
              <a:t>如计算</a:t>
            </a:r>
            <a:r>
              <a:rPr lang="en-US" altLang="zh-CN" dirty="0"/>
              <a:t>O(n</a:t>
            </a:r>
            <a:r>
              <a:rPr lang="en-US" altLang="zh-CN" baseline="30000" dirty="0"/>
              <a:t>3</a:t>
            </a:r>
            <a:r>
              <a:rPr lang="en-US" altLang="zh-CN" dirty="0"/>
              <a:t>) vs. </a:t>
            </a:r>
            <a:r>
              <a:rPr lang="zh-CN" altLang="en-US" dirty="0"/>
              <a:t>数据传输</a:t>
            </a:r>
            <a:r>
              <a:rPr lang="en-US" altLang="zh-CN" dirty="0"/>
              <a:t>O(n</a:t>
            </a:r>
            <a:r>
              <a:rPr lang="en-US" altLang="zh-CN" baseline="30000" dirty="0"/>
              <a:t>2</a:t>
            </a:r>
            <a:r>
              <a:rPr lang="en-US" altLang="zh-CN" dirty="0"/>
              <a:t>)</a:t>
            </a:r>
          </a:p>
          <a:p>
            <a:endParaRPr lang="en-US" altLang="zh-CN" dirty="0"/>
          </a:p>
          <a:p>
            <a:r>
              <a:rPr lang="en-US" altLang="zh-CN" dirty="0"/>
              <a:t>Intel</a:t>
            </a:r>
            <a:r>
              <a:rPr lang="en-US" altLang="zh-CN" baseline="30000" dirty="0"/>
              <a:t>®</a:t>
            </a:r>
            <a:r>
              <a:rPr lang="en-US" altLang="zh-CN" dirty="0"/>
              <a:t> Advisor: Offload Advisor </a:t>
            </a:r>
            <a:r>
              <a:rPr lang="zh-CN" altLang="en-US" dirty="0"/>
              <a:t>可用来确定候选</a:t>
            </a:r>
          </a:p>
        </p:txBody>
      </p:sp>
    </p:spTree>
    <p:extLst>
      <p:ext uri="{BB962C8B-B14F-4D97-AF65-F5344CB8AC3E}">
        <p14:creationId xmlns:p14="http://schemas.microsoft.com/office/powerpoint/2010/main" val="3542735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5D8DE60-A100-4EBD-95BA-3FFA730589EE}"/>
              </a:ext>
            </a:extLst>
          </p:cNvPr>
          <p:cNvSpPr>
            <a:spLocks noGrp="1" noChangeArrowheads="1"/>
          </p:cNvSpPr>
          <p:nvPr>
            <p:ph type="title"/>
          </p:nvPr>
        </p:nvSpPr>
        <p:spPr/>
        <p:txBody>
          <a:bodyPr/>
          <a:lstStyle/>
          <a:p>
            <a:pPr eaLnBrk="1" hangingPunct="1"/>
            <a:r>
              <a:rPr lang="en-US" altLang="zh-CN"/>
              <a:t>Hello World(3)</a:t>
            </a:r>
            <a:endParaRPr lang="zh-CN" altLang="en-US"/>
          </a:p>
        </p:txBody>
      </p:sp>
      <p:sp>
        <p:nvSpPr>
          <p:cNvPr id="11267" name="Rectangle 3">
            <a:extLst>
              <a:ext uri="{FF2B5EF4-FFF2-40B4-BE49-F238E27FC236}">
                <a16:creationId xmlns:a16="http://schemas.microsoft.com/office/drawing/2014/main" id="{FB6A879B-FDBD-4BB3-8B36-F9C7D2BA97C0}"/>
              </a:ext>
            </a:extLst>
          </p:cNvPr>
          <p:cNvSpPr>
            <a:spLocks noGrp="1" noChangeArrowheads="1"/>
          </p:cNvSpPr>
          <p:nvPr>
            <p:ph type="body" idx="1"/>
          </p:nvPr>
        </p:nvSpPr>
        <p:spPr/>
        <p:txBody>
          <a:bodyPr/>
          <a:lstStyle/>
          <a:p>
            <a:pPr marL="0" indent="0" eaLnBrk="1" hangingPunct="1">
              <a:spcBef>
                <a:spcPts val="100"/>
              </a:spcBef>
              <a:buFont typeface="Wingdings" panose="05000000000000000000" pitchFamily="2" charset="2"/>
              <a:buNone/>
              <a:defRPr/>
            </a:pPr>
            <a:r>
              <a:rPr lang="en-US" altLang="zh-CN" sz="2400" kern="100" dirty="0">
                <a:solidFill>
                  <a:srgbClr val="0000FF"/>
                </a:solidFill>
                <a:latin typeface="Arial" panose="020B0604020202020204" pitchFamily="34" charset="0"/>
              </a:rPr>
              <a:t>Hello from thread 2 of 4</a:t>
            </a:r>
          </a:p>
          <a:p>
            <a:pPr marL="0" indent="0" eaLnBrk="1" hangingPunct="1">
              <a:spcBef>
                <a:spcPts val="100"/>
              </a:spcBef>
              <a:buFont typeface="Wingdings" panose="05000000000000000000" pitchFamily="2" charset="2"/>
              <a:buNone/>
              <a:defRPr/>
            </a:pPr>
            <a:r>
              <a:rPr lang="en-US" altLang="zh-CN" sz="2400" kern="100" dirty="0">
                <a:solidFill>
                  <a:srgbClr val="0000FF"/>
                </a:solidFill>
                <a:latin typeface="Arial" panose="020B0604020202020204" pitchFamily="34" charset="0"/>
              </a:rPr>
              <a:t>Hello from thread 0 of 4</a:t>
            </a:r>
          </a:p>
          <a:p>
            <a:pPr marL="0" indent="0" eaLnBrk="1" hangingPunct="1">
              <a:spcBef>
                <a:spcPts val="100"/>
              </a:spcBef>
              <a:buFont typeface="Wingdings" panose="05000000000000000000" pitchFamily="2" charset="2"/>
              <a:buNone/>
              <a:defRPr/>
            </a:pPr>
            <a:r>
              <a:rPr lang="en-US" altLang="zh-CN" sz="2400" kern="100" dirty="0">
                <a:solidFill>
                  <a:srgbClr val="0000FF"/>
                </a:solidFill>
                <a:latin typeface="Arial" panose="020B0604020202020204" pitchFamily="34" charset="0"/>
              </a:rPr>
              <a:t>Hello from thread 1 of 4</a:t>
            </a:r>
          </a:p>
          <a:p>
            <a:pPr marL="0" indent="0" eaLnBrk="1" hangingPunct="1">
              <a:spcBef>
                <a:spcPts val="100"/>
              </a:spcBef>
              <a:buFont typeface="Wingdings" panose="05000000000000000000" pitchFamily="2" charset="2"/>
              <a:buNone/>
              <a:defRPr/>
            </a:pPr>
            <a:r>
              <a:rPr lang="en-US" altLang="zh-CN" sz="2400" kern="100" dirty="0">
                <a:solidFill>
                  <a:srgbClr val="0000FF"/>
                </a:solidFill>
                <a:latin typeface="Arial" panose="020B0604020202020204" pitchFamily="34" charset="0"/>
              </a:rPr>
              <a:t>Hello from thread 3 of 4</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5506A-EB24-4BEB-957B-EE82DADF109A}"/>
              </a:ext>
            </a:extLst>
          </p:cNvPr>
          <p:cNvSpPr>
            <a:spLocks noGrp="1"/>
          </p:cNvSpPr>
          <p:nvPr>
            <p:ph type="title"/>
          </p:nvPr>
        </p:nvSpPr>
        <p:spPr/>
        <p:txBody>
          <a:bodyPr/>
          <a:lstStyle/>
          <a:p>
            <a:r>
              <a:rPr lang="en-US" altLang="zh-CN" dirty="0"/>
              <a:t>Kernel</a:t>
            </a:r>
            <a:r>
              <a:rPr lang="zh-CN" altLang="en-US" dirty="0"/>
              <a:t>示例</a:t>
            </a:r>
          </a:p>
        </p:txBody>
      </p:sp>
      <p:sp>
        <p:nvSpPr>
          <p:cNvPr id="3" name="内容占位符 2">
            <a:extLst>
              <a:ext uri="{FF2B5EF4-FFF2-40B4-BE49-F238E27FC236}">
                <a16:creationId xmlns:a16="http://schemas.microsoft.com/office/drawing/2014/main" id="{E03A96A5-2F1A-44CA-83A9-08BAD35890CA}"/>
              </a:ext>
            </a:extLst>
          </p:cNvPr>
          <p:cNvSpPr>
            <a:spLocks noGrp="1"/>
          </p:cNvSpPr>
          <p:nvPr>
            <p:ph idx="1"/>
          </p:nvPr>
        </p:nvSpPr>
        <p:spPr/>
        <p:txBody>
          <a:bodyPr/>
          <a:lstStyle/>
          <a:p>
            <a:endParaRPr lang="zh-CN" altLang="en-US"/>
          </a:p>
        </p:txBody>
      </p:sp>
      <p:pic>
        <p:nvPicPr>
          <p:cNvPr id="13" name="图片 12">
            <a:extLst>
              <a:ext uri="{FF2B5EF4-FFF2-40B4-BE49-F238E27FC236}">
                <a16:creationId xmlns:a16="http://schemas.microsoft.com/office/drawing/2014/main" id="{8D66CC6D-1483-4AB0-9D4B-30E2D9685026}"/>
              </a:ext>
            </a:extLst>
          </p:cNvPr>
          <p:cNvPicPr>
            <a:picLocks noChangeAspect="1"/>
          </p:cNvPicPr>
          <p:nvPr/>
        </p:nvPicPr>
        <p:blipFill>
          <a:blip r:embed="rId2"/>
          <a:stretch>
            <a:fillRect/>
          </a:stretch>
        </p:blipFill>
        <p:spPr>
          <a:xfrm>
            <a:off x="0" y="1647368"/>
            <a:ext cx="9144000" cy="4373920"/>
          </a:xfrm>
          <a:prstGeom prst="rect">
            <a:avLst/>
          </a:prstGeom>
        </p:spPr>
      </p:pic>
    </p:spTree>
    <p:extLst>
      <p:ext uri="{BB962C8B-B14F-4D97-AF65-F5344CB8AC3E}">
        <p14:creationId xmlns:p14="http://schemas.microsoft.com/office/powerpoint/2010/main" val="207563982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154DA1-A436-4361-8D9F-A5C1C308CA32}"/>
              </a:ext>
            </a:extLst>
          </p:cNvPr>
          <p:cNvSpPr>
            <a:spLocks noGrp="1"/>
          </p:cNvSpPr>
          <p:nvPr>
            <p:ph type="title"/>
          </p:nvPr>
        </p:nvSpPr>
        <p:spPr/>
        <p:txBody>
          <a:bodyPr/>
          <a:lstStyle/>
          <a:p>
            <a:r>
              <a:rPr lang="zh-CN" altLang="en-US" dirty="0"/>
              <a:t>调用</a:t>
            </a:r>
            <a:r>
              <a:rPr lang="en-US" altLang="zh-CN" dirty="0"/>
              <a:t>kernel/</a:t>
            </a:r>
            <a:r>
              <a:rPr lang="zh-CN" altLang="en-US" dirty="0"/>
              <a:t>数据管理</a:t>
            </a:r>
          </a:p>
        </p:txBody>
      </p:sp>
      <p:sp>
        <p:nvSpPr>
          <p:cNvPr id="3" name="内容占位符 2">
            <a:extLst>
              <a:ext uri="{FF2B5EF4-FFF2-40B4-BE49-F238E27FC236}">
                <a16:creationId xmlns:a16="http://schemas.microsoft.com/office/drawing/2014/main" id="{62AFC22E-6793-4E2A-B52C-329E205973FB}"/>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9D89ADCD-B1C3-4CFA-931F-AFEE0D99253F}"/>
              </a:ext>
            </a:extLst>
          </p:cNvPr>
          <p:cNvPicPr>
            <a:picLocks noChangeAspect="1"/>
          </p:cNvPicPr>
          <p:nvPr/>
        </p:nvPicPr>
        <p:blipFill>
          <a:blip r:embed="rId2"/>
          <a:stretch>
            <a:fillRect/>
          </a:stretch>
        </p:blipFill>
        <p:spPr>
          <a:xfrm>
            <a:off x="0" y="1543261"/>
            <a:ext cx="9144000" cy="4189995"/>
          </a:xfrm>
          <a:prstGeom prst="rect">
            <a:avLst/>
          </a:prstGeom>
        </p:spPr>
      </p:pic>
    </p:spTree>
    <p:extLst>
      <p:ext uri="{BB962C8B-B14F-4D97-AF65-F5344CB8AC3E}">
        <p14:creationId xmlns:p14="http://schemas.microsoft.com/office/powerpoint/2010/main" val="64267055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85071148-C544-4985-BB59-CB99BAEEF846}"/>
              </a:ext>
            </a:extLst>
          </p:cNvPr>
          <p:cNvSpPr>
            <a:spLocks noGrp="1" noChangeArrowheads="1"/>
          </p:cNvSpPr>
          <p:nvPr>
            <p:ph type="title"/>
          </p:nvPr>
        </p:nvSpPr>
        <p:spPr/>
        <p:txBody>
          <a:bodyPr/>
          <a:lstStyle/>
          <a:p>
            <a:pPr eaLnBrk="1" hangingPunct="1"/>
            <a:r>
              <a:rPr lang="en-US" altLang="zh-CN"/>
              <a:t>OpenMP</a:t>
            </a:r>
            <a:r>
              <a:rPr lang="zh-CN" altLang="en-US"/>
              <a:t>小结</a:t>
            </a:r>
          </a:p>
        </p:txBody>
      </p:sp>
      <p:sp>
        <p:nvSpPr>
          <p:cNvPr id="147459" name="Rectangle 3">
            <a:extLst>
              <a:ext uri="{FF2B5EF4-FFF2-40B4-BE49-F238E27FC236}">
                <a16:creationId xmlns:a16="http://schemas.microsoft.com/office/drawing/2014/main" id="{E827B24B-3156-47A2-B3AF-0926D8A1C3C6}"/>
              </a:ext>
            </a:extLst>
          </p:cNvPr>
          <p:cNvSpPr>
            <a:spLocks noGrp="1" noChangeArrowheads="1"/>
          </p:cNvSpPr>
          <p:nvPr>
            <p:ph type="body" idx="1"/>
          </p:nvPr>
        </p:nvSpPr>
        <p:spPr/>
        <p:txBody>
          <a:bodyPr/>
          <a:lstStyle/>
          <a:p>
            <a:pPr eaLnBrk="1" hangingPunct="1"/>
            <a:r>
              <a:rPr lang="zh-CN" altLang="en-US"/>
              <a:t>优点</a:t>
            </a:r>
            <a:endParaRPr lang="en-US" altLang="zh-CN"/>
          </a:p>
          <a:p>
            <a:pPr lvl="1" eaLnBrk="1" hangingPunct="1"/>
            <a:r>
              <a:rPr lang="zh-CN" altLang="en-US"/>
              <a:t>简单修改串行程序即可得到并行程序</a:t>
            </a:r>
            <a:endParaRPr lang="en-US" altLang="zh-CN"/>
          </a:p>
          <a:p>
            <a:pPr lvl="1" eaLnBrk="1" hangingPunct="1"/>
            <a:r>
              <a:rPr lang="zh-CN" altLang="en-US"/>
              <a:t>不必关系低层映射细节</a:t>
            </a:r>
            <a:endParaRPr lang="en-US" altLang="zh-CN"/>
          </a:p>
          <a:p>
            <a:pPr lvl="1" eaLnBrk="1" hangingPunct="1"/>
            <a:r>
              <a:rPr lang="zh-CN" altLang="en-US"/>
              <a:t>可移植、可扩展、单处理器也正确</a:t>
            </a:r>
            <a:endParaRPr lang="en-US" altLang="zh-CN"/>
          </a:p>
          <a:p>
            <a:pPr eaLnBrk="1" hangingPunct="1"/>
            <a:r>
              <a:rPr lang="zh-CN" altLang="en-US"/>
              <a:t>缺点</a:t>
            </a:r>
            <a:endParaRPr lang="en-US" altLang="zh-CN"/>
          </a:p>
          <a:p>
            <a:pPr lvl="1" eaLnBrk="1" hangingPunct="1"/>
            <a:r>
              <a:rPr lang="zh-CN" altLang="en-US"/>
              <a:t>从头写并行程序的话不是很自然</a:t>
            </a:r>
            <a:endParaRPr lang="en-US" altLang="zh-CN"/>
          </a:p>
          <a:p>
            <a:pPr lvl="1" eaLnBrk="1" hangingPunct="1"/>
            <a:r>
              <a:rPr lang="zh-CN" altLang="en-US"/>
              <a:t>表达常见并行结构并不总是可行</a:t>
            </a:r>
            <a:endParaRPr lang="en-US" altLang="zh-CN"/>
          </a:p>
          <a:p>
            <a:pPr lvl="1" eaLnBrk="1" hangingPunct="1"/>
            <a:r>
              <a:rPr lang="zh-CN" altLang="en-US"/>
              <a:t>局部性处理</a:t>
            </a:r>
            <a:endParaRPr lang="en-US" altLang="zh-CN"/>
          </a:p>
          <a:p>
            <a:pPr lvl="1" eaLnBrk="1" hangingPunct="1"/>
            <a:r>
              <a:rPr lang="zh-CN" altLang="en-US"/>
              <a:t>性能控制</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23AAF0F-FD48-4EB9-94D4-2E2D149D62E9}"/>
              </a:ext>
            </a:extLst>
          </p:cNvPr>
          <p:cNvSpPr>
            <a:spLocks noGrp="1" noChangeArrowheads="1"/>
          </p:cNvSpPr>
          <p:nvPr>
            <p:ph type="title"/>
          </p:nvPr>
        </p:nvSpPr>
        <p:spPr/>
        <p:txBody>
          <a:bodyPr/>
          <a:lstStyle/>
          <a:p>
            <a:pPr eaLnBrk="1" hangingPunct="1"/>
            <a:r>
              <a:rPr lang="zh-CN" altLang="en-US"/>
              <a:t>为防止编译器不支持</a:t>
            </a:r>
            <a:r>
              <a:rPr lang="en-US" altLang="zh-CN"/>
              <a:t>OpenMP</a:t>
            </a:r>
            <a:endParaRPr lang="zh-CN" altLang="en-US"/>
          </a:p>
        </p:txBody>
      </p:sp>
      <p:sp>
        <p:nvSpPr>
          <p:cNvPr id="22531" name="Rectangle 3">
            <a:extLst>
              <a:ext uri="{FF2B5EF4-FFF2-40B4-BE49-F238E27FC236}">
                <a16:creationId xmlns:a16="http://schemas.microsoft.com/office/drawing/2014/main" id="{71FB0F9D-65A2-47D3-B5E6-0DFF5489B4A9}"/>
              </a:ext>
            </a:extLst>
          </p:cNvPr>
          <p:cNvSpPr>
            <a:spLocks noGrp="1" noChangeArrowheads="1"/>
          </p:cNvSpPr>
          <p:nvPr>
            <p:ph type="body" idx="1"/>
          </p:nvPr>
        </p:nvSpPr>
        <p:spPr>
          <a:xfrm>
            <a:off x="838200" y="1371600"/>
            <a:ext cx="8116888" cy="4876800"/>
          </a:xfrm>
        </p:spPr>
        <p:txBody>
          <a:bodyPr/>
          <a:lstStyle/>
          <a:p>
            <a:pPr eaLnBrk="1" hangingPunct="1"/>
            <a:endParaRPr lang="en-US" altLang="zh-CN"/>
          </a:p>
        </p:txBody>
      </p:sp>
      <p:sp>
        <p:nvSpPr>
          <p:cNvPr id="7" name="Rectangle 3">
            <a:extLst>
              <a:ext uri="{FF2B5EF4-FFF2-40B4-BE49-F238E27FC236}">
                <a16:creationId xmlns:a16="http://schemas.microsoft.com/office/drawing/2014/main" id="{A81F8DF7-0127-451A-932D-291E2729A9F4}"/>
              </a:ext>
            </a:extLst>
          </p:cNvPr>
          <p:cNvSpPr>
            <a:spLocks noChangeArrowheads="1"/>
          </p:cNvSpPr>
          <p:nvPr/>
        </p:nvSpPr>
        <p:spPr bwMode="auto">
          <a:xfrm>
            <a:off x="1331913" y="1916113"/>
            <a:ext cx="3144837" cy="523875"/>
          </a:xfrm>
          <a:prstGeom prst="rect">
            <a:avLst/>
          </a:prstGeom>
          <a:noFill/>
          <a:ln>
            <a:noFill/>
          </a:ln>
        </p:spPr>
        <p:txBody>
          <a:bodyPr wrap="none">
            <a:spAutoFit/>
          </a:bodyPr>
          <a:lstStyle>
            <a:lvl1pPr eaLnBrk="0" hangingPunct="0">
              <a:defRPr sz="2400">
                <a:solidFill>
                  <a:schemeClr val="accent1"/>
                </a:solidFill>
                <a:latin typeface="Arial" panose="020B0604020202020204" pitchFamily="34" charset="0"/>
                <a:ea typeface="ＭＳ Ｐゴシック" charset="-128"/>
              </a:defRPr>
            </a:lvl1pPr>
            <a:lvl2pPr marL="37931725" indent="-37474525" eaLnBrk="0" hangingPunct="0">
              <a:defRPr sz="2400">
                <a:solidFill>
                  <a:schemeClr val="accent1"/>
                </a:solidFill>
                <a:latin typeface="Arial" panose="020B0604020202020204" pitchFamily="34" charset="0"/>
                <a:ea typeface="ＭＳ Ｐゴシック" charset="-128"/>
              </a:defRPr>
            </a:lvl2pPr>
            <a:lvl3pPr eaLnBrk="0" hangingPunct="0">
              <a:defRPr sz="2400">
                <a:solidFill>
                  <a:schemeClr val="accent1"/>
                </a:solidFill>
                <a:latin typeface="Arial" panose="020B0604020202020204" pitchFamily="34" charset="0"/>
                <a:ea typeface="ＭＳ Ｐゴシック" charset="-128"/>
              </a:defRPr>
            </a:lvl3pPr>
            <a:lvl4pPr eaLnBrk="0" hangingPunct="0">
              <a:defRPr sz="2400">
                <a:solidFill>
                  <a:schemeClr val="accent1"/>
                </a:solidFill>
                <a:latin typeface="Arial" panose="020B0604020202020204" pitchFamily="34" charset="0"/>
                <a:ea typeface="ＭＳ Ｐゴシック" charset="-128"/>
              </a:defRPr>
            </a:lvl4pPr>
            <a:lvl5pPr eaLnBrk="0" hangingPunct="0">
              <a:defRPr sz="2400">
                <a:solidFill>
                  <a:schemeClr val="accent1"/>
                </a:solidFill>
                <a:latin typeface="Arial" panose="020B0604020202020204" pitchFamily="34" charset="0"/>
                <a:ea typeface="ＭＳ Ｐゴシック" charset="-128"/>
              </a:defRPr>
            </a:lvl5pPr>
            <a:lvl6pPr marL="457200" eaLnBrk="0" fontAlgn="base" hangingPunct="0">
              <a:spcBef>
                <a:spcPct val="0"/>
              </a:spcBef>
              <a:spcAft>
                <a:spcPct val="0"/>
              </a:spcAft>
              <a:defRPr sz="2400">
                <a:solidFill>
                  <a:schemeClr val="accent1"/>
                </a:solidFill>
                <a:latin typeface="Arial" panose="020B0604020202020204" pitchFamily="34" charset="0"/>
                <a:ea typeface="ＭＳ Ｐゴシック" charset="-128"/>
              </a:defRPr>
            </a:lvl6pPr>
            <a:lvl7pPr marL="914400" eaLnBrk="0" fontAlgn="base" hangingPunct="0">
              <a:spcBef>
                <a:spcPct val="0"/>
              </a:spcBef>
              <a:spcAft>
                <a:spcPct val="0"/>
              </a:spcAft>
              <a:defRPr sz="2400">
                <a:solidFill>
                  <a:schemeClr val="accent1"/>
                </a:solidFill>
                <a:latin typeface="Arial" panose="020B0604020202020204" pitchFamily="34" charset="0"/>
                <a:ea typeface="ＭＳ Ｐゴシック" charset="-128"/>
              </a:defRPr>
            </a:lvl7pPr>
            <a:lvl8pPr marL="1371600" eaLnBrk="0" fontAlgn="base" hangingPunct="0">
              <a:spcBef>
                <a:spcPct val="0"/>
              </a:spcBef>
              <a:spcAft>
                <a:spcPct val="0"/>
              </a:spcAft>
              <a:defRPr sz="2400">
                <a:solidFill>
                  <a:schemeClr val="accent1"/>
                </a:solidFill>
                <a:latin typeface="Arial" panose="020B0604020202020204" pitchFamily="34" charset="0"/>
                <a:ea typeface="ＭＳ Ｐゴシック" charset="-128"/>
              </a:defRPr>
            </a:lvl8pPr>
            <a:lvl9pPr marL="1828800" eaLnBrk="0" fontAlgn="base" hangingPunct="0">
              <a:spcBef>
                <a:spcPct val="0"/>
              </a:spcBef>
              <a:spcAft>
                <a:spcPct val="0"/>
              </a:spcAft>
              <a:defRPr sz="2400">
                <a:solidFill>
                  <a:schemeClr val="accent1"/>
                </a:solidFill>
                <a:latin typeface="Arial" panose="020B0604020202020204" pitchFamily="34" charset="0"/>
                <a:ea typeface="ＭＳ Ｐゴシック" charset="-128"/>
              </a:defRPr>
            </a:lvl9pPr>
          </a:lstStyle>
          <a:p>
            <a:pPr eaLnBrk="1" fontAlgn="auto" hangingPunct="1">
              <a:spcBef>
                <a:spcPct val="20000"/>
              </a:spcBef>
              <a:spcAft>
                <a:spcPts val="0"/>
              </a:spcAft>
              <a:buClr>
                <a:srgbClr val="000000"/>
              </a:buClr>
              <a:buSzPct val="60000"/>
              <a:buFont typeface="Wingdings" panose="05000000000000000000" pitchFamily="2" charset="2"/>
              <a:buNone/>
              <a:defRPr/>
            </a:pPr>
            <a:r>
              <a:rPr kumimoji="0" lang="en-US" altLang="zh-CN" sz="2800" kern="0" dirty="0">
                <a:solidFill>
                  <a:srgbClr val="FC0128"/>
                </a:solidFill>
              </a:rPr>
              <a:t># include &lt;</a:t>
            </a:r>
            <a:r>
              <a:rPr kumimoji="0" lang="en-US" altLang="zh-CN" sz="2800" kern="0" dirty="0" err="1">
                <a:solidFill>
                  <a:srgbClr val="FC0128"/>
                </a:solidFill>
              </a:rPr>
              <a:t>omp.h</a:t>
            </a:r>
            <a:r>
              <a:rPr kumimoji="0" lang="en-US" altLang="zh-CN" sz="2800" kern="0" dirty="0">
                <a:solidFill>
                  <a:srgbClr val="FC0128"/>
                </a:solidFill>
              </a:rPr>
              <a:t>&gt;</a:t>
            </a:r>
          </a:p>
        </p:txBody>
      </p:sp>
      <p:sp>
        <p:nvSpPr>
          <p:cNvPr id="8" name="Rectangle 4">
            <a:extLst>
              <a:ext uri="{FF2B5EF4-FFF2-40B4-BE49-F238E27FC236}">
                <a16:creationId xmlns:a16="http://schemas.microsoft.com/office/drawing/2014/main" id="{34F8EF11-7207-421C-9BA4-EACDF3785F9D}"/>
              </a:ext>
            </a:extLst>
          </p:cNvPr>
          <p:cNvSpPr>
            <a:spLocks noChangeArrowheads="1"/>
          </p:cNvSpPr>
          <p:nvPr/>
        </p:nvSpPr>
        <p:spPr bwMode="auto">
          <a:xfrm>
            <a:off x="3276600" y="3284538"/>
            <a:ext cx="4572000" cy="1557337"/>
          </a:xfrm>
          <a:prstGeom prst="rect">
            <a:avLst/>
          </a:prstGeom>
          <a:noFill/>
          <a:ln>
            <a:noFill/>
          </a:ln>
        </p:spPr>
        <p:txBody>
          <a:bodyPr>
            <a:spAutoFit/>
          </a:bodyPr>
          <a:lstStyle>
            <a:lvl1pPr eaLnBrk="0" hangingPunct="0">
              <a:defRPr sz="2400">
                <a:solidFill>
                  <a:schemeClr val="accent1"/>
                </a:solidFill>
                <a:latin typeface="Arial" panose="020B0604020202020204" pitchFamily="34" charset="0"/>
                <a:ea typeface="ＭＳ Ｐゴシック" charset="-128"/>
              </a:defRPr>
            </a:lvl1pPr>
            <a:lvl2pPr marL="37931725" indent="-37474525" eaLnBrk="0" hangingPunct="0">
              <a:defRPr sz="2400">
                <a:solidFill>
                  <a:schemeClr val="accent1"/>
                </a:solidFill>
                <a:latin typeface="Arial" panose="020B0604020202020204" pitchFamily="34" charset="0"/>
                <a:ea typeface="ＭＳ Ｐゴシック" charset="-128"/>
              </a:defRPr>
            </a:lvl2pPr>
            <a:lvl3pPr eaLnBrk="0" hangingPunct="0">
              <a:defRPr sz="2400">
                <a:solidFill>
                  <a:schemeClr val="accent1"/>
                </a:solidFill>
                <a:latin typeface="Arial" panose="020B0604020202020204" pitchFamily="34" charset="0"/>
                <a:ea typeface="ＭＳ Ｐゴシック" charset="-128"/>
              </a:defRPr>
            </a:lvl3pPr>
            <a:lvl4pPr eaLnBrk="0" hangingPunct="0">
              <a:defRPr sz="2400">
                <a:solidFill>
                  <a:schemeClr val="accent1"/>
                </a:solidFill>
                <a:latin typeface="Arial" panose="020B0604020202020204" pitchFamily="34" charset="0"/>
                <a:ea typeface="ＭＳ Ｐゴシック" charset="-128"/>
              </a:defRPr>
            </a:lvl4pPr>
            <a:lvl5pPr eaLnBrk="0" hangingPunct="0">
              <a:defRPr sz="2400">
                <a:solidFill>
                  <a:schemeClr val="accent1"/>
                </a:solidFill>
                <a:latin typeface="Arial" panose="020B0604020202020204" pitchFamily="34" charset="0"/>
                <a:ea typeface="ＭＳ Ｐゴシック" charset="-128"/>
              </a:defRPr>
            </a:lvl5pPr>
            <a:lvl6pPr marL="457200" eaLnBrk="0" fontAlgn="base" hangingPunct="0">
              <a:spcBef>
                <a:spcPct val="0"/>
              </a:spcBef>
              <a:spcAft>
                <a:spcPct val="0"/>
              </a:spcAft>
              <a:defRPr sz="2400">
                <a:solidFill>
                  <a:schemeClr val="accent1"/>
                </a:solidFill>
                <a:latin typeface="Arial" panose="020B0604020202020204" pitchFamily="34" charset="0"/>
                <a:ea typeface="ＭＳ Ｐゴシック" charset="-128"/>
              </a:defRPr>
            </a:lvl6pPr>
            <a:lvl7pPr marL="914400" eaLnBrk="0" fontAlgn="base" hangingPunct="0">
              <a:spcBef>
                <a:spcPct val="0"/>
              </a:spcBef>
              <a:spcAft>
                <a:spcPct val="0"/>
              </a:spcAft>
              <a:defRPr sz="2400">
                <a:solidFill>
                  <a:schemeClr val="accent1"/>
                </a:solidFill>
                <a:latin typeface="Arial" panose="020B0604020202020204" pitchFamily="34" charset="0"/>
                <a:ea typeface="ＭＳ Ｐゴシック" charset="-128"/>
              </a:defRPr>
            </a:lvl7pPr>
            <a:lvl8pPr marL="1371600" eaLnBrk="0" fontAlgn="base" hangingPunct="0">
              <a:spcBef>
                <a:spcPct val="0"/>
              </a:spcBef>
              <a:spcAft>
                <a:spcPct val="0"/>
              </a:spcAft>
              <a:defRPr sz="2400">
                <a:solidFill>
                  <a:schemeClr val="accent1"/>
                </a:solidFill>
                <a:latin typeface="Arial" panose="020B0604020202020204" pitchFamily="34" charset="0"/>
                <a:ea typeface="ＭＳ Ｐゴシック" charset="-128"/>
              </a:defRPr>
            </a:lvl8pPr>
            <a:lvl9pPr marL="1828800" eaLnBrk="0" fontAlgn="base" hangingPunct="0">
              <a:spcBef>
                <a:spcPct val="0"/>
              </a:spcBef>
              <a:spcAft>
                <a:spcPct val="0"/>
              </a:spcAft>
              <a:defRPr sz="2400">
                <a:solidFill>
                  <a:schemeClr val="accent1"/>
                </a:solidFill>
                <a:latin typeface="Arial" panose="020B0604020202020204" pitchFamily="34" charset="0"/>
                <a:ea typeface="ＭＳ Ｐゴシック" charset="-128"/>
              </a:defRPr>
            </a:lvl9pPr>
          </a:lstStyle>
          <a:p>
            <a:pPr eaLnBrk="1" fontAlgn="auto" hangingPunct="1">
              <a:spcBef>
                <a:spcPct val="20000"/>
              </a:spcBef>
              <a:spcAft>
                <a:spcPts val="0"/>
              </a:spcAft>
              <a:buClr>
                <a:srgbClr val="000000"/>
              </a:buClr>
              <a:buSzPct val="60000"/>
              <a:buFont typeface="Wingdings" panose="05000000000000000000" pitchFamily="2" charset="2"/>
              <a:buNone/>
              <a:defRPr/>
            </a:pPr>
            <a:r>
              <a:rPr kumimoji="0" lang="en-US" altLang="zh-CN" sz="2800" kern="0">
                <a:solidFill>
                  <a:srgbClr val="FC0128"/>
                </a:solidFill>
              </a:rPr>
              <a:t>#ifdef _OPENMP</a:t>
            </a:r>
          </a:p>
          <a:p>
            <a:pPr eaLnBrk="1" fontAlgn="auto" hangingPunct="1">
              <a:spcBef>
                <a:spcPct val="20000"/>
              </a:spcBef>
              <a:spcAft>
                <a:spcPts val="0"/>
              </a:spcAft>
              <a:buClr>
                <a:srgbClr val="000000"/>
              </a:buClr>
              <a:buSzPct val="60000"/>
              <a:buFont typeface="Wingdings" panose="05000000000000000000" pitchFamily="2" charset="2"/>
              <a:buNone/>
              <a:defRPr/>
            </a:pPr>
            <a:r>
              <a:rPr kumimoji="0" lang="en-US" altLang="zh-CN" sz="2800" kern="0">
                <a:solidFill>
                  <a:srgbClr val="FC0128"/>
                </a:solidFill>
              </a:rPr>
              <a:t># include &lt;omp.h&gt;</a:t>
            </a:r>
          </a:p>
          <a:p>
            <a:pPr eaLnBrk="1" fontAlgn="auto" hangingPunct="1">
              <a:spcBef>
                <a:spcPct val="20000"/>
              </a:spcBef>
              <a:spcAft>
                <a:spcPts val="0"/>
              </a:spcAft>
              <a:buClr>
                <a:srgbClr val="000000"/>
              </a:buClr>
              <a:buSzPct val="60000"/>
              <a:buFont typeface="Wingdings" panose="05000000000000000000" pitchFamily="2" charset="2"/>
              <a:buNone/>
              <a:defRPr/>
            </a:pPr>
            <a:r>
              <a:rPr kumimoji="0" lang="en-US" altLang="zh-CN" sz="2800" kern="0">
                <a:solidFill>
                  <a:srgbClr val="FC0128"/>
                </a:solidFill>
              </a:rPr>
              <a:t>#endif</a:t>
            </a:r>
          </a:p>
        </p:txBody>
      </p:sp>
      <p:cxnSp>
        <p:nvCxnSpPr>
          <p:cNvPr id="22534" name="Straight Arrow Connector 6">
            <a:extLst>
              <a:ext uri="{FF2B5EF4-FFF2-40B4-BE49-F238E27FC236}">
                <a16:creationId xmlns:a16="http://schemas.microsoft.com/office/drawing/2014/main" id="{DC84352D-2DB7-4EDB-90CE-327559290326}"/>
              </a:ext>
            </a:extLst>
          </p:cNvPr>
          <p:cNvCxnSpPr>
            <a:cxnSpLocks noChangeShapeType="1"/>
          </p:cNvCxnSpPr>
          <p:nvPr/>
        </p:nvCxnSpPr>
        <p:spPr bwMode="auto">
          <a:xfrm>
            <a:off x="3132138" y="2492375"/>
            <a:ext cx="1008062" cy="649288"/>
          </a:xfrm>
          <a:prstGeom prst="straightConnector1">
            <a:avLst/>
          </a:prstGeom>
          <a:noFill/>
          <a:ln w="28575">
            <a:solidFill>
              <a:srgbClr val="0066FF"/>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22FC635-D1D7-4AF8-82AA-C29478AD4CCB}"/>
              </a:ext>
            </a:extLst>
          </p:cNvPr>
          <p:cNvSpPr>
            <a:spLocks noGrp="1" noChangeArrowheads="1"/>
          </p:cNvSpPr>
          <p:nvPr>
            <p:ph type="title"/>
          </p:nvPr>
        </p:nvSpPr>
        <p:spPr/>
        <p:txBody>
          <a:bodyPr/>
          <a:lstStyle/>
          <a:p>
            <a:pPr eaLnBrk="1" hangingPunct="1"/>
            <a:r>
              <a:rPr lang="zh-CN" altLang="en-US"/>
              <a:t>为防止编译器不支持</a:t>
            </a:r>
            <a:r>
              <a:rPr lang="en-US" altLang="zh-CN"/>
              <a:t>OpenMP</a:t>
            </a:r>
            <a:endParaRPr lang="zh-CN" altLang="en-US"/>
          </a:p>
        </p:txBody>
      </p:sp>
      <p:sp>
        <p:nvSpPr>
          <p:cNvPr id="23555" name="Rectangle 3">
            <a:extLst>
              <a:ext uri="{FF2B5EF4-FFF2-40B4-BE49-F238E27FC236}">
                <a16:creationId xmlns:a16="http://schemas.microsoft.com/office/drawing/2014/main" id="{4CF7D294-1560-4939-86C1-CE3288F7BA01}"/>
              </a:ext>
            </a:extLst>
          </p:cNvPr>
          <p:cNvSpPr>
            <a:spLocks noGrp="1" noChangeArrowheads="1"/>
          </p:cNvSpPr>
          <p:nvPr>
            <p:ph type="body" idx="1"/>
          </p:nvPr>
        </p:nvSpPr>
        <p:spPr>
          <a:xfrm>
            <a:off x="838200" y="1371600"/>
            <a:ext cx="8116888" cy="4876800"/>
          </a:xfrm>
        </p:spPr>
        <p:txBody>
          <a:bodyPr/>
          <a:lstStyle/>
          <a:p>
            <a:pPr eaLnBrk="1" hangingPunct="1"/>
            <a:endParaRPr lang="en-US" altLang="zh-CN"/>
          </a:p>
        </p:txBody>
      </p:sp>
      <p:sp>
        <p:nvSpPr>
          <p:cNvPr id="11" name="Rectangle 7">
            <a:extLst>
              <a:ext uri="{FF2B5EF4-FFF2-40B4-BE49-F238E27FC236}">
                <a16:creationId xmlns:a16="http://schemas.microsoft.com/office/drawing/2014/main" id="{E0F1E40E-5F3A-4219-B021-AC1AAD72F780}"/>
              </a:ext>
            </a:extLst>
          </p:cNvPr>
          <p:cNvSpPr>
            <a:spLocks noChangeArrowheads="1"/>
          </p:cNvSpPr>
          <p:nvPr/>
        </p:nvSpPr>
        <p:spPr bwMode="auto">
          <a:xfrm>
            <a:off x="684213" y="1844675"/>
            <a:ext cx="8064500" cy="3625850"/>
          </a:xfrm>
          <a:prstGeom prst="rect">
            <a:avLst/>
          </a:prstGeom>
          <a:noFill/>
          <a:ln>
            <a:noFill/>
          </a:ln>
        </p:spPr>
        <p:txBody>
          <a:bodyPr>
            <a:spAutoFit/>
          </a:bodyPr>
          <a:lstStyle>
            <a:lvl1pPr eaLnBrk="0" hangingPunct="0">
              <a:defRPr sz="2400">
                <a:solidFill>
                  <a:schemeClr val="accent1"/>
                </a:solidFill>
                <a:latin typeface="Arial" panose="020B0604020202020204" pitchFamily="34" charset="0"/>
                <a:ea typeface="ＭＳ Ｐゴシック" charset="-128"/>
              </a:defRPr>
            </a:lvl1pPr>
            <a:lvl2pPr marL="37931725" indent="-37474525" eaLnBrk="0" hangingPunct="0">
              <a:defRPr sz="2400">
                <a:solidFill>
                  <a:schemeClr val="accent1"/>
                </a:solidFill>
                <a:latin typeface="Arial" panose="020B0604020202020204" pitchFamily="34" charset="0"/>
                <a:ea typeface="ＭＳ Ｐゴシック" charset="-128"/>
              </a:defRPr>
            </a:lvl2pPr>
            <a:lvl3pPr eaLnBrk="0" hangingPunct="0">
              <a:defRPr sz="2400">
                <a:solidFill>
                  <a:schemeClr val="accent1"/>
                </a:solidFill>
                <a:latin typeface="Arial" panose="020B0604020202020204" pitchFamily="34" charset="0"/>
                <a:ea typeface="ＭＳ Ｐゴシック" charset="-128"/>
              </a:defRPr>
            </a:lvl3pPr>
            <a:lvl4pPr eaLnBrk="0" hangingPunct="0">
              <a:defRPr sz="2400">
                <a:solidFill>
                  <a:schemeClr val="accent1"/>
                </a:solidFill>
                <a:latin typeface="Arial" panose="020B0604020202020204" pitchFamily="34" charset="0"/>
                <a:ea typeface="ＭＳ Ｐゴシック" charset="-128"/>
              </a:defRPr>
            </a:lvl4pPr>
            <a:lvl5pPr eaLnBrk="0" hangingPunct="0">
              <a:defRPr sz="2400">
                <a:solidFill>
                  <a:schemeClr val="accent1"/>
                </a:solidFill>
                <a:latin typeface="Arial" panose="020B0604020202020204" pitchFamily="34" charset="0"/>
                <a:ea typeface="ＭＳ Ｐゴシック" charset="-128"/>
              </a:defRPr>
            </a:lvl5pPr>
            <a:lvl6pPr marL="457200" eaLnBrk="0" fontAlgn="base" hangingPunct="0">
              <a:spcBef>
                <a:spcPct val="0"/>
              </a:spcBef>
              <a:spcAft>
                <a:spcPct val="0"/>
              </a:spcAft>
              <a:defRPr sz="2400">
                <a:solidFill>
                  <a:schemeClr val="accent1"/>
                </a:solidFill>
                <a:latin typeface="Arial" panose="020B0604020202020204" pitchFamily="34" charset="0"/>
                <a:ea typeface="ＭＳ Ｐゴシック" charset="-128"/>
              </a:defRPr>
            </a:lvl6pPr>
            <a:lvl7pPr marL="914400" eaLnBrk="0" fontAlgn="base" hangingPunct="0">
              <a:spcBef>
                <a:spcPct val="0"/>
              </a:spcBef>
              <a:spcAft>
                <a:spcPct val="0"/>
              </a:spcAft>
              <a:defRPr sz="2400">
                <a:solidFill>
                  <a:schemeClr val="accent1"/>
                </a:solidFill>
                <a:latin typeface="Arial" panose="020B0604020202020204" pitchFamily="34" charset="0"/>
                <a:ea typeface="ＭＳ Ｐゴシック" charset="-128"/>
              </a:defRPr>
            </a:lvl7pPr>
            <a:lvl8pPr marL="1371600" eaLnBrk="0" fontAlgn="base" hangingPunct="0">
              <a:spcBef>
                <a:spcPct val="0"/>
              </a:spcBef>
              <a:spcAft>
                <a:spcPct val="0"/>
              </a:spcAft>
              <a:defRPr sz="2400">
                <a:solidFill>
                  <a:schemeClr val="accent1"/>
                </a:solidFill>
                <a:latin typeface="Arial" panose="020B0604020202020204" pitchFamily="34" charset="0"/>
                <a:ea typeface="ＭＳ Ｐゴシック" charset="-128"/>
              </a:defRPr>
            </a:lvl8pPr>
            <a:lvl9pPr marL="1828800" eaLnBrk="0" fontAlgn="base" hangingPunct="0">
              <a:spcBef>
                <a:spcPct val="0"/>
              </a:spcBef>
              <a:spcAft>
                <a:spcPct val="0"/>
              </a:spcAft>
              <a:defRPr sz="2400">
                <a:solidFill>
                  <a:schemeClr val="accent1"/>
                </a:solidFill>
                <a:latin typeface="Arial" panose="020B0604020202020204" pitchFamily="34" charset="0"/>
                <a:ea typeface="ＭＳ Ｐゴシック" charset="-128"/>
              </a:defRPr>
            </a:lvl9pPr>
          </a:lstStyle>
          <a:p>
            <a:pPr eaLnBrk="1" fontAlgn="auto" hangingPunct="1">
              <a:spcBef>
                <a:spcPct val="20000"/>
              </a:spcBef>
              <a:spcAft>
                <a:spcPts val="0"/>
              </a:spcAft>
              <a:buClr>
                <a:srgbClr val="000000"/>
              </a:buClr>
              <a:buSzPct val="60000"/>
              <a:buFont typeface="Wingdings" panose="05000000000000000000" pitchFamily="2" charset="2"/>
              <a:buNone/>
              <a:defRPr/>
            </a:pPr>
            <a:r>
              <a:rPr kumimoji="0" lang="en-US" altLang="zh-CN" sz="2800" kern="0" dirty="0">
                <a:solidFill>
                  <a:srgbClr val="FC0128"/>
                </a:solidFill>
              </a:rPr>
              <a:t># </a:t>
            </a:r>
            <a:r>
              <a:rPr kumimoji="0" lang="en-US" altLang="zh-CN" sz="2800" kern="0" dirty="0" err="1">
                <a:solidFill>
                  <a:srgbClr val="FC0128"/>
                </a:solidFill>
              </a:rPr>
              <a:t>ifdef</a:t>
            </a:r>
            <a:r>
              <a:rPr kumimoji="0" lang="en-US" altLang="zh-CN" sz="2800" kern="0" dirty="0">
                <a:solidFill>
                  <a:srgbClr val="FC0128"/>
                </a:solidFill>
              </a:rPr>
              <a:t> _OPENMP</a:t>
            </a:r>
          </a:p>
          <a:p>
            <a:pPr eaLnBrk="1" fontAlgn="auto" hangingPunct="1">
              <a:spcBef>
                <a:spcPct val="20000"/>
              </a:spcBef>
              <a:spcAft>
                <a:spcPts val="0"/>
              </a:spcAft>
              <a:buClr>
                <a:srgbClr val="000000"/>
              </a:buClr>
              <a:buSzPct val="60000"/>
              <a:buFont typeface="Wingdings" panose="05000000000000000000" pitchFamily="2" charset="2"/>
              <a:buNone/>
              <a:defRPr/>
            </a:pPr>
            <a:r>
              <a:rPr kumimoji="0" lang="en-US" altLang="zh-CN" sz="2800" kern="0" dirty="0">
                <a:solidFill>
                  <a:srgbClr val="FC0128"/>
                </a:solidFill>
              </a:rPr>
              <a:t>   </a:t>
            </a:r>
            <a:r>
              <a:rPr kumimoji="0" lang="en-US" altLang="zh-CN" sz="2800" kern="0" dirty="0" err="1">
                <a:solidFill>
                  <a:srgbClr val="FC0128"/>
                </a:solidFill>
              </a:rPr>
              <a:t>int</a:t>
            </a:r>
            <a:r>
              <a:rPr kumimoji="0" lang="en-US" altLang="zh-CN" sz="2800" kern="0" dirty="0">
                <a:solidFill>
                  <a:srgbClr val="FC0128"/>
                </a:solidFill>
              </a:rPr>
              <a:t> </a:t>
            </a:r>
            <a:r>
              <a:rPr kumimoji="0" lang="en-US" altLang="zh-CN" sz="2800" kern="0" dirty="0" err="1">
                <a:solidFill>
                  <a:srgbClr val="FC0128"/>
                </a:solidFill>
              </a:rPr>
              <a:t>my_rank</a:t>
            </a:r>
            <a:r>
              <a:rPr kumimoji="0" lang="en-US" altLang="zh-CN" sz="2800" kern="0" dirty="0">
                <a:solidFill>
                  <a:srgbClr val="FC0128"/>
                </a:solidFill>
              </a:rPr>
              <a:t> = </a:t>
            </a:r>
            <a:r>
              <a:rPr kumimoji="0" lang="en-US" altLang="zh-CN" sz="2800" kern="0" dirty="0" err="1">
                <a:solidFill>
                  <a:srgbClr val="FC0128"/>
                </a:solidFill>
              </a:rPr>
              <a:t>omp_get_thread_num</a:t>
            </a:r>
            <a:r>
              <a:rPr kumimoji="0" lang="en-US" altLang="zh-CN" sz="2800" kern="0" dirty="0">
                <a:solidFill>
                  <a:srgbClr val="FC0128"/>
                </a:solidFill>
              </a:rPr>
              <a:t> ( );</a:t>
            </a:r>
          </a:p>
          <a:p>
            <a:pPr eaLnBrk="1" fontAlgn="auto" hangingPunct="1">
              <a:spcBef>
                <a:spcPct val="20000"/>
              </a:spcBef>
              <a:spcAft>
                <a:spcPts val="0"/>
              </a:spcAft>
              <a:buClr>
                <a:srgbClr val="000000"/>
              </a:buClr>
              <a:buSzPct val="60000"/>
              <a:buFont typeface="Wingdings" panose="05000000000000000000" pitchFamily="2" charset="2"/>
              <a:buNone/>
              <a:defRPr/>
            </a:pPr>
            <a:r>
              <a:rPr kumimoji="0" lang="en-US" altLang="zh-CN" sz="2800" kern="0" dirty="0">
                <a:solidFill>
                  <a:srgbClr val="FC0128"/>
                </a:solidFill>
              </a:rPr>
              <a:t>   </a:t>
            </a:r>
            <a:r>
              <a:rPr kumimoji="0" lang="en-US" altLang="zh-CN" sz="2800" kern="0" dirty="0" err="1">
                <a:solidFill>
                  <a:srgbClr val="FC0128"/>
                </a:solidFill>
              </a:rPr>
              <a:t>int</a:t>
            </a:r>
            <a:r>
              <a:rPr kumimoji="0" lang="en-US" altLang="zh-CN" sz="2800" kern="0" dirty="0">
                <a:solidFill>
                  <a:srgbClr val="FC0128"/>
                </a:solidFill>
              </a:rPr>
              <a:t> </a:t>
            </a:r>
            <a:r>
              <a:rPr kumimoji="0" lang="en-US" altLang="zh-CN" sz="2800" kern="0" dirty="0" err="1">
                <a:solidFill>
                  <a:srgbClr val="FC0128"/>
                </a:solidFill>
              </a:rPr>
              <a:t>thread_count</a:t>
            </a:r>
            <a:r>
              <a:rPr kumimoji="0" lang="en-US" altLang="zh-CN" sz="2800" kern="0" dirty="0">
                <a:solidFill>
                  <a:srgbClr val="FC0128"/>
                </a:solidFill>
              </a:rPr>
              <a:t> = </a:t>
            </a:r>
            <a:r>
              <a:rPr kumimoji="0" lang="en-US" altLang="zh-CN" sz="2800" kern="0" dirty="0" err="1">
                <a:solidFill>
                  <a:srgbClr val="FC0128"/>
                </a:solidFill>
              </a:rPr>
              <a:t>omp_get_num_threads</a:t>
            </a:r>
            <a:r>
              <a:rPr kumimoji="0" lang="en-US" altLang="zh-CN" sz="2800" kern="0" dirty="0">
                <a:solidFill>
                  <a:srgbClr val="FC0128"/>
                </a:solidFill>
              </a:rPr>
              <a:t> ( );</a:t>
            </a:r>
          </a:p>
          <a:p>
            <a:pPr eaLnBrk="1" fontAlgn="auto" hangingPunct="1">
              <a:spcBef>
                <a:spcPct val="20000"/>
              </a:spcBef>
              <a:spcAft>
                <a:spcPts val="0"/>
              </a:spcAft>
              <a:buClr>
                <a:srgbClr val="000000"/>
              </a:buClr>
              <a:buSzPct val="60000"/>
              <a:buFont typeface="Wingdings" panose="05000000000000000000" pitchFamily="2" charset="2"/>
              <a:buNone/>
              <a:defRPr/>
            </a:pPr>
            <a:r>
              <a:rPr kumimoji="0" lang="en-US" altLang="zh-CN" sz="2800" kern="0" dirty="0">
                <a:solidFill>
                  <a:srgbClr val="FC0128"/>
                </a:solidFill>
              </a:rPr>
              <a:t># else</a:t>
            </a:r>
          </a:p>
          <a:p>
            <a:pPr eaLnBrk="1" fontAlgn="auto" hangingPunct="1">
              <a:spcBef>
                <a:spcPct val="20000"/>
              </a:spcBef>
              <a:spcAft>
                <a:spcPts val="0"/>
              </a:spcAft>
              <a:buClr>
                <a:srgbClr val="000000"/>
              </a:buClr>
              <a:buSzPct val="60000"/>
              <a:buFont typeface="Wingdings" panose="05000000000000000000" pitchFamily="2" charset="2"/>
              <a:buNone/>
              <a:defRPr/>
            </a:pPr>
            <a:r>
              <a:rPr kumimoji="0" lang="en-US" altLang="zh-CN" sz="2800" kern="0" dirty="0">
                <a:solidFill>
                  <a:srgbClr val="FC0128"/>
                </a:solidFill>
              </a:rPr>
              <a:t>   </a:t>
            </a:r>
            <a:r>
              <a:rPr kumimoji="0" lang="en-US" altLang="zh-CN" sz="2800" kern="0" dirty="0" err="1">
                <a:solidFill>
                  <a:srgbClr val="FC0128"/>
                </a:solidFill>
              </a:rPr>
              <a:t>int</a:t>
            </a:r>
            <a:r>
              <a:rPr kumimoji="0" lang="en-US" altLang="zh-CN" sz="2800" kern="0" dirty="0">
                <a:solidFill>
                  <a:srgbClr val="FC0128"/>
                </a:solidFill>
              </a:rPr>
              <a:t> </a:t>
            </a:r>
            <a:r>
              <a:rPr kumimoji="0" lang="en-US" altLang="zh-CN" sz="2800" kern="0" dirty="0" err="1">
                <a:solidFill>
                  <a:srgbClr val="FC0128"/>
                </a:solidFill>
              </a:rPr>
              <a:t>my_rank</a:t>
            </a:r>
            <a:r>
              <a:rPr kumimoji="0" lang="en-US" altLang="zh-CN" sz="2800" kern="0" dirty="0">
                <a:solidFill>
                  <a:srgbClr val="FC0128"/>
                </a:solidFill>
              </a:rPr>
              <a:t> = 0;</a:t>
            </a:r>
          </a:p>
          <a:p>
            <a:pPr eaLnBrk="1" fontAlgn="auto" hangingPunct="1">
              <a:spcBef>
                <a:spcPct val="20000"/>
              </a:spcBef>
              <a:spcAft>
                <a:spcPts val="0"/>
              </a:spcAft>
              <a:buClr>
                <a:srgbClr val="000000"/>
              </a:buClr>
              <a:buSzPct val="60000"/>
              <a:buFont typeface="Wingdings" panose="05000000000000000000" pitchFamily="2" charset="2"/>
              <a:buNone/>
              <a:defRPr/>
            </a:pPr>
            <a:r>
              <a:rPr kumimoji="0" lang="en-US" altLang="zh-CN" sz="2800" kern="0" dirty="0">
                <a:solidFill>
                  <a:srgbClr val="FC0128"/>
                </a:solidFill>
              </a:rPr>
              <a:t>   </a:t>
            </a:r>
            <a:r>
              <a:rPr kumimoji="0" lang="en-US" altLang="zh-CN" sz="2800" kern="0" dirty="0" err="1">
                <a:solidFill>
                  <a:srgbClr val="FC0128"/>
                </a:solidFill>
              </a:rPr>
              <a:t>int</a:t>
            </a:r>
            <a:r>
              <a:rPr kumimoji="0" lang="en-US" altLang="zh-CN" sz="2800" kern="0" dirty="0">
                <a:solidFill>
                  <a:srgbClr val="FC0128"/>
                </a:solidFill>
              </a:rPr>
              <a:t> </a:t>
            </a:r>
            <a:r>
              <a:rPr kumimoji="0" lang="en-US" altLang="zh-CN" sz="2800" kern="0" dirty="0" err="1">
                <a:solidFill>
                  <a:srgbClr val="FC0128"/>
                </a:solidFill>
              </a:rPr>
              <a:t>thread_count</a:t>
            </a:r>
            <a:r>
              <a:rPr kumimoji="0" lang="en-US" altLang="zh-CN" sz="2800" kern="0" dirty="0">
                <a:solidFill>
                  <a:srgbClr val="FC0128"/>
                </a:solidFill>
              </a:rPr>
              <a:t> = 1;</a:t>
            </a:r>
          </a:p>
          <a:p>
            <a:pPr eaLnBrk="1" fontAlgn="auto" hangingPunct="1">
              <a:spcBef>
                <a:spcPct val="20000"/>
              </a:spcBef>
              <a:spcAft>
                <a:spcPts val="0"/>
              </a:spcAft>
              <a:buClr>
                <a:srgbClr val="000000"/>
              </a:buClr>
              <a:buSzPct val="60000"/>
              <a:buFont typeface="Wingdings" panose="05000000000000000000" pitchFamily="2" charset="2"/>
              <a:buNone/>
              <a:defRPr/>
            </a:pPr>
            <a:r>
              <a:rPr kumimoji="0" lang="en-US" altLang="zh-CN" sz="2800" kern="0" dirty="0">
                <a:solidFill>
                  <a:srgbClr val="FC0128"/>
                </a:solidFill>
              </a:rPr>
              <a:t># </a:t>
            </a:r>
            <a:r>
              <a:rPr kumimoji="0" lang="en-US" altLang="zh-CN" sz="2800" kern="0" dirty="0" err="1">
                <a:solidFill>
                  <a:srgbClr val="FC0128"/>
                </a:solidFill>
              </a:rPr>
              <a:t>endif</a:t>
            </a:r>
            <a:endParaRPr kumimoji="0" lang="en-US" altLang="zh-CN" sz="2800" kern="0" dirty="0">
              <a:solidFill>
                <a:srgbClr val="FC012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768DA9A5-7487-47AD-A1D6-215C0E709CC9}"/>
              </a:ext>
            </a:extLst>
          </p:cNvPr>
          <p:cNvSpPr>
            <a:spLocks noGrp="1" noChangeArrowheads="1"/>
          </p:cNvSpPr>
          <p:nvPr>
            <p:ph type="title"/>
          </p:nvPr>
        </p:nvSpPr>
        <p:spPr/>
        <p:txBody>
          <a:bodyPr/>
          <a:lstStyle/>
          <a:p>
            <a:r>
              <a:rPr lang="zh-CN" altLang="en-US"/>
              <a:t>阅读内容</a:t>
            </a:r>
          </a:p>
        </p:txBody>
      </p:sp>
      <p:sp>
        <p:nvSpPr>
          <p:cNvPr id="6147" name="内容占位符 2">
            <a:extLst>
              <a:ext uri="{FF2B5EF4-FFF2-40B4-BE49-F238E27FC236}">
                <a16:creationId xmlns:a16="http://schemas.microsoft.com/office/drawing/2014/main" id="{FD016EC9-A9BD-4EEF-9782-0B7B30DB6361}"/>
              </a:ext>
            </a:extLst>
          </p:cNvPr>
          <p:cNvSpPr>
            <a:spLocks noGrp="1" noChangeArrowheads="1"/>
          </p:cNvSpPr>
          <p:nvPr>
            <p:ph idx="1"/>
          </p:nvPr>
        </p:nvSpPr>
        <p:spPr/>
        <p:txBody>
          <a:bodyPr/>
          <a:lstStyle/>
          <a:p>
            <a:r>
              <a:rPr lang="zh-CN" altLang="en-US"/>
              <a:t>第五章 </a:t>
            </a:r>
            <a:r>
              <a:rPr lang="en-US" altLang="zh-CN"/>
              <a:t>OpenMP</a:t>
            </a:r>
            <a:r>
              <a:rPr lang="zh-CN" altLang="en-US"/>
              <a:t>共享内存编程</a:t>
            </a:r>
            <a:endParaRPr lang="en-US" altLang="zh-CN"/>
          </a:p>
          <a:p>
            <a:pPr lvl="1"/>
            <a:r>
              <a:rPr lang="en-US" altLang="zh-CN"/>
              <a:t>5.1 </a:t>
            </a:r>
            <a:r>
              <a:rPr lang="zh-CN" altLang="en-US"/>
              <a:t>开始准备</a:t>
            </a:r>
            <a:endParaRPr lang="en-US" altLang="zh-CN"/>
          </a:p>
          <a:p>
            <a:pPr lvl="1"/>
            <a:r>
              <a:rPr lang="en-US" altLang="zh-CN"/>
              <a:t>5.2 </a:t>
            </a:r>
            <a:r>
              <a:rPr lang="zh-CN" altLang="en-US"/>
              <a:t>梯度法</a:t>
            </a:r>
            <a:endParaRPr lang="en-US" altLang="zh-CN"/>
          </a:p>
          <a:p>
            <a:pPr lvl="1"/>
            <a:r>
              <a:rPr lang="en-US" altLang="zh-CN"/>
              <a:t>5.3 </a:t>
            </a:r>
            <a:r>
              <a:rPr lang="zh-CN" altLang="en-US"/>
              <a:t>作用域</a:t>
            </a:r>
            <a:endParaRPr lang="en-US" altLang="zh-CN"/>
          </a:p>
          <a:p>
            <a:pPr lvl="1"/>
            <a:r>
              <a:rPr lang="en-US" altLang="zh-CN"/>
              <a:t>5.4 </a:t>
            </a:r>
            <a:r>
              <a:rPr lang="zh-CN" altLang="en-US"/>
              <a:t>归约</a:t>
            </a:r>
            <a:endParaRPr lang="en-US" altLang="zh-CN"/>
          </a:p>
          <a:p>
            <a:pPr lvl="1"/>
            <a:r>
              <a:rPr lang="en-US" altLang="zh-CN"/>
              <a:t>5.5 parallel for</a:t>
            </a:r>
          </a:p>
          <a:p>
            <a:pPr lvl="1"/>
            <a:r>
              <a:rPr lang="en-US" altLang="zh-CN"/>
              <a:t>5.7 </a:t>
            </a:r>
            <a:r>
              <a:rPr lang="zh-CN" altLang="en-US"/>
              <a:t>循环调度</a:t>
            </a:r>
            <a:endParaRPr lang="en-US" altLang="zh-CN"/>
          </a:p>
          <a:p>
            <a:pPr lvl="1"/>
            <a:r>
              <a:rPr lang="en-US" altLang="zh-CN"/>
              <a:t>5.8 </a:t>
            </a:r>
            <a:r>
              <a:rPr lang="zh-CN" altLang="en-US"/>
              <a:t>生产者和消费者</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6360A5CF-3559-4482-9BB2-C2ECF4F5A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341438"/>
            <a:ext cx="7299325" cy="249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5">
            <a:extLst>
              <a:ext uri="{FF2B5EF4-FFF2-40B4-BE49-F238E27FC236}">
                <a16:creationId xmlns:a16="http://schemas.microsoft.com/office/drawing/2014/main" id="{BF8441F0-05EB-4FB0-AC51-0CD9FCF1A6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3419475" y="4130675"/>
            <a:ext cx="20843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2">
            <a:extLst>
              <a:ext uri="{FF2B5EF4-FFF2-40B4-BE49-F238E27FC236}">
                <a16:creationId xmlns:a16="http://schemas.microsoft.com/office/drawing/2014/main" id="{F4753AFB-1FDC-4D24-8AB8-DEFA868E4E5A}"/>
              </a:ext>
            </a:extLst>
          </p:cNvPr>
          <p:cNvSpPr>
            <a:spLocks noGrp="1" noChangeArrowheads="1"/>
          </p:cNvSpPr>
          <p:nvPr>
            <p:ph type="title"/>
          </p:nvPr>
        </p:nvSpPr>
        <p:spPr/>
        <p:txBody>
          <a:bodyPr/>
          <a:lstStyle/>
          <a:p>
            <a:pPr eaLnBrk="1" hangingPunct="1"/>
            <a:r>
              <a:rPr lang="zh-CN" altLang="en-US" sz="4000"/>
              <a:t>梯形积分法：函数</a:t>
            </a:r>
            <a:r>
              <a:rPr lang="en-US" altLang="zh-CN" sz="4000"/>
              <a:t>f(x)</a:t>
            </a:r>
            <a:r>
              <a:rPr lang="zh-CN" altLang="en-US" sz="4000"/>
              <a:t> </a:t>
            </a:r>
            <a:r>
              <a:rPr lang="en-US" altLang="zh-CN" sz="4000"/>
              <a:t>[a,b]</a:t>
            </a:r>
            <a:r>
              <a:rPr lang="zh-CN" altLang="en-US" sz="4000"/>
              <a:t>间积分</a:t>
            </a:r>
          </a:p>
        </p:txBody>
      </p:sp>
      <p:sp>
        <p:nvSpPr>
          <p:cNvPr id="24581" name="Rectangle 3">
            <a:extLst>
              <a:ext uri="{FF2B5EF4-FFF2-40B4-BE49-F238E27FC236}">
                <a16:creationId xmlns:a16="http://schemas.microsoft.com/office/drawing/2014/main" id="{9FCA2B58-96FB-4F44-A1CA-D38876AD8583}"/>
              </a:ext>
            </a:extLst>
          </p:cNvPr>
          <p:cNvSpPr>
            <a:spLocks noGrp="1" noChangeArrowheads="1"/>
          </p:cNvSpPr>
          <p:nvPr>
            <p:ph type="body" idx="1"/>
          </p:nvPr>
        </p:nvSpPr>
        <p:spPr>
          <a:xfrm>
            <a:off x="1182688" y="3716338"/>
            <a:ext cx="7772400" cy="2760662"/>
          </a:xfrm>
        </p:spPr>
        <p:txBody>
          <a:bodyPr/>
          <a:lstStyle/>
          <a:p>
            <a:pPr eaLnBrk="1" hangingPunct="1"/>
            <a:r>
              <a:rPr lang="zh-CN" altLang="en-US" sz="2400"/>
              <a:t>间隔</a:t>
            </a:r>
            <a:r>
              <a:rPr lang="en-US" altLang="zh-CN" sz="2400"/>
              <a:t>h=x</a:t>
            </a:r>
            <a:r>
              <a:rPr lang="en-US" altLang="zh-CN" sz="2400" baseline="-25000"/>
              <a:t>i+1</a:t>
            </a:r>
            <a:r>
              <a:rPr lang="en-US" altLang="zh-CN" sz="2400"/>
              <a:t>-x</a:t>
            </a:r>
            <a:r>
              <a:rPr lang="en-US" altLang="zh-CN" sz="2400" baseline="-25000"/>
              <a:t>i</a:t>
            </a:r>
            <a:r>
              <a:rPr lang="en-US" altLang="zh-CN" sz="2400"/>
              <a:t>=(b-a)/n</a:t>
            </a:r>
          </a:p>
          <a:p>
            <a:pPr eaLnBrk="1" hangingPunct="1"/>
            <a:r>
              <a:rPr lang="zh-CN" altLang="en-US" sz="2400"/>
              <a:t>每个梯形面积</a:t>
            </a:r>
            <a:endParaRPr lang="en-US" altLang="zh-CN" sz="2400"/>
          </a:p>
          <a:p>
            <a:pPr eaLnBrk="1" hangingPunct="1">
              <a:buFont typeface="Wingdings" panose="05000000000000000000" pitchFamily="2" charset="2"/>
              <a:buNone/>
            </a:pPr>
            <a:br>
              <a:rPr lang="en-US" altLang="zh-CN" sz="2400"/>
            </a:br>
            <a:endParaRPr lang="en-US" altLang="zh-CN" sz="2400"/>
          </a:p>
          <a:p>
            <a:pPr eaLnBrk="1" hangingPunct="1"/>
            <a:r>
              <a:rPr lang="zh-CN" altLang="en-US" sz="2400"/>
              <a:t>梯形面积之和</a:t>
            </a:r>
            <a:endParaRPr lang="en-US" altLang="zh-CN" sz="2400"/>
          </a:p>
        </p:txBody>
      </p:sp>
      <p:pic>
        <p:nvPicPr>
          <p:cNvPr id="24582" name="Picture 6">
            <a:extLst>
              <a:ext uri="{FF2B5EF4-FFF2-40B4-BE49-F238E27FC236}">
                <a16:creationId xmlns:a16="http://schemas.microsoft.com/office/drawing/2014/main" id="{48CA78CE-3543-45E4-925A-8774E37955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1476375" y="4941888"/>
            <a:ext cx="71548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7">
            <a:extLst>
              <a:ext uri="{FF2B5EF4-FFF2-40B4-BE49-F238E27FC236}">
                <a16:creationId xmlns:a16="http://schemas.microsoft.com/office/drawing/2014/main" id="{8619A864-7E23-4E28-BACE-F1BF3FFB35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ltGray">
          <a:xfrm>
            <a:off x="2124075" y="5805488"/>
            <a:ext cx="58102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E8B2EE3-0D1D-48F9-A8A8-4EA8FFB2983B}"/>
              </a:ext>
            </a:extLst>
          </p:cNvPr>
          <p:cNvSpPr>
            <a:spLocks noGrp="1" noChangeArrowheads="1"/>
          </p:cNvSpPr>
          <p:nvPr>
            <p:ph type="title"/>
          </p:nvPr>
        </p:nvSpPr>
        <p:spPr/>
        <p:txBody>
          <a:bodyPr/>
          <a:lstStyle/>
          <a:p>
            <a:pPr eaLnBrk="1" hangingPunct="1"/>
            <a:r>
              <a:rPr lang="zh-CN" altLang="en-US"/>
              <a:t>串行版本</a:t>
            </a:r>
          </a:p>
        </p:txBody>
      </p:sp>
      <p:sp>
        <p:nvSpPr>
          <p:cNvPr id="26627" name="Rectangle 3">
            <a:extLst>
              <a:ext uri="{FF2B5EF4-FFF2-40B4-BE49-F238E27FC236}">
                <a16:creationId xmlns:a16="http://schemas.microsoft.com/office/drawing/2014/main" id="{32AC84E1-F6C0-4A8E-A236-82F4C2DEB9E4}"/>
              </a:ext>
            </a:extLst>
          </p:cNvPr>
          <p:cNvSpPr>
            <a:spLocks noGrp="1" noChangeArrowheads="1"/>
          </p:cNvSpPr>
          <p:nvPr>
            <p:ph type="body" idx="1"/>
          </p:nvPr>
        </p:nvSpPr>
        <p:spPr/>
        <p:txBody>
          <a:bodyPr/>
          <a:lstStyle/>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a:t>
            </a:r>
            <a:r>
              <a:rPr lang="zh-CN" altLang="en-US" sz="1800" kern="100" dirty="0">
                <a:solidFill>
                  <a:srgbClr val="0000FF"/>
                </a:solidFill>
                <a:latin typeface="Arial" panose="020B0604020202020204" pitchFamily="34" charset="0"/>
              </a:rPr>
              <a:t>*</a:t>
            </a:r>
            <a:r>
              <a:rPr lang="en-US" altLang="zh-CN" sz="1800" kern="100" dirty="0">
                <a:solidFill>
                  <a:srgbClr val="0000FF"/>
                </a:solidFill>
                <a:latin typeface="Arial" panose="020B0604020202020204" pitchFamily="34" charset="0"/>
              </a:rPr>
              <a:t> Input: a, b, n */</a:t>
            </a:r>
          </a:p>
          <a:p>
            <a:pPr marL="0" indent="0" eaLnBrk="1" hangingPunct="1">
              <a:spcBef>
                <a:spcPts val="100"/>
              </a:spcBef>
              <a:buFont typeface="Wingdings" panose="05000000000000000000" pitchFamily="2" charset="2"/>
              <a:buNone/>
              <a:defRPr/>
            </a:pPr>
            <a:endParaRPr lang="en-US" altLang="zh-CN" sz="18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h = (b - a)/n;</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approx = (f(a) + f(b))/2.0;</a:t>
            </a:r>
          </a:p>
          <a:p>
            <a:pPr marL="0" indent="0" eaLnBrk="1" hangingPunct="1">
              <a:spcBef>
                <a:spcPts val="100"/>
              </a:spcBef>
              <a:buFont typeface="Wingdings" panose="05000000000000000000" pitchFamily="2" charset="2"/>
              <a:buNone/>
              <a:defRPr/>
            </a:pPr>
            <a:endParaRPr lang="en-US" altLang="zh-CN" sz="18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for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 = 1;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 &lt;= n-1;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approx</a:t>
            </a:r>
            <a:r>
              <a:rPr lang="en-US" altLang="zh-CN" sz="1800" kern="100" dirty="0">
                <a:solidFill>
                  <a:srgbClr val="0000FF"/>
                </a:solidFill>
                <a:latin typeface="Arial" panose="020B0604020202020204" pitchFamily="34" charset="0"/>
              </a:rPr>
              <a:t> += f(a +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*h);</a:t>
            </a:r>
          </a:p>
          <a:p>
            <a:pPr marL="0" indent="0" eaLnBrk="1" hangingPunct="1">
              <a:spcBef>
                <a:spcPts val="100"/>
              </a:spcBef>
              <a:buFont typeface="Wingdings" panose="05000000000000000000" pitchFamily="2" charset="2"/>
              <a:buNone/>
              <a:defRPr/>
            </a:pPr>
            <a:endParaRPr lang="en-US" altLang="zh-CN" sz="18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1800" kern="100" dirty="0" err="1">
                <a:solidFill>
                  <a:srgbClr val="0000FF"/>
                </a:solidFill>
                <a:latin typeface="Arial" panose="020B0604020202020204" pitchFamily="34" charset="0"/>
              </a:rPr>
              <a:t>approx</a:t>
            </a:r>
            <a:r>
              <a:rPr lang="en-US" altLang="zh-CN" sz="1800" kern="100" dirty="0">
                <a:solidFill>
                  <a:srgbClr val="0000FF"/>
                </a:solidFill>
                <a:latin typeface="Arial" panose="020B0604020202020204" pitchFamily="34" charset="0"/>
              </a:rPr>
              <a:t> = h </a:t>
            </a:r>
            <a:r>
              <a:rPr lang="zh-CN" altLang="en-US" sz="1800" kern="100" dirty="0">
                <a:solidFill>
                  <a:srgbClr val="0000FF"/>
                </a:solidFill>
                <a:latin typeface="Arial" panose="020B0604020202020204" pitchFamily="34" charset="0"/>
              </a:rPr>
              <a:t>* </a:t>
            </a:r>
            <a:r>
              <a:rPr lang="en-US" altLang="zh-CN" sz="1800" kern="100" dirty="0">
                <a:solidFill>
                  <a:srgbClr val="0000FF"/>
                </a:solidFill>
                <a:latin typeface="Arial" panose="020B0604020202020204" pitchFamily="34" charset="0"/>
              </a:rPr>
              <a:t>approx;</a:t>
            </a:r>
            <a:endParaRPr lang="zh-CN" altLang="en-US" sz="2400" dirty="0"/>
          </a:p>
        </p:txBody>
      </p:sp>
      <p:sp>
        <p:nvSpPr>
          <p:cNvPr id="4" name="Text Box 4">
            <a:extLst>
              <a:ext uri="{FF2B5EF4-FFF2-40B4-BE49-F238E27FC236}">
                <a16:creationId xmlns:a16="http://schemas.microsoft.com/office/drawing/2014/main" id="{8FACC89A-799F-4062-8EC6-2307AF978BD5}"/>
              </a:ext>
            </a:extLst>
          </p:cNvPr>
          <p:cNvSpPr txBox="1">
            <a:spLocks noChangeArrowheads="1"/>
          </p:cNvSpPr>
          <p:nvPr/>
        </p:nvSpPr>
        <p:spPr bwMode="auto">
          <a:xfrm>
            <a:off x="4787900" y="3429000"/>
            <a:ext cx="2249488" cy="708025"/>
          </a:xfrm>
          <a:prstGeom prst="rect">
            <a:avLst/>
          </a:prstGeom>
          <a:noFill/>
          <a:ln w="12700">
            <a:noFill/>
            <a:miter lim="800000"/>
            <a:headEnd/>
            <a:tailEnd/>
          </a:ln>
        </p:spPr>
        <p:txBody>
          <a:bodyPr wrap="none">
            <a:spAutoFit/>
          </a:bodyPr>
          <a:lstStyle/>
          <a:p>
            <a:pPr fontAlgn="auto">
              <a:spcBef>
                <a:spcPts val="0"/>
              </a:spcBef>
              <a:spcAft>
                <a:spcPts val="0"/>
              </a:spcAft>
              <a:defRPr/>
            </a:pPr>
            <a:r>
              <a:rPr kumimoji="0" lang="zh-CN" altLang="en-US" sz="2000" b="1" kern="0" dirty="0">
                <a:solidFill>
                  <a:srgbClr val="FF0000"/>
                </a:solidFill>
              </a:rPr>
              <a:t>多线程求全局和</a:t>
            </a:r>
            <a:endParaRPr kumimoji="0" lang="en-US" altLang="zh-CN" sz="2000" b="1" kern="0" dirty="0">
              <a:solidFill>
                <a:srgbClr val="FF0000"/>
              </a:solidFill>
            </a:endParaRPr>
          </a:p>
          <a:p>
            <a:pPr fontAlgn="auto">
              <a:spcBef>
                <a:spcPts val="0"/>
              </a:spcBef>
              <a:spcAft>
                <a:spcPts val="0"/>
              </a:spcAft>
              <a:defRPr/>
            </a:pPr>
            <a:r>
              <a:rPr kumimoji="0" lang="zh-CN" altLang="en-US" sz="2000" b="1" kern="0" dirty="0">
                <a:solidFill>
                  <a:srgbClr val="FF0000"/>
                </a:solidFill>
              </a:rPr>
              <a:t>怎么保证正确性？</a:t>
            </a:r>
            <a:endParaRPr kumimoji="0" lang="en-US" altLang="zh-CN" sz="2000" b="1" kern="0" dirty="0">
              <a:solidFill>
                <a:srgbClr val="FF0000"/>
              </a:solidFill>
            </a:endParaRPr>
          </a:p>
        </p:txBody>
      </p:sp>
      <p:cxnSp>
        <p:nvCxnSpPr>
          <p:cNvPr id="5" name="Straight Arrow Connector 5">
            <a:extLst>
              <a:ext uri="{FF2B5EF4-FFF2-40B4-BE49-F238E27FC236}">
                <a16:creationId xmlns:a16="http://schemas.microsoft.com/office/drawing/2014/main" id="{C28D239F-646A-4371-AD90-43BA4F524ECF}"/>
              </a:ext>
            </a:extLst>
          </p:cNvPr>
          <p:cNvCxnSpPr>
            <a:cxnSpLocks noChangeShapeType="1"/>
            <a:stCxn id="4" idx="1"/>
          </p:cNvCxnSpPr>
          <p:nvPr/>
        </p:nvCxnSpPr>
        <p:spPr bwMode="auto">
          <a:xfrm flipH="1" flipV="1">
            <a:off x="2339975" y="3429000"/>
            <a:ext cx="2447925" cy="354013"/>
          </a:xfrm>
          <a:prstGeom prst="straightConnector1">
            <a:avLst/>
          </a:prstGeom>
          <a:noFill/>
          <a:ln w="19050">
            <a:solidFill>
              <a:srgbClr val="C0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2B24BD2-C65D-4E29-A4FD-ADD79D25A8B5}"/>
              </a:ext>
            </a:extLst>
          </p:cNvPr>
          <p:cNvSpPr>
            <a:spLocks noGrp="1" noChangeArrowheads="1"/>
          </p:cNvSpPr>
          <p:nvPr>
            <p:ph type="title"/>
          </p:nvPr>
        </p:nvSpPr>
        <p:spPr/>
        <p:txBody>
          <a:bodyPr/>
          <a:lstStyle/>
          <a:p>
            <a:pPr eaLnBrk="1" hangingPunct="1"/>
            <a:r>
              <a:rPr lang="zh-CN" altLang="en-US"/>
              <a:t>临界区指令</a:t>
            </a:r>
          </a:p>
        </p:txBody>
      </p:sp>
      <p:sp>
        <p:nvSpPr>
          <p:cNvPr id="26627" name="Rectangle 3">
            <a:extLst>
              <a:ext uri="{FF2B5EF4-FFF2-40B4-BE49-F238E27FC236}">
                <a16:creationId xmlns:a16="http://schemas.microsoft.com/office/drawing/2014/main" id="{ABECEC81-57AB-45E8-ACBD-15F7CDBEE101}"/>
              </a:ext>
            </a:extLst>
          </p:cNvPr>
          <p:cNvSpPr>
            <a:spLocks noGrp="1" noChangeArrowheads="1"/>
          </p:cNvSpPr>
          <p:nvPr>
            <p:ph type="body" idx="1"/>
          </p:nvPr>
        </p:nvSpPr>
        <p:spPr/>
        <p:txBody>
          <a:bodyPr/>
          <a:lstStyle/>
          <a:p>
            <a:pPr eaLnBrk="1" hangingPunct="1"/>
            <a:r>
              <a:rPr lang="zh-CN" altLang="en-US"/>
              <a:t>被临界区包围的代码</a:t>
            </a:r>
            <a:endParaRPr lang="en-US" altLang="zh-CN"/>
          </a:p>
          <a:p>
            <a:pPr lvl="1" eaLnBrk="1" hangingPunct="1"/>
            <a:r>
              <a:rPr lang="zh-CN" altLang="en-US"/>
              <a:t>所有线程都执行，但</a:t>
            </a:r>
            <a:endParaRPr lang="en-US" altLang="zh-CN"/>
          </a:p>
          <a:p>
            <a:pPr lvl="1" eaLnBrk="1" hangingPunct="1"/>
            <a:r>
              <a:rPr lang="zh-CN" altLang="en-US">
                <a:solidFill>
                  <a:srgbClr val="FF0000"/>
                </a:solidFill>
              </a:rPr>
              <a:t>每个时刻限制只有一个线程执行</a:t>
            </a:r>
            <a:endParaRPr lang="en-US" altLang="zh-CN">
              <a:solidFill>
                <a:srgbClr val="FF0000"/>
              </a:solidFill>
            </a:endParaRPr>
          </a:p>
          <a:p>
            <a:pPr lvl="1" eaLnBrk="1" hangingPunct="1">
              <a:buClr>
                <a:srgbClr val="3333CC"/>
              </a:buClr>
              <a:buFont typeface="Wingdings" panose="05000000000000000000" pitchFamily="2" charset="2"/>
              <a:buNone/>
            </a:pPr>
            <a:r>
              <a:rPr lang="en-US" altLang="zh-CN" sz="2400">
                <a:latin typeface="Courier" charset="0"/>
              </a:rPr>
              <a:t>#pragma omp critical </a:t>
            </a:r>
            <a:r>
              <a:rPr lang="en-US" altLang="zh-CN" sz="2400">
                <a:latin typeface="Arial" panose="020B0604020202020204" pitchFamily="34" charset="0"/>
              </a:rPr>
              <a:t>[ </a:t>
            </a:r>
            <a:r>
              <a:rPr lang="en-US" altLang="zh-CN" sz="2400">
                <a:latin typeface="Courier" charset="0"/>
              </a:rPr>
              <a:t>( </a:t>
            </a:r>
            <a:r>
              <a:rPr lang="en-US" altLang="zh-CN" sz="2400">
                <a:latin typeface="Arial" panose="020B0604020202020204" pitchFamily="34" charset="0"/>
              </a:rPr>
              <a:t>name </a:t>
            </a:r>
            <a:r>
              <a:rPr lang="en-US" altLang="zh-CN" sz="2400">
                <a:latin typeface="Courier" charset="0"/>
              </a:rPr>
              <a:t>) </a:t>
            </a:r>
            <a:r>
              <a:rPr lang="en-US" altLang="zh-CN" sz="2400">
                <a:latin typeface="Arial" panose="020B0604020202020204" pitchFamily="34" charset="0"/>
              </a:rPr>
              <a:t>]</a:t>
            </a:r>
          </a:p>
          <a:p>
            <a:pPr lvl="1" eaLnBrk="1" hangingPunct="1">
              <a:buClr>
                <a:srgbClr val="3333CC"/>
              </a:buClr>
              <a:buFont typeface="Wingdings" panose="05000000000000000000" pitchFamily="2" charset="2"/>
              <a:buNone/>
            </a:pPr>
            <a:r>
              <a:rPr lang="en-US" altLang="zh-CN" sz="2400">
                <a:latin typeface="Courier" charset="0"/>
                <a:ea typeface="ＭＳ Ｐゴシック" panose="020B0600070205080204" pitchFamily="34" charset="-128"/>
              </a:rPr>
              <a:t> </a:t>
            </a:r>
            <a:r>
              <a:rPr lang="zh-CN" altLang="en-US" sz="2400">
                <a:latin typeface="Courier" charset="0"/>
                <a:ea typeface="ＭＳ Ｐゴシック" panose="020B0600070205080204" pitchFamily="34" charset="-128"/>
              </a:rPr>
              <a:t>语句块</a:t>
            </a:r>
            <a:endParaRPr lang="en-US" altLang="zh-CN" sz="2400">
              <a:latin typeface="Courier" charset="0"/>
              <a:ea typeface="ＭＳ Ｐゴシック" panose="020B0600070205080204" pitchFamily="34" charset="-128"/>
            </a:endParaRPr>
          </a:p>
          <a:p>
            <a:pPr lvl="1" eaLnBrk="1" hangingPunct="1">
              <a:buClr>
                <a:srgbClr val="3333CC"/>
              </a:buClr>
              <a:buFont typeface="Wingdings" panose="05000000000000000000" pitchFamily="2" charset="2"/>
              <a:buNone/>
            </a:pPr>
            <a:endParaRPr lang="en-US" altLang="zh-CN" sz="2400">
              <a:latin typeface="Courier" charset="0"/>
              <a:ea typeface="ＭＳ Ｐゴシック" panose="020B0600070205080204" pitchFamily="34" charset="-128"/>
            </a:endParaRPr>
          </a:p>
          <a:p>
            <a:pPr eaLnBrk="1" hangingPunct="1"/>
            <a:r>
              <a:rPr lang="zh-CN" altLang="en-US"/>
              <a:t>线程在临界区开始位置等待，直至组中没有其他线程在同名临界区中执行</a:t>
            </a:r>
            <a:endParaRPr lang="en-US" altLang="zh-CN"/>
          </a:p>
          <a:p>
            <a:pPr eaLnBrk="1" hangingPunct="1"/>
            <a:r>
              <a:rPr lang="zh-CN" altLang="en-US"/>
              <a:t>所有未命名临界区指示都映射到相同的未指定名字</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2311E35-8661-43ED-8ED6-184E15935FE2}"/>
              </a:ext>
            </a:extLst>
          </p:cNvPr>
          <p:cNvSpPr>
            <a:spLocks noGrp="1" noChangeArrowheads="1"/>
          </p:cNvSpPr>
          <p:nvPr>
            <p:ph type="title"/>
          </p:nvPr>
        </p:nvSpPr>
        <p:spPr/>
        <p:txBody>
          <a:bodyPr/>
          <a:lstStyle/>
          <a:p>
            <a:pPr eaLnBrk="1" hangingPunct="1"/>
            <a:r>
              <a:rPr lang="zh-CN" altLang="en-US"/>
              <a:t>第一个</a:t>
            </a:r>
            <a:r>
              <a:rPr lang="en-US" altLang="zh-CN"/>
              <a:t>OpenMP</a:t>
            </a:r>
            <a:r>
              <a:rPr lang="zh-CN" altLang="en-US"/>
              <a:t>版本</a:t>
            </a:r>
          </a:p>
        </p:txBody>
      </p:sp>
      <p:sp>
        <p:nvSpPr>
          <p:cNvPr id="26627" name="Rectangle 3">
            <a:extLst>
              <a:ext uri="{FF2B5EF4-FFF2-40B4-BE49-F238E27FC236}">
                <a16:creationId xmlns:a16="http://schemas.microsoft.com/office/drawing/2014/main" id="{9AE367FE-7E12-4FF8-ABCF-D921C4E0475E}"/>
              </a:ext>
            </a:extLst>
          </p:cNvPr>
          <p:cNvSpPr>
            <a:spLocks noGrp="1" noChangeArrowheads="1"/>
          </p:cNvSpPr>
          <p:nvPr>
            <p:ph type="body" idx="1"/>
          </p:nvPr>
        </p:nvSpPr>
        <p:spPr/>
        <p:txBody>
          <a:bodyPr/>
          <a:lstStyle/>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#include &lt;</a:t>
            </a:r>
            <a:r>
              <a:rPr lang="en-US" altLang="zh-CN" sz="1800" kern="100" dirty="0" err="1">
                <a:solidFill>
                  <a:srgbClr val="0000FF"/>
                </a:solidFill>
                <a:latin typeface="Arial" panose="020B0604020202020204" pitchFamily="34" charset="0"/>
              </a:rPr>
              <a:t>stdio.h</a:t>
            </a:r>
            <a:r>
              <a:rPr lang="en-US" altLang="zh-CN" sz="1800" kern="100" dirty="0">
                <a:solidFill>
                  <a:srgbClr val="0000FF"/>
                </a:solidFill>
                <a:latin typeface="Arial" panose="020B0604020202020204" pitchFamily="34" charset="0"/>
              </a:rPr>
              <a:t>&gt;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#include &lt;</a:t>
            </a:r>
            <a:r>
              <a:rPr lang="en-US" altLang="zh-CN" sz="1800" kern="100" dirty="0" err="1">
                <a:solidFill>
                  <a:srgbClr val="0000FF"/>
                </a:solidFill>
                <a:latin typeface="Arial" panose="020B0604020202020204" pitchFamily="34" charset="0"/>
              </a:rPr>
              <a:t>stdlib.h</a:t>
            </a:r>
            <a:r>
              <a:rPr lang="en-US" altLang="zh-CN" sz="1800" kern="100" dirty="0">
                <a:solidFill>
                  <a:srgbClr val="0000FF"/>
                </a:solidFill>
                <a:latin typeface="Arial" panose="020B0604020202020204" pitchFamily="34" charset="0"/>
              </a:rPr>
              <a:t>&gt;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#include &lt;</a:t>
            </a:r>
            <a:r>
              <a:rPr lang="en-US" altLang="zh-CN" sz="1800" kern="100" dirty="0" err="1">
                <a:solidFill>
                  <a:srgbClr val="0000FF"/>
                </a:solidFill>
                <a:latin typeface="Arial" panose="020B0604020202020204" pitchFamily="34" charset="0"/>
              </a:rPr>
              <a:t>omp.h</a:t>
            </a:r>
            <a:r>
              <a:rPr lang="en-US" altLang="zh-CN" sz="1800" kern="100" dirty="0">
                <a:solidFill>
                  <a:srgbClr val="0000FF"/>
                </a:solidFill>
                <a:latin typeface="Arial" panose="020B0604020202020204" pitchFamily="34" charset="0"/>
              </a:rPr>
              <a:t>&gt;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void Trap( double a, double b, </a:t>
            </a:r>
            <a:r>
              <a:rPr lang="en-US" altLang="zh-CN" sz="1800" kern="100" dirty="0" err="1">
                <a:solidFill>
                  <a:srgbClr val="0000FF"/>
                </a:solidFill>
                <a:latin typeface="Arial" panose="020B0604020202020204" pitchFamily="34" charset="0"/>
              </a:rPr>
              <a:t>int</a:t>
            </a:r>
            <a:r>
              <a:rPr lang="en-US" altLang="zh-CN" sz="1800" kern="100" dirty="0">
                <a:solidFill>
                  <a:srgbClr val="0000FF"/>
                </a:solidFill>
                <a:latin typeface="Arial" panose="020B0604020202020204" pitchFamily="34" charset="0"/>
              </a:rPr>
              <a:t> n, double* </a:t>
            </a:r>
            <a:r>
              <a:rPr lang="en-US" altLang="zh-CN" sz="1800" kern="100" dirty="0" err="1">
                <a:solidFill>
                  <a:srgbClr val="0000FF"/>
                </a:solidFill>
                <a:latin typeface="Arial" panose="020B0604020202020204" pitchFamily="34" charset="0"/>
              </a:rPr>
              <a:t>global_result_p</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err="1">
                <a:solidFill>
                  <a:srgbClr val="0000FF"/>
                </a:solidFill>
                <a:latin typeface="Arial" panose="020B0604020202020204" pitchFamily="34" charset="0"/>
              </a:rPr>
              <a:t>int</a:t>
            </a:r>
            <a:r>
              <a:rPr lang="en-US" altLang="zh-CN" sz="1800" kern="100" dirty="0">
                <a:solidFill>
                  <a:srgbClr val="0000FF"/>
                </a:solidFill>
                <a:latin typeface="Arial" panose="020B0604020202020204" pitchFamily="34" charset="0"/>
              </a:rPr>
              <a:t> main(</a:t>
            </a:r>
            <a:r>
              <a:rPr lang="en-US" altLang="zh-CN" sz="1800" kern="100" dirty="0" err="1">
                <a:solidFill>
                  <a:srgbClr val="0000FF"/>
                </a:solidFill>
                <a:latin typeface="Arial" panose="020B0604020202020204" pitchFamily="34" charset="0"/>
              </a:rPr>
              <a:t>int</a:t>
            </a: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argc</a:t>
            </a:r>
            <a:r>
              <a:rPr lang="en-US" altLang="zh-CN" sz="1800" kern="100" dirty="0">
                <a:solidFill>
                  <a:srgbClr val="0000FF"/>
                </a:solidFill>
                <a:latin typeface="Arial" panose="020B0604020202020204" pitchFamily="34" charset="0"/>
              </a:rPr>
              <a:t>, char* </a:t>
            </a:r>
            <a:r>
              <a:rPr lang="en-US" altLang="zh-CN" sz="1800" kern="100" dirty="0" err="1">
                <a:solidFill>
                  <a:srgbClr val="0000FF"/>
                </a:solidFill>
                <a:latin typeface="Arial" panose="020B0604020202020204" pitchFamily="34" charset="0"/>
              </a:rPr>
              <a:t>argv</a:t>
            </a:r>
            <a:r>
              <a:rPr lang="en-US" altLang="zh-CN" sz="18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double </a:t>
            </a:r>
            <a:r>
              <a:rPr lang="en-US" altLang="zh-CN" sz="1800" kern="100" dirty="0" err="1">
                <a:solidFill>
                  <a:srgbClr val="0000FF"/>
                </a:solidFill>
                <a:latin typeface="Arial" panose="020B0604020202020204" pitchFamily="34" charset="0"/>
              </a:rPr>
              <a:t>global_result</a:t>
            </a:r>
            <a:r>
              <a:rPr lang="en-US" altLang="zh-CN" sz="1800" kern="100" dirty="0">
                <a:solidFill>
                  <a:srgbClr val="0000FF"/>
                </a:solidFill>
                <a:latin typeface="Arial" panose="020B0604020202020204" pitchFamily="34" charset="0"/>
              </a:rPr>
              <a:t> = 0.0;</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double a, b;</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int</a:t>
            </a:r>
            <a:r>
              <a:rPr lang="en-US" altLang="zh-CN" sz="1800" kern="100" dirty="0">
                <a:solidFill>
                  <a:srgbClr val="0000FF"/>
                </a:solidFill>
                <a:latin typeface="Arial" panose="020B0604020202020204" pitchFamily="34" charset="0"/>
              </a:rPr>
              <a:t> n;</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int</a:t>
            </a: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thread_count</a:t>
            </a:r>
            <a:r>
              <a:rPr lang="en-US" altLang="zh-CN" sz="18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endParaRPr lang="en-US" altLang="zh-CN" sz="18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thread_count</a:t>
            </a:r>
            <a:r>
              <a:rPr lang="en-US" altLang="zh-CN" sz="1800" kern="100" dirty="0">
                <a:solidFill>
                  <a:srgbClr val="0000FF"/>
                </a:solidFill>
                <a:latin typeface="Arial" panose="020B0604020202020204" pitchFamily="34" charset="0"/>
              </a:rPr>
              <a:t> = </a:t>
            </a:r>
            <a:r>
              <a:rPr lang="en-US" altLang="zh-CN" sz="1800" kern="100" dirty="0" err="1">
                <a:solidFill>
                  <a:srgbClr val="0000FF"/>
                </a:solidFill>
                <a:latin typeface="Arial" panose="020B0604020202020204" pitchFamily="34" charset="0"/>
              </a:rPr>
              <a:t>strtol</a:t>
            </a: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argv</a:t>
            </a:r>
            <a:r>
              <a:rPr lang="en-US" altLang="zh-CN" sz="1800" kern="100" dirty="0">
                <a:solidFill>
                  <a:srgbClr val="0000FF"/>
                </a:solidFill>
                <a:latin typeface="Arial" panose="020B0604020202020204" pitchFamily="34" charset="0"/>
              </a:rPr>
              <a:t>[1], NULL, 10)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printf</a:t>
            </a:r>
            <a:r>
              <a:rPr lang="en-US" altLang="zh-CN" sz="1800" kern="100" dirty="0">
                <a:solidFill>
                  <a:srgbClr val="0000FF"/>
                </a:solidFill>
                <a:latin typeface="Arial" panose="020B0604020202020204" pitchFamily="34" charset="0"/>
              </a:rPr>
              <a:t>("Enter a, b, and n\n");</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scanf</a:t>
            </a:r>
            <a:r>
              <a:rPr lang="en-US" altLang="zh-CN" sz="1800" kern="100" dirty="0">
                <a:solidFill>
                  <a:srgbClr val="0000FF"/>
                </a:solidFill>
                <a:latin typeface="Arial" panose="020B0604020202020204" pitchFamily="34" charset="0"/>
              </a:rPr>
              <a:t>("%lf %lf %d", &amp;a, &amp;b, &amp;n);</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parallel </a:t>
            </a:r>
            <a:r>
              <a:rPr lang="en-US" altLang="zh-CN" sz="1800" kern="100" dirty="0" err="1">
                <a:solidFill>
                  <a:srgbClr val="0000FF"/>
                </a:solidFill>
                <a:latin typeface="Arial" panose="020B0604020202020204" pitchFamily="34" charset="0"/>
              </a:rPr>
              <a:t>num_threads</a:t>
            </a: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thread_count</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Trap(a, b, n, &amp;</a:t>
            </a:r>
            <a:r>
              <a:rPr lang="en-US" altLang="zh-CN" sz="1800" kern="100" dirty="0" err="1">
                <a:solidFill>
                  <a:srgbClr val="0000FF"/>
                </a:solidFill>
                <a:latin typeface="Arial" panose="020B0604020202020204" pitchFamily="34" charset="0"/>
              </a:rPr>
              <a:t>global_result</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printf</a:t>
            </a:r>
            <a:r>
              <a:rPr lang="en-US" altLang="zh-CN" sz="1800" kern="100" dirty="0">
                <a:solidFill>
                  <a:srgbClr val="0000FF"/>
                </a:solidFill>
                <a:latin typeface="Arial" panose="020B0604020202020204" pitchFamily="34" charset="0"/>
              </a:rPr>
              <a:t>("With n = %d trapezoids, our estimate\n", n);</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printf</a:t>
            </a:r>
            <a:r>
              <a:rPr lang="en-US" altLang="zh-CN" sz="1800" kern="100" dirty="0">
                <a:solidFill>
                  <a:srgbClr val="0000FF"/>
                </a:solidFill>
                <a:latin typeface="Arial" panose="020B0604020202020204" pitchFamily="34" charset="0"/>
              </a:rPr>
              <a:t>("of the integral from %f to %f = %.14e\n", a, b, </a:t>
            </a:r>
            <a:r>
              <a:rPr lang="en-US" altLang="zh-CN" sz="1800" kern="100" dirty="0" err="1">
                <a:solidFill>
                  <a:srgbClr val="0000FF"/>
                </a:solidFill>
                <a:latin typeface="Arial" panose="020B0604020202020204" pitchFamily="34" charset="0"/>
              </a:rPr>
              <a:t>global_result</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return 0;</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 main*/</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26627">
                                            <p:txEl>
                                              <p:pRg st="13" end="13"/>
                                            </p:txEl>
                                          </p:spTgt>
                                        </p:tgtEl>
                                        <p:attrNameLst>
                                          <p:attrName>style.color</p:attrName>
                                        </p:attrNameLst>
                                      </p:cBhvr>
                                      <p:to>
                                        <a:schemeClr val="hlink"/>
                                      </p:to>
                                    </p:animClr>
                                  </p:childTnLst>
                                </p:cTn>
                              </p:par>
                              <p:par>
                                <p:cTn id="7" presetID="3" presetClass="emph" presetSubtype="2" fill="hold" nodeType="withEffect">
                                  <p:stCondLst>
                                    <p:cond delay="0"/>
                                  </p:stCondLst>
                                  <p:childTnLst>
                                    <p:animClr clrSpc="rgb" dir="cw">
                                      <p:cBhvr override="childStyle">
                                        <p:cTn id="8" dur="2000" fill="hold"/>
                                        <p:tgtEl>
                                          <p:spTgt spid="26627">
                                            <p:txEl>
                                              <p:pRg st="14" end="14"/>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504B44A-FDFF-43CC-A75B-354A42A946A8}"/>
              </a:ext>
            </a:extLst>
          </p:cNvPr>
          <p:cNvSpPr>
            <a:spLocks noGrp="1" noChangeArrowheads="1"/>
          </p:cNvSpPr>
          <p:nvPr>
            <p:ph type="title"/>
          </p:nvPr>
        </p:nvSpPr>
        <p:spPr/>
        <p:txBody>
          <a:bodyPr/>
          <a:lstStyle/>
          <a:p>
            <a:pPr eaLnBrk="1" hangingPunct="1"/>
            <a:r>
              <a:rPr lang="zh-CN" altLang="en-US"/>
              <a:t>第一个</a:t>
            </a:r>
            <a:r>
              <a:rPr lang="en-US" altLang="zh-CN"/>
              <a:t>OpenMP</a:t>
            </a:r>
            <a:r>
              <a:rPr lang="zh-CN" altLang="en-US"/>
              <a:t>版本</a:t>
            </a:r>
            <a:r>
              <a:rPr lang="en-US" altLang="zh-CN"/>
              <a:t>(2)</a:t>
            </a:r>
            <a:endParaRPr lang="zh-CN" altLang="en-US"/>
          </a:p>
        </p:txBody>
      </p:sp>
      <p:sp>
        <p:nvSpPr>
          <p:cNvPr id="26627" name="Rectangle 3">
            <a:extLst>
              <a:ext uri="{FF2B5EF4-FFF2-40B4-BE49-F238E27FC236}">
                <a16:creationId xmlns:a16="http://schemas.microsoft.com/office/drawing/2014/main" id="{299C0DF5-3FB7-4BC3-A612-C9AAB9C56F1A}"/>
              </a:ext>
            </a:extLst>
          </p:cNvPr>
          <p:cNvSpPr>
            <a:spLocks noGrp="1" noChangeArrowheads="1"/>
          </p:cNvSpPr>
          <p:nvPr>
            <p:ph type="body" idx="1"/>
          </p:nvPr>
        </p:nvSpPr>
        <p:spPr/>
        <p:txBody>
          <a:bodyPr/>
          <a:lstStyle/>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void Trap( double a, double b, </a:t>
            </a:r>
            <a:r>
              <a:rPr lang="en-US" altLang="zh-CN" sz="1800" kern="100" dirty="0" err="1">
                <a:solidFill>
                  <a:srgbClr val="0000FF"/>
                </a:solidFill>
                <a:latin typeface="Arial" panose="020B0604020202020204" pitchFamily="34" charset="0"/>
              </a:rPr>
              <a:t>int</a:t>
            </a:r>
            <a:r>
              <a:rPr lang="en-US" altLang="zh-CN" sz="1800" kern="100" dirty="0">
                <a:solidFill>
                  <a:srgbClr val="0000FF"/>
                </a:solidFill>
                <a:latin typeface="Arial" panose="020B0604020202020204" pitchFamily="34" charset="0"/>
              </a:rPr>
              <a:t> n, double* </a:t>
            </a:r>
            <a:r>
              <a:rPr lang="en-US" altLang="zh-CN" sz="1800" kern="100" dirty="0" err="1">
                <a:solidFill>
                  <a:srgbClr val="0000FF"/>
                </a:solidFill>
                <a:latin typeface="Arial" panose="020B0604020202020204" pitchFamily="34" charset="0"/>
              </a:rPr>
              <a:t>global_result_p</a:t>
            </a:r>
            <a:r>
              <a:rPr lang="en-US" altLang="zh-CN" sz="1800" kern="100" dirty="0">
                <a:solidFill>
                  <a:srgbClr val="0000FF"/>
                </a:solidFill>
                <a:latin typeface="Arial" panose="020B0604020202020204" pitchFamily="34" charset="0"/>
              </a:rPr>
              <a:t> )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double h, x, </a:t>
            </a:r>
            <a:r>
              <a:rPr lang="en-US" altLang="zh-CN" sz="1800" kern="100" dirty="0" err="1">
                <a:solidFill>
                  <a:srgbClr val="0000FF"/>
                </a:solidFill>
                <a:latin typeface="Arial" panose="020B0604020202020204" pitchFamily="34" charset="0"/>
              </a:rPr>
              <a:t>my_result</a:t>
            </a:r>
            <a:r>
              <a:rPr lang="en-US" altLang="zh-CN" sz="18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double </a:t>
            </a:r>
            <a:r>
              <a:rPr lang="en-US" altLang="zh-CN" sz="1800" kern="100" dirty="0" err="1">
                <a:solidFill>
                  <a:srgbClr val="0000FF"/>
                </a:solidFill>
                <a:latin typeface="Arial" panose="020B0604020202020204" pitchFamily="34" charset="0"/>
              </a:rPr>
              <a:t>local_a</a:t>
            </a:r>
            <a:r>
              <a:rPr lang="en-US" altLang="zh-CN" sz="1800" kern="100" dirty="0">
                <a:solidFill>
                  <a:srgbClr val="0000FF"/>
                </a:solidFill>
                <a:latin typeface="Arial" panose="020B0604020202020204" pitchFamily="34" charset="0"/>
              </a:rPr>
              <a:t> , </a:t>
            </a:r>
            <a:r>
              <a:rPr lang="en-US" altLang="zh-CN" sz="1800" kern="100" dirty="0" err="1">
                <a:solidFill>
                  <a:srgbClr val="0000FF"/>
                </a:solidFill>
                <a:latin typeface="Arial" panose="020B0604020202020204" pitchFamily="34" charset="0"/>
              </a:rPr>
              <a:t>local_b</a:t>
            </a:r>
            <a:r>
              <a:rPr lang="en-US" altLang="zh-CN" sz="18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int</a:t>
            </a: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local_n</a:t>
            </a:r>
            <a:r>
              <a:rPr lang="en-US" altLang="zh-CN" sz="18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int</a:t>
            </a: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my_rank</a:t>
            </a:r>
            <a:r>
              <a:rPr lang="en-US" altLang="zh-CN" sz="1800" kern="100" dirty="0">
                <a:solidFill>
                  <a:srgbClr val="0000FF"/>
                </a:solidFill>
                <a:latin typeface="Arial" panose="020B0604020202020204" pitchFamily="34" charset="0"/>
              </a:rPr>
              <a:t> = </a:t>
            </a:r>
            <a:r>
              <a:rPr lang="en-US" altLang="zh-CN" sz="1800" kern="100" dirty="0" err="1">
                <a:solidFill>
                  <a:srgbClr val="0000FF"/>
                </a:solidFill>
                <a:latin typeface="Arial" panose="020B0604020202020204" pitchFamily="34" charset="0"/>
              </a:rPr>
              <a:t>omp_get_thread_num</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int</a:t>
            </a: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thread_count</a:t>
            </a:r>
            <a:r>
              <a:rPr lang="en-US" altLang="zh-CN" sz="1800" kern="100" dirty="0">
                <a:solidFill>
                  <a:srgbClr val="0000FF"/>
                </a:solidFill>
                <a:latin typeface="Arial" panose="020B0604020202020204" pitchFamily="34" charset="0"/>
              </a:rPr>
              <a:t> = </a:t>
            </a:r>
            <a:r>
              <a:rPr lang="en-US" altLang="zh-CN" sz="1800" kern="100" dirty="0" err="1">
                <a:solidFill>
                  <a:srgbClr val="0000FF"/>
                </a:solidFill>
                <a:latin typeface="Arial" panose="020B0604020202020204" pitchFamily="34" charset="0"/>
              </a:rPr>
              <a:t>omp_get_num_threads</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h = (b-a)/n;</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local_n</a:t>
            </a:r>
            <a:r>
              <a:rPr lang="en-US" altLang="zh-CN" sz="1800" kern="100" dirty="0">
                <a:solidFill>
                  <a:srgbClr val="0000FF"/>
                </a:solidFill>
                <a:latin typeface="Arial" panose="020B0604020202020204" pitchFamily="34" charset="0"/>
              </a:rPr>
              <a:t> = n/</a:t>
            </a:r>
            <a:r>
              <a:rPr lang="en-US" altLang="zh-CN" sz="1800" kern="100" dirty="0" err="1">
                <a:solidFill>
                  <a:srgbClr val="0000FF"/>
                </a:solidFill>
                <a:latin typeface="Arial" panose="020B0604020202020204" pitchFamily="34" charset="0"/>
              </a:rPr>
              <a:t>thread_count</a:t>
            </a:r>
            <a:r>
              <a:rPr lang="en-US" altLang="zh-CN" sz="18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local_a</a:t>
            </a:r>
            <a:r>
              <a:rPr lang="en-US" altLang="zh-CN" sz="1800" kern="100" dirty="0">
                <a:solidFill>
                  <a:srgbClr val="0000FF"/>
                </a:solidFill>
                <a:latin typeface="Arial" panose="020B0604020202020204" pitchFamily="34" charset="0"/>
              </a:rPr>
              <a:t> = a + </a:t>
            </a:r>
            <a:r>
              <a:rPr lang="en-US" altLang="zh-CN" sz="1800" kern="100" dirty="0" err="1">
                <a:solidFill>
                  <a:srgbClr val="0000FF"/>
                </a:solidFill>
                <a:latin typeface="Arial" panose="020B0604020202020204" pitchFamily="34" charset="0"/>
              </a:rPr>
              <a:t>my_rank</a:t>
            </a: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local_n</a:t>
            </a:r>
            <a:r>
              <a:rPr lang="en-US" altLang="zh-CN" sz="1800" kern="100" dirty="0">
                <a:solidFill>
                  <a:srgbClr val="0000FF"/>
                </a:solidFill>
                <a:latin typeface="Arial" panose="020B0604020202020204" pitchFamily="34" charset="0"/>
              </a:rPr>
              <a:t>*h;</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local_b</a:t>
            </a:r>
            <a:r>
              <a:rPr lang="en-US" altLang="zh-CN" sz="1800" kern="100" dirty="0">
                <a:solidFill>
                  <a:srgbClr val="0000FF"/>
                </a:solidFill>
                <a:latin typeface="Arial" panose="020B0604020202020204" pitchFamily="34" charset="0"/>
              </a:rPr>
              <a:t> = </a:t>
            </a:r>
            <a:r>
              <a:rPr lang="en-US" altLang="zh-CN" sz="1800" kern="100" dirty="0" err="1">
                <a:solidFill>
                  <a:srgbClr val="0000FF"/>
                </a:solidFill>
                <a:latin typeface="Arial" panose="020B0604020202020204" pitchFamily="34" charset="0"/>
              </a:rPr>
              <a:t>local_a</a:t>
            </a:r>
            <a:r>
              <a:rPr lang="en-US" altLang="zh-CN" sz="1800" kern="100" dirty="0">
                <a:solidFill>
                  <a:srgbClr val="0000FF"/>
                </a:solidFill>
                <a:latin typeface="Arial" panose="020B0604020202020204" pitchFamily="34" charset="0"/>
              </a:rPr>
              <a:t> + </a:t>
            </a:r>
            <a:r>
              <a:rPr lang="en-US" altLang="zh-CN" sz="1800" kern="100" dirty="0" err="1">
                <a:solidFill>
                  <a:srgbClr val="0000FF"/>
                </a:solidFill>
                <a:latin typeface="Arial" panose="020B0604020202020204" pitchFamily="34" charset="0"/>
              </a:rPr>
              <a:t>local_n</a:t>
            </a:r>
            <a:r>
              <a:rPr lang="en-US" altLang="zh-CN" sz="1800" kern="100" dirty="0">
                <a:solidFill>
                  <a:srgbClr val="0000FF"/>
                </a:solidFill>
                <a:latin typeface="Arial" panose="020B0604020202020204" pitchFamily="34" charset="0"/>
              </a:rPr>
              <a:t>*h;</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my_result</a:t>
            </a:r>
            <a:r>
              <a:rPr lang="en-US" altLang="zh-CN" sz="1800" kern="100" dirty="0">
                <a:solidFill>
                  <a:srgbClr val="0000FF"/>
                </a:solidFill>
                <a:latin typeface="Arial" panose="020B0604020202020204" pitchFamily="34" charset="0"/>
              </a:rPr>
              <a:t> = (f(</a:t>
            </a:r>
            <a:r>
              <a:rPr lang="en-US" altLang="zh-CN" sz="1800" kern="100" dirty="0" err="1">
                <a:solidFill>
                  <a:srgbClr val="0000FF"/>
                </a:solidFill>
                <a:latin typeface="Arial" panose="020B0604020202020204" pitchFamily="34" charset="0"/>
              </a:rPr>
              <a:t>local_a</a:t>
            </a:r>
            <a:r>
              <a:rPr lang="en-US" altLang="zh-CN" sz="1800" kern="100" dirty="0">
                <a:solidFill>
                  <a:srgbClr val="0000FF"/>
                </a:solidFill>
                <a:latin typeface="Arial" panose="020B0604020202020204" pitchFamily="34" charset="0"/>
              </a:rPr>
              <a:t>) + f(</a:t>
            </a:r>
            <a:r>
              <a:rPr lang="en-US" altLang="zh-CN" sz="1800" kern="100" dirty="0" err="1">
                <a:solidFill>
                  <a:srgbClr val="0000FF"/>
                </a:solidFill>
                <a:latin typeface="Arial" panose="020B0604020202020204" pitchFamily="34" charset="0"/>
              </a:rPr>
              <a:t>local_b</a:t>
            </a:r>
            <a:r>
              <a:rPr lang="en-US" altLang="zh-CN" sz="1800" kern="100" dirty="0">
                <a:solidFill>
                  <a:srgbClr val="0000FF"/>
                </a:solidFill>
                <a:latin typeface="Arial" panose="020B0604020202020204" pitchFamily="34" charset="0"/>
              </a:rPr>
              <a:t>))/2.0;</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for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 = 1;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 &lt;= </a:t>
            </a:r>
            <a:r>
              <a:rPr lang="en-US" altLang="zh-CN" sz="1800" kern="100" dirty="0" err="1">
                <a:solidFill>
                  <a:srgbClr val="0000FF"/>
                </a:solidFill>
                <a:latin typeface="Arial" panose="020B0604020202020204" pitchFamily="34" charset="0"/>
              </a:rPr>
              <a:t>local_n</a:t>
            </a:r>
            <a:r>
              <a:rPr lang="en-US" altLang="zh-CN" sz="1800" kern="100" dirty="0">
                <a:solidFill>
                  <a:srgbClr val="0000FF"/>
                </a:solidFill>
                <a:latin typeface="Arial" panose="020B0604020202020204" pitchFamily="34" charset="0"/>
              </a:rPr>
              <a:t> 1;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x = </a:t>
            </a:r>
            <a:r>
              <a:rPr lang="en-US" altLang="zh-CN" sz="1800" kern="100" dirty="0" err="1">
                <a:solidFill>
                  <a:srgbClr val="0000FF"/>
                </a:solidFill>
                <a:latin typeface="Arial" panose="020B0604020202020204" pitchFamily="34" charset="0"/>
              </a:rPr>
              <a:t>local_a</a:t>
            </a:r>
            <a:r>
              <a:rPr lang="en-US" altLang="zh-CN" sz="1800" kern="100" dirty="0">
                <a:solidFill>
                  <a:srgbClr val="0000FF"/>
                </a:solidFill>
                <a:latin typeface="Arial" panose="020B0604020202020204" pitchFamily="34" charset="0"/>
              </a:rPr>
              <a:t> +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*h;</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my_result</a:t>
            </a:r>
            <a:r>
              <a:rPr lang="en-US" altLang="zh-CN" sz="1800" kern="100" dirty="0">
                <a:solidFill>
                  <a:srgbClr val="0000FF"/>
                </a:solidFill>
                <a:latin typeface="Arial" panose="020B0604020202020204" pitchFamily="34" charset="0"/>
              </a:rPr>
              <a:t> += f(x);</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my_result</a:t>
            </a:r>
            <a:r>
              <a:rPr lang="en-US" altLang="zh-CN" sz="1800" kern="100" dirty="0">
                <a:solidFill>
                  <a:srgbClr val="0000FF"/>
                </a:solidFill>
                <a:latin typeface="Arial" panose="020B0604020202020204" pitchFamily="34" charset="0"/>
              </a:rPr>
              <a:t> = </a:t>
            </a:r>
            <a:r>
              <a:rPr lang="en-US" altLang="zh-CN" sz="1800" kern="100" dirty="0" err="1">
                <a:solidFill>
                  <a:srgbClr val="0000FF"/>
                </a:solidFill>
                <a:latin typeface="Arial" panose="020B0604020202020204" pitchFamily="34" charset="0"/>
              </a:rPr>
              <a:t>my_result</a:t>
            </a:r>
            <a:r>
              <a:rPr lang="en-US" altLang="zh-CN" sz="1800" kern="100" dirty="0">
                <a:solidFill>
                  <a:srgbClr val="0000FF"/>
                </a:solidFill>
                <a:latin typeface="Arial" panose="020B0604020202020204" pitchFamily="34" charset="0"/>
              </a:rPr>
              <a:t>*h;</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critical</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global_result_p</a:t>
            </a:r>
            <a:r>
              <a:rPr lang="en-US" altLang="zh-CN" sz="1800" kern="100" dirty="0">
                <a:solidFill>
                  <a:srgbClr val="0000FF"/>
                </a:solidFill>
                <a:latin typeface="Arial" panose="020B0604020202020204" pitchFamily="34" charset="0"/>
              </a:rPr>
              <a:t> += </a:t>
            </a:r>
            <a:r>
              <a:rPr lang="en-US" altLang="zh-CN" sz="1800" kern="100" dirty="0" err="1">
                <a:solidFill>
                  <a:srgbClr val="0000FF"/>
                </a:solidFill>
                <a:latin typeface="Arial" panose="020B0604020202020204" pitchFamily="34" charset="0"/>
              </a:rPr>
              <a:t>my_result</a:t>
            </a:r>
            <a:r>
              <a:rPr lang="en-US" altLang="zh-CN" sz="18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 Trap*/</a:t>
            </a:r>
            <a:endParaRPr lang="zh-CN" altLang="en-US" sz="2400" dirty="0"/>
          </a:p>
        </p:txBody>
      </p:sp>
      <p:sp>
        <p:nvSpPr>
          <p:cNvPr id="4" name="Text Box 4">
            <a:extLst>
              <a:ext uri="{FF2B5EF4-FFF2-40B4-BE49-F238E27FC236}">
                <a16:creationId xmlns:a16="http://schemas.microsoft.com/office/drawing/2014/main" id="{7F1E356C-02DF-45B9-A9CB-1A772C2DE98A}"/>
              </a:ext>
            </a:extLst>
          </p:cNvPr>
          <p:cNvSpPr txBox="1">
            <a:spLocks noChangeArrowheads="1"/>
          </p:cNvSpPr>
          <p:nvPr/>
        </p:nvSpPr>
        <p:spPr bwMode="auto">
          <a:xfrm>
            <a:off x="4783138" y="5673725"/>
            <a:ext cx="1981200" cy="708025"/>
          </a:xfrm>
          <a:prstGeom prst="rect">
            <a:avLst/>
          </a:prstGeom>
          <a:noFill/>
          <a:ln w="12700">
            <a:noFill/>
            <a:miter lim="800000"/>
            <a:headEnd/>
            <a:tailEnd/>
          </a:ln>
        </p:spPr>
        <p:txBody>
          <a:bodyPr wrap="none">
            <a:spAutoFit/>
          </a:bodyPr>
          <a:lstStyle/>
          <a:p>
            <a:pPr fontAlgn="auto">
              <a:spcBef>
                <a:spcPts val="0"/>
              </a:spcBef>
              <a:spcAft>
                <a:spcPts val="0"/>
              </a:spcAft>
              <a:defRPr/>
            </a:pPr>
            <a:r>
              <a:rPr kumimoji="0" lang="zh-CN" altLang="en-US" sz="2000" b="1" kern="0" dirty="0">
                <a:solidFill>
                  <a:srgbClr val="FF0000"/>
                </a:solidFill>
              </a:rPr>
              <a:t>用临界区保证</a:t>
            </a:r>
            <a:endParaRPr kumimoji="0" lang="en-US" altLang="zh-CN" sz="2000" b="1" kern="0" dirty="0">
              <a:solidFill>
                <a:srgbClr val="FF0000"/>
              </a:solidFill>
            </a:endParaRPr>
          </a:p>
          <a:p>
            <a:pPr fontAlgn="auto">
              <a:spcBef>
                <a:spcPts val="0"/>
              </a:spcBef>
              <a:spcAft>
                <a:spcPts val="0"/>
              </a:spcAft>
              <a:defRPr/>
            </a:pPr>
            <a:r>
              <a:rPr kumimoji="0" lang="zh-CN" altLang="en-US" sz="2000" b="1" kern="0" dirty="0">
                <a:solidFill>
                  <a:srgbClr val="FF0000"/>
                </a:solidFill>
              </a:rPr>
              <a:t>全局求和正确性</a:t>
            </a:r>
            <a:endParaRPr kumimoji="0" lang="en-US" altLang="zh-CN" sz="2000" b="1" kern="0" dirty="0">
              <a:solidFill>
                <a:srgbClr val="FF0000"/>
              </a:solidFill>
            </a:endParaRPr>
          </a:p>
        </p:txBody>
      </p:sp>
      <p:cxnSp>
        <p:nvCxnSpPr>
          <p:cNvPr id="5" name="Straight Arrow Connector 5">
            <a:extLst>
              <a:ext uri="{FF2B5EF4-FFF2-40B4-BE49-F238E27FC236}">
                <a16:creationId xmlns:a16="http://schemas.microsoft.com/office/drawing/2014/main" id="{EEC6F392-FAE3-4331-8DAC-0655B66EFDFD}"/>
              </a:ext>
            </a:extLst>
          </p:cNvPr>
          <p:cNvCxnSpPr>
            <a:cxnSpLocks noChangeShapeType="1"/>
          </p:cNvCxnSpPr>
          <p:nvPr/>
        </p:nvCxnSpPr>
        <p:spPr bwMode="auto">
          <a:xfrm flipH="1">
            <a:off x="3557588" y="6027738"/>
            <a:ext cx="1225550" cy="96837"/>
          </a:xfrm>
          <a:prstGeom prst="straightConnector1">
            <a:avLst/>
          </a:prstGeom>
          <a:noFill/>
          <a:ln w="19050">
            <a:solidFill>
              <a:srgbClr val="C00000"/>
            </a:solidFill>
            <a:round/>
            <a:headEnd/>
            <a:tailEnd type="arrow" w="med" len="med"/>
          </a:ln>
          <a:extLst>
            <a:ext uri="{909E8E84-426E-40DD-AFC4-6F175D3DCCD1}">
              <a14:hiddenFill xmlns:a14="http://schemas.microsoft.com/office/drawing/2010/main">
                <a:noFill/>
              </a14:hiddenFill>
            </a:ext>
          </a:extLst>
        </p:spPr>
      </p:cxnSp>
      <p:sp>
        <p:nvSpPr>
          <p:cNvPr id="7" name="Text Box 4">
            <a:extLst>
              <a:ext uri="{FF2B5EF4-FFF2-40B4-BE49-F238E27FC236}">
                <a16:creationId xmlns:a16="http://schemas.microsoft.com/office/drawing/2014/main" id="{80D3D0FC-8D39-4901-82AE-936E7C509DE3}"/>
              </a:ext>
            </a:extLst>
          </p:cNvPr>
          <p:cNvSpPr txBox="1">
            <a:spLocks noChangeArrowheads="1"/>
          </p:cNvSpPr>
          <p:nvPr/>
        </p:nvSpPr>
        <p:spPr bwMode="auto">
          <a:xfrm>
            <a:off x="4716463" y="4808538"/>
            <a:ext cx="1733550" cy="708025"/>
          </a:xfrm>
          <a:prstGeom prst="rect">
            <a:avLst/>
          </a:prstGeom>
          <a:noFill/>
          <a:ln w="12700">
            <a:noFill/>
            <a:miter lim="800000"/>
            <a:headEnd/>
            <a:tailEnd/>
          </a:ln>
        </p:spPr>
        <p:txBody>
          <a:bodyPr wrap="none">
            <a:spAutoFit/>
          </a:bodyPr>
          <a:lstStyle/>
          <a:p>
            <a:pPr fontAlgn="auto">
              <a:spcBef>
                <a:spcPts val="0"/>
              </a:spcBef>
              <a:spcAft>
                <a:spcPts val="0"/>
              </a:spcAft>
              <a:defRPr/>
            </a:pPr>
            <a:r>
              <a:rPr kumimoji="0" lang="zh-CN" altLang="en-US" sz="2000" b="1" kern="0" dirty="0">
                <a:solidFill>
                  <a:srgbClr val="FF0000"/>
                </a:solidFill>
              </a:rPr>
              <a:t>先局部求和</a:t>
            </a:r>
            <a:endParaRPr kumimoji="0" lang="en-US" altLang="zh-CN" sz="2000" b="1" kern="0" dirty="0">
              <a:solidFill>
                <a:srgbClr val="FF0000"/>
              </a:solidFill>
            </a:endParaRPr>
          </a:p>
          <a:p>
            <a:pPr fontAlgn="auto">
              <a:spcBef>
                <a:spcPts val="0"/>
              </a:spcBef>
              <a:spcAft>
                <a:spcPts val="0"/>
              </a:spcAft>
              <a:defRPr/>
            </a:pPr>
            <a:r>
              <a:rPr kumimoji="0" lang="zh-CN" altLang="en-US" sz="2000" b="1" kern="0" dirty="0">
                <a:solidFill>
                  <a:srgbClr val="FF0000"/>
                </a:solidFill>
              </a:rPr>
              <a:t>避免过多通信</a:t>
            </a:r>
            <a:endParaRPr kumimoji="0" lang="en-US" altLang="zh-CN" sz="2000" b="1" kern="0" dirty="0">
              <a:solidFill>
                <a:srgbClr val="FF0000"/>
              </a:solidFill>
            </a:endParaRPr>
          </a:p>
        </p:txBody>
      </p:sp>
      <p:cxnSp>
        <p:nvCxnSpPr>
          <p:cNvPr id="8" name="Straight Arrow Connector 5">
            <a:extLst>
              <a:ext uri="{FF2B5EF4-FFF2-40B4-BE49-F238E27FC236}">
                <a16:creationId xmlns:a16="http://schemas.microsoft.com/office/drawing/2014/main" id="{AA3C07B6-1B71-402C-84FF-AB95B2833052}"/>
              </a:ext>
            </a:extLst>
          </p:cNvPr>
          <p:cNvCxnSpPr>
            <a:cxnSpLocks noChangeShapeType="1"/>
          </p:cNvCxnSpPr>
          <p:nvPr/>
        </p:nvCxnSpPr>
        <p:spPr bwMode="auto">
          <a:xfrm flipH="1">
            <a:off x="3492500" y="5162550"/>
            <a:ext cx="1223963" cy="96838"/>
          </a:xfrm>
          <a:prstGeom prst="straightConnector1">
            <a:avLst/>
          </a:prstGeom>
          <a:noFill/>
          <a:ln w="19050">
            <a:solidFill>
              <a:srgbClr val="C00000"/>
            </a:solidFill>
            <a:round/>
            <a:headEnd/>
            <a:tailEnd type="arrow" w="med" len="med"/>
          </a:ln>
          <a:extLst>
            <a:ext uri="{909E8E84-426E-40DD-AFC4-6F175D3DCCD1}">
              <a14:hiddenFill xmlns:a14="http://schemas.microsoft.com/office/drawing/2010/main">
                <a:noFill/>
              </a14:hiddenFill>
            </a:ext>
          </a:extLst>
        </p:spPr>
      </p:cxnSp>
      <p:sp>
        <p:nvSpPr>
          <p:cNvPr id="9" name="Text Box 4">
            <a:extLst>
              <a:ext uri="{FF2B5EF4-FFF2-40B4-BE49-F238E27FC236}">
                <a16:creationId xmlns:a16="http://schemas.microsoft.com/office/drawing/2014/main" id="{83DF2D85-F98D-49E6-B94F-39289E1D46EC}"/>
              </a:ext>
            </a:extLst>
          </p:cNvPr>
          <p:cNvSpPr txBox="1">
            <a:spLocks noChangeArrowheads="1"/>
          </p:cNvSpPr>
          <p:nvPr/>
        </p:nvSpPr>
        <p:spPr bwMode="auto">
          <a:xfrm>
            <a:off x="6012160" y="2028032"/>
            <a:ext cx="3131840" cy="1938992"/>
          </a:xfrm>
          <a:prstGeom prst="rect">
            <a:avLst/>
          </a:prstGeom>
          <a:noFill/>
          <a:ln w="12700">
            <a:noFill/>
            <a:miter lim="800000"/>
            <a:headEnd/>
            <a:tailEnd/>
          </a:ln>
        </p:spPr>
        <p:txBody>
          <a:bodyPr wrap="square">
            <a:spAutoFit/>
          </a:bodyPr>
          <a:lstStyle/>
          <a:p>
            <a:pPr fontAlgn="auto">
              <a:spcBef>
                <a:spcPts val="0"/>
              </a:spcBef>
              <a:spcAft>
                <a:spcPts val="0"/>
              </a:spcAft>
              <a:defRPr/>
            </a:pPr>
            <a:r>
              <a:rPr kumimoji="0" lang="zh-CN" altLang="en-US" sz="2000" b="1" kern="0" dirty="0">
                <a:solidFill>
                  <a:srgbClr val="FF0000"/>
                </a:solidFill>
              </a:rPr>
              <a:t>前几个版本并非</a:t>
            </a:r>
            <a:r>
              <a:rPr kumimoji="0" lang="en-US" altLang="zh-CN" sz="2000" b="1" kern="0" dirty="0">
                <a:solidFill>
                  <a:srgbClr val="FF0000"/>
                </a:solidFill>
              </a:rPr>
              <a:t>OpenMP</a:t>
            </a:r>
            <a:r>
              <a:rPr kumimoji="0" lang="zh-CN" altLang="en-US" sz="2000" b="1" kern="0" dirty="0">
                <a:solidFill>
                  <a:srgbClr val="FF0000"/>
                </a:solidFill>
              </a:rPr>
              <a:t>编程风格！</a:t>
            </a:r>
            <a:endParaRPr kumimoji="0" lang="en-US" altLang="zh-CN" sz="2000" b="1" kern="0" dirty="0">
              <a:solidFill>
                <a:srgbClr val="FF0000"/>
              </a:solidFill>
            </a:endParaRPr>
          </a:p>
          <a:p>
            <a:pPr fontAlgn="auto">
              <a:spcBef>
                <a:spcPts val="0"/>
              </a:spcBef>
              <a:spcAft>
                <a:spcPts val="0"/>
              </a:spcAft>
              <a:defRPr/>
            </a:pPr>
            <a:r>
              <a:rPr kumimoji="0" lang="zh-CN" altLang="en-US" sz="2000" b="1" kern="0" dirty="0">
                <a:solidFill>
                  <a:srgbClr val="FF0000"/>
                </a:solidFill>
              </a:rPr>
              <a:t>虽然未编码线程管理</a:t>
            </a:r>
            <a:endParaRPr kumimoji="0" lang="en-US" altLang="zh-CN" sz="2000" b="1" kern="0" dirty="0">
              <a:solidFill>
                <a:srgbClr val="FF0000"/>
              </a:solidFill>
            </a:endParaRPr>
          </a:p>
          <a:p>
            <a:pPr fontAlgn="auto">
              <a:spcBef>
                <a:spcPts val="0"/>
              </a:spcBef>
              <a:spcAft>
                <a:spcPts val="0"/>
              </a:spcAft>
              <a:defRPr/>
            </a:pPr>
            <a:r>
              <a:rPr kumimoji="0" lang="zh-CN" altLang="en-US" sz="2000" b="1" kern="0" dirty="0">
                <a:solidFill>
                  <a:srgbClr val="FF0000"/>
                </a:solidFill>
              </a:rPr>
              <a:t>但任务分配仍自己编码！</a:t>
            </a:r>
            <a:r>
              <a:rPr kumimoji="0" lang="en-US" altLang="zh-CN" sz="2000" b="1" kern="0" dirty="0">
                <a:solidFill>
                  <a:srgbClr val="FF0000"/>
                </a:solidFill>
              </a:rPr>
              <a:t>——</a:t>
            </a:r>
            <a:r>
              <a:rPr kumimoji="0" lang="zh-CN" altLang="en-US" sz="2000" b="1" kern="0" dirty="0">
                <a:solidFill>
                  <a:srgbClr val="FF0000"/>
                </a:solidFill>
              </a:rPr>
              <a:t>真正</a:t>
            </a:r>
            <a:r>
              <a:rPr kumimoji="0" lang="en-US" altLang="zh-CN" sz="2000" b="1" kern="0" dirty="0">
                <a:solidFill>
                  <a:srgbClr val="FF0000"/>
                </a:solidFill>
              </a:rPr>
              <a:t>OpenMP</a:t>
            </a:r>
            <a:r>
              <a:rPr kumimoji="0" lang="zh-CN" altLang="en-US" sz="2000" b="1" kern="0" dirty="0">
                <a:solidFill>
                  <a:srgbClr val="FF0000"/>
                </a:solidFill>
              </a:rPr>
              <a:t>风格任务分配也无需自己编码</a:t>
            </a:r>
            <a:endParaRPr kumimoji="0" lang="en-US" altLang="zh-CN" sz="2000" b="1" kern="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3" presetClass="emph" presetSubtype="2" fill="hold" nodeType="withEffect">
                                  <p:stCondLst>
                                    <p:cond delay="0"/>
                                  </p:stCondLst>
                                  <p:childTnLst>
                                    <p:animClr clrSpc="rgb" dir="cw">
                                      <p:cBhvr override="childStyle">
                                        <p:cTn id="10" dur="2000" fill="hold"/>
                                        <p:tgtEl>
                                          <p:spTgt spid="26627">
                                            <p:txEl>
                                              <p:pRg st="16" end="16"/>
                                            </p:txEl>
                                          </p:spTgt>
                                        </p:tgtEl>
                                        <p:attrNameLst>
                                          <p:attrName>style.color</p:attrName>
                                        </p:attrNameLst>
                                      </p:cBhvr>
                                      <p:to>
                                        <a:schemeClr val="hlink"/>
                                      </p:to>
                                    </p:animClr>
                                  </p:childTnLst>
                                </p:cTn>
                              </p:par>
                              <p:par>
                                <p:cTn id="11" presetID="3" presetClass="emph" presetSubtype="2" fill="hold" nodeType="withEffect">
                                  <p:stCondLst>
                                    <p:cond delay="0"/>
                                  </p:stCondLst>
                                  <p:childTnLst>
                                    <p:animClr clrSpc="rgb" dir="cw">
                                      <p:cBhvr override="childStyle">
                                        <p:cTn id="12" dur="2000" fill="hold"/>
                                        <p:tgtEl>
                                          <p:spTgt spid="26627">
                                            <p:txEl>
                                              <p:pRg st="17" end="17"/>
                                            </p:txEl>
                                          </p:spTgt>
                                        </p:tgtEl>
                                        <p:attrNameLst>
                                          <p:attrName>style.color</p:attrName>
                                        </p:attrNameLst>
                                      </p:cBhvr>
                                      <p:to>
                                        <a:schemeClr val="hlink"/>
                                      </p:to>
                                    </p:animClr>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5E03FBD-1964-4913-98ED-AD944AA89262}"/>
              </a:ext>
            </a:extLst>
          </p:cNvPr>
          <p:cNvSpPr>
            <a:spLocks noGrp="1" noChangeArrowheads="1"/>
          </p:cNvSpPr>
          <p:nvPr>
            <p:ph type="title"/>
          </p:nvPr>
        </p:nvSpPr>
        <p:spPr/>
        <p:txBody>
          <a:bodyPr/>
          <a:lstStyle/>
          <a:p>
            <a:pPr eaLnBrk="1" hangingPunct="1"/>
            <a:r>
              <a:rPr lang="zh-CN" altLang="en-US"/>
              <a:t>改得更简洁</a:t>
            </a:r>
          </a:p>
        </p:txBody>
      </p:sp>
      <p:sp>
        <p:nvSpPr>
          <p:cNvPr id="26627" name="Rectangle 3">
            <a:extLst>
              <a:ext uri="{FF2B5EF4-FFF2-40B4-BE49-F238E27FC236}">
                <a16:creationId xmlns:a16="http://schemas.microsoft.com/office/drawing/2014/main" id="{195262F8-EE2D-4DDF-986E-06D43C4C25A0}"/>
              </a:ext>
            </a:extLst>
          </p:cNvPr>
          <p:cNvSpPr>
            <a:spLocks noGrp="1" noChangeArrowheads="1"/>
          </p:cNvSpPr>
          <p:nvPr>
            <p:ph type="body" idx="1"/>
          </p:nvPr>
        </p:nvSpPr>
        <p:spPr>
          <a:xfrm>
            <a:off x="1182688" y="1371600"/>
            <a:ext cx="6773862" cy="1770063"/>
          </a:xfrm>
        </p:spPr>
        <p:txBody>
          <a:bodyPr/>
          <a:lstStyle/>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global_result</a:t>
            </a:r>
            <a:r>
              <a:rPr lang="en-US" altLang="zh-CN" sz="1800" kern="100" dirty="0">
                <a:solidFill>
                  <a:srgbClr val="0000FF"/>
                </a:solidFill>
                <a:latin typeface="Arial" panose="020B0604020202020204" pitchFamily="34" charset="0"/>
              </a:rPr>
              <a:t> = 0.0;</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parallel </a:t>
            </a:r>
            <a:r>
              <a:rPr lang="en-US" altLang="zh-CN" sz="1800" kern="100" dirty="0" err="1">
                <a:solidFill>
                  <a:srgbClr val="0000FF"/>
                </a:solidFill>
                <a:latin typeface="Arial" panose="020B0604020202020204" pitchFamily="34" charset="0"/>
              </a:rPr>
              <a:t>num_threads</a:t>
            </a: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thread_count</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Trap(a, b, n, &amp;</a:t>
            </a:r>
            <a:r>
              <a:rPr lang="en-US" altLang="zh-CN" sz="1800" kern="100" dirty="0" err="1">
                <a:solidFill>
                  <a:srgbClr val="0000FF"/>
                </a:solidFill>
                <a:latin typeface="Arial" panose="020B0604020202020204" pitchFamily="34" charset="0"/>
              </a:rPr>
              <a:t>global_result</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p>
        </p:txBody>
      </p:sp>
      <p:sp>
        <p:nvSpPr>
          <p:cNvPr id="4" name="Rectangle 3">
            <a:extLst>
              <a:ext uri="{FF2B5EF4-FFF2-40B4-BE49-F238E27FC236}">
                <a16:creationId xmlns:a16="http://schemas.microsoft.com/office/drawing/2014/main" id="{92E5A0FB-DBD1-4218-B362-B05FD0F31988}"/>
              </a:ext>
            </a:extLst>
          </p:cNvPr>
          <p:cNvSpPr txBox="1">
            <a:spLocks noChangeArrowheads="1"/>
          </p:cNvSpPr>
          <p:nvPr/>
        </p:nvSpPr>
        <p:spPr bwMode="auto">
          <a:xfrm>
            <a:off x="1979613" y="3644900"/>
            <a:ext cx="6773862" cy="1770063"/>
          </a:xfrm>
          <a:prstGeom prst="rect">
            <a:avLst/>
          </a:prstGeom>
          <a:noFill/>
          <a:ln>
            <a:noFill/>
          </a:ln>
        </p:spPr>
        <p:txBody>
          <a:bodyPr/>
          <a:lstStyle>
            <a:lvl1pPr marL="342900" indent="-342900" algn="l" rtl="0" eaLnBrk="0" fontAlgn="base" hangingPunct="0">
              <a:spcBef>
                <a:spcPct val="20000"/>
              </a:spcBef>
              <a:spcAft>
                <a:spcPct val="0"/>
              </a:spcAft>
              <a:buClr>
                <a:srgbClr val="FF3300"/>
              </a:buClr>
              <a:buSzPct val="75000"/>
              <a:buFont typeface="Wingdings" panose="05000000000000000000" pitchFamily="2" charset="2"/>
              <a:buChar char="m"/>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9000"/>
              <a:buFont typeface="Wingdings" panose="05000000000000000000" pitchFamily="2" charset="2"/>
              <a:buChar char="q"/>
              <a:defRPr kumimoji="1" sz="2800">
                <a:solidFill>
                  <a:srgbClr val="3333CC"/>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Ø"/>
              <a:defRPr kumimoji="1" sz="2400">
                <a:solidFill>
                  <a:srgbClr val="FF3300"/>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Char char="»"/>
              <a:defRPr kumimoji="1" sz="2000">
                <a:solidFill>
                  <a:schemeClr val="tx1"/>
                </a:solidFill>
                <a:latin typeface="+mn-lt"/>
                <a:ea typeface="+mn-ea"/>
              </a:defRPr>
            </a:lvl9pPr>
          </a:lstStyle>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global_result</a:t>
            </a:r>
            <a:r>
              <a:rPr lang="en-US" altLang="zh-CN" sz="1800" kern="100" dirty="0">
                <a:solidFill>
                  <a:srgbClr val="0000FF"/>
                </a:solidFill>
                <a:latin typeface="Arial" panose="020B0604020202020204" pitchFamily="34" charset="0"/>
              </a:rPr>
              <a:t> = 0.0;</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parallel </a:t>
            </a:r>
            <a:r>
              <a:rPr lang="en-US" altLang="zh-CN" sz="1800" kern="100" dirty="0" err="1">
                <a:solidFill>
                  <a:srgbClr val="0000FF"/>
                </a:solidFill>
                <a:latin typeface="Arial" panose="020B0604020202020204" pitchFamily="34" charset="0"/>
              </a:rPr>
              <a:t>num_threads</a:t>
            </a: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thread_count</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critical</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global_result</a:t>
            </a:r>
            <a:r>
              <a:rPr lang="en-US" altLang="zh-CN" sz="1800" kern="100" dirty="0">
                <a:solidFill>
                  <a:srgbClr val="0000FF"/>
                </a:solidFill>
                <a:latin typeface="Arial" panose="020B0604020202020204" pitchFamily="34" charset="0"/>
              </a:rPr>
              <a:t> += </a:t>
            </a:r>
            <a:r>
              <a:rPr lang="en-US" altLang="zh-CN" sz="1800" kern="100" dirty="0" err="1">
                <a:solidFill>
                  <a:srgbClr val="0000FF"/>
                </a:solidFill>
                <a:latin typeface="Arial" panose="020B0604020202020204" pitchFamily="34" charset="0"/>
              </a:rPr>
              <a:t>Local_trap</a:t>
            </a:r>
            <a:r>
              <a:rPr lang="en-US" altLang="zh-CN" sz="1800" kern="100" dirty="0">
                <a:solidFill>
                  <a:srgbClr val="0000FF"/>
                </a:solidFill>
                <a:latin typeface="Arial" panose="020B0604020202020204" pitchFamily="34" charset="0"/>
              </a:rPr>
              <a:t>(a, b, n);</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p>
        </p:txBody>
      </p:sp>
      <p:cxnSp>
        <p:nvCxnSpPr>
          <p:cNvPr id="29701" name="Straight Arrow Connector 5">
            <a:extLst>
              <a:ext uri="{FF2B5EF4-FFF2-40B4-BE49-F238E27FC236}">
                <a16:creationId xmlns:a16="http://schemas.microsoft.com/office/drawing/2014/main" id="{E0061ABE-73ED-403B-8FB9-F9F9497122BC}"/>
              </a:ext>
            </a:extLst>
          </p:cNvPr>
          <p:cNvCxnSpPr>
            <a:cxnSpLocks noChangeShapeType="1"/>
          </p:cNvCxnSpPr>
          <p:nvPr/>
        </p:nvCxnSpPr>
        <p:spPr bwMode="auto">
          <a:xfrm rot="16200000" flipH="1">
            <a:off x="2629694" y="2796382"/>
            <a:ext cx="831850" cy="690562"/>
          </a:xfrm>
          <a:prstGeom prst="straightConnector1">
            <a:avLst/>
          </a:prstGeom>
          <a:noFill/>
          <a:ln w="9525">
            <a:solidFill>
              <a:srgbClr val="C00000"/>
            </a:solidFill>
            <a:round/>
            <a:headEnd/>
            <a:tailEnd type="arrow" w="med" len="med"/>
          </a:ln>
          <a:extLst>
            <a:ext uri="{909E8E84-426E-40DD-AFC4-6F175D3DCCD1}">
              <a14:hiddenFill xmlns:a14="http://schemas.microsoft.com/office/drawing/2010/main">
                <a:noFill/>
              </a14:hiddenFill>
            </a:ext>
          </a:extLst>
        </p:spPr>
      </p:cxnSp>
      <p:sp>
        <p:nvSpPr>
          <p:cNvPr id="6" name="Text Box 4">
            <a:extLst>
              <a:ext uri="{FF2B5EF4-FFF2-40B4-BE49-F238E27FC236}">
                <a16:creationId xmlns:a16="http://schemas.microsoft.com/office/drawing/2014/main" id="{F7DF9200-A9BC-43CF-BB9E-BAD90C2866C2}"/>
              </a:ext>
            </a:extLst>
          </p:cNvPr>
          <p:cNvSpPr txBox="1">
            <a:spLocks noChangeArrowheads="1"/>
          </p:cNvSpPr>
          <p:nvPr/>
        </p:nvSpPr>
        <p:spPr bwMode="auto">
          <a:xfrm>
            <a:off x="4683125" y="2787650"/>
            <a:ext cx="1733550" cy="400050"/>
          </a:xfrm>
          <a:prstGeom prst="rect">
            <a:avLst/>
          </a:prstGeom>
          <a:noFill/>
          <a:ln w="12700">
            <a:noFill/>
            <a:miter lim="800000"/>
            <a:headEnd/>
            <a:tailEnd/>
          </a:ln>
        </p:spPr>
        <p:txBody>
          <a:bodyPr wrap="none">
            <a:spAutoFit/>
          </a:bodyPr>
          <a:lstStyle/>
          <a:p>
            <a:pPr fontAlgn="auto">
              <a:spcBef>
                <a:spcPts val="0"/>
              </a:spcBef>
              <a:spcAft>
                <a:spcPts val="0"/>
              </a:spcAft>
              <a:defRPr/>
            </a:pPr>
            <a:r>
              <a:rPr kumimoji="0" lang="zh-CN" altLang="en-US" sz="2000" b="1" kern="0" dirty="0">
                <a:solidFill>
                  <a:srgbClr val="FF0000"/>
                </a:solidFill>
              </a:rPr>
              <a:t>有什么问题？</a:t>
            </a:r>
            <a:endParaRPr kumimoji="0" lang="en-US" altLang="zh-CN" sz="2000" b="1" kern="0" dirty="0">
              <a:solidFill>
                <a:srgbClr val="FF0000"/>
              </a:solidFill>
            </a:endParaRPr>
          </a:p>
        </p:txBody>
      </p:sp>
      <p:sp>
        <p:nvSpPr>
          <p:cNvPr id="7" name="Text Box 4">
            <a:extLst>
              <a:ext uri="{FF2B5EF4-FFF2-40B4-BE49-F238E27FC236}">
                <a16:creationId xmlns:a16="http://schemas.microsoft.com/office/drawing/2014/main" id="{0BBD00FA-1B3B-40DB-B8A6-CDEEFA0A2A14}"/>
              </a:ext>
            </a:extLst>
          </p:cNvPr>
          <p:cNvSpPr txBox="1">
            <a:spLocks noChangeArrowheads="1"/>
          </p:cNvSpPr>
          <p:nvPr/>
        </p:nvSpPr>
        <p:spPr bwMode="auto">
          <a:xfrm>
            <a:off x="5940425" y="4797425"/>
            <a:ext cx="2506663" cy="708025"/>
          </a:xfrm>
          <a:prstGeom prst="rect">
            <a:avLst/>
          </a:prstGeom>
          <a:noFill/>
          <a:ln w="12700">
            <a:noFill/>
            <a:miter lim="800000"/>
            <a:headEnd/>
            <a:tailEnd/>
          </a:ln>
        </p:spPr>
        <p:txBody>
          <a:bodyPr wrap="none">
            <a:spAutoFit/>
          </a:bodyPr>
          <a:lstStyle/>
          <a:p>
            <a:pPr fontAlgn="auto">
              <a:spcBef>
                <a:spcPts val="0"/>
              </a:spcBef>
              <a:spcAft>
                <a:spcPts val="0"/>
              </a:spcAft>
              <a:defRPr/>
            </a:pPr>
            <a:r>
              <a:rPr kumimoji="0" lang="zh-CN" altLang="en-US" sz="2000" b="1" kern="0" dirty="0">
                <a:solidFill>
                  <a:srgbClr val="FF0000"/>
                </a:solidFill>
              </a:rPr>
              <a:t>不同线程的全部计算</a:t>
            </a:r>
            <a:endParaRPr kumimoji="0" lang="en-US" altLang="zh-CN" sz="2000" b="1" kern="0" dirty="0">
              <a:solidFill>
                <a:srgbClr val="FF0000"/>
              </a:solidFill>
            </a:endParaRPr>
          </a:p>
          <a:p>
            <a:pPr fontAlgn="auto">
              <a:spcBef>
                <a:spcPts val="0"/>
              </a:spcBef>
              <a:spcAft>
                <a:spcPts val="0"/>
              </a:spcAft>
              <a:defRPr/>
            </a:pPr>
            <a:r>
              <a:rPr kumimoji="0" lang="zh-CN" altLang="en-US" sz="2000" b="1" kern="0" dirty="0">
                <a:solidFill>
                  <a:srgbClr val="FF0000"/>
                </a:solidFill>
              </a:rPr>
              <a:t>被串行化了</a:t>
            </a:r>
            <a:endParaRPr kumimoji="0" lang="en-US" altLang="zh-CN" sz="2000" b="1" kern="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056A603-B09B-4178-9683-DDC589271D28}"/>
              </a:ext>
            </a:extLst>
          </p:cNvPr>
          <p:cNvSpPr>
            <a:spLocks noGrp="1" noChangeArrowheads="1"/>
          </p:cNvSpPr>
          <p:nvPr>
            <p:ph type="title"/>
          </p:nvPr>
        </p:nvSpPr>
        <p:spPr/>
        <p:txBody>
          <a:bodyPr/>
          <a:lstStyle/>
          <a:p>
            <a:pPr eaLnBrk="1" hangingPunct="1"/>
            <a:r>
              <a:rPr lang="zh-CN" altLang="en-US"/>
              <a:t>避免所有计算串行化</a:t>
            </a:r>
          </a:p>
        </p:txBody>
      </p:sp>
      <p:sp>
        <p:nvSpPr>
          <p:cNvPr id="4" name="Rectangle 3">
            <a:extLst>
              <a:ext uri="{FF2B5EF4-FFF2-40B4-BE49-F238E27FC236}">
                <a16:creationId xmlns:a16="http://schemas.microsoft.com/office/drawing/2014/main" id="{473CDB7D-6072-4439-BCE3-0ED3BFA15D3E}"/>
              </a:ext>
            </a:extLst>
          </p:cNvPr>
          <p:cNvSpPr txBox="1">
            <a:spLocks noChangeArrowheads="1"/>
          </p:cNvSpPr>
          <p:nvPr/>
        </p:nvSpPr>
        <p:spPr bwMode="auto">
          <a:xfrm>
            <a:off x="1182688" y="1371600"/>
            <a:ext cx="6773862" cy="1770063"/>
          </a:xfrm>
          <a:prstGeom prst="rect">
            <a:avLst/>
          </a:prstGeom>
          <a:noFill/>
          <a:ln>
            <a:noFill/>
          </a:ln>
        </p:spPr>
        <p:txBody>
          <a:bodyPr/>
          <a:lstStyle>
            <a:lvl1pPr marL="342900" indent="-342900" algn="l" rtl="0" eaLnBrk="0" fontAlgn="base" hangingPunct="0">
              <a:spcBef>
                <a:spcPct val="20000"/>
              </a:spcBef>
              <a:spcAft>
                <a:spcPct val="0"/>
              </a:spcAft>
              <a:buClr>
                <a:srgbClr val="FF3300"/>
              </a:buClr>
              <a:buSzPct val="75000"/>
              <a:buFont typeface="Wingdings" panose="05000000000000000000" pitchFamily="2" charset="2"/>
              <a:buChar char="m"/>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9000"/>
              <a:buFont typeface="Wingdings" panose="05000000000000000000" pitchFamily="2" charset="2"/>
              <a:buChar char="q"/>
              <a:defRPr kumimoji="1" sz="2800">
                <a:solidFill>
                  <a:srgbClr val="3333CC"/>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Ø"/>
              <a:defRPr kumimoji="1" sz="2400">
                <a:solidFill>
                  <a:srgbClr val="FF3300"/>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Char char="»"/>
              <a:defRPr kumimoji="1" sz="2000">
                <a:solidFill>
                  <a:schemeClr val="tx1"/>
                </a:solidFill>
                <a:latin typeface="+mn-lt"/>
                <a:ea typeface="+mn-ea"/>
              </a:defRPr>
            </a:lvl9pPr>
          </a:lstStyle>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global_result</a:t>
            </a:r>
            <a:r>
              <a:rPr lang="en-US" altLang="zh-CN" sz="1800" kern="100" dirty="0">
                <a:solidFill>
                  <a:srgbClr val="0000FF"/>
                </a:solidFill>
                <a:latin typeface="Arial" panose="020B0604020202020204" pitchFamily="34" charset="0"/>
              </a:rPr>
              <a:t> = 0.0;</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parallel </a:t>
            </a:r>
            <a:r>
              <a:rPr lang="en-US" altLang="zh-CN" sz="1800" kern="100" dirty="0" err="1">
                <a:solidFill>
                  <a:srgbClr val="0000FF"/>
                </a:solidFill>
                <a:latin typeface="Arial" panose="020B0604020202020204" pitchFamily="34" charset="0"/>
              </a:rPr>
              <a:t>num_threads</a:t>
            </a: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thread_count</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critical</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global_result</a:t>
            </a:r>
            <a:r>
              <a:rPr lang="en-US" altLang="zh-CN" sz="1800" kern="100" dirty="0">
                <a:solidFill>
                  <a:srgbClr val="0000FF"/>
                </a:solidFill>
                <a:latin typeface="Arial" panose="020B0604020202020204" pitchFamily="34" charset="0"/>
              </a:rPr>
              <a:t> += </a:t>
            </a:r>
            <a:r>
              <a:rPr lang="en-US" altLang="zh-CN" sz="1800" kern="100" dirty="0" err="1">
                <a:solidFill>
                  <a:srgbClr val="0000FF"/>
                </a:solidFill>
                <a:latin typeface="Arial" panose="020B0604020202020204" pitchFamily="34" charset="0"/>
              </a:rPr>
              <a:t>Local_trap</a:t>
            </a:r>
            <a:r>
              <a:rPr lang="en-US" altLang="zh-CN" sz="1800" kern="100" dirty="0">
                <a:solidFill>
                  <a:srgbClr val="0000FF"/>
                </a:solidFill>
                <a:latin typeface="Arial" panose="020B0604020202020204" pitchFamily="34" charset="0"/>
              </a:rPr>
              <a:t>(a, b, n);</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p>
        </p:txBody>
      </p:sp>
      <p:cxnSp>
        <p:nvCxnSpPr>
          <p:cNvPr id="30724" name="Straight Arrow Connector 5">
            <a:extLst>
              <a:ext uri="{FF2B5EF4-FFF2-40B4-BE49-F238E27FC236}">
                <a16:creationId xmlns:a16="http://schemas.microsoft.com/office/drawing/2014/main" id="{58E63BC3-DBB1-417B-954D-DA071AA7993E}"/>
              </a:ext>
            </a:extLst>
          </p:cNvPr>
          <p:cNvCxnSpPr>
            <a:cxnSpLocks noChangeShapeType="1"/>
          </p:cNvCxnSpPr>
          <p:nvPr/>
        </p:nvCxnSpPr>
        <p:spPr bwMode="auto">
          <a:xfrm rot="16200000" flipH="1">
            <a:off x="2772569" y="2948782"/>
            <a:ext cx="831850" cy="690562"/>
          </a:xfrm>
          <a:prstGeom prst="straightConnector1">
            <a:avLst/>
          </a:prstGeom>
          <a:noFill/>
          <a:ln w="9525">
            <a:solidFill>
              <a:srgbClr val="C00000"/>
            </a:solidFill>
            <a:round/>
            <a:headEnd/>
            <a:tailEnd type="arrow" w="med" len="med"/>
          </a:ln>
          <a:extLst>
            <a:ext uri="{909E8E84-426E-40DD-AFC4-6F175D3DCCD1}">
              <a14:hiddenFill xmlns:a14="http://schemas.microsoft.com/office/drawing/2010/main">
                <a:noFill/>
              </a14:hiddenFill>
            </a:ext>
          </a:extLst>
        </p:spPr>
      </p:cxnSp>
      <p:sp>
        <p:nvSpPr>
          <p:cNvPr id="8" name="Rectangle 3">
            <a:extLst>
              <a:ext uri="{FF2B5EF4-FFF2-40B4-BE49-F238E27FC236}">
                <a16:creationId xmlns:a16="http://schemas.microsoft.com/office/drawing/2014/main" id="{D835E92A-BE91-4820-8F54-D7F84875FD46}"/>
              </a:ext>
            </a:extLst>
          </p:cNvPr>
          <p:cNvSpPr txBox="1">
            <a:spLocks noChangeArrowheads="1"/>
          </p:cNvSpPr>
          <p:nvPr/>
        </p:nvSpPr>
        <p:spPr bwMode="auto">
          <a:xfrm>
            <a:off x="1979613" y="3644900"/>
            <a:ext cx="6773862" cy="1770063"/>
          </a:xfrm>
          <a:prstGeom prst="rect">
            <a:avLst/>
          </a:prstGeom>
          <a:noFill/>
          <a:ln>
            <a:noFill/>
          </a:ln>
        </p:spPr>
        <p:txBody>
          <a:bodyPr/>
          <a:lstStyle>
            <a:lvl1pPr marL="342900" indent="-342900" algn="l" rtl="0" eaLnBrk="0" fontAlgn="base" hangingPunct="0">
              <a:spcBef>
                <a:spcPct val="20000"/>
              </a:spcBef>
              <a:spcAft>
                <a:spcPct val="0"/>
              </a:spcAft>
              <a:buClr>
                <a:srgbClr val="FF3300"/>
              </a:buClr>
              <a:buSzPct val="75000"/>
              <a:buFont typeface="Wingdings" panose="05000000000000000000" pitchFamily="2" charset="2"/>
              <a:buChar char="m"/>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9000"/>
              <a:buFont typeface="Wingdings" panose="05000000000000000000" pitchFamily="2" charset="2"/>
              <a:buChar char="q"/>
              <a:defRPr kumimoji="1" sz="2800">
                <a:solidFill>
                  <a:srgbClr val="3333CC"/>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Ø"/>
              <a:defRPr kumimoji="1" sz="2400">
                <a:solidFill>
                  <a:srgbClr val="FF3300"/>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Char char="»"/>
              <a:defRPr kumimoji="1" sz="2000">
                <a:solidFill>
                  <a:schemeClr val="tx1"/>
                </a:solidFill>
                <a:latin typeface="+mn-lt"/>
                <a:ea typeface="+mn-ea"/>
              </a:defRPr>
            </a:lvl9pPr>
          </a:lstStyle>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global_result</a:t>
            </a:r>
            <a:r>
              <a:rPr lang="en-US" altLang="zh-CN" sz="1800" kern="100" dirty="0">
                <a:solidFill>
                  <a:srgbClr val="0000FF"/>
                </a:solidFill>
                <a:latin typeface="Arial" panose="020B0604020202020204" pitchFamily="34" charset="0"/>
              </a:rPr>
              <a:t> = 0.0;</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parallel </a:t>
            </a:r>
            <a:r>
              <a:rPr lang="en-US" altLang="zh-CN" sz="1800" kern="100" dirty="0" err="1">
                <a:solidFill>
                  <a:srgbClr val="0000FF"/>
                </a:solidFill>
                <a:latin typeface="Arial" panose="020B0604020202020204" pitchFamily="34" charset="0"/>
              </a:rPr>
              <a:t>num_threads</a:t>
            </a: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thread_count</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double </a:t>
            </a:r>
            <a:r>
              <a:rPr lang="en-US" altLang="zh-CN" sz="1800" kern="100" dirty="0" err="1">
                <a:solidFill>
                  <a:srgbClr val="0000FF"/>
                </a:solidFill>
                <a:latin typeface="Arial" panose="020B0604020202020204" pitchFamily="34" charset="0"/>
              </a:rPr>
              <a:t>my_result</a:t>
            </a:r>
            <a:r>
              <a:rPr lang="en-US" altLang="zh-CN" sz="1800" kern="100" dirty="0">
                <a:solidFill>
                  <a:srgbClr val="0000FF"/>
                </a:solidFill>
                <a:latin typeface="Arial" panose="020B0604020202020204" pitchFamily="34" charset="0"/>
              </a:rPr>
              <a:t> = 0.0; /* private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my_result</a:t>
            </a:r>
            <a:r>
              <a:rPr lang="en-US" altLang="zh-CN" sz="1800" kern="100" dirty="0">
                <a:solidFill>
                  <a:srgbClr val="0000FF"/>
                </a:solidFill>
                <a:latin typeface="Arial" panose="020B0604020202020204" pitchFamily="34" charset="0"/>
              </a:rPr>
              <a:t> += </a:t>
            </a:r>
            <a:r>
              <a:rPr lang="en-US" altLang="zh-CN" sz="1800" kern="100" dirty="0" err="1">
                <a:solidFill>
                  <a:srgbClr val="0000FF"/>
                </a:solidFill>
                <a:latin typeface="Arial" panose="020B0604020202020204" pitchFamily="34" charset="0"/>
              </a:rPr>
              <a:t>Local_trap</a:t>
            </a:r>
            <a:r>
              <a:rPr lang="en-US" altLang="zh-CN" sz="1800" kern="100" dirty="0">
                <a:solidFill>
                  <a:srgbClr val="0000FF"/>
                </a:solidFill>
                <a:latin typeface="Arial" panose="020B0604020202020204" pitchFamily="34" charset="0"/>
              </a:rPr>
              <a:t>(a, b, n);</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critical</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global_result</a:t>
            </a:r>
            <a:r>
              <a:rPr lang="en-US" altLang="zh-CN" sz="1800" kern="100" dirty="0">
                <a:solidFill>
                  <a:srgbClr val="0000FF"/>
                </a:solidFill>
                <a:latin typeface="Arial" panose="020B0604020202020204" pitchFamily="34" charset="0"/>
              </a:rPr>
              <a:t> += </a:t>
            </a:r>
            <a:r>
              <a:rPr lang="en-US" altLang="zh-CN" sz="1800" kern="100" dirty="0" err="1">
                <a:solidFill>
                  <a:srgbClr val="0000FF"/>
                </a:solidFill>
                <a:latin typeface="Arial" panose="020B0604020202020204" pitchFamily="34" charset="0"/>
              </a:rPr>
              <a:t>my_result</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p>
        </p:txBody>
      </p:sp>
      <p:sp>
        <p:nvSpPr>
          <p:cNvPr id="9" name="Text Box 4">
            <a:extLst>
              <a:ext uri="{FF2B5EF4-FFF2-40B4-BE49-F238E27FC236}">
                <a16:creationId xmlns:a16="http://schemas.microsoft.com/office/drawing/2014/main" id="{D28E39B9-7FA0-418C-BA09-C68EFD460FA6}"/>
              </a:ext>
            </a:extLst>
          </p:cNvPr>
          <p:cNvSpPr txBox="1">
            <a:spLocks noChangeArrowheads="1"/>
          </p:cNvSpPr>
          <p:nvPr/>
        </p:nvSpPr>
        <p:spPr bwMode="auto">
          <a:xfrm>
            <a:off x="5940425" y="4797425"/>
            <a:ext cx="2249488" cy="400050"/>
          </a:xfrm>
          <a:prstGeom prst="rect">
            <a:avLst/>
          </a:prstGeom>
          <a:noFill/>
          <a:ln w="12700">
            <a:noFill/>
            <a:miter lim="800000"/>
            <a:headEnd/>
            <a:tailEnd/>
          </a:ln>
        </p:spPr>
        <p:txBody>
          <a:bodyPr wrap="none">
            <a:spAutoFit/>
          </a:bodyPr>
          <a:lstStyle/>
          <a:p>
            <a:pPr fontAlgn="auto">
              <a:spcBef>
                <a:spcPts val="0"/>
              </a:spcBef>
              <a:spcAft>
                <a:spcPts val="0"/>
              </a:spcAft>
              <a:defRPr/>
            </a:pPr>
            <a:r>
              <a:rPr kumimoji="0" lang="zh-CN" altLang="en-US" sz="2000" b="1" kern="0" dirty="0">
                <a:solidFill>
                  <a:srgbClr val="FF0000"/>
                </a:solidFill>
              </a:rPr>
              <a:t>不同线程并行计算</a:t>
            </a:r>
            <a:endParaRPr kumimoji="0" lang="en-US" altLang="zh-CN" sz="2000" b="1" kern="0" dirty="0">
              <a:solidFill>
                <a:srgbClr val="FF0000"/>
              </a:solidFill>
            </a:endParaRPr>
          </a:p>
        </p:txBody>
      </p:sp>
      <p:sp>
        <p:nvSpPr>
          <p:cNvPr id="10" name="Text Box 4">
            <a:extLst>
              <a:ext uri="{FF2B5EF4-FFF2-40B4-BE49-F238E27FC236}">
                <a16:creationId xmlns:a16="http://schemas.microsoft.com/office/drawing/2014/main" id="{780F861B-9DE5-4F25-9437-8B486A2BA628}"/>
              </a:ext>
            </a:extLst>
          </p:cNvPr>
          <p:cNvSpPr txBox="1">
            <a:spLocks noChangeArrowheads="1"/>
          </p:cNvSpPr>
          <p:nvPr/>
        </p:nvSpPr>
        <p:spPr bwMode="auto">
          <a:xfrm>
            <a:off x="5940425" y="5322888"/>
            <a:ext cx="2249488" cy="400050"/>
          </a:xfrm>
          <a:prstGeom prst="rect">
            <a:avLst/>
          </a:prstGeom>
          <a:noFill/>
          <a:ln w="12700">
            <a:noFill/>
            <a:miter lim="800000"/>
            <a:headEnd/>
            <a:tailEnd/>
          </a:ln>
        </p:spPr>
        <p:txBody>
          <a:bodyPr wrap="none">
            <a:spAutoFit/>
          </a:bodyPr>
          <a:lstStyle/>
          <a:p>
            <a:pPr fontAlgn="auto">
              <a:spcBef>
                <a:spcPts val="0"/>
              </a:spcBef>
              <a:spcAft>
                <a:spcPts val="0"/>
              </a:spcAft>
              <a:defRPr/>
            </a:pPr>
            <a:r>
              <a:rPr kumimoji="0" lang="zh-CN" altLang="en-US" sz="2000" b="1" kern="0" dirty="0">
                <a:solidFill>
                  <a:srgbClr val="FF0000"/>
                </a:solidFill>
              </a:rPr>
              <a:t>只有全局求和串行</a:t>
            </a:r>
            <a:endParaRPr kumimoji="0" lang="en-US" altLang="zh-CN" sz="2000" b="1" kern="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3" presetClass="emph" presetSubtype="2" fill="hold" nodeType="withEffect">
                                  <p:stCondLst>
                                    <p:cond delay="0"/>
                                  </p:stCondLst>
                                  <p:childTnLst>
                                    <p:animClr clrSpc="rgb" dir="cw">
                                      <p:cBhvr override="childStyle">
                                        <p:cTn id="8" dur="2000" fill="hold"/>
                                        <p:tgtEl>
                                          <p:spTgt spid="8">
                                            <p:txEl>
                                              <p:pRg st="4" end="4"/>
                                            </p:txEl>
                                          </p:spTgt>
                                        </p:tgtEl>
                                        <p:attrNameLst>
                                          <p:attrName>style.color</p:attrName>
                                        </p:attrNameLst>
                                      </p:cBhvr>
                                      <p:to>
                                        <a:schemeClr val="hlink"/>
                                      </p:to>
                                    </p:animClr>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3" presetClass="emph" presetSubtype="2" fill="hold" nodeType="withEffect">
                                  <p:stCondLst>
                                    <p:cond delay="0"/>
                                  </p:stCondLst>
                                  <p:childTnLst>
                                    <p:animClr clrSpc="rgb" dir="cw">
                                      <p:cBhvr override="childStyle">
                                        <p:cTn id="14" dur="2000" fill="hold"/>
                                        <p:tgtEl>
                                          <p:spTgt spid="8">
                                            <p:txEl>
                                              <p:pRg st="6" end="6"/>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3DF8CF3-24E8-4777-B8D4-CCAB37110D01}"/>
              </a:ext>
            </a:extLst>
          </p:cNvPr>
          <p:cNvSpPr>
            <a:spLocks noGrp="1" noChangeArrowheads="1"/>
          </p:cNvSpPr>
          <p:nvPr>
            <p:ph type="title"/>
          </p:nvPr>
        </p:nvSpPr>
        <p:spPr/>
        <p:txBody>
          <a:bodyPr/>
          <a:lstStyle/>
          <a:p>
            <a:pPr eaLnBrk="1" hangingPunct="1"/>
            <a:r>
              <a:rPr lang="en-US" altLang="zh-CN"/>
              <a:t>OpenMP</a:t>
            </a:r>
            <a:r>
              <a:rPr lang="zh-CN" altLang="en-US"/>
              <a:t>归约</a:t>
            </a:r>
          </a:p>
        </p:txBody>
      </p:sp>
      <p:sp>
        <p:nvSpPr>
          <p:cNvPr id="29699" name="Rectangle 3">
            <a:extLst>
              <a:ext uri="{FF2B5EF4-FFF2-40B4-BE49-F238E27FC236}">
                <a16:creationId xmlns:a16="http://schemas.microsoft.com/office/drawing/2014/main" id="{290C4195-C6CF-4F88-827A-E76A9FA9F426}"/>
              </a:ext>
            </a:extLst>
          </p:cNvPr>
          <p:cNvSpPr>
            <a:spLocks noGrp="1" noChangeArrowheads="1"/>
          </p:cNvSpPr>
          <p:nvPr>
            <p:ph type="body" idx="1"/>
          </p:nvPr>
        </p:nvSpPr>
        <p:spPr/>
        <p:txBody>
          <a:bodyPr/>
          <a:lstStyle/>
          <a:p>
            <a:pPr eaLnBrk="1" hangingPunct="1">
              <a:defRPr/>
            </a:pPr>
            <a:r>
              <a:rPr lang="en-US" altLang="zh-CN" sz="2800" dirty="0" err="1"/>
              <a:t>OpenMP</a:t>
            </a:r>
            <a:r>
              <a:rPr lang="zh-CN" altLang="en-US" sz="2800" dirty="0"/>
              <a:t>支持归约操作</a:t>
            </a:r>
            <a:endParaRPr lang="en-US" altLang="zh-CN" sz="2800" dirty="0"/>
          </a:p>
          <a:p>
            <a:pPr marL="457200" lvl="1" indent="0" eaLnBrk="1" hangingPunct="1">
              <a:buClr>
                <a:srgbClr val="3333CC"/>
              </a:buClr>
              <a:buFont typeface="Wingdings" panose="05000000000000000000" pitchFamily="2" charset="2"/>
              <a:buNone/>
              <a:defRPr/>
            </a:pPr>
            <a:r>
              <a:rPr lang="nn-NO" altLang="zh-CN" sz="2000" dirty="0">
                <a:latin typeface="Courier" charset="0"/>
              </a:rPr>
              <a:t>sum = 0; </a:t>
            </a:r>
          </a:p>
          <a:p>
            <a:pPr marL="457200" lvl="1" indent="0" eaLnBrk="1" hangingPunct="1">
              <a:buClr>
                <a:srgbClr val="3333CC"/>
              </a:buClr>
              <a:buFont typeface="Wingdings" panose="05000000000000000000" pitchFamily="2" charset="2"/>
              <a:buNone/>
              <a:defRPr/>
            </a:pPr>
            <a:r>
              <a:rPr lang="nn-NO" altLang="zh-CN" sz="2000" dirty="0">
                <a:latin typeface="Courier" charset="0"/>
              </a:rPr>
              <a:t>#pragma omp parallel for reduction(+:sum)      </a:t>
            </a:r>
          </a:p>
          <a:p>
            <a:pPr marL="457200" lvl="1" indent="0" eaLnBrk="1" hangingPunct="1">
              <a:buClr>
                <a:srgbClr val="3333CC"/>
              </a:buClr>
              <a:buFont typeface="Wingdings" panose="05000000000000000000" pitchFamily="2" charset="2"/>
              <a:buNone/>
              <a:defRPr/>
            </a:pPr>
            <a:r>
              <a:rPr lang="nn-NO" altLang="zh-CN" sz="2000" dirty="0">
                <a:latin typeface="Courier" charset="0"/>
              </a:rPr>
              <a:t>for (i=0; i &lt; 100; i++)     {         </a:t>
            </a:r>
          </a:p>
          <a:p>
            <a:pPr marL="457200" lvl="1" indent="0" eaLnBrk="1" hangingPunct="1">
              <a:buClr>
                <a:srgbClr val="3333CC"/>
              </a:buClr>
              <a:buFont typeface="Wingdings" panose="05000000000000000000" pitchFamily="2" charset="2"/>
              <a:buNone/>
              <a:defRPr/>
            </a:pPr>
            <a:r>
              <a:rPr lang="nn-NO" altLang="zh-CN" sz="2000" dirty="0">
                <a:latin typeface="Courier" charset="0"/>
              </a:rPr>
              <a:t>  sum += array[i]; </a:t>
            </a:r>
          </a:p>
          <a:p>
            <a:pPr marL="457200" lvl="1" indent="0" eaLnBrk="1" hangingPunct="1">
              <a:buClr>
                <a:srgbClr val="3333CC"/>
              </a:buClr>
              <a:buFont typeface="Wingdings" panose="05000000000000000000" pitchFamily="2" charset="2"/>
              <a:buNone/>
              <a:defRPr/>
            </a:pPr>
            <a:r>
              <a:rPr lang="nn-NO" altLang="zh-CN" sz="2000" dirty="0">
                <a:latin typeface="Courier" charset="0"/>
              </a:rPr>
              <a:t>}</a:t>
            </a:r>
          </a:p>
          <a:p>
            <a:pPr eaLnBrk="1" hangingPunct="1">
              <a:defRPr/>
            </a:pPr>
            <a:r>
              <a:rPr lang="zh-CN" altLang="en-US" sz="2800" dirty="0"/>
              <a:t>支持的归约运算及初值：</a:t>
            </a:r>
          </a:p>
          <a:p>
            <a:pPr marL="0" lvl="1" indent="0" eaLnBrk="1" hangingPunct="1">
              <a:buFont typeface="Wingdings" panose="05000000000000000000" pitchFamily="2" charset="2"/>
              <a:buNone/>
              <a:defRPr/>
            </a:pPr>
            <a:r>
              <a:rPr lang="en-US" altLang="zh-CN" sz="2400" dirty="0"/>
              <a:t>+    0		</a:t>
            </a:r>
            <a:r>
              <a:rPr lang="zh-CN" altLang="en-US" sz="2400" dirty="0"/>
              <a:t>位与 </a:t>
            </a:r>
            <a:r>
              <a:rPr lang="en-US" altLang="zh-CN" sz="2400" dirty="0"/>
              <a:t>&amp;    ~0		</a:t>
            </a:r>
            <a:r>
              <a:rPr lang="zh-CN" altLang="en-US" sz="2400" dirty="0"/>
              <a:t>逻辑与 </a:t>
            </a:r>
            <a:r>
              <a:rPr lang="en-US" altLang="zh-CN" sz="2400" dirty="0"/>
              <a:t>&amp;    1</a:t>
            </a:r>
          </a:p>
          <a:p>
            <a:pPr marL="0" lvl="1" indent="0" eaLnBrk="1" hangingPunct="1">
              <a:buFontTx/>
              <a:buChar char="-"/>
              <a:defRPr/>
            </a:pPr>
            <a:r>
              <a:rPr lang="en-US" altLang="zh-CN" sz="2400" dirty="0"/>
              <a:t>     0		</a:t>
            </a:r>
            <a:r>
              <a:rPr lang="zh-CN" altLang="en-US" sz="2400" dirty="0"/>
              <a:t>位或 </a:t>
            </a:r>
            <a:r>
              <a:rPr lang="en-US" altLang="zh-CN" sz="2400" dirty="0"/>
              <a:t>|      0		</a:t>
            </a:r>
            <a:r>
              <a:rPr lang="zh-CN" altLang="en-US" sz="2400" dirty="0"/>
              <a:t>逻辑或 </a:t>
            </a:r>
            <a:r>
              <a:rPr lang="en-US" altLang="zh-CN" sz="2400" dirty="0"/>
              <a:t>|       0</a:t>
            </a:r>
          </a:p>
          <a:p>
            <a:pPr marL="0" lvl="1" indent="0" eaLnBrk="1" hangingPunct="1">
              <a:buFont typeface="Wingdings" panose="05000000000000000000" pitchFamily="2" charset="2"/>
              <a:buNone/>
              <a:defRPr/>
            </a:pPr>
            <a:r>
              <a:rPr lang="zh-CN" altLang="en-US" sz="2400" dirty="0"/>
              <a:t>*    </a:t>
            </a:r>
            <a:r>
              <a:rPr lang="en-US" altLang="zh-CN" sz="2400" dirty="0"/>
              <a:t>1		</a:t>
            </a:r>
            <a:r>
              <a:rPr lang="zh-CN" altLang="en-US" sz="2400" dirty="0"/>
              <a:t>位异或 </a:t>
            </a:r>
            <a:r>
              <a:rPr lang="en-US" altLang="zh-CN" sz="2400" dirty="0"/>
              <a:t>^  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id="{BB5AEB29-4447-446A-8708-96B65E907797}"/>
              </a:ext>
            </a:extLst>
          </p:cNvPr>
          <p:cNvSpPr txBox="1">
            <a:spLocks noChangeArrowheads="1"/>
          </p:cNvSpPr>
          <p:nvPr/>
        </p:nvSpPr>
        <p:spPr bwMode="auto">
          <a:xfrm>
            <a:off x="1979613" y="4324350"/>
            <a:ext cx="6773862" cy="1768475"/>
          </a:xfrm>
          <a:prstGeom prst="rect">
            <a:avLst/>
          </a:prstGeom>
          <a:noFill/>
          <a:ln>
            <a:noFill/>
          </a:ln>
        </p:spPr>
        <p:txBody>
          <a:bodyPr/>
          <a:lstStyle>
            <a:lvl1pPr marL="342900" indent="-342900" algn="l" rtl="0" eaLnBrk="0" fontAlgn="base" hangingPunct="0">
              <a:spcBef>
                <a:spcPct val="20000"/>
              </a:spcBef>
              <a:spcAft>
                <a:spcPct val="0"/>
              </a:spcAft>
              <a:buClr>
                <a:srgbClr val="FF3300"/>
              </a:buClr>
              <a:buSzPct val="75000"/>
              <a:buFont typeface="Wingdings" panose="05000000000000000000" pitchFamily="2" charset="2"/>
              <a:buChar char="m"/>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9000"/>
              <a:buFont typeface="Wingdings" panose="05000000000000000000" pitchFamily="2" charset="2"/>
              <a:buChar char="q"/>
              <a:defRPr kumimoji="1" sz="2800">
                <a:solidFill>
                  <a:srgbClr val="3333CC"/>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Ø"/>
              <a:defRPr kumimoji="1" sz="2400">
                <a:solidFill>
                  <a:srgbClr val="FF3300"/>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Char char="»"/>
              <a:defRPr kumimoji="1" sz="2000">
                <a:solidFill>
                  <a:schemeClr val="tx1"/>
                </a:solidFill>
                <a:latin typeface="+mn-lt"/>
                <a:ea typeface="+mn-ea"/>
              </a:defRPr>
            </a:lvl9pPr>
          </a:lstStyle>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global_result</a:t>
            </a:r>
            <a:r>
              <a:rPr lang="en-US" altLang="zh-CN" sz="1800" kern="100" dirty="0">
                <a:solidFill>
                  <a:srgbClr val="0000FF"/>
                </a:solidFill>
                <a:latin typeface="Arial" panose="020B0604020202020204" pitchFamily="34" charset="0"/>
              </a:rPr>
              <a:t> = 0.0;</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parallel </a:t>
            </a:r>
            <a:r>
              <a:rPr lang="en-US" altLang="zh-CN" sz="1800" kern="100" dirty="0" err="1">
                <a:solidFill>
                  <a:srgbClr val="0000FF"/>
                </a:solidFill>
                <a:latin typeface="Arial" panose="020B0604020202020204" pitchFamily="34" charset="0"/>
              </a:rPr>
              <a:t>num_threads</a:t>
            </a: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thread_count</a:t>
            </a:r>
            <a:r>
              <a:rPr lang="en-US" altLang="zh-CN" sz="18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reduction(+: </a:t>
            </a:r>
            <a:r>
              <a:rPr lang="en-US" altLang="zh-CN" sz="1800" kern="100" dirty="0" err="1">
                <a:solidFill>
                  <a:srgbClr val="0000FF"/>
                </a:solidFill>
                <a:latin typeface="Arial" panose="020B0604020202020204" pitchFamily="34" charset="0"/>
              </a:rPr>
              <a:t>global_result</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global_result</a:t>
            </a:r>
            <a:r>
              <a:rPr lang="en-US" altLang="zh-CN" sz="1800" kern="100" dirty="0">
                <a:solidFill>
                  <a:srgbClr val="0000FF"/>
                </a:solidFill>
                <a:latin typeface="Arial" panose="020B0604020202020204" pitchFamily="34" charset="0"/>
              </a:rPr>
              <a:t> += </a:t>
            </a:r>
            <a:r>
              <a:rPr lang="en-US" altLang="zh-CN" sz="1800" kern="100" dirty="0" err="1">
                <a:solidFill>
                  <a:srgbClr val="0000FF"/>
                </a:solidFill>
                <a:latin typeface="Arial" panose="020B0604020202020204" pitchFamily="34" charset="0"/>
              </a:rPr>
              <a:t>Local_trap</a:t>
            </a:r>
            <a:r>
              <a:rPr lang="en-US" altLang="zh-CN" sz="1800" kern="100" dirty="0">
                <a:solidFill>
                  <a:srgbClr val="0000FF"/>
                </a:solidFill>
                <a:latin typeface="Arial" panose="020B0604020202020204" pitchFamily="34" charset="0"/>
              </a:rPr>
              <a:t>(a, b, n);</a:t>
            </a:r>
          </a:p>
        </p:txBody>
      </p:sp>
      <p:sp>
        <p:nvSpPr>
          <p:cNvPr id="32771" name="Rectangle 2">
            <a:extLst>
              <a:ext uri="{FF2B5EF4-FFF2-40B4-BE49-F238E27FC236}">
                <a16:creationId xmlns:a16="http://schemas.microsoft.com/office/drawing/2014/main" id="{E29310E5-3676-42F4-87B6-C0101A94BEE8}"/>
              </a:ext>
            </a:extLst>
          </p:cNvPr>
          <p:cNvSpPr>
            <a:spLocks noGrp="1" noChangeArrowheads="1"/>
          </p:cNvSpPr>
          <p:nvPr>
            <p:ph type="title"/>
          </p:nvPr>
        </p:nvSpPr>
        <p:spPr/>
        <p:txBody>
          <a:bodyPr/>
          <a:lstStyle/>
          <a:p>
            <a:pPr eaLnBrk="1" hangingPunct="1"/>
            <a:r>
              <a:rPr lang="zh-CN" altLang="en-US"/>
              <a:t>改为使用归约</a:t>
            </a:r>
          </a:p>
        </p:txBody>
      </p:sp>
      <p:cxnSp>
        <p:nvCxnSpPr>
          <p:cNvPr id="32772" name="Straight Arrow Connector 5">
            <a:extLst>
              <a:ext uri="{FF2B5EF4-FFF2-40B4-BE49-F238E27FC236}">
                <a16:creationId xmlns:a16="http://schemas.microsoft.com/office/drawing/2014/main" id="{B5BEC326-338A-438D-A2B2-CAC130900F76}"/>
              </a:ext>
            </a:extLst>
          </p:cNvPr>
          <p:cNvCxnSpPr>
            <a:cxnSpLocks noChangeShapeType="1"/>
          </p:cNvCxnSpPr>
          <p:nvPr/>
        </p:nvCxnSpPr>
        <p:spPr bwMode="auto">
          <a:xfrm rot="16200000" flipH="1">
            <a:off x="2772569" y="3571082"/>
            <a:ext cx="831850" cy="690562"/>
          </a:xfrm>
          <a:prstGeom prst="straightConnector1">
            <a:avLst/>
          </a:prstGeom>
          <a:noFill/>
          <a:ln w="9525">
            <a:solidFill>
              <a:srgbClr val="C00000"/>
            </a:solidFill>
            <a:round/>
            <a:headEnd/>
            <a:tailEnd type="arrow" w="med" len="med"/>
          </a:ln>
          <a:extLst>
            <a:ext uri="{909E8E84-426E-40DD-AFC4-6F175D3DCCD1}">
              <a14:hiddenFill xmlns:a14="http://schemas.microsoft.com/office/drawing/2010/main">
                <a:noFill/>
              </a14:hiddenFill>
            </a:ext>
          </a:extLst>
        </p:spPr>
      </p:cxnSp>
      <p:sp>
        <p:nvSpPr>
          <p:cNvPr id="8" name="Rectangle 3">
            <a:extLst>
              <a:ext uri="{FF2B5EF4-FFF2-40B4-BE49-F238E27FC236}">
                <a16:creationId xmlns:a16="http://schemas.microsoft.com/office/drawing/2014/main" id="{86C83F05-A958-445B-AF26-47AD5E9C970E}"/>
              </a:ext>
            </a:extLst>
          </p:cNvPr>
          <p:cNvSpPr txBox="1">
            <a:spLocks noChangeArrowheads="1"/>
          </p:cNvSpPr>
          <p:nvPr/>
        </p:nvSpPr>
        <p:spPr bwMode="auto">
          <a:xfrm>
            <a:off x="1182688" y="1371600"/>
            <a:ext cx="6773862" cy="1770063"/>
          </a:xfrm>
          <a:prstGeom prst="rect">
            <a:avLst/>
          </a:prstGeom>
          <a:noFill/>
          <a:ln>
            <a:noFill/>
          </a:ln>
        </p:spPr>
        <p:txBody>
          <a:bodyPr/>
          <a:lstStyle>
            <a:lvl1pPr marL="342900" indent="-342900" algn="l" rtl="0" eaLnBrk="0" fontAlgn="base" hangingPunct="0">
              <a:spcBef>
                <a:spcPct val="20000"/>
              </a:spcBef>
              <a:spcAft>
                <a:spcPct val="0"/>
              </a:spcAft>
              <a:buClr>
                <a:srgbClr val="FF3300"/>
              </a:buClr>
              <a:buSzPct val="75000"/>
              <a:buFont typeface="Wingdings" panose="05000000000000000000" pitchFamily="2" charset="2"/>
              <a:buChar char="m"/>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9000"/>
              <a:buFont typeface="Wingdings" panose="05000000000000000000" pitchFamily="2" charset="2"/>
              <a:buChar char="q"/>
              <a:defRPr kumimoji="1" sz="2800">
                <a:solidFill>
                  <a:srgbClr val="3333CC"/>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Ø"/>
              <a:defRPr kumimoji="1" sz="2400">
                <a:solidFill>
                  <a:srgbClr val="FF3300"/>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Char char="»"/>
              <a:defRPr kumimoji="1" sz="2000">
                <a:solidFill>
                  <a:schemeClr val="tx1"/>
                </a:solidFill>
                <a:latin typeface="+mn-lt"/>
                <a:ea typeface="+mn-ea"/>
              </a:defRPr>
            </a:lvl9pPr>
          </a:lstStyle>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global_result</a:t>
            </a:r>
            <a:r>
              <a:rPr lang="en-US" altLang="zh-CN" sz="1800" kern="100" dirty="0">
                <a:solidFill>
                  <a:srgbClr val="0000FF"/>
                </a:solidFill>
                <a:latin typeface="Arial" panose="020B0604020202020204" pitchFamily="34" charset="0"/>
              </a:rPr>
              <a:t> = 0.0;</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parallel </a:t>
            </a:r>
            <a:r>
              <a:rPr lang="en-US" altLang="zh-CN" sz="1800" kern="100" dirty="0" err="1">
                <a:solidFill>
                  <a:srgbClr val="0000FF"/>
                </a:solidFill>
                <a:latin typeface="Arial" panose="020B0604020202020204" pitchFamily="34" charset="0"/>
              </a:rPr>
              <a:t>num_threads</a:t>
            </a: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thread_count</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double </a:t>
            </a:r>
            <a:r>
              <a:rPr lang="en-US" altLang="zh-CN" sz="1800" kern="100" dirty="0" err="1">
                <a:solidFill>
                  <a:srgbClr val="0000FF"/>
                </a:solidFill>
                <a:latin typeface="Arial" panose="020B0604020202020204" pitchFamily="34" charset="0"/>
              </a:rPr>
              <a:t>my_result</a:t>
            </a:r>
            <a:r>
              <a:rPr lang="en-US" altLang="zh-CN" sz="1800" kern="100" dirty="0">
                <a:solidFill>
                  <a:srgbClr val="0000FF"/>
                </a:solidFill>
                <a:latin typeface="Arial" panose="020B0604020202020204" pitchFamily="34" charset="0"/>
              </a:rPr>
              <a:t> = 0.0; /* private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my_result</a:t>
            </a:r>
            <a:r>
              <a:rPr lang="en-US" altLang="zh-CN" sz="1800" kern="100" dirty="0">
                <a:solidFill>
                  <a:srgbClr val="0000FF"/>
                </a:solidFill>
                <a:latin typeface="Arial" panose="020B0604020202020204" pitchFamily="34" charset="0"/>
              </a:rPr>
              <a:t> += </a:t>
            </a:r>
            <a:r>
              <a:rPr lang="en-US" altLang="zh-CN" sz="1800" kern="100" dirty="0" err="1">
                <a:solidFill>
                  <a:srgbClr val="0000FF"/>
                </a:solidFill>
                <a:latin typeface="Arial" panose="020B0604020202020204" pitchFamily="34" charset="0"/>
              </a:rPr>
              <a:t>Local_trap</a:t>
            </a:r>
            <a:r>
              <a:rPr lang="en-US" altLang="zh-CN" sz="1800" kern="100" dirty="0">
                <a:solidFill>
                  <a:srgbClr val="0000FF"/>
                </a:solidFill>
                <a:latin typeface="Arial" panose="020B0604020202020204" pitchFamily="34" charset="0"/>
              </a:rPr>
              <a:t>(a, b, n);</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critical</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global_result</a:t>
            </a:r>
            <a:r>
              <a:rPr lang="en-US" altLang="zh-CN" sz="1800" kern="100" dirty="0">
                <a:solidFill>
                  <a:srgbClr val="0000FF"/>
                </a:solidFill>
                <a:latin typeface="Arial" panose="020B0604020202020204" pitchFamily="34" charset="0"/>
              </a:rPr>
              <a:t> += </a:t>
            </a:r>
            <a:r>
              <a:rPr lang="en-US" altLang="zh-CN" sz="1800" kern="100" dirty="0" err="1">
                <a:solidFill>
                  <a:srgbClr val="0000FF"/>
                </a:solidFill>
                <a:latin typeface="Arial" panose="020B0604020202020204" pitchFamily="34" charset="0"/>
              </a:rPr>
              <a:t>my_result</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p>
        </p:txBody>
      </p:sp>
      <p:sp>
        <p:nvSpPr>
          <p:cNvPr id="10" name="Text Box 4">
            <a:extLst>
              <a:ext uri="{FF2B5EF4-FFF2-40B4-BE49-F238E27FC236}">
                <a16:creationId xmlns:a16="http://schemas.microsoft.com/office/drawing/2014/main" id="{0B9AE2ED-BE9D-420D-BD8A-1CF7DA3E5C97}"/>
              </a:ext>
            </a:extLst>
          </p:cNvPr>
          <p:cNvSpPr txBox="1">
            <a:spLocks noChangeArrowheads="1"/>
          </p:cNvSpPr>
          <p:nvPr/>
        </p:nvSpPr>
        <p:spPr bwMode="auto">
          <a:xfrm>
            <a:off x="3708400" y="5589588"/>
            <a:ext cx="4314001" cy="707886"/>
          </a:xfrm>
          <a:prstGeom prst="rect">
            <a:avLst/>
          </a:prstGeom>
          <a:noFill/>
          <a:ln w="12700">
            <a:noFill/>
            <a:miter lim="800000"/>
            <a:headEnd/>
            <a:tailEnd/>
          </a:ln>
        </p:spPr>
        <p:txBody>
          <a:bodyPr wrap="none">
            <a:spAutoFit/>
          </a:bodyPr>
          <a:lstStyle/>
          <a:p>
            <a:pPr fontAlgn="auto">
              <a:spcBef>
                <a:spcPts val="0"/>
              </a:spcBef>
              <a:spcAft>
                <a:spcPts val="0"/>
              </a:spcAft>
              <a:defRPr/>
            </a:pPr>
            <a:r>
              <a:rPr kumimoji="0" lang="zh-CN" altLang="en-US" sz="2000" b="1" kern="0" dirty="0">
                <a:solidFill>
                  <a:srgbClr val="FF0000"/>
                </a:solidFill>
              </a:rPr>
              <a:t>私有变量等繁琐编程工作编译器代劳</a:t>
            </a:r>
            <a:endParaRPr kumimoji="0" lang="en-US" altLang="zh-CN" sz="2000" b="1" kern="0" dirty="0">
              <a:solidFill>
                <a:srgbClr val="FF0000"/>
              </a:solidFill>
            </a:endParaRPr>
          </a:p>
          <a:p>
            <a:pPr fontAlgn="auto">
              <a:spcBef>
                <a:spcPts val="0"/>
              </a:spcBef>
              <a:spcAft>
                <a:spcPts val="0"/>
              </a:spcAft>
              <a:defRPr/>
            </a:pPr>
            <a:r>
              <a:rPr kumimoji="0" lang="zh-CN" altLang="en-US" sz="2000" b="1" kern="0" dirty="0">
                <a:solidFill>
                  <a:srgbClr val="FF0000"/>
                </a:solidFill>
              </a:rPr>
              <a:t>全局求和采用递归算法</a:t>
            </a:r>
            <a:endParaRPr kumimoji="0" lang="en-US" altLang="zh-CN" sz="2000" b="1" kern="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3" presetClass="emph" presetSubtype="2" fill="hold" nodeType="withEffect">
                                  <p:stCondLst>
                                    <p:cond delay="0"/>
                                  </p:stCondLst>
                                  <p:childTnLst>
                                    <p:animClr clrSpc="rgb" dir="cw">
                                      <p:cBhvr override="childStyle">
                                        <p:cTn id="8" dur="2000" fill="hold"/>
                                        <p:tgtEl>
                                          <p:spTgt spid="11">
                                            <p:txEl>
                                              <p:pRg st="1" end="1"/>
                                            </p:txEl>
                                          </p:spTgt>
                                        </p:tgtEl>
                                        <p:attrNameLst>
                                          <p:attrName>style.color</p:attrName>
                                        </p:attrNameLst>
                                      </p:cBhvr>
                                      <p:to>
                                        <a:schemeClr val="hlink"/>
                                      </p:to>
                                    </p:animClr>
                                  </p:childTnLst>
                                </p:cTn>
                              </p:par>
                              <p:par>
                                <p:cTn id="9" presetID="3" presetClass="emph" presetSubtype="2" fill="hold" nodeType="withEffect">
                                  <p:stCondLst>
                                    <p:cond delay="0"/>
                                  </p:stCondLst>
                                  <p:childTnLst>
                                    <p:animClr clrSpc="rgb" dir="cw">
                                      <p:cBhvr override="childStyle">
                                        <p:cTn id="10" dur="2000" fill="hold"/>
                                        <p:tgtEl>
                                          <p:spTgt spid="11">
                                            <p:txEl>
                                              <p:pRg st="2" end="2"/>
                                            </p:txEl>
                                          </p:spTgt>
                                        </p:tgtEl>
                                        <p:attrNameLst>
                                          <p:attrName>style.color</p:attrName>
                                        </p:attrNameLst>
                                      </p:cBhvr>
                                      <p:to>
                                        <a:schemeClr val="hlink"/>
                                      </p:to>
                                    </p:animClr>
                                  </p:childTnLst>
                                </p:cTn>
                              </p:par>
                              <p:par>
                                <p:cTn id="11" presetID="3" presetClass="emph" presetSubtype="2" fill="hold" nodeType="withEffect">
                                  <p:stCondLst>
                                    <p:cond delay="0"/>
                                  </p:stCondLst>
                                  <p:childTnLst>
                                    <p:animClr clrSpc="rgb" dir="cw">
                                      <p:cBhvr override="childStyle">
                                        <p:cTn id="12" dur="2000" fill="hold"/>
                                        <p:tgtEl>
                                          <p:spTgt spid="11">
                                            <p:txEl>
                                              <p:pRg st="3" end="3"/>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FF7D94D-51EA-4E30-8042-FAC03E5814FF}"/>
              </a:ext>
            </a:extLst>
          </p:cNvPr>
          <p:cNvSpPr>
            <a:spLocks noGrp="1" noChangeArrowheads="1"/>
          </p:cNvSpPr>
          <p:nvPr>
            <p:ph type="title"/>
          </p:nvPr>
        </p:nvSpPr>
        <p:spPr/>
        <p:txBody>
          <a:bodyPr/>
          <a:lstStyle/>
          <a:p>
            <a:pPr eaLnBrk="1" hangingPunct="1"/>
            <a:r>
              <a:rPr lang="zh-CN" altLang="en-US"/>
              <a:t>提纲</a:t>
            </a:r>
          </a:p>
        </p:txBody>
      </p:sp>
      <p:sp>
        <p:nvSpPr>
          <p:cNvPr id="33795" name="Rectangle 3">
            <a:extLst>
              <a:ext uri="{FF2B5EF4-FFF2-40B4-BE49-F238E27FC236}">
                <a16:creationId xmlns:a16="http://schemas.microsoft.com/office/drawing/2014/main" id="{3F99A3B0-3923-4393-B005-876FA9BBEBA6}"/>
              </a:ext>
            </a:extLst>
          </p:cNvPr>
          <p:cNvSpPr>
            <a:spLocks noGrp="1" noChangeArrowheads="1"/>
          </p:cNvSpPr>
          <p:nvPr>
            <p:ph type="body" idx="1"/>
          </p:nvPr>
        </p:nvSpPr>
        <p:spPr/>
        <p:txBody>
          <a:bodyPr/>
          <a:lstStyle/>
          <a:p>
            <a:pPr eaLnBrk="1" hangingPunct="1"/>
            <a:r>
              <a:rPr lang="en-US" altLang="zh-CN"/>
              <a:t>OpenMP</a:t>
            </a:r>
            <a:r>
              <a:rPr lang="zh-CN" altLang="en-US"/>
              <a:t>并行模型</a:t>
            </a:r>
            <a:endParaRPr lang="en-US" altLang="zh-CN"/>
          </a:p>
          <a:p>
            <a:pPr eaLnBrk="1" hangingPunct="1"/>
            <a:r>
              <a:rPr lang="zh-CN" altLang="en-US">
                <a:solidFill>
                  <a:srgbClr val="FF0000"/>
                </a:solidFill>
              </a:rPr>
              <a:t>并行循环</a:t>
            </a:r>
            <a:endParaRPr lang="en-US" altLang="zh-CN">
              <a:solidFill>
                <a:srgbClr val="FF0000"/>
              </a:solidFill>
            </a:endParaRPr>
          </a:p>
          <a:p>
            <a:pPr eaLnBrk="1" hangingPunct="1"/>
            <a:r>
              <a:rPr lang="zh-CN" altLang="en-US"/>
              <a:t>数据依赖</a:t>
            </a:r>
            <a:endParaRPr lang="en-US" altLang="zh-CN"/>
          </a:p>
          <a:p>
            <a:pPr eaLnBrk="1" hangingPunct="1"/>
            <a:r>
              <a:rPr lang="zh-CN" altLang="en-US"/>
              <a:t>循环调度</a:t>
            </a:r>
            <a:endParaRPr lang="en-US" altLang="zh-CN"/>
          </a:p>
          <a:p>
            <a:pPr eaLnBrk="1" hangingPunct="1"/>
            <a:r>
              <a:rPr lang="zh-CN" altLang="en-US"/>
              <a:t>局部性</a:t>
            </a:r>
            <a:endParaRPr lang="en-US" altLang="zh-CN"/>
          </a:p>
          <a:p>
            <a:pPr eaLnBrk="1" hangingPunct="1"/>
            <a:r>
              <a:rPr lang="en-US" altLang="zh-CN"/>
              <a:t>OpenMP</a:t>
            </a:r>
            <a:r>
              <a:rPr lang="zh-CN" altLang="en-US"/>
              <a:t>新特性</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80B61FA-2286-48E8-A19B-4A24D09E20C7}"/>
              </a:ext>
            </a:extLst>
          </p:cNvPr>
          <p:cNvSpPr>
            <a:spLocks noGrp="1" noChangeArrowheads="1"/>
          </p:cNvSpPr>
          <p:nvPr>
            <p:ph type="title"/>
          </p:nvPr>
        </p:nvSpPr>
        <p:spPr/>
        <p:txBody>
          <a:bodyPr/>
          <a:lstStyle/>
          <a:p>
            <a:pPr eaLnBrk="1" hangingPunct="1"/>
            <a:r>
              <a:rPr lang="zh-CN" altLang="en-US"/>
              <a:t>提纲</a:t>
            </a:r>
          </a:p>
        </p:txBody>
      </p:sp>
      <p:sp>
        <p:nvSpPr>
          <p:cNvPr id="7171" name="Rectangle 3">
            <a:extLst>
              <a:ext uri="{FF2B5EF4-FFF2-40B4-BE49-F238E27FC236}">
                <a16:creationId xmlns:a16="http://schemas.microsoft.com/office/drawing/2014/main" id="{BCD26A1A-8C91-477D-9396-4237E123DC36}"/>
              </a:ext>
            </a:extLst>
          </p:cNvPr>
          <p:cNvSpPr>
            <a:spLocks noGrp="1" noChangeArrowheads="1"/>
          </p:cNvSpPr>
          <p:nvPr>
            <p:ph type="body" idx="1"/>
          </p:nvPr>
        </p:nvSpPr>
        <p:spPr/>
        <p:txBody>
          <a:bodyPr/>
          <a:lstStyle/>
          <a:p>
            <a:pPr eaLnBrk="1" hangingPunct="1"/>
            <a:r>
              <a:rPr lang="en-US" altLang="zh-CN"/>
              <a:t>OpenMP</a:t>
            </a:r>
            <a:r>
              <a:rPr lang="zh-CN" altLang="en-US"/>
              <a:t>并行模型</a:t>
            </a:r>
            <a:endParaRPr lang="en-US" altLang="zh-CN"/>
          </a:p>
          <a:p>
            <a:pPr eaLnBrk="1" hangingPunct="1"/>
            <a:r>
              <a:rPr lang="zh-CN" altLang="en-US"/>
              <a:t>并行循环</a:t>
            </a:r>
            <a:endParaRPr lang="en-US" altLang="zh-CN"/>
          </a:p>
          <a:p>
            <a:pPr eaLnBrk="1" hangingPunct="1"/>
            <a:r>
              <a:rPr lang="zh-CN" altLang="en-US"/>
              <a:t>数据依赖</a:t>
            </a:r>
            <a:endParaRPr lang="en-US" altLang="zh-CN"/>
          </a:p>
          <a:p>
            <a:pPr eaLnBrk="1" hangingPunct="1"/>
            <a:r>
              <a:rPr lang="zh-CN" altLang="en-US"/>
              <a:t>循环调度</a:t>
            </a:r>
            <a:endParaRPr lang="en-US" altLang="zh-CN"/>
          </a:p>
          <a:p>
            <a:pPr eaLnBrk="1" hangingPunct="1"/>
            <a:r>
              <a:rPr lang="zh-CN" altLang="en-US"/>
              <a:t>局部性</a:t>
            </a:r>
            <a:endParaRPr lang="en-US" altLang="zh-CN"/>
          </a:p>
          <a:p>
            <a:pPr eaLnBrk="1" hangingPunct="1"/>
            <a:r>
              <a:rPr lang="en-US" altLang="zh-CN"/>
              <a:t>OpenMP</a:t>
            </a:r>
            <a:r>
              <a:rPr lang="zh-CN" altLang="en-US"/>
              <a:t>新特性</a:t>
            </a:r>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EA4FD62-FCBC-4BE7-8125-CF6E24EFBD9A}"/>
              </a:ext>
            </a:extLst>
          </p:cNvPr>
          <p:cNvSpPr>
            <a:spLocks noGrp="1" noChangeArrowheads="1"/>
          </p:cNvSpPr>
          <p:nvPr>
            <p:ph type="title"/>
          </p:nvPr>
        </p:nvSpPr>
        <p:spPr/>
        <p:txBody>
          <a:bodyPr/>
          <a:lstStyle/>
          <a:p>
            <a:pPr eaLnBrk="1" hangingPunct="1"/>
            <a:r>
              <a:rPr lang="en-US" altLang="zh-CN"/>
              <a:t>OpenMP</a:t>
            </a:r>
            <a:r>
              <a:rPr lang="zh-CN" altLang="en-US"/>
              <a:t>数据并行：并行循环</a:t>
            </a:r>
          </a:p>
        </p:txBody>
      </p:sp>
      <p:sp>
        <p:nvSpPr>
          <p:cNvPr id="34819" name="Rectangle 3">
            <a:extLst>
              <a:ext uri="{FF2B5EF4-FFF2-40B4-BE49-F238E27FC236}">
                <a16:creationId xmlns:a16="http://schemas.microsoft.com/office/drawing/2014/main" id="{83D32792-ED69-471C-8FB8-A1F69888DEA1}"/>
              </a:ext>
            </a:extLst>
          </p:cNvPr>
          <p:cNvSpPr>
            <a:spLocks noGrp="1" noChangeAspect="1" noChangeArrowheads="1"/>
          </p:cNvSpPr>
          <p:nvPr>
            <p:ph type="body" idx="1"/>
          </p:nvPr>
        </p:nvSpPr>
        <p:spPr/>
        <p:txBody>
          <a:bodyPr/>
          <a:lstStyle/>
          <a:p>
            <a:pPr eaLnBrk="1" hangingPunct="1"/>
            <a:r>
              <a:rPr lang="zh-CN" altLang="en-US" sz="2800" dirty="0"/>
              <a:t>真正的</a:t>
            </a:r>
            <a:r>
              <a:rPr lang="en-US" altLang="zh-CN" sz="2800" dirty="0"/>
              <a:t>OpenMP</a:t>
            </a:r>
            <a:r>
              <a:rPr lang="zh-CN" altLang="en-US" sz="2800" dirty="0"/>
              <a:t>编程模式！</a:t>
            </a:r>
            <a:endParaRPr lang="en-US" altLang="zh-CN" sz="2800" dirty="0"/>
          </a:p>
          <a:p>
            <a:pPr eaLnBrk="1" hangingPunct="1"/>
            <a:r>
              <a:rPr lang="zh-CN" altLang="en-US" sz="2800" dirty="0"/>
              <a:t>所有编译指示都以</a:t>
            </a:r>
            <a:r>
              <a:rPr lang="en-US" altLang="zh-CN" sz="2800" dirty="0"/>
              <a:t>#pragma</a:t>
            </a:r>
            <a:r>
              <a:rPr lang="zh-CN" altLang="en-US" sz="2800" dirty="0"/>
              <a:t>开始</a:t>
            </a:r>
            <a:endParaRPr lang="en-US" altLang="zh-CN" sz="2800" dirty="0"/>
          </a:p>
          <a:p>
            <a:pPr eaLnBrk="1" hangingPunct="1"/>
            <a:r>
              <a:rPr lang="zh-CN" altLang="en-US" sz="2800" dirty="0"/>
              <a:t>编译器为每个线程计算负责的循环范围</a:t>
            </a:r>
            <a:br>
              <a:rPr lang="en-US" altLang="zh-CN" sz="2800" dirty="0"/>
            </a:br>
            <a:r>
              <a:rPr lang="en-US" altLang="zh-CN" sz="2800" dirty="0"/>
              <a:t>——</a:t>
            </a:r>
            <a:r>
              <a:rPr lang="zh-CN" altLang="en-US" sz="2800" dirty="0"/>
              <a:t>根据串行源码（计算分解）</a:t>
            </a:r>
            <a:endParaRPr lang="en-US" altLang="zh-CN" sz="2800" dirty="0"/>
          </a:p>
          <a:p>
            <a:pPr eaLnBrk="1" hangingPunct="1"/>
            <a:r>
              <a:rPr lang="zh-CN" altLang="en-US" sz="2800" dirty="0"/>
              <a:t>编译器还管理数据划分</a:t>
            </a:r>
            <a:endParaRPr lang="en-US" altLang="zh-CN" sz="2800" dirty="0"/>
          </a:p>
          <a:p>
            <a:pPr eaLnBrk="1" hangingPunct="1"/>
            <a:r>
              <a:rPr lang="zh-CN" altLang="en-US" sz="2800" dirty="0"/>
              <a:t>同步也是自动的（</a:t>
            </a:r>
            <a:r>
              <a:rPr lang="en-US" altLang="zh-CN" sz="2800" dirty="0"/>
              <a:t>barrier</a:t>
            </a:r>
            <a:r>
              <a:rPr lang="zh-CN" altLang="en-US" sz="2800" dirty="0"/>
              <a:t>）</a:t>
            </a:r>
            <a:endParaRPr lang="en-US" altLang="zh-CN" sz="2800" dirty="0"/>
          </a:p>
        </p:txBody>
      </p:sp>
      <p:pic>
        <p:nvPicPr>
          <p:cNvPr id="34820" name="Picture 4">
            <a:extLst>
              <a:ext uri="{FF2B5EF4-FFF2-40B4-BE49-F238E27FC236}">
                <a16:creationId xmlns:a16="http://schemas.microsoft.com/office/drawing/2014/main" id="{2106BAF0-D770-4C55-8FBA-2924B1199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4394472"/>
            <a:ext cx="5791200"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A414E8A-CD0E-4528-9087-915565C230CB}"/>
              </a:ext>
            </a:extLst>
          </p:cNvPr>
          <p:cNvSpPr>
            <a:spLocks noGrp="1" noChangeArrowheads="1"/>
          </p:cNvSpPr>
          <p:nvPr>
            <p:ph type="title"/>
          </p:nvPr>
        </p:nvSpPr>
        <p:spPr/>
        <p:txBody>
          <a:bodyPr/>
          <a:lstStyle/>
          <a:p>
            <a:pPr eaLnBrk="1" hangingPunct="1"/>
            <a:r>
              <a:rPr lang="zh-CN" altLang="en-US"/>
              <a:t>局限和语义</a:t>
            </a:r>
          </a:p>
        </p:txBody>
      </p:sp>
      <p:sp>
        <p:nvSpPr>
          <p:cNvPr id="14339" name="Rectangle 3">
            <a:extLst>
              <a:ext uri="{FF2B5EF4-FFF2-40B4-BE49-F238E27FC236}">
                <a16:creationId xmlns:a16="http://schemas.microsoft.com/office/drawing/2014/main" id="{33F0922A-C6D1-459A-A3A0-ED9AEFBBD74C}"/>
              </a:ext>
            </a:extLst>
          </p:cNvPr>
          <p:cNvSpPr>
            <a:spLocks noGrp="1" noChangeArrowheads="1"/>
          </p:cNvSpPr>
          <p:nvPr>
            <p:ph type="body" idx="1"/>
          </p:nvPr>
        </p:nvSpPr>
        <p:spPr/>
        <p:txBody>
          <a:bodyPr/>
          <a:lstStyle/>
          <a:p>
            <a:pPr eaLnBrk="1" hangingPunct="1">
              <a:defRPr/>
            </a:pPr>
            <a:r>
              <a:rPr lang="zh-CN" altLang="en-US" sz="2800" dirty="0"/>
              <a:t>并非所有“元素级”循环都能并行化</a:t>
            </a:r>
            <a:endParaRPr lang="en-US" altLang="zh-CN" sz="2800" dirty="0"/>
          </a:p>
          <a:p>
            <a:pPr marL="457200" lvl="1" indent="0" eaLnBrk="1" hangingPunct="1">
              <a:buFont typeface="Wingdings" panose="05000000000000000000" pitchFamily="2" charset="2"/>
              <a:buNone/>
              <a:defRPr/>
            </a:pPr>
            <a:r>
              <a:rPr lang="en-US" altLang="zh-CN" sz="2000" dirty="0">
                <a:latin typeface="Courier" pitchFamily="49" charset="0"/>
                <a:ea typeface="ＭＳ Ｐゴシック" charset="-128"/>
              </a:rPr>
              <a:t>#pragma </a:t>
            </a:r>
            <a:r>
              <a:rPr lang="en-US" altLang="zh-CN" sz="2000" dirty="0" err="1">
                <a:latin typeface="Courier" pitchFamily="49" charset="0"/>
                <a:ea typeface="ＭＳ Ｐゴシック" charset="-128"/>
              </a:rPr>
              <a:t>omp</a:t>
            </a:r>
            <a:r>
              <a:rPr lang="en-US" altLang="zh-CN" sz="2000" dirty="0">
                <a:latin typeface="Courier" pitchFamily="49" charset="0"/>
                <a:ea typeface="ＭＳ Ｐゴシック" charset="-128"/>
              </a:rPr>
              <a:t> parallel for </a:t>
            </a:r>
          </a:p>
          <a:p>
            <a:pPr marL="457200" lvl="1" indent="0" eaLnBrk="1" hangingPunct="1">
              <a:buFont typeface="Wingdings" panose="05000000000000000000" pitchFamily="2" charset="2"/>
              <a:buNone/>
              <a:defRPr/>
            </a:pPr>
            <a:r>
              <a:rPr lang="en-US" altLang="zh-CN" sz="2000" dirty="0">
                <a:latin typeface="Courier" pitchFamily="49" charset="0"/>
                <a:ea typeface="ＭＳ Ｐゴシック" charset="-128"/>
              </a:rPr>
              <a:t>for (</a:t>
            </a:r>
            <a:r>
              <a:rPr lang="en-US" altLang="zh-CN" sz="2000" dirty="0" err="1">
                <a:latin typeface="Courier" pitchFamily="49" charset="0"/>
                <a:ea typeface="ＭＳ Ｐゴシック" charset="-128"/>
              </a:rPr>
              <a:t>i</a:t>
            </a:r>
            <a:r>
              <a:rPr lang="en-US" altLang="zh-CN" sz="2000" dirty="0">
                <a:latin typeface="Courier" pitchFamily="49" charset="0"/>
                <a:ea typeface="ＭＳ Ｐゴシック" charset="-128"/>
              </a:rPr>
              <a:t>=0; </a:t>
            </a:r>
            <a:r>
              <a:rPr lang="en-US" altLang="zh-CN" sz="2000" dirty="0" err="1">
                <a:latin typeface="Courier" pitchFamily="49" charset="0"/>
                <a:ea typeface="ＭＳ Ｐゴシック" charset="-128"/>
              </a:rPr>
              <a:t>i</a:t>
            </a:r>
            <a:r>
              <a:rPr lang="en-US" altLang="zh-CN" sz="2000" dirty="0">
                <a:latin typeface="Courier" pitchFamily="49" charset="0"/>
                <a:ea typeface="ＭＳ Ｐゴシック" charset="-128"/>
              </a:rPr>
              <a:t> &lt; </a:t>
            </a:r>
            <a:r>
              <a:rPr lang="en-US" altLang="zh-CN" sz="2000" dirty="0" err="1">
                <a:latin typeface="Courier" pitchFamily="49" charset="0"/>
                <a:ea typeface="ＭＳ Ｐゴシック" charset="-128"/>
              </a:rPr>
              <a:t>numPixels</a:t>
            </a:r>
            <a:r>
              <a:rPr lang="en-US" altLang="zh-CN" sz="2000" dirty="0">
                <a:latin typeface="Courier" pitchFamily="49" charset="0"/>
                <a:ea typeface="ＭＳ Ｐゴシック" charset="-128"/>
              </a:rPr>
              <a:t>; </a:t>
            </a:r>
            <a:r>
              <a:rPr lang="en-US" altLang="zh-CN" sz="2000" dirty="0" err="1">
                <a:latin typeface="Courier" pitchFamily="49" charset="0"/>
                <a:ea typeface="ＭＳ Ｐゴシック" charset="-128"/>
              </a:rPr>
              <a:t>i</a:t>
            </a:r>
            <a:r>
              <a:rPr lang="en-US" altLang="zh-CN" sz="2000" dirty="0">
                <a:latin typeface="Courier" pitchFamily="49" charset="0"/>
                <a:ea typeface="ＭＳ Ｐゴシック" charset="-128"/>
              </a:rPr>
              <a:t>++) {}</a:t>
            </a:r>
            <a:endParaRPr lang="en-US" altLang="zh-CN" sz="2400" dirty="0"/>
          </a:p>
          <a:p>
            <a:pPr lvl="1" eaLnBrk="1" hangingPunct="1">
              <a:defRPr/>
            </a:pPr>
            <a:r>
              <a:rPr lang="zh-CN" altLang="en-US" sz="2400" dirty="0"/>
              <a:t>循环变量：带符号整数</a:t>
            </a:r>
            <a:endParaRPr lang="en-US" altLang="zh-CN" sz="2400" dirty="0"/>
          </a:p>
          <a:p>
            <a:pPr lvl="1" eaLnBrk="1" hangingPunct="1">
              <a:defRPr/>
            </a:pPr>
            <a:r>
              <a:rPr lang="zh-CN" altLang="en-US" sz="2400" dirty="0"/>
              <a:t>终止检测：</a:t>
            </a:r>
            <a:r>
              <a:rPr lang="en-US" altLang="zh-CN" sz="2400" dirty="0"/>
              <a:t>&lt;, &lt;=, &gt;, &gt;=</a:t>
            </a:r>
            <a:r>
              <a:rPr lang="zh-CN" altLang="en-US" sz="2400" dirty="0"/>
              <a:t>与循环不变量</a:t>
            </a:r>
            <a:endParaRPr lang="en-US" altLang="zh-CN" sz="2400" dirty="0"/>
          </a:p>
          <a:p>
            <a:pPr lvl="1" eaLnBrk="1" hangingPunct="1">
              <a:defRPr/>
            </a:pPr>
            <a:r>
              <a:rPr lang="zh-CN" altLang="en-US" sz="2400" dirty="0"/>
              <a:t>每步迭代递增</a:t>
            </a:r>
            <a:r>
              <a:rPr lang="en-US" altLang="zh-CN" sz="2400" dirty="0"/>
              <a:t>/</a:t>
            </a:r>
            <a:r>
              <a:rPr lang="zh-CN" altLang="en-US" sz="2400" dirty="0"/>
              <a:t>递减一个循环不变量</a:t>
            </a:r>
            <a:endParaRPr lang="en-US" altLang="zh-CN" sz="2400" dirty="0"/>
          </a:p>
          <a:p>
            <a:pPr lvl="1" eaLnBrk="1" hangingPunct="1">
              <a:defRPr/>
            </a:pPr>
            <a:r>
              <a:rPr lang="zh-CN" altLang="en-US" sz="2400" dirty="0"/>
              <a:t>对</a:t>
            </a:r>
            <a:r>
              <a:rPr lang="en-US" altLang="zh-CN" sz="2400" dirty="0"/>
              <a:t>&lt;, &lt;=</a:t>
            </a:r>
            <a:r>
              <a:rPr lang="zh-CN" altLang="en-US" sz="2400" dirty="0"/>
              <a:t>向上计数；对</a:t>
            </a:r>
            <a:r>
              <a:rPr lang="en-US" altLang="zh-CN" sz="2400" dirty="0"/>
              <a:t>&gt;, &gt;=</a:t>
            </a:r>
            <a:r>
              <a:rPr lang="zh-CN" altLang="en-US" sz="2400" dirty="0"/>
              <a:t>向下计数</a:t>
            </a:r>
            <a:endParaRPr lang="en-US" altLang="zh-CN" sz="2400" dirty="0"/>
          </a:p>
          <a:p>
            <a:pPr lvl="1" eaLnBrk="1" hangingPunct="1">
              <a:defRPr/>
            </a:pPr>
            <a:r>
              <a:rPr lang="zh-CN" altLang="en-US" sz="2400" dirty="0"/>
              <a:t>循环体：无进</a:t>
            </a:r>
            <a:r>
              <a:rPr lang="en-US" altLang="zh-CN" sz="2400" dirty="0"/>
              <a:t>/</a:t>
            </a:r>
            <a:r>
              <a:rPr lang="zh-CN" altLang="en-US" sz="2400" dirty="0"/>
              <a:t>出控制流</a:t>
            </a:r>
            <a:endParaRPr lang="en-US" altLang="zh-CN" sz="2400" dirty="0"/>
          </a:p>
          <a:p>
            <a:pPr eaLnBrk="1" hangingPunct="1">
              <a:defRPr/>
            </a:pPr>
            <a:r>
              <a:rPr lang="zh-CN" altLang="en-US" sz="2800" dirty="0"/>
              <a:t>创建线程，在线程间分配循环步；要求迭代次数可预测，不检查依赖性！</a:t>
            </a:r>
            <a:endParaRPr lang="en-US" altLang="zh-CN"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4EF9F88-4656-4683-A155-AF4D7C9E31C3}"/>
              </a:ext>
            </a:extLst>
          </p:cNvPr>
          <p:cNvSpPr>
            <a:spLocks noGrp="1" noChangeArrowheads="1"/>
          </p:cNvSpPr>
          <p:nvPr>
            <p:ph type="title"/>
          </p:nvPr>
        </p:nvSpPr>
        <p:spPr/>
        <p:txBody>
          <a:bodyPr/>
          <a:lstStyle/>
          <a:p>
            <a:pPr eaLnBrk="1" hangingPunct="1"/>
            <a:r>
              <a:rPr lang="zh-CN" altLang="en-US"/>
              <a:t>简单并行化循环的版本</a:t>
            </a:r>
          </a:p>
        </p:txBody>
      </p:sp>
      <p:sp>
        <p:nvSpPr>
          <p:cNvPr id="26627" name="Rectangle 3">
            <a:extLst>
              <a:ext uri="{FF2B5EF4-FFF2-40B4-BE49-F238E27FC236}">
                <a16:creationId xmlns:a16="http://schemas.microsoft.com/office/drawing/2014/main" id="{1A255157-C914-4D4C-9E01-1586F010FB8E}"/>
              </a:ext>
            </a:extLst>
          </p:cNvPr>
          <p:cNvSpPr>
            <a:spLocks noGrp="1" noChangeArrowheads="1"/>
          </p:cNvSpPr>
          <p:nvPr>
            <p:ph type="body" idx="1"/>
          </p:nvPr>
        </p:nvSpPr>
        <p:spPr>
          <a:xfrm>
            <a:off x="1182688" y="1371600"/>
            <a:ext cx="5334000" cy="1912938"/>
          </a:xfrm>
        </p:spPr>
        <p:txBody>
          <a:bodyPr/>
          <a:lstStyle/>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a:t>
            </a:r>
            <a:r>
              <a:rPr lang="zh-CN" altLang="en-US" sz="1800" kern="100" dirty="0">
                <a:solidFill>
                  <a:srgbClr val="0000FF"/>
                </a:solidFill>
                <a:latin typeface="Arial" panose="020B0604020202020204" pitchFamily="34" charset="0"/>
              </a:rPr>
              <a:t>*</a:t>
            </a:r>
            <a:r>
              <a:rPr lang="en-US" altLang="zh-CN" sz="1800" kern="100" dirty="0">
                <a:solidFill>
                  <a:srgbClr val="0000FF"/>
                </a:solidFill>
                <a:latin typeface="Arial" panose="020B0604020202020204" pitchFamily="34" charset="0"/>
              </a:rPr>
              <a:t> Input: a, b, n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h = (b - a)/n;</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approx = (f(a) + f(b))/2.0;</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for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 = 1;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 &lt;= n-1;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approx</a:t>
            </a:r>
            <a:r>
              <a:rPr lang="en-US" altLang="zh-CN" sz="1800" kern="100" dirty="0">
                <a:solidFill>
                  <a:srgbClr val="0000FF"/>
                </a:solidFill>
                <a:latin typeface="Arial" panose="020B0604020202020204" pitchFamily="34" charset="0"/>
              </a:rPr>
              <a:t> += f(a +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*h);</a:t>
            </a:r>
          </a:p>
          <a:p>
            <a:pPr marL="0" indent="0" eaLnBrk="1" hangingPunct="1">
              <a:spcBef>
                <a:spcPts val="100"/>
              </a:spcBef>
              <a:buFont typeface="Wingdings" panose="05000000000000000000" pitchFamily="2" charset="2"/>
              <a:buNone/>
              <a:defRPr/>
            </a:pPr>
            <a:r>
              <a:rPr lang="en-US" altLang="zh-CN" sz="1800" kern="100" dirty="0" err="1">
                <a:solidFill>
                  <a:srgbClr val="0000FF"/>
                </a:solidFill>
                <a:latin typeface="Arial" panose="020B0604020202020204" pitchFamily="34" charset="0"/>
              </a:rPr>
              <a:t>approx</a:t>
            </a:r>
            <a:r>
              <a:rPr lang="en-US" altLang="zh-CN" sz="1800" kern="100" dirty="0">
                <a:solidFill>
                  <a:srgbClr val="0000FF"/>
                </a:solidFill>
                <a:latin typeface="Arial" panose="020B0604020202020204" pitchFamily="34" charset="0"/>
              </a:rPr>
              <a:t> = h </a:t>
            </a:r>
            <a:r>
              <a:rPr lang="zh-CN" altLang="en-US" sz="1800" kern="100" dirty="0">
                <a:solidFill>
                  <a:srgbClr val="0000FF"/>
                </a:solidFill>
                <a:latin typeface="Arial" panose="020B0604020202020204" pitchFamily="34" charset="0"/>
              </a:rPr>
              <a:t>* </a:t>
            </a:r>
            <a:r>
              <a:rPr lang="en-US" altLang="zh-CN" sz="1800" kern="100" dirty="0">
                <a:solidFill>
                  <a:srgbClr val="0000FF"/>
                </a:solidFill>
                <a:latin typeface="Arial" panose="020B0604020202020204" pitchFamily="34" charset="0"/>
              </a:rPr>
              <a:t>approx;</a:t>
            </a:r>
            <a:endParaRPr lang="zh-CN" altLang="en-US" sz="2400" dirty="0"/>
          </a:p>
        </p:txBody>
      </p:sp>
      <p:sp>
        <p:nvSpPr>
          <p:cNvPr id="4" name="Rectangle 3">
            <a:extLst>
              <a:ext uri="{FF2B5EF4-FFF2-40B4-BE49-F238E27FC236}">
                <a16:creationId xmlns:a16="http://schemas.microsoft.com/office/drawing/2014/main" id="{E7E50997-AC3F-46FE-866B-961A9A789A97}"/>
              </a:ext>
            </a:extLst>
          </p:cNvPr>
          <p:cNvSpPr txBox="1">
            <a:spLocks noChangeArrowheads="1"/>
          </p:cNvSpPr>
          <p:nvPr/>
        </p:nvSpPr>
        <p:spPr bwMode="auto">
          <a:xfrm>
            <a:off x="2771775" y="4076700"/>
            <a:ext cx="5832475" cy="1914525"/>
          </a:xfrm>
          <a:prstGeom prst="rect">
            <a:avLst/>
          </a:prstGeom>
          <a:noFill/>
          <a:ln>
            <a:noFill/>
          </a:ln>
        </p:spPr>
        <p:txBody>
          <a:bodyPr/>
          <a:lstStyle>
            <a:lvl1pPr marL="342900" indent="-342900" algn="l" rtl="0" eaLnBrk="0" fontAlgn="base" hangingPunct="0">
              <a:spcBef>
                <a:spcPct val="20000"/>
              </a:spcBef>
              <a:spcAft>
                <a:spcPct val="0"/>
              </a:spcAft>
              <a:buClr>
                <a:srgbClr val="FF3300"/>
              </a:buClr>
              <a:buSzPct val="75000"/>
              <a:buFont typeface="Wingdings" panose="05000000000000000000" pitchFamily="2" charset="2"/>
              <a:buChar char="m"/>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9000"/>
              <a:buFont typeface="Wingdings" panose="05000000000000000000" pitchFamily="2" charset="2"/>
              <a:buChar char="q"/>
              <a:defRPr kumimoji="1" sz="2800">
                <a:solidFill>
                  <a:srgbClr val="3333CC"/>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Ø"/>
              <a:defRPr kumimoji="1" sz="2400">
                <a:solidFill>
                  <a:srgbClr val="FF3300"/>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Char char="»"/>
              <a:defRPr kumimoji="1" sz="2000">
                <a:solidFill>
                  <a:schemeClr val="tx1"/>
                </a:solidFill>
                <a:latin typeface="+mn-lt"/>
                <a:ea typeface="+mn-ea"/>
              </a:defRPr>
            </a:lvl9pPr>
          </a:lstStyle>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a:t>
            </a:r>
            <a:r>
              <a:rPr lang="zh-CN" altLang="en-US" sz="1800" kern="100" dirty="0">
                <a:solidFill>
                  <a:srgbClr val="0000FF"/>
                </a:solidFill>
                <a:latin typeface="Arial" panose="020B0604020202020204" pitchFamily="34" charset="0"/>
              </a:rPr>
              <a:t>*</a:t>
            </a:r>
            <a:r>
              <a:rPr lang="en-US" altLang="zh-CN" sz="1800" kern="100" dirty="0">
                <a:solidFill>
                  <a:srgbClr val="0000FF"/>
                </a:solidFill>
                <a:latin typeface="Arial" panose="020B0604020202020204" pitchFamily="34" charset="0"/>
              </a:rPr>
              <a:t> Input: a, b, n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h = (b - a)/n;</a:t>
            </a:r>
          </a:p>
          <a:p>
            <a:pPr marL="0" indent="0" eaLnBrk="1" hangingPunct="1">
              <a:spcBef>
                <a:spcPts val="100"/>
              </a:spcBef>
              <a:buFont typeface="Wingdings" panose="05000000000000000000" pitchFamily="2" charset="2"/>
              <a:buNone/>
              <a:defRPr/>
            </a:pPr>
            <a:r>
              <a:rPr lang="en-US" altLang="zh-CN" sz="1800" kern="100" dirty="0" err="1">
                <a:solidFill>
                  <a:srgbClr val="0000FF"/>
                </a:solidFill>
                <a:latin typeface="Arial" panose="020B0604020202020204" pitchFamily="34" charset="0"/>
              </a:rPr>
              <a:t>approx</a:t>
            </a:r>
            <a:r>
              <a:rPr lang="en-US" altLang="zh-CN" sz="1800" kern="100" dirty="0">
                <a:solidFill>
                  <a:srgbClr val="0000FF"/>
                </a:solidFill>
                <a:latin typeface="Arial" panose="020B0604020202020204" pitchFamily="34" charset="0"/>
              </a:rPr>
              <a:t> = (f(a) + f(b))/2.0;</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parallel for </a:t>
            </a:r>
            <a:r>
              <a:rPr lang="en-US" altLang="zh-CN" sz="1800" kern="100" dirty="0" err="1">
                <a:solidFill>
                  <a:srgbClr val="0000FF"/>
                </a:solidFill>
                <a:latin typeface="Arial" panose="020B0604020202020204" pitchFamily="34" charset="0"/>
              </a:rPr>
              <a:t>num_threads</a:t>
            </a: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thread_count</a:t>
            </a:r>
            <a:r>
              <a:rPr lang="en-US" altLang="zh-CN" sz="18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reduction(+: </a:t>
            </a:r>
            <a:r>
              <a:rPr lang="en-US" altLang="zh-CN" sz="1800" kern="100" dirty="0" err="1">
                <a:solidFill>
                  <a:srgbClr val="0000FF"/>
                </a:solidFill>
                <a:latin typeface="Arial" panose="020B0604020202020204" pitchFamily="34" charset="0"/>
              </a:rPr>
              <a:t>approx</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for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 = 1;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 &lt;= n-1;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approx</a:t>
            </a:r>
            <a:r>
              <a:rPr lang="en-US" altLang="zh-CN" sz="1800" kern="100" dirty="0">
                <a:solidFill>
                  <a:srgbClr val="0000FF"/>
                </a:solidFill>
                <a:latin typeface="Arial" panose="020B0604020202020204" pitchFamily="34" charset="0"/>
              </a:rPr>
              <a:t> += f(a +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*h);</a:t>
            </a:r>
          </a:p>
          <a:p>
            <a:pPr marL="0" indent="0" eaLnBrk="1" hangingPunct="1">
              <a:spcBef>
                <a:spcPts val="100"/>
              </a:spcBef>
              <a:buFont typeface="Wingdings" panose="05000000000000000000" pitchFamily="2" charset="2"/>
              <a:buNone/>
              <a:defRPr/>
            </a:pPr>
            <a:r>
              <a:rPr lang="en-US" altLang="zh-CN" sz="1800" kern="100" dirty="0" err="1">
                <a:solidFill>
                  <a:srgbClr val="0000FF"/>
                </a:solidFill>
                <a:latin typeface="Arial" panose="020B0604020202020204" pitchFamily="34" charset="0"/>
              </a:rPr>
              <a:t>approx</a:t>
            </a:r>
            <a:r>
              <a:rPr lang="en-US" altLang="zh-CN" sz="1800" kern="100" dirty="0">
                <a:solidFill>
                  <a:srgbClr val="0000FF"/>
                </a:solidFill>
                <a:latin typeface="Arial" panose="020B0604020202020204" pitchFamily="34" charset="0"/>
              </a:rPr>
              <a:t> = h </a:t>
            </a:r>
            <a:r>
              <a:rPr lang="zh-CN" altLang="en-US"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approx</a:t>
            </a:r>
            <a:r>
              <a:rPr lang="en-US" altLang="zh-CN" sz="1800" kern="100" dirty="0">
                <a:solidFill>
                  <a:srgbClr val="0000FF"/>
                </a:solidFill>
                <a:latin typeface="Arial" panose="020B0604020202020204" pitchFamily="34" charset="0"/>
              </a:rPr>
              <a:t>;</a:t>
            </a:r>
            <a:endParaRPr lang="zh-CN" altLang="en-US" sz="2400" kern="0" dirty="0"/>
          </a:p>
        </p:txBody>
      </p:sp>
      <p:cxnSp>
        <p:nvCxnSpPr>
          <p:cNvPr id="37893" name="Straight Arrow Connector 5">
            <a:extLst>
              <a:ext uri="{FF2B5EF4-FFF2-40B4-BE49-F238E27FC236}">
                <a16:creationId xmlns:a16="http://schemas.microsoft.com/office/drawing/2014/main" id="{1FDDC24B-4034-4626-87D1-964756337904}"/>
              </a:ext>
            </a:extLst>
          </p:cNvPr>
          <p:cNvCxnSpPr>
            <a:cxnSpLocks noChangeShapeType="1"/>
          </p:cNvCxnSpPr>
          <p:nvPr/>
        </p:nvCxnSpPr>
        <p:spPr bwMode="auto">
          <a:xfrm rot="16200000" flipH="1">
            <a:off x="2658269" y="3244057"/>
            <a:ext cx="831850" cy="690562"/>
          </a:xfrm>
          <a:prstGeom prst="straightConnector1">
            <a:avLst/>
          </a:prstGeom>
          <a:noFill/>
          <a:ln w="9525">
            <a:solidFill>
              <a:srgbClr val="C00000"/>
            </a:solidFill>
            <a:round/>
            <a:headEnd/>
            <a:tailEnd type="arrow" w="med" len="med"/>
          </a:ln>
          <a:extLst>
            <a:ext uri="{909E8E84-426E-40DD-AFC4-6F175D3DCCD1}">
              <a14:hiddenFill xmlns:a14="http://schemas.microsoft.com/office/drawing/2010/main">
                <a:noFill/>
              </a14:hiddenFill>
            </a:ext>
          </a:extLst>
        </p:spPr>
      </p:cxnSp>
      <p:sp>
        <p:nvSpPr>
          <p:cNvPr id="6" name="Trapezoid 7">
            <a:extLst>
              <a:ext uri="{FF2B5EF4-FFF2-40B4-BE49-F238E27FC236}">
                <a16:creationId xmlns:a16="http://schemas.microsoft.com/office/drawing/2014/main" id="{7CBC0BFA-1B1B-425E-9979-79BE38767289}"/>
              </a:ext>
            </a:extLst>
          </p:cNvPr>
          <p:cNvSpPr/>
          <p:nvPr/>
        </p:nvSpPr>
        <p:spPr bwMode="auto">
          <a:xfrm>
            <a:off x="5292725" y="2852738"/>
            <a:ext cx="1079500" cy="792162"/>
          </a:xfrm>
          <a:prstGeom prst="trapezoid">
            <a:avLst/>
          </a:prstGeom>
          <a:noFill/>
          <a:ln w="9525" cap="flat" cmpd="sng" algn="ctr">
            <a:solidFill>
              <a:srgbClr val="C00000"/>
            </a:solidFill>
            <a:prstDash val="solid"/>
            <a:round/>
            <a:headEnd type="none" w="med" len="med"/>
            <a:tailEnd type="none" w="med" len="med"/>
          </a:ln>
          <a:effectLst/>
        </p:spPr>
        <p:txBody>
          <a:bodyPr>
            <a:spAutoFit/>
          </a:bodyPr>
          <a:lstStyle>
            <a:lvl1pPr eaLnBrk="0" hangingPunct="0">
              <a:defRPr sz="2400">
                <a:solidFill>
                  <a:schemeClr val="accent1"/>
                </a:solidFill>
                <a:latin typeface="Arial" panose="020B0604020202020204" pitchFamily="34" charset="0"/>
                <a:ea typeface="MS PGothic" pitchFamily="34" charset="-128"/>
              </a:defRPr>
            </a:lvl1pPr>
            <a:lvl2pPr marL="37931725" indent="-37474525" eaLnBrk="0" hangingPunct="0">
              <a:defRPr sz="2400">
                <a:solidFill>
                  <a:schemeClr val="accent1"/>
                </a:solidFill>
                <a:latin typeface="Arial" panose="020B0604020202020204" pitchFamily="34" charset="0"/>
                <a:ea typeface="MS PGothic" pitchFamily="34" charset="-128"/>
              </a:defRPr>
            </a:lvl2pPr>
            <a:lvl3pPr eaLnBrk="0" hangingPunct="0">
              <a:defRPr sz="2400">
                <a:solidFill>
                  <a:schemeClr val="accent1"/>
                </a:solidFill>
                <a:latin typeface="Arial" panose="020B0604020202020204" pitchFamily="34" charset="0"/>
                <a:ea typeface="MS PGothic" pitchFamily="34" charset="-128"/>
              </a:defRPr>
            </a:lvl3pPr>
            <a:lvl4pPr eaLnBrk="0" hangingPunct="0">
              <a:defRPr sz="2400">
                <a:solidFill>
                  <a:schemeClr val="accent1"/>
                </a:solidFill>
                <a:latin typeface="Arial" panose="020B0604020202020204" pitchFamily="34" charset="0"/>
                <a:ea typeface="MS PGothic" pitchFamily="34" charset="-128"/>
              </a:defRPr>
            </a:lvl4pPr>
            <a:lvl5pPr eaLnBrk="0" hangingPunct="0">
              <a:defRPr sz="2400">
                <a:solidFill>
                  <a:schemeClr val="accent1"/>
                </a:solidFill>
                <a:latin typeface="Arial" panose="020B0604020202020204" pitchFamily="34" charset="0"/>
                <a:ea typeface="MS PGothic" pitchFamily="34" charset="-128"/>
              </a:defRPr>
            </a:lvl5pPr>
            <a:lvl6pPr marL="457200" eaLnBrk="0" fontAlgn="base" hangingPunct="0">
              <a:spcBef>
                <a:spcPct val="0"/>
              </a:spcBef>
              <a:spcAft>
                <a:spcPct val="0"/>
              </a:spcAft>
              <a:defRPr sz="2400">
                <a:solidFill>
                  <a:schemeClr val="accent1"/>
                </a:solidFill>
                <a:latin typeface="Arial" panose="020B0604020202020204" pitchFamily="34" charset="0"/>
                <a:ea typeface="MS PGothic" pitchFamily="34" charset="-128"/>
              </a:defRPr>
            </a:lvl6pPr>
            <a:lvl7pPr marL="914400" eaLnBrk="0" fontAlgn="base" hangingPunct="0">
              <a:spcBef>
                <a:spcPct val="0"/>
              </a:spcBef>
              <a:spcAft>
                <a:spcPct val="0"/>
              </a:spcAft>
              <a:defRPr sz="2400">
                <a:solidFill>
                  <a:schemeClr val="accent1"/>
                </a:solidFill>
                <a:latin typeface="Arial" panose="020B0604020202020204" pitchFamily="34" charset="0"/>
                <a:ea typeface="MS PGothic" pitchFamily="34" charset="-128"/>
              </a:defRPr>
            </a:lvl7pPr>
            <a:lvl8pPr marL="1371600" eaLnBrk="0" fontAlgn="base" hangingPunct="0">
              <a:spcBef>
                <a:spcPct val="0"/>
              </a:spcBef>
              <a:spcAft>
                <a:spcPct val="0"/>
              </a:spcAft>
              <a:defRPr sz="2400">
                <a:solidFill>
                  <a:schemeClr val="accent1"/>
                </a:solidFill>
                <a:latin typeface="Arial" panose="020B0604020202020204" pitchFamily="34" charset="0"/>
                <a:ea typeface="MS PGothic" pitchFamily="34" charset="-128"/>
              </a:defRPr>
            </a:lvl8pPr>
            <a:lvl9pPr marL="1828800" eaLnBrk="0" fontAlgn="base" hangingPunct="0">
              <a:spcBef>
                <a:spcPct val="0"/>
              </a:spcBef>
              <a:spcAft>
                <a:spcPct val="0"/>
              </a:spcAft>
              <a:defRPr sz="2400">
                <a:solidFill>
                  <a:schemeClr val="accent1"/>
                </a:solidFill>
                <a:latin typeface="Arial" panose="020B0604020202020204" pitchFamily="34" charset="0"/>
                <a:ea typeface="MS PGothic" pitchFamily="34" charset="-128"/>
              </a:defRPr>
            </a:lvl9pPr>
          </a:lstStyle>
          <a:p>
            <a:pPr eaLnBrk="1" hangingPunct="1">
              <a:spcBef>
                <a:spcPct val="20000"/>
              </a:spcBef>
              <a:buClr>
                <a:schemeClr val="tx1"/>
              </a:buClr>
              <a:buSzPct val="60000"/>
              <a:buFont typeface="Wingdings" panose="05000000000000000000" pitchFamily="2" charset="2"/>
              <a:buNone/>
              <a:defRPr/>
            </a:pPr>
            <a:endParaRPr lang="en-GB" altLang="zh-CN"/>
          </a:p>
        </p:txBody>
      </p:sp>
      <p:sp>
        <p:nvSpPr>
          <p:cNvPr id="7" name="Text Box 4">
            <a:extLst>
              <a:ext uri="{FF2B5EF4-FFF2-40B4-BE49-F238E27FC236}">
                <a16:creationId xmlns:a16="http://schemas.microsoft.com/office/drawing/2014/main" id="{8144B266-1486-4942-B6EA-A7CBEA0F1005}"/>
              </a:ext>
            </a:extLst>
          </p:cNvPr>
          <p:cNvSpPr txBox="1">
            <a:spLocks noChangeArrowheads="1"/>
          </p:cNvSpPr>
          <p:nvPr/>
        </p:nvSpPr>
        <p:spPr bwMode="auto">
          <a:xfrm>
            <a:off x="5661684" y="4237037"/>
            <a:ext cx="3321743" cy="400110"/>
          </a:xfrm>
          <a:prstGeom prst="rect">
            <a:avLst/>
          </a:prstGeom>
          <a:noFill/>
          <a:ln w="12700">
            <a:noFill/>
            <a:miter lim="800000"/>
            <a:headEnd/>
            <a:tailEnd/>
          </a:ln>
        </p:spPr>
        <p:txBody>
          <a:bodyPr wrap="none">
            <a:spAutoFit/>
          </a:bodyPr>
          <a:lstStyle/>
          <a:p>
            <a:pPr fontAlgn="auto">
              <a:spcBef>
                <a:spcPts val="0"/>
              </a:spcBef>
              <a:spcAft>
                <a:spcPts val="0"/>
              </a:spcAft>
              <a:defRPr/>
            </a:pPr>
            <a:r>
              <a:rPr kumimoji="0" lang="zh-CN" altLang="en-US" sz="2000" b="1" kern="0" dirty="0">
                <a:solidFill>
                  <a:srgbClr val="FF0000"/>
                </a:solidFill>
              </a:rPr>
              <a:t>真正的</a:t>
            </a:r>
            <a:r>
              <a:rPr kumimoji="0" lang="en-US" altLang="zh-CN" sz="2000" b="1" kern="0" dirty="0">
                <a:solidFill>
                  <a:srgbClr val="FF0000"/>
                </a:solidFill>
              </a:rPr>
              <a:t>OpenMP</a:t>
            </a:r>
            <a:r>
              <a:rPr kumimoji="0" lang="zh-CN" altLang="en-US" sz="2000" b="1" kern="0">
                <a:solidFill>
                  <a:srgbClr val="FF0000"/>
                </a:solidFill>
              </a:rPr>
              <a:t>编程风格！</a:t>
            </a:r>
            <a:endParaRPr kumimoji="0" lang="en-US" altLang="zh-CN" sz="2000" b="1" kern="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8E8B167-F4ED-47B4-89F9-D745386EF98B}"/>
              </a:ext>
            </a:extLst>
          </p:cNvPr>
          <p:cNvSpPr>
            <a:spLocks noGrp="1" noChangeArrowheads="1"/>
          </p:cNvSpPr>
          <p:nvPr>
            <p:ph type="title"/>
          </p:nvPr>
        </p:nvSpPr>
        <p:spPr/>
        <p:txBody>
          <a:bodyPr/>
          <a:lstStyle/>
          <a:p>
            <a:pPr eaLnBrk="1" hangingPunct="1"/>
            <a:r>
              <a:rPr lang="zh-CN" altLang="en-US"/>
              <a:t>同步</a:t>
            </a:r>
          </a:p>
        </p:txBody>
      </p:sp>
      <p:sp>
        <p:nvSpPr>
          <p:cNvPr id="38915" name="Rectangle 3">
            <a:extLst>
              <a:ext uri="{FF2B5EF4-FFF2-40B4-BE49-F238E27FC236}">
                <a16:creationId xmlns:a16="http://schemas.microsoft.com/office/drawing/2014/main" id="{46447226-2B97-43AF-B1CF-D63A52609B2C}"/>
              </a:ext>
            </a:extLst>
          </p:cNvPr>
          <p:cNvSpPr>
            <a:spLocks noGrp="1" noChangeArrowheads="1"/>
          </p:cNvSpPr>
          <p:nvPr>
            <p:ph type="body" idx="1"/>
          </p:nvPr>
        </p:nvSpPr>
        <p:spPr/>
        <p:txBody>
          <a:bodyPr/>
          <a:lstStyle/>
          <a:p>
            <a:pPr eaLnBrk="1" hangingPunct="1"/>
            <a:r>
              <a:rPr lang="zh-CN" altLang="en-US"/>
              <a:t>隐式</a:t>
            </a:r>
            <a:r>
              <a:rPr lang="en-US" altLang="zh-CN"/>
              <a:t>barrier</a:t>
            </a:r>
          </a:p>
          <a:p>
            <a:pPr lvl="1" eaLnBrk="1" hangingPunct="1"/>
            <a:r>
              <a:rPr lang="zh-CN" altLang="en-US"/>
              <a:t>并行结构开始和结束位置</a:t>
            </a:r>
            <a:endParaRPr lang="en-US" altLang="zh-CN"/>
          </a:p>
          <a:p>
            <a:pPr lvl="1" eaLnBrk="1" hangingPunct="1"/>
            <a:r>
              <a:rPr lang="zh-CN" altLang="en-US"/>
              <a:t>其他控制结构的结束位置</a:t>
            </a:r>
            <a:endParaRPr lang="en-US" altLang="zh-CN"/>
          </a:p>
          <a:p>
            <a:pPr lvl="1" eaLnBrk="1" hangingPunct="1"/>
            <a:r>
              <a:rPr lang="zh-CN" altLang="en-US"/>
              <a:t>用</a:t>
            </a:r>
            <a:r>
              <a:rPr lang="en-US" altLang="zh-CN">
                <a:latin typeface="Courier" charset="0"/>
                <a:ea typeface="ＭＳ Ｐゴシック" panose="020B0600070205080204" pitchFamily="34" charset="-128"/>
              </a:rPr>
              <a:t>nowait</a:t>
            </a:r>
            <a:r>
              <a:rPr lang="zh-CN" altLang="en-US"/>
              <a:t>子句可去除隐式同步</a:t>
            </a:r>
            <a:endParaRPr lang="en-US" altLang="zh-CN"/>
          </a:p>
          <a:p>
            <a:pPr eaLnBrk="1" hangingPunct="1"/>
            <a:r>
              <a:rPr lang="zh-CN" altLang="en-US"/>
              <a:t>显式同步</a:t>
            </a:r>
            <a:endParaRPr lang="en-US" altLang="zh-CN"/>
          </a:p>
          <a:p>
            <a:pPr lvl="1" eaLnBrk="1" hangingPunct="1"/>
            <a:r>
              <a:rPr lang="en-US" altLang="zh-CN">
                <a:latin typeface="Courier" charset="0"/>
                <a:ea typeface="ＭＳ Ｐゴシック" panose="020B0600070205080204" pitchFamily="34" charset="-128"/>
              </a:rPr>
              <a:t>critical</a:t>
            </a:r>
          </a:p>
          <a:p>
            <a:pPr lvl="1" eaLnBrk="1" hangingPunct="1"/>
            <a:r>
              <a:rPr lang="en-US" altLang="zh-CN">
                <a:latin typeface="Courier" charset="0"/>
                <a:ea typeface="ＭＳ Ｐゴシック" panose="020B0600070205080204" pitchFamily="34" charset="-128"/>
              </a:rPr>
              <a:t>atomic</a:t>
            </a:r>
            <a:r>
              <a:rPr lang="zh-CN" altLang="en-US">
                <a:latin typeface="Courier" charset="0"/>
                <a:ea typeface="ＭＳ Ｐゴシック" panose="020B0600070205080204" pitchFamily="34" charset="-128"/>
              </a:rPr>
              <a:t>（单一语句）</a:t>
            </a:r>
            <a:endParaRPr lang="en-US" altLang="zh-CN"/>
          </a:p>
          <a:p>
            <a:pPr lvl="1" eaLnBrk="1" hangingPunct="1"/>
            <a:r>
              <a:rPr lang="en-US" altLang="zh-CN">
                <a:latin typeface="Courier" charset="0"/>
                <a:ea typeface="ＭＳ Ｐゴシック" panose="020B0600070205080204" pitchFamily="34" charset="-128"/>
              </a:rPr>
              <a:t>barrier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4C5544D-D80A-44CF-9BAF-EE3C0AEDAEFE}"/>
              </a:ext>
            </a:extLst>
          </p:cNvPr>
          <p:cNvSpPr>
            <a:spLocks noGrp="1" noChangeArrowheads="1"/>
          </p:cNvSpPr>
          <p:nvPr>
            <p:ph type="title"/>
          </p:nvPr>
        </p:nvSpPr>
        <p:spPr/>
        <p:txBody>
          <a:bodyPr/>
          <a:lstStyle/>
          <a:p>
            <a:pPr eaLnBrk="1" hangingPunct="1"/>
            <a:r>
              <a:rPr lang="zh-CN" altLang="en-US"/>
              <a:t>并行</a:t>
            </a:r>
            <a:r>
              <a:rPr lang="en-US" altLang="zh-CN"/>
              <a:t>for</a:t>
            </a:r>
            <a:r>
              <a:rPr lang="zh-CN" altLang="en-US"/>
              <a:t>指示的各种形式</a:t>
            </a:r>
          </a:p>
        </p:txBody>
      </p:sp>
      <p:sp>
        <p:nvSpPr>
          <p:cNvPr id="26627" name="Rectangle 3">
            <a:extLst>
              <a:ext uri="{FF2B5EF4-FFF2-40B4-BE49-F238E27FC236}">
                <a16:creationId xmlns:a16="http://schemas.microsoft.com/office/drawing/2014/main" id="{38AF6B31-C9A3-4BE7-947F-8DD4AC6ED575}"/>
              </a:ext>
            </a:extLst>
          </p:cNvPr>
          <p:cNvSpPr>
            <a:spLocks noGrp="1" noChangeArrowheads="1"/>
          </p:cNvSpPr>
          <p:nvPr>
            <p:ph type="body" idx="1"/>
          </p:nvPr>
        </p:nvSpPr>
        <p:spPr/>
        <p:txBody>
          <a:bodyPr/>
          <a:lstStyle/>
          <a:p>
            <a:pPr>
              <a:defRPr/>
            </a:pPr>
            <a:r>
              <a:rPr lang="zh-CN" altLang="en-US" sz="2400" dirty="0">
                <a:solidFill>
                  <a:srgbClr val="000000"/>
                </a:solidFill>
              </a:rPr>
              <a:t>语法</a:t>
            </a:r>
            <a:endParaRPr lang="en-US" altLang="zh-CN" sz="18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for [ clause [ clause ] ...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for</a:t>
            </a:r>
            <a:r>
              <a:rPr lang="zh-CN" altLang="en-US" sz="1800" kern="100" dirty="0">
                <a:solidFill>
                  <a:srgbClr val="0000FF"/>
                </a:solidFill>
                <a:latin typeface="Arial" panose="020B0604020202020204" pitchFamily="34" charset="0"/>
              </a:rPr>
              <a:t>循环</a:t>
            </a:r>
            <a:endParaRPr lang="en-US" altLang="zh-CN" sz="1800" kern="100" dirty="0">
              <a:solidFill>
                <a:srgbClr val="0000FF"/>
              </a:solidFill>
              <a:latin typeface="Arial" panose="020B0604020202020204" pitchFamily="34" charset="0"/>
            </a:endParaRPr>
          </a:p>
          <a:p>
            <a:pPr>
              <a:defRPr/>
            </a:pPr>
            <a:r>
              <a:rPr lang="zh-CN" altLang="en-US" sz="2400" dirty="0">
                <a:solidFill>
                  <a:srgbClr val="000000"/>
                </a:solidFill>
              </a:rPr>
              <a:t>子句形式</a:t>
            </a:r>
            <a:endParaRPr lang="en-US" altLang="zh-CN" sz="2400" dirty="0">
              <a:solidFill>
                <a:srgbClr val="000000"/>
              </a:solidFill>
            </a:endParaRP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shared(list)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private(list)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reduction(</a:t>
            </a:r>
            <a:r>
              <a:rPr lang="en-US" altLang="zh-CN" sz="1800" kern="100" dirty="0" err="1">
                <a:solidFill>
                  <a:srgbClr val="0000FF"/>
                </a:solidFill>
                <a:latin typeface="Arial" panose="020B0604020202020204" pitchFamily="34" charset="0"/>
              </a:rPr>
              <a:t>operator:list</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schedule(type[, chunk])</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nowait</a:t>
            </a:r>
            <a:r>
              <a:rPr lang="zh-CN" altLang="en-US" sz="1800" kern="100" dirty="0">
                <a:solidFill>
                  <a:srgbClr val="0000FF"/>
                </a:solidFill>
                <a:latin typeface="Arial" panose="020B0604020202020204" pitchFamily="34" charset="0"/>
              </a:rPr>
              <a:t>（</a:t>
            </a:r>
            <a:r>
              <a:rPr lang="en-US" altLang="zh-CN" sz="1800" kern="100" dirty="0">
                <a:solidFill>
                  <a:srgbClr val="0000FF"/>
                </a:solidFill>
                <a:latin typeface="Arial" panose="020B0604020202020204" pitchFamily="34" charset="0"/>
              </a:rPr>
              <a:t>C/C++</a:t>
            </a:r>
            <a:r>
              <a:rPr lang="zh-CN" altLang="en-US" sz="1800" kern="100" dirty="0">
                <a:solidFill>
                  <a:srgbClr val="0000FF"/>
                </a:solidFill>
                <a:latin typeface="Arial" panose="020B0604020202020204" pitchFamily="34" charset="0"/>
              </a:rPr>
              <a:t>：用于</a:t>
            </a:r>
            <a:r>
              <a:rPr lang="en-US" altLang="zh-CN" sz="1800" kern="100" dirty="0">
                <a:solidFill>
                  <a:srgbClr val="0000FF"/>
                </a:solidFill>
                <a:latin typeface="Arial" panose="020B0604020202020204" pitchFamily="34" charset="0"/>
              </a:rPr>
              <a:t>#pragma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for</a:t>
            </a:r>
            <a:r>
              <a:rPr lang="zh-CN" altLang="en-US" sz="1800" kern="100" dirty="0">
                <a:solidFill>
                  <a:srgbClr val="0000FF"/>
                </a:solidFill>
                <a:latin typeface="Arial" panose="020B0604020202020204" pitchFamily="34" charset="0"/>
              </a:rPr>
              <a:t>）</a:t>
            </a:r>
            <a:endParaRPr lang="en-US" altLang="zh-CN" sz="18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endParaRPr lang="en-US" altLang="zh-CN" sz="18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parallel private(f)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f=7;</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for</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for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=0;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&lt;20;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 = b[</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 + f * (i+1);</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end parallel */</a:t>
            </a:r>
          </a:p>
          <a:p>
            <a:pPr marL="0" indent="0" eaLnBrk="1" hangingPunct="1">
              <a:spcBef>
                <a:spcPts val="100"/>
              </a:spcBef>
              <a:buFont typeface="Wingdings" panose="05000000000000000000" pitchFamily="2" charset="2"/>
              <a:buNone/>
              <a:defRPr/>
            </a:pPr>
            <a:endParaRPr lang="en-US" altLang="zh-CN" sz="1800" kern="100" dirty="0">
              <a:solidFill>
                <a:srgbClr val="0000FF"/>
              </a:solidFill>
              <a:latin typeface="Arial" panose="020B0604020202020204" pitchFamily="34" charset="0"/>
            </a:endParaRPr>
          </a:p>
          <a:p>
            <a:pPr>
              <a:defRPr/>
            </a:pPr>
            <a:endParaRPr lang="en-US" altLang="zh-CN" sz="2400" kern="100" dirty="0">
              <a:solidFill>
                <a:srgbClr val="0000FF"/>
              </a:solidFill>
              <a:latin typeface="Arial" panose="020B0604020202020204" pitchFamily="34" charset="0"/>
            </a:endParaRPr>
          </a:p>
        </p:txBody>
      </p:sp>
      <p:pic>
        <p:nvPicPr>
          <p:cNvPr id="39940" name="Picture 4">
            <a:extLst>
              <a:ext uri="{FF2B5EF4-FFF2-40B4-BE49-F238E27FC236}">
                <a16:creationId xmlns:a16="http://schemas.microsoft.com/office/drawing/2014/main" id="{53E3C3A0-D715-4675-870B-8299CD8089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8350" y="1676400"/>
            <a:ext cx="29908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A77C9E2-396A-494A-A7E0-34BDC6722A23}"/>
              </a:ext>
            </a:extLst>
          </p:cNvPr>
          <p:cNvSpPr>
            <a:spLocks noGrp="1" noChangeArrowheads="1"/>
          </p:cNvSpPr>
          <p:nvPr>
            <p:ph type="title"/>
          </p:nvPr>
        </p:nvSpPr>
        <p:spPr/>
        <p:txBody>
          <a:bodyPr/>
          <a:lstStyle/>
          <a:p>
            <a:pPr eaLnBrk="1" hangingPunct="1"/>
            <a:r>
              <a:rPr lang="zh-CN" altLang="en-US"/>
              <a:t>提纲</a:t>
            </a:r>
          </a:p>
        </p:txBody>
      </p:sp>
      <p:sp>
        <p:nvSpPr>
          <p:cNvPr id="40963" name="Rectangle 3">
            <a:extLst>
              <a:ext uri="{FF2B5EF4-FFF2-40B4-BE49-F238E27FC236}">
                <a16:creationId xmlns:a16="http://schemas.microsoft.com/office/drawing/2014/main" id="{38A32ABD-CC85-40FE-867E-102387F09966}"/>
              </a:ext>
            </a:extLst>
          </p:cNvPr>
          <p:cNvSpPr>
            <a:spLocks noGrp="1" noChangeArrowheads="1"/>
          </p:cNvSpPr>
          <p:nvPr>
            <p:ph type="body" idx="1"/>
          </p:nvPr>
        </p:nvSpPr>
        <p:spPr/>
        <p:txBody>
          <a:bodyPr/>
          <a:lstStyle/>
          <a:p>
            <a:pPr eaLnBrk="1" hangingPunct="1"/>
            <a:r>
              <a:rPr lang="en-US" altLang="zh-CN"/>
              <a:t>OpenMP</a:t>
            </a:r>
            <a:r>
              <a:rPr lang="zh-CN" altLang="en-US"/>
              <a:t>并行模型</a:t>
            </a:r>
            <a:endParaRPr lang="en-US" altLang="zh-CN"/>
          </a:p>
          <a:p>
            <a:pPr eaLnBrk="1" hangingPunct="1"/>
            <a:r>
              <a:rPr lang="zh-CN" altLang="en-US"/>
              <a:t>并行循环</a:t>
            </a:r>
            <a:endParaRPr lang="en-US" altLang="zh-CN"/>
          </a:p>
          <a:p>
            <a:pPr eaLnBrk="1" hangingPunct="1"/>
            <a:r>
              <a:rPr lang="zh-CN" altLang="en-US">
                <a:solidFill>
                  <a:srgbClr val="FF0000"/>
                </a:solidFill>
              </a:rPr>
              <a:t>数据依赖</a:t>
            </a:r>
            <a:endParaRPr lang="en-US" altLang="zh-CN">
              <a:solidFill>
                <a:srgbClr val="FF0000"/>
              </a:solidFill>
            </a:endParaRPr>
          </a:p>
          <a:p>
            <a:pPr eaLnBrk="1" hangingPunct="1"/>
            <a:r>
              <a:rPr lang="zh-CN" altLang="en-US"/>
              <a:t>循环调度</a:t>
            </a:r>
            <a:endParaRPr lang="en-US" altLang="zh-CN"/>
          </a:p>
          <a:p>
            <a:pPr eaLnBrk="1" hangingPunct="1"/>
            <a:r>
              <a:rPr lang="zh-CN" altLang="en-US"/>
              <a:t>局部性</a:t>
            </a:r>
            <a:endParaRPr lang="en-US" altLang="zh-CN"/>
          </a:p>
          <a:p>
            <a:pPr eaLnBrk="1" hangingPunct="1"/>
            <a:r>
              <a:rPr lang="en-US" altLang="zh-CN"/>
              <a:t>OpenMP</a:t>
            </a:r>
            <a:r>
              <a:rPr lang="zh-CN" altLang="en-US"/>
              <a:t>新特性</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FD4CB2F-4FCB-4A78-AA51-9F7A97245584}"/>
              </a:ext>
            </a:extLst>
          </p:cNvPr>
          <p:cNvSpPr>
            <a:spLocks noGrp="1" noChangeArrowheads="1"/>
          </p:cNvSpPr>
          <p:nvPr>
            <p:ph type="title"/>
          </p:nvPr>
        </p:nvSpPr>
        <p:spPr/>
        <p:txBody>
          <a:bodyPr/>
          <a:lstStyle/>
          <a:p>
            <a:pPr eaLnBrk="1" hangingPunct="1"/>
            <a:r>
              <a:rPr lang="zh-CN" altLang="en-US"/>
              <a:t>竞争条件与数据依赖</a:t>
            </a:r>
          </a:p>
        </p:txBody>
      </p:sp>
      <p:sp>
        <p:nvSpPr>
          <p:cNvPr id="41987" name="Rectangle 3">
            <a:extLst>
              <a:ext uri="{FF2B5EF4-FFF2-40B4-BE49-F238E27FC236}">
                <a16:creationId xmlns:a16="http://schemas.microsoft.com/office/drawing/2014/main" id="{C4B756A6-9577-4A1E-B873-AEF1C7E26E5C}"/>
              </a:ext>
            </a:extLst>
          </p:cNvPr>
          <p:cNvSpPr>
            <a:spLocks noGrp="1" noChangeArrowheads="1"/>
          </p:cNvSpPr>
          <p:nvPr>
            <p:ph type="body" idx="1"/>
          </p:nvPr>
        </p:nvSpPr>
        <p:spPr/>
        <p:txBody>
          <a:bodyPr/>
          <a:lstStyle/>
          <a:p>
            <a:pPr eaLnBrk="1" hangingPunct="1"/>
            <a:r>
              <a:rPr lang="zh-CN" altLang="en-US"/>
              <a:t>执行结果依赖于两个或更多事件的</a:t>
            </a:r>
            <a:r>
              <a:rPr lang="zh-CN" altLang="en-US">
                <a:solidFill>
                  <a:srgbClr val="FF0000"/>
                </a:solidFill>
                <a:latin typeface="黑体" panose="02010609060101010101" pitchFamily="49" charset="-122"/>
                <a:ea typeface="黑体" panose="02010609060101010101" pitchFamily="49" charset="-122"/>
              </a:rPr>
              <a:t>时序</a:t>
            </a:r>
            <a:r>
              <a:rPr lang="zh-CN" altLang="en-US"/>
              <a:t>，则存在</a:t>
            </a:r>
            <a:r>
              <a:rPr lang="zh-CN" altLang="en-US">
                <a:solidFill>
                  <a:srgbClr val="FF0000"/>
                </a:solidFill>
                <a:latin typeface="黑体" panose="02010609060101010101" pitchFamily="49" charset="-122"/>
                <a:ea typeface="黑体" panose="02010609060101010101" pitchFamily="49" charset="-122"/>
              </a:rPr>
              <a:t>竞争条件</a:t>
            </a:r>
            <a:r>
              <a:rPr lang="zh-CN" altLang="en-US"/>
              <a:t>（</a:t>
            </a:r>
            <a:r>
              <a:rPr lang="en-US" altLang="zh-CN"/>
              <a:t>race condition</a:t>
            </a:r>
            <a:r>
              <a:rPr lang="zh-CN" altLang="en-US"/>
              <a:t>）</a:t>
            </a:r>
          </a:p>
          <a:p>
            <a:pPr eaLnBrk="1" hangingPunct="1"/>
            <a:r>
              <a:rPr lang="zh-CN" altLang="en-US">
                <a:solidFill>
                  <a:srgbClr val="FF0000"/>
                </a:solidFill>
                <a:latin typeface="黑体" panose="02010609060101010101" pitchFamily="49" charset="-122"/>
                <a:ea typeface="黑体" panose="02010609060101010101" pitchFamily="49" charset="-122"/>
              </a:rPr>
              <a:t>数据依赖</a:t>
            </a:r>
            <a:r>
              <a:rPr lang="zh-CN" altLang="en-US"/>
              <a:t>（</a:t>
            </a:r>
            <a:r>
              <a:rPr lang="en-US" altLang="zh-CN"/>
              <a:t>data dependence</a:t>
            </a:r>
            <a:r>
              <a:rPr lang="zh-CN" altLang="en-US"/>
              <a:t>）就是两个内存操作的序，为了保证结果的正确性，必须保持这个序</a:t>
            </a:r>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B159A91-369B-4D37-AF36-40E8CCE53765}"/>
              </a:ext>
            </a:extLst>
          </p:cNvPr>
          <p:cNvSpPr>
            <a:spLocks noGrp="1" noChangeArrowheads="1"/>
          </p:cNvSpPr>
          <p:nvPr>
            <p:ph type="title"/>
          </p:nvPr>
        </p:nvSpPr>
        <p:spPr/>
        <p:txBody>
          <a:bodyPr/>
          <a:lstStyle/>
          <a:p>
            <a:pPr eaLnBrk="1" hangingPunct="1"/>
            <a:r>
              <a:rPr lang="zh-CN" altLang="en-US"/>
              <a:t>关键控制概念：数据依赖</a:t>
            </a:r>
          </a:p>
        </p:txBody>
      </p:sp>
      <p:sp>
        <p:nvSpPr>
          <p:cNvPr id="47107" name="Rectangle 3">
            <a:extLst>
              <a:ext uri="{FF2B5EF4-FFF2-40B4-BE49-F238E27FC236}">
                <a16:creationId xmlns:a16="http://schemas.microsoft.com/office/drawing/2014/main" id="{95458429-6F15-4887-8F31-9535D9DCBD6A}"/>
              </a:ext>
            </a:extLst>
          </p:cNvPr>
          <p:cNvSpPr>
            <a:spLocks noGrp="1" noChangeArrowheads="1"/>
          </p:cNvSpPr>
          <p:nvPr>
            <p:ph type="body" idx="1"/>
          </p:nvPr>
        </p:nvSpPr>
        <p:spPr/>
        <p:txBody>
          <a:bodyPr/>
          <a:lstStyle/>
          <a:p>
            <a:pPr eaLnBrk="1" hangingPunct="1">
              <a:defRPr/>
            </a:pPr>
            <a:r>
              <a:rPr lang="zh-CN" altLang="en-US" sz="2800" dirty="0">
                <a:solidFill>
                  <a:schemeClr val="accent6"/>
                </a:solidFill>
                <a:latin typeface="微软雅黑" panose="020B0503020204020204" pitchFamily="34" charset="-122"/>
                <a:ea typeface="微软雅黑" panose="020B0503020204020204" pitchFamily="34" charset="-122"/>
              </a:rPr>
              <a:t>问题</a:t>
            </a:r>
            <a:r>
              <a:rPr lang="zh-CN" altLang="en-US" sz="2800" dirty="0"/>
              <a:t>：什么时候并行执行保证安全？</a:t>
            </a:r>
            <a:endParaRPr lang="en-US" altLang="zh-CN" sz="2800" dirty="0"/>
          </a:p>
          <a:p>
            <a:pPr eaLnBrk="1" hangingPunct="1">
              <a:defRPr/>
            </a:pPr>
            <a:r>
              <a:rPr lang="zh-CN" altLang="en-US" sz="2800" dirty="0">
                <a:solidFill>
                  <a:schemeClr val="accent6"/>
                </a:solidFill>
                <a:latin typeface="微软雅黑" panose="020B0503020204020204" pitchFamily="34" charset="-122"/>
                <a:ea typeface="微软雅黑" panose="020B0503020204020204" pitchFamily="34" charset="-122"/>
              </a:rPr>
              <a:t>回答</a:t>
            </a:r>
            <a:r>
              <a:rPr lang="zh-CN" altLang="en-US" sz="2800" dirty="0"/>
              <a:t>：如果重排计算无数据依赖</a:t>
            </a:r>
            <a:endParaRPr lang="en-US" altLang="zh-CN" sz="2800" dirty="0"/>
          </a:p>
          <a:p>
            <a:pPr eaLnBrk="1" hangingPunct="1">
              <a:defRPr/>
            </a:pPr>
            <a:r>
              <a:rPr lang="zh-CN" altLang="en-US" sz="2800" dirty="0">
                <a:solidFill>
                  <a:schemeClr val="accent6"/>
                </a:solidFill>
                <a:latin typeface="微软雅黑" panose="020B0503020204020204" pitchFamily="34" charset="-122"/>
                <a:ea typeface="微软雅黑" panose="020B0503020204020204" pitchFamily="34" charset="-122"/>
              </a:rPr>
              <a:t>定义</a:t>
            </a:r>
            <a:r>
              <a:rPr lang="zh-CN" altLang="en-US" sz="2800" dirty="0"/>
              <a:t>：如果两个内存访问指向相同的内存位置且其中一个是写操作，则它们产生数据依赖</a:t>
            </a:r>
            <a:endParaRPr lang="en-US" altLang="zh-CN" sz="2800" dirty="0"/>
          </a:p>
          <a:p>
            <a:pPr eaLnBrk="1" hangingPunct="1">
              <a:defRPr/>
            </a:pPr>
            <a:r>
              <a:rPr lang="zh-CN" altLang="en-US" sz="2800" dirty="0">
                <a:solidFill>
                  <a:schemeClr val="accent6"/>
                </a:solidFill>
                <a:latin typeface="微软雅黑" panose="020B0503020204020204" pitchFamily="34" charset="-122"/>
                <a:ea typeface="微软雅黑" panose="020B0503020204020204" pitchFamily="34" charset="-122"/>
              </a:rPr>
              <a:t>伯恩斯坦条件（</a:t>
            </a:r>
            <a:r>
              <a:rPr lang="en-US" altLang="zh-CN" sz="2800" dirty="0">
                <a:solidFill>
                  <a:schemeClr val="accent6"/>
                </a:solidFill>
                <a:latin typeface="微软雅黑" panose="020B0503020204020204" pitchFamily="34" charset="-122"/>
                <a:ea typeface="微软雅黑" panose="020B0503020204020204" pitchFamily="34" charset="-122"/>
              </a:rPr>
              <a:t>1966</a:t>
            </a:r>
            <a:r>
              <a:rPr lang="zh-CN" altLang="en-US" sz="2800" dirty="0">
                <a:solidFill>
                  <a:schemeClr val="accent6"/>
                </a:solidFill>
                <a:latin typeface="微软雅黑" panose="020B0503020204020204" pitchFamily="34" charset="-122"/>
                <a:ea typeface="微软雅黑" panose="020B0503020204020204" pitchFamily="34" charset="-122"/>
              </a:rPr>
              <a:t>）</a:t>
            </a:r>
            <a:r>
              <a:rPr lang="zh-CN" altLang="en-US" sz="2800" dirty="0"/>
              <a:t>：</a:t>
            </a:r>
            <a:r>
              <a:rPr lang="en-US" altLang="zh-CN" sz="2800" dirty="0" err="1"/>
              <a:t>I</a:t>
            </a:r>
            <a:r>
              <a:rPr lang="en-US" altLang="zh-CN" sz="2800" baseline="-25000" dirty="0" err="1"/>
              <a:t>j</a:t>
            </a:r>
            <a:r>
              <a:rPr lang="zh-CN" altLang="en-US" sz="2800" dirty="0"/>
              <a:t>是进程</a:t>
            </a:r>
            <a:r>
              <a:rPr lang="en-US" altLang="zh-CN" sz="2800" dirty="0" err="1"/>
              <a:t>P</a:t>
            </a:r>
            <a:r>
              <a:rPr lang="en-US" altLang="zh-CN" sz="2800" baseline="-25000" dirty="0" err="1"/>
              <a:t>j</a:t>
            </a:r>
            <a:r>
              <a:rPr lang="zh-CN" altLang="en-US" sz="2800" dirty="0"/>
              <a:t>读取的一组内存位置，</a:t>
            </a:r>
            <a:r>
              <a:rPr lang="en-US" altLang="zh-CN" sz="2800" dirty="0" err="1"/>
              <a:t>O</a:t>
            </a:r>
            <a:r>
              <a:rPr lang="en-US" altLang="zh-CN" sz="2800" baseline="-25000" dirty="0" err="1"/>
              <a:t>j</a:t>
            </a:r>
            <a:r>
              <a:rPr lang="zh-CN" altLang="en-US" sz="2800" dirty="0"/>
              <a:t>是</a:t>
            </a:r>
            <a:r>
              <a:rPr lang="en-US" altLang="zh-CN" sz="2800" dirty="0" err="1"/>
              <a:t>P</a:t>
            </a:r>
            <a:r>
              <a:rPr lang="en-US" altLang="zh-CN" sz="2800" baseline="-25000" dirty="0" err="1"/>
              <a:t>j</a:t>
            </a:r>
            <a:r>
              <a:rPr lang="zh-CN" altLang="en-US" sz="2800" dirty="0"/>
              <a:t>更新的位置。为并行执行</a:t>
            </a:r>
            <a:r>
              <a:rPr lang="en-US" altLang="zh-CN" sz="2800" dirty="0" err="1"/>
              <a:t>P</a:t>
            </a:r>
            <a:r>
              <a:rPr lang="en-US" altLang="zh-CN" sz="2800" baseline="-25000" dirty="0" err="1"/>
              <a:t>j</a:t>
            </a:r>
            <a:r>
              <a:rPr lang="zh-CN" altLang="en-US" sz="2800" dirty="0"/>
              <a:t>和另一个进程</a:t>
            </a:r>
            <a:r>
              <a:rPr lang="en-US" altLang="zh-CN" sz="2800" dirty="0" err="1"/>
              <a:t>P</a:t>
            </a:r>
            <a:r>
              <a:rPr lang="en-US" altLang="zh-CN" sz="2800" baseline="-25000" dirty="0" err="1"/>
              <a:t>k</a:t>
            </a:r>
            <a:r>
              <a:rPr lang="zh-CN" altLang="en-US" sz="2800" dirty="0"/>
              <a:t>，</a:t>
            </a:r>
            <a:endParaRPr lang="en-US" altLang="zh-CN" sz="2800" dirty="0"/>
          </a:p>
          <a:p>
            <a:pPr marL="203200" indent="-203200">
              <a:lnSpc>
                <a:spcPct val="75000"/>
              </a:lnSpc>
              <a:spcBef>
                <a:spcPct val="65000"/>
              </a:spcBef>
              <a:buClrTx/>
              <a:buSzPct val="100000"/>
              <a:buFont typeface="Wingdings" panose="05000000000000000000" pitchFamily="2" charset="2"/>
              <a:buNone/>
              <a:defRPr/>
            </a:pPr>
            <a:r>
              <a:rPr kumimoji="0" lang="en-US" altLang="zh-CN" sz="2400" dirty="0">
                <a:solidFill>
                  <a:srgbClr val="000000"/>
                </a:solidFill>
                <a:latin typeface="Comic Sans MS"/>
                <a:ea typeface="ＭＳ Ｐゴシック" charset="-128"/>
              </a:rPr>
              <a:t>          </a:t>
            </a:r>
            <a:r>
              <a:rPr kumimoji="0" lang="en-US" altLang="zh-CN" sz="2400" dirty="0" err="1">
                <a:solidFill>
                  <a:srgbClr val="000000"/>
                </a:solidFill>
                <a:latin typeface="Comic Sans MS"/>
                <a:ea typeface="ＭＳ Ｐゴシック" charset="-128"/>
              </a:rPr>
              <a:t>I</a:t>
            </a:r>
            <a:r>
              <a:rPr kumimoji="0" lang="en-US" altLang="zh-CN" sz="2400" baseline="-25000" dirty="0" err="1">
                <a:solidFill>
                  <a:srgbClr val="000000"/>
                </a:solidFill>
                <a:latin typeface="Comic Sans MS"/>
                <a:ea typeface="ＭＳ Ｐゴシック" charset="-128"/>
              </a:rPr>
              <a:t>j</a:t>
            </a:r>
            <a:r>
              <a:rPr kumimoji="0" lang="en-US" altLang="zh-CN" sz="2400" dirty="0">
                <a:solidFill>
                  <a:srgbClr val="000000"/>
                </a:solidFill>
                <a:latin typeface="Comic Sans MS"/>
                <a:ea typeface="ＭＳ Ｐゴシック" charset="-128"/>
              </a:rPr>
              <a:t> ∩ O</a:t>
            </a:r>
            <a:r>
              <a:rPr kumimoji="0" lang="en-US" altLang="zh-CN" sz="2400" baseline="-25000" dirty="0">
                <a:solidFill>
                  <a:srgbClr val="000000"/>
                </a:solidFill>
                <a:latin typeface="Comic Sans MS"/>
                <a:ea typeface="ＭＳ Ｐゴシック" charset="-128"/>
              </a:rPr>
              <a:t>k</a:t>
            </a:r>
            <a:r>
              <a:rPr kumimoji="0" lang="en-US" altLang="zh-CN" sz="2400" dirty="0">
                <a:solidFill>
                  <a:srgbClr val="000000"/>
                </a:solidFill>
                <a:latin typeface="Comic Sans MS"/>
                <a:ea typeface="ＭＳ Ｐゴシック" charset="-128"/>
              </a:rPr>
              <a:t> = </a:t>
            </a:r>
            <a:r>
              <a:rPr kumimoji="0" lang="en-US" altLang="zh-CN" sz="2400" dirty="0">
                <a:solidFill>
                  <a:srgbClr val="000000"/>
                </a:solidFill>
                <a:latin typeface="Lucida Grande" charset="0"/>
                <a:ea typeface="ＭＳ Ｐゴシック" charset="-128"/>
                <a:cs typeface="Lucida Grande" charset="0"/>
              </a:rPr>
              <a:t>ϕ</a:t>
            </a:r>
            <a:r>
              <a:rPr kumimoji="0" lang="en-US" altLang="zh-CN" sz="2400" dirty="0">
                <a:solidFill>
                  <a:srgbClr val="000000"/>
                </a:solidFill>
                <a:latin typeface="Comic Sans MS"/>
                <a:ea typeface="ＭＳ Ｐゴシック" charset="-128"/>
              </a:rPr>
              <a:t>                </a:t>
            </a:r>
            <a:r>
              <a:rPr kumimoji="0" lang="zh-CN" altLang="en-US" sz="2400" dirty="0">
                <a:solidFill>
                  <a:srgbClr val="333399"/>
                </a:solidFill>
                <a:latin typeface="Comic Sans MS"/>
                <a:ea typeface="ＭＳ Ｐゴシック" charset="-128"/>
              </a:rPr>
              <a:t>读后写</a:t>
            </a:r>
            <a:endParaRPr kumimoji="0" lang="en-US" altLang="zh-CN" sz="2400" dirty="0">
              <a:solidFill>
                <a:srgbClr val="333399"/>
              </a:solidFill>
              <a:latin typeface="Comic Sans MS"/>
              <a:ea typeface="ＭＳ Ｐゴシック" charset="-128"/>
            </a:endParaRPr>
          </a:p>
          <a:p>
            <a:pPr marL="203200" indent="-203200">
              <a:lnSpc>
                <a:spcPct val="75000"/>
              </a:lnSpc>
              <a:spcBef>
                <a:spcPct val="65000"/>
              </a:spcBef>
              <a:buClrTx/>
              <a:buSzPct val="100000"/>
              <a:buFont typeface="Wingdings" panose="05000000000000000000" pitchFamily="2" charset="2"/>
              <a:buNone/>
              <a:defRPr/>
            </a:pPr>
            <a:r>
              <a:rPr kumimoji="0" lang="en-US" altLang="zh-CN" sz="2400" dirty="0">
                <a:solidFill>
                  <a:srgbClr val="000000"/>
                </a:solidFill>
                <a:latin typeface="Comic Sans MS"/>
                <a:ea typeface="ＭＳ Ｐゴシック" charset="-128"/>
              </a:rPr>
              <a:t>          </a:t>
            </a:r>
            <a:r>
              <a:rPr kumimoji="0" lang="en-US" altLang="zh-CN" sz="2400" dirty="0" err="1">
                <a:solidFill>
                  <a:srgbClr val="000000"/>
                </a:solidFill>
                <a:latin typeface="Comic Sans MS"/>
                <a:ea typeface="ＭＳ Ｐゴシック" charset="-128"/>
              </a:rPr>
              <a:t>I</a:t>
            </a:r>
            <a:r>
              <a:rPr kumimoji="0" lang="en-US" altLang="zh-CN" sz="2400" baseline="-25000" dirty="0" err="1">
                <a:solidFill>
                  <a:srgbClr val="000000"/>
                </a:solidFill>
                <a:latin typeface="Comic Sans MS"/>
                <a:ea typeface="ＭＳ Ｐゴシック" charset="-128"/>
              </a:rPr>
              <a:t>k</a:t>
            </a:r>
            <a:r>
              <a:rPr kumimoji="0" lang="en-US" altLang="zh-CN" sz="2400" baseline="-25000" dirty="0">
                <a:solidFill>
                  <a:srgbClr val="000000"/>
                </a:solidFill>
                <a:latin typeface="Comic Sans MS"/>
                <a:ea typeface="ＭＳ Ｐゴシック" charset="-128"/>
              </a:rPr>
              <a:t> </a:t>
            </a:r>
            <a:r>
              <a:rPr kumimoji="0" lang="en-US" altLang="zh-CN" sz="2400" dirty="0">
                <a:solidFill>
                  <a:srgbClr val="000000"/>
                </a:solidFill>
                <a:latin typeface="Comic Sans MS"/>
                <a:ea typeface="ＭＳ Ｐゴシック" charset="-128"/>
              </a:rPr>
              <a:t>∩ </a:t>
            </a:r>
            <a:r>
              <a:rPr kumimoji="0" lang="en-US" altLang="zh-CN" sz="2400" dirty="0" err="1">
                <a:solidFill>
                  <a:srgbClr val="000000"/>
                </a:solidFill>
                <a:latin typeface="Comic Sans MS"/>
                <a:ea typeface="ＭＳ Ｐゴシック" charset="-128"/>
              </a:rPr>
              <a:t>O</a:t>
            </a:r>
            <a:r>
              <a:rPr kumimoji="0" lang="en-US" altLang="zh-CN" sz="2400" baseline="-25000" dirty="0" err="1">
                <a:solidFill>
                  <a:srgbClr val="000000"/>
                </a:solidFill>
                <a:latin typeface="Comic Sans MS"/>
                <a:ea typeface="ＭＳ Ｐゴシック" charset="-128"/>
              </a:rPr>
              <a:t>j</a:t>
            </a:r>
            <a:r>
              <a:rPr kumimoji="0" lang="en-US" altLang="zh-CN" sz="2400" baseline="-25000" dirty="0">
                <a:solidFill>
                  <a:srgbClr val="000000"/>
                </a:solidFill>
                <a:latin typeface="Comic Sans MS"/>
                <a:ea typeface="ＭＳ Ｐゴシック" charset="-128"/>
              </a:rPr>
              <a:t>  </a:t>
            </a:r>
            <a:r>
              <a:rPr kumimoji="0" lang="en-US" altLang="zh-CN" sz="2400" dirty="0">
                <a:solidFill>
                  <a:srgbClr val="000000"/>
                </a:solidFill>
                <a:latin typeface="Comic Sans MS"/>
                <a:ea typeface="ＭＳ Ｐゴシック" charset="-128"/>
              </a:rPr>
              <a:t>= </a:t>
            </a:r>
            <a:r>
              <a:rPr kumimoji="0" lang="en-US" altLang="zh-CN" sz="2400" dirty="0">
                <a:solidFill>
                  <a:srgbClr val="000000"/>
                </a:solidFill>
                <a:latin typeface="Lucida Grande" charset="0"/>
                <a:ea typeface="ＭＳ Ｐゴシック" charset="-128"/>
                <a:cs typeface="Lucida Grande" charset="0"/>
              </a:rPr>
              <a:t>ϕ		    </a:t>
            </a:r>
            <a:r>
              <a:rPr kumimoji="0" lang="zh-CN" altLang="en-US" sz="2400" dirty="0">
                <a:solidFill>
                  <a:srgbClr val="333399"/>
                </a:solidFill>
                <a:latin typeface="Lucida Grande" charset="0"/>
                <a:ea typeface="ＭＳ Ｐゴシック" charset="-128"/>
                <a:cs typeface="Lucida Grande" charset="0"/>
              </a:rPr>
              <a:t>写后读</a:t>
            </a:r>
            <a:endParaRPr kumimoji="0" lang="en-US" altLang="zh-CN" sz="2400" dirty="0">
              <a:solidFill>
                <a:srgbClr val="333399"/>
              </a:solidFill>
              <a:latin typeface="Comic Sans MS"/>
              <a:ea typeface="ＭＳ Ｐゴシック" charset="-128"/>
            </a:endParaRPr>
          </a:p>
          <a:p>
            <a:pPr marL="203200" indent="-203200">
              <a:lnSpc>
                <a:spcPct val="75000"/>
              </a:lnSpc>
              <a:spcBef>
                <a:spcPct val="65000"/>
              </a:spcBef>
              <a:buClrTx/>
              <a:buSzPct val="100000"/>
              <a:buFont typeface="Wingdings" panose="05000000000000000000" pitchFamily="2" charset="2"/>
              <a:buNone/>
              <a:defRPr/>
            </a:pPr>
            <a:r>
              <a:rPr kumimoji="0" lang="en-US" altLang="zh-CN" sz="2400" dirty="0">
                <a:solidFill>
                  <a:srgbClr val="000000"/>
                </a:solidFill>
                <a:latin typeface="Comic Sans MS"/>
                <a:ea typeface="ＭＳ Ｐゴシック" charset="-128"/>
              </a:rPr>
              <a:t>         </a:t>
            </a:r>
            <a:r>
              <a:rPr kumimoji="0" lang="en-US" altLang="zh-CN" sz="2400" dirty="0" err="1">
                <a:solidFill>
                  <a:srgbClr val="000000"/>
                </a:solidFill>
                <a:latin typeface="Comic Sans MS"/>
                <a:ea typeface="ＭＳ Ｐゴシック" charset="-128"/>
              </a:rPr>
              <a:t>O</a:t>
            </a:r>
            <a:r>
              <a:rPr kumimoji="0" lang="en-US" altLang="zh-CN" sz="2400" baseline="-25000" dirty="0" err="1">
                <a:solidFill>
                  <a:srgbClr val="000000"/>
                </a:solidFill>
                <a:latin typeface="Comic Sans MS"/>
                <a:ea typeface="ＭＳ Ｐゴシック" charset="-128"/>
              </a:rPr>
              <a:t>j</a:t>
            </a:r>
            <a:r>
              <a:rPr kumimoji="0" lang="en-US" altLang="zh-CN" sz="2400" dirty="0">
                <a:solidFill>
                  <a:srgbClr val="000000"/>
                </a:solidFill>
                <a:latin typeface="Comic Sans MS"/>
                <a:ea typeface="ＭＳ Ｐゴシック" charset="-128"/>
              </a:rPr>
              <a:t> ∩ O</a:t>
            </a:r>
            <a:r>
              <a:rPr kumimoji="0" lang="en-US" altLang="zh-CN" sz="2400" baseline="-25000" dirty="0">
                <a:solidFill>
                  <a:srgbClr val="000000"/>
                </a:solidFill>
                <a:latin typeface="Comic Sans MS"/>
                <a:ea typeface="ＭＳ Ｐゴシック" charset="-128"/>
              </a:rPr>
              <a:t>k</a:t>
            </a:r>
            <a:r>
              <a:rPr kumimoji="0" lang="en-US" altLang="zh-CN" sz="2400" dirty="0">
                <a:solidFill>
                  <a:srgbClr val="000000"/>
                </a:solidFill>
                <a:latin typeface="Comic Sans MS"/>
                <a:ea typeface="ＭＳ Ｐゴシック" charset="-128"/>
              </a:rPr>
              <a:t> = </a:t>
            </a:r>
            <a:r>
              <a:rPr kumimoji="0" lang="en-US" altLang="zh-CN" sz="2400" dirty="0">
                <a:solidFill>
                  <a:srgbClr val="000000"/>
                </a:solidFill>
                <a:latin typeface="Lucida Grande" charset="0"/>
                <a:ea typeface="ＭＳ Ｐゴシック" charset="-128"/>
                <a:cs typeface="Lucida Grande" charset="0"/>
              </a:rPr>
              <a:t>ϕ		    </a:t>
            </a:r>
            <a:r>
              <a:rPr kumimoji="0" lang="zh-CN" altLang="en-US" sz="2400" dirty="0">
                <a:solidFill>
                  <a:srgbClr val="333399"/>
                </a:solidFill>
                <a:latin typeface="Lucida Grande" charset="0"/>
                <a:ea typeface="ＭＳ Ｐゴシック" charset="-128"/>
                <a:cs typeface="Lucida Grande" charset="0"/>
              </a:rPr>
              <a:t>写后写</a:t>
            </a:r>
            <a:endParaRPr lang="en-US" altLang="zh-CN"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01920FE-046C-49C8-87B1-2414971C533E}"/>
              </a:ext>
            </a:extLst>
          </p:cNvPr>
          <p:cNvSpPr>
            <a:spLocks noGrp="1" noChangeArrowheads="1"/>
          </p:cNvSpPr>
          <p:nvPr>
            <p:ph type="title"/>
          </p:nvPr>
        </p:nvSpPr>
        <p:spPr/>
        <p:txBody>
          <a:bodyPr/>
          <a:lstStyle/>
          <a:p>
            <a:pPr eaLnBrk="1" hangingPunct="1"/>
            <a:r>
              <a:rPr lang="zh-CN" altLang="en-US"/>
              <a:t>数据依赖和相关定义</a:t>
            </a:r>
          </a:p>
        </p:txBody>
      </p:sp>
      <p:sp>
        <p:nvSpPr>
          <p:cNvPr id="47107" name="Rectangle 3">
            <a:extLst>
              <a:ext uri="{FF2B5EF4-FFF2-40B4-BE49-F238E27FC236}">
                <a16:creationId xmlns:a16="http://schemas.microsoft.com/office/drawing/2014/main" id="{823EBC47-60B6-4798-8206-EAD79514C43F}"/>
              </a:ext>
            </a:extLst>
          </p:cNvPr>
          <p:cNvSpPr>
            <a:spLocks noGrp="1" noChangeArrowheads="1"/>
          </p:cNvSpPr>
          <p:nvPr>
            <p:ph type="body" idx="1"/>
          </p:nvPr>
        </p:nvSpPr>
        <p:spPr/>
        <p:txBody>
          <a:bodyPr/>
          <a:lstStyle/>
          <a:p>
            <a:pPr eaLnBrk="1" hangingPunct="1">
              <a:defRPr/>
            </a:pPr>
            <a:r>
              <a:rPr lang="zh-CN" altLang="en-US" sz="2800" dirty="0"/>
              <a:t>并行编译器必须先弄清数据依赖以保证正确性</a:t>
            </a:r>
            <a:endParaRPr lang="en-US" altLang="zh-CN" sz="2800" dirty="0"/>
          </a:p>
          <a:p>
            <a:pPr eaLnBrk="1" hangingPunct="1">
              <a:defRPr/>
            </a:pPr>
            <a:r>
              <a:rPr lang="zh-CN" altLang="en-US" sz="2800" dirty="0"/>
              <a:t>它们如何做的？这能帮助我们理解作为程序员如何保证并行程序正确性</a:t>
            </a:r>
            <a:endParaRPr lang="en-US" altLang="zh-CN" sz="2800" dirty="0"/>
          </a:p>
          <a:p>
            <a:pPr eaLnBrk="1" hangingPunct="1">
              <a:defRPr/>
            </a:pPr>
            <a:r>
              <a:rPr lang="zh-CN" altLang="en-US" sz="2400" dirty="0">
                <a:solidFill>
                  <a:schemeClr val="accent6"/>
                </a:solidFill>
                <a:latin typeface="微软雅黑" panose="020B0503020204020204" pitchFamily="34" charset="-122"/>
                <a:ea typeface="微软雅黑" panose="020B0503020204020204" pitchFamily="34" charset="-122"/>
              </a:rPr>
              <a:t>定义</a:t>
            </a:r>
            <a:endParaRPr lang="en-US" altLang="zh-CN" sz="2800" dirty="0"/>
          </a:p>
          <a:p>
            <a:pPr marL="457200" lvl="1" indent="0" eaLnBrk="1" hangingPunct="1">
              <a:buFont typeface="Wingdings" panose="05000000000000000000" pitchFamily="2" charset="2"/>
              <a:buNone/>
              <a:defRPr/>
            </a:pPr>
            <a:r>
              <a:rPr lang="zh-CN" altLang="en-US" sz="2400" dirty="0"/>
              <a:t>如果两个内存访问指向相同的内存位置且其中一个是写操作，则它们产生数据依赖</a:t>
            </a:r>
            <a:endParaRPr lang="en-US" altLang="zh-CN" sz="2400" dirty="0"/>
          </a:p>
          <a:p>
            <a:pPr eaLnBrk="1" hangingPunct="1">
              <a:defRPr/>
            </a:pPr>
            <a:r>
              <a:rPr lang="zh-CN" altLang="en-US" sz="2800" dirty="0"/>
              <a:t>数据依赖既可能是两条不同语句间产生，也可能是同一条语句由不同线程执行产生</a:t>
            </a:r>
            <a:endParaRPr lang="en-US" altLang="zh-CN"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829AA28-07A5-4E93-A39A-CFB233FAD2E1}"/>
              </a:ext>
            </a:extLst>
          </p:cNvPr>
          <p:cNvSpPr>
            <a:spLocks noGrp="1" noChangeArrowheads="1"/>
          </p:cNvSpPr>
          <p:nvPr>
            <p:ph type="title"/>
          </p:nvPr>
        </p:nvSpPr>
        <p:spPr/>
        <p:txBody>
          <a:bodyPr/>
          <a:lstStyle/>
          <a:p>
            <a:pPr eaLnBrk="1" hangingPunct="1"/>
            <a:r>
              <a:rPr lang="zh-CN" altLang="en-US"/>
              <a:t>标量变量的数据依赖</a:t>
            </a:r>
            <a:endParaRPr lang="zh-CN" altLang="zh-CN"/>
          </a:p>
        </p:txBody>
      </p:sp>
      <p:sp>
        <p:nvSpPr>
          <p:cNvPr id="45059" name="Rectangle 3">
            <a:extLst>
              <a:ext uri="{FF2B5EF4-FFF2-40B4-BE49-F238E27FC236}">
                <a16:creationId xmlns:a16="http://schemas.microsoft.com/office/drawing/2014/main" id="{BDAE4FAC-E088-4650-BB5F-BDAC70952413}"/>
              </a:ext>
            </a:extLst>
          </p:cNvPr>
          <p:cNvSpPr>
            <a:spLocks noGrp="1" noChangeArrowheads="1"/>
          </p:cNvSpPr>
          <p:nvPr>
            <p:ph type="body" idx="1"/>
          </p:nvPr>
        </p:nvSpPr>
        <p:spPr>
          <a:ln>
            <a:solidFill>
              <a:schemeClr val="accent1"/>
            </a:solidFill>
            <a:miter lim="800000"/>
            <a:headEnd/>
            <a:tailEnd/>
          </a:ln>
        </p:spPr>
        <p:txBody>
          <a:bodyPr/>
          <a:lstStyle/>
          <a:p>
            <a:pPr marL="203200" indent="-203200">
              <a:lnSpc>
                <a:spcPct val="80000"/>
              </a:lnSpc>
              <a:spcBef>
                <a:spcPct val="65000"/>
              </a:spcBef>
              <a:buClrTx/>
              <a:buSzPct val="100000"/>
              <a:buFont typeface="Wingdings" panose="05000000000000000000" pitchFamily="2" charset="2"/>
              <a:buNone/>
            </a:pPr>
            <a:r>
              <a:rPr kumimoji="0" lang="zh-CN" altLang="en-US" sz="2000" b="1">
                <a:solidFill>
                  <a:srgbClr val="CC0000"/>
                </a:solidFill>
                <a:latin typeface="Comic Sans MS" panose="030F0702030302020204" pitchFamily="66" charset="0"/>
                <a:ea typeface="ＭＳ Ｐゴシック" panose="020B0600070205080204" pitchFamily="34" charset="-128"/>
              </a:rPr>
              <a:t>真</a:t>
            </a:r>
            <a:r>
              <a:rPr kumimoji="0" lang="en-US" altLang="zh-CN" sz="2000" b="1">
                <a:solidFill>
                  <a:srgbClr val="CC0000"/>
                </a:solidFill>
                <a:latin typeface="Comic Sans MS" panose="030F0702030302020204" pitchFamily="66" charset="0"/>
                <a:ea typeface="ＭＳ Ｐゴシック" panose="020B0600070205080204" pitchFamily="34" charset="-128"/>
              </a:rPr>
              <a:t>(</a:t>
            </a:r>
            <a:r>
              <a:rPr kumimoji="0" lang="zh-CN" altLang="en-US" sz="2000" b="1">
                <a:solidFill>
                  <a:srgbClr val="CC0000"/>
                </a:solidFill>
                <a:latin typeface="Comic Sans MS" panose="030F0702030302020204" pitchFamily="66" charset="0"/>
                <a:ea typeface="ＭＳ Ｐゴシック" panose="020B0600070205080204" pitchFamily="34" charset="-128"/>
              </a:rPr>
              <a:t>流</a:t>
            </a:r>
            <a:r>
              <a:rPr kumimoji="0" lang="en-US" altLang="zh-CN" sz="2000" b="1">
                <a:solidFill>
                  <a:srgbClr val="CC0000"/>
                </a:solidFill>
                <a:latin typeface="Comic Sans MS" panose="030F0702030302020204" pitchFamily="66" charset="0"/>
                <a:ea typeface="ＭＳ Ｐゴシック" panose="020B0600070205080204" pitchFamily="34" charset="-128"/>
              </a:rPr>
              <a:t>)</a:t>
            </a:r>
            <a:r>
              <a:rPr kumimoji="0" lang="zh-CN" altLang="en-US" sz="2000" b="1">
                <a:solidFill>
                  <a:srgbClr val="CC0000"/>
                </a:solidFill>
                <a:latin typeface="Comic Sans MS" panose="030F0702030302020204" pitchFamily="66" charset="0"/>
                <a:ea typeface="ＭＳ Ｐゴシック" panose="020B0600070205080204" pitchFamily="34" charset="-128"/>
              </a:rPr>
              <a:t>依赖</a:t>
            </a:r>
            <a:br>
              <a:rPr kumimoji="0" lang="en-US" altLang="zh-CN" sz="2000" b="1">
                <a:solidFill>
                  <a:srgbClr val="000000"/>
                </a:solidFill>
                <a:latin typeface="Comic Sans MS" panose="030F0702030302020204" pitchFamily="66" charset="0"/>
                <a:ea typeface="ＭＳ Ｐゴシック" panose="020B0600070205080204" pitchFamily="34" charset="-128"/>
              </a:rPr>
            </a:br>
            <a:r>
              <a:rPr kumimoji="0" lang="en-US" altLang="zh-CN" sz="2000" b="1">
                <a:solidFill>
                  <a:srgbClr val="000000"/>
                </a:solidFill>
                <a:latin typeface="Comic Sans MS" panose="030F0702030302020204" pitchFamily="66" charset="0"/>
                <a:ea typeface="ＭＳ Ｐゴシック" panose="020B0600070205080204" pitchFamily="34" charset="-128"/>
              </a:rPr>
              <a:t>		</a:t>
            </a:r>
            <a:r>
              <a:rPr kumimoji="0" lang="en-US" altLang="zh-CN" sz="2000">
                <a:solidFill>
                  <a:srgbClr val="000000"/>
                </a:solidFill>
                <a:latin typeface="Comic Sans MS" panose="030F0702030302020204" pitchFamily="66" charset="0"/>
                <a:ea typeface="ＭＳ Ｐゴシック" panose="020B0600070205080204" pitchFamily="34" charset="-128"/>
              </a:rPr>
              <a:t>a 		= </a:t>
            </a:r>
            <a:br>
              <a:rPr kumimoji="0" lang="en-US" altLang="zh-CN" sz="2000">
                <a:solidFill>
                  <a:srgbClr val="000000"/>
                </a:solidFill>
                <a:latin typeface="Comic Sans MS" panose="030F0702030302020204" pitchFamily="66" charset="0"/>
                <a:ea typeface="ＭＳ Ｐゴシック" panose="020B0600070205080204" pitchFamily="34" charset="-128"/>
              </a:rPr>
            </a:br>
            <a:r>
              <a:rPr kumimoji="0" lang="en-US" altLang="zh-CN" sz="2000">
                <a:solidFill>
                  <a:srgbClr val="000000"/>
                </a:solidFill>
                <a:latin typeface="Comic Sans MS" panose="030F0702030302020204" pitchFamily="66" charset="0"/>
                <a:ea typeface="ＭＳ Ｐゴシック" panose="020B0600070205080204" pitchFamily="34" charset="-128"/>
              </a:rPr>
              <a:t>			 	= a</a:t>
            </a:r>
            <a:endParaRPr kumimoji="0" lang="en-US" altLang="zh-CN" sz="2000" b="1">
              <a:solidFill>
                <a:srgbClr val="000000"/>
              </a:solidFill>
              <a:latin typeface="Comic Sans MS" panose="030F0702030302020204" pitchFamily="66" charset="0"/>
              <a:ea typeface="ＭＳ Ｐゴシック" panose="020B0600070205080204" pitchFamily="34" charset="-128"/>
            </a:endParaRPr>
          </a:p>
          <a:p>
            <a:pPr marL="203200" indent="-203200">
              <a:lnSpc>
                <a:spcPct val="80000"/>
              </a:lnSpc>
              <a:spcBef>
                <a:spcPct val="65000"/>
              </a:spcBef>
              <a:buClrTx/>
              <a:buSzPct val="100000"/>
              <a:buFont typeface="Wingdings" panose="05000000000000000000" pitchFamily="2" charset="2"/>
              <a:buNone/>
            </a:pPr>
            <a:r>
              <a:rPr kumimoji="0" lang="zh-CN" altLang="en-US" sz="2000" b="1">
                <a:solidFill>
                  <a:srgbClr val="CC0000"/>
                </a:solidFill>
                <a:latin typeface="Comic Sans MS" panose="030F0702030302020204" pitchFamily="66" charset="0"/>
                <a:ea typeface="ＭＳ Ｐゴシック" panose="020B0600070205080204" pitchFamily="34" charset="-128"/>
              </a:rPr>
              <a:t>反依赖</a:t>
            </a:r>
            <a:br>
              <a:rPr kumimoji="0" lang="en-US" altLang="zh-CN" sz="2000">
                <a:solidFill>
                  <a:srgbClr val="000000"/>
                </a:solidFill>
                <a:latin typeface="Comic Sans MS" panose="030F0702030302020204" pitchFamily="66" charset="0"/>
                <a:ea typeface="ＭＳ Ｐゴシック" panose="020B0600070205080204" pitchFamily="34" charset="-128"/>
              </a:rPr>
            </a:br>
            <a:r>
              <a:rPr kumimoji="0" lang="en-US" altLang="zh-CN" sz="2000" b="1">
                <a:solidFill>
                  <a:srgbClr val="000000"/>
                </a:solidFill>
                <a:latin typeface="Comic Sans MS" panose="030F0702030302020204" pitchFamily="66" charset="0"/>
                <a:ea typeface="ＭＳ Ｐゴシック" panose="020B0600070205080204" pitchFamily="34" charset="-128"/>
              </a:rPr>
              <a:t>		</a:t>
            </a:r>
            <a:r>
              <a:rPr kumimoji="0" lang="en-US" altLang="zh-CN" sz="2000">
                <a:solidFill>
                  <a:srgbClr val="000000"/>
                </a:solidFill>
                <a:latin typeface="Comic Sans MS" panose="030F0702030302020204" pitchFamily="66" charset="0"/>
                <a:ea typeface="ＭＳ Ｐゴシック" panose="020B0600070205080204" pitchFamily="34" charset="-128"/>
              </a:rPr>
              <a:t> 		= a</a:t>
            </a:r>
            <a:br>
              <a:rPr kumimoji="0" lang="en-US" altLang="zh-CN" sz="2000">
                <a:solidFill>
                  <a:srgbClr val="000000"/>
                </a:solidFill>
                <a:latin typeface="Comic Sans MS" panose="030F0702030302020204" pitchFamily="66" charset="0"/>
                <a:ea typeface="ＭＳ Ｐゴシック" panose="020B0600070205080204" pitchFamily="34" charset="-128"/>
              </a:rPr>
            </a:br>
            <a:r>
              <a:rPr kumimoji="0" lang="en-US" altLang="zh-CN" sz="2000">
                <a:solidFill>
                  <a:srgbClr val="000000"/>
                </a:solidFill>
                <a:latin typeface="Comic Sans MS" panose="030F0702030302020204" pitchFamily="66" charset="0"/>
                <a:ea typeface="ＭＳ Ｐゴシック" panose="020B0600070205080204" pitchFamily="34" charset="-128"/>
              </a:rPr>
              <a:t>		a		=</a:t>
            </a:r>
            <a:endParaRPr kumimoji="0" lang="en-US" altLang="zh-CN" sz="2000" b="1">
              <a:solidFill>
                <a:srgbClr val="000000"/>
              </a:solidFill>
              <a:latin typeface="Comic Sans MS" panose="030F0702030302020204" pitchFamily="66" charset="0"/>
              <a:ea typeface="ＭＳ Ｐゴシック" panose="020B0600070205080204" pitchFamily="34" charset="-128"/>
            </a:endParaRPr>
          </a:p>
          <a:p>
            <a:pPr marL="203200" indent="-203200">
              <a:lnSpc>
                <a:spcPct val="80000"/>
              </a:lnSpc>
              <a:spcBef>
                <a:spcPct val="65000"/>
              </a:spcBef>
              <a:buClrTx/>
              <a:buSzPct val="100000"/>
              <a:buFont typeface="Wingdings" panose="05000000000000000000" pitchFamily="2" charset="2"/>
              <a:buNone/>
            </a:pPr>
            <a:r>
              <a:rPr kumimoji="0" lang="zh-CN" altLang="en-US" sz="2000" b="1">
                <a:solidFill>
                  <a:srgbClr val="CC0000"/>
                </a:solidFill>
                <a:latin typeface="Comic Sans MS" panose="030F0702030302020204" pitchFamily="66" charset="0"/>
                <a:ea typeface="ＭＳ Ｐゴシック" panose="020B0600070205080204" pitchFamily="34" charset="-128"/>
              </a:rPr>
              <a:t>输出依赖</a:t>
            </a:r>
            <a:br>
              <a:rPr kumimoji="0" lang="en-US" altLang="zh-CN" sz="2000">
                <a:solidFill>
                  <a:srgbClr val="000000"/>
                </a:solidFill>
                <a:latin typeface="Comic Sans MS" panose="030F0702030302020204" pitchFamily="66" charset="0"/>
                <a:ea typeface="ＭＳ Ｐゴシック" panose="020B0600070205080204" pitchFamily="34" charset="-128"/>
              </a:rPr>
            </a:br>
            <a:r>
              <a:rPr kumimoji="0" lang="en-US" altLang="zh-CN" sz="2000" b="1">
                <a:solidFill>
                  <a:srgbClr val="000000"/>
                </a:solidFill>
                <a:latin typeface="Comic Sans MS" panose="030F0702030302020204" pitchFamily="66" charset="0"/>
                <a:ea typeface="ＭＳ Ｐゴシック" panose="020B0600070205080204" pitchFamily="34" charset="-128"/>
              </a:rPr>
              <a:t>		</a:t>
            </a:r>
            <a:r>
              <a:rPr kumimoji="0" lang="en-US" altLang="zh-CN" sz="2000">
                <a:solidFill>
                  <a:srgbClr val="000000"/>
                </a:solidFill>
                <a:latin typeface="Comic Sans MS" panose="030F0702030302020204" pitchFamily="66" charset="0"/>
                <a:ea typeface="ＭＳ Ｐゴシック" panose="020B0600070205080204" pitchFamily="34" charset="-128"/>
              </a:rPr>
              <a:t>a		=</a:t>
            </a:r>
            <a:br>
              <a:rPr kumimoji="0" lang="en-US" altLang="zh-CN" sz="2000" b="1">
                <a:solidFill>
                  <a:srgbClr val="000000"/>
                </a:solidFill>
                <a:latin typeface="Comic Sans MS" panose="030F0702030302020204" pitchFamily="66" charset="0"/>
                <a:ea typeface="ＭＳ Ｐゴシック" panose="020B0600070205080204" pitchFamily="34" charset="-128"/>
              </a:rPr>
            </a:br>
            <a:r>
              <a:rPr kumimoji="0" lang="en-US" altLang="zh-CN" sz="2000">
                <a:solidFill>
                  <a:srgbClr val="000000"/>
                </a:solidFill>
                <a:latin typeface="Comic Sans MS" panose="030F0702030302020204" pitchFamily="66" charset="0"/>
                <a:ea typeface="ＭＳ Ｐゴシック" panose="020B0600070205080204" pitchFamily="34" charset="-128"/>
              </a:rPr>
              <a:t>		a 		=</a:t>
            </a:r>
          </a:p>
          <a:p>
            <a:pPr marL="203200" indent="-203200">
              <a:lnSpc>
                <a:spcPct val="80000"/>
              </a:lnSpc>
              <a:spcBef>
                <a:spcPct val="65000"/>
              </a:spcBef>
              <a:buClrTx/>
              <a:buSzPct val="100000"/>
              <a:buFont typeface="Wingdings" panose="05000000000000000000" pitchFamily="2" charset="2"/>
              <a:buNone/>
            </a:pPr>
            <a:r>
              <a:rPr kumimoji="0" lang="zh-CN" altLang="en-US" sz="2000" b="1">
                <a:solidFill>
                  <a:srgbClr val="CC0000"/>
                </a:solidFill>
                <a:latin typeface="Comic Sans MS" panose="030F0702030302020204" pitchFamily="66" charset="0"/>
                <a:ea typeface="ＭＳ Ｐゴシック" panose="020B0600070205080204" pitchFamily="34" charset="-128"/>
              </a:rPr>
              <a:t>输入依赖（局部性）</a:t>
            </a:r>
            <a:br>
              <a:rPr kumimoji="0" lang="en-US" altLang="zh-CN" sz="2000" i="1">
                <a:solidFill>
                  <a:srgbClr val="CC0000"/>
                </a:solidFill>
                <a:latin typeface="Comic Sans MS" panose="030F0702030302020204" pitchFamily="66" charset="0"/>
                <a:ea typeface="ＭＳ Ｐゴシック" panose="020B0600070205080204" pitchFamily="34" charset="-128"/>
              </a:rPr>
            </a:br>
            <a:r>
              <a:rPr kumimoji="0" lang="en-US" altLang="zh-CN" sz="2000" b="1" i="1">
                <a:solidFill>
                  <a:srgbClr val="CC0000"/>
                </a:solidFill>
                <a:latin typeface="Comic Sans MS" panose="030F0702030302020204" pitchFamily="66" charset="0"/>
                <a:ea typeface="ＭＳ Ｐゴシック" panose="020B0600070205080204" pitchFamily="34" charset="-128"/>
              </a:rPr>
              <a:t>		</a:t>
            </a:r>
            <a:r>
              <a:rPr kumimoji="0" lang="en-US" altLang="zh-CN" sz="2000" i="1">
                <a:solidFill>
                  <a:srgbClr val="CC0000"/>
                </a:solidFill>
                <a:latin typeface="Comic Sans MS" panose="030F0702030302020204" pitchFamily="66" charset="0"/>
                <a:ea typeface="ＭＳ Ｐゴシック" panose="020B0600070205080204" pitchFamily="34" charset="-128"/>
              </a:rPr>
              <a:t>		</a:t>
            </a:r>
            <a:r>
              <a:rPr kumimoji="0" lang="en-US" altLang="zh-CN" sz="2000">
                <a:solidFill>
                  <a:srgbClr val="000000"/>
                </a:solidFill>
                <a:latin typeface="Comic Sans MS" panose="030F0702030302020204" pitchFamily="66" charset="0"/>
                <a:ea typeface="ＭＳ Ｐゴシック" panose="020B0600070205080204" pitchFamily="34" charset="-128"/>
              </a:rPr>
              <a:t>= a</a:t>
            </a:r>
          </a:p>
          <a:p>
            <a:pPr marL="203200" indent="-203200">
              <a:lnSpc>
                <a:spcPct val="80000"/>
              </a:lnSpc>
              <a:spcBef>
                <a:spcPct val="65000"/>
              </a:spcBef>
              <a:buClrTx/>
              <a:buSzPct val="100000"/>
              <a:buFont typeface="Wingdings" panose="05000000000000000000" pitchFamily="2" charset="2"/>
              <a:buNone/>
            </a:pPr>
            <a:r>
              <a:rPr kumimoji="0" lang="en-US" altLang="zh-CN" sz="2000">
                <a:solidFill>
                  <a:srgbClr val="000000"/>
                </a:solidFill>
                <a:latin typeface="Comic Sans MS" panose="030F0702030302020204" pitchFamily="66" charset="0"/>
                <a:ea typeface="ＭＳ Ｐゴシック" panose="020B0600070205080204" pitchFamily="34" charset="-128"/>
              </a:rPr>
              <a:t>		 		   	= a</a:t>
            </a:r>
          </a:p>
          <a:p>
            <a:pPr marL="203200" indent="-203200">
              <a:lnSpc>
                <a:spcPct val="80000"/>
              </a:lnSpc>
              <a:spcBef>
                <a:spcPct val="65000"/>
              </a:spcBef>
              <a:buClrTx/>
              <a:buSzPct val="100000"/>
              <a:buFont typeface="Wingdings" panose="05000000000000000000" pitchFamily="2" charset="2"/>
              <a:buNone/>
            </a:pPr>
            <a:r>
              <a:rPr kumimoji="0" lang="zh-CN" altLang="en-US" sz="2000" b="1">
                <a:solidFill>
                  <a:srgbClr val="000000"/>
                </a:solidFill>
                <a:latin typeface="Comic Sans MS" panose="030F0702030302020204" pitchFamily="66" charset="0"/>
                <a:ea typeface="ＭＳ Ｐゴシック" panose="020B0600070205080204" pitchFamily="34" charset="-128"/>
              </a:rPr>
              <a:t>定义</a:t>
            </a:r>
            <a:r>
              <a:rPr kumimoji="0" lang="en-US" altLang="zh-CN" sz="2000" b="1">
                <a:solidFill>
                  <a:srgbClr val="000000"/>
                </a:solidFill>
                <a:latin typeface="Comic Sans MS" panose="030F0702030302020204" pitchFamily="66" charset="0"/>
                <a:ea typeface="ＭＳ Ｐゴシック" panose="020B0600070205080204" pitchFamily="34" charset="-128"/>
              </a:rPr>
              <a:t>: i' </a:t>
            </a:r>
            <a:r>
              <a:rPr kumimoji="0" lang="zh-CN" altLang="en-US" sz="2000" b="1">
                <a:solidFill>
                  <a:srgbClr val="000000"/>
                </a:solidFill>
                <a:latin typeface="Comic Sans MS" panose="030F0702030302020204" pitchFamily="66" charset="0"/>
                <a:ea typeface="ＭＳ Ｐゴシック" panose="020B0600070205080204" pitchFamily="34" charset="-128"/>
              </a:rPr>
              <a:t>对 </a:t>
            </a:r>
            <a:r>
              <a:rPr kumimoji="0" lang="en-US" altLang="zh-CN" sz="2000" b="1">
                <a:solidFill>
                  <a:srgbClr val="000000"/>
                </a:solidFill>
                <a:latin typeface="Comic Sans MS" panose="030F0702030302020204" pitchFamily="66" charset="0"/>
                <a:ea typeface="ＭＳ Ｐゴシック" panose="020B0600070205080204" pitchFamily="34" charset="-128"/>
              </a:rPr>
              <a:t>i </a:t>
            </a:r>
            <a:r>
              <a:rPr kumimoji="0" lang="zh-CN" altLang="en-US" sz="2000" b="1">
                <a:solidFill>
                  <a:srgbClr val="000000"/>
                </a:solidFill>
                <a:latin typeface="Comic Sans MS" panose="030F0702030302020204" pitchFamily="66" charset="0"/>
                <a:ea typeface="ＭＳ Ｐゴシック" panose="020B0600070205080204" pitchFamily="34" charset="-128"/>
              </a:rPr>
              <a:t>有数据依赖当且仅当</a:t>
            </a:r>
            <a:br>
              <a:rPr kumimoji="0" lang="en-US" altLang="zh-CN" sz="2000">
                <a:solidFill>
                  <a:srgbClr val="000000"/>
                </a:solidFill>
                <a:latin typeface="Comic Sans MS" panose="030F0702030302020204" pitchFamily="66" charset="0"/>
                <a:ea typeface="ＭＳ Ｐゴシック" panose="020B0600070205080204" pitchFamily="34" charset="-128"/>
              </a:rPr>
            </a:br>
            <a:r>
              <a:rPr kumimoji="0" lang="en-US" altLang="zh-CN" sz="2000">
                <a:solidFill>
                  <a:srgbClr val="000000"/>
                </a:solidFill>
                <a:latin typeface="Comic Sans MS" panose="030F0702030302020204" pitchFamily="66" charset="0"/>
                <a:ea typeface="ＭＳ Ｐゴシック" panose="020B0600070205080204" pitchFamily="34" charset="-128"/>
              </a:rPr>
              <a:t>	i </a:t>
            </a:r>
            <a:r>
              <a:rPr kumimoji="0" lang="zh-CN" altLang="en-US" sz="2000">
                <a:solidFill>
                  <a:srgbClr val="000000"/>
                </a:solidFill>
                <a:latin typeface="Comic Sans MS" panose="030F0702030302020204" pitchFamily="66" charset="0"/>
                <a:ea typeface="ＭＳ Ｐゴシック" panose="020B0600070205080204" pitchFamily="34" charset="-128"/>
              </a:rPr>
              <a:t>或 </a:t>
            </a:r>
            <a:r>
              <a:rPr kumimoji="0" lang="en-US" altLang="zh-CN" sz="2000">
                <a:solidFill>
                  <a:srgbClr val="000000"/>
                </a:solidFill>
                <a:latin typeface="Comic Sans MS" panose="030F0702030302020204" pitchFamily="66" charset="0"/>
                <a:ea typeface="ＭＳ Ｐゴシック" panose="020B0600070205080204" pitchFamily="34" charset="-128"/>
              </a:rPr>
              <a:t>i’ </a:t>
            </a:r>
            <a:r>
              <a:rPr kumimoji="0" lang="zh-CN" altLang="en-US" sz="2000">
                <a:solidFill>
                  <a:srgbClr val="000000"/>
                </a:solidFill>
                <a:latin typeface="Comic Sans MS" panose="030F0702030302020204" pitchFamily="66" charset="0"/>
                <a:ea typeface="ＭＳ Ｐゴシック" panose="020B0600070205080204" pitchFamily="34" charset="-128"/>
              </a:rPr>
              <a:t>是写操作</a:t>
            </a:r>
            <a:r>
              <a:rPr kumimoji="0" lang="en-US" altLang="zh-CN" sz="2000">
                <a:solidFill>
                  <a:srgbClr val="000000"/>
                </a:solidFill>
                <a:latin typeface="Comic Sans MS" panose="030F0702030302020204" pitchFamily="66" charset="0"/>
                <a:ea typeface="ＭＳ Ｐゴシック" panose="020B0600070205080204" pitchFamily="34" charset="-128"/>
              </a:rPr>
              <a:t>		</a:t>
            </a:r>
            <a:br>
              <a:rPr kumimoji="0" lang="en-US" altLang="zh-CN" sz="2000" b="1">
                <a:solidFill>
                  <a:srgbClr val="000000"/>
                </a:solidFill>
                <a:latin typeface="Comic Sans MS" panose="030F0702030302020204" pitchFamily="66" charset="0"/>
                <a:ea typeface="ＭＳ Ｐゴシック" panose="020B0600070205080204" pitchFamily="34" charset="-128"/>
              </a:rPr>
            </a:br>
            <a:r>
              <a:rPr kumimoji="0" lang="en-US" altLang="zh-CN" sz="2000" b="1">
                <a:solidFill>
                  <a:srgbClr val="000000"/>
                </a:solidFill>
                <a:latin typeface="Comic Sans MS" panose="030F0702030302020204" pitchFamily="66" charset="0"/>
                <a:ea typeface="ＭＳ Ｐゴシック" panose="020B0600070205080204" pitchFamily="34" charset="-128"/>
              </a:rPr>
              <a:t>	</a:t>
            </a:r>
            <a:r>
              <a:rPr kumimoji="0" lang="en-US" altLang="zh-CN" sz="2000">
                <a:solidFill>
                  <a:srgbClr val="000000"/>
                </a:solidFill>
                <a:latin typeface="Comic Sans MS" panose="030F0702030302020204" pitchFamily="66" charset="0"/>
                <a:ea typeface="ＭＳ Ｐゴシック" panose="020B0600070205080204" pitchFamily="34" charset="-128"/>
              </a:rPr>
              <a:t>i </a:t>
            </a:r>
            <a:r>
              <a:rPr kumimoji="0" lang="zh-CN" altLang="en-US" sz="2000">
                <a:solidFill>
                  <a:srgbClr val="000000"/>
                </a:solidFill>
                <a:latin typeface="Comic Sans MS" panose="030F0702030302020204" pitchFamily="66" charset="0"/>
                <a:ea typeface="ＭＳ Ｐゴシック" panose="020B0600070205080204" pitchFamily="34" charset="-128"/>
              </a:rPr>
              <a:t>和</a:t>
            </a:r>
            <a:r>
              <a:rPr kumimoji="0" lang="en-US" altLang="zh-CN" sz="2000">
                <a:solidFill>
                  <a:srgbClr val="000000"/>
                </a:solidFill>
                <a:latin typeface="Comic Sans MS" panose="030F0702030302020204" pitchFamily="66" charset="0"/>
                <a:ea typeface="ＭＳ Ｐゴシック" panose="020B0600070205080204" pitchFamily="34" charset="-128"/>
              </a:rPr>
              <a:t> i’ </a:t>
            </a:r>
            <a:r>
              <a:rPr kumimoji="0" lang="zh-CN" altLang="en-US" sz="2000">
                <a:solidFill>
                  <a:srgbClr val="000000"/>
                </a:solidFill>
                <a:latin typeface="Comic Sans MS" panose="030F0702030302020204" pitchFamily="66" charset="0"/>
                <a:ea typeface="ＭＳ Ｐゴシック" panose="020B0600070205080204" pitchFamily="34" charset="-128"/>
              </a:rPr>
              <a:t>引用相同变量</a:t>
            </a:r>
            <a:r>
              <a:rPr kumimoji="0" lang="en-US" altLang="zh-CN" sz="2000">
                <a:solidFill>
                  <a:srgbClr val="000000"/>
                </a:solidFill>
                <a:latin typeface="Comic Sans MS" panose="030F0702030302020204" pitchFamily="66" charset="0"/>
                <a:ea typeface="ＭＳ Ｐゴシック" panose="020B0600070205080204" pitchFamily="34" charset="-128"/>
              </a:rPr>
              <a:t> 	</a:t>
            </a:r>
            <a:br>
              <a:rPr kumimoji="0" lang="en-US" altLang="zh-CN" sz="2000" b="1">
                <a:solidFill>
                  <a:srgbClr val="000000"/>
                </a:solidFill>
                <a:latin typeface="Comic Sans MS" panose="030F0702030302020204" pitchFamily="66" charset="0"/>
                <a:ea typeface="ＭＳ Ｐゴシック" panose="020B0600070205080204" pitchFamily="34" charset="-128"/>
              </a:rPr>
            </a:br>
            <a:r>
              <a:rPr kumimoji="0" lang="en-US" altLang="zh-CN" sz="2000" b="1">
                <a:solidFill>
                  <a:srgbClr val="000000"/>
                </a:solidFill>
                <a:latin typeface="Comic Sans MS" panose="030F0702030302020204" pitchFamily="66" charset="0"/>
                <a:ea typeface="ＭＳ Ｐゴシック" panose="020B0600070205080204" pitchFamily="34" charset="-128"/>
              </a:rPr>
              <a:t>	</a:t>
            </a:r>
            <a:r>
              <a:rPr kumimoji="0" lang="en-US" altLang="zh-CN" sz="2000">
                <a:solidFill>
                  <a:srgbClr val="000000"/>
                </a:solidFill>
                <a:latin typeface="Comic Sans MS" panose="030F0702030302020204" pitchFamily="66" charset="0"/>
                <a:ea typeface="ＭＳ Ｐゴシック" panose="020B0600070205080204" pitchFamily="34" charset="-128"/>
              </a:rPr>
              <a:t>i </a:t>
            </a:r>
            <a:r>
              <a:rPr kumimoji="0" lang="zh-CN" altLang="en-US" sz="2000">
                <a:solidFill>
                  <a:srgbClr val="000000"/>
                </a:solidFill>
                <a:latin typeface="Comic Sans MS" panose="030F0702030302020204" pitchFamily="66" charset="0"/>
                <a:ea typeface="ＭＳ Ｐゴシック" panose="020B0600070205080204" pitchFamily="34" charset="-128"/>
              </a:rPr>
              <a:t>先于</a:t>
            </a:r>
            <a:r>
              <a:rPr kumimoji="0" lang="en-US" altLang="zh-CN" sz="2000">
                <a:solidFill>
                  <a:srgbClr val="000000"/>
                </a:solidFill>
                <a:latin typeface="Comic Sans MS" panose="030F0702030302020204" pitchFamily="66" charset="0"/>
                <a:ea typeface="ＭＳ Ｐゴシック" panose="020B0600070205080204" pitchFamily="34" charset="-128"/>
              </a:rPr>
              <a:t> i’ </a:t>
            </a:r>
            <a:r>
              <a:rPr kumimoji="0" lang="zh-CN" altLang="en-US" sz="2000">
                <a:solidFill>
                  <a:srgbClr val="000000"/>
                </a:solidFill>
                <a:latin typeface="Comic Sans MS" panose="030F0702030302020204" pitchFamily="66" charset="0"/>
                <a:ea typeface="ＭＳ Ｐゴシック" panose="020B0600070205080204" pitchFamily="34" charset="-128"/>
              </a:rPr>
              <a:t>执行</a:t>
            </a:r>
            <a:r>
              <a:rPr kumimoji="0" lang="en-US" altLang="zh-CN" sz="2000">
                <a:solidFill>
                  <a:srgbClr val="000000"/>
                </a:solidFill>
                <a:latin typeface="Comic Sans MS" panose="030F0702030302020204" pitchFamily="66" charset="0"/>
                <a:ea typeface="ＭＳ Ｐゴシック" panose="020B0600070205080204" pitchFamily="34" charset="-128"/>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5BFEC49-71E0-4BC9-9818-166D52590ADF}"/>
              </a:ext>
            </a:extLst>
          </p:cNvPr>
          <p:cNvSpPr>
            <a:spLocks noGrp="1" noChangeArrowheads="1"/>
          </p:cNvSpPr>
          <p:nvPr>
            <p:ph type="title"/>
          </p:nvPr>
        </p:nvSpPr>
        <p:spPr/>
        <p:txBody>
          <a:bodyPr/>
          <a:lstStyle/>
          <a:p>
            <a:pPr eaLnBrk="1" hangingPunct="1"/>
            <a:r>
              <a:rPr lang="zh-CN" altLang="en-US"/>
              <a:t>提纲</a:t>
            </a:r>
          </a:p>
        </p:txBody>
      </p:sp>
      <p:sp>
        <p:nvSpPr>
          <p:cNvPr id="8195" name="Rectangle 3">
            <a:extLst>
              <a:ext uri="{FF2B5EF4-FFF2-40B4-BE49-F238E27FC236}">
                <a16:creationId xmlns:a16="http://schemas.microsoft.com/office/drawing/2014/main" id="{D60C9EF4-C07C-4BF5-9A48-C4ECB1CA6FAD}"/>
              </a:ext>
            </a:extLst>
          </p:cNvPr>
          <p:cNvSpPr>
            <a:spLocks noGrp="1" noChangeArrowheads="1"/>
          </p:cNvSpPr>
          <p:nvPr>
            <p:ph type="body" idx="1"/>
          </p:nvPr>
        </p:nvSpPr>
        <p:spPr/>
        <p:txBody>
          <a:bodyPr/>
          <a:lstStyle/>
          <a:p>
            <a:pPr eaLnBrk="1" hangingPunct="1"/>
            <a:r>
              <a:rPr lang="en-US" altLang="zh-CN">
                <a:solidFill>
                  <a:srgbClr val="FF0000"/>
                </a:solidFill>
              </a:rPr>
              <a:t>OpenMP</a:t>
            </a:r>
            <a:r>
              <a:rPr lang="zh-CN" altLang="en-US">
                <a:solidFill>
                  <a:srgbClr val="FF0000"/>
                </a:solidFill>
              </a:rPr>
              <a:t>并行模型</a:t>
            </a:r>
            <a:endParaRPr lang="en-US" altLang="zh-CN">
              <a:solidFill>
                <a:srgbClr val="FF0000"/>
              </a:solidFill>
            </a:endParaRPr>
          </a:p>
          <a:p>
            <a:pPr eaLnBrk="1" hangingPunct="1"/>
            <a:r>
              <a:rPr lang="zh-CN" altLang="en-US"/>
              <a:t>并行循环</a:t>
            </a:r>
            <a:endParaRPr lang="en-US" altLang="zh-CN"/>
          </a:p>
          <a:p>
            <a:pPr eaLnBrk="1" hangingPunct="1"/>
            <a:r>
              <a:rPr lang="zh-CN" altLang="en-US"/>
              <a:t>数据依赖</a:t>
            </a:r>
            <a:endParaRPr lang="en-US" altLang="zh-CN"/>
          </a:p>
          <a:p>
            <a:pPr eaLnBrk="1" hangingPunct="1"/>
            <a:r>
              <a:rPr lang="zh-CN" altLang="en-US"/>
              <a:t>循环调度</a:t>
            </a:r>
            <a:endParaRPr lang="en-US" altLang="zh-CN"/>
          </a:p>
          <a:p>
            <a:pPr eaLnBrk="1" hangingPunct="1"/>
            <a:r>
              <a:rPr lang="zh-CN" altLang="en-US"/>
              <a:t>局部性</a:t>
            </a:r>
            <a:endParaRPr lang="en-US" altLang="zh-CN"/>
          </a:p>
          <a:p>
            <a:pPr eaLnBrk="1" hangingPunct="1"/>
            <a:r>
              <a:rPr lang="en-US" altLang="zh-CN"/>
              <a:t>OpenMP</a:t>
            </a:r>
            <a:r>
              <a:rPr lang="zh-CN" altLang="en-US"/>
              <a:t>新特性</a:t>
            </a:r>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8036939-370D-4F82-B439-571EFE2C5174}"/>
              </a:ext>
            </a:extLst>
          </p:cNvPr>
          <p:cNvSpPr>
            <a:spLocks noGrp="1" noChangeArrowheads="1"/>
          </p:cNvSpPr>
          <p:nvPr>
            <p:ph type="title"/>
          </p:nvPr>
        </p:nvSpPr>
        <p:spPr/>
        <p:txBody>
          <a:bodyPr/>
          <a:lstStyle/>
          <a:p>
            <a:pPr eaLnBrk="1" hangingPunct="1"/>
            <a:r>
              <a:rPr lang="zh-CN" altLang="en-US"/>
              <a:t>一些定义（</a:t>
            </a:r>
            <a:r>
              <a:rPr lang="en-US" altLang="zh-CN"/>
              <a:t>Allen &amp; Kennedy</a:t>
            </a:r>
            <a:r>
              <a:rPr lang="zh-CN" altLang="en-US"/>
              <a:t>）</a:t>
            </a:r>
          </a:p>
        </p:txBody>
      </p:sp>
      <p:sp>
        <p:nvSpPr>
          <p:cNvPr id="47107" name="Rectangle 3">
            <a:extLst>
              <a:ext uri="{FF2B5EF4-FFF2-40B4-BE49-F238E27FC236}">
                <a16:creationId xmlns:a16="http://schemas.microsoft.com/office/drawing/2014/main" id="{844B776C-34A5-4D82-A64B-9BE5B6AE50F6}"/>
              </a:ext>
            </a:extLst>
          </p:cNvPr>
          <p:cNvSpPr>
            <a:spLocks noGrp="1" noChangeArrowheads="1"/>
          </p:cNvSpPr>
          <p:nvPr>
            <p:ph type="body" idx="1"/>
          </p:nvPr>
        </p:nvSpPr>
        <p:spPr/>
        <p:txBody>
          <a:bodyPr/>
          <a:lstStyle/>
          <a:p>
            <a:pPr eaLnBrk="1" hangingPunct="1">
              <a:defRPr/>
            </a:pPr>
            <a:r>
              <a:rPr lang="zh-CN" altLang="en-US" sz="2800" dirty="0">
                <a:solidFill>
                  <a:schemeClr val="accent6"/>
                </a:solidFill>
                <a:latin typeface="微软雅黑" panose="020B0503020204020204" pitchFamily="34" charset="-122"/>
                <a:ea typeface="微软雅黑" panose="020B0503020204020204" pitchFamily="34" charset="-122"/>
              </a:rPr>
              <a:t>定义 </a:t>
            </a:r>
            <a:r>
              <a:rPr lang="en-US" altLang="zh-CN" sz="2800" dirty="0">
                <a:solidFill>
                  <a:schemeClr val="accent6"/>
                </a:solidFill>
                <a:latin typeface="微软雅黑" panose="020B0503020204020204" pitchFamily="34" charset="-122"/>
                <a:ea typeface="微软雅黑" panose="020B0503020204020204" pitchFamily="34" charset="-122"/>
              </a:rPr>
              <a:t>2.5</a:t>
            </a:r>
            <a:endParaRPr lang="en-US" altLang="zh-CN" sz="2800" dirty="0"/>
          </a:p>
          <a:p>
            <a:pPr lvl="1" eaLnBrk="1" hangingPunct="1">
              <a:defRPr/>
            </a:pPr>
            <a:r>
              <a:rPr lang="zh-CN" altLang="en-US" sz="2400" dirty="0"/>
              <a:t>两个计算等价 </a:t>
            </a:r>
            <a:r>
              <a:rPr lang="en-US" altLang="zh-CN" sz="2400" dirty="0">
                <a:sym typeface="Wingdings" panose="05000000000000000000" pitchFamily="2" charset="2"/>
              </a:rPr>
              <a:t> </a:t>
            </a:r>
            <a:r>
              <a:rPr lang="zh-CN" altLang="en-US" sz="2400" dirty="0">
                <a:sym typeface="Wingdings" panose="05000000000000000000" pitchFamily="2" charset="2"/>
              </a:rPr>
              <a:t>在相同的输入上</a:t>
            </a:r>
            <a:endParaRPr lang="en-US" altLang="zh-CN" sz="2400" dirty="0">
              <a:sym typeface="Wingdings" panose="05000000000000000000" pitchFamily="2" charset="2"/>
            </a:endParaRPr>
          </a:p>
          <a:p>
            <a:pPr lvl="2" eaLnBrk="1" hangingPunct="1">
              <a:defRPr/>
            </a:pPr>
            <a:r>
              <a:rPr lang="zh-CN" altLang="en-US" sz="2000" dirty="0"/>
              <a:t>它们产生相同的输出</a:t>
            </a:r>
            <a:endParaRPr lang="en-US" altLang="zh-CN" sz="2000" dirty="0"/>
          </a:p>
          <a:p>
            <a:pPr lvl="2" eaLnBrk="1" hangingPunct="1">
              <a:defRPr/>
            </a:pPr>
            <a:r>
              <a:rPr lang="zh-CN" altLang="en-US" sz="2000" dirty="0"/>
              <a:t>输出按相同的顺序生成</a:t>
            </a:r>
            <a:endParaRPr lang="en-US" altLang="zh-CN" sz="2000" dirty="0"/>
          </a:p>
          <a:p>
            <a:pPr eaLnBrk="1" hangingPunct="1">
              <a:defRPr/>
            </a:pPr>
            <a:r>
              <a:rPr lang="zh-CN" altLang="en-US" sz="2800" dirty="0">
                <a:solidFill>
                  <a:schemeClr val="accent6"/>
                </a:solidFill>
                <a:latin typeface="微软雅黑" panose="020B0503020204020204" pitchFamily="34" charset="-122"/>
                <a:ea typeface="微软雅黑" panose="020B0503020204020204" pitchFamily="34" charset="-122"/>
              </a:rPr>
              <a:t>定义</a:t>
            </a:r>
            <a:r>
              <a:rPr lang="en-US" altLang="zh-CN" sz="2800" dirty="0">
                <a:solidFill>
                  <a:schemeClr val="accent6"/>
                </a:solidFill>
                <a:latin typeface="微软雅黑" panose="020B0503020204020204" pitchFamily="34" charset="-122"/>
                <a:ea typeface="微软雅黑" panose="020B0503020204020204" pitchFamily="34" charset="-122"/>
              </a:rPr>
              <a:t>2.6</a:t>
            </a:r>
            <a:endParaRPr lang="en-US" altLang="zh-CN" sz="2800" dirty="0"/>
          </a:p>
          <a:p>
            <a:pPr lvl="1" eaLnBrk="1" hangingPunct="1">
              <a:defRPr/>
            </a:pPr>
            <a:r>
              <a:rPr lang="zh-CN" altLang="en-US" sz="2400" dirty="0"/>
              <a:t>一个重排转换</a:t>
            </a:r>
            <a:endParaRPr lang="en-US" altLang="zh-CN" sz="2400" dirty="0"/>
          </a:p>
          <a:p>
            <a:pPr lvl="2" eaLnBrk="1" hangingPunct="1">
              <a:defRPr/>
            </a:pPr>
            <a:r>
              <a:rPr lang="zh-CN" altLang="en-US" sz="2000" dirty="0"/>
              <a:t>改变语句执行的顺序</a:t>
            </a:r>
            <a:endParaRPr lang="en-US" altLang="zh-CN" sz="2000" dirty="0"/>
          </a:p>
          <a:p>
            <a:pPr lvl="2" eaLnBrk="1" hangingPunct="1">
              <a:defRPr/>
            </a:pPr>
            <a:r>
              <a:rPr lang="zh-CN" altLang="en-US" sz="2000" dirty="0"/>
              <a:t>不增加或删除任何语句的执行</a:t>
            </a:r>
            <a:endParaRPr lang="en-US" altLang="zh-CN" sz="2000" dirty="0"/>
          </a:p>
          <a:p>
            <a:pPr eaLnBrk="1" hangingPunct="1">
              <a:defRPr/>
            </a:pPr>
            <a:r>
              <a:rPr lang="zh-CN" altLang="en-US" sz="2800" dirty="0">
                <a:solidFill>
                  <a:schemeClr val="accent6"/>
                </a:solidFill>
                <a:latin typeface="微软雅黑" panose="020B0503020204020204" pitchFamily="34" charset="-122"/>
                <a:ea typeface="微软雅黑" panose="020B0503020204020204" pitchFamily="34" charset="-122"/>
              </a:rPr>
              <a:t>定义</a:t>
            </a:r>
            <a:r>
              <a:rPr lang="en-US" altLang="zh-CN" sz="2800" dirty="0">
                <a:solidFill>
                  <a:schemeClr val="accent6"/>
                </a:solidFill>
                <a:latin typeface="微软雅黑" panose="020B0503020204020204" pitchFamily="34" charset="-122"/>
                <a:ea typeface="微软雅黑" panose="020B0503020204020204" pitchFamily="34" charset="-122"/>
              </a:rPr>
              <a:t>2.7</a:t>
            </a:r>
            <a:endParaRPr lang="en-US" altLang="zh-CN" sz="2800" dirty="0"/>
          </a:p>
          <a:p>
            <a:pPr lvl="1" eaLnBrk="1" hangingPunct="1">
              <a:defRPr/>
            </a:pPr>
            <a:r>
              <a:rPr lang="zh-CN" altLang="en-US" sz="2400" dirty="0"/>
              <a:t>一个重排转换保持依赖关系</a:t>
            </a:r>
            <a:r>
              <a:rPr lang="en-US" altLang="zh-CN" sz="2400" dirty="0">
                <a:sym typeface="Wingdings" panose="05000000000000000000" pitchFamily="2" charset="2"/>
              </a:rPr>
              <a:t></a:t>
            </a:r>
          </a:p>
          <a:p>
            <a:pPr lvl="2" eaLnBrk="1" hangingPunct="1">
              <a:defRPr/>
            </a:pPr>
            <a:r>
              <a:rPr lang="zh-CN" altLang="en-US" sz="2000" dirty="0">
                <a:sym typeface="Wingdings" panose="05000000000000000000" pitchFamily="2" charset="2"/>
              </a:rPr>
              <a:t>它保持了依赖源和目的语句的相对执行顺序</a:t>
            </a:r>
            <a:endParaRPr lang="en-US" altLang="zh-CN"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E3C8F25-8E5F-451D-9E3B-2FDD2509E896}"/>
              </a:ext>
            </a:extLst>
          </p:cNvPr>
          <p:cNvSpPr>
            <a:spLocks noGrp="1" noChangeArrowheads="1"/>
          </p:cNvSpPr>
          <p:nvPr>
            <p:ph type="title"/>
          </p:nvPr>
        </p:nvSpPr>
        <p:spPr/>
        <p:txBody>
          <a:bodyPr/>
          <a:lstStyle/>
          <a:p>
            <a:pPr eaLnBrk="1" hangingPunct="1"/>
            <a:r>
              <a:rPr lang="zh-CN" altLang="en-US"/>
              <a:t>依赖关系基本定理</a:t>
            </a:r>
          </a:p>
        </p:txBody>
      </p:sp>
      <p:sp>
        <p:nvSpPr>
          <p:cNvPr id="47107" name="Rectangle 3">
            <a:extLst>
              <a:ext uri="{FF2B5EF4-FFF2-40B4-BE49-F238E27FC236}">
                <a16:creationId xmlns:a16="http://schemas.microsoft.com/office/drawing/2014/main" id="{BF6576E3-7AAD-435D-832F-866FAAF0C2D7}"/>
              </a:ext>
            </a:extLst>
          </p:cNvPr>
          <p:cNvSpPr>
            <a:spLocks noGrp="1" noChangeArrowheads="1"/>
          </p:cNvSpPr>
          <p:nvPr>
            <p:ph type="body" idx="1"/>
          </p:nvPr>
        </p:nvSpPr>
        <p:spPr/>
        <p:txBody>
          <a:bodyPr/>
          <a:lstStyle/>
          <a:p>
            <a:pPr eaLnBrk="1" hangingPunct="1">
              <a:defRPr/>
            </a:pPr>
            <a:endParaRPr lang="en-US" altLang="zh-CN" sz="2800" dirty="0">
              <a:solidFill>
                <a:schemeClr val="accent6"/>
              </a:solidFill>
              <a:latin typeface="微软雅黑" panose="020B0503020204020204" pitchFamily="34" charset="-122"/>
              <a:ea typeface="微软雅黑" panose="020B0503020204020204" pitchFamily="34" charset="-122"/>
            </a:endParaRPr>
          </a:p>
          <a:p>
            <a:pPr eaLnBrk="1" hangingPunct="1">
              <a:defRPr/>
            </a:pPr>
            <a:endParaRPr lang="en-US" altLang="zh-CN" sz="2800" dirty="0">
              <a:solidFill>
                <a:schemeClr val="accent6"/>
              </a:solidFill>
              <a:latin typeface="微软雅黑" panose="020B0503020204020204" pitchFamily="34" charset="-122"/>
              <a:ea typeface="微软雅黑" panose="020B0503020204020204" pitchFamily="34" charset="-122"/>
            </a:endParaRPr>
          </a:p>
          <a:p>
            <a:pPr eaLnBrk="1" hangingPunct="1">
              <a:defRPr/>
            </a:pPr>
            <a:r>
              <a:rPr lang="zh-CN" altLang="en-US" sz="2800" dirty="0">
                <a:solidFill>
                  <a:schemeClr val="accent6"/>
                </a:solidFill>
                <a:latin typeface="微软雅黑" panose="020B0503020204020204" pitchFamily="34" charset="-122"/>
                <a:ea typeface="微软雅黑" panose="020B0503020204020204" pitchFamily="34" charset="-122"/>
              </a:rPr>
              <a:t>定理</a:t>
            </a:r>
            <a:r>
              <a:rPr lang="en-US" altLang="zh-CN" sz="2800" dirty="0">
                <a:solidFill>
                  <a:schemeClr val="accent6"/>
                </a:solidFill>
                <a:latin typeface="微软雅黑" panose="020B0503020204020204" pitchFamily="34" charset="-122"/>
                <a:ea typeface="微软雅黑" panose="020B0503020204020204" pitchFamily="34" charset="-122"/>
              </a:rPr>
              <a:t>2.2</a:t>
            </a:r>
            <a:endParaRPr lang="en-US" altLang="zh-CN" sz="2800" dirty="0"/>
          </a:p>
          <a:p>
            <a:pPr lvl="1" eaLnBrk="1" hangingPunct="1">
              <a:defRPr/>
            </a:pPr>
            <a:r>
              <a:rPr lang="zh-CN" altLang="en-US" sz="2400" dirty="0"/>
              <a:t>任何重排转换，只要保持了程序中所有依赖关系，它就保持了程序的含义。</a:t>
            </a:r>
            <a:endParaRPr lang="en-US" altLang="zh-CN"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61549F8-EDDD-454B-BD17-7D9D81C848DA}"/>
              </a:ext>
            </a:extLst>
          </p:cNvPr>
          <p:cNvSpPr>
            <a:spLocks noGrp="1" noChangeArrowheads="1"/>
          </p:cNvSpPr>
          <p:nvPr>
            <p:ph type="title"/>
          </p:nvPr>
        </p:nvSpPr>
        <p:spPr/>
        <p:txBody>
          <a:bodyPr/>
          <a:lstStyle/>
          <a:p>
            <a:pPr eaLnBrk="1" hangingPunct="1"/>
            <a:r>
              <a:rPr lang="zh-CN" altLang="en-US" dirty="0"/>
              <a:t>考虑不同重排转换</a:t>
            </a:r>
          </a:p>
        </p:txBody>
      </p:sp>
      <p:sp>
        <p:nvSpPr>
          <p:cNvPr id="49155" name="Rectangle 3">
            <a:extLst>
              <a:ext uri="{FF2B5EF4-FFF2-40B4-BE49-F238E27FC236}">
                <a16:creationId xmlns:a16="http://schemas.microsoft.com/office/drawing/2014/main" id="{15C55464-EE4A-4296-86AB-5119115D0604}"/>
              </a:ext>
            </a:extLst>
          </p:cNvPr>
          <p:cNvSpPr>
            <a:spLocks noGrp="1" noChangeArrowheads="1"/>
          </p:cNvSpPr>
          <p:nvPr>
            <p:ph type="body" idx="1"/>
          </p:nvPr>
        </p:nvSpPr>
        <p:spPr/>
        <p:txBody>
          <a:bodyPr/>
          <a:lstStyle/>
          <a:p>
            <a:pPr eaLnBrk="1" hangingPunct="1"/>
            <a:r>
              <a:rPr lang="zh-CN" altLang="en-US" sz="2800"/>
              <a:t>并行化</a:t>
            </a:r>
            <a:endParaRPr lang="en-US" altLang="zh-CN" sz="2800"/>
          </a:p>
          <a:p>
            <a:pPr lvl="1" eaLnBrk="1" hangingPunct="1"/>
            <a:r>
              <a:rPr lang="zh-CN" altLang="en-US" sz="2400"/>
              <a:t>同步点之间并行执行的计算可能重排执行顺序。这种重排是否安全？根据我们的定义，如果它能保持代码中的依赖关系，则它是安全的</a:t>
            </a:r>
            <a:endParaRPr lang="en-US" altLang="zh-CN" sz="2400"/>
          </a:p>
          <a:p>
            <a:pPr eaLnBrk="1" hangingPunct="1"/>
            <a:r>
              <a:rPr lang="zh-CN" altLang="en-US" sz="2800"/>
              <a:t>局部性优化</a:t>
            </a:r>
            <a:endParaRPr lang="en-US" altLang="zh-CN" sz="2800"/>
          </a:p>
          <a:p>
            <a:pPr lvl="1" eaLnBrk="1" hangingPunct="1"/>
            <a:r>
              <a:rPr lang="zh-CN" altLang="en-US" sz="2400"/>
              <a:t>假定我们希望修改访问顺序，以便更好地利用</a:t>
            </a:r>
            <a:r>
              <a:rPr lang="en-US" altLang="zh-CN" sz="2400"/>
              <a:t>cache</a:t>
            </a:r>
            <a:r>
              <a:rPr lang="zh-CN" altLang="en-US" sz="2400"/>
              <a:t>。这也是一种重排转换，同样，若它保持了代码中的依赖关系，则它是安全的</a:t>
            </a:r>
            <a:endParaRPr lang="en-US" altLang="zh-CN" sz="2400"/>
          </a:p>
          <a:p>
            <a:pPr eaLnBrk="1" hangingPunct="1"/>
            <a:r>
              <a:rPr lang="zh-CN" altLang="en-US" sz="2800"/>
              <a:t>归约计算</a:t>
            </a:r>
            <a:endParaRPr lang="en-US" altLang="zh-CN" sz="2800"/>
          </a:p>
          <a:p>
            <a:pPr lvl="1" eaLnBrk="1" hangingPunct="1"/>
            <a:r>
              <a:rPr lang="zh-CN" altLang="en-US" sz="2400"/>
              <a:t>对归约操作我们应放松规则。对于使用满足交换律和结合律的运算的归约操作，对其重排是安全的</a:t>
            </a:r>
            <a:endParaRPr lang="en-US" altLang="zh-CN"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4AF6733-BFF8-4C4D-A64D-3FFEE33AA1A6}"/>
              </a:ext>
            </a:extLst>
          </p:cNvPr>
          <p:cNvSpPr>
            <a:spLocks noGrp="1" noChangeArrowheads="1"/>
          </p:cNvSpPr>
          <p:nvPr>
            <p:ph type="title"/>
          </p:nvPr>
        </p:nvSpPr>
        <p:spPr/>
        <p:txBody>
          <a:bodyPr/>
          <a:lstStyle/>
          <a:p>
            <a:pPr eaLnBrk="1" hangingPunct="1"/>
            <a:r>
              <a:rPr lang="zh-CN" altLang="en-US"/>
              <a:t>数组的数据依赖</a:t>
            </a:r>
          </a:p>
        </p:txBody>
      </p:sp>
      <p:sp>
        <p:nvSpPr>
          <p:cNvPr id="50179" name="Rectangle 3">
            <a:extLst>
              <a:ext uri="{FF2B5EF4-FFF2-40B4-BE49-F238E27FC236}">
                <a16:creationId xmlns:a16="http://schemas.microsoft.com/office/drawing/2014/main" id="{2AD9F879-E197-493F-87D5-4EEB2D9F6924}"/>
              </a:ext>
            </a:extLst>
          </p:cNvPr>
          <p:cNvSpPr>
            <a:spLocks noGrp="1" noChangeArrowheads="1"/>
          </p:cNvSpPr>
          <p:nvPr>
            <p:ph type="body" idx="1"/>
          </p:nvPr>
        </p:nvSpPr>
        <p:spPr>
          <a:xfrm>
            <a:off x="1182688" y="4868863"/>
            <a:ext cx="7772400" cy="1227137"/>
          </a:xfrm>
        </p:spPr>
        <p:txBody>
          <a:bodyPr/>
          <a:lstStyle/>
          <a:p>
            <a:pPr eaLnBrk="1" hangingPunct="1"/>
            <a:r>
              <a:rPr lang="zh-CN" altLang="en-US" sz="2800"/>
              <a:t>识别并行循环（直观地）</a:t>
            </a:r>
            <a:endParaRPr lang="en-US" altLang="zh-CN" sz="2800"/>
          </a:p>
          <a:p>
            <a:pPr lvl="1" eaLnBrk="1" hangingPunct="1"/>
            <a:r>
              <a:rPr lang="zh-CN" altLang="en-US" sz="2000"/>
              <a:t>寻找循环中的数据依赖</a:t>
            </a:r>
            <a:endParaRPr lang="en-US" altLang="zh-CN" sz="2000"/>
          </a:p>
          <a:p>
            <a:pPr lvl="1" eaLnBrk="1" hangingPunct="1"/>
            <a:r>
              <a:rPr lang="zh-CN" altLang="en-US" sz="2000"/>
              <a:t>没有依赖关系跨越迭代步边界</a:t>
            </a:r>
            <a:r>
              <a:rPr lang="en-US" altLang="zh-CN" sz="2000">
                <a:sym typeface="Wingdings" panose="05000000000000000000" pitchFamily="2" charset="2"/>
              </a:rPr>
              <a:t></a:t>
            </a:r>
            <a:r>
              <a:rPr lang="zh-CN" altLang="en-US" sz="2000">
                <a:sym typeface="Wingdings" panose="05000000000000000000" pitchFamily="2" charset="2"/>
              </a:rPr>
              <a:t>并行化是安全的</a:t>
            </a:r>
            <a:endParaRPr lang="en-US" altLang="zh-CN" sz="2000"/>
          </a:p>
        </p:txBody>
      </p:sp>
      <p:sp>
        <p:nvSpPr>
          <p:cNvPr id="50180" name="Rectangle 5">
            <a:extLst>
              <a:ext uri="{FF2B5EF4-FFF2-40B4-BE49-F238E27FC236}">
                <a16:creationId xmlns:a16="http://schemas.microsoft.com/office/drawing/2014/main" id="{95A5C34E-B0E6-4540-94FA-3ECFD076747A}"/>
              </a:ext>
            </a:extLst>
          </p:cNvPr>
          <p:cNvSpPr>
            <a:spLocks noChangeArrowheads="1"/>
          </p:cNvSpPr>
          <p:nvPr/>
        </p:nvSpPr>
        <p:spPr bwMode="auto">
          <a:xfrm>
            <a:off x="2667000" y="29575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zh-CN" sz="1800">
              <a:solidFill>
                <a:schemeClr val="accent1"/>
              </a:solidFill>
              <a:latin typeface="Arial" panose="020B0604020202020204" pitchFamily="34" charset="0"/>
              <a:ea typeface="ＭＳ Ｐゴシック" panose="020B0600070205080204" pitchFamily="34" charset="-128"/>
            </a:endParaRPr>
          </a:p>
        </p:txBody>
      </p:sp>
      <p:sp>
        <p:nvSpPr>
          <p:cNvPr id="50181" name="Rectangle 6">
            <a:extLst>
              <a:ext uri="{FF2B5EF4-FFF2-40B4-BE49-F238E27FC236}">
                <a16:creationId xmlns:a16="http://schemas.microsoft.com/office/drawing/2014/main" id="{1882B38E-B57F-46C3-820A-02E2093C80AE}"/>
              </a:ext>
            </a:extLst>
          </p:cNvPr>
          <p:cNvSpPr>
            <a:spLocks noChangeArrowheads="1"/>
          </p:cNvSpPr>
          <p:nvPr/>
        </p:nvSpPr>
        <p:spPr bwMode="auto">
          <a:xfrm>
            <a:off x="2667000" y="29575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zh-CN" sz="1800">
              <a:solidFill>
                <a:schemeClr val="accent1"/>
              </a:solidFill>
              <a:latin typeface="Arial" panose="020B0604020202020204" pitchFamily="34" charset="0"/>
              <a:ea typeface="ＭＳ Ｐゴシック" panose="020B0600070205080204" pitchFamily="34" charset="-128"/>
            </a:endParaRPr>
          </a:p>
        </p:txBody>
      </p:sp>
      <p:sp>
        <p:nvSpPr>
          <p:cNvPr id="50182" name="Rectangle 8">
            <a:extLst>
              <a:ext uri="{FF2B5EF4-FFF2-40B4-BE49-F238E27FC236}">
                <a16:creationId xmlns:a16="http://schemas.microsoft.com/office/drawing/2014/main" id="{F4B3B5EF-B882-4294-BD35-5712AA2E8CEA}"/>
              </a:ext>
            </a:extLst>
          </p:cNvPr>
          <p:cNvSpPr>
            <a:spLocks noChangeArrowheads="1"/>
          </p:cNvSpPr>
          <p:nvPr/>
        </p:nvSpPr>
        <p:spPr bwMode="auto">
          <a:xfrm>
            <a:off x="60325" y="1376363"/>
            <a:ext cx="7391400" cy="3276600"/>
          </a:xfrm>
          <a:prstGeom prst="rect">
            <a:avLst/>
          </a:prstGeom>
          <a:solidFill>
            <a:srgbClr val="063DE8"/>
          </a:solidFill>
          <a:ln w="9525">
            <a:solidFill>
              <a:schemeClr val="tx1"/>
            </a:solidFill>
            <a:miter lim="800000"/>
            <a:headEnd/>
            <a:tailEnd/>
          </a:ln>
        </p:spPr>
        <p:txBody>
          <a:bodyPr wrap="none" anchor="ct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endParaRPr lang="zh-CN" altLang="zh-CN" sz="1800">
              <a:solidFill>
                <a:schemeClr val="accent1"/>
              </a:solidFill>
              <a:latin typeface="Arial" panose="020B0604020202020204" pitchFamily="34" charset="0"/>
              <a:ea typeface="ＭＳ Ｐゴシック" panose="020B0600070205080204" pitchFamily="34" charset="-128"/>
            </a:endParaRPr>
          </a:p>
        </p:txBody>
      </p:sp>
      <p:sp>
        <p:nvSpPr>
          <p:cNvPr id="50183" name="Freeform 13">
            <a:extLst>
              <a:ext uri="{FF2B5EF4-FFF2-40B4-BE49-F238E27FC236}">
                <a16:creationId xmlns:a16="http://schemas.microsoft.com/office/drawing/2014/main" id="{46CE19FC-E9E2-469D-A1B5-8CD6C65B880B}"/>
              </a:ext>
            </a:extLst>
          </p:cNvPr>
          <p:cNvSpPr>
            <a:spLocks/>
          </p:cNvSpPr>
          <p:nvPr/>
        </p:nvSpPr>
        <p:spPr bwMode="auto">
          <a:xfrm>
            <a:off x="4402138" y="1746250"/>
            <a:ext cx="347662" cy="400050"/>
          </a:xfrm>
          <a:custGeom>
            <a:avLst/>
            <a:gdLst>
              <a:gd name="T0" fmla="*/ 2147483646 w 219"/>
              <a:gd name="T1" fmla="*/ 2147483646 h 252"/>
              <a:gd name="T2" fmla="*/ 2147483646 w 219"/>
              <a:gd name="T3" fmla="*/ 2147483646 h 252"/>
              <a:gd name="T4" fmla="*/ 2147483646 w 219"/>
              <a:gd name="T5" fmla="*/ 2147483646 h 252"/>
              <a:gd name="T6" fmla="*/ 2147483646 w 219"/>
              <a:gd name="T7" fmla="*/ 2147483646 h 252"/>
              <a:gd name="T8" fmla="*/ 2147483646 w 219"/>
              <a:gd name="T9" fmla="*/ 2147483646 h 252"/>
              <a:gd name="T10" fmla="*/ 2147483646 w 219"/>
              <a:gd name="T11" fmla="*/ 2147483646 h 252"/>
              <a:gd name="T12" fmla="*/ 2147483646 w 219"/>
              <a:gd name="T13" fmla="*/ 2147483646 h 252"/>
              <a:gd name="T14" fmla="*/ 2147483646 w 219"/>
              <a:gd name="T15" fmla="*/ 2147483646 h 252"/>
              <a:gd name="T16" fmla="*/ 2147483646 w 219"/>
              <a:gd name="T17" fmla="*/ 2147483646 h 252"/>
              <a:gd name="T18" fmla="*/ 2147483646 w 219"/>
              <a:gd name="T19" fmla="*/ 2147483646 h 252"/>
              <a:gd name="T20" fmla="*/ 2147483646 w 219"/>
              <a:gd name="T21" fmla="*/ 2147483646 h 252"/>
              <a:gd name="T22" fmla="*/ 2147483646 w 219"/>
              <a:gd name="T23" fmla="*/ 2147483646 h 252"/>
              <a:gd name="T24" fmla="*/ 2147483646 w 219"/>
              <a:gd name="T25" fmla="*/ 2147483646 h 252"/>
              <a:gd name="T26" fmla="*/ 2147483646 w 219"/>
              <a:gd name="T27" fmla="*/ 2147483646 h 252"/>
              <a:gd name="T28" fmla="*/ 2147483646 w 219"/>
              <a:gd name="T29" fmla="*/ 2147483646 h 252"/>
              <a:gd name="T30" fmla="*/ 2147483646 w 219"/>
              <a:gd name="T31" fmla="*/ 2147483646 h 252"/>
              <a:gd name="T32" fmla="*/ 2147483646 w 219"/>
              <a:gd name="T33" fmla="*/ 2147483646 h 252"/>
              <a:gd name="T34" fmla="*/ 2147483646 w 219"/>
              <a:gd name="T35" fmla="*/ 2147483646 h 252"/>
              <a:gd name="T36" fmla="*/ 2147483646 w 219"/>
              <a:gd name="T37" fmla="*/ 2147483646 h 252"/>
              <a:gd name="T38" fmla="*/ 2147483646 w 219"/>
              <a:gd name="T39" fmla="*/ 2147483646 h 252"/>
              <a:gd name="T40" fmla="*/ 2147483646 w 219"/>
              <a:gd name="T41" fmla="*/ 2147483646 h 252"/>
              <a:gd name="T42" fmla="*/ 2147483646 w 219"/>
              <a:gd name="T43" fmla="*/ 2147483646 h 252"/>
              <a:gd name="T44" fmla="*/ 2147483646 w 219"/>
              <a:gd name="T45" fmla="*/ 2147483646 h 252"/>
              <a:gd name="T46" fmla="*/ 2147483646 w 219"/>
              <a:gd name="T47" fmla="*/ 2147483646 h 252"/>
              <a:gd name="T48" fmla="*/ 2147483646 w 219"/>
              <a:gd name="T49" fmla="*/ 2147483646 h 252"/>
              <a:gd name="T50" fmla="*/ 2147483646 w 219"/>
              <a:gd name="T51" fmla="*/ 2147483646 h 252"/>
              <a:gd name="T52" fmla="*/ 2147483646 w 219"/>
              <a:gd name="T53" fmla="*/ 2147483646 h 252"/>
              <a:gd name="T54" fmla="*/ 2147483646 w 219"/>
              <a:gd name="T55" fmla="*/ 2147483646 h 252"/>
              <a:gd name="T56" fmla="*/ 2147483646 w 219"/>
              <a:gd name="T57" fmla="*/ 2147483646 h 252"/>
              <a:gd name="T58" fmla="*/ 2147483646 w 219"/>
              <a:gd name="T59" fmla="*/ 2147483646 h 252"/>
              <a:gd name="T60" fmla="*/ 2147483646 w 219"/>
              <a:gd name="T61" fmla="*/ 2147483646 h 252"/>
              <a:gd name="T62" fmla="*/ 2147483646 w 219"/>
              <a:gd name="T63" fmla="*/ 2147483646 h 252"/>
              <a:gd name="T64" fmla="*/ 2147483646 w 219"/>
              <a:gd name="T65" fmla="*/ 2147483646 h 252"/>
              <a:gd name="T66" fmla="*/ 2147483646 w 219"/>
              <a:gd name="T67" fmla="*/ 2147483646 h 252"/>
              <a:gd name="T68" fmla="*/ 2147483646 w 219"/>
              <a:gd name="T69" fmla="*/ 2147483646 h 252"/>
              <a:gd name="T70" fmla="*/ 0 w 219"/>
              <a:gd name="T71" fmla="*/ 2147483646 h 252"/>
              <a:gd name="T72" fmla="*/ 0 w 219"/>
              <a:gd name="T73" fmla="*/ 2147483646 h 252"/>
              <a:gd name="T74" fmla="*/ 2147483646 w 219"/>
              <a:gd name="T75" fmla="*/ 2147483646 h 252"/>
              <a:gd name="T76" fmla="*/ 2147483646 w 219"/>
              <a:gd name="T77" fmla="*/ 2147483646 h 252"/>
              <a:gd name="T78" fmla="*/ 2147483646 w 219"/>
              <a:gd name="T79" fmla="*/ 2147483646 h 252"/>
              <a:gd name="T80" fmla="*/ 2147483646 w 219"/>
              <a:gd name="T81" fmla="*/ 2147483646 h 252"/>
              <a:gd name="T82" fmla="*/ 2147483646 w 219"/>
              <a:gd name="T83" fmla="*/ 0 h 252"/>
              <a:gd name="T84" fmla="*/ 2147483646 w 219"/>
              <a:gd name="T85" fmla="*/ 0 h 252"/>
              <a:gd name="T86" fmla="*/ 2147483646 w 219"/>
              <a:gd name="T87" fmla="*/ 2147483646 h 252"/>
              <a:gd name="T88" fmla="*/ 2147483646 w 219"/>
              <a:gd name="T89" fmla="*/ 2147483646 h 252"/>
              <a:gd name="T90" fmla="*/ 2147483646 w 219"/>
              <a:gd name="T91" fmla="*/ 2147483646 h 252"/>
              <a:gd name="T92" fmla="*/ 2147483646 w 219"/>
              <a:gd name="T93" fmla="*/ 2147483646 h 252"/>
              <a:gd name="T94" fmla="*/ 2147483646 w 219"/>
              <a:gd name="T95" fmla="*/ 2147483646 h 2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9"/>
              <a:gd name="T145" fmla="*/ 0 h 252"/>
              <a:gd name="T146" fmla="*/ 219 w 219"/>
              <a:gd name="T147" fmla="*/ 252 h 25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9" h="252">
                <a:moveTo>
                  <a:pt x="211" y="122"/>
                </a:moveTo>
                <a:lnTo>
                  <a:pt x="203" y="73"/>
                </a:lnTo>
                <a:lnTo>
                  <a:pt x="203" y="82"/>
                </a:lnTo>
                <a:lnTo>
                  <a:pt x="179" y="41"/>
                </a:lnTo>
                <a:lnTo>
                  <a:pt x="146" y="17"/>
                </a:lnTo>
                <a:lnTo>
                  <a:pt x="106" y="8"/>
                </a:lnTo>
                <a:lnTo>
                  <a:pt x="65" y="17"/>
                </a:lnTo>
                <a:lnTo>
                  <a:pt x="73" y="17"/>
                </a:lnTo>
                <a:lnTo>
                  <a:pt x="41" y="41"/>
                </a:lnTo>
                <a:lnTo>
                  <a:pt x="16" y="82"/>
                </a:lnTo>
                <a:lnTo>
                  <a:pt x="16" y="73"/>
                </a:lnTo>
                <a:lnTo>
                  <a:pt x="8" y="122"/>
                </a:lnTo>
                <a:lnTo>
                  <a:pt x="16" y="171"/>
                </a:lnTo>
                <a:lnTo>
                  <a:pt x="41" y="211"/>
                </a:lnTo>
                <a:lnTo>
                  <a:pt x="73" y="236"/>
                </a:lnTo>
                <a:lnTo>
                  <a:pt x="65" y="236"/>
                </a:lnTo>
                <a:lnTo>
                  <a:pt x="106" y="244"/>
                </a:lnTo>
                <a:lnTo>
                  <a:pt x="146" y="236"/>
                </a:lnTo>
                <a:lnTo>
                  <a:pt x="179" y="211"/>
                </a:lnTo>
                <a:lnTo>
                  <a:pt x="203" y="171"/>
                </a:lnTo>
                <a:lnTo>
                  <a:pt x="211" y="122"/>
                </a:lnTo>
                <a:lnTo>
                  <a:pt x="219" y="122"/>
                </a:lnTo>
                <a:lnTo>
                  <a:pt x="211" y="171"/>
                </a:lnTo>
                <a:lnTo>
                  <a:pt x="211" y="179"/>
                </a:lnTo>
                <a:lnTo>
                  <a:pt x="187" y="220"/>
                </a:lnTo>
                <a:lnTo>
                  <a:pt x="154" y="244"/>
                </a:lnTo>
                <a:lnTo>
                  <a:pt x="146" y="244"/>
                </a:lnTo>
                <a:lnTo>
                  <a:pt x="106" y="252"/>
                </a:lnTo>
                <a:lnTo>
                  <a:pt x="65" y="244"/>
                </a:lnTo>
                <a:lnTo>
                  <a:pt x="33" y="220"/>
                </a:lnTo>
                <a:lnTo>
                  <a:pt x="8" y="179"/>
                </a:lnTo>
                <a:lnTo>
                  <a:pt x="8" y="171"/>
                </a:lnTo>
                <a:lnTo>
                  <a:pt x="0" y="122"/>
                </a:lnTo>
                <a:lnTo>
                  <a:pt x="8" y="73"/>
                </a:lnTo>
                <a:lnTo>
                  <a:pt x="33" y="33"/>
                </a:lnTo>
                <a:lnTo>
                  <a:pt x="65" y="8"/>
                </a:lnTo>
                <a:lnTo>
                  <a:pt x="106" y="0"/>
                </a:lnTo>
                <a:lnTo>
                  <a:pt x="146" y="8"/>
                </a:lnTo>
                <a:lnTo>
                  <a:pt x="154" y="8"/>
                </a:lnTo>
                <a:lnTo>
                  <a:pt x="187" y="33"/>
                </a:lnTo>
                <a:lnTo>
                  <a:pt x="211" y="73"/>
                </a:lnTo>
                <a:lnTo>
                  <a:pt x="219" y="122"/>
                </a:lnTo>
                <a:lnTo>
                  <a:pt x="21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184" name="Freeform 14">
            <a:extLst>
              <a:ext uri="{FF2B5EF4-FFF2-40B4-BE49-F238E27FC236}">
                <a16:creationId xmlns:a16="http://schemas.microsoft.com/office/drawing/2014/main" id="{FB950B43-3856-4015-9A86-C64381DA48FF}"/>
              </a:ext>
            </a:extLst>
          </p:cNvPr>
          <p:cNvSpPr>
            <a:spLocks/>
          </p:cNvSpPr>
          <p:nvPr/>
        </p:nvSpPr>
        <p:spPr bwMode="auto">
          <a:xfrm>
            <a:off x="4737100" y="1939925"/>
            <a:ext cx="12700" cy="1588"/>
          </a:xfrm>
          <a:custGeom>
            <a:avLst/>
            <a:gdLst>
              <a:gd name="T0" fmla="*/ 0 w 8"/>
              <a:gd name="T1" fmla="*/ 0 h 1587"/>
              <a:gd name="T2" fmla="*/ 0 w 8"/>
              <a:gd name="T3" fmla="*/ 0 h 1587"/>
              <a:gd name="T4" fmla="*/ 0 w 8"/>
              <a:gd name="T5" fmla="*/ 0 h 1587"/>
              <a:gd name="T6" fmla="*/ 2147483646 w 8"/>
              <a:gd name="T7" fmla="*/ 0 h 1587"/>
              <a:gd name="T8" fmla="*/ 2147483646 w 8"/>
              <a:gd name="T9" fmla="*/ 0 h 1587"/>
              <a:gd name="T10" fmla="*/ 2147483646 w 8"/>
              <a:gd name="T11" fmla="*/ 0 h 1587"/>
              <a:gd name="T12" fmla="*/ 0 w 8"/>
              <a:gd name="T13" fmla="*/ 0 h 1587"/>
              <a:gd name="T14" fmla="*/ 0 60000 65536"/>
              <a:gd name="T15" fmla="*/ 0 60000 65536"/>
              <a:gd name="T16" fmla="*/ 0 60000 65536"/>
              <a:gd name="T17" fmla="*/ 0 60000 65536"/>
              <a:gd name="T18" fmla="*/ 0 60000 65536"/>
              <a:gd name="T19" fmla="*/ 0 60000 65536"/>
              <a:gd name="T20" fmla="*/ 0 60000 65536"/>
              <a:gd name="T21" fmla="*/ 0 w 8"/>
              <a:gd name="T22" fmla="*/ 0 h 1587"/>
              <a:gd name="T23" fmla="*/ 8 w 8"/>
              <a:gd name="T24" fmla="*/ 1587 h 1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1587">
                <a:moveTo>
                  <a:pt x="0" y="0"/>
                </a:moveTo>
                <a:lnTo>
                  <a:pt x="0" y="0"/>
                </a:lnTo>
                <a:lnTo>
                  <a:pt x="8"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185" name="Freeform 15">
            <a:extLst>
              <a:ext uri="{FF2B5EF4-FFF2-40B4-BE49-F238E27FC236}">
                <a16:creationId xmlns:a16="http://schemas.microsoft.com/office/drawing/2014/main" id="{26AF9B0F-654C-49B6-9554-73FF0B807CDA}"/>
              </a:ext>
            </a:extLst>
          </p:cNvPr>
          <p:cNvSpPr>
            <a:spLocks/>
          </p:cNvSpPr>
          <p:nvPr/>
        </p:nvSpPr>
        <p:spPr bwMode="auto">
          <a:xfrm>
            <a:off x="4311650" y="1643063"/>
            <a:ext cx="515938" cy="1379537"/>
          </a:xfrm>
          <a:custGeom>
            <a:avLst/>
            <a:gdLst>
              <a:gd name="T0" fmla="*/ 2147483646 w 325"/>
              <a:gd name="T1" fmla="*/ 2147483646 h 869"/>
              <a:gd name="T2" fmla="*/ 2147483646 w 325"/>
              <a:gd name="T3" fmla="*/ 2147483646 h 869"/>
              <a:gd name="T4" fmla="*/ 2147483646 w 325"/>
              <a:gd name="T5" fmla="*/ 2147483646 h 869"/>
              <a:gd name="T6" fmla="*/ 2147483646 w 325"/>
              <a:gd name="T7" fmla="*/ 2147483646 h 869"/>
              <a:gd name="T8" fmla="*/ 2147483646 w 325"/>
              <a:gd name="T9" fmla="*/ 2147483646 h 869"/>
              <a:gd name="T10" fmla="*/ 2147483646 w 325"/>
              <a:gd name="T11" fmla="*/ 2147483646 h 869"/>
              <a:gd name="T12" fmla="*/ 2147483646 w 325"/>
              <a:gd name="T13" fmla="*/ 2147483646 h 869"/>
              <a:gd name="T14" fmla="*/ 2147483646 w 325"/>
              <a:gd name="T15" fmla="*/ 2147483646 h 869"/>
              <a:gd name="T16" fmla="*/ 2147483646 w 325"/>
              <a:gd name="T17" fmla="*/ 2147483646 h 869"/>
              <a:gd name="T18" fmla="*/ 2147483646 w 325"/>
              <a:gd name="T19" fmla="*/ 2147483646 h 869"/>
              <a:gd name="T20" fmla="*/ 2147483646 w 325"/>
              <a:gd name="T21" fmla="*/ 2147483646 h 869"/>
              <a:gd name="T22" fmla="*/ 2147483646 w 325"/>
              <a:gd name="T23" fmla="*/ 2147483646 h 869"/>
              <a:gd name="T24" fmla="*/ 2147483646 w 325"/>
              <a:gd name="T25" fmla="*/ 2147483646 h 869"/>
              <a:gd name="T26" fmla="*/ 2147483646 w 325"/>
              <a:gd name="T27" fmla="*/ 2147483646 h 869"/>
              <a:gd name="T28" fmla="*/ 2147483646 w 325"/>
              <a:gd name="T29" fmla="*/ 2147483646 h 869"/>
              <a:gd name="T30" fmla="*/ 2147483646 w 325"/>
              <a:gd name="T31" fmla="*/ 2147483646 h 869"/>
              <a:gd name="T32" fmla="*/ 2147483646 w 325"/>
              <a:gd name="T33" fmla="*/ 2147483646 h 869"/>
              <a:gd name="T34" fmla="*/ 2147483646 w 325"/>
              <a:gd name="T35" fmla="*/ 2147483646 h 869"/>
              <a:gd name="T36" fmla="*/ 2147483646 w 325"/>
              <a:gd name="T37" fmla="*/ 2147483646 h 869"/>
              <a:gd name="T38" fmla="*/ 2147483646 w 325"/>
              <a:gd name="T39" fmla="*/ 2147483646 h 869"/>
              <a:gd name="T40" fmla="*/ 2147483646 w 325"/>
              <a:gd name="T41" fmla="*/ 2147483646 h 869"/>
              <a:gd name="T42" fmla="*/ 2147483646 w 325"/>
              <a:gd name="T43" fmla="*/ 2147483646 h 869"/>
              <a:gd name="T44" fmla="*/ 2147483646 w 325"/>
              <a:gd name="T45" fmla="*/ 2147483646 h 869"/>
              <a:gd name="T46" fmla="*/ 2147483646 w 325"/>
              <a:gd name="T47" fmla="*/ 2147483646 h 869"/>
              <a:gd name="T48" fmla="*/ 2147483646 w 325"/>
              <a:gd name="T49" fmla="*/ 0 h 869"/>
              <a:gd name="T50" fmla="*/ 2147483646 w 325"/>
              <a:gd name="T51" fmla="*/ 0 h 869"/>
              <a:gd name="T52" fmla="*/ 2147483646 w 325"/>
              <a:gd name="T53" fmla="*/ 2147483646 h 869"/>
              <a:gd name="T54" fmla="*/ 2147483646 w 325"/>
              <a:gd name="T55" fmla="*/ 2147483646 h 869"/>
              <a:gd name="T56" fmla="*/ 2147483646 w 325"/>
              <a:gd name="T57" fmla="*/ 2147483646 h 869"/>
              <a:gd name="T58" fmla="*/ 2147483646 w 325"/>
              <a:gd name="T59" fmla="*/ 2147483646 h 869"/>
              <a:gd name="T60" fmla="*/ 2147483646 w 325"/>
              <a:gd name="T61" fmla="*/ 2147483646 h 869"/>
              <a:gd name="T62" fmla="*/ 2147483646 w 325"/>
              <a:gd name="T63" fmla="*/ 2147483646 h 869"/>
              <a:gd name="T64" fmla="*/ 2147483646 w 325"/>
              <a:gd name="T65" fmla="*/ 2147483646 h 869"/>
              <a:gd name="T66" fmla="*/ 2147483646 w 325"/>
              <a:gd name="T67" fmla="*/ 2147483646 h 869"/>
              <a:gd name="T68" fmla="*/ 2147483646 w 325"/>
              <a:gd name="T69" fmla="*/ 2147483646 h 869"/>
              <a:gd name="T70" fmla="*/ 2147483646 w 325"/>
              <a:gd name="T71" fmla="*/ 2147483646 h 869"/>
              <a:gd name="T72" fmla="*/ 2147483646 w 325"/>
              <a:gd name="T73" fmla="*/ 2147483646 h 869"/>
              <a:gd name="T74" fmla="*/ 2147483646 w 325"/>
              <a:gd name="T75" fmla="*/ 2147483646 h 869"/>
              <a:gd name="T76" fmla="*/ 2147483646 w 325"/>
              <a:gd name="T77" fmla="*/ 2147483646 h 869"/>
              <a:gd name="T78" fmla="*/ 2147483646 w 325"/>
              <a:gd name="T79" fmla="*/ 2147483646 h 869"/>
              <a:gd name="T80" fmla="*/ 2147483646 w 325"/>
              <a:gd name="T81" fmla="*/ 2147483646 h 869"/>
              <a:gd name="T82" fmla="*/ 0 w 325"/>
              <a:gd name="T83" fmla="*/ 2147483646 h 869"/>
              <a:gd name="T84" fmla="*/ 0 w 325"/>
              <a:gd name="T85" fmla="*/ 2147483646 h 869"/>
              <a:gd name="T86" fmla="*/ 0 w 325"/>
              <a:gd name="T87" fmla="*/ 2147483646 h 869"/>
              <a:gd name="T88" fmla="*/ 2147483646 w 325"/>
              <a:gd name="T89" fmla="*/ 2147483646 h 869"/>
              <a:gd name="T90" fmla="*/ 2147483646 w 325"/>
              <a:gd name="T91" fmla="*/ 2147483646 h 869"/>
              <a:gd name="T92" fmla="*/ 2147483646 w 325"/>
              <a:gd name="T93" fmla="*/ 2147483646 h 869"/>
              <a:gd name="T94" fmla="*/ 2147483646 w 325"/>
              <a:gd name="T95" fmla="*/ 0 h 8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25"/>
              <a:gd name="T145" fmla="*/ 0 h 869"/>
              <a:gd name="T146" fmla="*/ 325 w 325"/>
              <a:gd name="T147" fmla="*/ 869 h 8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25" h="869">
                <a:moveTo>
                  <a:pt x="147" y="8"/>
                </a:moveTo>
                <a:lnTo>
                  <a:pt x="90" y="25"/>
                </a:lnTo>
                <a:lnTo>
                  <a:pt x="98" y="25"/>
                </a:lnTo>
                <a:lnTo>
                  <a:pt x="49" y="57"/>
                </a:lnTo>
                <a:lnTo>
                  <a:pt x="25" y="98"/>
                </a:lnTo>
                <a:lnTo>
                  <a:pt x="25" y="90"/>
                </a:lnTo>
                <a:lnTo>
                  <a:pt x="9" y="147"/>
                </a:lnTo>
                <a:lnTo>
                  <a:pt x="9" y="431"/>
                </a:lnTo>
                <a:lnTo>
                  <a:pt x="9" y="715"/>
                </a:lnTo>
                <a:lnTo>
                  <a:pt x="25" y="772"/>
                </a:lnTo>
                <a:lnTo>
                  <a:pt x="49" y="820"/>
                </a:lnTo>
                <a:lnTo>
                  <a:pt x="98" y="853"/>
                </a:lnTo>
                <a:lnTo>
                  <a:pt x="90" y="853"/>
                </a:lnTo>
                <a:lnTo>
                  <a:pt x="147" y="861"/>
                </a:lnTo>
                <a:lnTo>
                  <a:pt x="163" y="861"/>
                </a:lnTo>
                <a:lnTo>
                  <a:pt x="171" y="861"/>
                </a:lnTo>
                <a:lnTo>
                  <a:pt x="228" y="853"/>
                </a:lnTo>
                <a:lnTo>
                  <a:pt x="276" y="820"/>
                </a:lnTo>
                <a:lnTo>
                  <a:pt x="309" y="772"/>
                </a:lnTo>
                <a:lnTo>
                  <a:pt x="317" y="715"/>
                </a:lnTo>
                <a:lnTo>
                  <a:pt x="317" y="431"/>
                </a:lnTo>
                <a:lnTo>
                  <a:pt x="317" y="147"/>
                </a:lnTo>
                <a:lnTo>
                  <a:pt x="309" y="90"/>
                </a:lnTo>
                <a:lnTo>
                  <a:pt x="309" y="98"/>
                </a:lnTo>
                <a:lnTo>
                  <a:pt x="276" y="57"/>
                </a:lnTo>
                <a:lnTo>
                  <a:pt x="228" y="25"/>
                </a:lnTo>
                <a:lnTo>
                  <a:pt x="171" y="8"/>
                </a:lnTo>
                <a:lnTo>
                  <a:pt x="163" y="8"/>
                </a:lnTo>
                <a:lnTo>
                  <a:pt x="147" y="8"/>
                </a:lnTo>
                <a:lnTo>
                  <a:pt x="147" y="0"/>
                </a:lnTo>
                <a:lnTo>
                  <a:pt x="163" y="0"/>
                </a:lnTo>
                <a:lnTo>
                  <a:pt x="171" y="0"/>
                </a:lnTo>
                <a:lnTo>
                  <a:pt x="228" y="17"/>
                </a:lnTo>
                <a:lnTo>
                  <a:pt x="236" y="17"/>
                </a:lnTo>
                <a:lnTo>
                  <a:pt x="285" y="49"/>
                </a:lnTo>
                <a:lnTo>
                  <a:pt x="317" y="90"/>
                </a:lnTo>
                <a:lnTo>
                  <a:pt x="325" y="147"/>
                </a:lnTo>
                <a:lnTo>
                  <a:pt x="325" y="431"/>
                </a:lnTo>
                <a:lnTo>
                  <a:pt x="325" y="715"/>
                </a:lnTo>
                <a:lnTo>
                  <a:pt x="317" y="772"/>
                </a:lnTo>
                <a:lnTo>
                  <a:pt x="317" y="780"/>
                </a:lnTo>
                <a:lnTo>
                  <a:pt x="285" y="829"/>
                </a:lnTo>
                <a:lnTo>
                  <a:pt x="236" y="861"/>
                </a:lnTo>
                <a:lnTo>
                  <a:pt x="228" y="861"/>
                </a:lnTo>
                <a:lnTo>
                  <a:pt x="171" y="869"/>
                </a:lnTo>
                <a:lnTo>
                  <a:pt x="163" y="869"/>
                </a:lnTo>
                <a:lnTo>
                  <a:pt x="147" y="869"/>
                </a:lnTo>
                <a:lnTo>
                  <a:pt x="90" y="861"/>
                </a:lnTo>
                <a:lnTo>
                  <a:pt x="41" y="829"/>
                </a:lnTo>
                <a:lnTo>
                  <a:pt x="41" y="820"/>
                </a:lnTo>
                <a:lnTo>
                  <a:pt x="17" y="772"/>
                </a:lnTo>
                <a:lnTo>
                  <a:pt x="0" y="715"/>
                </a:lnTo>
                <a:lnTo>
                  <a:pt x="0" y="431"/>
                </a:lnTo>
                <a:lnTo>
                  <a:pt x="0" y="147"/>
                </a:lnTo>
                <a:lnTo>
                  <a:pt x="17" y="90"/>
                </a:lnTo>
                <a:lnTo>
                  <a:pt x="41" y="49"/>
                </a:lnTo>
                <a:lnTo>
                  <a:pt x="90" y="17"/>
                </a:lnTo>
                <a:lnTo>
                  <a:pt x="147" y="0"/>
                </a:lnTo>
                <a:lnTo>
                  <a:pt x="147"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186" name="Freeform 16">
            <a:extLst>
              <a:ext uri="{FF2B5EF4-FFF2-40B4-BE49-F238E27FC236}">
                <a16:creationId xmlns:a16="http://schemas.microsoft.com/office/drawing/2014/main" id="{4C2477ED-5FF6-4B51-9F7D-0F6392622E42}"/>
              </a:ext>
            </a:extLst>
          </p:cNvPr>
          <p:cNvSpPr>
            <a:spLocks/>
          </p:cNvSpPr>
          <p:nvPr/>
        </p:nvSpPr>
        <p:spPr bwMode="auto">
          <a:xfrm>
            <a:off x="4545013" y="1643063"/>
            <a:ext cx="1587" cy="12700"/>
          </a:xfrm>
          <a:custGeom>
            <a:avLst/>
            <a:gdLst>
              <a:gd name="T0" fmla="*/ 0 w 1587"/>
              <a:gd name="T1" fmla="*/ 2147483646 h 8"/>
              <a:gd name="T2" fmla="*/ 0 w 1587"/>
              <a:gd name="T3" fmla="*/ 2147483646 h 8"/>
              <a:gd name="T4" fmla="*/ 0 w 1587"/>
              <a:gd name="T5" fmla="*/ 2147483646 h 8"/>
              <a:gd name="T6" fmla="*/ 0 w 1587"/>
              <a:gd name="T7" fmla="*/ 0 h 8"/>
              <a:gd name="T8" fmla="*/ 0 w 1587"/>
              <a:gd name="T9" fmla="*/ 0 h 8"/>
              <a:gd name="T10" fmla="*/ 0 w 1587"/>
              <a:gd name="T11" fmla="*/ 0 h 8"/>
              <a:gd name="T12" fmla="*/ 0 w 1587"/>
              <a:gd name="T13" fmla="*/ 2147483646 h 8"/>
              <a:gd name="T14" fmla="*/ 0 60000 65536"/>
              <a:gd name="T15" fmla="*/ 0 60000 65536"/>
              <a:gd name="T16" fmla="*/ 0 60000 65536"/>
              <a:gd name="T17" fmla="*/ 0 60000 65536"/>
              <a:gd name="T18" fmla="*/ 0 60000 65536"/>
              <a:gd name="T19" fmla="*/ 0 60000 65536"/>
              <a:gd name="T20" fmla="*/ 0 60000 65536"/>
              <a:gd name="T21" fmla="*/ 0 w 1587"/>
              <a:gd name="T22" fmla="*/ 0 h 8"/>
              <a:gd name="T23" fmla="*/ 1587 w 158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7" h="8">
                <a:moveTo>
                  <a:pt x="0" y="8"/>
                </a:moveTo>
                <a:lnTo>
                  <a:pt x="0" y="8"/>
                </a:lnTo>
                <a:lnTo>
                  <a:pt x="0" y="0"/>
                </a:lnTo>
                <a:lnTo>
                  <a:pt x="0"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187" name="Freeform 17">
            <a:extLst>
              <a:ext uri="{FF2B5EF4-FFF2-40B4-BE49-F238E27FC236}">
                <a16:creationId xmlns:a16="http://schemas.microsoft.com/office/drawing/2014/main" id="{CA033679-10F8-42CF-BB59-E643F3052181}"/>
              </a:ext>
            </a:extLst>
          </p:cNvPr>
          <p:cNvSpPr>
            <a:spLocks/>
          </p:cNvSpPr>
          <p:nvPr/>
        </p:nvSpPr>
        <p:spPr bwMode="auto">
          <a:xfrm>
            <a:off x="6748463" y="1720850"/>
            <a:ext cx="347662" cy="374650"/>
          </a:xfrm>
          <a:custGeom>
            <a:avLst/>
            <a:gdLst>
              <a:gd name="T0" fmla="*/ 2147483646 w 219"/>
              <a:gd name="T1" fmla="*/ 2147483646 h 236"/>
              <a:gd name="T2" fmla="*/ 2147483646 w 219"/>
              <a:gd name="T3" fmla="*/ 2147483646 h 236"/>
              <a:gd name="T4" fmla="*/ 2147483646 w 219"/>
              <a:gd name="T5" fmla="*/ 2147483646 h 236"/>
              <a:gd name="T6" fmla="*/ 2147483646 w 219"/>
              <a:gd name="T7" fmla="*/ 2147483646 h 236"/>
              <a:gd name="T8" fmla="*/ 2147483646 w 219"/>
              <a:gd name="T9" fmla="*/ 2147483646 h 236"/>
              <a:gd name="T10" fmla="*/ 2147483646 w 219"/>
              <a:gd name="T11" fmla="*/ 2147483646 h 236"/>
              <a:gd name="T12" fmla="*/ 2147483646 w 219"/>
              <a:gd name="T13" fmla="*/ 2147483646 h 236"/>
              <a:gd name="T14" fmla="*/ 2147483646 w 219"/>
              <a:gd name="T15" fmla="*/ 2147483646 h 236"/>
              <a:gd name="T16" fmla="*/ 2147483646 w 219"/>
              <a:gd name="T17" fmla="*/ 2147483646 h 236"/>
              <a:gd name="T18" fmla="*/ 2147483646 w 219"/>
              <a:gd name="T19" fmla="*/ 2147483646 h 236"/>
              <a:gd name="T20" fmla="*/ 2147483646 w 219"/>
              <a:gd name="T21" fmla="*/ 2147483646 h 236"/>
              <a:gd name="T22" fmla="*/ 2147483646 w 219"/>
              <a:gd name="T23" fmla="*/ 2147483646 h 236"/>
              <a:gd name="T24" fmla="*/ 2147483646 w 219"/>
              <a:gd name="T25" fmla="*/ 2147483646 h 236"/>
              <a:gd name="T26" fmla="*/ 2147483646 w 219"/>
              <a:gd name="T27" fmla="*/ 2147483646 h 236"/>
              <a:gd name="T28" fmla="*/ 2147483646 w 219"/>
              <a:gd name="T29" fmla="*/ 2147483646 h 236"/>
              <a:gd name="T30" fmla="*/ 2147483646 w 219"/>
              <a:gd name="T31" fmla="*/ 2147483646 h 236"/>
              <a:gd name="T32" fmla="*/ 2147483646 w 219"/>
              <a:gd name="T33" fmla="*/ 2147483646 h 236"/>
              <a:gd name="T34" fmla="*/ 2147483646 w 219"/>
              <a:gd name="T35" fmla="*/ 2147483646 h 236"/>
              <a:gd name="T36" fmla="*/ 2147483646 w 219"/>
              <a:gd name="T37" fmla="*/ 2147483646 h 236"/>
              <a:gd name="T38" fmla="*/ 2147483646 w 219"/>
              <a:gd name="T39" fmla="*/ 2147483646 h 236"/>
              <a:gd name="T40" fmla="*/ 2147483646 w 219"/>
              <a:gd name="T41" fmla="*/ 2147483646 h 236"/>
              <a:gd name="T42" fmla="*/ 2147483646 w 219"/>
              <a:gd name="T43" fmla="*/ 2147483646 h 236"/>
              <a:gd name="T44" fmla="*/ 2147483646 w 219"/>
              <a:gd name="T45" fmla="*/ 2147483646 h 236"/>
              <a:gd name="T46" fmla="*/ 2147483646 w 219"/>
              <a:gd name="T47" fmla="*/ 2147483646 h 236"/>
              <a:gd name="T48" fmla="*/ 2147483646 w 219"/>
              <a:gd name="T49" fmla="*/ 2147483646 h 236"/>
              <a:gd name="T50" fmla="*/ 2147483646 w 219"/>
              <a:gd name="T51" fmla="*/ 2147483646 h 236"/>
              <a:gd name="T52" fmla="*/ 2147483646 w 219"/>
              <a:gd name="T53" fmla="*/ 2147483646 h 236"/>
              <a:gd name="T54" fmla="*/ 2147483646 w 219"/>
              <a:gd name="T55" fmla="*/ 2147483646 h 236"/>
              <a:gd name="T56" fmla="*/ 2147483646 w 219"/>
              <a:gd name="T57" fmla="*/ 2147483646 h 236"/>
              <a:gd name="T58" fmla="*/ 2147483646 w 219"/>
              <a:gd name="T59" fmla="*/ 2147483646 h 236"/>
              <a:gd name="T60" fmla="*/ 2147483646 w 219"/>
              <a:gd name="T61" fmla="*/ 2147483646 h 236"/>
              <a:gd name="T62" fmla="*/ 2147483646 w 219"/>
              <a:gd name="T63" fmla="*/ 2147483646 h 236"/>
              <a:gd name="T64" fmla="*/ 2147483646 w 219"/>
              <a:gd name="T65" fmla="*/ 2147483646 h 236"/>
              <a:gd name="T66" fmla="*/ 2147483646 w 219"/>
              <a:gd name="T67" fmla="*/ 2147483646 h 236"/>
              <a:gd name="T68" fmla="*/ 2147483646 w 219"/>
              <a:gd name="T69" fmla="*/ 2147483646 h 236"/>
              <a:gd name="T70" fmla="*/ 0 w 219"/>
              <a:gd name="T71" fmla="*/ 2147483646 h 236"/>
              <a:gd name="T72" fmla="*/ 0 w 219"/>
              <a:gd name="T73" fmla="*/ 2147483646 h 236"/>
              <a:gd name="T74" fmla="*/ 2147483646 w 219"/>
              <a:gd name="T75" fmla="*/ 2147483646 h 236"/>
              <a:gd name="T76" fmla="*/ 2147483646 w 219"/>
              <a:gd name="T77" fmla="*/ 2147483646 h 236"/>
              <a:gd name="T78" fmla="*/ 2147483646 w 219"/>
              <a:gd name="T79" fmla="*/ 2147483646 h 236"/>
              <a:gd name="T80" fmla="*/ 2147483646 w 219"/>
              <a:gd name="T81" fmla="*/ 2147483646 h 236"/>
              <a:gd name="T82" fmla="*/ 2147483646 w 219"/>
              <a:gd name="T83" fmla="*/ 0 h 236"/>
              <a:gd name="T84" fmla="*/ 2147483646 w 219"/>
              <a:gd name="T85" fmla="*/ 0 h 236"/>
              <a:gd name="T86" fmla="*/ 2147483646 w 219"/>
              <a:gd name="T87" fmla="*/ 2147483646 h 236"/>
              <a:gd name="T88" fmla="*/ 2147483646 w 219"/>
              <a:gd name="T89" fmla="*/ 2147483646 h 236"/>
              <a:gd name="T90" fmla="*/ 2147483646 w 219"/>
              <a:gd name="T91" fmla="*/ 2147483646 h 236"/>
              <a:gd name="T92" fmla="*/ 2147483646 w 219"/>
              <a:gd name="T93" fmla="*/ 2147483646 h 236"/>
              <a:gd name="T94" fmla="*/ 2147483646 w 219"/>
              <a:gd name="T95" fmla="*/ 2147483646 h 2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9"/>
              <a:gd name="T145" fmla="*/ 0 h 236"/>
              <a:gd name="T146" fmla="*/ 219 w 219"/>
              <a:gd name="T147" fmla="*/ 236 h 2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9" h="236">
                <a:moveTo>
                  <a:pt x="211" y="114"/>
                </a:moveTo>
                <a:lnTo>
                  <a:pt x="203" y="73"/>
                </a:lnTo>
                <a:lnTo>
                  <a:pt x="187" y="33"/>
                </a:lnTo>
                <a:lnTo>
                  <a:pt x="187" y="41"/>
                </a:lnTo>
                <a:lnTo>
                  <a:pt x="146" y="16"/>
                </a:lnTo>
                <a:lnTo>
                  <a:pt x="105" y="8"/>
                </a:lnTo>
                <a:lnTo>
                  <a:pt x="65" y="16"/>
                </a:lnTo>
                <a:lnTo>
                  <a:pt x="73" y="16"/>
                </a:lnTo>
                <a:lnTo>
                  <a:pt x="40" y="41"/>
                </a:lnTo>
                <a:lnTo>
                  <a:pt x="16" y="81"/>
                </a:lnTo>
                <a:lnTo>
                  <a:pt x="16" y="73"/>
                </a:lnTo>
                <a:lnTo>
                  <a:pt x="8" y="114"/>
                </a:lnTo>
                <a:lnTo>
                  <a:pt x="16" y="154"/>
                </a:lnTo>
                <a:lnTo>
                  <a:pt x="40" y="195"/>
                </a:lnTo>
                <a:lnTo>
                  <a:pt x="73" y="219"/>
                </a:lnTo>
                <a:lnTo>
                  <a:pt x="65" y="219"/>
                </a:lnTo>
                <a:lnTo>
                  <a:pt x="105" y="227"/>
                </a:lnTo>
                <a:lnTo>
                  <a:pt x="146" y="219"/>
                </a:lnTo>
                <a:lnTo>
                  <a:pt x="187" y="195"/>
                </a:lnTo>
                <a:lnTo>
                  <a:pt x="203" y="154"/>
                </a:lnTo>
                <a:lnTo>
                  <a:pt x="211" y="114"/>
                </a:lnTo>
                <a:lnTo>
                  <a:pt x="219" y="114"/>
                </a:lnTo>
                <a:lnTo>
                  <a:pt x="211" y="154"/>
                </a:lnTo>
                <a:lnTo>
                  <a:pt x="195" y="195"/>
                </a:lnTo>
                <a:lnTo>
                  <a:pt x="195" y="203"/>
                </a:lnTo>
                <a:lnTo>
                  <a:pt x="154" y="227"/>
                </a:lnTo>
                <a:lnTo>
                  <a:pt x="146" y="227"/>
                </a:lnTo>
                <a:lnTo>
                  <a:pt x="105" y="236"/>
                </a:lnTo>
                <a:lnTo>
                  <a:pt x="65" y="227"/>
                </a:lnTo>
                <a:lnTo>
                  <a:pt x="32" y="203"/>
                </a:lnTo>
                <a:lnTo>
                  <a:pt x="8" y="162"/>
                </a:lnTo>
                <a:lnTo>
                  <a:pt x="8" y="154"/>
                </a:lnTo>
                <a:lnTo>
                  <a:pt x="0" y="114"/>
                </a:lnTo>
                <a:lnTo>
                  <a:pt x="8" y="73"/>
                </a:lnTo>
                <a:lnTo>
                  <a:pt x="32" y="33"/>
                </a:lnTo>
                <a:lnTo>
                  <a:pt x="65" y="8"/>
                </a:lnTo>
                <a:lnTo>
                  <a:pt x="105" y="0"/>
                </a:lnTo>
                <a:lnTo>
                  <a:pt x="146" y="8"/>
                </a:lnTo>
                <a:lnTo>
                  <a:pt x="154" y="8"/>
                </a:lnTo>
                <a:lnTo>
                  <a:pt x="195" y="33"/>
                </a:lnTo>
                <a:lnTo>
                  <a:pt x="211" y="73"/>
                </a:lnTo>
                <a:lnTo>
                  <a:pt x="219" y="114"/>
                </a:lnTo>
                <a:lnTo>
                  <a:pt x="211" y="1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188" name="Freeform 18">
            <a:extLst>
              <a:ext uri="{FF2B5EF4-FFF2-40B4-BE49-F238E27FC236}">
                <a16:creationId xmlns:a16="http://schemas.microsoft.com/office/drawing/2014/main" id="{AB8F8F54-A2DC-4E8F-AA2D-075C5B3CE745}"/>
              </a:ext>
            </a:extLst>
          </p:cNvPr>
          <p:cNvSpPr>
            <a:spLocks/>
          </p:cNvSpPr>
          <p:nvPr/>
        </p:nvSpPr>
        <p:spPr bwMode="auto">
          <a:xfrm>
            <a:off x="7083425" y="1901825"/>
            <a:ext cx="12700" cy="1588"/>
          </a:xfrm>
          <a:custGeom>
            <a:avLst/>
            <a:gdLst>
              <a:gd name="T0" fmla="*/ 0 w 8"/>
              <a:gd name="T1" fmla="*/ 0 h 1587"/>
              <a:gd name="T2" fmla="*/ 0 w 8"/>
              <a:gd name="T3" fmla="*/ 0 h 1587"/>
              <a:gd name="T4" fmla="*/ 0 w 8"/>
              <a:gd name="T5" fmla="*/ 0 h 1587"/>
              <a:gd name="T6" fmla="*/ 2147483646 w 8"/>
              <a:gd name="T7" fmla="*/ 0 h 1587"/>
              <a:gd name="T8" fmla="*/ 2147483646 w 8"/>
              <a:gd name="T9" fmla="*/ 0 h 1587"/>
              <a:gd name="T10" fmla="*/ 2147483646 w 8"/>
              <a:gd name="T11" fmla="*/ 0 h 1587"/>
              <a:gd name="T12" fmla="*/ 0 w 8"/>
              <a:gd name="T13" fmla="*/ 0 h 1587"/>
              <a:gd name="T14" fmla="*/ 0 60000 65536"/>
              <a:gd name="T15" fmla="*/ 0 60000 65536"/>
              <a:gd name="T16" fmla="*/ 0 60000 65536"/>
              <a:gd name="T17" fmla="*/ 0 60000 65536"/>
              <a:gd name="T18" fmla="*/ 0 60000 65536"/>
              <a:gd name="T19" fmla="*/ 0 60000 65536"/>
              <a:gd name="T20" fmla="*/ 0 60000 65536"/>
              <a:gd name="T21" fmla="*/ 0 w 8"/>
              <a:gd name="T22" fmla="*/ 0 h 1587"/>
              <a:gd name="T23" fmla="*/ 8 w 8"/>
              <a:gd name="T24" fmla="*/ 1587 h 1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1587">
                <a:moveTo>
                  <a:pt x="0" y="0"/>
                </a:moveTo>
                <a:lnTo>
                  <a:pt x="0" y="0"/>
                </a:lnTo>
                <a:lnTo>
                  <a:pt x="8"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189" name="Freeform 19">
            <a:extLst>
              <a:ext uri="{FF2B5EF4-FFF2-40B4-BE49-F238E27FC236}">
                <a16:creationId xmlns:a16="http://schemas.microsoft.com/office/drawing/2014/main" id="{74BC8B38-7F37-4D5D-BE6F-FEE1A3FEA011}"/>
              </a:ext>
            </a:extLst>
          </p:cNvPr>
          <p:cNvSpPr>
            <a:spLocks/>
          </p:cNvSpPr>
          <p:nvPr/>
        </p:nvSpPr>
        <p:spPr bwMode="auto">
          <a:xfrm>
            <a:off x="6670675" y="1604963"/>
            <a:ext cx="515938" cy="709612"/>
          </a:xfrm>
          <a:custGeom>
            <a:avLst/>
            <a:gdLst>
              <a:gd name="T0" fmla="*/ 2147483646 w 325"/>
              <a:gd name="T1" fmla="*/ 2147483646 h 447"/>
              <a:gd name="T2" fmla="*/ 2147483646 w 325"/>
              <a:gd name="T3" fmla="*/ 2147483646 h 447"/>
              <a:gd name="T4" fmla="*/ 2147483646 w 325"/>
              <a:gd name="T5" fmla="*/ 2147483646 h 447"/>
              <a:gd name="T6" fmla="*/ 2147483646 w 325"/>
              <a:gd name="T7" fmla="*/ 2147483646 h 447"/>
              <a:gd name="T8" fmla="*/ 2147483646 w 325"/>
              <a:gd name="T9" fmla="*/ 2147483646 h 447"/>
              <a:gd name="T10" fmla="*/ 2147483646 w 325"/>
              <a:gd name="T11" fmla="*/ 2147483646 h 447"/>
              <a:gd name="T12" fmla="*/ 2147483646 w 325"/>
              <a:gd name="T13" fmla="*/ 2147483646 h 447"/>
              <a:gd name="T14" fmla="*/ 2147483646 w 325"/>
              <a:gd name="T15" fmla="*/ 2147483646 h 447"/>
              <a:gd name="T16" fmla="*/ 2147483646 w 325"/>
              <a:gd name="T17" fmla="*/ 2147483646 h 447"/>
              <a:gd name="T18" fmla="*/ 2147483646 w 325"/>
              <a:gd name="T19" fmla="*/ 2147483646 h 447"/>
              <a:gd name="T20" fmla="*/ 2147483646 w 325"/>
              <a:gd name="T21" fmla="*/ 2147483646 h 447"/>
              <a:gd name="T22" fmla="*/ 2147483646 w 325"/>
              <a:gd name="T23" fmla="*/ 2147483646 h 447"/>
              <a:gd name="T24" fmla="*/ 2147483646 w 325"/>
              <a:gd name="T25" fmla="*/ 2147483646 h 447"/>
              <a:gd name="T26" fmla="*/ 2147483646 w 325"/>
              <a:gd name="T27" fmla="*/ 2147483646 h 447"/>
              <a:gd name="T28" fmla="*/ 2147483646 w 325"/>
              <a:gd name="T29" fmla="*/ 2147483646 h 447"/>
              <a:gd name="T30" fmla="*/ 2147483646 w 325"/>
              <a:gd name="T31" fmla="*/ 2147483646 h 447"/>
              <a:gd name="T32" fmla="*/ 2147483646 w 325"/>
              <a:gd name="T33" fmla="*/ 2147483646 h 447"/>
              <a:gd name="T34" fmla="*/ 2147483646 w 325"/>
              <a:gd name="T35" fmla="*/ 2147483646 h 447"/>
              <a:gd name="T36" fmla="*/ 2147483646 w 325"/>
              <a:gd name="T37" fmla="*/ 2147483646 h 447"/>
              <a:gd name="T38" fmla="*/ 2147483646 w 325"/>
              <a:gd name="T39" fmla="*/ 2147483646 h 447"/>
              <a:gd name="T40" fmla="*/ 2147483646 w 325"/>
              <a:gd name="T41" fmla="*/ 2147483646 h 447"/>
              <a:gd name="T42" fmla="*/ 2147483646 w 325"/>
              <a:gd name="T43" fmla="*/ 2147483646 h 447"/>
              <a:gd name="T44" fmla="*/ 2147483646 w 325"/>
              <a:gd name="T45" fmla="*/ 2147483646 h 447"/>
              <a:gd name="T46" fmla="*/ 2147483646 w 325"/>
              <a:gd name="T47" fmla="*/ 2147483646 h 447"/>
              <a:gd name="T48" fmla="*/ 2147483646 w 325"/>
              <a:gd name="T49" fmla="*/ 0 h 447"/>
              <a:gd name="T50" fmla="*/ 2147483646 w 325"/>
              <a:gd name="T51" fmla="*/ 0 h 447"/>
              <a:gd name="T52" fmla="*/ 2147483646 w 325"/>
              <a:gd name="T53" fmla="*/ 2147483646 h 447"/>
              <a:gd name="T54" fmla="*/ 2147483646 w 325"/>
              <a:gd name="T55" fmla="*/ 2147483646 h 447"/>
              <a:gd name="T56" fmla="*/ 2147483646 w 325"/>
              <a:gd name="T57" fmla="*/ 2147483646 h 447"/>
              <a:gd name="T58" fmla="*/ 2147483646 w 325"/>
              <a:gd name="T59" fmla="*/ 2147483646 h 447"/>
              <a:gd name="T60" fmla="*/ 2147483646 w 325"/>
              <a:gd name="T61" fmla="*/ 2147483646 h 447"/>
              <a:gd name="T62" fmla="*/ 2147483646 w 325"/>
              <a:gd name="T63" fmla="*/ 2147483646 h 447"/>
              <a:gd name="T64" fmla="*/ 2147483646 w 325"/>
              <a:gd name="T65" fmla="*/ 2147483646 h 447"/>
              <a:gd name="T66" fmla="*/ 2147483646 w 325"/>
              <a:gd name="T67" fmla="*/ 2147483646 h 447"/>
              <a:gd name="T68" fmla="*/ 2147483646 w 325"/>
              <a:gd name="T69" fmla="*/ 2147483646 h 447"/>
              <a:gd name="T70" fmla="*/ 2147483646 w 325"/>
              <a:gd name="T71" fmla="*/ 2147483646 h 447"/>
              <a:gd name="T72" fmla="*/ 2147483646 w 325"/>
              <a:gd name="T73" fmla="*/ 2147483646 h 447"/>
              <a:gd name="T74" fmla="*/ 2147483646 w 325"/>
              <a:gd name="T75" fmla="*/ 2147483646 h 447"/>
              <a:gd name="T76" fmla="*/ 2147483646 w 325"/>
              <a:gd name="T77" fmla="*/ 2147483646 h 447"/>
              <a:gd name="T78" fmla="*/ 2147483646 w 325"/>
              <a:gd name="T79" fmla="*/ 2147483646 h 447"/>
              <a:gd name="T80" fmla="*/ 2147483646 w 325"/>
              <a:gd name="T81" fmla="*/ 2147483646 h 447"/>
              <a:gd name="T82" fmla="*/ 0 w 325"/>
              <a:gd name="T83" fmla="*/ 2147483646 h 447"/>
              <a:gd name="T84" fmla="*/ 0 w 325"/>
              <a:gd name="T85" fmla="*/ 2147483646 h 447"/>
              <a:gd name="T86" fmla="*/ 0 w 325"/>
              <a:gd name="T87" fmla="*/ 2147483646 h 447"/>
              <a:gd name="T88" fmla="*/ 2147483646 w 325"/>
              <a:gd name="T89" fmla="*/ 2147483646 h 447"/>
              <a:gd name="T90" fmla="*/ 2147483646 w 325"/>
              <a:gd name="T91" fmla="*/ 2147483646 h 447"/>
              <a:gd name="T92" fmla="*/ 2147483646 w 325"/>
              <a:gd name="T93" fmla="*/ 2147483646 h 447"/>
              <a:gd name="T94" fmla="*/ 2147483646 w 325"/>
              <a:gd name="T95" fmla="*/ 0 h 44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25"/>
              <a:gd name="T145" fmla="*/ 0 h 447"/>
              <a:gd name="T146" fmla="*/ 325 w 325"/>
              <a:gd name="T147" fmla="*/ 447 h 44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25" h="447">
                <a:moveTo>
                  <a:pt x="146" y="8"/>
                </a:moveTo>
                <a:lnTo>
                  <a:pt x="89" y="16"/>
                </a:lnTo>
                <a:lnTo>
                  <a:pt x="98" y="16"/>
                </a:lnTo>
                <a:lnTo>
                  <a:pt x="49" y="49"/>
                </a:lnTo>
                <a:lnTo>
                  <a:pt x="16" y="97"/>
                </a:lnTo>
                <a:lnTo>
                  <a:pt x="16" y="89"/>
                </a:lnTo>
                <a:lnTo>
                  <a:pt x="8" y="146"/>
                </a:lnTo>
                <a:lnTo>
                  <a:pt x="8" y="219"/>
                </a:lnTo>
                <a:lnTo>
                  <a:pt x="8" y="292"/>
                </a:lnTo>
                <a:lnTo>
                  <a:pt x="16" y="349"/>
                </a:lnTo>
                <a:lnTo>
                  <a:pt x="49" y="398"/>
                </a:lnTo>
                <a:lnTo>
                  <a:pt x="98" y="430"/>
                </a:lnTo>
                <a:lnTo>
                  <a:pt x="89" y="430"/>
                </a:lnTo>
                <a:lnTo>
                  <a:pt x="146" y="438"/>
                </a:lnTo>
                <a:lnTo>
                  <a:pt x="154" y="438"/>
                </a:lnTo>
                <a:lnTo>
                  <a:pt x="171" y="438"/>
                </a:lnTo>
                <a:lnTo>
                  <a:pt x="227" y="430"/>
                </a:lnTo>
                <a:lnTo>
                  <a:pt x="276" y="398"/>
                </a:lnTo>
                <a:lnTo>
                  <a:pt x="309" y="349"/>
                </a:lnTo>
                <a:lnTo>
                  <a:pt x="317" y="292"/>
                </a:lnTo>
                <a:lnTo>
                  <a:pt x="317" y="219"/>
                </a:lnTo>
                <a:lnTo>
                  <a:pt x="317" y="146"/>
                </a:lnTo>
                <a:lnTo>
                  <a:pt x="309" y="89"/>
                </a:lnTo>
                <a:lnTo>
                  <a:pt x="309" y="97"/>
                </a:lnTo>
                <a:lnTo>
                  <a:pt x="276" y="49"/>
                </a:lnTo>
                <a:lnTo>
                  <a:pt x="227" y="16"/>
                </a:lnTo>
                <a:lnTo>
                  <a:pt x="171" y="8"/>
                </a:lnTo>
                <a:lnTo>
                  <a:pt x="154" y="8"/>
                </a:lnTo>
                <a:lnTo>
                  <a:pt x="146" y="8"/>
                </a:lnTo>
                <a:lnTo>
                  <a:pt x="146" y="0"/>
                </a:lnTo>
                <a:lnTo>
                  <a:pt x="154" y="0"/>
                </a:lnTo>
                <a:lnTo>
                  <a:pt x="171" y="0"/>
                </a:lnTo>
                <a:lnTo>
                  <a:pt x="227" y="8"/>
                </a:lnTo>
                <a:lnTo>
                  <a:pt x="236" y="8"/>
                </a:lnTo>
                <a:lnTo>
                  <a:pt x="284" y="41"/>
                </a:lnTo>
                <a:lnTo>
                  <a:pt x="317" y="89"/>
                </a:lnTo>
                <a:lnTo>
                  <a:pt x="325" y="146"/>
                </a:lnTo>
                <a:lnTo>
                  <a:pt x="325" y="219"/>
                </a:lnTo>
                <a:lnTo>
                  <a:pt x="325" y="292"/>
                </a:lnTo>
                <a:lnTo>
                  <a:pt x="317" y="349"/>
                </a:lnTo>
                <a:lnTo>
                  <a:pt x="317" y="357"/>
                </a:lnTo>
                <a:lnTo>
                  <a:pt x="284" y="406"/>
                </a:lnTo>
                <a:lnTo>
                  <a:pt x="236" y="438"/>
                </a:lnTo>
                <a:lnTo>
                  <a:pt x="227" y="438"/>
                </a:lnTo>
                <a:lnTo>
                  <a:pt x="171" y="447"/>
                </a:lnTo>
                <a:lnTo>
                  <a:pt x="154" y="447"/>
                </a:lnTo>
                <a:lnTo>
                  <a:pt x="146" y="447"/>
                </a:lnTo>
                <a:lnTo>
                  <a:pt x="89" y="438"/>
                </a:lnTo>
                <a:lnTo>
                  <a:pt x="41" y="406"/>
                </a:lnTo>
                <a:lnTo>
                  <a:pt x="8" y="357"/>
                </a:lnTo>
                <a:lnTo>
                  <a:pt x="8" y="349"/>
                </a:lnTo>
                <a:lnTo>
                  <a:pt x="0" y="292"/>
                </a:lnTo>
                <a:lnTo>
                  <a:pt x="0" y="219"/>
                </a:lnTo>
                <a:lnTo>
                  <a:pt x="0" y="146"/>
                </a:lnTo>
                <a:lnTo>
                  <a:pt x="8" y="89"/>
                </a:lnTo>
                <a:lnTo>
                  <a:pt x="41" y="41"/>
                </a:lnTo>
                <a:lnTo>
                  <a:pt x="89" y="8"/>
                </a:lnTo>
                <a:lnTo>
                  <a:pt x="146" y="0"/>
                </a:lnTo>
                <a:lnTo>
                  <a:pt x="146"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190" name="Freeform 20">
            <a:extLst>
              <a:ext uri="{FF2B5EF4-FFF2-40B4-BE49-F238E27FC236}">
                <a16:creationId xmlns:a16="http://schemas.microsoft.com/office/drawing/2014/main" id="{2C8F470D-CFC8-4BD5-B5E1-9A6FCA7BC6D3}"/>
              </a:ext>
            </a:extLst>
          </p:cNvPr>
          <p:cNvSpPr>
            <a:spLocks/>
          </p:cNvSpPr>
          <p:nvPr/>
        </p:nvSpPr>
        <p:spPr bwMode="auto">
          <a:xfrm>
            <a:off x="6902450" y="1604963"/>
            <a:ext cx="1588" cy="12700"/>
          </a:xfrm>
          <a:custGeom>
            <a:avLst/>
            <a:gdLst>
              <a:gd name="T0" fmla="*/ 0 w 1588"/>
              <a:gd name="T1" fmla="*/ 2147483646 h 8"/>
              <a:gd name="T2" fmla="*/ 0 w 1588"/>
              <a:gd name="T3" fmla="*/ 2147483646 h 8"/>
              <a:gd name="T4" fmla="*/ 0 w 1588"/>
              <a:gd name="T5" fmla="*/ 2147483646 h 8"/>
              <a:gd name="T6" fmla="*/ 0 w 1588"/>
              <a:gd name="T7" fmla="*/ 0 h 8"/>
              <a:gd name="T8" fmla="*/ 0 w 1588"/>
              <a:gd name="T9" fmla="*/ 0 h 8"/>
              <a:gd name="T10" fmla="*/ 0 w 1588"/>
              <a:gd name="T11" fmla="*/ 0 h 8"/>
              <a:gd name="T12" fmla="*/ 0 w 1588"/>
              <a:gd name="T13" fmla="*/ 2147483646 h 8"/>
              <a:gd name="T14" fmla="*/ 0 60000 65536"/>
              <a:gd name="T15" fmla="*/ 0 60000 65536"/>
              <a:gd name="T16" fmla="*/ 0 60000 65536"/>
              <a:gd name="T17" fmla="*/ 0 60000 65536"/>
              <a:gd name="T18" fmla="*/ 0 60000 65536"/>
              <a:gd name="T19" fmla="*/ 0 60000 65536"/>
              <a:gd name="T20" fmla="*/ 0 60000 65536"/>
              <a:gd name="T21" fmla="*/ 0 w 1588"/>
              <a:gd name="T22" fmla="*/ 0 h 8"/>
              <a:gd name="T23" fmla="*/ 1588 w 158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8">
                <a:moveTo>
                  <a:pt x="0" y="8"/>
                </a:moveTo>
                <a:lnTo>
                  <a:pt x="0" y="8"/>
                </a:lnTo>
                <a:lnTo>
                  <a:pt x="0" y="0"/>
                </a:lnTo>
                <a:lnTo>
                  <a:pt x="0"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191" name="Freeform 21">
            <a:extLst>
              <a:ext uri="{FF2B5EF4-FFF2-40B4-BE49-F238E27FC236}">
                <a16:creationId xmlns:a16="http://schemas.microsoft.com/office/drawing/2014/main" id="{D9C568B5-F734-4B20-835E-549C580A342C}"/>
              </a:ext>
            </a:extLst>
          </p:cNvPr>
          <p:cNvSpPr>
            <a:spLocks/>
          </p:cNvSpPr>
          <p:nvPr/>
        </p:nvSpPr>
        <p:spPr bwMode="auto">
          <a:xfrm>
            <a:off x="5588000" y="2506663"/>
            <a:ext cx="347663" cy="400050"/>
          </a:xfrm>
          <a:custGeom>
            <a:avLst/>
            <a:gdLst>
              <a:gd name="T0" fmla="*/ 2147483646 w 219"/>
              <a:gd name="T1" fmla="*/ 2147483646 h 252"/>
              <a:gd name="T2" fmla="*/ 2147483646 w 219"/>
              <a:gd name="T3" fmla="*/ 2147483646 h 252"/>
              <a:gd name="T4" fmla="*/ 2147483646 w 219"/>
              <a:gd name="T5" fmla="*/ 2147483646 h 252"/>
              <a:gd name="T6" fmla="*/ 2147483646 w 219"/>
              <a:gd name="T7" fmla="*/ 2147483646 h 252"/>
              <a:gd name="T8" fmla="*/ 2147483646 w 219"/>
              <a:gd name="T9" fmla="*/ 2147483646 h 252"/>
              <a:gd name="T10" fmla="*/ 2147483646 w 219"/>
              <a:gd name="T11" fmla="*/ 2147483646 h 252"/>
              <a:gd name="T12" fmla="*/ 2147483646 w 219"/>
              <a:gd name="T13" fmla="*/ 2147483646 h 252"/>
              <a:gd name="T14" fmla="*/ 2147483646 w 219"/>
              <a:gd name="T15" fmla="*/ 2147483646 h 252"/>
              <a:gd name="T16" fmla="*/ 2147483646 w 219"/>
              <a:gd name="T17" fmla="*/ 2147483646 h 252"/>
              <a:gd name="T18" fmla="*/ 2147483646 w 219"/>
              <a:gd name="T19" fmla="*/ 2147483646 h 252"/>
              <a:gd name="T20" fmla="*/ 2147483646 w 219"/>
              <a:gd name="T21" fmla="*/ 2147483646 h 252"/>
              <a:gd name="T22" fmla="*/ 2147483646 w 219"/>
              <a:gd name="T23" fmla="*/ 2147483646 h 252"/>
              <a:gd name="T24" fmla="*/ 2147483646 w 219"/>
              <a:gd name="T25" fmla="*/ 2147483646 h 252"/>
              <a:gd name="T26" fmla="*/ 2147483646 w 219"/>
              <a:gd name="T27" fmla="*/ 2147483646 h 252"/>
              <a:gd name="T28" fmla="*/ 2147483646 w 219"/>
              <a:gd name="T29" fmla="*/ 2147483646 h 252"/>
              <a:gd name="T30" fmla="*/ 2147483646 w 219"/>
              <a:gd name="T31" fmla="*/ 2147483646 h 252"/>
              <a:gd name="T32" fmla="*/ 2147483646 w 219"/>
              <a:gd name="T33" fmla="*/ 2147483646 h 252"/>
              <a:gd name="T34" fmla="*/ 2147483646 w 219"/>
              <a:gd name="T35" fmla="*/ 2147483646 h 252"/>
              <a:gd name="T36" fmla="*/ 2147483646 w 219"/>
              <a:gd name="T37" fmla="*/ 2147483646 h 252"/>
              <a:gd name="T38" fmla="*/ 2147483646 w 219"/>
              <a:gd name="T39" fmla="*/ 2147483646 h 252"/>
              <a:gd name="T40" fmla="*/ 2147483646 w 219"/>
              <a:gd name="T41" fmla="*/ 2147483646 h 252"/>
              <a:gd name="T42" fmla="*/ 2147483646 w 219"/>
              <a:gd name="T43" fmla="*/ 2147483646 h 252"/>
              <a:gd name="T44" fmla="*/ 2147483646 w 219"/>
              <a:gd name="T45" fmla="*/ 2147483646 h 252"/>
              <a:gd name="T46" fmla="*/ 2147483646 w 219"/>
              <a:gd name="T47" fmla="*/ 2147483646 h 252"/>
              <a:gd name="T48" fmla="*/ 2147483646 w 219"/>
              <a:gd name="T49" fmla="*/ 2147483646 h 252"/>
              <a:gd name="T50" fmla="*/ 2147483646 w 219"/>
              <a:gd name="T51" fmla="*/ 2147483646 h 252"/>
              <a:gd name="T52" fmla="*/ 2147483646 w 219"/>
              <a:gd name="T53" fmla="*/ 2147483646 h 252"/>
              <a:gd name="T54" fmla="*/ 2147483646 w 219"/>
              <a:gd name="T55" fmla="*/ 2147483646 h 252"/>
              <a:gd name="T56" fmla="*/ 2147483646 w 219"/>
              <a:gd name="T57" fmla="*/ 2147483646 h 252"/>
              <a:gd name="T58" fmla="*/ 2147483646 w 219"/>
              <a:gd name="T59" fmla="*/ 2147483646 h 252"/>
              <a:gd name="T60" fmla="*/ 2147483646 w 219"/>
              <a:gd name="T61" fmla="*/ 2147483646 h 252"/>
              <a:gd name="T62" fmla="*/ 2147483646 w 219"/>
              <a:gd name="T63" fmla="*/ 2147483646 h 252"/>
              <a:gd name="T64" fmla="*/ 2147483646 w 219"/>
              <a:gd name="T65" fmla="*/ 2147483646 h 252"/>
              <a:gd name="T66" fmla="*/ 2147483646 w 219"/>
              <a:gd name="T67" fmla="*/ 2147483646 h 252"/>
              <a:gd name="T68" fmla="*/ 2147483646 w 219"/>
              <a:gd name="T69" fmla="*/ 2147483646 h 252"/>
              <a:gd name="T70" fmla="*/ 0 w 219"/>
              <a:gd name="T71" fmla="*/ 2147483646 h 252"/>
              <a:gd name="T72" fmla="*/ 0 w 219"/>
              <a:gd name="T73" fmla="*/ 2147483646 h 252"/>
              <a:gd name="T74" fmla="*/ 2147483646 w 219"/>
              <a:gd name="T75" fmla="*/ 2147483646 h 252"/>
              <a:gd name="T76" fmla="*/ 2147483646 w 219"/>
              <a:gd name="T77" fmla="*/ 2147483646 h 252"/>
              <a:gd name="T78" fmla="*/ 2147483646 w 219"/>
              <a:gd name="T79" fmla="*/ 2147483646 h 252"/>
              <a:gd name="T80" fmla="*/ 2147483646 w 219"/>
              <a:gd name="T81" fmla="*/ 2147483646 h 252"/>
              <a:gd name="T82" fmla="*/ 2147483646 w 219"/>
              <a:gd name="T83" fmla="*/ 0 h 252"/>
              <a:gd name="T84" fmla="*/ 2147483646 w 219"/>
              <a:gd name="T85" fmla="*/ 0 h 252"/>
              <a:gd name="T86" fmla="*/ 2147483646 w 219"/>
              <a:gd name="T87" fmla="*/ 2147483646 h 252"/>
              <a:gd name="T88" fmla="*/ 2147483646 w 219"/>
              <a:gd name="T89" fmla="*/ 2147483646 h 252"/>
              <a:gd name="T90" fmla="*/ 2147483646 w 219"/>
              <a:gd name="T91" fmla="*/ 2147483646 h 252"/>
              <a:gd name="T92" fmla="*/ 2147483646 w 219"/>
              <a:gd name="T93" fmla="*/ 2147483646 h 252"/>
              <a:gd name="T94" fmla="*/ 2147483646 w 219"/>
              <a:gd name="T95" fmla="*/ 2147483646 h 2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9"/>
              <a:gd name="T145" fmla="*/ 0 h 252"/>
              <a:gd name="T146" fmla="*/ 219 w 219"/>
              <a:gd name="T147" fmla="*/ 252 h 25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9" h="252">
                <a:moveTo>
                  <a:pt x="211" y="122"/>
                </a:moveTo>
                <a:lnTo>
                  <a:pt x="203" y="73"/>
                </a:lnTo>
                <a:lnTo>
                  <a:pt x="187" y="41"/>
                </a:lnTo>
                <a:lnTo>
                  <a:pt x="187" y="49"/>
                </a:lnTo>
                <a:lnTo>
                  <a:pt x="146" y="17"/>
                </a:lnTo>
                <a:lnTo>
                  <a:pt x="106" y="8"/>
                </a:lnTo>
                <a:lnTo>
                  <a:pt x="65" y="17"/>
                </a:lnTo>
                <a:lnTo>
                  <a:pt x="73" y="17"/>
                </a:lnTo>
                <a:lnTo>
                  <a:pt x="41" y="49"/>
                </a:lnTo>
                <a:lnTo>
                  <a:pt x="16" y="82"/>
                </a:lnTo>
                <a:lnTo>
                  <a:pt x="16" y="73"/>
                </a:lnTo>
                <a:lnTo>
                  <a:pt x="8" y="122"/>
                </a:lnTo>
                <a:lnTo>
                  <a:pt x="16" y="171"/>
                </a:lnTo>
                <a:lnTo>
                  <a:pt x="41" y="211"/>
                </a:lnTo>
                <a:lnTo>
                  <a:pt x="73" y="236"/>
                </a:lnTo>
                <a:lnTo>
                  <a:pt x="65" y="236"/>
                </a:lnTo>
                <a:lnTo>
                  <a:pt x="106" y="244"/>
                </a:lnTo>
                <a:lnTo>
                  <a:pt x="146" y="236"/>
                </a:lnTo>
                <a:lnTo>
                  <a:pt x="187" y="211"/>
                </a:lnTo>
                <a:lnTo>
                  <a:pt x="203" y="171"/>
                </a:lnTo>
                <a:lnTo>
                  <a:pt x="211" y="122"/>
                </a:lnTo>
                <a:lnTo>
                  <a:pt x="219" y="122"/>
                </a:lnTo>
                <a:lnTo>
                  <a:pt x="211" y="171"/>
                </a:lnTo>
                <a:lnTo>
                  <a:pt x="195" y="211"/>
                </a:lnTo>
                <a:lnTo>
                  <a:pt x="195" y="220"/>
                </a:lnTo>
                <a:lnTo>
                  <a:pt x="154" y="244"/>
                </a:lnTo>
                <a:lnTo>
                  <a:pt x="146" y="244"/>
                </a:lnTo>
                <a:lnTo>
                  <a:pt x="106" y="252"/>
                </a:lnTo>
                <a:lnTo>
                  <a:pt x="65" y="244"/>
                </a:lnTo>
                <a:lnTo>
                  <a:pt x="33" y="220"/>
                </a:lnTo>
                <a:lnTo>
                  <a:pt x="8" y="179"/>
                </a:lnTo>
                <a:lnTo>
                  <a:pt x="8" y="171"/>
                </a:lnTo>
                <a:lnTo>
                  <a:pt x="0" y="122"/>
                </a:lnTo>
                <a:lnTo>
                  <a:pt x="8" y="73"/>
                </a:lnTo>
                <a:lnTo>
                  <a:pt x="33" y="41"/>
                </a:lnTo>
                <a:lnTo>
                  <a:pt x="65" y="8"/>
                </a:lnTo>
                <a:lnTo>
                  <a:pt x="106" y="0"/>
                </a:lnTo>
                <a:lnTo>
                  <a:pt x="146" y="8"/>
                </a:lnTo>
                <a:lnTo>
                  <a:pt x="154" y="8"/>
                </a:lnTo>
                <a:lnTo>
                  <a:pt x="195" y="41"/>
                </a:lnTo>
                <a:lnTo>
                  <a:pt x="211" y="73"/>
                </a:lnTo>
                <a:lnTo>
                  <a:pt x="219" y="122"/>
                </a:lnTo>
                <a:lnTo>
                  <a:pt x="21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192" name="Freeform 22">
            <a:extLst>
              <a:ext uri="{FF2B5EF4-FFF2-40B4-BE49-F238E27FC236}">
                <a16:creationId xmlns:a16="http://schemas.microsoft.com/office/drawing/2014/main" id="{9E3F96EA-0FFF-440E-873A-0B4933618326}"/>
              </a:ext>
            </a:extLst>
          </p:cNvPr>
          <p:cNvSpPr>
            <a:spLocks/>
          </p:cNvSpPr>
          <p:nvPr/>
        </p:nvSpPr>
        <p:spPr bwMode="auto">
          <a:xfrm>
            <a:off x="5922963" y="2700338"/>
            <a:ext cx="12700" cy="1587"/>
          </a:xfrm>
          <a:custGeom>
            <a:avLst/>
            <a:gdLst>
              <a:gd name="T0" fmla="*/ 0 w 8"/>
              <a:gd name="T1" fmla="*/ 0 h 1588"/>
              <a:gd name="T2" fmla="*/ 0 w 8"/>
              <a:gd name="T3" fmla="*/ 0 h 1588"/>
              <a:gd name="T4" fmla="*/ 0 w 8"/>
              <a:gd name="T5" fmla="*/ 0 h 1588"/>
              <a:gd name="T6" fmla="*/ 2147483646 w 8"/>
              <a:gd name="T7" fmla="*/ 0 h 1588"/>
              <a:gd name="T8" fmla="*/ 2147483646 w 8"/>
              <a:gd name="T9" fmla="*/ 0 h 1588"/>
              <a:gd name="T10" fmla="*/ 2147483646 w 8"/>
              <a:gd name="T11" fmla="*/ 0 h 1588"/>
              <a:gd name="T12" fmla="*/ 0 w 8"/>
              <a:gd name="T13" fmla="*/ 0 h 1588"/>
              <a:gd name="T14" fmla="*/ 0 60000 65536"/>
              <a:gd name="T15" fmla="*/ 0 60000 65536"/>
              <a:gd name="T16" fmla="*/ 0 60000 65536"/>
              <a:gd name="T17" fmla="*/ 0 60000 65536"/>
              <a:gd name="T18" fmla="*/ 0 60000 65536"/>
              <a:gd name="T19" fmla="*/ 0 60000 65536"/>
              <a:gd name="T20" fmla="*/ 0 60000 65536"/>
              <a:gd name="T21" fmla="*/ 0 w 8"/>
              <a:gd name="T22" fmla="*/ 0 h 1588"/>
              <a:gd name="T23" fmla="*/ 8 w 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1588">
                <a:moveTo>
                  <a:pt x="0" y="0"/>
                </a:moveTo>
                <a:lnTo>
                  <a:pt x="0" y="0"/>
                </a:lnTo>
                <a:lnTo>
                  <a:pt x="8"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193" name="Freeform 23">
            <a:extLst>
              <a:ext uri="{FF2B5EF4-FFF2-40B4-BE49-F238E27FC236}">
                <a16:creationId xmlns:a16="http://schemas.microsoft.com/office/drawing/2014/main" id="{2FBCCCE9-06C6-4C31-902D-3778EDCDB7D9}"/>
              </a:ext>
            </a:extLst>
          </p:cNvPr>
          <p:cNvSpPr>
            <a:spLocks/>
          </p:cNvSpPr>
          <p:nvPr/>
        </p:nvSpPr>
        <p:spPr bwMode="auto">
          <a:xfrm>
            <a:off x="5588000" y="1733550"/>
            <a:ext cx="347663" cy="400050"/>
          </a:xfrm>
          <a:custGeom>
            <a:avLst/>
            <a:gdLst>
              <a:gd name="T0" fmla="*/ 2147483646 w 219"/>
              <a:gd name="T1" fmla="*/ 2147483646 h 252"/>
              <a:gd name="T2" fmla="*/ 2147483646 w 219"/>
              <a:gd name="T3" fmla="*/ 2147483646 h 252"/>
              <a:gd name="T4" fmla="*/ 2147483646 w 219"/>
              <a:gd name="T5" fmla="*/ 2147483646 h 252"/>
              <a:gd name="T6" fmla="*/ 2147483646 w 219"/>
              <a:gd name="T7" fmla="*/ 2147483646 h 252"/>
              <a:gd name="T8" fmla="*/ 2147483646 w 219"/>
              <a:gd name="T9" fmla="*/ 2147483646 h 252"/>
              <a:gd name="T10" fmla="*/ 2147483646 w 219"/>
              <a:gd name="T11" fmla="*/ 2147483646 h 252"/>
              <a:gd name="T12" fmla="*/ 2147483646 w 219"/>
              <a:gd name="T13" fmla="*/ 2147483646 h 252"/>
              <a:gd name="T14" fmla="*/ 2147483646 w 219"/>
              <a:gd name="T15" fmla="*/ 2147483646 h 252"/>
              <a:gd name="T16" fmla="*/ 2147483646 w 219"/>
              <a:gd name="T17" fmla="*/ 2147483646 h 252"/>
              <a:gd name="T18" fmla="*/ 2147483646 w 219"/>
              <a:gd name="T19" fmla="*/ 2147483646 h 252"/>
              <a:gd name="T20" fmla="*/ 2147483646 w 219"/>
              <a:gd name="T21" fmla="*/ 2147483646 h 252"/>
              <a:gd name="T22" fmla="*/ 2147483646 w 219"/>
              <a:gd name="T23" fmla="*/ 2147483646 h 252"/>
              <a:gd name="T24" fmla="*/ 2147483646 w 219"/>
              <a:gd name="T25" fmla="*/ 2147483646 h 252"/>
              <a:gd name="T26" fmla="*/ 2147483646 w 219"/>
              <a:gd name="T27" fmla="*/ 2147483646 h 252"/>
              <a:gd name="T28" fmla="*/ 2147483646 w 219"/>
              <a:gd name="T29" fmla="*/ 2147483646 h 252"/>
              <a:gd name="T30" fmla="*/ 2147483646 w 219"/>
              <a:gd name="T31" fmla="*/ 2147483646 h 252"/>
              <a:gd name="T32" fmla="*/ 2147483646 w 219"/>
              <a:gd name="T33" fmla="*/ 2147483646 h 252"/>
              <a:gd name="T34" fmla="*/ 2147483646 w 219"/>
              <a:gd name="T35" fmla="*/ 2147483646 h 252"/>
              <a:gd name="T36" fmla="*/ 2147483646 w 219"/>
              <a:gd name="T37" fmla="*/ 2147483646 h 252"/>
              <a:gd name="T38" fmla="*/ 2147483646 w 219"/>
              <a:gd name="T39" fmla="*/ 2147483646 h 252"/>
              <a:gd name="T40" fmla="*/ 2147483646 w 219"/>
              <a:gd name="T41" fmla="*/ 2147483646 h 252"/>
              <a:gd name="T42" fmla="*/ 2147483646 w 219"/>
              <a:gd name="T43" fmla="*/ 2147483646 h 252"/>
              <a:gd name="T44" fmla="*/ 2147483646 w 219"/>
              <a:gd name="T45" fmla="*/ 2147483646 h 252"/>
              <a:gd name="T46" fmla="*/ 2147483646 w 219"/>
              <a:gd name="T47" fmla="*/ 2147483646 h 252"/>
              <a:gd name="T48" fmla="*/ 2147483646 w 219"/>
              <a:gd name="T49" fmla="*/ 2147483646 h 252"/>
              <a:gd name="T50" fmla="*/ 2147483646 w 219"/>
              <a:gd name="T51" fmla="*/ 2147483646 h 252"/>
              <a:gd name="T52" fmla="*/ 2147483646 w 219"/>
              <a:gd name="T53" fmla="*/ 2147483646 h 252"/>
              <a:gd name="T54" fmla="*/ 2147483646 w 219"/>
              <a:gd name="T55" fmla="*/ 2147483646 h 252"/>
              <a:gd name="T56" fmla="*/ 2147483646 w 219"/>
              <a:gd name="T57" fmla="*/ 2147483646 h 252"/>
              <a:gd name="T58" fmla="*/ 2147483646 w 219"/>
              <a:gd name="T59" fmla="*/ 2147483646 h 252"/>
              <a:gd name="T60" fmla="*/ 2147483646 w 219"/>
              <a:gd name="T61" fmla="*/ 2147483646 h 252"/>
              <a:gd name="T62" fmla="*/ 2147483646 w 219"/>
              <a:gd name="T63" fmla="*/ 2147483646 h 252"/>
              <a:gd name="T64" fmla="*/ 2147483646 w 219"/>
              <a:gd name="T65" fmla="*/ 2147483646 h 252"/>
              <a:gd name="T66" fmla="*/ 2147483646 w 219"/>
              <a:gd name="T67" fmla="*/ 2147483646 h 252"/>
              <a:gd name="T68" fmla="*/ 2147483646 w 219"/>
              <a:gd name="T69" fmla="*/ 2147483646 h 252"/>
              <a:gd name="T70" fmla="*/ 0 w 219"/>
              <a:gd name="T71" fmla="*/ 2147483646 h 252"/>
              <a:gd name="T72" fmla="*/ 0 w 219"/>
              <a:gd name="T73" fmla="*/ 2147483646 h 252"/>
              <a:gd name="T74" fmla="*/ 2147483646 w 219"/>
              <a:gd name="T75" fmla="*/ 2147483646 h 252"/>
              <a:gd name="T76" fmla="*/ 2147483646 w 219"/>
              <a:gd name="T77" fmla="*/ 2147483646 h 252"/>
              <a:gd name="T78" fmla="*/ 2147483646 w 219"/>
              <a:gd name="T79" fmla="*/ 2147483646 h 252"/>
              <a:gd name="T80" fmla="*/ 2147483646 w 219"/>
              <a:gd name="T81" fmla="*/ 2147483646 h 252"/>
              <a:gd name="T82" fmla="*/ 2147483646 w 219"/>
              <a:gd name="T83" fmla="*/ 0 h 252"/>
              <a:gd name="T84" fmla="*/ 2147483646 w 219"/>
              <a:gd name="T85" fmla="*/ 0 h 252"/>
              <a:gd name="T86" fmla="*/ 2147483646 w 219"/>
              <a:gd name="T87" fmla="*/ 2147483646 h 252"/>
              <a:gd name="T88" fmla="*/ 2147483646 w 219"/>
              <a:gd name="T89" fmla="*/ 2147483646 h 252"/>
              <a:gd name="T90" fmla="*/ 2147483646 w 219"/>
              <a:gd name="T91" fmla="*/ 2147483646 h 252"/>
              <a:gd name="T92" fmla="*/ 2147483646 w 219"/>
              <a:gd name="T93" fmla="*/ 2147483646 h 252"/>
              <a:gd name="T94" fmla="*/ 2147483646 w 219"/>
              <a:gd name="T95" fmla="*/ 2147483646 h 2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9"/>
              <a:gd name="T145" fmla="*/ 0 h 252"/>
              <a:gd name="T146" fmla="*/ 219 w 219"/>
              <a:gd name="T147" fmla="*/ 252 h 25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9" h="252">
                <a:moveTo>
                  <a:pt x="211" y="122"/>
                </a:moveTo>
                <a:lnTo>
                  <a:pt x="203" y="73"/>
                </a:lnTo>
                <a:lnTo>
                  <a:pt x="187" y="33"/>
                </a:lnTo>
                <a:lnTo>
                  <a:pt x="187" y="41"/>
                </a:lnTo>
                <a:lnTo>
                  <a:pt x="146" y="16"/>
                </a:lnTo>
                <a:lnTo>
                  <a:pt x="106" y="8"/>
                </a:lnTo>
                <a:lnTo>
                  <a:pt x="65" y="16"/>
                </a:lnTo>
                <a:lnTo>
                  <a:pt x="73" y="16"/>
                </a:lnTo>
                <a:lnTo>
                  <a:pt x="41" y="41"/>
                </a:lnTo>
                <a:lnTo>
                  <a:pt x="16" y="81"/>
                </a:lnTo>
                <a:lnTo>
                  <a:pt x="16" y="73"/>
                </a:lnTo>
                <a:lnTo>
                  <a:pt x="8" y="122"/>
                </a:lnTo>
                <a:lnTo>
                  <a:pt x="16" y="171"/>
                </a:lnTo>
                <a:lnTo>
                  <a:pt x="41" y="211"/>
                </a:lnTo>
                <a:lnTo>
                  <a:pt x="73" y="236"/>
                </a:lnTo>
                <a:lnTo>
                  <a:pt x="65" y="236"/>
                </a:lnTo>
                <a:lnTo>
                  <a:pt x="106" y="244"/>
                </a:lnTo>
                <a:lnTo>
                  <a:pt x="146" y="236"/>
                </a:lnTo>
                <a:lnTo>
                  <a:pt x="187" y="211"/>
                </a:lnTo>
                <a:lnTo>
                  <a:pt x="203" y="171"/>
                </a:lnTo>
                <a:lnTo>
                  <a:pt x="211" y="122"/>
                </a:lnTo>
                <a:lnTo>
                  <a:pt x="219" y="122"/>
                </a:lnTo>
                <a:lnTo>
                  <a:pt x="211" y="171"/>
                </a:lnTo>
                <a:lnTo>
                  <a:pt x="195" y="211"/>
                </a:lnTo>
                <a:lnTo>
                  <a:pt x="195" y="219"/>
                </a:lnTo>
                <a:lnTo>
                  <a:pt x="154" y="244"/>
                </a:lnTo>
                <a:lnTo>
                  <a:pt x="146" y="244"/>
                </a:lnTo>
                <a:lnTo>
                  <a:pt x="106" y="252"/>
                </a:lnTo>
                <a:lnTo>
                  <a:pt x="65" y="244"/>
                </a:lnTo>
                <a:lnTo>
                  <a:pt x="33" y="219"/>
                </a:lnTo>
                <a:lnTo>
                  <a:pt x="8" y="179"/>
                </a:lnTo>
                <a:lnTo>
                  <a:pt x="8" y="171"/>
                </a:lnTo>
                <a:lnTo>
                  <a:pt x="0" y="122"/>
                </a:lnTo>
                <a:lnTo>
                  <a:pt x="8" y="73"/>
                </a:lnTo>
                <a:lnTo>
                  <a:pt x="33" y="33"/>
                </a:lnTo>
                <a:lnTo>
                  <a:pt x="65" y="8"/>
                </a:lnTo>
                <a:lnTo>
                  <a:pt x="106" y="0"/>
                </a:lnTo>
                <a:lnTo>
                  <a:pt x="146" y="8"/>
                </a:lnTo>
                <a:lnTo>
                  <a:pt x="154" y="8"/>
                </a:lnTo>
                <a:lnTo>
                  <a:pt x="195" y="33"/>
                </a:lnTo>
                <a:lnTo>
                  <a:pt x="211" y="73"/>
                </a:lnTo>
                <a:lnTo>
                  <a:pt x="219" y="122"/>
                </a:lnTo>
                <a:lnTo>
                  <a:pt x="211" y="1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194" name="Freeform 24">
            <a:extLst>
              <a:ext uri="{FF2B5EF4-FFF2-40B4-BE49-F238E27FC236}">
                <a16:creationId xmlns:a16="http://schemas.microsoft.com/office/drawing/2014/main" id="{BC6243DD-90F0-4CA6-BE75-88A1E9DA377F}"/>
              </a:ext>
            </a:extLst>
          </p:cNvPr>
          <p:cNvSpPr>
            <a:spLocks/>
          </p:cNvSpPr>
          <p:nvPr/>
        </p:nvSpPr>
        <p:spPr bwMode="auto">
          <a:xfrm>
            <a:off x="5922963" y="1927225"/>
            <a:ext cx="12700" cy="1588"/>
          </a:xfrm>
          <a:custGeom>
            <a:avLst/>
            <a:gdLst>
              <a:gd name="T0" fmla="*/ 0 w 8"/>
              <a:gd name="T1" fmla="*/ 0 h 1587"/>
              <a:gd name="T2" fmla="*/ 0 w 8"/>
              <a:gd name="T3" fmla="*/ 0 h 1587"/>
              <a:gd name="T4" fmla="*/ 0 w 8"/>
              <a:gd name="T5" fmla="*/ 0 h 1587"/>
              <a:gd name="T6" fmla="*/ 2147483646 w 8"/>
              <a:gd name="T7" fmla="*/ 0 h 1587"/>
              <a:gd name="T8" fmla="*/ 2147483646 w 8"/>
              <a:gd name="T9" fmla="*/ 0 h 1587"/>
              <a:gd name="T10" fmla="*/ 2147483646 w 8"/>
              <a:gd name="T11" fmla="*/ 0 h 1587"/>
              <a:gd name="T12" fmla="*/ 0 w 8"/>
              <a:gd name="T13" fmla="*/ 0 h 1587"/>
              <a:gd name="T14" fmla="*/ 0 60000 65536"/>
              <a:gd name="T15" fmla="*/ 0 60000 65536"/>
              <a:gd name="T16" fmla="*/ 0 60000 65536"/>
              <a:gd name="T17" fmla="*/ 0 60000 65536"/>
              <a:gd name="T18" fmla="*/ 0 60000 65536"/>
              <a:gd name="T19" fmla="*/ 0 60000 65536"/>
              <a:gd name="T20" fmla="*/ 0 60000 65536"/>
              <a:gd name="T21" fmla="*/ 0 w 8"/>
              <a:gd name="T22" fmla="*/ 0 h 1587"/>
              <a:gd name="T23" fmla="*/ 8 w 8"/>
              <a:gd name="T24" fmla="*/ 1587 h 1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1587">
                <a:moveTo>
                  <a:pt x="0" y="0"/>
                </a:moveTo>
                <a:lnTo>
                  <a:pt x="0" y="0"/>
                </a:lnTo>
                <a:lnTo>
                  <a:pt x="8"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195" name="Freeform 25">
            <a:extLst>
              <a:ext uri="{FF2B5EF4-FFF2-40B4-BE49-F238E27FC236}">
                <a16:creationId xmlns:a16="http://schemas.microsoft.com/office/drawing/2014/main" id="{CD0D4F7A-09EB-4E6F-B20A-0E27D4A46814}"/>
              </a:ext>
            </a:extLst>
          </p:cNvPr>
          <p:cNvSpPr>
            <a:spLocks/>
          </p:cNvSpPr>
          <p:nvPr/>
        </p:nvSpPr>
        <p:spPr bwMode="auto">
          <a:xfrm>
            <a:off x="5510213" y="1630363"/>
            <a:ext cx="515937" cy="1379537"/>
          </a:xfrm>
          <a:custGeom>
            <a:avLst/>
            <a:gdLst>
              <a:gd name="T0" fmla="*/ 2147483646 w 325"/>
              <a:gd name="T1" fmla="*/ 2147483646 h 869"/>
              <a:gd name="T2" fmla="*/ 2147483646 w 325"/>
              <a:gd name="T3" fmla="*/ 2147483646 h 869"/>
              <a:gd name="T4" fmla="*/ 2147483646 w 325"/>
              <a:gd name="T5" fmla="*/ 2147483646 h 869"/>
              <a:gd name="T6" fmla="*/ 2147483646 w 325"/>
              <a:gd name="T7" fmla="*/ 2147483646 h 869"/>
              <a:gd name="T8" fmla="*/ 2147483646 w 325"/>
              <a:gd name="T9" fmla="*/ 2147483646 h 869"/>
              <a:gd name="T10" fmla="*/ 2147483646 w 325"/>
              <a:gd name="T11" fmla="*/ 2147483646 h 869"/>
              <a:gd name="T12" fmla="*/ 2147483646 w 325"/>
              <a:gd name="T13" fmla="*/ 2147483646 h 869"/>
              <a:gd name="T14" fmla="*/ 2147483646 w 325"/>
              <a:gd name="T15" fmla="*/ 2147483646 h 869"/>
              <a:gd name="T16" fmla="*/ 2147483646 w 325"/>
              <a:gd name="T17" fmla="*/ 2147483646 h 869"/>
              <a:gd name="T18" fmla="*/ 2147483646 w 325"/>
              <a:gd name="T19" fmla="*/ 2147483646 h 869"/>
              <a:gd name="T20" fmla="*/ 2147483646 w 325"/>
              <a:gd name="T21" fmla="*/ 2147483646 h 869"/>
              <a:gd name="T22" fmla="*/ 2147483646 w 325"/>
              <a:gd name="T23" fmla="*/ 2147483646 h 869"/>
              <a:gd name="T24" fmla="*/ 2147483646 w 325"/>
              <a:gd name="T25" fmla="*/ 2147483646 h 869"/>
              <a:gd name="T26" fmla="*/ 2147483646 w 325"/>
              <a:gd name="T27" fmla="*/ 2147483646 h 869"/>
              <a:gd name="T28" fmla="*/ 2147483646 w 325"/>
              <a:gd name="T29" fmla="*/ 2147483646 h 869"/>
              <a:gd name="T30" fmla="*/ 2147483646 w 325"/>
              <a:gd name="T31" fmla="*/ 2147483646 h 869"/>
              <a:gd name="T32" fmla="*/ 2147483646 w 325"/>
              <a:gd name="T33" fmla="*/ 2147483646 h 869"/>
              <a:gd name="T34" fmla="*/ 2147483646 w 325"/>
              <a:gd name="T35" fmla="*/ 2147483646 h 869"/>
              <a:gd name="T36" fmla="*/ 2147483646 w 325"/>
              <a:gd name="T37" fmla="*/ 2147483646 h 869"/>
              <a:gd name="T38" fmla="*/ 2147483646 w 325"/>
              <a:gd name="T39" fmla="*/ 2147483646 h 869"/>
              <a:gd name="T40" fmla="*/ 2147483646 w 325"/>
              <a:gd name="T41" fmla="*/ 2147483646 h 869"/>
              <a:gd name="T42" fmla="*/ 2147483646 w 325"/>
              <a:gd name="T43" fmla="*/ 2147483646 h 869"/>
              <a:gd name="T44" fmla="*/ 2147483646 w 325"/>
              <a:gd name="T45" fmla="*/ 2147483646 h 869"/>
              <a:gd name="T46" fmla="*/ 2147483646 w 325"/>
              <a:gd name="T47" fmla="*/ 2147483646 h 869"/>
              <a:gd name="T48" fmla="*/ 2147483646 w 325"/>
              <a:gd name="T49" fmla="*/ 0 h 869"/>
              <a:gd name="T50" fmla="*/ 2147483646 w 325"/>
              <a:gd name="T51" fmla="*/ 0 h 869"/>
              <a:gd name="T52" fmla="*/ 2147483646 w 325"/>
              <a:gd name="T53" fmla="*/ 2147483646 h 869"/>
              <a:gd name="T54" fmla="*/ 2147483646 w 325"/>
              <a:gd name="T55" fmla="*/ 2147483646 h 869"/>
              <a:gd name="T56" fmla="*/ 2147483646 w 325"/>
              <a:gd name="T57" fmla="*/ 2147483646 h 869"/>
              <a:gd name="T58" fmla="*/ 2147483646 w 325"/>
              <a:gd name="T59" fmla="*/ 2147483646 h 869"/>
              <a:gd name="T60" fmla="*/ 2147483646 w 325"/>
              <a:gd name="T61" fmla="*/ 2147483646 h 869"/>
              <a:gd name="T62" fmla="*/ 2147483646 w 325"/>
              <a:gd name="T63" fmla="*/ 2147483646 h 869"/>
              <a:gd name="T64" fmla="*/ 2147483646 w 325"/>
              <a:gd name="T65" fmla="*/ 2147483646 h 869"/>
              <a:gd name="T66" fmla="*/ 2147483646 w 325"/>
              <a:gd name="T67" fmla="*/ 2147483646 h 869"/>
              <a:gd name="T68" fmla="*/ 2147483646 w 325"/>
              <a:gd name="T69" fmla="*/ 2147483646 h 869"/>
              <a:gd name="T70" fmla="*/ 2147483646 w 325"/>
              <a:gd name="T71" fmla="*/ 2147483646 h 869"/>
              <a:gd name="T72" fmla="*/ 2147483646 w 325"/>
              <a:gd name="T73" fmla="*/ 2147483646 h 869"/>
              <a:gd name="T74" fmla="*/ 2147483646 w 325"/>
              <a:gd name="T75" fmla="*/ 2147483646 h 869"/>
              <a:gd name="T76" fmla="*/ 2147483646 w 325"/>
              <a:gd name="T77" fmla="*/ 2147483646 h 869"/>
              <a:gd name="T78" fmla="*/ 2147483646 w 325"/>
              <a:gd name="T79" fmla="*/ 2147483646 h 869"/>
              <a:gd name="T80" fmla="*/ 2147483646 w 325"/>
              <a:gd name="T81" fmla="*/ 2147483646 h 869"/>
              <a:gd name="T82" fmla="*/ 0 w 325"/>
              <a:gd name="T83" fmla="*/ 2147483646 h 869"/>
              <a:gd name="T84" fmla="*/ 0 w 325"/>
              <a:gd name="T85" fmla="*/ 2147483646 h 869"/>
              <a:gd name="T86" fmla="*/ 0 w 325"/>
              <a:gd name="T87" fmla="*/ 2147483646 h 869"/>
              <a:gd name="T88" fmla="*/ 2147483646 w 325"/>
              <a:gd name="T89" fmla="*/ 2147483646 h 869"/>
              <a:gd name="T90" fmla="*/ 2147483646 w 325"/>
              <a:gd name="T91" fmla="*/ 2147483646 h 869"/>
              <a:gd name="T92" fmla="*/ 2147483646 w 325"/>
              <a:gd name="T93" fmla="*/ 2147483646 h 869"/>
              <a:gd name="T94" fmla="*/ 2147483646 w 325"/>
              <a:gd name="T95" fmla="*/ 0 h 8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25"/>
              <a:gd name="T145" fmla="*/ 0 h 869"/>
              <a:gd name="T146" fmla="*/ 325 w 325"/>
              <a:gd name="T147" fmla="*/ 869 h 8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25" h="869">
                <a:moveTo>
                  <a:pt x="147" y="8"/>
                </a:moveTo>
                <a:lnTo>
                  <a:pt x="90" y="25"/>
                </a:lnTo>
                <a:lnTo>
                  <a:pt x="98" y="25"/>
                </a:lnTo>
                <a:lnTo>
                  <a:pt x="49" y="57"/>
                </a:lnTo>
                <a:lnTo>
                  <a:pt x="17" y="98"/>
                </a:lnTo>
                <a:lnTo>
                  <a:pt x="17" y="90"/>
                </a:lnTo>
                <a:lnTo>
                  <a:pt x="9" y="146"/>
                </a:lnTo>
                <a:lnTo>
                  <a:pt x="9" y="431"/>
                </a:lnTo>
                <a:lnTo>
                  <a:pt x="9" y="715"/>
                </a:lnTo>
                <a:lnTo>
                  <a:pt x="17" y="772"/>
                </a:lnTo>
                <a:lnTo>
                  <a:pt x="49" y="820"/>
                </a:lnTo>
                <a:lnTo>
                  <a:pt x="98" y="853"/>
                </a:lnTo>
                <a:lnTo>
                  <a:pt x="90" y="853"/>
                </a:lnTo>
                <a:lnTo>
                  <a:pt x="147" y="861"/>
                </a:lnTo>
                <a:lnTo>
                  <a:pt x="155" y="861"/>
                </a:lnTo>
                <a:lnTo>
                  <a:pt x="171" y="861"/>
                </a:lnTo>
                <a:lnTo>
                  <a:pt x="228" y="853"/>
                </a:lnTo>
                <a:lnTo>
                  <a:pt x="276" y="820"/>
                </a:lnTo>
                <a:lnTo>
                  <a:pt x="309" y="772"/>
                </a:lnTo>
                <a:lnTo>
                  <a:pt x="317" y="715"/>
                </a:lnTo>
                <a:lnTo>
                  <a:pt x="317" y="431"/>
                </a:lnTo>
                <a:lnTo>
                  <a:pt x="317" y="146"/>
                </a:lnTo>
                <a:lnTo>
                  <a:pt x="309" y="90"/>
                </a:lnTo>
                <a:lnTo>
                  <a:pt x="309" y="98"/>
                </a:lnTo>
                <a:lnTo>
                  <a:pt x="276" y="57"/>
                </a:lnTo>
                <a:lnTo>
                  <a:pt x="228" y="25"/>
                </a:lnTo>
                <a:lnTo>
                  <a:pt x="171" y="8"/>
                </a:lnTo>
                <a:lnTo>
                  <a:pt x="155" y="8"/>
                </a:lnTo>
                <a:lnTo>
                  <a:pt x="147" y="8"/>
                </a:lnTo>
                <a:lnTo>
                  <a:pt x="147" y="0"/>
                </a:lnTo>
                <a:lnTo>
                  <a:pt x="155" y="0"/>
                </a:lnTo>
                <a:lnTo>
                  <a:pt x="171" y="0"/>
                </a:lnTo>
                <a:lnTo>
                  <a:pt x="228" y="16"/>
                </a:lnTo>
                <a:lnTo>
                  <a:pt x="236" y="16"/>
                </a:lnTo>
                <a:lnTo>
                  <a:pt x="285" y="49"/>
                </a:lnTo>
                <a:lnTo>
                  <a:pt x="317" y="90"/>
                </a:lnTo>
                <a:lnTo>
                  <a:pt x="325" y="146"/>
                </a:lnTo>
                <a:lnTo>
                  <a:pt x="325" y="431"/>
                </a:lnTo>
                <a:lnTo>
                  <a:pt x="325" y="715"/>
                </a:lnTo>
                <a:lnTo>
                  <a:pt x="317" y="772"/>
                </a:lnTo>
                <a:lnTo>
                  <a:pt x="317" y="780"/>
                </a:lnTo>
                <a:lnTo>
                  <a:pt x="285" y="828"/>
                </a:lnTo>
                <a:lnTo>
                  <a:pt x="236" y="861"/>
                </a:lnTo>
                <a:lnTo>
                  <a:pt x="228" y="861"/>
                </a:lnTo>
                <a:lnTo>
                  <a:pt x="171" y="869"/>
                </a:lnTo>
                <a:lnTo>
                  <a:pt x="155" y="869"/>
                </a:lnTo>
                <a:lnTo>
                  <a:pt x="147" y="869"/>
                </a:lnTo>
                <a:lnTo>
                  <a:pt x="90" y="861"/>
                </a:lnTo>
                <a:lnTo>
                  <a:pt x="41" y="828"/>
                </a:lnTo>
                <a:lnTo>
                  <a:pt x="9" y="780"/>
                </a:lnTo>
                <a:lnTo>
                  <a:pt x="9" y="772"/>
                </a:lnTo>
                <a:lnTo>
                  <a:pt x="0" y="715"/>
                </a:lnTo>
                <a:lnTo>
                  <a:pt x="0" y="431"/>
                </a:lnTo>
                <a:lnTo>
                  <a:pt x="0" y="146"/>
                </a:lnTo>
                <a:lnTo>
                  <a:pt x="9" y="90"/>
                </a:lnTo>
                <a:lnTo>
                  <a:pt x="41" y="49"/>
                </a:lnTo>
                <a:lnTo>
                  <a:pt x="90" y="16"/>
                </a:lnTo>
                <a:lnTo>
                  <a:pt x="147" y="0"/>
                </a:lnTo>
                <a:lnTo>
                  <a:pt x="147"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196" name="Freeform 26">
            <a:extLst>
              <a:ext uri="{FF2B5EF4-FFF2-40B4-BE49-F238E27FC236}">
                <a16:creationId xmlns:a16="http://schemas.microsoft.com/office/drawing/2014/main" id="{3B5E91E3-CF4D-4379-B08E-3CDD50D7E3B6}"/>
              </a:ext>
            </a:extLst>
          </p:cNvPr>
          <p:cNvSpPr>
            <a:spLocks/>
          </p:cNvSpPr>
          <p:nvPr/>
        </p:nvSpPr>
        <p:spPr bwMode="auto">
          <a:xfrm>
            <a:off x="5743575" y="1630363"/>
            <a:ext cx="1588" cy="12700"/>
          </a:xfrm>
          <a:custGeom>
            <a:avLst/>
            <a:gdLst>
              <a:gd name="T0" fmla="*/ 0 w 1588"/>
              <a:gd name="T1" fmla="*/ 2147483646 h 8"/>
              <a:gd name="T2" fmla="*/ 0 w 1588"/>
              <a:gd name="T3" fmla="*/ 2147483646 h 8"/>
              <a:gd name="T4" fmla="*/ 0 w 1588"/>
              <a:gd name="T5" fmla="*/ 2147483646 h 8"/>
              <a:gd name="T6" fmla="*/ 0 w 1588"/>
              <a:gd name="T7" fmla="*/ 0 h 8"/>
              <a:gd name="T8" fmla="*/ 0 w 1588"/>
              <a:gd name="T9" fmla="*/ 0 h 8"/>
              <a:gd name="T10" fmla="*/ 0 w 1588"/>
              <a:gd name="T11" fmla="*/ 0 h 8"/>
              <a:gd name="T12" fmla="*/ 0 w 1588"/>
              <a:gd name="T13" fmla="*/ 2147483646 h 8"/>
              <a:gd name="T14" fmla="*/ 0 60000 65536"/>
              <a:gd name="T15" fmla="*/ 0 60000 65536"/>
              <a:gd name="T16" fmla="*/ 0 60000 65536"/>
              <a:gd name="T17" fmla="*/ 0 60000 65536"/>
              <a:gd name="T18" fmla="*/ 0 60000 65536"/>
              <a:gd name="T19" fmla="*/ 0 60000 65536"/>
              <a:gd name="T20" fmla="*/ 0 60000 65536"/>
              <a:gd name="T21" fmla="*/ 0 w 1588"/>
              <a:gd name="T22" fmla="*/ 0 h 8"/>
              <a:gd name="T23" fmla="*/ 1588 w 158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8">
                <a:moveTo>
                  <a:pt x="0" y="8"/>
                </a:moveTo>
                <a:lnTo>
                  <a:pt x="0" y="8"/>
                </a:lnTo>
                <a:lnTo>
                  <a:pt x="0" y="0"/>
                </a:lnTo>
                <a:lnTo>
                  <a:pt x="0"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197" name="Freeform 27">
            <a:extLst>
              <a:ext uri="{FF2B5EF4-FFF2-40B4-BE49-F238E27FC236}">
                <a16:creationId xmlns:a16="http://schemas.microsoft.com/office/drawing/2014/main" id="{51DBC6A9-2762-45CE-82E3-42E481CDB4F0}"/>
              </a:ext>
            </a:extLst>
          </p:cNvPr>
          <p:cNvSpPr>
            <a:spLocks/>
          </p:cNvSpPr>
          <p:nvPr/>
        </p:nvSpPr>
        <p:spPr bwMode="auto">
          <a:xfrm>
            <a:off x="4389438" y="2533650"/>
            <a:ext cx="347662" cy="373063"/>
          </a:xfrm>
          <a:custGeom>
            <a:avLst/>
            <a:gdLst>
              <a:gd name="T0" fmla="*/ 2147483646 w 219"/>
              <a:gd name="T1" fmla="*/ 2147483646 h 235"/>
              <a:gd name="T2" fmla="*/ 2147483646 w 219"/>
              <a:gd name="T3" fmla="*/ 2147483646 h 235"/>
              <a:gd name="T4" fmla="*/ 2147483646 w 219"/>
              <a:gd name="T5" fmla="*/ 2147483646 h 235"/>
              <a:gd name="T6" fmla="*/ 2147483646 w 219"/>
              <a:gd name="T7" fmla="*/ 2147483646 h 235"/>
              <a:gd name="T8" fmla="*/ 2147483646 w 219"/>
              <a:gd name="T9" fmla="*/ 2147483646 h 235"/>
              <a:gd name="T10" fmla="*/ 2147483646 w 219"/>
              <a:gd name="T11" fmla="*/ 2147483646 h 235"/>
              <a:gd name="T12" fmla="*/ 2147483646 w 219"/>
              <a:gd name="T13" fmla="*/ 2147483646 h 235"/>
              <a:gd name="T14" fmla="*/ 2147483646 w 219"/>
              <a:gd name="T15" fmla="*/ 2147483646 h 235"/>
              <a:gd name="T16" fmla="*/ 2147483646 w 219"/>
              <a:gd name="T17" fmla="*/ 2147483646 h 235"/>
              <a:gd name="T18" fmla="*/ 2147483646 w 219"/>
              <a:gd name="T19" fmla="*/ 2147483646 h 235"/>
              <a:gd name="T20" fmla="*/ 2147483646 w 219"/>
              <a:gd name="T21" fmla="*/ 2147483646 h 235"/>
              <a:gd name="T22" fmla="*/ 2147483646 w 219"/>
              <a:gd name="T23" fmla="*/ 2147483646 h 235"/>
              <a:gd name="T24" fmla="*/ 2147483646 w 219"/>
              <a:gd name="T25" fmla="*/ 2147483646 h 235"/>
              <a:gd name="T26" fmla="*/ 2147483646 w 219"/>
              <a:gd name="T27" fmla="*/ 2147483646 h 235"/>
              <a:gd name="T28" fmla="*/ 2147483646 w 219"/>
              <a:gd name="T29" fmla="*/ 2147483646 h 235"/>
              <a:gd name="T30" fmla="*/ 2147483646 w 219"/>
              <a:gd name="T31" fmla="*/ 2147483646 h 235"/>
              <a:gd name="T32" fmla="*/ 2147483646 w 219"/>
              <a:gd name="T33" fmla="*/ 2147483646 h 235"/>
              <a:gd name="T34" fmla="*/ 2147483646 w 219"/>
              <a:gd name="T35" fmla="*/ 2147483646 h 235"/>
              <a:gd name="T36" fmla="*/ 2147483646 w 219"/>
              <a:gd name="T37" fmla="*/ 2147483646 h 235"/>
              <a:gd name="T38" fmla="*/ 2147483646 w 219"/>
              <a:gd name="T39" fmla="*/ 2147483646 h 235"/>
              <a:gd name="T40" fmla="*/ 2147483646 w 219"/>
              <a:gd name="T41" fmla="*/ 2147483646 h 235"/>
              <a:gd name="T42" fmla="*/ 2147483646 w 219"/>
              <a:gd name="T43" fmla="*/ 2147483646 h 235"/>
              <a:gd name="T44" fmla="*/ 2147483646 w 219"/>
              <a:gd name="T45" fmla="*/ 2147483646 h 235"/>
              <a:gd name="T46" fmla="*/ 2147483646 w 219"/>
              <a:gd name="T47" fmla="*/ 2147483646 h 235"/>
              <a:gd name="T48" fmla="*/ 2147483646 w 219"/>
              <a:gd name="T49" fmla="*/ 2147483646 h 235"/>
              <a:gd name="T50" fmla="*/ 2147483646 w 219"/>
              <a:gd name="T51" fmla="*/ 2147483646 h 235"/>
              <a:gd name="T52" fmla="*/ 2147483646 w 219"/>
              <a:gd name="T53" fmla="*/ 2147483646 h 235"/>
              <a:gd name="T54" fmla="*/ 2147483646 w 219"/>
              <a:gd name="T55" fmla="*/ 2147483646 h 235"/>
              <a:gd name="T56" fmla="*/ 2147483646 w 219"/>
              <a:gd name="T57" fmla="*/ 2147483646 h 235"/>
              <a:gd name="T58" fmla="*/ 2147483646 w 219"/>
              <a:gd name="T59" fmla="*/ 2147483646 h 235"/>
              <a:gd name="T60" fmla="*/ 2147483646 w 219"/>
              <a:gd name="T61" fmla="*/ 2147483646 h 235"/>
              <a:gd name="T62" fmla="*/ 2147483646 w 219"/>
              <a:gd name="T63" fmla="*/ 2147483646 h 235"/>
              <a:gd name="T64" fmla="*/ 2147483646 w 219"/>
              <a:gd name="T65" fmla="*/ 2147483646 h 235"/>
              <a:gd name="T66" fmla="*/ 2147483646 w 219"/>
              <a:gd name="T67" fmla="*/ 2147483646 h 235"/>
              <a:gd name="T68" fmla="*/ 2147483646 w 219"/>
              <a:gd name="T69" fmla="*/ 2147483646 h 235"/>
              <a:gd name="T70" fmla="*/ 0 w 219"/>
              <a:gd name="T71" fmla="*/ 2147483646 h 235"/>
              <a:gd name="T72" fmla="*/ 0 w 219"/>
              <a:gd name="T73" fmla="*/ 2147483646 h 235"/>
              <a:gd name="T74" fmla="*/ 2147483646 w 219"/>
              <a:gd name="T75" fmla="*/ 2147483646 h 235"/>
              <a:gd name="T76" fmla="*/ 2147483646 w 219"/>
              <a:gd name="T77" fmla="*/ 2147483646 h 235"/>
              <a:gd name="T78" fmla="*/ 2147483646 w 219"/>
              <a:gd name="T79" fmla="*/ 2147483646 h 235"/>
              <a:gd name="T80" fmla="*/ 2147483646 w 219"/>
              <a:gd name="T81" fmla="*/ 2147483646 h 235"/>
              <a:gd name="T82" fmla="*/ 2147483646 w 219"/>
              <a:gd name="T83" fmla="*/ 0 h 235"/>
              <a:gd name="T84" fmla="*/ 2147483646 w 219"/>
              <a:gd name="T85" fmla="*/ 0 h 235"/>
              <a:gd name="T86" fmla="*/ 2147483646 w 219"/>
              <a:gd name="T87" fmla="*/ 2147483646 h 235"/>
              <a:gd name="T88" fmla="*/ 2147483646 w 219"/>
              <a:gd name="T89" fmla="*/ 2147483646 h 235"/>
              <a:gd name="T90" fmla="*/ 2147483646 w 219"/>
              <a:gd name="T91" fmla="*/ 2147483646 h 235"/>
              <a:gd name="T92" fmla="*/ 2147483646 w 219"/>
              <a:gd name="T93" fmla="*/ 2147483646 h 235"/>
              <a:gd name="T94" fmla="*/ 2147483646 w 219"/>
              <a:gd name="T95" fmla="*/ 2147483646 h 2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9"/>
              <a:gd name="T145" fmla="*/ 0 h 235"/>
              <a:gd name="T146" fmla="*/ 219 w 219"/>
              <a:gd name="T147" fmla="*/ 235 h 2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9" h="235">
                <a:moveTo>
                  <a:pt x="211" y="113"/>
                </a:moveTo>
                <a:lnTo>
                  <a:pt x="203" y="65"/>
                </a:lnTo>
                <a:lnTo>
                  <a:pt x="203" y="73"/>
                </a:lnTo>
                <a:lnTo>
                  <a:pt x="179" y="40"/>
                </a:lnTo>
                <a:lnTo>
                  <a:pt x="146" y="16"/>
                </a:lnTo>
                <a:lnTo>
                  <a:pt x="106" y="8"/>
                </a:lnTo>
                <a:lnTo>
                  <a:pt x="65" y="16"/>
                </a:lnTo>
                <a:lnTo>
                  <a:pt x="73" y="16"/>
                </a:lnTo>
                <a:lnTo>
                  <a:pt x="41" y="40"/>
                </a:lnTo>
                <a:lnTo>
                  <a:pt x="16" y="73"/>
                </a:lnTo>
                <a:lnTo>
                  <a:pt x="16" y="65"/>
                </a:lnTo>
                <a:lnTo>
                  <a:pt x="8" y="113"/>
                </a:lnTo>
                <a:lnTo>
                  <a:pt x="16" y="154"/>
                </a:lnTo>
                <a:lnTo>
                  <a:pt x="41" y="194"/>
                </a:lnTo>
                <a:lnTo>
                  <a:pt x="73" y="219"/>
                </a:lnTo>
                <a:lnTo>
                  <a:pt x="65" y="219"/>
                </a:lnTo>
                <a:lnTo>
                  <a:pt x="106" y="227"/>
                </a:lnTo>
                <a:lnTo>
                  <a:pt x="146" y="219"/>
                </a:lnTo>
                <a:lnTo>
                  <a:pt x="179" y="194"/>
                </a:lnTo>
                <a:lnTo>
                  <a:pt x="203" y="154"/>
                </a:lnTo>
                <a:lnTo>
                  <a:pt x="211" y="113"/>
                </a:lnTo>
                <a:lnTo>
                  <a:pt x="219" y="113"/>
                </a:lnTo>
                <a:lnTo>
                  <a:pt x="211" y="154"/>
                </a:lnTo>
                <a:lnTo>
                  <a:pt x="211" y="162"/>
                </a:lnTo>
                <a:lnTo>
                  <a:pt x="187" y="203"/>
                </a:lnTo>
                <a:lnTo>
                  <a:pt x="154" y="227"/>
                </a:lnTo>
                <a:lnTo>
                  <a:pt x="146" y="227"/>
                </a:lnTo>
                <a:lnTo>
                  <a:pt x="106" y="235"/>
                </a:lnTo>
                <a:lnTo>
                  <a:pt x="65" y="227"/>
                </a:lnTo>
                <a:lnTo>
                  <a:pt x="33" y="203"/>
                </a:lnTo>
                <a:lnTo>
                  <a:pt x="8" y="162"/>
                </a:lnTo>
                <a:lnTo>
                  <a:pt x="8" y="154"/>
                </a:lnTo>
                <a:lnTo>
                  <a:pt x="0" y="113"/>
                </a:lnTo>
                <a:lnTo>
                  <a:pt x="8" y="65"/>
                </a:lnTo>
                <a:lnTo>
                  <a:pt x="33" y="32"/>
                </a:lnTo>
                <a:lnTo>
                  <a:pt x="65" y="8"/>
                </a:lnTo>
                <a:lnTo>
                  <a:pt x="106" y="0"/>
                </a:lnTo>
                <a:lnTo>
                  <a:pt x="146" y="8"/>
                </a:lnTo>
                <a:lnTo>
                  <a:pt x="154" y="8"/>
                </a:lnTo>
                <a:lnTo>
                  <a:pt x="187" y="32"/>
                </a:lnTo>
                <a:lnTo>
                  <a:pt x="211" y="65"/>
                </a:lnTo>
                <a:lnTo>
                  <a:pt x="219" y="113"/>
                </a:lnTo>
                <a:lnTo>
                  <a:pt x="211" y="1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198" name="Freeform 28">
            <a:extLst>
              <a:ext uri="{FF2B5EF4-FFF2-40B4-BE49-F238E27FC236}">
                <a16:creationId xmlns:a16="http://schemas.microsoft.com/office/drawing/2014/main" id="{B889760C-539B-4FAB-9C90-008369C06C3E}"/>
              </a:ext>
            </a:extLst>
          </p:cNvPr>
          <p:cNvSpPr>
            <a:spLocks/>
          </p:cNvSpPr>
          <p:nvPr/>
        </p:nvSpPr>
        <p:spPr bwMode="auto">
          <a:xfrm>
            <a:off x="4724400" y="2713038"/>
            <a:ext cx="12700" cy="1587"/>
          </a:xfrm>
          <a:custGeom>
            <a:avLst/>
            <a:gdLst>
              <a:gd name="T0" fmla="*/ 0 w 8"/>
              <a:gd name="T1" fmla="*/ 0 h 1588"/>
              <a:gd name="T2" fmla="*/ 0 w 8"/>
              <a:gd name="T3" fmla="*/ 0 h 1588"/>
              <a:gd name="T4" fmla="*/ 0 w 8"/>
              <a:gd name="T5" fmla="*/ 0 h 1588"/>
              <a:gd name="T6" fmla="*/ 2147483646 w 8"/>
              <a:gd name="T7" fmla="*/ 0 h 1588"/>
              <a:gd name="T8" fmla="*/ 2147483646 w 8"/>
              <a:gd name="T9" fmla="*/ 0 h 1588"/>
              <a:gd name="T10" fmla="*/ 2147483646 w 8"/>
              <a:gd name="T11" fmla="*/ 0 h 1588"/>
              <a:gd name="T12" fmla="*/ 0 w 8"/>
              <a:gd name="T13" fmla="*/ 0 h 1588"/>
              <a:gd name="T14" fmla="*/ 0 60000 65536"/>
              <a:gd name="T15" fmla="*/ 0 60000 65536"/>
              <a:gd name="T16" fmla="*/ 0 60000 65536"/>
              <a:gd name="T17" fmla="*/ 0 60000 65536"/>
              <a:gd name="T18" fmla="*/ 0 60000 65536"/>
              <a:gd name="T19" fmla="*/ 0 60000 65536"/>
              <a:gd name="T20" fmla="*/ 0 60000 65536"/>
              <a:gd name="T21" fmla="*/ 0 w 8"/>
              <a:gd name="T22" fmla="*/ 0 h 1588"/>
              <a:gd name="T23" fmla="*/ 8 w 8"/>
              <a:gd name="T24" fmla="*/ 1588 h 15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1588">
                <a:moveTo>
                  <a:pt x="0" y="0"/>
                </a:moveTo>
                <a:lnTo>
                  <a:pt x="0" y="0"/>
                </a:lnTo>
                <a:lnTo>
                  <a:pt x="8"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199" name="Freeform 49">
            <a:extLst>
              <a:ext uri="{FF2B5EF4-FFF2-40B4-BE49-F238E27FC236}">
                <a16:creationId xmlns:a16="http://schemas.microsoft.com/office/drawing/2014/main" id="{4EBF6141-E21C-4F9F-9B1C-2F6BB9914D84}"/>
              </a:ext>
            </a:extLst>
          </p:cNvPr>
          <p:cNvSpPr>
            <a:spLocks/>
          </p:cNvSpPr>
          <p:nvPr/>
        </p:nvSpPr>
        <p:spPr bwMode="auto">
          <a:xfrm>
            <a:off x="5291138" y="1914525"/>
            <a:ext cx="155575" cy="90488"/>
          </a:xfrm>
          <a:custGeom>
            <a:avLst/>
            <a:gdLst>
              <a:gd name="T0" fmla="*/ 0 w 98"/>
              <a:gd name="T1" fmla="*/ 2147483646 h 57"/>
              <a:gd name="T2" fmla="*/ 0 w 98"/>
              <a:gd name="T3" fmla="*/ 0 h 57"/>
              <a:gd name="T4" fmla="*/ 0 w 98"/>
              <a:gd name="T5" fmla="*/ 0 h 57"/>
              <a:gd name="T6" fmla="*/ 0 w 98"/>
              <a:gd name="T7" fmla="*/ 0 h 57"/>
              <a:gd name="T8" fmla="*/ 2147483646 w 98"/>
              <a:gd name="T9" fmla="*/ 2147483646 h 57"/>
              <a:gd name="T10" fmla="*/ 2147483646 w 98"/>
              <a:gd name="T11" fmla="*/ 2147483646 h 57"/>
              <a:gd name="T12" fmla="*/ 2147483646 w 98"/>
              <a:gd name="T13" fmla="*/ 2147483646 h 57"/>
              <a:gd name="T14" fmla="*/ 0 w 98"/>
              <a:gd name="T15" fmla="*/ 2147483646 h 57"/>
              <a:gd name="T16" fmla="*/ 0 w 98"/>
              <a:gd name="T17" fmla="*/ 2147483646 h 57"/>
              <a:gd name="T18" fmla="*/ 0 w 98"/>
              <a:gd name="T19" fmla="*/ 2147483646 h 57"/>
              <a:gd name="T20" fmla="*/ 0 w 98"/>
              <a:gd name="T21" fmla="*/ 2147483646 h 57"/>
              <a:gd name="T22" fmla="*/ 2147483646 w 98"/>
              <a:gd name="T23" fmla="*/ 2147483646 h 57"/>
              <a:gd name="T24" fmla="*/ 2147483646 w 98"/>
              <a:gd name="T25" fmla="*/ 2147483646 h 57"/>
              <a:gd name="T26" fmla="*/ 2147483646 w 98"/>
              <a:gd name="T27" fmla="*/ 2147483646 h 57"/>
              <a:gd name="T28" fmla="*/ 0 w 98"/>
              <a:gd name="T29" fmla="*/ 2147483646 h 57"/>
              <a:gd name="T30" fmla="*/ 0 w 98"/>
              <a:gd name="T31" fmla="*/ 0 h 57"/>
              <a:gd name="T32" fmla="*/ 2147483646 w 98"/>
              <a:gd name="T33" fmla="*/ 0 h 57"/>
              <a:gd name="T34" fmla="*/ 2147483646 w 98"/>
              <a:gd name="T35" fmla="*/ 2147483646 h 57"/>
              <a:gd name="T36" fmla="*/ 0 w 98"/>
              <a:gd name="T37" fmla="*/ 2147483646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57"/>
              <a:gd name="T59" fmla="*/ 98 w 98"/>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57">
                <a:moveTo>
                  <a:pt x="0" y="24"/>
                </a:moveTo>
                <a:lnTo>
                  <a:pt x="0" y="0"/>
                </a:lnTo>
                <a:lnTo>
                  <a:pt x="73" y="24"/>
                </a:lnTo>
                <a:lnTo>
                  <a:pt x="98" y="24"/>
                </a:lnTo>
                <a:lnTo>
                  <a:pt x="73" y="32"/>
                </a:lnTo>
                <a:lnTo>
                  <a:pt x="0" y="57"/>
                </a:lnTo>
                <a:lnTo>
                  <a:pt x="0" y="49"/>
                </a:lnTo>
                <a:lnTo>
                  <a:pt x="73" y="24"/>
                </a:lnTo>
                <a:lnTo>
                  <a:pt x="73" y="32"/>
                </a:lnTo>
                <a:lnTo>
                  <a:pt x="0" y="8"/>
                </a:lnTo>
                <a:lnTo>
                  <a:pt x="0" y="0"/>
                </a:lnTo>
                <a:lnTo>
                  <a:pt x="9" y="0"/>
                </a:lnTo>
                <a:lnTo>
                  <a:pt x="9" y="24"/>
                </a:lnTo>
                <a:lnTo>
                  <a:pt x="0" y="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00" name="Freeform 50">
            <a:extLst>
              <a:ext uri="{FF2B5EF4-FFF2-40B4-BE49-F238E27FC236}">
                <a16:creationId xmlns:a16="http://schemas.microsoft.com/office/drawing/2014/main" id="{68FCFB10-19CC-4869-9EB3-AD07052386EA}"/>
              </a:ext>
            </a:extLst>
          </p:cNvPr>
          <p:cNvSpPr>
            <a:spLocks/>
          </p:cNvSpPr>
          <p:nvPr/>
        </p:nvSpPr>
        <p:spPr bwMode="auto">
          <a:xfrm>
            <a:off x="5291138" y="1952625"/>
            <a:ext cx="14287" cy="39688"/>
          </a:xfrm>
          <a:custGeom>
            <a:avLst/>
            <a:gdLst>
              <a:gd name="T0" fmla="*/ 0 w 9"/>
              <a:gd name="T1" fmla="*/ 2147483646 h 25"/>
              <a:gd name="T2" fmla="*/ 0 w 9"/>
              <a:gd name="T3" fmla="*/ 0 h 25"/>
              <a:gd name="T4" fmla="*/ 2147483646 w 9"/>
              <a:gd name="T5" fmla="*/ 0 h 25"/>
              <a:gd name="T6" fmla="*/ 2147483646 w 9"/>
              <a:gd name="T7" fmla="*/ 0 h 25"/>
              <a:gd name="T8" fmla="*/ 2147483646 w 9"/>
              <a:gd name="T9" fmla="*/ 0 h 25"/>
              <a:gd name="T10" fmla="*/ 2147483646 w 9"/>
              <a:gd name="T11" fmla="*/ 2147483646 h 25"/>
              <a:gd name="T12" fmla="*/ 0 w 9"/>
              <a:gd name="T13" fmla="*/ 2147483646 h 25"/>
              <a:gd name="T14" fmla="*/ 0 60000 65536"/>
              <a:gd name="T15" fmla="*/ 0 60000 65536"/>
              <a:gd name="T16" fmla="*/ 0 60000 65536"/>
              <a:gd name="T17" fmla="*/ 0 60000 65536"/>
              <a:gd name="T18" fmla="*/ 0 60000 65536"/>
              <a:gd name="T19" fmla="*/ 0 60000 65536"/>
              <a:gd name="T20" fmla="*/ 0 60000 65536"/>
              <a:gd name="T21" fmla="*/ 0 w 9"/>
              <a:gd name="T22" fmla="*/ 0 h 25"/>
              <a:gd name="T23" fmla="*/ 9 w 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25">
                <a:moveTo>
                  <a:pt x="0" y="25"/>
                </a:moveTo>
                <a:lnTo>
                  <a:pt x="0" y="0"/>
                </a:lnTo>
                <a:lnTo>
                  <a:pt x="9" y="0"/>
                </a:lnTo>
                <a:lnTo>
                  <a:pt x="9" y="25"/>
                </a:lnTo>
                <a:lnTo>
                  <a:pt x="0" y="2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01" name="Freeform 51">
            <a:extLst>
              <a:ext uri="{FF2B5EF4-FFF2-40B4-BE49-F238E27FC236}">
                <a16:creationId xmlns:a16="http://schemas.microsoft.com/office/drawing/2014/main" id="{429FF9E4-15A3-496C-A104-7FF1F774A730}"/>
              </a:ext>
            </a:extLst>
          </p:cNvPr>
          <p:cNvSpPr>
            <a:spLocks/>
          </p:cNvSpPr>
          <p:nvPr/>
        </p:nvSpPr>
        <p:spPr bwMode="auto">
          <a:xfrm>
            <a:off x="5291138" y="1914525"/>
            <a:ext cx="115887" cy="77788"/>
          </a:xfrm>
          <a:custGeom>
            <a:avLst/>
            <a:gdLst>
              <a:gd name="T0" fmla="*/ 0 w 73"/>
              <a:gd name="T1" fmla="*/ 2147483646 h 49"/>
              <a:gd name="T2" fmla="*/ 0 w 73"/>
              <a:gd name="T3" fmla="*/ 0 h 49"/>
              <a:gd name="T4" fmla="*/ 2147483646 w 73"/>
              <a:gd name="T5" fmla="*/ 2147483646 h 49"/>
              <a:gd name="T6" fmla="*/ 0 w 73"/>
              <a:gd name="T7" fmla="*/ 2147483646 h 49"/>
              <a:gd name="T8" fmla="*/ 0 w 73"/>
              <a:gd name="T9" fmla="*/ 2147483646 h 49"/>
              <a:gd name="T10" fmla="*/ 0 60000 65536"/>
              <a:gd name="T11" fmla="*/ 0 60000 65536"/>
              <a:gd name="T12" fmla="*/ 0 60000 65536"/>
              <a:gd name="T13" fmla="*/ 0 60000 65536"/>
              <a:gd name="T14" fmla="*/ 0 60000 65536"/>
              <a:gd name="T15" fmla="*/ 0 w 73"/>
              <a:gd name="T16" fmla="*/ 0 h 49"/>
              <a:gd name="T17" fmla="*/ 73 w 73"/>
              <a:gd name="T18" fmla="*/ 49 h 49"/>
            </a:gdLst>
            <a:ahLst/>
            <a:cxnLst>
              <a:cxn ang="T10">
                <a:pos x="T0" y="T1"/>
              </a:cxn>
              <a:cxn ang="T11">
                <a:pos x="T2" y="T3"/>
              </a:cxn>
              <a:cxn ang="T12">
                <a:pos x="T4" y="T5"/>
              </a:cxn>
              <a:cxn ang="T13">
                <a:pos x="T6" y="T7"/>
              </a:cxn>
              <a:cxn ang="T14">
                <a:pos x="T8" y="T9"/>
              </a:cxn>
            </a:cxnLst>
            <a:rect l="T15" t="T16" r="T17" b="T18"/>
            <a:pathLst>
              <a:path w="73" h="49">
                <a:moveTo>
                  <a:pt x="0" y="24"/>
                </a:moveTo>
                <a:lnTo>
                  <a:pt x="0" y="0"/>
                </a:lnTo>
                <a:lnTo>
                  <a:pt x="73" y="24"/>
                </a:lnTo>
                <a:lnTo>
                  <a:pt x="0" y="49"/>
                </a:lnTo>
                <a:lnTo>
                  <a:pt x="0" y="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02" name="Rectangle 52">
            <a:extLst>
              <a:ext uri="{FF2B5EF4-FFF2-40B4-BE49-F238E27FC236}">
                <a16:creationId xmlns:a16="http://schemas.microsoft.com/office/drawing/2014/main" id="{87F6ADCD-8654-4E85-8274-E78754963515}"/>
              </a:ext>
            </a:extLst>
          </p:cNvPr>
          <p:cNvSpPr>
            <a:spLocks noChangeArrowheads="1"/>
          </p:cNvSpPr>
          <p:nvPr/>
        </p:nvSpPr>
        <p:spPr bwMode="auto">
          <a:xfrm>
            <a:off x="4852988" y="1952625"/>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zh-CN" sz="1800">
              <a:solidFill>
                <a:schemeClr val="accent1"/>
              </a:solidFill>
              <a:latin typeface="Arial" panose="020B0604020202020204" pitchFamily="34" charset="0"/>
              <a:ea typeface="ＭＳ Ｐゴシック" panose="020B0600070205080204" pitchFamily="34" charset="-128"/>
            </a:endParaRPr>
          </a:p>
        </p:txBody>
      </p:sp>
      <p:sp>
        <p:nvSpPr>
          <p:cNvPr id="50203" name="Rectangle 53">
            <a:extLst>
              <a:ext uri="{FF2B5EF4-FFF2-40B4-BE49-F238E27FC236}">
                <a16:creationId xmlns:a16="http://schemas.microsoft.com/office/drawing/2014/main" id="{C71C9632-3B71-4E19-ADF3-AA469CAB5156}"/>
              </a:ext>
            </a:extLst>
          </p:cNvPr>
          <p:cNvSpPr>
            <a:spLocks noChangeArrowheads="1"/>
          </p:cNvSpPr>
          <p:nvPr/>
        </p:nvSpPr>
        <p:spPr bwMode="auto">
          <a:xfrm>
            <a:off x="5278438" y="1952625"/>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zh-CN" sz="1800">
              <a:solidFill>
                <a:schemeClr val="accent1"/>
              </a:solidFill>
              <a:latin typeface="Arial" panose="020B0604020202020204" pitchFamily="34" charset="0"/>
              <a:ea typeface="ＭＳ Ｐゴシック" panose="020B0600070205080204" pitchFamily="34" charset="-128"/>
            </a:endParaRPr>
          </a:p>
        </p:txBody>
      </p:sp>
      <p:sp>
        <p:nvSpPr>
          <p:cNvPr id="50204" name="Rectangle 54">
            <a:extLst>
              <a:ext uri="{FF2B5EF4-FFF2-40B4-BE49-F238E27FC236}">
                <a16:creationId xmlns:a16="http://schemas.microsoft.com/office/drawing/2014/main" id="{395061B8-70B0-46F9-9BF7-1FF1ACB6AAA3}"/>
              </a:ext>
            </a:extLst>
          </p:cNvPr>
          <p:cNvSpPr>
            <a:spLocks noChangeArrowheads="1"/>
          </p:cNvSpPr>
          <p:nvPr/>
        </p:nvSpPr>
        <p:spPr bwMode="auto">
          <a:xfrm>
            <a:off x="4852988" y="1952625"/>
            <a:ext cx="425450" cy="12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zh-CN" sz="1800">
              <a:solidFill>
                <a:schemeClr val="accent1"/>
              </a:solidFill>
              <a:latin typeface="Arial" panose="020B0604020202020204" pitchFamily="34" charset="0"/>
              <a:ea typeface="ＭＳ Ｐゴシック" panose="020B0600070205080204" pitchFamily="34" charset="-128"/>
            </a:endParaRPr>
          </a:p>
        </p:txBody>
      </p:sp>
      <p:sp>
        <p:nvSpPr>
          <p:cNvPr id="50205" name="Freeform 55">
            <a:extLst>
              <a:ext uri="{FF2B5EF4-FFF2-40B4-BE49-F238E27FC236}">
                <a16:creationId xmlns:a16="http://schemas.microsoft.com/office/drawing/2014/main" id="{F83CEAD7-28BF-4635-87E3-11012044A007}"/>
              </a:ext>
            </a:extLst>
          </p:cNvPr>
          <p:cNvSpPr>
            <a:spLocks/>
          </p:cNvSpPr>
          <p:nvPr/>
        </p:nvSpPr>
        <p:spPr bwMode="auto">
          <a:xfrm>
            <a:off x="5291138" y="2725738"/>
            <a:ext cx="155575" cy="90487"/>
          </a:xfrm>
          <a:custGeom>
            <a:avLst/>
            <a:gdLst>
              <a:gd name="T0" fmla="*/ 0 w 98"/>
              <a:gd name="T1" fmla="*/ 2147483646 h 57"/>
              <a:gd name="T2" fmla="*/ 0 w 98"/>
              <a:gd name="T3" fmla="*/ 0 h 57"/>
              <a:gd name="T4" fmla="*/ 0 w 98"/>
              <a:gd name="T5" fmla="*/ 0 h 57"/>
              <a:gd name="T6" fmla="*/ 0 w 98"/>
              <a:gd name="T7" fmla="*/ 0 h 57"/>
              <a:gd name="T8" fmla="*/ 2147483646 w 98"/>
              <a:gd name="T9" fmla="*/ 2147483646 h 57"/>
              <a:gd name="T10" fmla="*/ 2147483646 w 98"/>
              <a:gd name="T11" fmla="*/ 2147483646 h 57"/>
              <a:gd name="T12" fmla="*/ 2147483646 w 98"/>
              <a:gd name="T13" fmla="*/ 2147483646 h 57"/>
              <a:gd name="T14" fmla="*/ 0 w 98"/>
              <a:gd name="T15" fmla="*/ 2147483646 h 57"/>
              <a:gd name="T16" fmla="*/ 0 w 98"/>
              <a:gd name="T17" fmla="*/ 2147483646 h 57"/>
              <a:gd name="T18" fmla="*/ 0 w 98"/>
              <a:gd name="T19" fmla="*/ 2147483646 h 57"/>
              <a:gd name="T20" fmla="*/ 0 w 98"/>
              <a:gd name="T21" fmla="*/ 2147483646 h 57"/>
              <a:gd name="T22" fmla="*/ 2147483646 w 98"/>
              <a:gd name="T23" fmla="*/ 2147483646 h 57"/>
              <a:gd name="T24" fmla="*/ 2147483646 w 98"/>
              <a:gd name="T25" fmla="*/ 2147483646 h 57"/>
              <a:gd name="T26" fmla="*/ 2147483646 w 98"/>
              <a:gd name="T27" fmla="*/ 2147483646 h 57"/>
              <a:gd name="T28" fmla="*/ 0 w 98"/>
              <a:gd name="T29" fmla="*/ 2147483646 h 57"/>
              <a:gd name="T30" fmla="*/ 0 w 98"/>
              <a:gd name="T31" fmla="*/ 0 h 57"/>
              <a:gd name="T32" fmla="*/ 2147483646 w 98"/>
              <a:gd name="T33" fmla="*/ 0 h 57"/>
              <a:gd name="T34" fmla="*/ 2147483646 w 98"/>
              <a:gd name="T35" fmla="*/ 2147483646 h 57"/>
              <a:gd name="T36" fmla="*/ 0 w 98"/>
              <a:gd name="T37" fmla="*/ 2147483646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57"/>
              <a:gd name="T59" fmla="*/ 98 w 98"/>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57">
                <a:moveTo>
                  <a:pt x="0" y="25"/>
                </a:moveTo>
                <a:lnTo>
                  <a:pt x="0" y="0"/>
                </a:lnTo>
                <a:lnTo>
                  <a:pt x="73" y="25"/>
                </a:lnTo>
                <a:lnTo>
                  <a:pt x="98" y="25"/>
                </a:lnTo>
                <a:lnTo>
                  <a:pt x="73" y="33"/>
                </a:lnTo>
                <a:lnTo>
                  <a:pt x="0" y="57"/>
                </a:lnTo>
                <a:lnTo>
                  <a:pt x="0" y="49"/>
                </a:lnTo>
                <a:lnTo>
                  <a:pt x="73" y="25"/>
                </a:lnTo>
                <a:lnTo>
                  <a:pt x="73" y="33"/>
                </a:lnTo>
                <a:lnTo>
                  <a:pt x="0" y="9"/>
                </a:lnTo>
                <a:lnTo>
                  <a:pt x="0" y="0"/>
                </a:lnTo>
                <a:lnTo>
                  <a:pt x="9" y="0"/>
                </a:lnTo>
                <a:lnTo>
                  <a:pt x="9" y="25"/>
                </a:lnTo>
                <a:lnTo>
                  <a:pt x="0" y="2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06" name="Freeform 56">
            <a:extLst>
              <a:ext uri="{FF2B5EF4-FFF2-40B4-BE49-F238E27FC236}">
                <a16:creationId xmlns:a16="http://schemas.microsoft.com/office/drawing/2014/main" id="{46244F27-D7C9-4CC7-85DB-EB969105F430}"/>
              </a:ext>
            </a:extLst>
          </p:cNvPr>
          <p:cNvSpPr>
            <a:spLocks/>
          </p:cNvSpPr>
          <p:nvPr/>
        </p:nvSpPr>
        <p:spPr bwMode="auto">
          <a:xfrm>
            <a:off x="5291138" y="2765425"/>
            <a:ext cx="14287" cy="38100"/>
          </a:xfrm>
          <a:custGeom>
            <a:avLst/>
            <a:gdLst>
              <a:gd name="T0" fmla="*/ 0 w 9"/>
              <a:gd name="T1" fmla="*/ 2147483646 h 24"/>
              <a:gd name="T2" fmla="*/ 0 w 9"/>
              <a:gd name="T3" fmla="*/ 0 h 24"/>
              <a:gd name="T4" fmla="*/ 2147483646 w 9"/>
              <a:gd name="T5" fmla="*/ 0 h 24"/>
              <a:gd name="T6" fmla="*/ 2147483646 w 9"/>
              <a:gd name="T7" fmla="*/ 0 h 24"/>
              <a:gd name="T8" fmla="*/ 2147483646 w 9"/>
              <a:gd name="T9" fmla="*/ 0 h 24"/>
              <a:gd name="T10" fmla="*/ 2147483646 w 9"/>
              <a:gd name="T11" fmla="*/ 2147483646 h 24"/>
              <a:gd name="T12" fmla="*/ 0 w 9"/>
              <a:gd name="T13" fmla="*/ 2147483646 h 24"/>
              <a:gd name="T14" fmla="*/ 0 60000 65536"/>
              <a:gd name="T15" fmla="*/ 0 60000 65536"/>
              <a:gd name="T16" fmla="*/ 0 60000 65536"/>
              <a:gd name="T17" fmla="*/ 0 60000 65536"/>
              <a:gd name="T18" fmla="*/ 0 60000 65536"/>
              <a:gd name="T19" fmla="*/ 0 60000 65536"/>
              <a:gd name="T20" fmla="*/ 0 60000 65536"/>
              <a:gd name="T21" fmla="*/ 0 w 9"/>
              <a:gd name="T22" fmla="*/ 0 h 24"/>
              <a:gd name="T23" fmla="*/ 9 w 9"/>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24">
                <a:moveTo>
                  <a:pt x="0" y="24"/>
                </a:moveTo>
                <a:lnTo>
                  <a:pt x="0" y="0"/>
                </a:lnTo>
                <a:lnTo>
                  <a:pt x="9" y="0"/>
                </a:lnTo>
                <a:lnTo>
                  <a:pt x="9" y="24"/>
                </a:lnTo>
                <a:lnTo>
                  <a:pt x="0" y="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07" name="Freeform 57">
            <a:extLst>
              <a:ext uri="{FF2B5EF4-FFF2-40B4-BE49-F238E27FC236}">
                <a16:creationId xmlns:a16="http://schemas.microsoft.com/office/drawing/2014/main" id="{D8A958B3-0152-4D33-BC4A-B0060BB13293}"/>
              </a:ext>
            </a:extLst>
          </p:cNvPr>
          <p:cNvSpPr>
            <a:spLocks/>
          </p:cNvSpPr>
          <p:nvPr/>
        </p:nvSpPr>
        <p:spPr bwMode="auto">
          <a:xfrm>
            <a:off x="5291138" y="2725738"/>
            <a:ext cx="115887" cy="77787"/>
          </a:xfrm>
          <a:custGeom>
            <a:avLst/>
            <a:gdLst>
              <a:gd name="T0" fmla="*/ 0 w 73"/>
              <a:gd name="T1" fmla="*/ 2147483646 h 49"/>
              <a:gd name="T2" fmla="*/ 0 w 73"/>
              <a:gd name="T3" fmla="*/ 0 h 49"/>
              <a:gd name="T4" fmla="*/ 2147483646 w 73"/>
              <a:gd name="T5" fmla="*/ 2147483646 h 49"/>
              <a:gd name="T6" fmla="*/ 0 w 73"/>
              <a:gd name="T7" fmla="*/ 2147483646 h 49"/>
              <a:gd name="T8" fmla="*/ 0 w 73"/>
              <a:gd name="T9" fmla="*/ 2147483646 h 49"/>
              <a:gd name="T10" fmla="*/ 0 60000 65536"/>
              <a:gd name="T11" fmla="*/ 0 60000 65536"/>
              <a:gd name="T12" fmla="*/ 0 60000 65536"/>
              <a:gd name="T13" fmla="*/ 0 60000 65536"/>
              <a:gd name="T14" fmla="*/ 0 60000 65536"/>
              <a:gd name="T15" fmla="*/ 0 w 73"/>
              <a:gd name="T16" fmla="*/ 0 h 49"/>
              <a:gd name="T17" fmla="*/ 73 w 73"/>
              <a:gd name="T18" fmla="*/ 49 h 49"/>
            </a:gdLst>
            <a:ahLst/>
            <a:cxnLst>
              <a:cxn ang="T10">
                <a:pos x="T0" y="T1"/>
              </a:cxn>
              <a:cxn ang="T11">
                <a:pos x="T2" y="T3"/>
              </a:cxn>
              <a:cxn ang="T12">
                <a:pos x="T4" y="T5"/>
              </a:cxn>
              <a:cxn ang="T13">
                <a:pos x="T6" y="T7"/>
              </a:cxn>
              <a:cxn ang="T14">
                <a:pos x="T8" y="T9"/>
              </a:cxn>
            </a:cxnLst>
            <a:rect l="T15" t="T16" r="T17" b="T18"/>
            <a:pathLst>
              <a:path w="73" h="49">
                <a:moveTo>
                  <a:pt x="0" y="25"/>
                </a:moveTo>
                <a:lnTo>
                  <a:pt x="0" y="0"/>
                </a:lnTo>
                <a:lnTo>
                  <a:pt x="73" y="25"/>
                </a:lnTo>
                <a:lnTo>
                  <a:pt x="0" y="49"/>
                </a:lnTo>
                <a:lnTo>
                  <a:pt x="0" y="2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08" name="Rectangle 58">
            <a:extLst>
              <a:ext uri="{FF2B5EF4-FFF2-40B4-BE49-F238E27FC236}">
                <a16:creationId xmlns:a16="http://schemas.microsoft.com/office/drawing/2014/main" id="{823EFBFD-D114-48FD-85F3-A471DA341B46}"/>
              </a:ext>
            </a:extLst>
          </p:cNvPr>
          <p:cNvSpPr>
            <a:spLocks noChangeArrowheads="1"/>
          </p:cNvSpPr>
          <p:nvPr/>
        </p:nvSpPr>
        <p:spPr bwMode="auto">
          <a:xfrm>
            <a:off x="4852988" y="2765425"/>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zh-CN" sz="1800">
              <a:solidFill>
                <a:schemeClr val="accent1"/>
              </a:solidFill>
              <a:latin typeface="Arial" panose="020B0604020202020204" pitchFamily="34" charset="0"/>
              <a:ea typeface="ＭＳ Ｐゴシック" panose="020B0600070205080204" pitchFamily="34" charset="-128"/>
            </a:endParaRPr>
          </a:p>
        </p:txBody>
      </p:sp>
      <p:sp>
        <p:nvSpPr>
          <p:cNvPr id="50209" name="Rectangle 59">
            <a:extLst>
              <a:ext uri="{FF2B5EF4-FFF2-40B4-BE49-F238E27FC236}">
                <a16:creationId xmlns:a16="http://schemas.microsoft.com/office/drawing/2014/main" id="{E5D00413-B91B-4FA2-B4A5-64CD06B410BE}"/>
              </a:ext>
            </a:extLst>
          </p:cNvPr>
          <p:cNvSpPr>
            <a:spLocks noChangeArrowheads="1"/>
          </p:cNvSpPr>
          <p:nvPr/>
        </p:nvSpPr>
        <p:spPr bwMode="auto">
          <a:xfrm>
            <a:off x="5278438" y="2765425"/>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zh-CN" sz="1800">
              <a:solidFill>
                <a:schemeClr val="accent1"/>
              </a:solidFill>
              <a:latin typeface="Arial" panose="020B0604020202020204" pitchFamily="34" charset="0"/>
              <a:ea typeface="ＭＳ Ｐゴシック" panose="020B0600070205080204" pitchFamily="34" charset="-128"/>
            </a:endParaRPr>
          </a:p>
        </p:txBody>
      </p:sp>
      <p:sp>
        <p:nvSpPr>
          <p:cNvPr id="50210" name="Rectangle 60">
            <a:extLst>
              <a:ext uri="{FF2B5EF4-FFF2-40B4-BE49-F238E27FC236}">
                <a16:creationId xmlns:a16="http://schemas.microsoft.com/office/drawing/2014/main" id="{EC8B0E72-1FAF-4647-AEC2-B74CB44ECE6E}"/>
              </a:ext>
            </a:extLst>
          </p:cNvPr>
          <p:cNvSpPr>
            <a:spLocks noChangeArrowheads="1"/>
          </p:cNvSpPr>
          <p:nvPr/>
        </p:nvSpPr>
        <p:spPr bwMode="auto">
          <a:xfrm>
            <a:off x="4852988" y="2765425"/>
            <a:ext cx="425450" cy="12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zh-CN" sz="1800">
              <a:solidFill>
                <a:schemeClr val="accent1"/>
              </a:solidFill>
              <a:latin typeface="Arial" panose="020B0604020202020204" pitchFamily="34" charset="0"/>
              <a:ea typeface="ＭＳ Ｐゴシック" panose="020B0600070205080204" pitchFamily="34" charset="-128"/>
            </a:endParaRPr>
          </a:p>
        </p:txBody>
      </p:sp>
      <p:sp>
        <p:nvSpPr>
          <p:cNvPr id="50211" name="Freeform 61">
            <a:extLst>
              <a:ext uri="{FF2B5EF4-FFF2-40B4-BE49-F238E27FC236}">
                <a16:creationId xmlns:a16="http://schemas.microsoft.com/office/drawing/2014/main" id="{ED273476-0766-4B1C-B914-019053388C1A}"/>
              </a:ext>
            </a:extLst>
          </p:cNvPr>
          <p:cNvSpPr>
            <a:spLocks/>
          </p:cNvSpPr>
          <p:nvPr/>
        </p:nvSpPr>
        <p:spPr bwMode="auto">
          <a:xfrm>
            <a:off x="6567488" y="1914525"/>
            <a:ext cx="155575" cy="90488"/>
          </a:xfrm>
          <a:custGeom>
            <a:avLst/>
            <a:gdLst>
              <a:gd name="T0" fmla="*/ 0 w 98"/>
              <a:gd name="T1" fmla="*/ 2147483646 h 57"/>
              <a:gd name="T2" fmla="*/ 0 w 98"/>
              <a:gd name="T3" fmla="*/ 0 h 57"/>
              <a:gd name="T4" fmla="*/ 0 w 98"/>
              <a:gd name="T5" fmla="*/ 0 h 57"/>
              <a:gd name="T6" fmla="*/ 0 w 98"/>
              <a:gd name="T7" fmla="*/ 0 h 57"/>
              <a:gd name="T8" fmla="*/ 2147483646 w 98"/>
              <a:gd name="T9" fmla="*/ 2147483646 h 57"/>
              <a:gd name="T10" fmla="*/ 2147483646 w 98"/>
              <a:gd name="T11" fmla="*/ 2147483646 h 57"/>
              <a:gd name="T12" fmla="*/ 2147483646 w 98"/>
              <a:gd name="T13" fmla="*/ 2147483646 h 57"/>
              <a:gd name="T14" fmla="*/ 0 w 98"/>
              <a:gd name="T15" fmla="*/ 2147483646 h 57"/>
              <a:gd name="T16" fmla="*/ 0 w 98"/>
              <a:gd name="T17" fmla="*/ 2147483646 h 57"/>
              <a:gd name="T18" fmla="*/ 0 w 98"/>
              <a:gd name="T19" fmla="*/ 2147483646 h 57"/>
              <a:gd name="T20" fmla="*/ 0 w 98"/>
              <a:gd name="T21" fmla="*/ 2147483646 h 57"/>
              <a:gd name="T22" fmla="*/ 2147483646 w 98"/>
              <a:gd name="T23" fmla="*/ 2147483646 h 57"/>
              <a:gd name="T24" fmla="*/ 2147483646 w 98"/>
              <a:gd name="T25" fmla="*/ 2147483646 h 57"/>
              <a:gd name="T26" fmla="*/ 2147483646 w 98"/>
              <a:gd name="T27" fmla="*/ 2147483646 h 57"/>
              <a:gd name="T28" fmla="*/ 0 w 98"/>
              <a:gd name="T29" fmla="*/ 2147483646 h 57"/>
              <a:gd name="T30" fmla="*/ 0 w 98"/>
              <a:gd name="T31" fmla="*/ 0 h 57"/>
              <a:gd name="T32" fmla="*/ 2147483646 w 98"/>
              <a:gd name="T33" fmla="*/ 0 h 57"/>
              <a:gd name="T34" fmla="*/ 2147483646 w 98"/>
              <a:gd name="T35" fmla="*/ 2147483646 h 57"/>
              <a:gd name="T36" fmla="*/ 0 w 98"/>
              <a:gd name="T37" fmla="*/ 2147483646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57"/>
              <a:gd name="T59" fmla="*/ 98 w 98"/>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57">
                <a:moveTo>
                  <a:pt x="0" y="24"/>
                </a:moveTo>
                <a:lnTo>
                  <a:pt x="0" y="0"/>
                </a:lnTo>
                <a:lnTo>
                  <a:pt x="73" y="24"/>
                </a:lnTo>
                <a:lnTo>
                  <a:pt x="98" y="24"/>
                </a:lnTo>
                <a:lnTo>
                  <a:pt x="73" y="32"/>
                </a:lnTo>
                <a:lnTo>
                  <a:pt x="0" y="57"/>
                </a:lnTo>
                <a:lnTo>
                  <a:pt x="0" y="49"/>
                </a:lnTo>
                <a:lnTo>
                  <a:pt x="73" y="24"/>
                </a:lnTo>
                <a:lnTo>
                  <a:pt x="73" y="32"/>
                </a:lnTo>
                <a:lnTo>
                  <a:pt x="0" y="8"/>
                </a:lnTo>
                <a:lnTo>
                  <a:pt x="0" y="0"/>
                </a:lnTo>
                <a:lnTo>
                  <a:pt x="8" y="0"/>
                </a:lnTo>
                <a:lnTo>
                  <a:pt x="8" y="24"/>
                </a:lnTo>
                <a:lnTo>
                  <a:pt x="0" y="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12" name="Freeform 62">
            <a:extLst>
              <a:ext uri="{FF2B5EF4-FFF2-40B4-BE49-F238E27FC236}">
                <a16:creationId xmlns:a16="http://schemas.microsoft.com/office/drawing/2014/main" id="{2A1618D0-7D1D-4CCF-BDFC-D3EC6052B8AE}"/>
              </a:ext>
            </a:extLst>
          </p:cNvPr>
          <p:cNvSpPr>
            <a:spLocks/>
          </p:cNvSpPr>
          <p:nvPr/>
        </p:nvSpPr>
        <p:spPr bwMode="auto">
          <a:xfrm>
            <a:off x="6567488" y="1952625"/>
            <a:ext cx="12700" cy="39688"/>
          </a:xfrm>
          <a:custGeom>
            <a:avLst/>
            <a:gdLst>
              <a:gd name="T0" fmla="*/ 0 w 8"/>
              <a:gd name="T1" fmla="*/ 2147483646 h 25"/>
              <a:gd name="T2" fmla="*/ 0 w 8"/>
              <a:gd name="T3" fmla="*/ 0 h 25"/>
              <a:gd name="T4" fmla="*/ 2147483646 w 8"/>
              <a:gd name="T5" fmla="*/ 0 h 25"/>
              <a:gd name="T6" fmla="*/ 2147483646 w 8"/>
              <a:gd name="T7" fmla="*/ 0 h 25"/>
              <a:gd name="T8" fmla="*/ 2147483646 w 8"/>
              <a:gd name="T9" fmla="*/ 0 h 25"/>
              <a:gd name="T10" fmla="*/ 2147483646 w 8"/>
              <a:gd name="T11" fmla="*/ 2147483646 h 25"/>
              <a:gd name="T12" fmla="*/ 0 w 8"/>
              <a:gd name="T13" fmla="*/ 2147483646 h 25"/>
              <a:gd name="T14" fmla="*/ 0 60000 65536"/>
              <a:gd name="T15" fmla="*/ 0 60000 65536"/>
              <a:gd name="T16" fmla="*/ 0 60000 65536"/>
              <a:gd name="T17" fmla="*/ 0 60000 65536"/>
              <a:gd name="T18" fmla="*/ 0 60000 65536"/>
              <a:gd name="T19" fmla="*/ 0 60000 65536"/>
              <a:gd name="T20" fmla="*/ 0 60000 65536"/>
              <a:gd name="T21" fmla="*/ 0 w 8"/>
              <a:gd name="T22" fmla="*/ 0 h 25"/>
              <a:gd name="T23" fmla="*/ 8 w 8"/>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25">
                <a:moveTo>
                  <a:pt x="0" y="25"/>
                </a:moveTo>
                <a:lnTo>
                  <a:pt x="0" y="0"/>
                </a:lnTo>
                <a:lnTo>
                  <a:pt x="8" y="0"/>
                </a:lnTo>
                <a:lnTo>
                  <a:pt x="8" y="25"/>
                </a:lnTo>
                <a:lnTo>
                  <a:pt x="0" y="2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13" name="Freeform 63">
            <a:extLst>
              <a:ext uri="{FF2B5EF4-FFF2-40B4-BE49-F238E27FC236}">
                <a16:creationId xmlns:a16="http://schemas.microsoft.com/office/drawing/2014/main" id="{3C2E90B5-693A-48FB-929E-DA5C62881806}"/>
              </a:ext>
            </a:extLst>
          </p:cNvPr>
          <p:cNvSpPr>
            <a:spLocks/>
          </p:cNvSpPr>
          <p:nvPr/>
        </p:nvSpPr>
        <p:spPr bwMode="auto">
          <a:xfrm>
            <a:off x="6567488" y="1914525"/>
            <a:ext cx="115887" cy="77788"/>
          </a:xfrm>
          <a:custGeom>
            <a:avLst/>
            <a:gdLst>
              <a:gd name="T0" fmla="*/ 0 w 73"/>
              <a:gd name="T1" fmla="*/ 2147483646 h 49"/>
              <a:gd name="T2" fmla="*/ 0 w 73"/>
              <a:gd name="T3" fmla="*/ 0 h 49"/>
              <a:gd name="T4" fmla="*/ 2147483646 w 73"/>
              <a:gd name="T5" fmla="*/ 2147483646 h 49"/>
              <a:gd name="T6" fmla="*/ 0 w 73"/>
              <a:gd name="T7" fmla="*/ 2147483646 h 49"/>
              <a:gd name="T8" fmla="*/ 0 w 73"/>
              <a:gd name="T9" fmla="*/ 2147483646 h 49"/>
              <a:gd name="T10" fmla="*/ 0 60000 65536"/>
              <a:gd name="T11" fmla="*/ 0 60000 65536"/>
              <a:gd name="T12" fmla="*/ 0 60000 65536"/>
              <a:gd name="T13" fmla="*/ 0 60000 65536"/>
              <a:gd name="T14" fmla="*/ 0 60000 65536"/>
              <a:gd name="T15" fmla="*/ 0 w 73"/>
              <a:gd name="T16" fmla="*/ 0 h 49"/>
              <a:gd name="T17" fmla="*/ 73 w 73"/>
              <a:gd name="T18" fmla="*/ 49 h 49"/>
            </a:gdLst>
            <a:ahLst/>
            <a:cxnLst>
              <a:cxn ang="T10">
                <a:pos x="T0" y="T1"/>
              </a:cxn>
              <a:cxn ang="T11">
                <a:pos x="T2" y="T3"/>
              </a:cxn>
              <a:cxn ang="T12">
                <a:pos x="T4" y="T5"/>
              </a:cxn>
              <a:cxn ang="T13">
                <a:pos x="T6" y="T7"/>
              </a:cxn>
              <a:cxn ang="T14">
                <a:pos x="T8" y="T9"/>
              </a:cxn>
            </a:cxnLst>
            <a:rect l="T15" t="T16" r="T17" b="T18"/>
            <a:pathLst>
              <a:path w="73" h="49">
                <a:moveTo>
                  <a:pt x="0" y="24"/>
                </a:moveTo>
                <a:lnTo>
                  <a:pt x="0" y="0"/>
                </a:lnTo>
                <a:lnTo>
                  <a:pt x="73" y="24"/>
                </a:lnTo>
                <a:lnTo>
                  <a:pt x="0" y="49"/>
                </a:lnTo>
                <a:lnTo>
                  <a:pt x="0" y="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14" name="Rectangle 64">
            <a:extLst>
              <a:ext uri="{FF2B5EF4-FFF2-40B4-BE49-F238E27FC236}">
                <a16:creationId xmlns:a16="http://schemas.microsoft.com/office/drawing/2014/main" id="{9F7FB228-510F-4FA4-B247-533FC614D9CD}"/>
              </a:ext>
            </a:extLst>
          </p:cNvPr>
          <p:cNvSpPr>
            <a:spLocks noChangeArrowheads="1"/>
          </p:cNvSpPr>
          <p:nvPr/>
        </p:nvSpPr>
        <p:spPr bwMode="auto">
          <a:xfrm>
            <a:off x="6129338" y="1952625"/>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zh-CN" sz="1800">
              <a:solidFill>
                <a:schemeClr val="accent1"/>
              </a:solidFill>
              <a:latin typeface="Arial" panose="020B0604020202020204" pitchFamily="34" charset="0"/>
              <a:ea typeface="ＭＳ Ｐゴシック" panose="020B0600070205080204" pitchFamily="34" charset="-128"/>
            </a:endParaRPr>
          </a:p>
        </p:txBody>
      </p:sp>
      <p:sp>
        <p:nvSpPr>
          <p:cNvPr id="50215" name="Rectangle 65">
            <a:extLst>
              <a:ext uri="{FF2B5EF4-FFF2-40B4-BE49-F238E27FC236}">
                <a16:creationId xmlns:a16="http://schemas.microsoft.com/office/drawing/2014/main" id="{E422B9E0-120C-4A30-BA35-F976F2AE56D2}"/>
              </a:ext>
            </a:extLst>
          </p:cNvPr>
          <p:cNvSpPr>
            <a:spLocks noChangeArrowheads="1"/>
          </p:cNvSpPr>
          <p:nvPr/>
        </p:nvSpPr>
        <p:spPr bwMode="auto">
          <a:xfrm>
            <a:off x="6554788" y="1952625"/>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zh-CN" sz="1800">
              <a:solidFill>
                <a:schemeClr val="accent1"/>
              </a:solidFill>
              <a:latin typeface="Arial" panose="020B0604020202020204" pitchFamily="34" charset="0"/>
              <a:ea typeface="ＭＳ Ｐゴシック" panose="020B0600070205080204" pitchFamily="34" charset="-128"/>
            </a:endParaRPr>
          </a:p>
        </p:txBody>
      </p:sp>
      <p:sp>
        <p:nvSpPr>
          <p:cNvPr id="50216" name="Rectangle 66">
            <a:extLst>
              <a:ext uri="{FF2B5EF4-FFF2-40B4-BE49-F238E27FC236}">
                <a16:creationId xmlns:a16="http://schemas.microsoft.com/office/drawing/2014/main" id="{85707512-8953-46DA-9671-65811CA37254}"/>
              </a:ext>
            </a:extLst>
          </p:cNvPr>
          <p:cNvSpPr>
            <a:spLocks noChangeArrowheads="1"/>
          </p:cNvSpPr>
          <p:nvPr/>
        </p:nvSpPr>
        <p:spPr bwMode="auto">
          <a:xfrm>
            <a:off x="6129338" y="1952625"/>
            <a:ext cx="425450" cy="12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zh-CN" sz="1800">
              <a:solidFill>
                <a:schemeClr val="accent1"/>
              </a:solidFill>
              <a:latin typeface="Arial" panose="020B0604020202020204" pitchFamily="34" charset="0"/>
              <a:ea typeface="ＭＳ Ｐゴシック" panose="020B0600070205080204" pitchFamily="34" charset="-128"/>
            </a:endParaRPr>
          </a:p>
        </p:txBody>
      </p:sp>
      <p:sp>
        <p:nvSpPr>
          <p:cNvPr id="50217" name="Text Box 10">
            <a:extLst>
              <a:ext uri="{FF2B5EF4-FFF2-40B4-BE49-F238E27FC236}">
                <a16:creationId xmlns:a16="http://schemas.microsoft.com/office/drawing/2014/main" id="{B500C733-C61D-4A5C-9D5C-4C53818C58DC}"/>
              </a:ext>
            </a:extLst>
          </p:cNvPr>
          <p:cNvSpPr txBox="1">
            <a:spLocks noChangeArrowheads="1"/>
          </p:cNvSpPr>
          <p:nvPr/>
        </p:nvSpPr>
        <p:spPr bwMode="auto">
          <a:xfrm>
            <a:off x="60325" y="1528763"/>
            <a:ext cx="4038600"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800" b="1">
                <a:solidFill>
                  <a:schemeClr val="bg1"/>
                </a:solidFill>
                <a:latin typeface="Courier New" panose="02070309020205020404" pitchFamily="49" charset="0"/>
                <a:ea typeface="ＭＳ Ｐゴシック" panose="020B0600070205080204" pitchFamily="34" charset="-128"/>
              </a:rPr>
              <a:t>for (i=2; i&lt;5; i++)</a:t>
            </a:r>
          </a:p>
          <a:p>
            <a:pPr>
              <a:spcBef>
                <a:spcPct val="0"/>
              </a:spcBef>
              <a:buClrTx/>
              <a:buSzTx/>
              <a:buFontTx/>
              <a:buNone/>
            </a:pPr>
            <a:r>
              <a:rPr lang="en-US" altLang="zh-CN" sz="1800" b="1">
                <a:solidFill>
                  <a:schemeClr val="bg1"/>
                </a:solidFill>
                <a:latin typeface="Courier New" panose="02070309020205020404" pitchFamily="49" charset="0"/>
                <a:ea typeface="ＭＳ Ｐゴシック" panose="020B0600070205080204" pitchFamily="34" charset="-128"/>
              </a:rPr>
              <a:t>	A[i] = A[i-2]+1;</a:t>
            </a:r>
          </a:p>
          <a:p>
            <a:pPr>
              <a:spcBef>
                <a:spcPct val="50000"/>
              </a:spcBef>
              <a:buClrTx/>
              <a:buSzTx/>
              <a:buFontTx/>
              <a:buNone/>
            </a:pPr>
            <a:endParaRPr lang="en-US" altLang="zh-CN" sz="1800" b="1">
              <a:solidFill>
                <a:schemeClr val="bg1"/>
              </a:solidFill>
              <a:latin typeface="Arial" panose="020B0604020202020204" pitchFamily="34" charset="0"/>
              <a:ea typeface="ＭＳ Ｐゴシック" panose="020B0600070205080204" pitchFamily="34" charset="-128"/>
            </a:endParaRPr>
          </a:p>
          <a:p>
            <a:pPr>
              <a:spcBef>
                <a:spcPct val="50000"/>
              </a:spcBef>
              <a:buClrTx/>
              <a:buSzTx/>
              <a:buFontTx/>
              <a:buNone/>
            </a:pPr>
            <a:endParaRPr lang="en-US" altLang="zh-CN" sz="1800" b="1">
              <a:solidFill>
                <a:schemeClr val="bg1"/>
              </a:solidFill>
              <a:latin typeface="Arial" panose="020B0604020202020204" pitchFamily="34" charset="0"/>
              <a:ea typeface="ＭＳ Ｐゴシック" panose="020B0600070205080204" pitchFamily="34" charset="-128"/>
            </a:endParaRPr>
          </a:p>
          <a:p>
            <a:pPr>
              <a:spcBef>
                <a:spcPct val="0"/>
              </a:spcBef>
              <a:buClrTx/>
              <a:buSzTx/>
              <a:buFontTx/>
              <a:buNone/>
            </a:pPr>
            <a:r>
              <a:rPr lang="en-US" altLang="zh-CN" sz="1800" b="1">
                <a:solidFill>
                  <a:schemeClr val="bg1"/>
                </a:solidFill>
                <a:latin typeface="Courier New" panose="02070309020205020404" pitchFamily="49" charset="0"/>
                <a:ea typeface="ＭＳ Ｐゴシック" panose="020B0600070205080204" pitchFamily="34" charset="-128"/>
              </a:rPr>
              <a:t>for (i=1; i&lt;=3; i++) </a:t>
            </a:r>
          </a:p>
          <a:p>
            <a:pPr>
              <a:spcBef>
                <a:spcPct val="0"/>
              </a:spcBef>
              <a:buClrTx/>
              <a:buSzTx/>
              <a:buFontTx/>
              <a:buNone/>
            </a:pPr>
            <a:r>
              <a:rPr lang="en-US" altLang="zh-CN" sz="1800" b="1">
                <a:solidFill>
                  <a:schemeClr val="bg1"/>
                </a:solidFill>
                <a:latin typeface="Courier New" panose="02070309020205020404" pitchFamily="49" charset="0"/>
                <a:ea typeface="ＭＳ Ｐゴシック" panose="020B0600070205080204" pitchFamily="34" charset="-128"/>
              </a:rPr>
              <a:t>	A[i] = A[i]+1;</a:t>
            </a:r>
          </a:p>
          <a:p>
            <a:pPr>
              <a:spcBef>
                <a:spcPct val="50000"/>
              </a:spcBef>
              <a:buClrTx/>
              <a:buSzTx/>
              <a:buFontTx/>
              <a:buNone/>
            </a:pPr>
            <a:endParaRPr lang="en-US" altLang="zh-CN" sz="1800" b="1">
              <a:solidFill>
                <a:schemeClr val="bg1"/>
              </a:solidFill>
              <a:latin typeface="Arial" panose="020B0604020202020204" pitchFamily="34" charset="0"/>
              <a:ea typeface="ＭＳ Ｐゴシック" panose="020B0600070205080204" pitchFamily="34" charset="-128"/>
            </a:endParaRPr>
          </a:p>
        </p:txBody>
      </p:sp>
      <p:sp>
        <p:nvSpPr>
          <p:cNvPr id="50218" name="Text Box 12">
            <a:extLst>
              <a:ext uri="{FF2B5EF4-FFF2-40B4-BE49-F238E27FC236}">
                <a16:creationId xmlns:a16="http://schemas.microsoft.com/office/drawing/2014/main" id="{1016EDDB-C795-4374-B74C-E6D3C1F607EB}"/>
              </a:ext>
            </a:extLst>
          </p:cNvPr>
          <p:cNvSpPr txBox="1">
            <a:spLocks noChangeArrowheads="1"/>
          </p:cNvSpPr>
          <p:nvPr/>
        </p:nvSpPr>
        <p:spPr bwMode="auto">
          <a:xfrm>
            <a:off x="-76200" y="1909763"/>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SzTx/>
              <a:buFontTx/>
              <a:buNone/>
            </a:pPr>
            <a:endParaRPr lang="zh-CN" altLang="zh-CN" sz="1800">
              <a:solidFill>
                <a:schemeClr val="accent1"/>
              </a:solidFill>
              <a:latin typeface="Arial" panose="020B0604020202020204" pitchFamily="34" charset="0"/>
              <a:ea typeface="ＭＳ Ｐゴシック" panose="020B0600070205080204" pitchFamily="34" charset="-128"/>
            </a:endParaRPr>
          </a:p>
        </p:txBody>
      </p:sp>
      <p:sp>
        <p:nvSpPr>
          <p:cNvPr id="50219" name="Text Box 67">
            <a:extLst>
              <a:ext uri="{FF2B5EF4-FFF2-40B4-BE49-F238E27FC236}">
                <a16:creationId xmlns:a16="http://schemas.microsoft.com/office/drawing/2014/main" id="{E8100CA0-1BC0-4C79-8D6C-122F6B42F416}"/>
              </a:ext>
            </a:extLst>
          </p:cNvPr>
          <p:cNvSpPr txBox="1">
            <a:spLocks noChangeArrowheads="1"/>
          </p:cNvSpPr>
          <p:nvPr/>
        </p:nvSpPr>
        <p:spPr bwMode="auto">
          <a:xfrm>
            <a:off x="7543800" y="1393825"/>
            <a:ext cx="1211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000">
                <a:solidFill>
                  <a:srgbClr val="CC0000"/>
                </a:solidFill>
                <a:latin typeface="Comic Sans MS" panose="030F0702030302020204" pitchFamily="66" charset="0"/>
                <a:ea typeface="ＭＳ Ｐゴシック" panose="020B0600070205080204" pitchFamily="34" charset="-128"/>
              </a:rPr>
              <a:t>循环进位</a:t>
            </a:r>
            <a:endParaRPr lang="en-US" altLang="zh-CN" sz="2000">
              <a:solidFill>
                <a:srgbClr val="CC0000"/>
              </a:solidFill>
              <a:latin typeface="Comic Sans MS" panose="030F0702030302020204" pitchFamily="66" charset="0"/>
              <a:ea typeface="ＭＳ Ｐゴシック" panose="020B0600070205080204" pitchFamily="34" charset="-128"/>
            </a:endParaRPr>
          </a:p>
          <a:p>
            <a:pPr>
              <a:spcBef>
                <a:spcPct val="0"/>
              </a:spcBef>
              <a:buClrTx/>
              <a:buSzTx/>
              <a:buFontTx/>
              <a:buNone/>
            </a:pPr>
            <a:r>
              <a:rPr lang="zh-CN" altLang="en-US" sz="2000">
                <a:solidFill>
                  <a:srgbClr val="CC0000"/>
                </a:solidFill>
                <a:latin typeface="Comic Sans MS" panose="030F0702030302020204" pitchFamily="66" charset="0"/>
                <a:ea typeface="ＭＳ Ｐゴシック" panose="020B0600070205080204" pitchFamily="34" charset="-128"/>
              </a:rPr>
              <a:t>依赖关系</a:t>
            </a:r>
            <a:endParaRPr lang="en-US" altLang="zh-CN" sz="2000">
              <a:solidFill>
                <a:srgbClr val="CC0000"/>
              </a:solidFill>
              <a:latin typeface="Comic Sans MS" panose="030F0702030302020204" pitchFamily="66" charset="0"/>
              <a:ea typeface="ＭＳ Ｐゴシック" panose="020B0600070205080204" pitchFamily="34" charset="-128"/>
            </a:endParaRPr>
          </a:p>
        </p:txBody>
      </p:sp>
      <p:sp>
        <p:nvSpPr>
          <p:cNvPr id="50220" name="Text Box 68">
            <a:extLst>
              <a:ext uri="{FF2B5EF4-FFF2-40B4-BE49-F238E27FC236}">
                <a16:creationId xmlns:a16="http://schemas.microsoft.com/office/drawing/2014/main" id="{5B28774B-2C6D-4C8E-8A77-852E01825AB4}"/>
              </a:ext>
            </a:extLst>
          </p:cNvPr>
          <p:cNvSpPr txBox="1">
            <a:spLocks noChangeArrowheads="1"/>
          </p:cNvSpPr>
          <p:nvPr/>
        </p:nvSpPr>
        <p:spPr bwMode="auto">
          <a:xfrm>
            <a:off x="7537450" y="3570288"/>
            <a:ext cx="1211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000">
                <a:solidFill>
                  <a:srgbClr val="CC0000"/>
                </a:solidFill>
                <a:latin typeface="Comic Sans MS" panose="030F0702030302020204" pitchFamily="66" charset="0"/>
                <a:ea typeface="ＭＳ Ｐゴシック" panose="020B0600070205080204" pitchFamily="34" charset="-128"/>
              </a:rPr>
              <a:t>循环独立</a:t>
            </a:r>
            <a:endParaRPr lang="en-US" altLang="zh-CN" sz="2000">
              <a:solidFill>
                <a:srgbClr val="CC0000"/>
              </a:solidFill>
              <a:latin typeface="Comic Sans MS" panose="030F0702030302020204" pitchFamily="66" charset="0"/>
              <a:ea typeface="ＭＳ Ｐゴシック" panose="020B0600070205080204" pitchFamily="34" charset="-128"/>
            </a:endParaRPr>
          </a:p>
          <a:p>
            <a:pPr>
              <a:spcBef>
                <a:spcPct val="0"/>
              </a:spcBef>
              <a:buClrTx/>
              <a:buSzTx/>
              <a:buFontTx/>
              <a:buNone/>
            </a:pPr>
            <a:r>
              <a:rPr lang="zh-CN" altLang="en-US" sz="2000">
                <a:solidFill>
                  <a:srgbClr val="CC0000"/>
                </a:solidFill>
                <a:latin typeface="Comic Sans MS" panose="030F0702030302020204" pitchFamily="66" charset="0"/>
                <a:ea typeface="ＭＳ Ｐゴシック" panose="020B0600070205080204" pitchFamily="34" charset="-128"/>
              </a:rPr>
              <a:t>关系</a:t>
            </a:r>
            <a:endParaRPr lang="en-US" altLang="zh-CN" sz="2000">
              <a:solidFill>
                <a:srgbClr val="CC0000"/>
              </a:solidFill>
              <a:latin typeface="Comic Sans MS" panose="030F0702030302020204" pitchFamily="66" charset="0"/>
              <a:ea typeface="ＭＳ Ｐゴシック" panose="020B0600070205080204" pitchFamily="34" charset="-128"/>
            </a:endParaRPr>
          </a:p>
        </p:txBody>
      </p:sp>
      <p:sp>
        <p:nvSpPr>
          <p:cNvPr id="50221" name="Freeform 17">
            <a:extLst>
              <a:ext uri="{FF2B5EF4-FFF2-40B4-BE49-F238E27FC236}">
                <a16:creationId xmlns:a16="http://schemas.microsoft.com/office/drawing/2014/main" id="{17C55AFE-7398-461A-B3C2-BCA0F27EDEC4}"/>
              </a:ext>
            </a:extLst>
          </p:cNvPr>
          <p:cNvSpPr>
            <a:spLocks/>
          </p:cNvSpPr>
          <p:nvPr/>
        </p:nvSpPr>
        <p:spPr bwMode="auto">
          <a:xfrm>
            <a:off x="6748463" y="3859213"/>
            <a:ext cx="347662" cy="374650"/>
          </a:xfrm>
          <a:custGeom>
            <a:avLst/>
            <a:gdLst>
              <a:gd name="T0" fmla="*/ 2147483646 w 219"/>
              <a:gd name="T1" fmla="*/ 2147483646 h 236"/>
              <a:gd name="T2" fmla="*/ 2147483646 w 219"/>
              <a:gd name="T3" fmla="*/ 2147483646 h 236"/>
              <a:gd name="T4" fmla="*/ 2147483646 w 219"/>
              <a:gd name="T5" fmla="*/ 2147483646 h 236"/>
              <a:gd name="T6" fmla="*/ 2147483646 w 219"/>
              <a:gd name="T7" fmla="*/ 2147483646 h 236"/>
              <a:gd name="T8" fmla="*/ 2147483646 w 219"/>
              <a:gd name="T9" fmla="*/ 2147483646 h 236"/>
              <a:gd name="T10" fmla="*/ 2147483646 w 219"/>
              <a:gd name="T11" fmla="*/ 2147483646 h 236"/>
              <a:gd name="T12" fmla="*/ 2147483646 w 219"/>
              <a:gd name="T13" fmla="*/ 2147483646 h 236"/>
              <a:gd name="T14" fmla="*/ 2147483646 w 219"/>
              <a:gd name="T15" fmla="*/ 2147483646 h 236"/>
              <a:gd name="T16" fmla="*/ 2147483646 w 219"/>
              <a:gd name="T17" fmla="*/ 2147483646 h 236"/>
              <a:gd name="T18" fmla="*/ 2147483646 w 219"/>
              <a:gd name="T19" fmla="*/ 2147483646 h 236"/>
              <a:gd name="T20" fmla="*/ 2147483646 w 219"/>
              <a:gd name="T21" fmla="*/ 2147483646 h 236"/>
              <a:gd name="T22" fmla="*/ 2147483646 w 219"/>
              <a:gd name="T23" fmla="*/ 2147483646 h 236"/>
              <a:gd name="T24" fmla="*/ 2147483646 w 219"/>
              <a:gd name="T25" fmla="*/ 2147483646 h 236"/>
              <a:gd name="T26" fmla="*/ 2147483646 w 219"/>
              <a:gd name="T27" fmla="*/ 2147483646 h 236"/>
              <a:gd name="T28" fmla="*/ 2147483646 w 219"/>
              <a:gd name="T29" fmla="*/ 2147483646 h 236"/>
              <a:gd name="T30" fmla="*/ 2147483646 w 219"/>
              <a:gd name="T31" fmla="*/ 2147483646 h 236"/>
              <a:gd name="T32" fmla="*/ 2147483646 w 219"/>
              <a:gd name="T33" fmla="*/ 2147483646 h 236"/>
              <a:gd name="T34" fmla="*/ 2147483646 w 219"/>
              <a:gd name="T35" fmla="*/ 2147483646 h 236"/>
              <a:gd name="T36" fmla="*/ 2147483646 w 219"/>
              <a:gd name="T37" fmla="*/ 2147483646 h 236"/>
              <a:gd name="T38" fmla="*/ 2147483646 w 219"/>
              <a:gd name="T39" fmla="*/ 2147483646 h 236"/>
              <a:gd name="T40" fmla="*/ 2147483646 w 219"/>
              <a:gd name="T41" fmla="*/ 2147483646 h 236"/>
              <a:gd name="T42" fmla="*/ 2147483646 w 219"/>
              <a:gd name="T43" fmla="*/ 2147483646 h 236"/>
              <a:gd name="T44" fmla="*/ 2147483646 w 219"/>
              <a:gd name="T45" fmla="*/ 2147483646 h 236"/>
              <a:gd name="T46" fmla="*/ 2147483646 w 219"/>
              <a:gd name="T47" fmla="*/ 2147483646 h 236"/>
              <a:gd name="T48" fmla="*/ 2147483646 w 219"/>
              <a:gd name="T49" fmla="*/ 2147483646 h 236"/>
              <a:gd name="T50" fmla="*/ 2147483646 w 219"/>
              <a:gd name="T51" fmla="*/ 2147483646 h 236"/>
              <a:gd name="T52" fmla="*/ 2147483646 w 219"/>
              <a:gd name="T53" fmla="*/ 2147483646 h 236"/>
              <a:gd name="T54" fmla="*/ 2147483646 w 219"/>
              <a:gd name="T55" fmla="*/ 2147483646 h 236"/>
              <a:gd name="T56" fmla="*/ 2147483646 w 219"/>
              <a:gd name="T57" fmla="*/ 2147483646 h 236"/>
              <a:gd name="T58" fmla="*/ 2147483646 w 219"/>
              <a:gd name="T59" fmla="*/ 2147483646 h 236"/>
              <a:gd name="T60" fmla="*/ 2147483646 w 219"/>
              <a:gd name="T61" fmla="*/ 2147483646 h 236"/>
              <a:gd name="T62" fmla="*/ 2147483646 w 219"/>
              <a:gd name="T63" fmla="*/ 2147483646 h 236"/>
              <a:gd name="T64" fmla="*/ 2147483646 w 219"/>
              <a:gd name="T65" fmla="*/ 2147483646 h 236"/>
              <a:gd name="T66" fmla="*/ 2147483646 w 219"/>
              <a:gd name="T67" fmla="*/ 2147483646 h 236"/>
              <a:gd name="T68" fmla="*/ 2147483646 w 219"/>
              <a:gd name="T69" fmla="*/ 2147483646 h 236"/>
              <a:gd name="T70" fmla="*/ 0 w 219"/>
              <a:gd name="T71" fmla="*/ 2147483646 h 236"/>
              <a:gd name="T72" fmla="*/ 0 w 219"/>
              <a:gd name="T73" fmla="*/ 2147483646 h 236"/>
              <a:gd name="T74" fmla="*/ 2147483646 w 219"/>
              <a:gd name="T75" fmla="*/ 2147483646 h 236"/>
              <a:gd name="T76" fmla="*/ 2147483646 w 219"/>
              <a:gd name="T77" fmla="*/ 2147483646 h 236"/>
              <a:gd name="T78" fmla="*/ 2147483646 w 219"/>
              <a:gd name="T79" fmla="*/ 2147483646 h 236"/>
              <a:gd name="T80" fmla="*/ 2147483646 w 219"/>
              <a:gd name="T81" fmla="*/ 2147483646 h 236"/>
              <a:gd name="T82" fmla="*/ 2147483646 w 219"/>
              <a:gd name="T83" fmla="*/ 0 h 236"/>
              <a:gd name="T84" fmla="*/ 2147483646 w 219"/>
              <a:gd name="T85" fmla="*/ 0 h 236"/>
              <a:gd name="T86" fmla="*/ 2147483646 w 219"/>
              <a:gd name="T87" fmla="*/ 2147483646 h 236"/>
              <a:gd name="T88" fmla="*/ 2147483646 w 219"/>
              <a:gd name="T89" fmla="*/ 2147483646 h 236"/>
              <a:gd name="T90" fmla="*/ 2147483646 w 219"/>
              <a:gd name="T91" fmla="*/ 2147483646 h 236"/>
              <a:gd name="T92" fmla="*/ 2147483646 w 219"/>
              <a:gd name="T93" fmla="*/ 2147483646 h 236"/>
              <a:gd name="T94" fmla="*/ 2147483646 w 219"/>
              <a:gd name="T95" fmla="*/ 2147483646 h 2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9"/>
              <a:gd name="T145" fmla="*/ 0 h 236"/>
              <a:gd name="T146" fmla="*/ 219 w 219"/>
              <a:gd name="T147" fmla="*/ 236 h 2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9" h="236">
                <a:moveTo>
                  <a:pt x="211" y="114"/>
                </a:moveTo>
                <a:lnTo>
                  <a:pt x="203" y="73"/>
                </a:lnTo>
                <a:lnTo>
                  <a:pt x="187" y="33"/>
                </a:lnTo>
                <a:lnTo>
                  <a:pt x="187" y="41"/>
                </a:lnTo>
                <a:lnTo>
                  <a:pt x="146" y="16"/>
                </a:lnTo>
                <a:lnTo>
                  <a:pt x="105" y="8"/>
                </a:lnTo>
                <a:lnTo>
                  <a:pt x="65" y="16"/>
                </a:lnTo>
                <a:lnTo>
                  <a:pt x="73" y="16"/>
                </a:lnTo>
                <a:lnTo>
                  <a:pt x="40" y="41"/>
                </a:lnTo>
                <a:lnTo>
                  <a:pt x="16" y="81"/>
                </a:lnTo>
                <a:lnTo>
                  <a:pt x="16" y="73"/>
                </a:lnTo>
                <a:lnTo>
                  <a:pt x="8" y="114"/>
                </a:lnTo>
                <a:lnTo>
                  <a:pt x="16" y="154"/>
                </a:lnTo>
                <a:lnTo>
                  <a:pt x="40" y="195"/>
                </a:lnTo>
                <a:lnTo>
                  <a:pt x="73" y="219"/>
                </a:lnTo>
                <a:lnTo>
                  <a:pt x="65" y="219"/>
                </a:lnTo>
                <a:lnTo>
                  <a:pt x="105" y="227"/>
                </a:lnTo>
                <a:lnTo>
                  <a:pt x="146" y="219"/>
                </a:lnTo>
                <a:lnTo>
                  <a:pt x="187" y="195"/>
                </a:lnTo>
                <a:lnTo>
                  <a:pt x="203" y="154"/>
                </a:lnTo>
                <a:lnTo>
                  <a:pt x="211" y="114"/>
                </a:lnTo>
                <a:lnTo>
                  <a:pt x="219" y="114"/>
                </a:lnTo>
                <a:lnTo>
                  <a:pt x="211" y="154"/>
                </a:lnTo>
                <a:lnTo>
                  <a:pt x="195" y="195"/>
                </a:lnTo>
                <a:lnTo>
                  <a:pt x="195" y="203"/>
                </a:lnTo>
                <a:lnTo>
                  <a:pt x="154" y="227"/>
                </a:lnTo>
                <a:lnTo>
                  <a:pt x="146" y="227"/>
                </a:lnTo>
                <a:lnTo>
                  <a:pt x="105" y="236"/>
                </a:lnTo>
                <a:lnTo>
                  <a:pt x="65" y="227"/>
                </a:lnTo>
                <a:lnTo>
                  <a:pt x="32" y="203"/>
                </a:lnTo>
                <a:lnTo>
                  <a:pt x="8" y="162"/>
                </a:lnTo>
                <a:lnTo>
                  <a:pt x="8" y="154"/>
                </a:lnTo>
                <a:lnTo>
                  <a:pt x="0" y="114"/>
                </a:lnTo>
                <a:lnTo>
                  <a:pt x="8" y="73"/>
                </a:lnTo>
                <a:lnTo>
                  <a:pt x="32" y="33"/>
                </a:lnTo>
                <a:lnTo>
                  <a:pt x="65" y="8"/>
                </a:lnTo>
                <a:lnTo>
                  <a:pt x="105" y="0"/>
                </a:lnTo>
                <a:lnTo>
                  <a:pt x="146" y="8"/>
                </a:lnTo>
                <a:lnTo>
                  <a:pt x="154" y="8"/>
                </a:lnTo>
                <a:lnTo>
                  <a:pt x="195" y="33"/>
                </a:lnTo>
                <a:lnTo>
                  <a:pt x="211" y="73"/>
                </a:lnTo>
                <a:lnTo>
                  <a:pt x="219" y="114"/>
                </a:lnTo>
                <a:lnTo>
                  <a:pt x="211" y="1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22" name="Freeform 18">
            <a:extLst>
              <a:ext uri="{FF2B5EF4-FFF2-40B4-BE49-F238E27FC236}">
                <a16:creationId xmlns:a16="http://schemas.microsoft.com/office/drawing/2014/main" id="{EC9D447D-1F12-40E9-8499-0F6BA2224567}"/>
              </a:ext>
            </a:extLst>
          </p:cNvPr>
          <p:cNvSpPr>
            <a:spLocks/>
          </p:cNvSpPr>
          <p:nvPr/>
        </p:nvSpPr>
        <p:spPr bwMode="auto">
          <a:xfrm>
            <a:off x="7083425" y="4040188"/>
            <a:ext cx="12700" cy="1587"/>
          </a:xfrm>
          <a:custGeom>
            <a:avLst/>
            <a:gdLst>
              <a:gd name="T0" fmla="*/ 0 w 8"/>
              <a:gd name="T1" fmla="*/ 0 h 1587"/>
              <a:gd name="T2" fmla="*/ 0 w 8"/>
              <a:gd name="T3" fmla="*/ 0 h 1587"/>
              <a:gd name="T4" fmla="*/ 0 w 8"/>
              <a:gd name="T5" fmla="*/ 0 h 1587"/>
              <a:gd name="T6" fmla="*/ 2147483646 w 8"/>
              <a:gd name="T7" fmla="*/ 0 h 1587"/>
              <a:gd name="T8" fmla="*/ 2147483646 w 8"/>
              <a:gd name="T9" fmla="*/ 0 h 1587"/>
              <a:gd name="T10" fmla="*/ 2147483646 w 8"/>
              <a:gd name="T11" fmla="*/ 0 h 1587"/>
              <a:gd name="T12" fmla="*/ 0 w 8"/>
              <a:gd name="T13" fmla="*/ 0 h 1587"/>
              <a:gd name="T14" fmla="*/ 0 60000 65536"/>
              <a:gd name="T15" fmla="*/ 0 60000 65536"/>
              <a:gd name="T16" fmla="*/ 0 60000 65536"/>
              <a:gd name="T17" fmla="*/ 0 60000 65536"/>
              <a:gd name="T18" fmla="*/ 0 60000 65536"/>
              <a:gd name="T19" fmla="*/ 0 60000 65536"/>
              <a:gd name="T20" fmla="*/ 0 60000 65536"/>
              <a:gd name="T21" fmla="*/ 0 w 8"/>
              <a:gd name="T22" fmla="*/ 0 h 1587"/>
              <a:gd name="T23" fmla="*/ 8 w 8"/>
              <a:gd name="T24" fmla="*/ 1587 h 1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1587">
                <a:moveTo>
                  <a:pt x="0" y="0"/>
                </a:moveTo>
                <a:lnTo>
                  <a:pt x="0" y="0"/>
                </a:lnTo>
                <a:lnTo>
                  <a:pt x="8"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23" name="Freeform 19">
            <a:extLst>
              <a:ext uri="{FF2B5EF4-FFF2-40B4-BE49-F238E27FC236}">
                <a16:creationId xmlns:a16="http://schemas.microsoft.com/office/drawing/2014/main" id="{D75C0055-F678-4B9B-8E41-C648214A8BD7}"/>
              </a:ext>
            </a:extLst>
          </p:cNvPr>
          <p:cNvSpPr>
            <a:spLocks/>
          </p:cNvSpPr>
          <p:nvPr/>
        </p:nvSpPr>
        <p:spPr bwMode="auto">
          <a:xfrm>
            <a:off x="6670675" y="3743325"/>
            <a:ext cx="515938" cy="709613"/>
          </a:xfrm>
          <a:custGeom>
            <a:avLst/>
            <a:gdLst>
              <a:gd name="T0" fmla="*/ 2147483646 w 325"/>
              <a:gd name="T1" fmla="*/ 2147483646 h 447"/>
              <a:gd name="T2" fmla="*/ 2147483646 w 325"/>
              <a:gd name="T3" fmla="*/ 2147483646 h 447"/>
              <a:gd name="T4" fmla="*/ 2147483646 w 325"/>
              <a:gd name="T5" fmla="*/ 2147483646 h 447"/>
              <a:gd name="T6" fmla="*/ 2147483646 w 325"/>
              <a:gd name="T7" fmla="*/ 2147483646 h 447"/>
              <a:gd name="T8" fmla="*/ 2147483646 w 325"/>
              <a:gd name="T9" fmla="*/ 2147483646 h 447"/>
              <a:gd name="T10" fmla="*/ 2147483646 w 325"/>
              <a:gd name="T11" fmla="*/ 2147483646 h 447"/>
              <a:gd name="T12" fmla="*/ 2147483646 w 325"/>
              <a:gd name="T13" fmla="*/ 2147483646 h 447"/>
              <a:gd name="T14" fmla="*/ 2147483646 w 325"/>
              <a:gd name="T15" fmla="*/ 2147483646 h 447"/>
              <a:gd name="T16" fmla="*/ 2147483646 w 325"/>
              <a:gd name="T17" fmla="*/ 2147483646 h 447"/>
              <a:gd name="T18" fmla="*/ 2147483646 w 325"/>
              <a:gd name="T19" fmla="*/ 2147483646 h 447"/>
              <a:gd name="T20" fmla="*/ 2147483646 w 325"/>
              <a:gd name="T21" fmla="*/ 2147483646 h 447"/>
              <a:gd name="T22" fmla="*/ 2147483646 w 325"/>
              <a:gd name="T23" fmla="*/ 2147483646 h 447"/>
              <a:gd name="T24" fmla="*/ 2147483646 w 325"/>
              <a:gd name="T25" fmla="*/ 2147483646 h 447"/>
              <a:gd name="T26" fmla="*/ 2147483646 w 325"/>
              <a:gd name="T27" fmla="*/ 2147483646 h 447"/>
              <a:gd name="T28" fmla="*/ 2147483646 w 325"/>
              <a:gd name="T29" fmla="*/ 2147483646 h 447"/>
              <a:gd name="T30" fmla="*/ 2147483646 w 325"/>
              <a:gd name="T31" fmla="*/ 2147483646 h 447"/>
              <a:gd name="T32" fmla="*/ 2147483646 w 325"/>
              <a:gd name="T33" fmla="*/ 2147483646 h 447"/>
              <a:gd name="T34" fmla="*/ 2147483646 w 325"/>
              <a:gd name="T35" fmla="*/ 2147483646 h 447"/>
              <a:gd name="T36" fmla="*/ 2147483646 w 325"/>
              <a:gd name="T37" fmla="*/ 2147483646 h 447"/>
              <a:gd name="T38" fmla="*/ 2147483646 w 325"/>
              <a:gd name="T39" fmla="*/ 2147483646 h 447"/>
              <a:gd name="T40" fmla="*/ 2147483646 w 325"/>
              <a:gd name="T41" fmla="*/ 2147483646 h 447"/>
              <a:gd name="T42" fmla="*/ 2147483646 w 325"/>
              <a:gd name="T43" fmla="*/ 2147483646 h 447"/>
              <a:gd name="T44" fmla="*/ 2147483646 w 325"/>
              <a:gd name="T45" fmla="*/ 2147483646 h 447"/>
              <a:gd name="T46" fmla="*/ 2147483646 w 325"/>
              <a:gd name="T47" fmla="*/ 2147483646 h 447"/>
              <a:gd name="T48" fmla="*/ 2147483646 w 325"/>
              <a:gd name="T49" fmla="*/ 0 h 447"/>
              <a:gd name="T50" fmla="*/ 2147483646 w 325"/>
              <a:gd name="T51" fmla="*/ 0 h 447"/>
              <a:gd name="T52" fmla="*/ 2147483646 w 325"/>
              <a:gd name="T53" fmla="*/ 2147483646 h 447"/>
              <a:gd name="T54" fmla="*/ 2147483646 w 325"/>
              <a:gd name="T55" fmla="*/ 2147483646 h 447"/>
              <a:gd name="T56" fmla="*/ 2147483646 w 325"/>
              <a:gd name="T57" fmla="*/ 2147483646 h 447"/>
              <a:gd name="T58" fmla="*/ 2147483646 w 325"/>
              <a:gd name="T59" fmla="*/ 2147483646 h 447"/>
              <a:gd name="T60" fmla="*/ 2147483646 w 325"/>
              <a:gd name="T61" fmla="*/ 2147483646 h 447"/>
              <a:gd name="T62" fmla="*/ 2147483646 w 325"/>
              <a:gd name="T63" fmla="*/ 2147483646 h 447"/>
              <a:gd name="T64" fmla="*/ 2147483646 w 325"/>
              <a:gd name="T65" fmla="*/ 2147483646 h 447"/>
              <a:gd name="T66" fmla="*/ 2147483646 w 325"/>
              <a:gd name="T67" fmla="*/ 2147483646 h 447"/>
              <a:gd name="T68" fmla="*/ 2147483646 w 325"/>
              <a:gd name="T69" fmla="*/ 2147483646 h 447"/>
              <a:gd name="T70" fmla="*/ 2147483646 w 325"/>
              <a:gd name="T71" fmla="*/ 2147483646 h 447"/>
              <a:gd name="T72" fmla="*/ 2147483646 w 325"/>
              <a:gd name="T73" fmla="*/ 2147483646 h 447"/>
              <a:gd name="T74" fmla="*/ 2147483646 w 325"/>
              <a:gd name="T75" fmla="*/ 2147483646 h 447"/>
              <a:gd name="T76" fmla="*/ 2147483646 w 325"/>
              <a:gd name="T77" fmla="*/ 2147483646 h 447"/>
              <a:gd name="T78" fmla="*/ 2147483646 w 325"/>
              <a:gd name="T79" fmla="*/ 2147483646 h 447"/>
              <a:gd name="T80" fmla="*/ 2147483646 w 325"/>
              <a:gd name="T81" fmla="*/ 2147483646 h 447"/>
              <a:gd name="T82" fmla="*/ 0 w 325"/>
              <a:gd name="T83" fmla="*/ 2147483646 h 447"/>
              <a:gd name="T84" fmla="*/ 0 w 325"/>
              <a:gd name="T85" fmla="*/ 2147483646 h 447"/>
              <a:gd name="T86" fmla="*/ 0 w 325"/>
              <a:gd name="T87" fmla="*/ 2147483646 h 447"/>
              <a:gd name="T88" fmla="*/ 2147483646 w 325"/>
              <a:gd name="T89" fmla="*/ 2147483646 h 447"/>
              <a:gd name="T90" fmla="*/ 2147483646 w 325"/>
              <a:gd name="T91" fmla="*/ 2147483646 h 447"/>
              <a:gd name="T92" fmla="*/ 2147483646 w 325"/>
              <a:gd name="T93" fmla="*/ 2147483646 h 447"/>
              <a:gd name="T94" fmla="*/ 2147483646 w 325"/>
              <a:gd name="T95" fmla="*/ 0 h 44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25"/>
              <a:gd name="T145" fmla="*/ 0 h 447"/>
              <a:gd name="T146" fmla="*/ 325 w 325"/>
              <a:gd name="T147" fmla="*/ 447 h 44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25" h="447">
                <a:moveTo>
                  <a:pt x="146" y="8"/>
                </a:moveTo>
                <a:lnTo>
                  <a:pt x="89" y="16"/>
                </a:lnTo>
                <a:lnTo>
                  <a:pt x="98" y="16"/>
                </a:lnTo>
                <a:lnTo>
                  <a:pt x="49" y="49"/>
                </a:lnTo>
                <a:lnTo>
                  <a:pt x="16" y="97"/>
                </a:lnTo>
                <a:lnTo>
                  <a:pt x="16" y="89"/>
                </a:lnTo>
                <a:lnTo>
                  <a:pt x="8" y="146"/>
                </a:lnTo>
                <a:lnTo>
                  <a:pt x="8" y="219"/>
                </a:lnTo>
                <a:lnTo>
                  <a:pt x="8" y="292"/>
                </a:lnTo>
                <a:lnTo>
                  <a:pt x="16" y="349"/>
                </a:lnTo>
                <a:lnTo>
                  <a:pt x="49" y="398"/>
                </a:lnTo>
                <a:lnTo>
                  <a:pt x="98" y="430"/>
                </a:lnTo>
                <a:lnTo>
                  <a:pt x="89" y="430"/>
                </a:lnTo>
                <a:lnTo>
                  <a:pt x="146" y="438"/>
                </a:lnTo>
                <a:lnTo>
                  <a:pt x="154" y="438"/>
                </a:lnTo>
                <a:lnTo>
                  <a:pt x="171" y="438"/>
                </a:lnTo>
                <a:lnTo>
                  <a:pt x="227" y="430"/>
                </a:lnTo>
                <a:lnTo>
                  <a:pt x="276" y="398"/>
                </a:lnTo>
                <a:lnTo>
                  <a:pt x="309" y="349"/>
                </a:lnTo>
                <a:lnTo>
                  <a:pt x="317" y="292"/>
                </a:lnTo>
                <a:lnTo>
                  <a:pt x="317" y="219"/>
                </a:lnTo>
                <a:lnTo>
                  <a:pt x="317" y="146"/>
                </a:lnTo>
                <a:lnTo>
                  <a:pt x="309" y="89"/>
                </a:lnTo>
                <a:lnTo>
                  <a:pt x="309" y="97"/>
                </a:lnTo>
                <a:lnTo>
                  <a:pt x="276" y="49"/>
                </a:lnTo>
                <a:lnTo>
                  <a:pt x="227" y="16"/>
                </a:lnTo>
                <a:lnTo>
                  <a:pt x="171" y="8"/>
                </a:lnTo>
                <a:lnTo>
                  <a:pt x="154" y="8"/>
                </a:lnTo>
                <a:lnTo>
                  <a:pt x="146" y="8"/>
                </a:lnTo>
                <a:lnTo>
                  <a:pt x="146" y="0"/>
                </a:lnTo>
                <a:lnTo>
                  <a:pt x="154" y="0"/>
                </a:lnTo>
                <a:lnTo>
                  <a:pt x="171" y="0"/>
                </a:lnTo>
                <a:lnTo>
                  <a:pt x="227" y="8"/>
                </a:lnTo>
                <a:lnTo>
                  <a:pt x="236" y="8"/>
                </a:lnTo>
                <a:lnTo>
                  <a:pt x="284" y="41"/>
                </a:lnTo>
                <a:lnTo>
                  <a:pt x="317" y="89"/>
                </a:lnTo>
                <a:lnTo>
                  <a:pt x="325" y="146"/>
                </a:lnTo>
                <a:lnTo>
                  <a:pt x="325" y="219"/>
                </a:lnTo>
                <a:lnTo>
                  <a:pt x="325" y="292"/>
                </a:lnTo>
                <a:lnTo>
                  <a:pt x="317" y="349"/>
                </a:lnTo>
                <a:lnTo>
                  <a:pt x="317" y="357"/>
                </a:lnTo>
                <a:lnTo>
                  <a:pt x="284" y="406"/>
                </a:lnTo>
                <a:lnTo>
                  <a:pt x="236" y="438"/>
                </a:lnTo>
                <a:lnTo>
                  <a:pt x="227" y="438"/>
                </a:lnTo>
                <a:lnTo>
                  <a:pt x="171" y="447"/>
                </a:lnTo>
                <a:lnTo>
                  <a:pt x="154" y="447"/>
                </a:lnTo>
                <a:lnTo>
                  <a:pt x="146" y="447"/>
                </a:lnTo>
                <a:lnTo>
                  <a:pt x="89" y="438"/>
                </a:lnTo>
                <a:lnTo>
                  <a:pt x="41" y="406"/>
                </a:lnTo>
                <a:lnTo>
                  <a:pt x="8" y="357"/>
                </a:lnTo>
                <a:lnTo>
                  <a:pt x="8" y="349"/>
                </a:lnTo>
                <a:lnTo>
                  <a:pt x="0" y="292"/>
                </a:lnTo>
                <a:lnTo>
                  <a:pt x="0" y="219"/>
                </a:lnTo>
                <a:lnTo>
                  <a:pt x="0" y="146"/>
                </a:lnTo>
                <a:lnTo>
                  <a:pt x="8" y="89"/>
                </a:lnTo>
                <a:lnTo>
                  <a:pt x="41" y="41"/>
                </a:lnTo>
                <a:lnTo>
                  <a:pt x="89" y="8"/>
                </a:lnTo>
                <a:lnTo>
                  <a:pt x="146" y="0"/>
                </a:lnTo>
                <a:lnTo>
                  <a:pt x="146"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24" name="Freeform 17">
            <a:extLst>
              <a:ext uri="{FF2B5EF4-FFF2-40B4-BE49-F238E27FC236}">
                <a16:creationId xmlns:a16="http://schemas.microsoft.com/office/drawing/2014/main" id="{7999B9AC-6A33-4D20-9A47-2AE2066849E6}"/>
              </a:ext>
            </a:extLst>
          </p:cNvPr>
          <p:cNvSpPr>
            <a:spLocks/>
          </p:cNvSpPr>
          <p:nvPr/>
        </p:nvSpPr>
        <p:spPr bwMode="auto">
          <a:xfrm>
            <a:off x="5629275" y="3859213"/>
            <a:ext cx="347663" cy="374650"/>
          </a:xfrm>
          <a:custGeom>
            <a:avLst/>
            <a:gdLst>
              <a:gd name="T0" fmla="*/ 2147483646 w 219"/>
              <a:gd name="T1" fmla="*/ 2147483646 h 236"/>
              <a:gd name="T2" fmla="*/ 2147483646 w 219"/>
              <a:gd name="T3" fmla="*/ 2147483646 h 236"/>
              <a:gd name="T4" fmla="*/ 2147483646 w 219"/>
              <a:gd name="T5" fmla="*/ 2147483646 h 236"/>
              <a:gd name="T6" fmla="*/ 2147483646 w 219"/>
              <a:gd name="T7" fmla="*/ 2147483646 h 236"/>
              <a:gd name="T8" fmla="*/ 2147483646 w 219"/>
              <a:gd name="T9" fmla="*/ 2147483646 h 236"/>
              <a:gd name="T10" fmla="*/ 2147483646 w 219"/>
              <a:gd name="T11" fmla="*/ 2147483646 h 236"/>
              <a:gd name="T12" fmla="*/ 2147483646 w 219"/>
              <a:gd name="T13" fmla="*/ 2147483646 h 236"/>
              <a:gd name="T14" fmla="*/ 2147483646 w 219"/>
              <a:gd name="T15" fmla="*/ 2147483646 h 236"/>
              <a:gd name="T16" fmla="*/ 2147483646 w 219"/>
              <a:gd name="T17" fmla="*/ 2147483646 h 236"/>
              <a:gd name="T18" fmla="*/ 2147483646 w 219"/>
              <a:gd name="T19" fmla="*/ 2147483646 h 236"/>
              <a:gd name="T20" fmla="*/ 2147483646 w 219"/>
              <a:gd name="T21" fmla="*/ 2147483646 h 236"/>
              <a:gd name="T22" fmla="*/ 2147483646 w 219"/>
              <a:gd name="T23" fmla="*/ 2147483646 h 236"/>
              <a:gd name="T24" fmla="*/ 2147483646 w 219"/>
              <a:gd name="T25" fmla="*/ 2147483646 h 236"/>
              <a:gd name="T26" fmla="*/ 2147483646 w 219"/>
              <a:gd name="T27" fmla="*/ 2147483646 h 236"/>
              <a:gd name="T28" fmla="*/ 2147483646 w 219"/>
              <a:gd name="T29" fmla="*/ 2147483646 h 236"/>
              <a:gd name="T30" fmla="*/ 2147483646 w 219"/>
              <a:gd name="T31" fmla="*/ 2147483646 h 236"/>
              <a:gd name="T32" fmla="*/ 2147483646 w 219"/>
              <a:gd name="T33" fmla="*/ 2147483646 h 236"/>
              <a:gd name="T34" fmla="*/ 2147483646 w 219"/>
              <a:gd name="T35" fmla="*/ 2147483646 h 236"/>
              <a:gd name="T36" fmla="*/ 2147483646 w 219"/>
              <a:gd name="T37" fmla="*/ 2147483646 h 236"/>
              <a:gd name="T38" fmla="*/ 2147483646 w 219"/>
              <a:gd name="T39" fmla="*/ 2147483646 h 236"/>
              <a:gd name="T40" fmla="*/ 2147483646 w 219"/>
              <a:gd name="T41" fmla="*/ 2147483646 h 236"/>
              <a:gd name="T42" fmla="*/ 2147483646 w 219"/>
              <a:gd name="T43" fmla="*/ 2147483646 h 236"/>
              <a:gd name="T44" fmla="*/ 2147483646 w 219"/>
              <a:gd name="T45" fmla="*/ 2147483646 h 236"/>
              <a:gd name="T46" fmla="*/ 2147483646 w 219"/>
              <a:gd name="T47" fmla="*/ 2147483646 h 236"/>
              <a:gd name="T48" fmla="*/ 2147483646 w 219"/>
              <a:gd name="T49" fmla="*/ 2147483646 h 236"/>
              <a:gd name="T50" fmla="*/ 2147483646 w 219"/>
              <a:gd name="T51" fmla="*/ 2147483646 h 236"/>
              <a:gd name="T52" fmla="*/ 2147483646 w 219"/>
              <a:gd name="T53" fmla="*/ 2147483646 h 236"/>
              <a:gd name="T54" fmla="*/ 2147483646 w 219"/>
              <a:gd name="T55" fmla="*/ 2147483646 h 236"/>
              <a:gd name="T56" fmla="*/ 2147483646 w 219"/>
              <a:gd name="T57" fmla="*/ 2147483646 h 236"/>
              <a:gd name="T58" fmla="*/ 2147483646 w 219"/>
              <a:gd name="T59" fmla="*/ 2147483646 h 236"/>
              <a:gd name="T60" fmla="*/ 2147483646 w 219"/>
              <a:gd name="T61" fmla="*/ 2147483646 h 236"/>
              <a:gd name="T62" fmla="*/ 2147483646 w 219"/>
              <a:gd name="T63" fmla="*/ 2147483646 h 236"/>
              <a:gd name="T64" fmla="*/ 2147483646 w 219"/>
              <a:gd name="T65" fmla="*/ 2147483646 h 236"/>
              <a:gd name="T66" fmla="*/ 2147483646 w 219"/>
              <a:gd name="T67" fmla="*/ 2147483646 h 236"/>
              <a:gd name="T68" fmla="*/ 2147483646 w 219"/>
              <a:gd name="T69" fmla="*/ 2147483646 h 236"/>
              <a:gd name="T70" fmla="*/ 0 w 219"/>
              <a:gd name="T71" fmla="*/ 2147483646 h 236"/>
              <a:gd name="T72" fmla="*/ 0 w 219"/>
              <a:gd name="T73" fmla="*/ 2147483646 h 236"/>
              <a:gd name="T74" fmla="*/ 2147483646 w 219"/>
              <a:gd name="T75" fmla="*/ 2147483646 h 236"/>
              <a:gd name="T76" fmla="*/ 2147483646 w 219"/>
              <a:gd name="T77" fmla="*/ 2147483646 h 236"/>
              <a:gd name="T78" fmla="*/ 2147483646 w 219"/>
              <a:gd name="T79" fmla="*/ 2147483646 h 236"/>
              <a:gd name="T80" fmla="*/ 2147483646 w 219"/>
              <a:gd name="T81" fmla="*/ 2147483646 h 236"/>
              <a:gd name="T82" fmla="*/ 2147483646 w 219"/>
              <a:gd name="T83" fmla="*/ 0 h 236"/>
              <a:gd name="T84" fmla="*/ 2147483646 w 219"/>
              <a:gd name="T85" fmla="*/ 0 h 236"/>
              <a:gd name="T86" fmla="*/ 2147483646 w 219"/>
              <a:gd name="T87" fmla="*/ 2147483646 h 236"/>
              <a:gd name="T88" fmla="*/ 2147483646 w 219"/>
              <a:gd name="T89" fmla="*/ 2147483646 h 236"/>
              <a:gd name="T90" fmla="*/ 2147483646 w 219"/>
              <a:gd name="T91" fmla="*/ 2147483646 h 236"/>
              <a:gd name="T92" fmla="*/ 2147483646 w 219"/>
              <a:gd name="T93" fmla="*/ 2147483646 h 236"/>
              <a:gd name="T94" fmla="*/ 2147483646 w 219"/>
              <a:gd name="T95" fmla="*/ 2147483646 h 2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9"/>
              <a:gd name="T145" fmla="*/ 0 h 236"/>
              <a:gd name="T146" fmla="*/ 219 w 219"/>
              <a:gd name="T147" fmla="*/ 236 h 2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9" h="236">
                <a:moveTo>
                  <a:pt x="211" y="114"/>
                </a:moveTo>
                <a:lnTo>
                  <a:pt x="203" y="73"/>
                </a:lnTo>
                <a:lnTo>
                  <a:pt x="187" y="33"/>
                </a:lnTo>
                <a:lnTo>
                  <a:pt x="187" y="41"/>
                </a:lnTo>
                <a:lnTo>
                  <a:pt x="146" y="16"/>
                </a:lnTo>
                <a:lnTo>
                  <a:pt x="105" y="8"/>
                </a:lnTo>
                <a:lnTo>
                  <a:pt x="65" y="16"/>
                </a:lnTo>
                <a:lnTo>
                  <a:pt x="73" y="16"/>
                </a:lnTo>
                <a:lnTo>
                  <a:pt x="40" y="41"/>
                </a:lnTo>
                <a:lnTo>
                  <a:pt x="16" y="81"/>
                </a:lnTo>
                <a:lnTo>
                  <a:pt x="16" y="73"/>
                </a:lnTo>
                <a:lnTo>
                  <a:pt x="8" y="114"/>
                </a:lnTo>
                <a:lnTo>
                  <a:pt x="16" y="154"/>
                </a:lnTo>
                <a:lnTo>
                  <a:pt x="40" y="195"/>
                </a:lnTo>
                <a:lnTo>
                  <a:pt x="73" y="219"/>
                </a:lnTo>
                <a:lnTo>
                  <a:pt x="65" y="219"/>
                </a:lnTo>
                <a:lnTo>
                  <a:pt x="105" y="227"/>
                </a:lnTo>
                <a:lnTo>
                  <a:pt x="146" y="219"/>
                </a:lnTo>
                <a:lnTo>
                  <a:pt x="187" y="195"/>
                </a:lnTo>
                <a:lnTo>
                  <a:pt x="203" y="154"/>
                </a:lnTo>
                <a:lnTo>
                  <a:pt x="211" y="114"/>
                </a:lnTo>
                <a:lnTo>
                  <a:pt x="219" y="114"/>
                </a:lnTo>
                <a:lnTo>
                  <a:pt x="211" y="154"/>
                </a:lnTo>
                <a:lnTo>
                  <a:pt x="195" y="195"/>
                </a:lnTo>
                <a:lnTo>
                  <a:pt x="195" y="203"/>
                </a:lnTo>
                <a:lnTo>
                  <a:pt x="154" y="227"/>
                </a:lnTo>
                <a:lnTo>
                  <a:pt x="146" y="227"/>
                </a:lnTo>
                <a:lnTo>
                  <a:pt x="105" y="236"/>
                </a:lnTo>
                <a:lnTo>
                  <a:pt x="65" y="227"/>
                </a:lnTo>
                <a:lnTo>
                  <a:pt x="32" y="203"/>
                </a:lnTo>
                <a:lnTo>
                  <a:pt x="8" y="162"/>
                </a:lnTo>
                <a:lnTo>
                  <a:pt x="8" y="154"/>
                </a:lnTo>
                <a:lnTo>
                  <a:pt x="0" y="114"/>
                </a:lnTo>
                <a:lnTo>
                  <a:pt x="8" y="73"/>
                </a:lnTo>
                <a:lnTo>
                  <a:pt x="32" y="33"/>
                </a:lnTo>
                <a:lnTo>
                  <a:pt x="65" y="8"/>
                </a:lnTo>
                <a:lnTo>
                  <a:pt x="105" y="0"/>
                </a:lnTo>
                <a:lnTo>
                  <a:pt x="146" y="8"/>
                </a:lnTo>
                <a:lnTo>
                  <a:pt x="154" y="8"/>
                </a:lnTo>
                <a:lnTo>
                  <a:pt x="195" y="33"/>
                </a:lnTo>
                <a:lnTo>
                  <a:pt x="211" y="73"/>
                </a:lnTo>
                <a:lnTo>
                  <a:pt x="219" y="114"/>
                </a:lnTo>
                <a:lnTo>
                  <a:pt x="211" y="1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25" name="Freeform 18">
            <a:extLst>
              <a:ext uri="{FF2B5EF4-FFF2-40B4-BE49-F238E27FC236}">
                <a16:creationId xmlns:a16="http://schemas.microsoft.com/office/drawing/2014/main" id="{8CA8AAFC-BC61-4FC1-B34E-901F1D200AA8}"/>
              </a:ext>
            </a:extLst>
          </p:cNvPr>
          <p:cNvSpPr>
            <a:spLocks/>
          </p:cNvSpPr>
          <p:nvPr/>
        </p:nvSpPr>
        <p:spPr bwMode="auto">
          <a:xfrm>
            <a:off x="5964238" y="4040188"/>
            <a:ext cx="12700" cy="1587"/>
          </a:xfrm>
          <a:custGeom>
            <a:avLst/>
            <a:gdLst>
              <a:gd name="T0" fmla="*/ 0 w 8"/>
              <a:gd name="T1" fmla="*/ 0 h 1587"/>
              <a:gd name="T2" fmla="*/ 0 w 8"/>
              <a:gd name="T3" fmla="*/ 0 h 1587"/>
              <a:gd name="T4" fmla="*/ 0 w 8"/>
              <a:gd name="T5" fmla="*/ 0 h 1587"/>
              <a:gd name="T6" fmla="*/ 2147483646 w 8"/>
              <a:gd name="T7" fmla="*/ 0 h 1587"/>
              <a:gd name="T8" fmla="*/ 2147483646 w 8"/>
              <a:gd name="T9" fmla="*/ 0 h 1587"/>
              <a:gd name="T10" fmla="*/ 2147483646 w 8"/>
              <a:gd name="T11" fmla="*/ 0 h 1587"/>
              <a:gd name="T12" fmla="*/ 0 w 8"/>
              <a:gd name="T13" fmla="*/ 0 h 1587"/>
              <a:gd name="T14" fmla="*/ 0 60000 65536"/>
              <a:gd name="T15" fmla="*/ 0 60000 65536"/>
              <a:gd name="T16" fmla="*/ 0 60000 65536"/>
              <a:gd name="T17" fmla="*/ 0 60000 65536"/>
              <a:gd name="T18" fmla="*/ 0 60000 65536"/>
              <a:gd name="T19" fmla="*/ 0 60000 65536"/>
              <a:gd name="T20" fmla="*/ 0 60000 65536"/>
              <a:gd name="T21" fmla="*/ 0 w 8"/>
              <a:gd name="T22" fmla="*/ 0 h 1587"/>
              <a:gd name="T23" fmla="*/ 8 w 8"/>
              <a:gd name="T24" fmla="*/ 1587 h 1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1587">
                <a:moveTo>
                  <a:pt x="0" y="0"/>
                </a:moveTo>
                <a:lnTo>
                  <a:pt x="0" y="0"/>
                </a:lnTo>
                <a:lnTo>
                  <a:pt x="8"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26" name="Freeform 19">
            <a:extLst>
              <a:ext uri="{FF2B5EF4-FFF2-40B4-BE49-F238E27FC236}">
                <a16:creationId xmlns:a16="http://schemas.microsoft.com/office/drawing/2014/main" id="{79481FD4-737A-49F7-A384-24165407EAE1}"/>
              </a:ext>
            </a:extLst>
          </p:cNvPr>
          <p:cNvSpPr>
            <a:spLocks/>
          </p:cNvSpPr>
          <p:nvPr/>
        </p:nvSpPr>
        <p:spPr bwMode="auto">
          <a:xfrm>
            <a:off x="5551488" y="3743325"/>
            <a:ext cx="515937" cy="709613"/>
          </a:xfrm>
          <a:custGeom>
            <a:avLst/>
            <a:gdLst>
              <a:gd name="T0" fmla="*/ 2147483646 w 325"/>
              <a:gd name="T1" fmla="*/ 2147483646 h 447"/>
              <a:gd name="T2" fmla="*/ 2147483646 w 325"/>
              <a:gd name="T3" fmla="*/ 2147483646 h 447"/>
              <a:gd name="T4" fmla="*/ 2147483646 w 325"/>
              <a:gd name="T5" fmla="*/ 2147483646 h 447"/>
              <a:gd name="T6" fmla="*/ 2147483646 w 325"/>
              <a:gd name="T7" fmla="*/ 2147483646 h 447"/>
              <a:gd name="T8" fmla="*/ 2147483646 w 325"/>
              <a:gd name="T9" fmla="*/ 2147483646 h 447"/>
              <a:gd name="T10" fmla="*/ 2147483646 w 325"/>
              <a:gd name="T11" fmla="*/ 2147483646 h 447"/>
              <a:gd name="T12" fmla="*/ 2147483646 w 325"/>
              <a:gd name="T13" fmla="*/ 2147483646 h 447"/>
              <a:gd name="T14" fmla="*/ 2147483646 w 325"/>
              <a:gd name="T15" fmla="*/ 2147483646 h 447"/>
              <a:gd name="T16" fmla="*/ 2147483646 w 325"/>
              <a:gd name="T17" fmla="*/ 2147483646 h 447"/>
              <a:gd name="T18" fmla="*/ 2147483646 w 325"/>
              <a:gd name="T19" fmla="*/ 2147483646 h 447"/>
              <a:gd name="T20" fmla="*/ 2147483646 w 325"/>
              <a:gd name="T21" fmla="*/ 2147483646 h 447"/>
              <a:gd name="T22" fmla="*/ 2147483646 w 325"/>
              <a:gd name="T23" fmla="*/ 2147483646 h 447"/>
              <a:gd name="T24" fmla="*/ 2147483646 w 325"/>
              <a:gd name="T25" fmla="*/ 2147483646 h 447"/>
              <a:gd name="T26" fmla="*/ 2147483646 w 325"/>
              <a:gd name="T27" fmla="*/ 2147483646 h 447"/>
              <a:gd name="T28" fmla="*/ 2147483646 w 325"/>
              <a:gd name="T29" fmla="*/ 2147483646 h 447"/>
              <a:gd name="T30" fmla="*/ 2147483646 w 325"/>
              <a:gd name="T31" fmla="*/ 2147483646 h 447"/>
              <a:gd name="T32" fmla="*/ 2147483646 w 325"/>
              <a:gd name="T33" fmla="*/ 2147483646 h 447"/>
              <a:gd name="T34" fmla="*/ 2147483646 w 325"/>
              <a:gd name="T35" fmla="*/ 2147483646 h 447"/>
              <a:gd name="T36" fmla="*/ 2147483646 w 325"/>
              <a:gd name="T37" fmla="*/ 2147483646 h 447"/>
              <a:gd name="T38" fmla="*/ 2147483646 w 325"/>
              <a:gd name="T39" fmla="*/ 2147483646 h 447"/>
              <a:gd name="T40" fmla="*/ 2147483646 w 325"/>
              <a:gd name="T41" fmla="*/ 2147483646 h 447"/>
              <a:gd name="T42" fmla="*/ 2147483646 w 325"/>
              <a:gd name="T43" fmla="*/ 2147483646 h 447"/>
              <a:gd name="T44" fmla="*/ 2147483646 w 325"/>
              <a:gd name="T45" fmla="*/ 2147483646 h 447"/>
              <a:gd name="T46" fmla="*/ 2147483646 w 325"/>
              <a:gd name="T47" fmla="*/ 2147483646 h 447"/>
              <a:gd name="T48" fmla="*/ 2147483646 w 325"/>
              <a:gd name="T49" fmla="*/ 0 h 447"/>
              <a:gd name="T50" fmla="*/ 2147483646 w 325"/>
              <a:gd name="T51" fmla="*/ 0 h 447"/>
              <a:gd name="T52" fmla="*/ 2147483646 w 325"/>
              <a:gd name="T53" fmla="*/ 2147483646 h 447"/>
              <a:gd name="T54" fmla="*/ 2147483646 w 325"/>
              <a:gd name="T55" fmla="*/ 2147483646 h 447"/>
              <a:gd name="T56" fmla="*/ 2147483646 w 325"/>
              <a:gd name="T57" fmla="*/ 2147483646 h 447"/>
              <a:gd name="T58" fmla="*/ 2147483646 w 325"/>
              <a:gd name="T59" fmla="*/ 2147483646 h 447"/>
              <a:gd name="T60" fmla="*/ 2147483646 w 325"/>
              <a:gd name="T61" fmla="*/ 2147483646 h 447"/>
              <a:gd name="T62" fmla="*/ 2147483646 w 325"/>
              <a:gd name="T63" fmla="*/ 2147483646 h 447"/>
              <a:gd name="T64" fmla="*/ 2147483646 w 325"/>
              <a:gd name="T65" fmla="*/ 2147483646 h 447"/>
              <a:gd name="T66" fmla="*/ 2147483646 w 325"/>
              <a:gd name="T67" fmla="*/ 2147483646 h 447"/>
              <a:gd name="T68" fmla="*/ 2147483646 w 325"/>
              <a:gd name="T69" fmla="*/ 2147483646 h 447"/>
              <a:gd name="T70" fmla="*/ 2147483646 w 325"/>
              <a:gd name="T71" fmla="*/ 2147483646 h 447"/>
              <a:gd name="T72" fmla="*/ 2147483646 w 325"/>
              <a:gd name="T73" fmla="*/ 2147483646 h 447"/>
              <a:gd name="T74" fmla="*/ 2147483646 w 325"/>
              <a:gd name="T75" fmla="*/ 2147483646 h 447"/>
              <a:gd name="T76" fmla="*/ 2147483646 w 325"/>
              <a:gd name="T77" fmla="*/ 2147483646 h 447"/>
              <a:gd name="T78" fmla="*/ 2147483646 w 325"/>
              <a:gd name="T79" fmla="*/ 2147483646 h 447"/>
              <a:gd name="T80" fmla="*/ 2147483646 w 325"/>
              <a:gd name="T81" fmla="*/ 2147483646 h 447"/>
              <a:gd name="T82" fmla="*/ 0 w 325"/>
              <a:gd name="T83" fmla="*/ 2147483646 h 447"/>
              <a:gd name="T84" fmla="*/ 0 w 325"/>
              <a:gd name="T85" fmla="*/ 2147483646 h 447"/>
              <a:gd name="T86" fmla="*/ 0 w 325"/>
              <a:gd name="T87" fmla="*/ 2147483646 h 447"/>
              <a:gd name="T88" fmla="*/ 2147483646 w 325"/>
              <a:gd name="T89" fmla="*/ 2147483646 h 447"/>
              <a:gd name="T90" fmla="*/ 2147483646 w 325"/>
              <a:gd name="T91" fmla="*/ 2147483646 h 447"/>
              <a:gd name="T92" fmla="*/ 2147483646 w 325"/>
              <a:gd name="T93" fmla="*/ 2147483646 h 447"/>
              <a:gd name="T94" fmla="*/ 2147483646 w 325"/>
              <a:gd name="T95" fmla="*/ 0 h 44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25"/>
              <a:gd name="T145" fmla="*/ 0 h 447"/>
              <a:gd name="T146" fmla="*/ 325 w 325"/>
              <a:gd name="T147" fmla="*/ 447 h 44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25" h="447">
                <a:moveTo>
                  <a:pt x="146" y="8"/>
                </a:moveTo>
                <a:lnTo>
                  <a:pt x="89" y="16"/>
                </a:lnTo>
                <a:lnTo>
                  <a:pt x="98" y="16"/>
                </a:lnTo>
                <a:lnTo>
                  <a:pt x="49" y="49"/>
                </a:lnTo>
                <a:lnTo>
                  <a:pt x="16" y="97"/>
                </a:lnTo>
                <a:lnTo>
                  <a:pt x="16" y="89"/>
                </a:lnTo>
                <a:lnTo>
                  <a:pt x="8" y="146"/>
                </a:lnTo>
                <a:lnTo>
                  <a:pt x="8" y="219"/>
                </a:lnTo>
                <a:lnTo>
                  <a:pt x="8" y="292"/>
                </a:lnTo>
                <a:lnTo>
                  <a:pt x="16" y="349"/>
                </a:lnTo>
                <a:lnTo>
                  <a:pt x="49" y="398"/>
                </a:lnTo>
                <a:lnTo>
                  <a:pt x="98" y="430"/>
                </a:lnTo>
                <a:lnTo>
                  <a:pt x="89" y="430"/>
                </a:lnTo>
                <a:lnTo>
                  <a:pt x="146" y="438"/>
                </a:lnTo>
                <a:lnTo>
                  <a:pt x="154" y="438"/>
                </a:lnTo>
                <a:lnTo>
                  <a:pt x="171" y="438"/>
                </a:lnTo>
                <a:lnTo>
                  <a:pt x="227" y="430"/>
                </a:lnTo>
                <a:lnTo>
                  <a:pt x="276" y="398"/>
                </a:lnTo>
                <a:lnTo>
                  <a:pt x="309" y="349"/>
                </a:lnTo>
                <a:lnTo>
                  <a:pt x="317" y="292"/>
                </a:lnTo>
                <a:lnTo>
                  <a:pt x="317" y="219"/>
                </a:lnTo>
                <a:lnTo>
                  <a:pt x="317" y="146"/>
                </a:lnTo>
                <a:lnTo>
                  <a:pt x="309" y="89"/>
                </a:lnTo>
                <a:lnTo>
                  <a:pt x="309" y="97"/>
                </a:lnTo>
                <a:lnTo>
                  <a:pt x="276" y="49"/>
                </a:lnTo>
                <a:lnTo>
                  <a:pt x="227" y="16"/>
                </a:lnTo>
                <a:lnTo>
                  <a:pt x="171" y="8"/>
                </a:lnTo>
                <a:lnTo>
                  <a:pt x="154" y="8"/>
                </a:lnTo>
                <a:lnTo>
                  <a:pt x="146" y="8"/>
                </a:lnTo>
                <a:lnTo>
                  <a:pt x="146" y="0"/>
                </a:lnTo>
                <a:lnTo>
                  <a:pt x="154" y="0"/>
                </a:lnTo>
                <a:lnTo>
                  <a:pt x="171" y="0"/>
                </a:lnTo>
                <a:lnTo>
                  <a:pt x="227" y="8"/>
                </a:lnTo>
                <a:lnTo>
                  <a:pt x="236" y="8"/>
                </a:lnTo>
                <a:lnTo>
                  <a:pt x="284" y="41"/>
                </a:lnTo>
                <a:lnTo>
                  <a:pt x="317" y="89"/>
                </a:lnTo>
                <a:lnTo>
                  <a:pt x="325" y="146"/>
                </a:lnTo>
                <a:lnTo>
                  <a:pt x="325" y="219"/>
                </a:lnTo>
                <a:lnTo>
                  <a:pt x="325" y="292"/>
                </a:lnTo>
                <a:lnTo>
                  <a:pt x="317" y="349"/>
                </a:lnTo>
                <a:lnTo>
                  <a:pt x="317" y="357"/>
                </a:lnTo>
                <a:lnTo>
                  <a:pt x="284" y="406"/>
                </a:lnTo>
                <a:lnTo>
                  <a:pt x="236" y="438"/>
                </a:lnTo>
                <a:lnTo>
                  <a:pt x="227" y="438"/>
                </a:lnTo>
                <a:lnTo>
                  <a:pt x="171" y="447"/>
                </a:lnTo>
                <a:lnTo>
                  <a:pt x="154" y="447"/>
                </a:lnTo>
                <a:lnTo>
                  <a:pt x="146" y="447"/>
                </a:lnTo>
                <a:lnTo>
                  <a:pt x="89" y="438"/>
                </a:lnTo>
                <a:lnTo>
                  <a:pt x="41" y="406"/>
                </a:lnTo>
                <a:lnTo>
                  <a:pt x="8" y="357"/>
                </a:lnTo>
                <a:lnTo>
                  <a:pt x="8" y="349"/>
                </a:lnTo>
                <a:lnTo>
                  <a:pt x="0" y="292"/>
                </a:lnTo>
                <a:lnTo>
                  <a:pt x="0" y="219"/>
                </a:lnTo>
                <a:lnTo>
                  <a:pt x="0" y="146"/>
                </a:lnTo>
                <a:lnTo>
                  <a:pt x="8" y="89"/>
                </a:lnTo>
                <a:lnTo>
                  <a:pt x="41" y="41"/>
                </a:lnTo>
                <a:lnTo>
                  <a:pt x="89" y="8"/>
                </a:lnTo>
                <a:lnTo>
                  <a:pt x="146" y="0"/>
                </a:lnTo>
                <a:lnTo>
                  <a:pt x="146"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27" name="Freeform 17">
            <a:extLst>
              <a:ext uri="{FF2B5EF4-FFF2-40B4-BE49-F238E27FC236}">
                <a16:creationId xmlns:a16="http://schemas.microsoft.com/office/drawing/2014/main" id="{4FF6AEE1-20A8-435C-BC6C-C544A5007208}"/>
              </a:ext>
            </a:extLst>
          </p:cNvPr>
          <p:cNvSpPr>
            <a:spLocks/>
          </p:cNvSpPr>
          <p:nvPr/>
        </p:nvSpPr>
        <p:spPr bwMode="auto">
          <a:xfrm>
            <a:off x="4405313" y="3859213"/>
            <a:ext cx="347662" cy="374650"/>
          </a:xfrm>
          <a:custGeom>
            <a:avLst/>
            <a:gdLst>
              <a:gd name="T0" fmla="*/ 2147483646 w 219"/>
              <a:gd name="T1" fmla="*/ 2147483646 h 236"/>
              <a:gd name="T2" fmla="*/ 2147483646 w 219"/>
              <a:gd name="T3" fmla="*/ 2147483646 h 236"/>
              <a:gd name="T4" fmla="*/ 2147483646 w 219"/>
              <a:gd name="T5" fmla="*/ 2147483646 h 236"/>
              <a:gd name="T6" fmla="*/ 2147483646 w 219"/>
              <a:gd name="T7" fmla="*/ 2147483646 h 236"/>
              <a:gd name="T8" fmla="*/ 2147483646 w 219"/>
              <a:gd name="T9" fmla="*/ 2147483646 h 236"/>
              <a:gd name="T10" fmla="*/ 2147483646 w 219"/>
              <a:gd name="T11" fmla="*/ 2147483646 h 236"/>
              <a:gd name="T12" fmla="*/ 2147483646 w 219"/>
              <a:gd name="T13" fmla="*/ 2147483646 h 236"/>
              <a:gd name="T14" fmla="*/ 2147483646 w 219"/>
              <a:gd name="T15" fmla="*/ 2147483646 h 236"/>
              <a:gd name="T16" fmla="*/ 2147483646 w 219"/>
              <a:gd name="T17" fmla="*/ 2147483646 h 236"/>
              <a:gd name="T18" fmla="*/ 2147483646 w 219"/>
              <a:gd name="T19" fmla="*/ 2147483646 h 236"/>
              <a:gd name="T20" fmla="*/ 2147483646 w 219"/>
              <a:gd name="T21" fmla="*/ 2147483646 h 236"/>
              <a:gd name="T22" fmla="*/ 2147483646 w 219"/>
              <a:gd name="T23" fmla="*/ 2147483646 h 236"/>
              <a:gd name="T24" fmla="*/ 2147483646 w 219"/>
              <a:gd name="T25" fmla="*/ 2147483646 h 236"/>
              <a:gd name="T26" fmla="*/ 2147483646 w 219"/>
              <a:gd name="T27" fmla="*/ 2147483646 h 236"/>
              <a:gd name="T28" fmla="*/ 2147483646 w 219"/>
              <a:gd name="T29" fmla="*/ 2147483646 h 236"/>
              <a:gd name="T30" fmla="*/ 2147483646 w 219"/>
              <a:gd name="T31" fmla="*/ 2147483646 h 236"/>
              <a:gd name="T32" fmla="*/ 2147483646 w 219"/>
              <a:gd name="T33" fmla="*/ 2147483646 h 236"/>
              <a:gd name="T34" fmla="*/ 2147483646 w 219"/>
              <a:gd name="T35" fmla="*/ 2147483646 h 236"/>
              <a:gd name="T36" fmla="*/ 2147483646 w 219"/>
              <a:gd name="T37" fmla="*/ 2147483646 h 236"/>
              <a:gd name="T38" fmla="*/ 2147483646 w 219"/>
              <a:gd name="T39" fmla="*/ 2147483646 h 236"/>
              <a:gd name="T40" fmla="*/ 2147483646 w 219"/>
              <a:gd name="T41" fmla="*/ 2147483646 h 236"/>
              <a:gd name="T42" fmla="*/ 2147483646 w 219"/>
              <a:gd name="T43" fmla="*/ 2147483646 h 236"/>
              <a:gd name="T44" fmla="*/ 2147483646 w 219"/>
              <a:gd name="T45" fmla="*/ 2147483646 h 236"/>
              <a:gd name="T46" fmla="*/ 2147483646 w 219"/>
              <a:gd name="T47" fmla="*/ 2147483646 h 236"/>
              <a:gd name="T48" fmla="*/ 2147483646 w 219"/>
              <a:gd name="T49" fmla="*/ 2147483646 h 236"/>
              <a:gd name="T50" fmla="*/ 2147483646 w 219"/>
              <a:gd name="T51" fmla="*/ 2147483646 h 236"/>
              <a:gd name="T52" fmla="*/ 2147483646 w 219"/>
              <a:gd name="T53" fmla="*/ 2147483646 h 236"/>
              <a:gd name="T54" fmla="*/ 2147483646 w 219"/>
              <a:gd name="T55" fmla="*/ 2147483646 h 236"/>
              <a:gd name="T56" fmla="*/ 2147483646 w 219"/>
              <a:gd name="T57" fmla="*/ 2147483646 h 236"/>
              <a:gd name="T58" fmla="*/ 2147483646 w 219"/>
              <a:gd name="T59" fmla="*/ 2147483646 h 236"/>
              <a:gd name="T60" fmla="*/ 2147483646 w 219"/>
              <a:gd name="T61" fmla="*/ 2147483646 h 236"/>
              <a:gd name="T62" fmla="*/ 2147483646 w 219"/>
              <a:gd name="T63" fmla="*/ 2147483646 h 236"/>
              <a:gd name="T64" fmla="*/ 2147483646 w 219"/>
              <a:gd name="T65" fmla="*/ 2147483646 h 236"/>
              <a:gd name="T66" fmla="*/ 2147483646 w 219"/>
              <a:gd name="T67" fmla="*/ 2147483646 h 236"/>
              <a:gd name="T68" fmla="*/ 2147483646 w 219"/>
              <a:gd name="T69" fmla="*/ 2147483646 h 236"/>
              <a:gd name="T70" fmla="*/ 0 w 219"/>
              <a:gd name="T71" fmla="*/ 2147483646 h 236"/>
              <a:gd name="T72" fmla="*/ 0 w 219"/>
              <a:gd name="T73" fmla="*/ 2147483646 h 236"/>
              <a:gd name="T74" fmla="*/ 2147483646 w 219"/>
              <a:gd name="T75" fmla="*/ 2147483646 h 236"/>
              <a:gd name="T76" fmla="*/ 2147483646 w 219"/>
              <a:gd name="T77" fmla="*/ 2147483646 h 236"/>
              <a:gd name="T78" fmla="*/ 2147483646 w 219"/>
              <a:gd name="T79" fmla="*/ 2147483646 h 236"/>
              <a:gd name="T80" fmla="*/ 2147483646 w 219"/>
              <a:gd name="T81" fmla="*/ 2147483646 h 236"/>
              <a:gd name="T82" fmla="*/ 2147483646 w 219"/>
              <a:gd name="T83" fmla="*/ 0 h 236"/>
              <a:gd name="T84" fmla="*/ 2147483646 w 219"/>
              <a:gd name="T85" fmla="*/ 0 h 236"/>
              <a:gd name="T86" fmla="*/ 2147483646 w 219"/>
              <a:gd name="T87" fmla="*/ 2147483646 h 236"/>
              <a:gd name="T88" fmla="*/ 2147483646 w 219"/>
              <a:gd name="T89" fmla="*/ 2147483646 h 236"/>
              <a:gd name="T90" fmla="*/ 2147483646 w 219"/>
              <a:gd name="T91" fmla="*/ 2147483646 h 236"/>
              <a:gd name="T92" fmla="*/ 2147483646 w 219"/>
              <a:gd name="T93" fmla="*/ 2147483646 h 236"/>
              <a:gd name="T94" fmla="*/ 2147483646 w 219"/>
              <a:gd name="T95" fmla="*/ 2147483646 h 2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9"/>
              <a:gd name="T145" fmla="*/ 0 h 236"/>
              <a:gd name="T146" fmla="*/ 219 w 219"/>
              <a:gd name="T147" fmla="*/ 236 h 2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9" h="236">
                <a:moveTo>
                  <a:pt x="211" y="114"/>
                </a:moveTo>
                <a:lnTo>
                  <a:pt x="203" y="73"/>
                </a:lnTo>
                <a:lnTo>
                  <a:pt x="187" y="33"/>
                </a:lnTo>
                <a:lnTo>
                  <a:pt x="187" y="41"/>
                </a:lnTo>
                <a:lnTo>
                  <a:pt x="146" y="16"/>
                </a:lnTo>
                <a:lnTo>
                  <a:pt x="105" y="8"/>
                </a:lnTo>
                <a:lnTo>
                  <a:pt x="65" y="16"/>
                </a:lnTo>
                <a:lnTo>
                  <a:pt x="73" y="16"/>
                </a:lnTo>
                <a:lnTo>
                  <a:pt x="40" y="41"/>
                </a:lnTo>
                <a:lnTo>
                  <a:pt x="16" y="81"/>
                </a:lnTo>
                <a:lnTo>
                  <a:pt x="16" y="73"/>
                </a:lnTo>
                <a:lnTo>
                  <a:pt x="8" y="114"/>
                </a:lnTo>
                <a:lnTo>
                  <a:pt x="16" y="154"/>
                </a:lnTo>
                <a:lnTo>
                  <a:pt x="40" y="195"/>
                </a:lnTo>
                <a:lnTo>
                  <a:pt x="73" y="219"/>
                </a:lnTo>
                <a:lnTo>
                  <a:pt x="65" y="219"/>
                </a:lnTo>
                <a:lnTo>
                  <a:pt x="105" y="227"/>
                </a:lnTo>
                <a:lnTo>
                  <a:pt x="146" y="219"/>
                </a:lnTo>
                <a:lnTo>
                  <a:pt x="187" y="195"/>
                </a:lnTo>
                <a:lnTo>
                  <a:pt x="203" y="154"/>
                </a:lnTo>
                <a:lnTo>
                  <a:pt x="211" y="114"/>
                </a:lnTo>
                <a:lnTo>
                  <a:pt x="219" y="114"/>
                </a:lnTo>
                <a:lnTo>
                  <a:pt x="211" y="154"/>
                </a:lnTo>
                <a:lnTo>
                  <a:pt x="195" y="195"/>
                </a:lnTo>
                <a:lnTo>
                  <a:pt x="195" y="203"/>
                </a:lnTo>
                <a:lnTo>
                  <a:pt x="154" y="227"/>
                </a:lnTo>
                <a:lnTo>
                  <a:pt x="146" y="227"/>
                </a:lnTo>
                <a:lnTo>
                  <a:pt x="105" y="236"/>
                </a:lnTo>
                <a:lnTo>
                  <a:pt x="65" y="227"/>
                </a:lnTo>
                <a:lnTo>
                  <a:pt x="32" y="203"/>
                </a:lnTo>
                <a:lnTo>
                  <a:pt x="8" y="162"/>
                </a:lnTo>
                <a:lnTo>
                  <a:pt x="8" y="154"/>
                </a:lnTo>
                <a:lnTo>
                  <a:pt x="0" y="114"/>
                </a:lnTo>
                <a:lnTo>
                  <a:pt x="8" y="73"/>
                </a:lnTo>
                <a:lnTo>
                  <a:pt x="32" y="33"/>
                </a:lnTo>
                <a:lnTo>
                  <a:pt x="65" y="8"/>
                </a:lnTo>
                <a:lnTo>
                  <a:pt x="105" y="0"/>
                </a:lnTo>
                <a:lnTo>
                  <a:pt x="146" y="8"/>
                </a:lnTo>
                <a:lnTo>
                  <a:pt x="154" y="8"/>
                </a:lnTo>
                <a:lnTo>
                  <a:pt x="195" y="33"/>
                </a:lnTo>
                <a:lnTo>
                  <a:pt x="211" y="73"/>
                </a:lnTo>
                <a:lnTo>
                  <a:pt x="219" y="114"/>
                </a:lnTo>
                <a:lnTo>
                  <a:pt x="211" y="1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28" name="Freeform 18">
            <a:extLst>
              <a:ext uri="{FF2B5EF4-FFF2-40B4-BE49-F238E27FC236}">
                <a16:creationId xmlns:a16="http://schemas.microsoft.com/office/drawing/2014/main" id="{2004E9E4-C103-48FF-B21A-0A2FF2215214}"/>
              </a:ext>
            </a:extLst>
          </p:cNvPr>
          <p:cNvSpPr>
            <a:spLocks/>
          </p:cNvSpPr>
          <p:nvPr/>
        </p:nvSpPr>
        <p:spPr bwMode="auto">
          <a:xfrm>
            <a:off x="4740275" y="4040188"/>
            <a:ext cx="12700" cy="1587"/>
          </a:xfrm>
          <a:custGeom>
            <a:avLst/>
            <a:gdLst>
              <a:gd name="T0" fmla="*/ 0 w 8"/>
              <a:gd name="T1" fmla="*/ 0 h 1587"/>
              <a:gd name="T2" fmla="*/ 0 w 8"/>
              <a:gd name="T3" fmla="*/ 0 h 1587"/>
              <a:gd name="T4" fmla="*/ 0 w 8"/>
              <a:gd name="T5" fmla="*/ 0 h 1587"/>
              <a:gd name="T6" fmla="*/ 2147483646 w 8"/>
              <a:gd name="T7" fmla="*/ 0 h 1587"/>
              <a:gd name="T8" fmla="*/ 2147483646 w 8"/>
              <a:gd name="T9" fmla="*/ 0 h 1587"/>
              <a:gd name="T10" fmla="*/ 2147483646 w 8"/>
              <a:gd name="T11" fmla="*/ 0 h 1587"/>
              <a:gd name="T12" fmla="*/ 0 w 8"/>
              <a:gd name="T13" fmla="*/ 0 h 1587"/>
              <a:gd name="T14" fmla="*/ 0 60000 65536"/>
              <a:gd name="T15" fmla="*/ 0 60000 65536"/>
              <a:gd name="T16" fmla="*/ 0 60000 65536"/>
              <a:gd name="T17" fmla="*/ 0 60000 65536"/>
              <a:gd name="T18" fmla="*/ 0 60000 65536"/>
              <a:gd name="T19" fmla="*/ 0 60000 65536"/>
              <a:gd name="T20" fmla="*/ 0 60000 65536"/>
              <a:gd name="T21" fmla="*/ 0 w 8"/>
              <a:gd name="T22" fmla="*/ 0 h 1587"/>
              <a:gd name="T23" fmla="*/ 8 w 8"/>
              <a:gd name="T24" fmla="*/ 1587 h 1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1587">
                <a:moveTo>
                  <a:pt x="0" y="0"/>
                </a:moveTo>
                <a:lnTo>
                  <a:pt x="0" y="0"/>
                </a:lnTo>
                <a:lnTo>
                  <a:pt x="8"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229" name="Freeform 19">
            <a:extLst>
              <a:ext uri="{FF2B5EF4-FFF2-40B4-BE49-F238E27FC236}">
                <a16:creationId xmlns:a16="http://schemas.microsoft.com/office/drawing/2014/main" id="{EFB53908-CC7F-4AF5-A6DC-B032DC0FB443}"/>
              </a:ext>
            </a:extLst>
          </p:cNvPr>
          <p:cNvSpPr>
            <a:spLocks/>
          </p:cNvSpPr>
          <p:nvPr/>
        </p:nvSpPr>
        <p:spPr bwMode="auto">
          <a:xfrm>
            <a:off x="4327525" y="3743325"/>
            <a:ext cx="515938" cy="709613"/>
          </a:xfrm>
          <a:custGeom>
            <a:avLst/>
            <a:gdLst>
              <a:gd name="T0" fmla="*/ 2147483646 w 325"/>
              <a:gd name="T1" fmla="*/ 2147483646 h 447"/>
              <a:gd name="T2" fmla="*/ 2147483646 w 325"/>
              <a:gd name="T3" fmla="*/ 2147483646 h 447"/>
              <a:gd name="T4" fmla="*/ 2147483646 w 325"/>
              <a:gd name="T5" fmla="*/ 2147483646 h 447"/>
              <a:gd name="T6" fmla="*/ 2147483646 w 325"/>
              <a:gd name="T7" fmla="*/ 2147483646 h 447"/>
              <a:gd name="T8" fmla="*/ 2147483646 w 325"/>
              <a:gd name="T9" fmla="*/ 2147483646 h 447"/>
              <a:gd name="T10" fmla="*/ 2147483646 w 325"/>
              <a:gd name="T11" fmla="*/ 2147483646 h 447"/>
              <a:gd name="T12" fmla="*/ 2147483646 w 325"/>
              <a:gd name="T13" fmla="*/ 2147483646 h 447"/>
              <a:gd name="T14" fmla="*/ 2147483646 w 325"/>
              <a:gd name="T15" fmla="*/ 2147483646 h 447"/>
              <a:gd name="T16" fmla="*/ 2147483646 w 325"/>
              <a:gd name="T17" fmla="*/ 2147483646 h 447"/>
              <a:gd name="T18" fmla="*/ 2147483646 w 325"/>
              <a:gd name="T19" fmla="*/ 2147483646 h 447"/>
              <a:gd name="T20" fmla="*/ 2147483646 w 325"/>
              <a:gd name="T21" fmla="*/ 2147483646 h 447"/>
              <a:gd name="T22" fmla="*/ 2147483646 w 325"/>
              <a:gd name="T23" fmla="*/ 2147483646 h 447"/>
              <a:gd name="T24" fmla="*/ 2147483646 w 325"/>
              <a:gd name="T25" fmla="*/ 2147483646 h 447"/>
              <a:gd name="T26" fmla="*/ 2147483646 w 325"/>
              <a:gd name="T27" fmla="*/ 2147483646 h 447"/>
              <a:gd name="T28" fmla="*/ 2147483646 w 325"/>
              <a:gd name="T29" fmla="*/ 2147483646 h 447"/>
              <a:gd name="T30" fmla="*/ 2147483646 w 325"/>
              <a:gd name="T31" fmla="*/ 2147483646 h 447"/>
              <a:gd name="T32" fmla="*/ 2147483646 w 325"/>
              <a:gd name="T33" fmla="*/ 2147483646 h 447"/>
              <a:gd name="T34" fmla="*/ 2147483646 w 325"/>
              <a:gd name="T35" fmla="*/ 2147483646 h 447"/>
              <a:gd name="T36" fmla="*/ 2147483646 w 325"/>
              <a:gd name="T37" fmla="*/ 2147483646 h 447"/>
              <a:gd name="T38" fmla="*/ 2147483646 w 325"/>
              <a:gd name="T39" fmla="*/ 2147483646 h 447"/>
              <a:gd name="T40" fmla="*/ 2147483646 w 325"/>
              <a:gd name="T41" fmla="*/ 2147483646 h 447"/>
              <a:gd name="T42" fmla="*/ 2147483646 w 325"/>
              <a:gd name="T43" fmla="*/ 2147483646 h 447"/>
              <a:gd name="T44" fmla="*/ 2147483646 w 325"/>
              <a:gd name="T45" fmla="*/ 2147483646 h 447"/>
              <a:gd name="T46" fmla="*/ 2147483646 w 325"/>
              <a:gd name="T47" fmla="*/ 2147483646 h 447"/>
              <a:gd name="T48" fmla="*/ 2147483646 w 325"/>
              <a:gd name="T49" fmla="*/ 0 h 447"/>
              <a:gd name="T50" fmla="*/ 2147483646 w 325"/>
              <a:gd name="T51" fmla="*/ 0 h 447"/>
              <a:gd name="T52" fmla="*/ 2147483646 w 325"/>
              <a:gd name="T53" fmla="*/ 2147483646 h 447"/>
              <a:gd name="T54" fmla="*/ 2147483646 w 325"/>
              <a:gd name="T55" fmla="*/ 2147483646 h 447"/>
              <a:gd name="T56" fmla="*/ 2147483646 w 325"/>
              <a:gd name="T57" fmla="*/ 2147483646 h 447"/>
              <a:gd name="T58" fmla="*/ 2147483646 w 325"/>
              <a:gd name="T59" fmla="*/ 2147483646 h 447"/>
              <a:gd name="T60" fmla="*/ 2147483646 w 325"/>
              <a:gd name="T61" fmla="*/ 2147483646 h 447"/>
              <a:gd name="T62" fmla="*/ 2147483646 w 325"/>
              <a:gd name="T63" fmla="*/ 2147483646 h 447"/>
              <a:gd name="T64" fmla="*/ 2147483646 w 325"/>
              <a:gd name="T65" fmla="*/ 2147483646 h 447"/>
              <a:gd name="T66" fmla="*/ 2147483646 w 325"/>
              <a:gd name="T67" fmla="*/ 2147483646 h 447"/>
              <a:gd name="T68" fmla="*/ 2147483646 w 325"/>
              <a:gd name="T69" fmla="*/ 2147483646 h 447"/>
              <a:gd name="T70" fmla="*/ 2147483646 w 325"/>
              <a:gd name="T71" fmla="*/ 2147483646 h 447"/>
              <a:gd name="T72" fmla="*/ 2147483646 w 325"/>
              <a:gd name="T73" fmla="*/ 2147483646 h 447"/>
              <a:gd name="T74" fmla="*/ 2147483646 w 325"/>
              <a:gd name="T75" fmla="*/ 2147483646 h 447"/>
              <a:gd name="T76" fmla="*/ 2147483646 w 325"/>
              <a:gd name="T77" fmla="*/ 2147483646 h 447"/>
              <a:gd name="T78" fmla="*/ 2147483646 w 325"/>
              <a:gd name="T79" fmla="*/ 2147483646 h 447"/>
              <a:gd name="T80" fmla="*/ 2147483646 w 325"/>
              <a:gd name="T81" fmla="*/ 2147483646 h 447"/>
              <a:gd name="T82" fmla="*/ 0 w 325"/>
              <a:gd name="T83" fmla="*/ 2147483646 h 447"/>
              <a:gd name="T84" fmla="*/ 0 w 325"/>
              <a:gd name="T85" fmla="*/ 2147483646 h 447"/>
              <a:gd name="T86" fmla="*/ 0 w 325"/>
              <a:gd name="T87" fmla="*/ 2147483646 h 447"/>
              <a:gd name="T88" fmla="*/ 2147483646 w 325"/>
              <a:gd name="T89" fmla="*/ 2147483646 h 447"/>
              <a:gd name="T90" fmla="*/ 2147483646 w 325"/>
              <a:gd name="T91" fmla="*/ 2147483646 h 447"/>
              <a:gd name="T92" fmla="*/ 2147483646 w 325"/>
              <a:gd name="T93" fmla="*/ 2147483646 h 447"/>
              <a:gd name="T94" fmla="*/ 2147483646 w 325"/>
              <a:gd name="T95" fmla="*/ 0 h 44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25"/>
              <a:gd name="T145" fmla="*/ 0 h 447"/>
              <a:gd name="T146" fmla="*/ 325 w 325"/>
              <a:gd name="T147" fmla="*/ 447 h 44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25" h="447">
                <a:moveTo>
                  <a:pt x="146" y="8"/>
                </a:moveTo>
                <a:lnTo>
                  <a:pt x="89" y="16"/>
                </a:lnTo>
                <a:lnTo>
                  <a:pt x="98" y="16"/>
                </a:lnTo>
                <a:lnTo>
                  <a:pt x="49" y="49"/>
                </a:lnTo>
                <a:lnTo>
                  <a:pt x="16" y="97"/>
                </a:lnTo>
                <a:lnTo>
                  <a:pt x="16" y="89"/>
                </a:lnTo>
                <a:lnTo>
                  <a:pt x="8" y="146"/>
                </a:lnTo>
                <a:lnTo>
                  <a:pt x="8" y="219"/>
                </a:lnTo>
                <a:lnTo>
                  <a:pt x="8" y="292"/>
                </a:lnTo>
                <a:lnTo>
                  <a:pt x="16" y="349"/>
                </a:lnTo>
                <a:lnTo>
                  <a:pt x="49" y="398"/>
                </a:lnTo>
                <a:lnTo>
                  <a:pt x="98" y="430"/>
                </a:lnTo>
                <a:lnTo>
                  <a:pt x="89" y="430"/>
                </a:lnTo>
                <a:lnTo>
                  <a:pt x="146" y="438"/>
                </a:lnTo>
                <a:lnTo>
                  <a:pt x="154" y="438"/>
                </a:lnTo>
                <a:lnTo>
                  <a:pt x="171" y="438"/>
                </a:lnTo>
                <a:lnTo>
                  <a:pt x="227" y="430"/>
                </a:lnTo>
                <a:lnTo>
                  <a:pt x="276" y="398"/>
                </a:lnTo>
                <a:lnTo>
                  <a:pt x="309" y="349"/>
                </a:lnTo>
                <a:lnTo>
                  <a:pt x="317" y="292"/>
                </a:lnTo>
                <a:lnTo>
                  <a:pt x="317" y="219"/>
                </a:lnTo>
                <a:lnTo>
                  <a:pt x="317" y="146"/>
                </a:lnTo>
                <a:lnTo>
                  <a:pt x="309" y="89"/>
                </a:lnTo>
                <a:lnTo>
                  <a:pt x="309" y="97"/>
                </a:lnTo>
                <a:lnTo>
                  <a:pt x="276" y="49"/>
                </a:lnTo>
                <a:lnTo>
                  <a:pt x="227" y="16"/>
                </a:lnTo>
                <a:lnTo>
                  <a:pt x="171" y="8"/>
                </a:lnTo>
                <a:lnTo>
                  <a:pt x="154" y="8"/>
                </a:lnTo>
                <a:lnTo>
                  <a:pt x="146" y="8"/>
                </a:lnTo>
                <a:lnTo>
                  <a:pt x="146" y="0"/>
                </a:lnTo>
                <a:lnTo>
                  <a:pt x="154" y="0"/>
                </a:lnTo>
                <a:lnTo>
                  <a:pt x="171" y="0"/>
                </a:lnTo>
                <a:lnTo>
                  <a:pt x="227" y="8"/>
                </a:lnTo>
                <a:lnTo>
                  <a:pt x="236" y="8"/>
                </a:lnTo>
                <a:lnTo>
                  <a:pt x="284" y="41"/>
                </a:lnTo>
                <a:lnTo>
                  <a:pt x="317" y="89"/>
                </a:lnTo>
                <a:lnTo>
                  <a:pt x="325" y="146"/>
                </a:lnTo>
                <a:lnTo>
                  <a:pt x="325" y="219"/>
                </a:lnTo>
                <a:lnTo>
                  <a:pt x="325" y="292"/>
                </a:lnTo>
                <a:lnTo>
                  <a:pt x="317" y="349"/>
                </a:lnTo>
                <a:lnTo>
                  <a:pt x="317" y="357"/>
                </a:lnTo>
                <a:lnTo>
                  <a:pt x="284" y="406"/>
                </a:lnTo>
                <a:lnTo>
                  <a:pt x="236" y="438"/>
                </a:lnTo>
                <a:lnTo>
                  <a:pt x="227" y="438"/>
                </a:lnTo>
                <a:lnTo>
                  <a:pt x="171" y="447"/>
                </a:lnTo>
                <a:lnTo>
                  <a:pt x="154" y="447"/>
                </a:lnTo>
                <a:lnTo>
                  <a:pt x="146" y="447"/>
                </a:lnTo>
                <a:lnTo>
                  <a:pt x="89" y="438"/>
                </a:lnTo>
                <a:lnTo>
                  <a:pt x="41" y="406"/>
                </a:lnTo>
                <a:lnTo>
                  <a:pt x="8" y="357"/>
                </a:lnTo>
                <a:lnTo>
                  <a:pt x="8" y="349"/>
                </a:lnTo>
                <a:lnTo>
                  <a:pt x="0" y="292"/>
                </a:lnTo>
                <a:lnTo>
                  <a:pt x="0" y="219"/>
                </a:lnTo>
                <a:lnTo>
                  <a:pt x="0" y="146"/>
                </a:lnTo>
                <a:lnTo>
                  <a:pt x="8" y="89"/>
                </a:lnTo>
                <a:lnTo>
                  <a:pt x="41" y="41"/>
                </a:lnTo>
                <a:lnTo>
                  <a:pt x="89" y="8"/>
                </a:lnTo>
                <a:lnTo>
                  <a:pt x="146" y="0"/>
                </a:lnTo>
                <a:lnTo>
                  <a:pt x="146"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8BA38C1-3A33-4A56-8093-FEE1FA9CACE2}"/>
              </a:ext>
            </a:extLst>
          </p:cNvPr>
          <p:cNvSpPr>
            <a:spLocks noGrp="1" noChangeArrowheads="1"/>
          </p:cNvSpPr>
          <p:nvPr>
            <p:ph type="title"/>
          </p:nvPr>
        </p:nvSpPr>
        <p:spPr/>
        <p:txBody>
          <a:bodyPr/>
          <a:lstStyle/>
          <a:p>
            <a:pPr eaLnBrk="1" hangingPunct="1"/>
            <a:r>
              <a:rPr lang="zh-CN" altLang="en-US"/>
              <a:t>估算</a:t>
            </a:r>
            <a:r>
              <a:rPr lang="el-GR" altLang="zh-CN"/>
              <a:t>π</a:t>
            </a:r>
            <a:endParaRPr lang="zh-CN" altLang="en-US"/>
          </a:p>
        </p:txBody>
      </p:sp>
      <p:sp>
        <p:nvSpPr>
          <p:cNvPr id="26627" name="Rectangle 3">
            <a:extLst>
              <a:ext uri="{FF2B5EF4-FFF2-40B4-BE49-F238E27FC236}">
                <a16:creationId xmlns:a16="http://schemas.microsoft.com/office/drawing/2014/main" id="{5EC71622-3C9B-4A9A-88E9-8C8AC062EE25}"/>
              </a:ext>
            </a:extLst>
          </p:cNvPr>
          <p:cNvSpPr>
            <a:spLocks noGrp="1" noChangeArrowheads="1"/>
          </p:cNvSpPr>
          <p:nvPr>
            <p:ph type="body" idx="1"/>
          </p:nvPr>
        </p:nvSpPr>
        <p:spPr/>
        <p:txBody>
          <a:bodyPr/>
          <a:lstStyle/>
          <a:p>
            <a:pPr marL="0" indent="0" eaLnBrk="1" hangingPunct="1">
              <a:spcBef>
                <a:spcPts val="100"/>
              </a:spcBef>
              <a:buFont typeface="Wingdings" panose="05000000000000000000" pitchFamily="2" charset="2"/>
              <a:buNone/>
              <a:defRPr/>
            </a:pPr>
            <a:endParaRPr lang="en-US" altLang="zh-CN" sz="18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endParaRPr lang="en-US" altLang="zh-CN" sz="18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endParaRPr lang="en-US" altLang="zh-CN" sz="18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endParaRPr lang="en-US" altLang="zh-CN" sz="18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double factor = 1.0;</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double sum = 0.0;</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for (k = 0; k &lt; n; k++) {</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sum += factor/(2*k+1);</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factor = -factor;</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2000" kern="100" dirty="0" err="1">
                <a:solidFill>
                  <a:srgbClr val="0000FF"/>
                </a:solidFill>
                <a:latin typeface="Arial" panose="020B0604020202020204" pitchFamily="34" charset="0"/>
              </a:rPr>
              <a:t>pi_approx</a:t>
            </a:r>
            <a:r>
              <a:rPr lang="en-US" altLang="zh-CN" sz="2000" kern="100" dirty="0">
                <a:solidFill>
                  <a:srgbClr val="0000FF"/>
                </a:solidFill>
                <a:latin typeface="Arial" panose="020B0604020202020204" pitchFamily="34" charset="0"/>
              </a:rPr>
              <a:t> = 4.0*sum;</a:t>
            </a:r>
          </a:p>
        </p:txBody>
      </p:sp>
      <p:sp>
        <p:nvSpPr>
          <p:cNvPr id="51204" name="Freeform 17">
            <a:extLst>
              <a:ext uri="{FF2B5EF4-FFF2-40B4-BE49-F238E27FC236}">
                <a16:creationId xmlns:a16="http://schemas.microsoft.com/office/drawing/2014/main" id="{3800E60B-1B09-4622-B1D0-64B7EDE0811E}"/>
              </a:ext>
            </a:extLst>
          </p:cNvPr>
          <p:cNvSpPr>
            <a:spLocks/>
          </p:cNvSpPr>
          <p:nvPr/>
        </p:nvSpPr>
        <p:spPr bwMode="auto">
          <a:xfrm>
            <a:off x="6748463" y="3914775"/>
            <a:ext cx="347662" cy="374650"/>
          </a:xfrm>
          <a:custGeom>
            <a:avLst/>
            <a:gdLst>
              <a:gd name="T0" fmla="*/ 2147483646 w 219"/>
              <a:gd name="T1" fmla="*/ 2147483646 h 236"/>
              <a:gd name="T2" fmla="*/ 2147483646 w 219"/>
              <a:gd name="T3" fmla="*/ 2147483646 h 236"/>
              <a:gd name="T4" fmla="*/ 2147483646 w 219"/>
              <a:gd name="T5" fmla="*/ 2147483646 h 236"/>
              <a:gd name="T6" fmla="*/ 2147483646 w 219"/>
              <a:gd name="T7" fmla="*/ 2147483646 h 236"/>
              <a:gd name="T8" fmla="*/ 2147483646 w 219"/>
              <a:gd name="T9" fmla="*/ 2147483646 h 236"/>
              <a:gd name="T10" fmla="*/ 2147483646 w 219"/>
              <a:gd name="T11" fmla="*/ 2147483646 h 236"/>
              <a:gd name="T12" fmla="*/ 2147483646 w 219"/>
              <a:gd name="T13" fmla="*/ 2147483646 h 236"/>
              <a:gd name="T14" fmla="*/ 2147483646 w 219"/>
              <a:gd name="T15" fmla="*/ 2147483646 h 236"/>
              <a:gd name="T16" fmla="*/ 2147483646 w 219"/>
              <a:gd name="T17" fmla="*/ 2147483646 h 236"/>
              <a:gd name="T18" fmla="*/ 2147483646 w 219"/>
              <a:gd name="T19" fmla="*/ 2147483646 h 236"/>
              <a:gd name="T20" fmla="*/ 2147483646 w 219"/>
              <a:gd name="T21" fmla="*/ 2147483646 h 236"/>
              <a:gd name="T22" fmla="*/ 2147483646 w 219"/>
              <a:gd name="T23" fmla="*/ 2147483646 h 236"/>
              <a:gd name="T24" fmla="*/ 2147483646 w 219"/>
              <a:gd name="T25" fmla="*/ 2147483646 h 236"/>
              <a:gd name="T26" fmla="*/ 2147483646 w 219"/>
              <a:gd name="T27" fmla="*/ 2147483646 h 236"/>
              <a:gd name="T28" fmla="*/ 2147483646 w 219"/>
              <a:gd name="T29" fmla="*/ 2147483646 h 236"/>
              <a:gd name="T30" fmla="*/ 2147483646 w 219"/>
              <a:gd name="T31" fmla="*/ 2147483646 h 236"/>
              <a:gd name="T32" fmla="*/ 2147483646 w 219"/>
              <a:gd name="T33" fmla="*/ 2147483646 h 236"/>
              <a:gd name="T34" fmla="*/ 2147483646 w 219"/>
              <a:gd name="T35" fmla="*/ 2147483646 h 236"/>
              <a:gd name="T36" fmla="*/ 2147483646 w 219"/>
              <a:gd name="T37" fmla="*/ 2147483646 h 236"/>
              <a:gd name="T38" fmla="*/ 2147483646 w 219"/>
              <a:gd name="T39" fmla="*/ 2147483646 h 236"/>
              <a:gd name="T40" fmla="*/ 2147483646 w 219"/>
              <a:gd name="T41" fmla="*/ 2147483646 h 236"/>
              <a:gd name="T42" fmla="*/ 2147483646 w 219"/>
              <a:gd name="T43" fmla="*/ 2147483646 h 236"/>
              <a:gd name="T44" fmla="*/ 2147483646 w 219"/>
              <a:gd name="T45" fmla="*/ 2147483646 h 236"/>
              <a:gd name="T46" fmla="*/ 2147483646 w 219"/>
              <a:gd name="T47" fmla="*/ 2147483646 h 236"/>
              <a:gd name="T48" fmla="*/ 2147483646 w 219"/>
              <a:gd name="T49" fmla="*/ 2147483646 h 236"/>
              <a:gd name="T50" fmla="*/ 2147483646 w 219"/>
              <a:gd name="T51" fmla="*/ 2147483646 h 236"/>
              <a:gd name="T52" fmla="*/ 2147483646 w 219"/>
              <a:gd name="T53" fmla="*/ 2147483646 h 236"/>
              <a:gd name="T54" fmla="*/ 2147483646 w 219"/>
              <a:gd name="T55" fmla="*/ 2147483646 h 236"/>
              <a:gd name="T56" fmla="*/ 2147483646 w 219"/>
              <a:gd name="T57" fmla="*/ 2147483646 h 236"/>
              <a:gd name="T58" fmla="*/ 2147483646 w 219"/>
              <a:gd name="T59" fmla="*/ 2147483646 h 236"/>
              <a:gd name="T60" fmla="*/ 2147483646 w 219"/>
              <a:gd name="T61" fmla="*/ 2147483646 h 236"/>
              <a:gd name="T62" fmla="*/ 2147483646 w 219"/>
              <a:gd name="T63" fmla="*/ 2147483646 h 236"/>
              <a:gd name="T64" fmla="*/ 2147483646 w 219"/>
              <a:gd name="T65" fmla="*/ 2147483646 h 236"/>
              <a:gd name="T66" fmla="*/ 2147483646 w 219"/>
              <a:gd name="T67" fmla="*/ 2147483646 h 236"/>
              <a:gd name="T68" fmla="*/ 2147483646 w 219"/>
              <a:gd name="T69" fmla="*/ 2147483646 h 236"/>
              <a:gd name="T70" fmla="*/ 0 w 219"/>
              <a:gd name="T71" fmla="*/ 2147483646 h 236"/>
              <a:gd name="T72" fmla="*/ 0 w 219"/>
              <a:gd name="T73" fmla="*/ 2147483646 h 236"/>
              <a:gd name="T74" fmla="*/ 2147483646 w 219"/>
              <a:gd name="T75" fmla="*/ 2147483646 h 236"/>
              <a:gd name="T76" fmla="*/ 2147483646 w 219"/>
              <a:gd name="T77" fmla="*/ 2147483646 h 236"/>
              <a:gd name="T78" fmla="*/ 2147483646 w 219"/>
              <a:gd name="T79" fmla="*/ 2147483646 h 236"/>
              <a:gd name="T80" fmla="*/ 2147483646 w 219"/>
              <a:gd name="T81" fmla="*/ 2147483646 h 236"/>
              <a:gd name="T82" fmla="*/ 2147483646 w 219"/>
              <a:gd name="T83" fmla="*/ 0 h 236"/>
              <a:gd name="T84" fmla="*/ 2147483646 w 219"/>
              <a:gd name="T85" fmla="*/ 0 h 236"/>
              <a:gd name="T86" fmla="*/ 2147483646 w 219"/>
              <a:gd name="T87" fmla="*/ 2147483646 h 236"/>
              <a:gd name="T88" fmla="*/ 2147483646 w 219"/>
              <a:gd name="T89" fmla="*/ 2147483646 h 236"/>
              <a:gd name="T90" fmla="*/ 2147483646 w 219"/>
              <a:gd name="T91" fmla="*/ 2147483646 h 236"/>
              <a:gd name="T92" fmla="*/ 2147483646 w 219"/>
              <a:gd name="T93" fmla="*/ 2147483646 h 236"/>
              <a:gd name="T94" fmla="*/ 2147483646 w 219"/>
              <a:gd name="T95" fmla="*/ 2147483646 h 2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9"/>
              <a:gd name="T145" fmla="*/ 0 h 236"/>
              <a:gd name="T146" fmla="*/ 219 w 219"/>
              <a:gd name="T147" fmla="*/ 236 h 2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9" h="236">
                <a:moveTo>
                  <a:pt x="211" y="114"/>
                </a:moveTo>
                <a:lnTo>
                  <a:pt x="203" y="73"/>
                </a:lnTo>
                <a:lnTo>
                  <a:pt x="187" y="33"/>
                </a:lnTo>
                <a:lnTo>
                  <a:pt x="187" y="41"/>
                </a:lnTo>
                <a:lnTo>
                  <a:pt x="146" y="16"/>
                </a:lnTo>
                <a:lnTo>
                  <a:pt x="105" y="8"/>
                </a:lnTo>
                <a:lnTo>
                  <a:pt x="65" y="16"/>
                </a:lnTo>
                <a:lnTo>
                  <a:pt x="73" y="16"/>
                </a:lnTo>
                <a:lnTo>
                  <a:pt x="40" y="41"/>
                </a:lnTo>
                <a:lnTo>
                  <a:pt x="16" y="81"/>
                </a:lnTo>
                <a:lnTo>
                  <a:pt x="16" y="73"/>
                </a:lnTo>
                <a:lnTo>
                  <a:pt x="8" y="114"/>
                </a:lnTo>
                <a:lnTo>
                  <a:pt x="16" y="154"/>
                </a:lnTo>
                <a:lnTo>
                  <a:pt x="40" y="195"/>
                </a:lnTo>
                <a:lnTo>
                  <a:pt x="73" y="219"/>
                </a:lnTo>
                <a:lnTo>
                  <a:pt x="65" y="219"/>
                </a:lnTo>
                <a:lnTo>
                  <a:pt x="105" y="227"/>
                </a:lnTo>
                <a:lnTo>
                  <a:pt x="146" y="219"/>
                </a:lnTo>
                <a:lnTo>
                  <a:pt x="187" y="195"/>
                </a:lnTo>
                <a:lnTo>
                  <a:pt x="203" y="154"/>
                </a:lnTo>
                <a:lnTo>
                  <a:pt x="211" y="114"/>
                </a:lnTo>
                <a:lnTo>
                  <a:pt x="219" y="114"/>
                </a:lnTo>
                <a:lnTo>
                  <a:pt x="211" y="154"/>
                </a:lnTo>
                <a:lnTo>
                  <a:pt x="195" y="195"/>
                </a:lnTo>
                <a:lnTo>
                  <a:pt x="195" y="203"/>
                </a:lnTo>
                <a:lnTo>
                  <a:pt x="154" y="227"/>
                </a:lnTo>
                <a:lnTo>
                  <a:pt x="146" y="227"/>
                </a:lnTo>
                <a:lnTo>
                  <a:pt x="105" y="236"/>
                </a:lnTo>
                <a:lnTo>
                  <a:pt x="65" y="227"/>
                </a:lnTo>
                <a:lnTo>
                  <a:pt x="32" y="203"/>
                </a:lnTo>
                <a:lnTo>
                  <a:pt x="8" y="162"/>
                </a:lnTo>
                <a:lnTo>
                  <a:pt x="8" y="154"/>
                </a:lnTo>
                <a:lnTo>
                  <a:pt x="0" y="114"/>
                </a:lnTo>
                <a:lnTo>
                  <a:pt x="8" y="73"/>
                </a:lnTo>
                <a:lnTo>
                  <a:pt x="32" y="33"/>
                </a:lnTo>
                <a:lnTo>
                  <a:pt x="65" y="8"/>
                </a:lnTo>
                <a:lnTo>
                  <a:pt x="105" y="0"/>
                </a:lnTo>
                <a:lnTo>
                  <a:pt x="146" y="8"/>
                </a:lnTo>
                <a:lnTo>
                  <a:pt x="154" y="8"/>
                </a:lnTo>
                <a:lnTo>
                  <a:pt x="195" y="33"/>
                </a:lnTo>
                <a:lnTo>
                  <a:pt x="211" y="73"/>
                </a:lnTo>
                <a:lnTo>
                  <a:pt x="219" y="114"/>
                </a:lnTo>
                <a:lnTo>
                  <a:pt x="211" y="1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05" name="Freeform 18">
            <a:extLst>
              <a:ext uri="{FF2B5EF4-FFF2-40B4-BE49-F238E27FC236}">
                <a16:creationId xmlns:a16="http://schemas.microsoft.com/office/drawing/2014/main" id="{F98083EB-0BA8-4B1B-8CE2-2EE7A079F093}"/>
              </a:ext>
            </a:extLst>
          </p:cNvPr>
          <p:cNvSpPr>
            <a:spLocks/>
          </p:cNvSpPr>
          <p:nvPr/>
        </p:nvSpPr>
        <p:spPr bwMode="auto">
          <a:xfrm>
            <a:off x="7083425" y="4095750"/>
            <a:ext cx="12700" cy="1588"/>
          </a:xfrm>
          <a:custGeom>
            <a:avLst/>
            <a:gdLst>
              <a:gd name="T0" fmla="*/ 0 w 8"/>
              <a:gd name="T1" fmla="*/ 0 h 1587"/>
              <a:gd name="T2" fmla="*/ 0 w 8"/>
              <a:gd name="T3" fmla="*/ 0 h 1587"/>
              <a:gd name="T4" fmla="*/ 0 w 8"/>
              <a:gd name="T5" fmla="*/ 0 h 1587"/>
              <a:gd name="T6" fmla="*/ 2147483646 w 8"/>
              <a:gd name="T7" fmla="*/ 0 h 1587"/>
              <a:gd name="T8" fmla="*/ 2147483646 w 8"/>
              <a:gd name="T9" fmla="*/ 0 h 1587"/>
              <a:gd name="T10" fmla="*/ 2147483646 w 8"/>
              <a:gd name="T11" fmla="*/ 0 h 1587"/>
              <a:gd name="T12" fmla="*/ 0 w 8"/>
              <a:gd name="T13" fmla="*/ 0 h 1587"/>
              <a:gd name="T14" fmla="*/ 0 60000 65536"/>
              <a:gd name="T15" fmla="*/ 0 60000 65536"/>
              <a:gd name="T16" fmla="*/ 0 60000 65536"/>
              <a:gd name="T17" fmla="*/ 0 60000 65536"/>
              <a:gd name="T18" fmla="*/ 0 60000 65536"/>
              <a:gd name="T19" fmla="*/ 0 60000 65536"/>
              <a:gd name="T20" fmla="*/ 0 60000 65536"/>
              <a:gd name="T21" fmla="*/ 0 w 8"/>
              <a:gd name="T22" fmla="*/ 0 h 1587"/>
              <a:gd name="T23" fmla="*/ 8 w 8"/>
              <a:gd name="T24" fmla="*/ 1587 h 15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1587">
                <a:moveTo>
                  <a:pt x="0" y="0"/>
                </a:moveTo>
                <a:lnTo>
                  <a:pt x="0" y="0"/>
                </a:lnTo>
                <a:lnTo>
                  <a:pt x="8"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06" name="Freeform 19">
            <a:extLst>
              <a:ext uri="{FF2B5EF4-FFF2-40B4-BE49-F238E27FC236}">
                <a16:creationId xmlns:a16="http://schemas.microsoft.com/office/drawing/2014/main" id="{CFF95685-5201-4CB9-8724-8C7505BE9E16}"/>
              </a:ext>
            </a:extLst>
          </p:cNvPr>
          <p:cNvSpPr>
            <a:spLocks/>
          </p:cNvSpPr>
          <p:nvPr/>
        </p:nvSpPr>
        <p:spPr bwMode="auto">
          <a:xfrm>
            <a:off x="6670675" y="3798888"/>
            <a:ext cx="515938" cy="709612"/>
          </a:xfrm>
          <a:custGeom>
            <a:avLst/>
            <a:gdLst>
              <a:gd name="T0" fmla="*/ 2147483646 w 325"/>
              <a:gd name="T1" fmla="*/ 2147483646 h 447"/>
              <a:gd name="T2" fmla="*/ 2147483646 w 325"/>
              <a:gd name="T3" fmla="*/ 2147483646 h 447"/>
              <a:gd name="T4" fmla="*/ 2147483646 w 325"/>
              <a:gd name="T5" fmla="*/ 2147483646 h 447"/>
              <a:gd name="T6" fmla="*/ 2147483646 w 325"/>
              <a:gd name="T7" fmla="*/ 2147483646 h 447"/>
              <a:gd name="T8" fmla="*/ 2147483646 w 325"/>
              <a:gd name="T9" fmla="*/ 2147483646 h 447"/>
              <a:gd name="T10" fmla="*/ 2147483646 w 325"/>
              <a:gd name="T11" fmla="*/ 2147483646 h 447"/>
              <a:gd name="T12" fmla="*/ 2147483646 w 325"/>
              <a:gd name="T13" fmla="*/ 2147483646 h 447"/>
              <a:gd name="T14" fmla="*/ 2147483646 w 325"/>
              <a:gd name="T15" fmla="*/ 2147483646 h 447"/>
              <a:gd name="T16" fmla="*/ 2147483646 w 325"/>
              <a:gd name="T17" fmla="*/ 2147483646 h 447"/>
              <a:gd name="T18" fmla="*/ 2147483646 w 325"/>
              <a:gd name="T19" fmla="*/ 2147483646 h 447"/>
              <a:gd name="T20" fmla="*/ 2147483646 w 325"/>
              <a:gd name="T21" fmla="*/ 2147483646 h 447"/>
              <a:gd name="T22" fmla="*/ 2147483646 w 325"/>
              <a:gd name="T23" fmla="*/ 2147483646 h 447"/>
              <a:gd name="T24" fmla="*/ 2147483646 w 325"/>
              <a:gd name="T25" fmla="*/ 2147483646 h 447"/>
              <a:gd name="T26" fmla="*/ 2147483646 w 325"/>
              <a:gd name="T27" fmla="*/ 2147483646 h 447"/>
              <a:gd name="T28" fmla="*/ 2147483646 w 325"/>
              <a:gd name="T29" fmla="*/ 2147483646 h 447"/>
              <a:gd name="T30" fmla="*/ 2147483646 w 325"/>
              <a:gd name="T31" fmla="*/ 2147483646 h 447"/>
              <a:gd name="T32" fmla="*/ 2147483646 w 325"/>
              <a:gd name="T33" fmla="*/ 2147483646 h 447"/>
              <a:gd name="T34" fmla="*/ 2147483646 w 325"/>
              <a:gd name="T35" fmla="*/ 2147483646 h 447"/>
              <a:gd name="T36" fmla="*/ 2147483646 w 325"/>
              <a:gd name="T37" fmla="*/ 2147483646 h 447"/>
              <a:gd name="T38" fmla="*/ 2147483646 w 325"/>
              <a:gd name="T39" fmla="*/ 2147483646 h 447"/>
              <a:gd name="T40" fmla="*/ 2147483646 w 325"/>
              <a:gd name="T41" fmla="*/ 2147483646 h 447"/>
              <a:gd name="T42" fmla="*/ 2147483646 w 325"/>
              <a:gd name="T43" fmla="*/ 2147483646 h 447"/>
              <a:gd name="T44" fmla="*/ 2147483646 w 325"/>
              <a:gd name="T45" fmla="*/ 2147483646 h 447"/>
              <a:gd name="T46" fmla="*/ 2147483646 w 325"/>
              <a:gd name="T47" fmla="*/ 2147483646 h 447"/>
              <a:gd name="T48" fmla="*/ 2147483646 w 325"/>
              <a:gd name="T49" fmla="*/ 0 h 447"/>
              <a:gd name="T50" fmla="*/ 2147483646 w 325"/>
              <a:gd name="T51" fmla="*/ 0 h 447"/>
              <a:gd name="T52" fmla="*/ 2147483646 w 325"/>
              <a:gd name="T53" fmla="*/ 2147483646 h 447"/>
              <a:gd name="T54" fmla="*/ 2147483646 w 325"/>
              <a:gd name="T55" fmla="*/ 2147483646 h 447"/>
              <a:gd name="T56" fmla="*/ 2147483646 w 325"/>
              <a:gd name="T57" fmla="*/ 2147483646 h 447"/>
              <a:gd name="T58" fmla="*/ 2147483646 w 325"/>
              <a:gd name="T59" fmla="*/ 2147483646 h 447"/>
              <a:gd name="T60" fmla="*/ 2147483646 w 325"/>
              <a:gd name="T61" fmla="*/ 2147483646 h 447"/>
              <a:gd name="T62" fmla="*/ 2147483646 w 325"/>
              <a:gd name="T63" fmla="*/ 2147483646 h 447"/>
              <a:gd name="T64" fmla="*/ 2147483646 w 325"/>
              <a:gd name="T65" fmla="*/ 2147483646 h 447"/>
              <a:gd name="T66" fmla="*/ 2147483646 w 325"/>
              <a:gd name="T67" fmla="*/ 2147483646 h 447"/>
              <a:gd name="T68" fmla="*/ 2147483646 w 325"/>
              <a:gd name="T69" fmla="*/ 2147483646 h 447"/>
              <a:gd name="T70" fmla="*/ 2147483646 w 325"/>
              <a:gd name="T71" fmla="*/ 2147483646 h 447"/>
              <a:gd name="T72" fmla="*/ 2147483646 w 325"/>
              <a:gd name="T73" fmla="*/ 2147483646 h 447"/>
              <a:gd name="T74" fmla="*/ 2147483646 w 325"/>
              <a:gd name="T75" fmla="*/ 2147483646 h 447"/>
              <a:gd name="T76" fmla="*/ 2147483646 w 325"/>
              <a:gd name="T77" fmla="*/ 2147483646 h 447"/>
              <a:gd name="T78" fmla="*/ 2147483646 w 325"/>
              <a:gd name="T79" fmla="*/ 2147483646 h 447"/>
              <a:gd name="T80" fmla="*/ 2147483646 w 325"/>
              <a:gd name="T81" fmla="*/ 2147483646 h 447"/>
              <a:gd name="T82" fmla="*/ 0 w 325"/>
              <a:gd name="T83" fmla="*/ 2147483646 h 447"/>
              <a:gd name="T84" fmla="*/ 0 w 325"/>
              <a:gd name="T85" fmla="*/ 2147483646 h 447"/>
              <a:gd name="T86" fmla="*/ 0 w 325"/>
              <a:gd name="T87" fmla="*/ 2147483646 h 447"/>
              <a:gd name="T88" fmla="*/ 2147483646 w 325"/>
              <a:gd name="T89" fmla="*/ 2147483646 h 447"/>
              <a:gd name="T90" fmla="*/ 2147483646 w 325"/>
              <a:gd name="T91" fmla="*/ 2147483646 h 447"/>
              <a:gd name="T92" fmla="*/ 2147483646 w 325"/>
              <a:gd name="T93" fmla="*/ 2147483646 h 447"/>
              <a:gd name="T94" fmla="*/ 2147483646 w 325"/>
              <a:gd name="T95" fmla="*/ 0 h 44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25"/>
              <a:gd name="T145" fmla="*/ 0 h 447"/>
              <a:gd name="T146" fmla="*/ 325 w 325"/>
              <a:gd name="T147" fmla="*/ 447 h 44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25" h="447">
                <a:moveTo>
                  <a:pt x="146" y="8"/>
                </a:moveTo>
                <a:lnTo>
                  <a:pt x="89" y="16"/>
                </a:lnTo>
                <a:lnTo>
                  <a:pt x="98" y="16"/>
                </a:lnTo>
                <a:lnTo>
                  <a:pt x="49" y="49"/>
                </a:lnTo>
                <a:lnTo>
                  <a:pt x="16" y="97"/>
                </a:lnTo>
                <a:lnTo>
                  <a:pt x="16" y="89"/>
                </a:lnTo>
                <a:lnTo>
                  <a:pt x="8" y="146"/>
                </a:lnTo>
                <a:lnTo>
                  <a:pt x="8" y="219"/>
                </a:lnTo>
                <a:lnTo>
                  <a:pt x="8" y="292"/>
                </a:lnTo>
                <a:lnTo>
                  <a:pt x="16" y="349"/>
                </a:lnTo>
                <a:lnTo>
                  <a:pt x="49" y="398"/>
                </a:lnTo>
                <a:lnTo>
                  <a:pt x="98" y="430"/>
                </a:lnTo>
                <a:lnTo>
                  <a:pt x="89" y="430"/>
                </a:lnTo>
                <a:lnTo>
                  <a:pt x="146" y="438"/>
                </a:lnTo>
                <a:lnTo>
                  <a:pt x="154" y="438"/>
                </a:lnTo>
                <a:lnTo>
                  <a:pt x="171" y="438"/>
                </a:lnTo>
                <a:lnTo>
                  <a:pt x="227" y="430"/>
                </a:lnTo>
                <a:lnTo>
                  <a:pt x="276" y="398"/>
                </a:lnTo>
                <a:lnTo>
                  <a:pt x="309" y="349"/>
                </a:lnTo>
                <a:lnTo>
                  <a:pt x="317" y="292"/>
                </a:lnTo>
                <a:lnTo>
                  <a:pt x="317" y="219"/>
                </a:lnTo>
                <a:lnTo>
                  <a:pt x="317" y="146"/>
                </a:lnTo>
                <a:lnTo>
                  <a:pt x="309" y="89"/>
                </a:lnTo>
                <a:lnTo>
                  <a:pt x="309" y="97"/>
                </a:lnTo>
                <a:lnTo>
                  <a:pt x="276" y="49"/>
                </a:lnTo>
                <a:lnTo>
                  <a:pt x="227" y="16"/>
                </a:lnTo>
                <a:lnTo>
                  <a:pt x="171" y="8"/>
                </a:lnTo>
                <a:lnTo>
                  <a:pt x="154" y="8"/>
                </a:lnTo>
                <a:lnTo>
                  <a:pt x="146" y="8"/>
                </a:lnTo>
                <a:lnTo>
                  <a:pt x="146" y="0"/>
                </a:lnTo>
                <a:lnTo>
                  <a:pt x="154" y="0"/>
                </a:lnTo>
                <a:lnTo>
                  <a:pt x="171" y="0"/>
                </a:lnTo>
                <a:lnTo>
                  <a:pt x="227" y="8"/>
                </a:lnTo>
                <a:lnTo>
                  <a:pt x="236" y="8"/>
                </a:lnTo>
                <a:lnTo>
                  <a:pt x="284" y="41"/>
                </a:lnTo>
                <a:lnTo>
                  <a:pt x="317" y="89"/>
                </a:lnTo>
                <a:lnTo>
                  <a:pt x="325" y="146"/>
                </a:lnTo>
                <a:lnTo>
                  <a:pt x="325" y="219"/>
                </a:lnTo>
                <a:lnTo>
                  <a:pt x="325" y="292"/>
                </a:lnTo>
                <a:lnTo>
                  <a:pt x="317" y="349"/>
                </a:lnTo>
                <a:lnTo>
                  <a:pt x="317" y="357"/>
                </a:lnTo>
                <a:lnTo>
                  <a:pt x="284" y="406"/>
                </a:lnTo>
                <a:lnTo>
                  <a:pt x="236" y="438"/>
                </a:lnTo>
                <a:lnTo>
                  <a:pt x="227" y="438"/>
                </a:lnTo>
                <a:lnTo>
                  <a:pt x="171" y="447"/>
                </a:lnTo>
                <a:lnTo>
                  <a:pt x="154" y="447"/>
                </a:lnTo>
                <a:lnTo>
                  <a:pt x="146" y="447"/>
                </a:lnTo>
                <a:lnTo>
                  <a:pt x="89" y="438"/>
                </a:lnTo>
                <a:lnTo>
                  <a:pt x="41" y="406"/>
                </a:lnTo>
                <a:lnTo>
                  <a:pt x="8" y="357"/>
                </a:lnTo>
                <a:lnTo>
                  <a:pt x="8" y="349"/>
                </a:lnTo>
                <a:lnTo>
                  <a:pt x="0" y="292"/>
                </a:lnTo>
                <a:lnTo>
                  <a:pt x="0" y="219"/>
                </a:lnTo>
                <a:lnTo>
                  <a:pt x="0" y="146"/>
                </a:lnTo>
                <a:lnTo>
                  <a:pt x="8" y="89"/>
                </a:lnTo>
                <a:lnTo>
                  <a:pt x="41" y="41"/>
                </a:lnTo>
                <a:lnTo>
                  <a:pt x="89" y="8"/>
                </a:lnTo>
                <a:lnTo>
                  <a:pt x="146" y="0"/>
                </a:lnTo>
                <a:lnTo>
                  <a:pt x="146"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07" name="Freeform 20">
            <a:extLst>
              <a:ext uri="{FF2B5EF4-FFF2-40B4-BE49-F238E27FC236}">
                <a16:creationId xmlns:a16="http://schemas.microsoft.com/office/drawing/2014/main" id="{D75EF400-4D20-4AC3-9AD5-A25FA8CBFCBE}"/>
              </a:ext>
            </a:extLst>
          </p:cNvPr>
          <p:cNvSpPr>
            <a:spLocks/>
          </p:cNvSpPr>
          <p:nvPr/>
        </p:nvSpPr>
        <p:spPr bwMode="auto">
          <a:xfrm>
            <a:off x="6902450" y="3798888"/>
            <a:ext cx="1588" cy="12700"/>
          </a:xfrm>
          <a:custGeom>
            <a:avLst/>
            <a:gdLst>
              <a:gd name="T0" fmla="*/ 0 w 1588"/>
              <a:gd name="T1" fmla="*/ 2147483646 h 8"/>
              <a:gd name="T2" fmla="*/ 0 w 1588"/>
              <a:gd name="T3" fmla="*/ 2147483646 h 8"/>
              <a:gd name="T4" fmla="*/ 0 w 1588"/>
              <a:gd name="T5" fmla="*/ 2147483646 h 8"/>
              <a:gd name="T6" fmla="*/ 0 w 1588"/>
              <a:gd name="T7" fmla="*/ 0 h 8"/>
              <a:gd name="T8" fmla="*/ 0 w 1588"/>
              <a:gd name="T9" fmla="*/ 0 h 8"/>
              <a:gd name="T10" fmla="*/ 0 w 1588"/>
              <a:gd name="T11" fmla="*/ 0 h 8"/>
              <a:gd name="T12" fmla="*/ 0 w 1588"/>
              <a:gd name="T13" fmla="*/ 2147483646 h 8"/>
              <a:gd name="T14" fmla="*/ 0 60000 65536"/>
              <a:gd name="T15" fmla="*/ 0 60000 65536"/>
              <a:gd name="T16" fmla="*/ 0 60000 65536"/>
              <a:gd name="T17" fmla="*/ 0 60000 65536"/>
              <a:gd name="T18" fmla="*/ 0 60000 65536"/>
              <a:gd name="T19" fmla="*/ 0 60000 65536"/>
              <a:gd name="T20" fmla="*/ 0 60000 65536"/>
              <a:gd name="T21" fmla="*/ 0 w 1588"/>
              <a:gd name="T22" fmla="*/ 0 h 8"/>
              <a:gd name="T23" fmla="*/ 1588 w 1588"/>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8" h="8">
                <a:moveTo>
                  <a:pt x="0" y="8"/>
                </a:moveTo>
                <a:lnTo>
                  <a:pt x="0" y="8"/>
                </a:lnTo>
                <a:lnTo>
                  <a:pt x="0" y="0"/>
                </a:lnTo>
                <a:lnTo>
                  <a:pt x="0"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08" name="Freeform 61">
            <a:extLst>
              <a:ext uri="{FF2B5EF4-FFF2-40B4-BE49-F238E27FC236}">
                <a16:creationId xmlns:a16="http://schemas.microsoft.com/office/drawing/2014/main" id="{B4A9DB08-8937-4AFC-BDF9-FFDEAAD5E60C}"/>
              </a:ext>
            </a:extLst>
          </p:cNvPr>
          <p:cNvSpPr>
            <a:spLocks/>
          </p:cNvSpPr>
          <p:nvPr/>
        </p:nvSpPr>
        <p:spPr bwMode="auto">
          <a:xfrm>
            <a:off x="6567488" y="4108450"/>
            <a:ext cx="155575" cy="90488"/>
          </a:xfrm>
          <a:custGeom>
            <a:avLst/>
            <a:gdLst>
              <a:gd name="T0" fmla="*/ 0 w 98"/>
              <a:gd name="T1" fmla="*/ 2147483646 h 57"/>
              <a:gd name="T2" fmla="*/ 0 w 98"/>
              <a:gd name="T3" fmla="*/ 0 h 57"/>
              <a:gd name="T4" fmla="*/ 0 w 98"/>
              <a:gd name="T5" fmla="*/ 0 h 57"/>
              <a:gd name="T6" fmla="*/ 0 w 98"/>
              <a:gd name="T7" fmla="*/ 0 h 57"/>
              <a:gd name="T8" fmla="*/ 2147483646 w 98"/>
              <a:gd name="T9" fmla="*/ 2147483646 h 57"/>
              <a:gd name="T10" fmla="*/ 2147483646 w 98"/>
              <a:gd name="T11" fmla="*/ 2147483646 h 57"/>
              <a:gd name="T12" fmla="*/ 2147483646 w 98"/>
              <a:gd name="T13" fmla="*/ 2147483646 h 57"/>
              <a:gd name="T14" fmla="*/ 0 w 98"/>
              <a:gd name="T15" fmla="*/ 2147483646 h 57"/>
              <a:gd name="T16" fmla="*/ 0 w 98"/>
              <a:gd name="T17" fmla="*/ 2147483646 h 57"/>
              <a:gd name="T18" fmla="*/ 0 w 98"/>
              <a:gd name="T19" fmla="*/ 2147483646 h 57"/>
              <a:gd name="T20" fmla="*/ 0 w 98"/>
              <a:gd name="T21" fmla="*/ 2147483646 h 57"/>
              <a:gd name="T22" fmla="*/ 2147483646 w 98"/>
              <a:gd name="T23" fmla="*/ 2147483646 h 57"/>
              <a:gd name="T24" fmla="*/ 2147483646 w 98"/>
              <a:gd name="T25" fmla="*/ 2147483646 h 57"/>
              <a:gd name="T26" fmla="*/ 2147483646 w 98"/>
              <a:gd name="T27" fmla="*/ 2147483646 h 57"/>
              <a:gd name="T28" fmla="*/ 0 w 98"/>
              <a:gd name="T29" fmla="*/ 2147483646 h 57"/>
              <a:gd name="T30" fmla="*/ 0 w 98"/>
              <a:gd name="T31" fmla="*/ 0 h 57"/>
              <a:gd name="T32" fmla="*/ 2147483646 w 98"/>
              <a:gd name="T33" fmla="*/ 0 h 57"/>
              <a:gd name="T34" fmla="*/ 2147483646 w 98"/>
              <a:gd name="T35" fmla="*/ 2147483646 h 57"/>
              <a:gd name="T36" fmla="*/ 0 w 98"/>
              <a:gd name="T37" fmla="*/ 2147483646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8"/>
              <a:gd name="T58" fmla="*/ 0 h 57"/>
              <a:gd name="T59" fmla="*/ 98 w 98"/>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8" h="57">
                <a:moveTo>
                  <a:pt x="0" y="24"/>
                </a:moveTo>
                <a:lnTo>
                  <a:pt x="0" y="0"/>
                </a:lnTo>
                <a:lnTo>
                  <a:pt x="73" y="24"/>
                </a:lnTo>
                <a:lnTo>
                  <a:pt x="98" y="24"/>
                </a:lnTo>
                <a:lnTo>
                  <a:pt x="73" y="32"/>
                </a:lnTo>
                <a:lnTo>
                  <a:pt x="0" y="57"/>
                </a:lnTo>
                <a:lnTo>
                  <a:pt x="0" y="49"/>
                </a:lnTo>
                <a:lnTo>
                  <a:pt x="73" y="24"/>
                </a:lnTo>
                <a:lnTo>
                  <a:pt x="73" y="32"/>
                </a:lnTo>
                <a:lnTo>
                  <a:pt x="0" y="8"/>
                </a:lnTo>
                <a:lnTo>
                  <a:pt x="0" y="0"/>
                </a:lnTo>
                <a:lnTo>
                  <a:pt x="8" y="0"/>
                </a:lnTo>
                <a:lnTo>
                  <a:pt x="8" y="24"/>
                </a:lnTo>
                <a:lnTo>
                  <a:pt x="0" y="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09" name="Freeform 62">
            <a:extLst>
              <a:ext uri="{FF2B5EF4-FFF2-40B4-BE49-F238E27FC236}">
                <a16:creationId xmlns:a16="http://schemas.microsoft.com/office/drawing/2014/main" id="{BF36A294-61EB-40DB-A37E-CEB8285ED3DD}"/>
              </a:ext>
            </a:extLst>
          </p:cNvPr>
          <p:cNvSpPr>
            <a:spLocks/>
          </p:cNvSpPr>
          <p:nvPr/>
        </p:nvSpPr>
        <p:spPr bwMode="auto">
          <a:xfrm>
            <a:off x="6567488" y="4146550"/>
            <a:ext cx="12700" cy="39688"/>
          </a:xfrm>
          <a:custGeom>
            <a:avLst/>
            <a:gdLst>
              <a:gd name="T0" fmla="*/ 0 w 8"/>
              <a:gd name="T1" fmla="*/ 2147483646 h 25"/>
              <a:gd name="T2" fmla="*/ 0 w 8"/>
              <a:gd name="T3" fmla="*/ 0 h 25"/>
              <a:gd name="T4" fmla="*/ 2147483646 w 8"/>
              <a:gd name="T5" fmla="*/ 0 h 25"/>
              <a:gd name="T6" fmla="*/ 2147483646 w 8"/>
              <a:gd name="T7" fmla="*/ 0 h 25"/>
              <a:gd name="T8" fmla="*/ 2147483646 w 8"/>
              <a:gd name="T9" fmla="*/ 0 h 25"/>
              <a:gd name="T10" fmla="*/ 2147483646 w 8"/>
              <a:gd name="T11" fmla="*/ 2147483646 h 25"/>
              <a:gd name="T12" fmla="*/ 0 w 8"/>
              <a:gd name="T13" fmla="*/ 2147483646 h 25"/>
              <a:gd name="T14" fmla="*/ 0 60000 65536"/>
              <a:gd name="T15" fmla="*/ 0 60000 65536"/>
              <a:gd name="T16" fmla="*/ 0 60000 65536"/>
              <a:gd name="T17" fmla="*/ 0 60000 65536"/>
              <a:gd name="T18" fmla="*/ 0 60000 65536"/>
              <a:gd name="T19" fmla="*/ 0 60000 65536"/>
              <a:gd name="T20" fmla="*/ 0 60000 65536"/>
              <a:gd name="T21" fmla="*/ 0 w 8"/>
              <a:gd name="T22" fmla="*/ 0 h 25"/>
              <a:gd name="T23" fmla="*/ 8 w 8"/>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25">
                <a:moveTo>
                  <a:pt x="0" y="25"/>
                </a:moveTo>
                <a:lnTo>
                  <a:pt x="0" y="0"/>
                </a:lnTo>
                <a:lnTo>
                  <a:pt x="8" y="0"/>
                </a:lnTo>
                <a:lnTo>
                  <a:pt x="8" y="25"/>
                </a:lnTo>
                <a:lnTo>
                  <a:pt x="0" y="2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10" name="Freeform 63">
            <a:extLst>
              <a:ext uri="{FF2B5EF4-FFF2-40B4-BE49-F238E27FC236}">
                <a16:creationId xmlns:a16="http://schemas.microsoft.com/office/drawing/2014/main" id="{488A1B25-251C-4BA8-AD07-8E705085B47E}"/>
              </a:ext>
            </a:extLst>
          </p:cNvPr>
          <p:cNvSpPr>
            <a:spLocks/>
          </p:cNvSpPr>
          <p:nvPr/>
        </p:nvSpPr>
        <p:spPr bwMode="auto">
          <a:xfrm>
            <a:off x="6567488" y="4108450"/>
            <a:ext cx="115887" cy="77788"/>
          </a:xfrm>
          <a:custGeom>
            <a:avLst/>
            <a:gdLst>
              <a:gd name="T0" fmla="*/ 0 w 73"/>
              <a:gd name="T1" fmla="*/ 2147483646 h 49"/>
              <a:gd name="T2" fmla="*/ 0 w 73"/>
              <a:gd name="T3" fmla="*/ 0 h 49"/>
              <a:gd name="T4" fmla="*/ 2147483646 w 73"/>
              <a:gd name="T5" fmla="*/ 2147483646 h 49"/>
              <a:gd name="T6" fmla="*/ 0 w 73"/>
              <a:gd name="T7" fmla="*/ 2147483646 h 49"/>
              <a:gd name="T8" fmla="*/ 0 w 73"/>
              <a:gd name="T9" fmla="*/ 2147483646 h 49"/>
              <a:gd name="T10" fmla="*/ 0 60000 65536"/>
              <a:gd name="T11" fmla="*/ 0 60000 65536"/>
              <a:gd name="T12" fmla="*/ 0 60000 65536"/>
              <a:gd name="T13" fmla="*/ 0 60000 65536"/>
              <a:gd name="T14" fmla="*/ 0 60000 65536"/>
              <a:gd name="T15" fmla="*/ 0 w 73"/>
              <a:gd name="T16" fmla="*/ 0 h 49"/>
              <a:gd name="T17" fmla="*/ 73 w 73"/>
              <a:gd name="T18" fmla="*/ 49 h 49"/>
            </a:gdLst>
            <a:ahLst/>
            <a:cxnLst>
              <a:cxn ang="T10">
                <a:pos x="T0" y="T1"/>
              </a:cxn>
              <a:cxn ang="T11">
                <a:pos x="T2" y="T3"/>
              </a:cxn>
              <a:cxn ang="T12">
                <a:pos x="T4" y="T5"/>
              </a:cxn>
              <a:cxn ang="T13">
                <a:pos x="T6" y="T7"/>
              </a:cxn>
              <a:cxn ang="T14">
                <a:pos x="T8" y="T9"/>
              </a:cxn>
            </a:cxnLst>
            <a:rect l="T15" t="T16" r="T17" b="T18"/>
            <a:pathLst>
              <a:path w="73" h="49">
                <a:moveTo>
                  <a:pt x="0" y="24"/>
                </a:moveTo>
                <a:lnTo>
                  <a:pt x="0" y="0"/>
                </a:lnTo>
                <a:lnTo>
                  <a:pt x="73" y="24"/>
                </a:lnTo>
                <a:lnTo>
                  <a:pt x="0" y="49"/>
                </a:lnTo>
                <a:lnTo>
                  <a:pt x="0" y="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11" name="Rectangle 65">
            <a:extLst>
              <a:ext uri="{FF2B5EF4-FFF2-40B4-BE49-F238E27FC236}">
                <a16:creationId xmlns:a16="http://schemas.microsoft.com/office/drawing/2014/main" id="{84B2AB9C-E7D1-45F0-9736-6F31DCEC4672}"/>
              </a:ext>
            </a:extLst>
          </p:cNvPr>
          <p:cNvSpPr>
            <a:spLocks noChangeArrowheads="1"/>
          </p:cNvSpPr>
          <p:nvPr/>
        </p:nvSpPr>
        <p:spPr bwMode="auto">
          <a:xfrm>
            <a:off x="6554788" y="414655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zh-CN" sz="1800">
              <a:solidFill>
                <a:schemeClr val="accent1"/>
              </a:solidFill>
              <a:latin typeface="Arial" panose="020B0604020202020204" pitchFamily="34" charset="0"/>
              <a:ea typeface="ＭＳ Ｐゴシック" panose="020B0600070205080204" pitchFamily="34" charset="-128"/>
            </a:endParaRPr>
          </a:p>
        </p:txBody>
      </p:sp>
      <p:pic>
        <p:nvPicPr>
          <p:cNvPr id="51212" name="Picture 14">
            <a:extLst>
              <a:ext uri="{FF2B5EF4-FFF2-40B4-BE49-F238E27FC236}">
                <a16:creationId xmlns:a16="http://schemas.microsoft.com/office/drawing/2014/main" id="{0BEE93C0-BA2D-4473-9345-180616AEF8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203325" y="1484313"/>
            <a:ext cx="5024438"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5F0954F-F2DB-4F9D-9648-D968AD2CF09B}"/>
              </a:ext>
            </a:extLst>
          </p:cNvPr>
          <p:cNvSpPr>
            <a:spLocks noGrp="1" noChangeArrowheads="1"/>
          </p:cNvSpPr>
          <p:nvPr>
            <p:ph type="title"/>
          </p:nvPr>
        </p:nvSpPr>
        <p:spPr/>
        <p:txBody>
          <a:bodyPr/>
          <a:lstStyle/>
          <a:p>
            <a:pPr eaLnBrk="1" hangingPunct="1"/>
            <a:r>
              <a:rPr lang="zh-CN" altLang="en-US"/>
              <a:t>尝试第一个</a:t>
            </a:r>
            <a:r>
              <a:rPr lang="en-US" altLang="zh-CN"/>
              <a:t>OpenMP</a:t>
            </a:r>
            <a:r>
              <a:rPr lang="zh-CN" altLang="en-US"/>
              <a:t>版本</a:t>
            </a:r>
          </a:p>
        </p:txBody>
      </p:sp>
      <p:sp>
        <p:nvSpPr>
          <p:cNvPr id="26627" name="Rectangle 3">
            <a:extLst>
              <a:ext uri="{FF2B5EF4-FFF2-40B4-BE49-F238E27FC236}">
                <a16:creationId xmlns:a16="http://schemas.microsoft.com/office/drawing/2014/main" id="{9F5A9436-D7FF-4CDB-9FF3-EBAD6B369676}"/>
              </a:ext>
            </a:extLst>
          </p:cNvPr>
          <p:cNvSpPr>
            <a:spLocks noGrp="1" noChangeArrowheads="1"/>
          </p:cNvSpPr>
          <p:nvPr>
            <p:ph type="body" idx="1"/>
          </p:nvPr>
        </p:nvSpPr>
        <p:spPr/>
        <p:txBody>
          <a:bodyPr/>
          <a:lstStyle/>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double factor = 1.0;</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double sum = 0.0;</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pragma</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omp</a:t>
            </a:r>
            <a:r>
              <a:rPr lang="en-US" altLang="zh-CN" sz="2000" kern="100" dirty="0">
                <a:solidFill>
                  <a:srgbClr val="0000FF"/>
                </a:solidFill>
                <a:latin typeface="Arial" panose="020B0604020202020204" pitchFamily="34" charset="0"/>
              </a:rPr>
              <a:t> parallel for </a:t>
            </a:r>
            <a:r>
              <a:rPr lang="en-US" altLang="zh-CN" sz="2000" kern="100" dirty="0" err="1">
                <a:solidFill>
                  <a:srgbClr val="0000FF"/>
                </a:solidFill>
                <a:latin typeface="Arial" panose="020B0604020202020204" pitchFamily="34" charset="0"/>
              </a:rPr>
              <a:t>num_threads</a:t>
            </a:r>
            <a:r>
              <a:rPr lang="en-US" altLang="zh-CN" sz="2000" kern="100" dirty="0">
                <a:solidFill>
                  <a:srgbClr val="0000FF"/>
                </a:solidFill>
                <a:latin typeface="Arial" panose="020B0604020202020204" pitchFamily="34" charset="0"/>
              </a:rPr>
              <a:t>(</a:t>
            </a:r>
            <a:r>
              <a:rPr lang="en-US" altLang="zh-CN" sz="2000" kern="100" dirty="0" err="1">
                <a:solidFill>
                  <a:srgbClr val="0000FF"/>
                </a:solidFill>
                <a:latin typeface="Arial" panose="020B0604020202020204" pitchFamily="34" charset="0"/>
              </a:rPr>
              <a:t>thread_count</a:t>
            </a:r>
            <a:r>
              <a:rPr lang="en-US" altLang="zh-CN" sz="20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reduction(+:sum)</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for (k = 0; k &lt; n; k++) {</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sum += factor/(2*k+1);</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factor = -factor;</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2000" kern="100" dirty="0" err="1">
                <a:solidFill>
                  <a:srgbClr val="0000FF"/>
                </a:solidFill>
                <a:latin typeface="Arial" panose="020B0604020202020204" pitchFamily="34" charset="0"/>
              </a:rPr>
              <a:t>pi_approx</a:t>
            </a:r>
            <a:r>
              <a:rPr lang="en-US" altLang="zh-CN" sz="2000" kern="100" dirty="0">
                <a:solidFill>
                  <a:srgbClr val="0000FF"/>
                </a:solidFill>
                <a:latin typeface="Arial" panose="020B0604020202020204" pitchFamily="34" charset="0"/>
              </a:rPr>
              <a:t> = 4.0*sum;</a:t>
            </a:r>
          </a:p>
        </p:txBody>
      </p:sp>
      <p:cxnSp>
        <p:nvCxnSpPr>
          <p:cNvPr id="4" name="Straight Arrow Connector 5">
            <a:extLst>
              <a:ext uri="{FF2B5EF4-FFF2-40B4-BE49-F238E27FC236}">
                <a16:creationId xmlns:a16="http://schemas.microsoft.com/office/drawing/2014/main" id="{3CD19A9E-B033-4908-9198-FC85DA39B550}"/>
              </a:ext>
            </a:extLst>
          </p:cNvPr>
          <p:cNvCxnSpPr>
            <a:cxnSpLocks noChangeShapeType="1"/>
            <a:stCxn id="6" idx="1"/>
          </p:cNvCxnSpPr>
          <p:nvPr/>
        </p:nvCxnSpPr>
        <p:spPr bwMode="auto">
          <a:xfrm flipH="1" flipV="1">
            <a:off x="3203575" y="3500438"/>
            <a:ext cx="1439863" cy="858837"/>
          </a:xfrm>
          <a:prstGeom prst="straightConnector1">
            <a:avLst/>
          </a:prstGeom>
          <a:noFill/>
          <a:ln w="9525">
            <a:solidFill>
              <a:srgbClr val="C00000"/>
            </a:solidFill>
            <a:round/>
            <a:headEnd/>
            <a:tailEnd type="arrow" w="med" len="med"/>
          </a:ln>
          <a:extLst>
            <a:ext uri="{909E8E84-426E-40DD-AFC4-6F175D3DCCD1}">
              <a14:hiddenFill xmlns:a14="http://schemas.microsoft.com/office/drawing/2010/main">
                <a:noFill/>
              </a14:hiddenFill>
            </a:ext>
          </a:extLst>
        </p:spPr>
      </p:cxnSp>
      <p:sp>
        <p:nvSpPr>
          <p:cNvPr id="5" name="Text Box 4">
            <a:extLst>
              <a:ext uri="{FF2B5EF4-FFF2-40B4-BE49-F238E27FC236}">
                <a16:creationId xmlns:a16="http://schemas.microsoft.com/office/drawing/2014/main" id="{9A15E493-476D-401D-95C2-F7DF4F78236F}"/>
              </a:ext>
            </a:extLst>
          </p:cNvPr>
          <p:cNvSpPr txBox="1">
            <a:spLocks noChangeArrowheads="1"/>
          </p:cNvSpPr>
          <p:nvPr/>
        </p:nvSpPr>
        <p:spPr bwMode="auto">
          <a:xfrm>
            <a:off x="5148263" y="2997200"/>
            <a:ext cx="1733550" cy="400050"/>
          </a:xfrm>
          <a:prstGeom prst="rect">
            <a:avLst/>
          </a:prstGeom>
          <a:noFill/>
          <a:ln w="12700">
            <a:noFill/>
            <a:miter lim="800000"/>
            <a:headEnd/>
            <a:tailEnd/>
          </a:ln>
        </p:spPr>
        <p:txBody>
          <a:bodyPr wrap="none">
            <a:spAutoFit/>
          </a:bodyPr>
          <a:lstStyle/>
          <a:p>
            <a:pPr fontAlgn="auto">
              <a:spcBef>
                <a:spcPts val="0"/>
              </a:spcBef>
              <a:spcAft>
                <a:spcPts val="0"/>
              </a:spcAft>
              <a:defRPr/>
            </a:pPr>
            <a:r>
              <a:rPr kumimoji="0" lang="zh-CN" altLang="en-US" sz="2000" b="1" kern="0" dirty="0">
                <a:solidFill>
                  <a:srgbClr val="FF0000"/>
                </a:solidFill>
              </a:rPr>
              <a:t>有什么问题？</a:t>
            </a:r>
            <a:endParaRPr kumimoji="0" lang="en-US" altLang="zh-CN" sz="2000" b="1" kern="0" dirty="0">
              <a:solidFill>
                <a:srgbClr val="FF0000"/>
              </a:solidFill>
            </a:endParaRPr>
          </a:p>
        </p:txBody>
      </p:sp>
      <p:sp>
        <p:nvSpPr>
          <p:cNvPr id="6" name="Text Box 4">
            <a:extLst>
              <a:ext uri="{FF2B5EF4-FFF2-40B4-BE49-F238E27FC236}">
                <a16:creationId xmlns:a16="http://schemas.microsoft.com/office/drawing/2014/main" id="{F76417F5-B656-4328-A641-E357D5792037}"/>
              </a:ext>
            </a:extLst>
          </p:cNvPr>
          <p:cNvSpPr txBox="1">
            <a:spLocks noChangeArrowheads="1"/>
          </p:cNvSpPr>
          <p:nvPr/>
        </p:nvSpPr>
        <p:spPr bwMode="auto">
          <a:xfrm>
            <a:off x="4643438" y="4005263"/>
            <a:ext cx="2765425" cy="708025"/>
          </a:xfrm>
          <a:prstGeom prst="rect">
            <a:avLst/>
          </a:prstGeom>
          <a:noFill/>
          <a:ln w="12700">
            <a:noFill/>
            <a:miter lim="800000"/>
            <a:headEnd/>
            <a:tailEnd/>
          </a:ln>
        </p:spPr>
        <p:txBody>
          <a:bodyPr wrap="none">
            <a:spAutoFit/>
          </a:bodyPr>
          <a:lstStyle/>
          <a:p>
            <a:pPr fontAlgn="auto">
              <a:spcBef>
                <a:spcPts val="0"/>
              </a:spcBef>
              <a:spcAft>
                <a:spcPts val="0"/>
              </a:spcAft>
              <a:defRPr/>
            </a:pPr>
            <a:r>
              <a:rPr kumimoji="0" lang="zh-CN" altLang="en-US" sz="2000" b="1" kern="0" dirty="0">
                <a:solidFill>
                  <a:srgbClr val="FF0000"/>
                </a:solidFill>
              </a:rPr>
              <a:t>一条语句由多个线程</a:t>
            </a:r>
            <a:endParaRPr kumimoji="0" lang="en-US" altLang="zh-CN" sz="2000" b="1" kern="0" dirty="0">
              <a:solidFill>
                <a:srgbClr val="FF0000"/>
              </a:solidFill>
            </a:endParaRPr>
          </a:p>
          <a:p>
            <a:pPr fontAlgn="auto">
              <a:spcBef>
                <a:spcPts val="0"/>
              </a:spcBef>
              <a:spcAft>
                <a:spcPts val="0"/>
              </a:spcAft>
              <a:defRPr/>
            </a:pPr>
            <a:r>
              <a:rPr kumimoji="0" lang="zh-CN" altLang="en-US" sz="2000" b="1" kern="0" dirty="0">
                <a:solidFill>
                  <a:srgbClr val="FF0000"/>
                </a:solidFill>
              </a:rPr>
              <a:t>并行执行产生数据依赖</a:t>
            </a:r>
            <a:endParaRPr kumimoji="0" lang="en-US" altLang="zh-CN" sz="2000" b="1" kern="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E07A197-63D6-4DB0-B623-C8377F6204BE}"/>
              </a:ext>
            </a:extLst>
          </p:cNvPr>
          <p:cNvSpPr>
            <a:spLocks noGrp="1" noChangeArrowheads="1"/>
          </p:cNvSpPr>
          <p:nvPr>
            <p:ph type="title"/>
          </p:nvPr>
        </p:nvSpPr>
        <p:spPr/>
        <p:txBody>
          <a:bodyPr/>
          <a:lstStyle/>
          <a:p>
            <a:pPr eaLnBrk="1" hangingPunct="1"/>
            <a:r>
              <a:rPr lang="zh-CN" altLang="en-US"/>
              <a:t>根据</a:t>
            </a:r>
            <a:r>
              <a:rPr lang="en-US" altLang="zh-CN"/>
              <a:t>k</a:t>
            </a:r>
            <a:r>
              <a:rPr lang="zh-CN" altLang="en-US"/>
              <a:t>的奇偶性计算</a:t>
            </a:r>
            <a:r>
              <a:rPr lang="en-US" altLang="zh-CN"/>
              <a:t>factor</a:t>
            </a:r>
            <a:endParaRPr lang="zh-CN" altLang="en-US"/>
          </a:p>
        </p:txBody>
      </p:sp>
      <p:sp>
        <p:nvSpPr>
          <p:cNvPr id="26627" name="Rectangle 3">
            <a:extLst>
              <a:ext uri="{FF2B5EF4-FFF2-40B4-BE49-F238E27FC236}">
                <a16:creationId xmlns:a16="http://schemas.microsoft.com/office/drawing/2014/main" id="{FAF8EA36-3A12-4CA9-817C-28D87281AEF1}"/>
              </a:ext>
            </a:extLst>
          </p:cNvPr>
          <p:cNvSpPr>
            <a:spLocks noGrp="1" noChangeArrowheads="1"/>
          </p:cNvSpPr>
          <p:nvPr>
            <p:ph type="body" idx="1"/>
          </p:nvPr>
        </p:nvSpPr>
        <p:spPr/>
        <p:txBody>
          <a:bodyPr/>
          <a:lstStyle/>
          <a:p>
            <a:pPr eaLnBrk="1" hangingPunct="1">
              <a:defRPr/>
            </a:pPr>
            <a:r>
              <a:rPr lang="en-US" altLang="zh-CN" sz="2800" dirty="0">
                <a:solidFill>
                  <a:srgbClr val="000000"/>
                </a:solidFill>
              </a:rPr>
              <a:t>k</a:t>
            </a:r>
            <a:r>
              <a:rPr lang="zh-CN" altLang="en-US" sz="2800" dirty="0">
                <a:solidFill>
                  <a:srgbClr val="000000"/>
                </a:solidFill>
              </a:rPr>
              <a:t>为奇数，</a:t>
            </a:r>
            <a:r>
              <a:rPr lang="en-US" altLang="zh-CN" sz="2800" dirty="0">
                <a:solidFill>
                  <a:srgbClr val="000000"/>
                </a:solidFill>
              </a:rPr>
              <a:t>factor</a:t>
            </a:r>
            <a:r>
              <a:rPr lang="zh-CN" altLang="en-US" sz="2800" dirty="0">
                <a:solidFill>
                  <a:srgbClr val="000000"/>
                </a:solidFill>
              </a:rPr>
              <a:t>为</a:t>
            </a:r>
            <a:r>
              <a:rPr lang="en-US" altLang="zh-CN" sz="2800" dirty="0">
                <a:solidFill>
                  <a:srgbClr val="000000"/>
                </a:solidFill>
              </a:rPr>
              <a:t>-1</a:t>
            </a:r>
            <a:r>
              <a:rPr lang="zh-CN" altLang="en-US" sz="2800" dirty="0">
                <a:solidFill>
                  <a:srgbClr val="000000"/>
                </a:solidFill>
              </a:rPr>
              <a:t>；</a:t>
            </a:r>
            <a:r>
              <a:rPr lang="en-US" altLang="zh-CN" sz="2800" dirty="0">
                <a:solidFill>
                  <a:srgbClr val="000000"/>
                </a:solidFill>
              </a:rPr>
              <a:t>k</a:t>
            </a:r>
            <a:r>
              <a:rPr lang="zh-CN" altLang="en-US" sz="2800" dirty="0">
                <a:solidFill>
                  <a:srgbClr val="000000"/>
                </a:solidFill>
              </a:rPr>
              <a:t>为偶数，</a:t>
            </a:r>
            <a:r>
              <a:rPr lang="en-US" altLang="zh-CN" sz="2800" dirty="0">
                <a:solidFill>
                  <a:srgbClr val="000000"/>
                </a:solidFill>
              </a:rPr>
              <a:t>factor</a:t>
            </a:r>
            <a:r>
              <a:rPr lang="zh-CN" altLang="en-US" sz="2800" dirty="0">
                <a:solidFill>
                  <a:srgbClr val="000000"/>
                </a:solidFill>
              </a:rPr>
              <a:t>为</a:t>
            </a:r>
            <a:r>
              <a:rPr lang="en-US" altLang="zh-CN" sz="2800" dirty="0">
                <a:solidFill>
                  <a:srgbClr val="000000"/>
                </a:solidFill>
              </a:rPr>
              <a:t>+1</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double factor = 1.0;</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double sum = 0.0;</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pragma</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omp</a:t>
            </a:r>
            <a:r>
              <a:rPr lang="en-US" altLang="zh-CN" sz="2000" kern="100" dirty="0">
                <a:solidFill>
                  <a:srgbClr val="0000FF"/>
                </a:solidFill>
                <a:latin typeface="Arial" panose="020B0604020202020204" pitchFamily="34" charset="0"/>
              </a:rPr>
              <a:t> parallel for </a:t>
            </a:r>
            <a:r>
              <a:rPr lang="en-US" altLang="zh-CN" sz="2000" kern="100" dirty="0" err="1">
                <a:solidFill>
                  <a:srgbClr val="0000FF"/>
                </a:solidFill>
                <a:latin typeface="Arial" panose="020B0604020202020204" pitchFamily="34" charset="0"/>
              </a:rPr>
              <a:t>num_threads</a:t>
            </a:r>
            <a:r>
              <a:rPr lang="en-US" altLang="zh-CN" sz="2000" kern="100" dirty="0">
                <a:solidFill>
                  <a:srgbClr val="0000FF"/>
                </a:solidFill>
                <a:latin typeface="Arial" panose="020B0604020202020204" pitchFamily="34" charset="0"/>
              </a:rPr>
              <a:t>(</a:t>
            </a:r>
            <a:r>
              <a:rPr lang="en-US" altLang="zh-CN" sz="2000" kern="100" dirty="0" err="1">
                <a:solidFill>
                  <a:srgbClr val="0000FF"/>
                </a:solidFill>
                <a:latin typeface="Arial" panose="020B0604020202020204" pitchFamily="34" charset="0"/>
              </a:rPr>
              <a:t>thread_count</a:t>
            </a:r>
            <a:r>
              <a:rPr lang="en-US" altLang="zh-CN" sz="20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reduction(+:sum)</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for (k = 0; k &lt; n; k++) {</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factor = (k % 2 == 0) ? 1.0 : -1.0;</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sum += factor/(2*k+1);</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2000" kern="100" dirty="0" err="1">
                <a:solidFill>
                  <a:srgbClr val="0000FF"/>
                </a:solidFill>
                <a:latin typeface="Arial" panose="020B0604020202020204" pitchFamily="34" charset="0"/>
              </a:rPr>
              <a:t>pi_approx</a:t>
            </a:r>
            <a:r>
              <a:rPr lang="en-US" altLang="zh-CN" sz="2000" kern="100" dirty="0">
                <a:solidFill>
                  <a:srgbClr val="0000FF"/>
                </a:solidFill>
                <a:latin typeface="Arial" panose="020B0604020202020204" pitchFamily="34" charset="0"/>
              </a:rPr>
              <a:t> = 4.0*sum;</a:t>
            </a:r>
          </a:p>
          <a:p>
            <a:pPr marL="0" indent="0" eaLnBrk="1" hangingPunct="1">
              <a:spcBef>
                <a:spcPts val="100"/>
              </a:spcBef>
              <a:buFont typeface="Wingdings" panose="05000000000000000000" pitchFamily="2" charset="2"/>
              <a:buNone/>
              <a:defRPr/>
            </a:pPr>
            <a:endParaRPr lang="en-US" altLang="zh-CN" sz="20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2000" kern="100" dirty="0">
                <a:solidFill>
                  <a:srgbClr val="FF0000"/>
                </a:solidFill>
                <a:latin typeface="Arial" panose="020B0604020202020204" pitchFamily="34" charset="0"/>
              </a:rPr>
              <a:t>With n = 1000 terms and 2 threads,</a:t>
            </a:r>
          </a:p>
          <a:p>
            <a:pPr marL="0" indent="0" eaLnBrk="1" hangingPunct="1">
              <a:spcBef>
                <a:spcPts val="100"/>
              </a:spcBef>
              <a:buFont typeface="Wingdings" panose="05000000000000000000" pitchFamily="2" charset="2"/>
              <a:buNone/>
              <a:defRPr/>
            </a:pPr>
            <a:r>
              <a:rPr lang="en-US" altLang="zh-CN" sz="2000" kern="100" dirty="0">
                <a:solidFill>
                  <a:srgbClr val="FF0000"/>
                </a:solidFill>
                <a:latin typeface="Arial" panose="020B0604020202020204" pitchFamily="34" charset="0"/>
              </a:rPr>
              <a:t>Our estimate of pi = 2.97063289263385</a:t>
            </a:r>
          </a:p>
          <a:p>
            <a:pPr marL="0" indent="0" eaLnBrk="1" hangingPunct="1">
              <a:spcBef>
                <a:spcPts val="100"/>
              </a:spcBef>
              <a:buFont typeface="Wingdings" panose="05000000000000000000" pitchFamily="2" charset="2"/>
              <a:buNone/>
              <a:defRPr/>
            </a:pPr>
            <a:r>
              <a:rPr lang="en-US" altLang="zh-CN" sz="2000" kern="100" dirty="0">
                <a:solidFill>
                  <a:srgbClr val="FF0000"/>
                </a:solidFill>
                <a:latin typeface="Arial" panose="020B0604020202020204" pitchFamily="34" charset="0"/>
              </a:rPr>
              <a:t>With n = 1000 terms and 2 threads,</a:t>
            </a:r>
          </a:p>
          <a:p>
            <a:pPr marL="0" indent="0" eaLnBrk="1" hangingPunct="1">
              <a:spcBef>
                <a:spcPts val="100"/>
              </a:spcBef>
              <a:buFont typeface="Wingdings" panose="05000000000000000000" pitchFamily="2" charset="2"/>
              <a:buNone/>
              <a:defRPr/>
            </a:pPr>
            <a:r>
              <a:rPr lang="en-US" altLang="zh-CN" sz="2000" kern="100" dirty="0">
                <a:solidFill>
                  <a:srgbClr val="FF0000"/>
                </a:solidFill>
                <a:latin typeface="Arial" panose="020B0604020202020204" pitchFamily="34" charset="0"/>
              </a:rPr>
              <a:t>Our estimate of pi = 3.22392164798593</a:t>
            </a:r>
          </a:p>
        </p:txBody>
      </p:sp>
      <p:sp>
        <p:nvSpPr>
          <p:cNvPr id="5" name="Text Box 4">
            <a:extLst>
              <a:ext uri="{FF2B5EF4-FFF2-40B4-BE49-F238E27FC236}">
                <a16:creationId xmlns:a16="http://schemas.microsoft.com/office/drawing/2014/main" id="{A6C262B2-F9E7-44A9-8F59-B6E70B5FC255}"/>
              </a:ext>
            </a:extLst>
          </p:cNvPr>
          <p:cNvSpPr txBox="1">
            <a:spLocks noChangeArrowheads="1"/>
          </p:cNvSpPr>
          <p:nvPr/>
        </p:nvSpPr>
        <p:spPr bwMode="auto">
          <a:xfrm>
            <a:off x="5508625" y="3644900"/>
            <a:ext cx="1731963" cy="400050"/>
          </a:xfrm>
          <a:prstGeom prst="rect">
            <a:avLst/>
          </a:prstGeom>
          <a:noFill/>
          <a:ln w="12700">
            <a:noFill/>
            <a:miter lim="800000"/>
            <a:headEnd/>
            <a:tailEnd/>
          </a:ln>
        </p:spPr>
        <p:txBody>
          <a:bodyPr wrap="none">
            <a:spAutoFit/>
          </a:bodyPr>
          <a:lstStyle/>
          <a:p>
            <a:pPr fontAlgn="auto">
              <a:spcBef>
                <a:spcPts val="0"/>
              </a:spcBef>
              <a:spcAft>
                <a:spcPts val="0"/>
              </a:spcAft>
              <a:defRPr/>
            </a:pPr>
            <a:r>
              <a:rPr kumimoji="0" lang="zh-CN" altLang="en-US" sz="2000" b="1" kern="0" dirty="0">
                <a:solidFill>
                  <a:srgbClr val="FF0000"/>
                </a:solidFill>
              </a:rPr>
              <a:t>仍是错误的！</a:t>
            </a:r>
            <a:endParaRPr kumimoji="0" lang="en-US" altLang="zh-CN" sz="2000" b="1" kern="0" dirty="0">
              <a:solidFill>
                <a:srgbClr val="FF0000"/>
              </a:solidFill>
            </a:endParaRPr>
          </a:p>
        </p:txBody>
      </p:sp>
      <p:sp>
        <p:nvSpPr>
          <p:cNvPr id="7" name="Text Box 4">
            <a:extLst>
              <a:ext uri="{FF2B5EF4-FFF2-40B4-BE49-F238E27FC236}">
                <a16:creationId xmlns:a16="http://schemas.microsoft.com/office/drawing/2014/main" id="{F686CF40-EA5A-4612-8FBE-641343BE106E}"/>
              </a:ext>
            </a:extLst>
          </p:cNvPr>
          <p:cNvSpPr txBox="1">
            <a:spLocks noChangeArrowheads="1"/>
          </p:cNvSpPr>
          <p:nvPr/>
        </p:nvSpPr>
        <p:spPr bwMode="auto">
          <a:xfrm>
            <a:off x="5867400" y="4581525"/>
            <a:ext cx="2495550" cy="400050"/>
          </a:xfrm>
          <a:prstGeom prst="rect">
            <a:avLst/>
          </a:prstGeom>
          <a:noFill/>
          <a:ln w="12700">
            <a:noFill/>
            <a:miter lim="800000"/>
            <a:headEnd/>
            <a:tailEnd/>
          </a:ln>
        </p:spPr>
        <p:txBody>
          <a:bodyPr wrap="none">
            <a:spAutoFit/>
          </a:bodyPr>
          <a:lstStyle/>
          <a:p>
            <a:pPr fontAlgn="auto">
              <a:spcBef>
                <a:spcPts val="0"/>
              </a:spcBef>
              <a:spcAft>
                <a:spcPts val="0"/>
              </a:spcAft>
              <a:defRPr/>
            </a:pPr>
            <a:r>
              <a:rPr kumimoji="0" lang="en-US" altLang="zh-CN" sz="2000" b="1" kern="0" dirty="0">
                <a:solidFill>
                  <a:srgbClr val="FF0000"/>
                </a:solidFill>
              </a:rPr>
              <a:t>factor</a:t>
            </a:r>
            <a:r>
              <a:rPr kumimoji="0" lang="zh-CN" altLang="en-US" sz="2000" b="1" kern="0" dirty="0">
                <a:solidFill>
                  <a:srgbClr val="FF0000"/>
                </a:solidFill>
              </a:rPr>
              <a:t>应是私有的！</a:t>
            </a:r>
            <a:endParaRPr kumimoji="0" lang="en-US" altLang="zh-CN" sz="2000" b="1" kern="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27">
                                            <p:txEl>
                                              <p:pRg st="14" end="1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90B4B4E6-09D6-4F01-BEC2-812CDB2FF404}"/>
              </a:ext>
            </a:extLst>
          </p:cNvPr>
          <p:cNvSpPr>
            <a:spLocks noGrp="1" noChangeArrowheads="1"/>
          </p:cNvSpPr>
          <p:nvPr>
            <p:ph type="title"/>
          </p:nvPr>
        </p:nvSpPr>
        <p:spPr/>
        <p:txBody>
          <a:bodyPr/>
          <a:lstStyle/>
          <a:p>
            <a:pPr eaLnBrk="1" hangingPunct="1"/>
            <a:r>
              <a:rPr lang="en-US" altLang="zh-CN"/>
              <a:t>factor</a:t>
            </a:r>
            <a:r>
              <a:rPr lang="zh-CN" altLang="en-US"/>
              <a:t>变为私有</a:t>
            </a:r>
          </a:p>
        </p:txBody>
      </p:sp>
      <p:sp>
        <p:nvSpPr>
          <p:cNvPr id="26627" name="Rectangle 3">
            <a:extLst>
              <a:ext uri="{FF2B5EF4-FFF2-40B4-BE49-F238E27FC236}">
                <a16:creationId xmlns:a16="http://schemas.microsoft.com/office/drawing/2014/main" id="{3A9B2349-A782-4853-AA9E-D52A1C2B0B7B}"/>
              </a:ext>
            </a:extLst>
          </p:cNvPr>
          <p:cNvSpPr>
            <a:spLocks noGrp="1" noChangeArrowheads="1"/>
          </p:cNvSpPr>
          <p:nvPr>
            <p:ph type="body" idx="1"/>
          </p:nvPr>
        </p:nvSpPr>
        <p:spPr/>
        <p:txBody>
          <a:bodyPr/>
          <a:lstStyle/>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double sum = 0.0;</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pragma</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omp</a:t>
            </a:r>
            <a:r>
              <a:rPr lang="en-US" altLang="zh-CN" sz="2000" kern="100" dirty="0">
                <a:solidFill>
                  <a:srgbClr val="0000FF"/>
                </a:solidFill>
                <a:latin typeface="Arial" panose="020B0604020202020204" pitchFamily="34" charset="0"/>
              </a:rPr>
              <a:t> parallel for </a:t>
            </a:r>
            <a:r>
              <a:rPr lang="en-US" altLang="zh-CN" sz="2000" kern="100" dirty="0" err="1">
                <a:solidFill>
                  <a:srgbClr val="0000FF"/>
                </a:solidFill>
                <a:latin typeface="Arial" panose="020B0604020202020204" pitchFamily="34" charset="0"/>
              </a:rPr>
              <a:t>num_threads</a:t>
            </a:r>
            <a:r>
              <a:rPr lang="en-US" altLang="zh-CN" sz="2000" kern="100" dirty="0">
                <a:solidFill>
                  <a:srgbClr val="0000FF"/>
                </a:solidFill>
                <a:latin typeface="Arial" panose="020B0604020202020204" pitchFamily="34" charset="0"/>
              </a:rPr>
              <a:t>(</a:t>
            </a:r>
            <a:r>
              <a:rPr lang="en-US" altLang="zh-CN" sz="2000" kern="100" dirty="0" err="1">
                <a:solidFill>
                  <a:srgbClr val="0000FF"/>
                </a:solidFill>
                <a:latin typeface="Arial" panose="020B0604020202020204" pitchFamily="34" charset="0"/>
              </a:rPr>
              <a:t>thread_count</a:t>
            </a:r>
            <a:r>
              <a:rPr lang="en-US" altLang="zh-CN" sz="20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reduction(+:sum) private(factor)</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for (k = 0; k &lt; n; k++) {</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factor = (k % 2 == 0) ? 1.0 : -1.0;</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sum += factor/(2*k+1);</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2000" kern="100" dirty="0" err="1">
                <a:solidFill>
                  <a:srgbClr val="0000FF"/>
                </a:solidFill>
                <a:latin typeface="Arial" panose="020B0604020202020204" pitchFamily="34" charset="0"/>
              </a:rPr>
              <a:t>pi_approx</a:t>
            </a:r>
            <a:r>
              <a:rPr lang="en-US" altLang="zh-CN" sz="2000" kern="100" dirty="0">
                <a:solidFill>
                  <a:srgbClr val="0000FF"/>
                </a:solidFill>
                <a:latin typeface="Arial" panose="020B0604020202020204" pitchFamily="34" charset="0"/>
              </a:rPr>
              <a:t> = </a:t>
            </a:r>
            <a:r>
              <a:rPr lang="en-US" altLang="zh-CN" sz="2000" kern="100">
                <a:solidFill>
                  <a:srgbClr val="0000FF"/>
                </a:solidFill>
                <a:latin typeface="Arial" panose="020B0604020202020204" pitchFamily="34" charset="0"/>
              </a:rPr>
              <a:t>4.0*sum;</a:t>
            </a:r>
            <a:endParaRPr lang="en-US" altLang="zh-CN" sz="2000" kern="100" dirty="0">
              <a:solidFill>
                <a:srgbClr val="0000FF"/>
              </a:solidFill>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748D073-F414-4D7B-B58A-061D3CAD01EE}"/>
              </a:ext>
            </a:extLst>
          </p:cNvPr>
          <p:cNvSpPr>
            <a:spLocks noGrp="1" noChangeArrowheads="1"/>
          </p:cNvSpPr>
          <p:nvPr>
            <p:ph type="title"/>
          </p:nvPr>
        </p:nvSpPr>
        <p:spPr/>
        <p:txBody>
          <a:bodyPr/>
          <a:lstStyle/>
          <a:p>
            <a:pPr eaLnBrk="1" hangingPunct="1"/>
            <a:r>
              <a:rPr lang="zh-CN" altLang="en-US"/>
              <a:t>起泡排序</a:t>
            </a:r>
          </a:p>
        </p:txBody>
      </p:sp>
      <p:sp>
        <p:nvSpPr>
          <p:cNvPr id="26627" name="Rectangle 3">
            <a:extLst>
              <a:ext uri="{FF2B5EF4-FFF2-40B4-BE49-F238E27FC236}">
                <a16:creationId xmlns:a16="http://schemas.microsoft.com/office/drawing/2014/main" id="{34B058BA-14DD-416C-8346-875420DEC86C}"/>
              </a:ext>
            </a:extLst>
          </p:cNvPr>
          <p:cNvSpPr>
            <a:spLocks noGrp="1" noChangeArrowheads="1"/>
          </p:cNvSpPr>
          <p:nvPr>
            <p:ph type="body" idx="1"/>
          </p:nvPr>
        </p:nvSpPr>
        <p:spPr/>
        <p:txBody>
          <a:bodyPr/>
          <a:lstStyle/>
          <a:p>
            <a:pPr marL="0" indent="0" eaLnBrk="1" hangingPunct="1">
              <a:spcBef>
                <a:spcPts val="100"/>
              </a:spcBef>
              <a:buFont typeface="Wingdings" panose="05000000000000000000" pitchFamily="2" charset="2"/>
              <a:buNone/>
              <a:defRPr/>
            </a:pPr>
            <a:r>
              <a:rPr lang="pt-BR" altLang="zh-CN" sz="2000" kern="100" dirty="0">
                <a:solidFill>
                  <a:srgbClr val="0000FF"/>
                </a:solidFill>
                <a:latin typeface="Arial" panose="020B0604020202020204" pitchFamily="34" charset="0"/>
              </a:rPr>
              <a:t>for (list_length= n; list_length &gt;= 2; list_length--)</a:t>
            </a:r>
          </a:p>
          <a:p>
            <a:pPr marL="0" indent="0" eaLnBrk="1" hangingPunct="1">
              <a:spcBef>
                <a:spcPts val="100"/>
              </a:spcBef>
              <a:buFont typeface="Wingdings" panose="05000000000000000000" pitchFamily="2" charset="2"/>
              <a:buNone/>
              <a:defRPr/>
            </a:pPr>
            <a:r>
              <a:rPr lang="pt-BR" altLang="zh-CN" sz="2000" kern="100" dirty="0">
                <a:solidFill>
                  <a:srgbClr val="0000FF"/>
                </a:solidFill>
                <a:latin typeface="Arial" panose="020B0604020202020204" pitchFamily="34" charset="0"/>
              </a:rPr>
              <a:t>  for (i = 0; i &lt; list_length1; i++)</a:t>
            </a:r>
          </a:p>
          <a:p>
            <a:pPr marL="0" indent="0" eaLnBrk="1" hangingPunct="1">
              <a:spcBef>
                <a:spcPts val="100"/>
              </a:spcBef>
              <a:buFont typeface="Wingdings" panose="05000000000000000000" pitchFamily="2" charset="2"/>
              <a:buNone/>
              <a:defRPr/>
            </a:pPr>
            <a:r>
              <a:rPr lang="pt-BR" altLang="zh-CN" sz="2000" kern="100" dirty="0">
                <a:solidFill>
                  <a:srgbClr val="0000FF"/>
                </a:solidFill>
                <a:latin typeface="Arial" panose="020B0604020202020204" pitchFamily="34" charset="0"/>
              </a:rPr>
              <a:t>      if (a[i] &gt; a[i+1]) {</a:t>
            </a:r>
          </a:p>
          <a:p>
            <a:pPr marL="0" indent="0" eaLnBrk="1" hangingPunct="1">
              <a:spcBef>
                <a:spcPts val="100"/>
              </a:spcBef>
              <a:buFont typeface="Wingdings" panose="05000000000000000000" pitchFamily="2" charset="2"/>
              <a:buNone/>
              <a:defRPr/>
            </a:pPr>
            <a:r>
              <a:rPr lang="pt-BR" altLang="zh-CN" sz="2000" kern="100" dirty="0">
                <a:solidFill>
                  <a:srgbClr val="0000FF"/>
                </a:solidFill>
                <a:latin typeface="Arial" panose="020B0604020202020204" pitchFamily="34" charset="0"/>
              </a:rPr>
              <a:t>        tmp = a[i];</a:t>
            </a:r>
          </a:p>
          <a:p>
            <a:pPr marL="0" indent="0" eaLnBrk="1" hangingPunct="1">
              <a:spcBef>
                <a:spcPts val="100"/>
              </a:spcBef>
              <a:buFont typeface="Wingdings" panose="05000000000000000000" pitchFamily="2" charset="2"/>
              <a:buNone/>
              <a:defRPr/>
            </a:pPr>
            <a:r>
              <a:rPr lang="pt-BR" altLang="zh-CN" sz="2000" kern="100" dirty="0">
                <a:solidFill>
                  <a:srgbClr val="0000FF"/>
                </a:solidFill>
                <a:latin typeface="Arial" panose="020B0604020202020204" pitchFamily="34" charset="0"/>
              </a:rPr>
              <a:t>        a[i] = a[i+1];</a:t>
            </a:r>
          </a:p>
          <a:p>
            <a:pPr marL="0" indent="0" eaLnBrk="1" hangingPunct="1">
              <a:spcBef>
                <a:spcPts val="100"/>
              </a:spcBef>
              <a:buFont typeface="Wingdings" panose="05000000000000000000" pitchFamily="2" charset="2"/>
              <a:buNone/>
              <a:defRPr/>
            </a:pPr>
            <a:r>
              <a:rPr lang="pt-BR" altLang="zh-CN" sz="2000" kern="100" dirty="0">
                <a:solidFill>
                  <a:srgbClr val="0000FF"/>
                </a:solidFill>
                <a:latin typeface="Arial" panose="020B0604020202020204" pitchFamily="34" charset="0"/>
              </a:rPr>
              <a:t>        a[i+1] = tmp;</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a:t>
            </a:r>
          </a:p>
        </p:txBody>
      </p:sp>
      <p:sp>
        <p:nvSpPr>
          <p:cNvPr id="4" name="Text Box 4">
            <a:extLst>
              <a:ext uri="{FF2B5EF4-FFF2-40B4-BE49-F238E27FC236}">
                <a16:creationId xmlns:a16="http://schemas.microsoft.com/office/drawing/2014/main" id="{7293323C-0219-4496-876F-B5C81CB4120D}"/>
              </a:ext>
            </a:extLst>
          </p:cNvPr>
          <p:cNvSpPr txBox="1">
            <a:spLocks noChangeArrowheads="1"/>
          </p:cNvSpPr>
          <p:nvPr/>
        </p:nvSpPr>
        <p:spPr bwMode="auto">
          <a:xfrm>
            <a:off x="5508625" y="3644900"/>
            <a:ext cx="2249488" cy="400050"/>
          </a:xfrm>
          <a:prstGeom prst="rect">
            <a:avLst/>
          </a:prstGeom>
          <a:noFill/>
          <a:ln w="12700">
            <a:noFill/>
            <a:miter lim="800000"/>
            <a:headEnd/>
            <a:tailEnd/>
          </a:ln>
        </p:spPr>
        <p:txBody>
          <a:bodyPr wrap="none">
            <a:spAutoFit/>
          </a:bodyPr>
          <a:lstStyle/>
          <a:p>
            <a:pPr fontAlgn="auto">
              <a:spcBef>
                <a:spcPts val="0"/>
              </a:spcBef>
              <a:spcAft>
                <a:spcPts val="0"/>
              </a:spcAft>
              <a:defRPr/>
            </a:pPr>
            <a:r>
              <a:rPr kumimoji="0" lang="zh-CN" altLang="en-US" sz="2000" b="1" kern="0" dirty="0">
                <a:solidFill>
                  <a:srgbClr val="FF0000"/>
                </a:solidFill>
              </a:rPr>
              <a:t>能否直接并行化？</a:t>
            </a:r>
            <a:endParaRPr kumimoji="0" lang="en-US" altLang="zh-CN" sz="2000" b="1" kern="0" dirty="0">
              <a:solidFill>
                <a:srgbClr val="FF0000"/>
              </a:solidFill>
            </a:endParaRPr>
          </a:p>
        </p:txBody>
      </p:sp>
      <p:cxnSp>
        <p:nvCxnSpPr>
          <p:cNvPr id="5" name="Straight Arrow Connector 5">
            <a:extLst>
              <a:ext uri="{FF2B5EF4-FFF2-40B4-BE49-F238E27FC236}">
                <a16:creationId xmlns:a16="http://schemas.microsoft.com/office/drawing/2014/main" id="{57D429C4-7479-45DF-BFB0-581FC17115EF}"/>
              </a:ext>
            </a:extLst>
          </p:cNvPr>
          <p:cNvCxnSpPr>
            <a:cxnSpLocks noChangeShapeType="1"/>
            <a:stCxn id="6" idx="1"/>
          </p:cNvCxnSpPr>
          <p:nvPr/>
        </p:nvCxnSpPr>
        <p:spPr bwMode="auto">
          <a:xfrm flipH="1" flipV="1">
            <a:off x="5068888" y="1698625"/>
            <a:ext cx="1303337" cy="715963"/>
          </a:xfrm>
          <a:prstGeom prst="straightConnector1">
            <a:avLst/>
          </a:prstGeom>
          <a:noFill/>
          <a:ln w="9525">
            <a:solidFill>
              <a:srgbClr val="C00000"/>
            </a:solidFill>
            <a:round/>
            <a:headEnd/>
            <a:tailEnd type="arrow" w="med" len="med"/>
          </a:ln>
          <a:extLst>
            <a:ext uri="{909E8E84-426E-40DD-AFC4-6F175D3DCCD1}">
              <a14:hiddenFill xmlns:a14="http://schemas.microsoft.com/office/drawing/2010/main">
                <a:noFill/>
              </a14:hiddenFill>
            </a:ext>
          </a:extLst>
        </p:spPr>
      </p:cxnSp>
      <p:sp>
        <p:nvSpPr>
          <p:cNvPr id="6" name="Text Box 4">
            <a:extLst>
              <a:ext uri="{FF2B5EF4-FFF2-40B4-BE49-F238E27FC236}">
                <a16:creationId xmlns:a16="http://schemas.microsoft.com/office/drawing/2014/main" id="{3176A046-BF5D-4D99-8C1A-3706FA482924}"/>
              </a:ext>
            </a:extLst>
          </p:cNvPr>
          <p:cNvSpPr txBox="1">
            <a:spLocks noChangeArrowheads="1"/>
          </p:cNvSpPr>
          <p:nvPr/>
        </p:nvSpPr>
        <p:spPr bwMode="auto">
          <a:xfrm>
            <a:off x="6372225" y="2060575"/>
            <a:ext cx="2232025" cy="708025"/>
          </a:xfrm>
          <a:prstGeom prst="rect">
            <a:avLst/>
          </a:prstGeom>
          <a:noFill/>
          <a:ln w="12700">
            <a:noFill/>
            <a:miter lim="800000"/>
            <a:headEnd/>
            <a:tailEnd/>
          </a:ln>
        </p:spPr>
        <p:txBody>
          <a:bodyPr>
            <a:spAutoFit/>
          </a:bodyPr>
          <a:lstStyle/>
          <a:p>
            <a:pPr fontAlgn="auto">
              <a:spcBef>
                <a:spcPts val="0"/>
              </a:spcBef>
              <a:spcAft>
                <a:spcPts val="0"/>
              </a:spcAft>
              <a:defRPr/>
            </a:pPr>
            <a:r>
              <a:rPr kumimoji="0" lang="zh-CN" altLang="en-US" sz="2000" b="1" kern="0" dirty="0">
                <a:solidFill>
                  <a:srgbClr val="FF0000"/>
                </a:solidFill>
              </a:rPr>
              <a:t>外层循环：依赖关系跨越迭代步边界</a:t>
            </a:r>
            <a:endParaRPr kumimoji="0" lang="en-US" altLang="zh-CN" sz="2000" b="1" kern="0" dirty="0">
              <a:solidFill>
                <a:srgbClr val="FF0000"/>
              </a:solidFill>
            </a:endParaRPr>
          </a:p>
        </p:txBody>
      </p:sp>
      <p:cxnSp>
        <p:nvCxnSpPr>
          <p:cNvPr id="10" name="Straight Arrow Connector 5">
            <a:extLst>
              <a:ext uri="{FF2B5EF4-FFF2-40B4-BE49-F238E27FC236}">
                <a16:creationId xmlns:a16="http://schemas.microsoft.com/office/drawing/2014/main" id="{6DD2244B-4D31-4457-9A71-7CC23D921CAB}"/>
              </a:ext>
            </a:extLst>
          </p:cNvPr>
          <p:cNvCxnSpPr>
            <a:cxnSpLocks noChangeShapeType="1"/>
            <a:stCxn id="11" idx="1"/>
          </p:cNvCxnSpPr>
          <p:nvPr/>
        </p:nvCxnSpPr>
        <p:spPr bwMode="auto">
          <a:xfrm flipH="1" flipV="1">
            <a:off x="2833688" y="2309813"/>
            <a:ext cx="1303337" cy="715962"/>
          </a:xfrm>
          <a:prstGeom prst="straightConnector1">
            <a:avLst/>
          </a:prstGeom>
          <a:noFill/>
          <a:ln w="9525">
            <a:solidFill>
              <a:srgbClr val="C00000"/>
            </a:solidFill>
            <a:round/>
            <a:headEnd/>
            <a:tailEnd type="arrow" w="med" len="med"/>
          </a:ln>
          <a:extLst>
            <a:ext uri="{909E8E84-426E-40DD-AFC4-6F175D3DCCD1}">
              <a14:hiddenFill xmlns:a14="http://schemas.microsoft.com/office/drawing/2010/main">
                <a:noFill/>
              </a14:hiddenFill>
            </a:ext>
          </a:extLst>
        </p:spPr>
      </p:cxnSp>
      <p:sp>
        <p:nvSpPr>
          <p:cNvPr id="11" name="Text Box 4">
            <a:extLst>
              <a:ext uri="{FF2B5EF4-FFF2-40B4-BE49-F238E27FC236}">
                <a16:creationId xmlns:a16="http://schemas.microsoft.com/office/drawing/2014/main" id="{A6974A14-CF51-45D3-835A-BD7F3B7CFE81}"/>
              </a:ext>
            </a:extLst>
          </p:cNvPr>
          <p:cNvSpPr txBox="1">
            <a:spLocks noChangeArrowheads="1"/>
          </p:cNvSpPr>
          <p:nvPr/>
        </p:nvSpPr>
        <p:spPr bwMode="auto">
          <a:xfrm>
            <a:off x="4137025" y="2671763"/>
            <a:ext cx="2232025" cy="708025"/>
          </a:xfrm>
          <a:prstGeom prst="rect">
            <a:avLst/>
          </a:prstGeom>
          <a:noFill/>
          <a:ln w="12700">
            <a:noFill/>
            <a:miter lim="800000"/>
            <a:headEnd/>
            <a:tailEnd/>
          </a:ln>
        </p:spPr>
        <p:txBody>
          <a:bodyPr>
            <a:spAutoFit/>
          </a:bodyPr>
          <a:lstStyle/>
          <a:p>
            <a:pPr fontAlgn="auto">
              <a:spcBef>
                <a:spcPts val="0"/>
              </a:spcBef>
              <a:spcAft>
                <a:spcPts val="0"/>
              </a:spcAft>
              <a:defRPr/>
            </a:pPr>
            <a:r>
              <a:rPr kumimoji="0" lang="zh-CN" altLang="en-US" sz="2000" b="1" kern="0" dirty="0">
                <a:solidFill>
                  <a:srgbClr val="FF0000"/>
                </a:solidFill>
              </a:rPr>
              <a:t>内层循环迭代步之间也有依赖</a:t>
            </a:r>
            <a:endParaRPr kumimoji="0" lang="en-US" altLang="zh-CN" sz="2000" b="1" kern="0" dirty="0">
              <a:solidFill>
                <a:srgbClr val="FF0000"/>
              </a:solidFill>
            </a:endParaRPr>
          </a:p>
        </p:txBody>
      </p:sp>
      <p:cxnSp>
        <p:nvCxnSpPr>
          <p:cNvPr id="12" name="Straight Arrow Connector 5">
            <a:extLst>
              <a:ext uri="{FF2B5EF4-FFF2-40B4-BE49-F238E27FC236}">
                <a16:creationId xmlns:a16="http://schemas.microsoft.com/office/drawing/2014/main" id="{BE399705-E356-48D3-9989-B0202185E717}"/>
              </a:ext>
            </a:extLst>
          </p:cNvPr>
          <p:cNvCxnSpPr>
            <a:cxnSpLocks noChangeShapeType="1"/>
            <a:stCxn id="11" idx="1"/>
          </p:cNvCxnSpPr>
          <p:nvPr/>
        </p:nvCxnSpPr>
        <p:spPr bwMode="auto">
          <a:xfrm flipH="1" flipV="1">
            <a:off x="3203575" y="2921000"/>
            <a:ext cx="933450" cy="104775"/>
          </a:xfrm>
          <a:prstGeom prst="straightConnector1">
            <a:avLst/>
          </a:prstGeom>
          <a:noFill/>
          <a:ln w="9525">
            <a:solidFill>
              <a:srgbClr val="C0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A706E316-A325-4D68-B3D2-F69AD15E5FAE}"/>
              </a:ext>
            </a:extLst>
          </p:cNvPr>
          <p:cNvSpPr>
            <a:spLocks noGrp="1" noChangeArrowheads="1"/>
          </p:cNvSpPr>
          <p:nvPr>
            <p:ph type="title"/>
          </p:nvPr>
        </p:nvSpPr>
        <p:spPr/>
        <p:txBody>
          <a:bodyPr/>
          <a:lstStyle/>
          <a:p>
            <a:pPr eaLnBrk="1" hangingPunct="1"/>
            <a:r>
              <a:rPr lang="en-US" altLang="zh-CN"/>
              <a:t>Odd-even</a:t>
            </a:r>
            <a:r>
              <a:rPr lang="zh-CN" altLang="en-US"/>
              <a:t>转置排序</a:t>
            </a:r>
          </a:p>
        </p:txBody>
      </p:sp>
      <p:sp>
        <p:nvSpPr>
          <p:cNvPr id="26627" name="Rectangle 3">
            <a:extLst>
              <a:ext uri="{FF2B5EF4-FFF2-40B4-BE49-F238E27FC236}">
                <a16:creationId xmlns:a16="http://schemas.microsoft.com/office/drawing/2014/main" id="{B3A127A2-DC76-4894-9565-3C1F1DC58F3B}"/>
              </a:ext>
            </a:extLst>
          </p:cNvPr>
          <p:cNvSpPr>
            <a:spLocks noGrp="1" noChangeArrowheads="1"/>
          </p:cNvSpPr>
          <p:nvPr>
            <p:ph type="body" idx="1"/>
          </p:nvPr>
        </p:nvSpPr>
        <p:spPr/>
        <p:txBody>
          <a:bodyPr/>
          <a:lstStyle/>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for (phase = 0; phase &lt; n; phase++)</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if (phase % 2 == 0)</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for (</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 1; </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&lt; n; </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 2)</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if (a[i-1] &gt; a[</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Swap(&amp;a[</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1],&amp;a[</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else</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for (</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 1; </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&lt; n-1; </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 2)</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if (a[</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&gt; a[i+1]) Swap(&amp;a[</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&amp;a[i+1]);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8BFE076-37CE-44F2-9552-48DACD0CA648}"/>
              </a:ext>
            </a:extLst>
          </p:cNvPr>
          <p:cNvSpPr>
            <a:spLocks noGrp="1" noChangeArrowheads="1"/>
          </p:cNvSpPr>
          <p:nvPr>
            <p:ph type="title"/>
          </p:nvPr>
        </p:nvSpPr>
        <p:spPr/>
        <p:txBody>
          <a:bodyPr/>
          <a:lstStyle/>
          <a:p>
            <a:pPr eaLnBrk="1" hangingPunct="1"/>
            <a:r>
              <a:rPr lang="en-US" altLang="zh-CN" sz="3600"/>
              <a:t>OpenMP</a:t>
            </a:r>
            <a:r>
              <a:rPr lang="zh-CN" altLang="en-US" sz="3600"/>
              <a:t>编程模型</a:t>
            </a:r>
          </a:p>
        </p:txBody>
      </p:sp>
      <p:sp>
        <p:nvSpPr>
          <p:cNvPr id="9219" name="Rectangle 3">
            <a:extLst>
              <a:ext uri="{FF2B5EF4-FFF2-40B4-BE49-F238E27FC236}">
                <a16:creationId xmlns:a16="http://schemas.microsoft.com/office/drawing/2014/main" id="{1CD36C47-ACF9-42E5-82D8-AE9510AF2ED6}"/>
              </a:ext>
            </a:extLst>
          </p:cNvPr>
          <p:cNvSpPr>
            <a:spLocks noGrp="1" noChangeArrowheads="1"/>
          </p:cNvSpPr>
          <p:nvPr>
            <p:ph type="body" idx="1"/>
          </p:nvPr>
        </p:nvSpPr>
        <p:spPr/>
        <p:txBody>
          <a:bodyPr/>
          <a:lstStyle/>
          <a:p>
            <a:pPr eaLnBrk="1" hangingPunct="1"/>
            <a:r>
              <a:rPr lang="zh-CN" altLang="en-US" sz="2800"/>
              <a:t>是</a:t>
            </a:r>
            <a:r>
              <a:rPr lang="en-US" altLang="zh-CN" sz="2800"/>
              <a:t>Pthread</a:t>
            </a:r>
            <a:r>
              <a:rPr lang="zh-CN" altLang="en-US" sz="2800"/>
              <a:t>的常见替代，更简单，但限制也更多</a:t>
            </a:r>
            <a:endParaRPr lang="en-US" altLang="zh-CN" sz="2800"/>
          </a:p>
          <a:p>
            <a:pPr lvl="1" eaLnBrk="1" hangingPunct="1"/>
            <a:r>
              <a:rPr lang="zh-CN" altLang="en-US" sz="2400"/>
              <a:t>通过少量编译指示指出并行部分和数据共享，即可实现很多串行程序的并行化</a:t>
            </a:r>
            <a:endParaRPr lang="en-US" altLang="zh-CN" sz="2400"/>
          </a:p>
          <a:p>
            <a:pPr eaLnBrk="1" hangingPunct="1"/>
            <a:r>
              <a:rPr lang="zh-CN" altLang="en-US"/>
              <a:t>可移植：不同共享内存架构</a:t>
            </a:r>
            <a:endParaRPr lang="en-US" altLang="zh-CN"/>
          </a:p>
          <a:p>
            <a:pPr eaLnBrk="1" hangingPunct="1"/>
            <a:r>
              <a:rPr lang="zh-CN" altLang="en-US"/>
              <a:t>可扩展</a:t>
            </a:r>
            <a:endParaRPr lang="en-US" altLang="zh-CN"/>
          </a:p>
          <a:p>
            <a:pPr eaLnBrk="1" hangingPunct="1"/>
            <a:r>
              <a:rPr lang="zh-CN" altLang="en-US"/>
              <a:t>增量并行化：程序不同部分逐步并行化</a:t>
            </a:r>
            <a:endParaRPr lang="en-US" altLang="zh-CN"/>
          </a:p>
          <a:p>
            <a:pPr eaLnBrk="1" hangingPunct="1"/>
            <a:r>
              <a:rPr lang="zh-CN" altLang="en-US"/>
              <a:t>依赖编译器生成线程创建和管理代码</a:t>
            </a:r>
            <a:endParaRPr lang="en-US" altLang="zh-CN"/>
          </a:p>
          <a:p>
            <a:pPr lvl="1" eaLnBrk="1" hangingPunct="1"/>
            <a:r>
              <a:rPr lang="zh-CN" altLang="en-US"/>
              <a:t>语言扩展：</a:t>
            </a:r>
            <a:r>
              <a:rPr lang="en-US" altLang="zh-CN"/>
              <a:t>C</a:t>
            </a:r>
            <a:r>
              <a:rPr lang="zh-CN" altLang="en-US"/>
              <a:t>、</a:t>
            </a:r>
            <a:r>
              <a:rPr lang="en-US" altLang="zh-CN"/>
              <a:t>C++</a:t>
            </a:r>
            <a:r>
              <a:rPr lang="zh-CN" altLang="en-US"/>
              <a:t>、</a:t>
            </a:r>
            <a:r>
              <a:rPr lang="en-US" altLang="zh-CN"/>
              <a:t>Fortran</a:t>
            </a:r>
            <a:br>
              <a:rPr lang="en-US" altLang="zh-CN"/>
            </a:br>
            <a:r>
              <a:rPr lang="zh-CN" altLang="en-US"/>
              <a:t>主要是编译指示、少量库函数</a:t>
            </a:r>
            <a:endParaRPr lang="en-US" altLang="zh-CN"/>
          </a:p>
        </p:txBody>
      </p:sp>
      <p:sp>
        <p:nvSpPr>
          <p:cNvPr id="8" name="Text Box 4">
            <a:extLst>
              <a:ext uri="{FF2B5EF4-FFF2-40B4-BE49-F238E27FC236}">
                <a16:creationId xmlns:a16="http://schemas.microsoft.com/office/drawing/2014/main" id="{F696136F-4882-4376-990D-AC965E150916}"/>
              </a:ext>
            </a:extLst>
          </p:cNvPr>
          <p:cNvSpPr txBox="1">
            <a:spLocks noChangeArrowheads="1"/>
          </p:cNvSpPr>
          <p:nvPr/>
        </p:nvSpPr>
        <p:spPr bwMode="auto">
          <a:xfrm>
            <a:off x="974725" y="6003925"/>
            <a:ext cx="3535363" cy="400050"/>
          </a:xfrm>
          <a:prstGeom prst="rect">
            <a:avLst/>
          </a:prstGeom>
          <a:noFill/>
          <a:ln w="12700">
            <a:noFill/>
            <a:miter lim="800000"/>
            <a:headEnd/>
            <a:tailEnd/>
          </a:ln>
        </p:spPr>
        <p:txBody>
          <a:bodyPr wrap="none">
            <a:spAutoFit/>
          </a:bodyPr>
          <a:lstStyle/>
          <a:p>
            <a:pPr fontAlgn="auto">
              <a:spcBef>
                <a:spcPts val="0"/>
              </a:spcBef>
              <a:spcAft>
                <a:spcPts val="0"/>
              </a:spcAft>
              <a:defRPr/>
            </a:pPr>
            <a:r>
              <a:rPr kumimoji="0" lang="zh-CN" altLang="en-US" sz="2000" kern="0" dirty="0">
                <a:solidFill>
                  <a:srgbClr val="FF0000"/>
                </a:solidFill>
              </a:rPr>
              <a:t>官网 </a:t>
            </a:r>
            <a:r>
              <a:rPr kumimoji="0" lang="en-US" altLang="zh-CN" sz="2000" kern="0" dirty="0">
                <a:solidFill>
                  <a:srgbClr val="FF0000"/>
                </a:solidFill>
              </a:rPr>
              <a:t>http://www.openmp.org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1AC0287-8917-4723-8FE8-0C903C1BD2D5}"/>
              </a:ext>
            </a:extLst>
          </p:cNvPr>
          <p:cNvSpPr>
            <a:spLocks noGrp="1" noChangeArrowheads="1"/>
          </p:cNvSpPr>
          <p:nvPr>
            <p:ph type="title"/>
          </p:nvPr>
        </p:nvSpPr>
        <p:spPr/>
        <p:txBody>
          <a:bodyPr/>
          <a:lstStyle/>
          <a:p>
            <a:pPr eaLnBrk="1" hangingPunct="1"/>
            <a:r>
              <a:rPr lang="en-US" altLang="zh-CN"/>
              <a:t>Odd-even</a:t>
            </a:r>
            <a:r>
              <a:rPr lang="zh-CN" altLang="en-US"/>
              <a:t>转置排序示例</a:t>
            </a:r>
          </a:p>
        </p:txBody>
      </p:sp>
      <p:sp>
        <p:nvSpPr>
          <p:cNvPr id="26627" name="Rectangle 3">
            <a:extLst>
              <a:ext uri="{FF2B5EF4-FFF2-40B4-BE49-F238E27FC236}">
                <a16:creationId xmlns:a16="http://schemas.microsoft.com/office/drawing/2014/main" id="{ECC9D9EE-D36C-4F52-8394-9A9B14FC54BF}"/>
              </a:ext>
            </a:extLst>
          </p:cNvPr>
          <p:cNvSpPr>
            <a:spLocks noGrp="1" noChangeArrowheads="1"/>
          </p:cNvSpPr>
          <p:nvPr>
            <p:ph type="body" idx="1"/>
          </p:nvPr>
        </p:nvSpPr>
        <p:spPr/>
        <p:txBody>
          <a:bodyPr/>
          <a:lstStyle/>
          <a:p>
            <a:pPr marL="0" indent="0" eaLnBrk="1" hangingPunct="1">
              <a:spcBef>
                <a:spcPts val="100"/>
              </a:spcBef>
              <a:buFont typeface="Wingdings" panose="05000000000000000000" pitchFamily="2" charset="2"/>
              <a:buNone/>
              <a:defRPr/>
            </a:pPr>
            <a:endParaRPr lang="en-US" altLang="zh-CN" sz="2000" kern="100" dirty="0">
              <a:solidFill>
                <a:srgbClr val="0000FF"/>
              </a:solidFill>
              <a:latin typeface="Arial" panose="020B0604020202020204" pitchFamily="34" charset="0"/>
            </a:endParaRPr>
          </a:p>
        </p:txBody>
      </p:sp>
      <p:pic>
        <p:nvPicPr>
          <p:cNvPr id="57348" name="Picture 4" descr="evenodd1">
            <a:extLst>
              <a:ext uri="{FF2B5EF4-FFF2-40B4-BE49-F238E27FC236}">
                <a16:creationId xmlns:a16="http://schemas.microsoft.com/office/drawing/2014/main" id="{3744C72A-1F6A-480E-AC46-659934ACF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818438" cy="387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8BD8014-6C71-4275-AC0D-EAAF20735563}"/>
              </a:ext>
            </a:extLst>
          </p:cNvPr>
          <p:cNvSpPr>
            <a:spLocks noGrp="1" noChangeArrowheads="1"/>
          </p:cNvSpPr>
          <p:nvPr>
            <p:ph type="title"/>
          </p:nvPr>
        </p:nvSpPr>
        <p:spPr/>
        <p:txBody>
          <a:bodyPr/>
          <a:lstStyle/>
          <a:p>
            <a:pPr eaLnBrk="1" hangingPunct="1"/>
            <a:r>
              <a:rPr lang="en-US" altLang="zh-CN"/>
              <a:t>Odd-even</a:t>
            </a:r>
            <a:r>
              <a:rPr lang="zh-CN" altLang="en-US"/>
              <a:t>转置排序示例</a:t>
            </a:r>
          </a:p>
        </p:txBody>
      </p:sp>
      <p:sp>
        <p:nvSpPr>
          <p:cNvPr id="26627" name="Rectangle 3">
            <a:extLst>
              <a:ext uri="{FF2B5EF4-FFF2-40B4-BE49-F238E27FC236}">
                <a16:creationId xmlns:a16="http://schemas.microsoft.com/office/drawing/2014/main" id="{8D50C369-B865-4839-9045-4D91CE432614}"/>
              </a:ext>
            </a:extLst>
          </p:cNvPr>
          <p:cNvSpPr>
            <a:spLocks noGrp="1" noChangeArrowheads="1"/>
          </p:cNvSpPr>
          <p:nvPr>
            <p:ph type="body" idx="1"/>
          </p:nvPr>
        </p:nvSpPr>
        <p:spPr/>
        <p:txBody>
          <a:bodyPr/>
          <a:lstStyle/>
          <a:p>
            <a:pPr marL="0" indent="0" eaLnBrk="1" hangingPunct="1">
              <a:spcBef>
                <a:spcPts val="100"/>
              </a:spcBef>
              <a:buFont typeface="Wingdings" panose="05000000000000000000" pitchFamily="2" charset="2"/>
              <a:buNone/>
              <a:defRPr/>
            </a:pPr>
            <a:endParaRPr lang="en-US" altLang="zh-CN" sz="2000" kern="100" dirty="0">
              <a:solidFill>
                <a:srgbClr val="0000FF"/>
              </a:solidFill>
              <a:latin typeface="Arial" panose="020B0604020202020204" pitchFamily="34" charset="0"/>
            </a:endParaRPr>
          </a:p>
        </p:txBody>
      </p:sp>
      <p:pic>
        <p:nvPicPr>
          <p:cNvPr id="58372" name="Picture 4" descr="evenodd2">
            <a:extLst>
              <a:ext uri="{FF2B5EF4-FFF2-40B4-BE49-F238E27FC236}">
                <a16:creationId xmlns:a16="http://schemas.microsoft.com/office/drawing/2014/main" id="{F1D1EC32-086F-437F-AED0-88CEC93F66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80732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F9AA4B6B-1040-4A1F-9D5E-46FA1C0F3D90}"/>
              </a:ext>
            </a:extLst>
          </p:cNvPr>
          <p:cNvSpPr>
            <a:spLocks noGrp="1" noChangeArrowheads="1"/>
          </p:cNvSpPr>
          <p:nvPr>
            <p:ph type="title"/>
          </p:nvPr>
        </p:nvSpPr>
        <p:spPr/>
        <p:txBody>
          <a:bodyPr/>
          <a:lstStyle/>
          <a:p>
            <a:pPr eaLnBrk="1" hangingPunct="1"/>
            <a:r>
              <a:rPr lang="en-US" altLang="zh-CN"/>
              <a:t>Odd-even</a:t>
            </a:r>
            <a:r>
              <a:rPr lang="zh-CN" altLang="en-US"/>
              <a:t> </a:t>
            </a:r>
            <a:r>
              <a:rPr lang="en-US" altLang="zh-CN"/>
              <a:t>OpenMP</a:t>
            </a:r>
            <a:r>
              <a:rPr lang="zh-CN" altLang="en-US"/>
              <a:t>版本</a:t>
            </a:r>
          </a:p>
        </p:txBody>
      </p:sp>
      <p:sp>
        <p:nvSpPr>
          <p:cNvPr id="26627" name="Rectangle 3">
            <a:extLst>
              <a:ext uri="{FF2B5EF4-FFF2-40B4-BE49-F238E27FC236}">
                <a16:creationId xmlns:a16="http://schemas.microsoft.com/office/drawing/2014/main" id="{94AD7531-1C7E-46BE-BD19-747BC217769E}"/>
              </a:ext>
            </a:extLst>
          </p:cNvPr>
          <p:cNvSpPr>
            <a:spLocks noGrp="1" noChangeArrowheads="1"/>
          </p:cNvSpPr>
          <p:nvPr>
            <p:ph type="body" idx="1"/>
          </p:nvPr>
        </p:nvSpPr>
        <p:spPr/>
        <p:txBody>
          <a:bodyPr/>
          <a:lstStyle/>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for (phase = 0; phase &lt; n; phase++) {</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if (phase % 2 == 0)</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pragma</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omp</a:t>
            </a:r>
            <a:r>
              <a:rPr lang="en-US" altLang="zh-CN" sz="2000" kern="100" dirty="0">
                <a:solidFill>
                  <a:srgbClr val="0000FF"/>
                </a:solidFill>
                <a:latin typeface="Arial" panose="020B0604020202020204" pitchFamily="34" charset="0"/>
              </a:rPr>
              <a:t> parallel for </a:t>
            </a:r>
            <a:r>
              <a:rPr lang="en-US" altLang="zh-CN" sz="2000" kern="100" dirty="0" err="1">
                <a:solidFill>
                  <a:srgbClr val="0000FF"/>
                </a:solidFill>
                <a:latin typeface="Arial" panose="020B0604020202020204" pitchFamily="34" charset="0"/>
              </a:rPr>
              <a:t>num_threads</a:t>
            </a:r>
            <a:r>
              <a:rPr lang="en-US" altLang="zh-CN" sz="2000" kern="100" dirty="0">
                <a:solidFill>
                  <a:srgbClr val="0000FF"/>
                </a:solidFill>
                <a:latin typeface="Arial" panose="020B0604020202020204" pitchFamily="34" charset="0"/>
              </a:rPr>
              <a:t>(</a:t>
            </a:r>
            <a:r>
              <a:rPr lang="en-US" altLang="zh-CN" sz="2000" kern="100" dirty="0" err="1">
                <a:solidFill>
                  <a:srgbClr val="0000FF"/>
                </a:solidFill>
                <a:latin typeface="Arial" panose="020B0604020202020204" pitchFamily="34" charset="0"/>
              </a:rPr>
              <a:t>thread_count</a:t>
            </a:r>
            <a:r>
              <a:rPr lang="en-US" altLang="zh-CN" sz="20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default(none) shared(a, n) private(</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tmp</a:t>
            </a:r>
            <a:r>
              <a:rPr lang="en-US" altLang="zh-CN" sz="20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for (</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 1; </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&lt; n; </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 2) {</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if (a[i-1] &gt; a[</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tmp</a:t>
            </a:r>
            <a:r>
              <a:rPr lang="en-US" altLang="zh-CN" sz="2000" kern="100" dirty="0">
                <a:solidFill>
                  <a:srgbClr val="0000FF"/>
                </a:solidFill>
                <a:latin typeface="Arial" panose="020B0604020202020204" pitchFamily="34" charset="0"/>
              </a:rPr>
              <a:t> = a[i-1];</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a[i-1] = a[</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a[</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 </a:t>
            </a:r>
            <a:r>
              <a:rPr lang="en-US" altLang="zh-CN" sz="2000" kern="100" dirty="0" err="1">
                <a:solidFill>
                  <a:srgbClr val="0000FF"/>
                </a:solidFill>
                <a:latin typeface="Arial" panose="020B0604020202020204" pitchFamily="34" charset="0"/>
              </a:rPr>
              <a:t>tmp</a:t>
            </a:r>
            <a:r>
              <a:rPr lang="en-US" altLang="zh-CN" sz="20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173E5D7-EEBB-43E3-9BA5-69014D1FE79A}"/>
              </a:ext>
            </a:extLst>
          </p:cNvPr>
          <p:cNvSpPr>
            <a:spLocks noGrp="1" noChangeArrowheads="1"/>
          </p:cNvSpPr>
          <p:nvPr>
            <p:ph type="title"/>
          </p:nvPr>
        </p:nvSpPr>
        <p:spPr/>
        <p:txBody>
          <a:bodyPr/>
          <a:lstStyle/>
          <a:p>
            <a:pPr eaLnBrk="1" hangingPunct="1"/>
            <a:r>
              <a:rPr lang="en-US" altLang="zh-CN"/>
              <a:t>Odd-even</a:t>
            </a:r>
            <a:r>
              <a:rPr lang="zh-CN" altLang="en-US"/>
              <a:t> </a:t>
            </a:r>
            <a:r>
              <a:rPr lang="en-US" altLang="zh-CN"/>
              <a:t>OpenMP</a:t>
            </a:r>
            <a:r>
              <a:rPr lang="zh-CN" altLang="en-US"/>
              <a:t>版本</a:t>
            </a:r>
            <a:r>
              <a:rPr lang="en-US" altLang="zh-CN"/>
              <a:t>(2)</a:t>
            </a:r>
            <a:endParaRPr lang="zh-CN" altLang="en-US"/>
          </a:p>
        </p:txBody>
      </p:sp>
      <p:sp>
        <p:nvSpPr>
          <p:cNvPr id="26627" name="Rectangle 3">
            <a:extLst>
              <a:ext uri="{FF2B5EF4-FFF2-40B4-BE49-F238E27FC236}">
                <a16:creationId xmlns:a16="http://schemas.microsoft.com/office/drawing/2014/main" id="{3900EAE5-E4E5-4CB0-828A-08A9D5CCA9BF}"/>
              </a:ext>
            </a:extLst>
          </p:cNvPr>
          <p:cNvSpPr>
            <a:spLocks noGrp="1" noChangeArrowheads="1"/>
          </p:cNvSpPr>
          <p:nvPr>
            <p:ph type="body" idx="1"/>
          </p:nvPr>
        </p:nvSpPr>
        <p:spPr/>
        <p:txBody>
          <a:bodyPr/>
          <a:lstStyle/>
          <a:p>
            <a:pPr marL="0" indent="0" eaLnBrk="1" hangingPunct="1">
              <a:spcBef>
                <a:spcPts val="100"/>
              </a:spcBef>
              <a:buFont typeface="Wingdings" panose="05000000000000000000" pitchFamily="2" charset="2"/>
              <a:buNone/>
              <a:defRPr/>
            </a:pPr>
            <a:r>
              <a:rPr lang="pt-BR" altLang="zh-CN" sz="2000" kern="100" dirty="0">
                <a:solidFill>
                  <a:srgbClr val="0000FF"/>
                </a:solidFill>
                <a:latin typeface="Arial" panose="020B0604020202020204" pitchFamily="34" charset="0"/>
              </a:rPr>
              <a:t>  else</a:t>
            </a:r>
          </a:p>
          <a:p>
            <a:pPr marL="0" indent="0" eaLnBrk="1" hangingPunct="1">
              <a:spcBef>
                <a:spcPts val="100"/>
              </a:spcBef>
              <a:buFont typeface="Wingdings" panose="05000000000000000000" pitchFamily="2" charset="2"/>
              <a:buNone/>
              <a:defRPr/>
            </a:pPr>
            <a:r>
              <a:rPr lang="pt-BR" altLang="zh-CN" sz="2000" kern="100" dirty="0">
                <a:solidFill>
                  <a:srgbClr val="0000FF"/>
                </a:solidFill>
                <a:latin typeface="Arial" panose="020B0604020202020204" pitchFamily="34" charset="0"/>
              </a:rPr>
              <a:t>#  pragma omp parallel for </a:t>
            </a:r>
            <a:r>
              <a:rPr lang="en-US" altLang="zh-CN" sz="2000" kern="100" dirty="0" err="1">
                <a:solidFill>
                  <a:srgbClr val="0000FF"/>
                </a:solidFill>
                <a:latin typeface="Arial" panose="020B0604020202020204" pitchFamily="34" charset="0"/>
              </a:rPr>
              <a:t>num_threads</a:t>
            </a:r>
            <a:r>
              <a:rPr lang="en-US" altLang="zh-CN" sz="2000" kern="100" dirty="0">
                <a:solidFill>
                  <a:srgbClr val="0000FF"/>
                </a:solidFill>
                <a:latin typeface="Arial" panose="020B0604020202020204" pitchFamily="34" charset="0"/>
              </a:rPr>
              <a:t>(</a:t>
            </a:r>
            <a:r>
              <a:rPr lang="en-US" altLang="zh-CN" sz="2000" kern="100" dirty="0" err="1">
                <a:solidFill>
                  <a:srgbClr val="0000FF"/>
                </a:solidFill>
                <a:latin typeface="Arial" panose="020B0604020202020204" pitchFamily="34" charset="0"/>
              </a:rPr>
              <a:t>thread_count</a:t>
            </a:r>
            <a:r>
              <a:rPr lang="en-US" altLang="zh-CN" sz="2000" kern="100" dirty="0">
                <a:solidFill>
                  <a:srgbClr val="0000FF"/>
                </a:solidFill>
                <a:latin typeface="Arial" panose="020B0604020202020204" pitchFamily="34" charset="0"/>
              </a:rPr>
              <a:t>)  \</a:t>
            </a:r>
            <a:endParaRPr lang="pt-BR" altLang="zh-CN" sz="20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pt-BR" altLang="zh-CN" sz="2000" kern="100" dirty="0">
                <a:solidFill>
                  <a:srgbClr val="0000FF"/>
                </a:solidFill>
                <a:latin typeface="Arial" panose="020B0604020202020204" pitchFamily="34" charset="0"/>
              </a:rPr>
              <a:t>         default(none) shared(a, n) private(i, tmp)</a:t>
            </a:r>
          </a:p>
          <a:p>
            <a:pPr marL="0" indent="0" eaLnBrk="1" hangingPunct="1">
              <a:spcBef>
                <a:spcPts val="100"/>
              </a:spcBef>
              <a:buFont typeface="Wingdings" panose="05000000000000000000" pitchFamily="2" charset="2"/>
              <a:buNone/>
              <a:defRPr/>
            </a:pPr>
            <a:r>
              <a:rPr lang="pt-BR" altLang="zh-CN" sz="2000" kern="100" dirty="0">
                <a:solidFill>
                  <a:srgbClr val="0000FF"/>
                </a:solidFill>
                <a:latin typeface="Arial" panose="020B0604020202020204" pitchFamily="34" charset="0"/>
              </a:rPr>
              <a:t>    for (i = 1; i &lt; n - 1; i += 2) </a:t>
            </a:r>
            <a:r>
              <a:rPr lang="en-US" altLang="zh-CN" sz="2000" kern="100" dirty="0">
                <a:solidFill>
                  <a:srgbClr val="0000FF"/>
                </a:solidFill>
                <a:latin typeface="Arial" panose="020B0604020202020204" pitchFamily="34" charset="0"/>
              </a:rPr>
              <a:t>{</a:t>
            </a:r>
            <a:endParaRPr lang="pt-BR" altLang="zh-CN" sz="20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pt-BR" altLang="zh-CN" sz="2000" kern="100" dirty="0">
                <a:solidFill>
                  <a:srgbClr val="0000FF"/>
                </a:solidFill>
                <a:latin typeface="Arial" panose="020B0604020202020204" pitchFamily="34" charset="0"/>
              </a:rPr>
              <a:t>      if (a[i] &gt; a[i+1]) </a:t>
            </a:r>
            <a:r>
              <a:rPr lang="en-US" altLang="zh-CN" sz="2000" kern="100" dirty="0">
                <a:solidFill>
                  <a:srgbClr val="0000FF"/>
                </a:solidFill>
                <a:latin typeface="Arial" panose="020B0604020202020204" pitchFamily="34" charset="0"/>
              </a:rPr>
              <a:t>{</a:t>
            </a:r>
            <a:endParaRPr lang="pt-BR" altLang="zh-CN" sz="20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pt-BR" altLang="zh-CN" sz="2000" kern="100" dirty="0">
                <a:solidFill>
                  <a:srgbClr val="0000FF"/>
                </a:solidFill>
                <a:latin typeface="Arial" panose="020B0604020202020204" pitchFamily="34" charset="0"/>
              </a:rPr>
              <a:t>        tmp = a[i+1];</a:t>
            </a:r>
          </a:p>
          <a:p>
            <a:pPr marL="0" indent="0" eaLnBrk="1" hangingPunct="1">
              <a:spcBef>
                <a:spcPts val="100"/>
              </a:spcBef>
              <a:buFont typeface="Wingdings" panose="05000000000000000000" pitchFamily="2" charset="2"/>
              <a:buNone/>
              <a:defRPr/>
            </a:pPr>
            <a:r>
              <a:rPr lang="pt-BR" altLang="zh-CN" sz="2000" kern="100" dirty="0">
                <a:solidFill>
                  <a:srgbClr val="0000FF"/>
                </a:solidFill>
                <a:latin typeface="Arial" panose="020B0604020202020204" pitchFamily="34" charset="0"/>
              </a:rPr>
              <a:t>        a[i+1] = a[i];</a:t>
            </a:r>
          </a:p>
          <a:p>
            <a:pPr marL="0" indent="0" eaLnBrk="1" hangingPunct="1">
              <a:spcBef>
                <a:spcPts val="100"/>
              </a:spcBef>
              <a:buFont typeface="Wingdings" panose="05000000000000000000" pitchFamily="2" charset="2"/>
              <a:buNone/>
              <a:defRPr/>
            </a:pPr>
            <a:r>
              <a:rPr lang="pt-BR" altLang="zh-CN" sz="2000" kern="100" dirty="0">
                <a:solidFill>
                  <a:srgbClr val="0000FF"/>
                </a:solidFill>
                <a:latin typeface="Arial" panose="020B0604020202020204" pitchFamily="34" charset="0"/>
              </a:rPr>
              <a:t>        a[i] = tmp;</a:t>
            </a:r>
          </a:p>
          <a:p>
            <a:pPr marL="0" indent="0" eaLnBrk="1" hangingPunct="1">
              <a:spcBef>
                <a:spcPts val="100"/>
              </a:spcBef>
              <a:buFont typeface="Wingdings" panose="05000000000000000000" pitchFamily="2" charset="2"/>
              <a:buNone/>
              <a:defRPr/>
            </a:pPr>
            <a:r>
              <a:rPr lang="pt-BR" altLang="zh-CN" sz="2000" kern="100" dirty="0">
                <a:solidFill>
                  <a:srgbClr val="0000FF"/>
                </a:solidFill>
                <a:latin typeface="Arial" panose="020B0604020202020204" pitchFamily="34" charset="0"/>
              </a:rPr>
              <a:t>      </a:t>
            </a:r>
            <a:r>
              <a:rPr lang="en-US" altLang="zh-CN" sz="2000" kern="100" dirty="0">
                <a:solidFill>
                  <a:srgbClr val="0000FF"/>
                </a:solidFill>
                <a:latin typeface="Arial" panose="020B0604020202020204" pitchFamily="34" charset="0"/>
              </a:rPr>
              <a:t>}</a:t>
            </a:r>
            <a:endParaRPr lang="pt-BR" altLang="zh-CN" sz="20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pt-BR" altLang="zh-CN" sz="2000" kern="100" dirty="0">
                <a:solidFill>
                  <a:srgbClr val="0000FF"/>
                </a:solidFill>
                <a:latin typeface="Arial" panose="020B0604020202020204" pitchFamily="34" charset="0"/>
              </a:rPr>
              <a:t>   </a:t>
            </a:r>
            <a:r>
              <a:rPr lang="en-US" altLang="zh-CN" sz="20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a:t>
            </a:r>
            <a:endParaRPr lang="pt-BR" altLang="zh-CN" sz="20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endParaRPr lang="en-US" altLang="zh-CN" sz="2000" kern="100" dirty="0">
              <a:solidFill>
                <a:srgbClr val="0000FF"/>
              </a:solidFill>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3640853-6B8B-4CE6-906D-F038FC260A02}"/>
              </a:ext>
            </a:extLst>
          </p:cNvPr>
          <p:cNvSpPr>
            <a:spLocks noGrp="1" noChangeArrowheads="1"/>
          </p:cNvSpPr>
          <p:nvPr>
            <p:ph type="title"/>
          </p:nvPr>
        </p:nvSpPr>
        <p:spPr/>
        <p:txBody>
          <a:bodyPr/>
          <a:lstStyle/>
          <a:p>
            <a:pPr eaLnBrk="1" hangingPunct="1"/>
            <a:r>
              <a:rPr lang="zh-CN" altLang="en-US"/>
              <a:t>避免线程创建、销毁开销</a:t>
            </a:r>
          </a:p>
        </p:txBody>
      </p:sp>
      <p:sp>
        <p:nvSpPr>
          <p:cNvPr id="26627" name="Rectangle 3">
            <a:extLst>
              <a:ext uri="{FF2B5EF4-FFF2-40B4-BE49-F238E27FC236}">
                <a16:creationId xmlns:a16="http://schemas.microsoft.com/office/drawing/2014/main" id="{CDA60037-F6A5-4C39-A03F-8C95E35C1D50}"/>
              </a:ext>
            </a:extLst>
          </p:cNvPr>
          <p:cNvSpPr>
            <a:spLocks noGrp="1" noChangeArrowheads="1"/>
          </p:cNvSpPr>
          <p:nvPr>
            <p:ph type="body" idx="1"/>
          </p:nvPr>
        </p:nvSpPr>
        <p:spPr/>
        <p:txBody>
          <a:bodyPr/>
          <a:lstStyle/>
          <a:p>
            <a:pPr marL="0" indent="0" eaLnBrk="1" hangingPunct="1">
              <a:spcBef>
                <a:spcPts val="100"/>
              </a:spcBef>
              <a:buFont typeface="Wingdings" panose="05000000000000000000" pitchFamily="2" charset="2"/>
              <a:buNone/>
              <a:defRPr/>
            </a:pPr>
            <a:r>
              <a:rPr lang="pt-BR" altLang="zh-CN" sz="2000" kern="100" dirty="0">
                <a:solidFill>
                  <a:srgbClr val="FF0000"/>
                </a:solidFill>
                <a:latin typeface="Arial" panose="020B0604020202020204" pitchFamily="34" charset="0"/>
              </a:rPr>
              <a:t>#  pragma omp parallel </a:t>
            </a:r>
            <a:r>
              <a:rPr lang="en-US" altLang="zh-CN" sz="2000" kern="100" dirty="0" err="1">
                <a:solidFill>
                  <a:srgbClr val="FF0000"/>
                </a:solidFill>
                <a:latin typeface="Arial" panose="020B0604020202020204" pitchFamily="34" charset="0"/>
              </a:rPr>
              <a:t>num_threads</a:t>
            </a:r>
            <a:r>
              <a:rPr lang="en-US" altLang="zh-CN" sz="2000" kern="100" dirty="0">
                <a:solidFill>
                  <a:srgbClr val="FF0000"/>
                </a:solidFill>
                <a:latin typeface="Arial" panose="020B0604020202020204" pitchFamily="34" charset="0"/>
              </a:rPr>
              <a:t>(</a:t>
            </a:r>
            <a:r>
              <a:rPr lang="en-US" altLang="zh-CN" sz="2000" kern="100" dirty="0" err="1">
                <a:solidFill>
                  <a:srgbClr val="FF0000"/>
                </a:solidFill>
                <a:latin typeface="Arial" panose="020B0604020202020204" pitchFamily="34" charset="0"/>
              </a:rPr>
              <a:t>thread_count</a:t>
            </a:r>
            <a:r>
              <a:rPr lang="en-US" altLang="zh-CN" sz="2000" kern="100" dirty="0">
                <a:solidFill>
                  <a:srgbClr val="FF0000"/>
                </a:solidFill>
                <a:latin typeface="Arial" panose="020B0604020202020204" pitchFamily="34" charset="0"/>
              </a:rPr>
              <a:t>)  \</a:t>
            </a:r>
            <a:endParaRPr lang="pt-BR" altLang="zh-CN" sz="2000" kern="100" dirty="0">
              <a:solidFill>
                <a:srgbClr val="FF0000"/>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pt-BR" altLang="zh-CN" sz="2000" kern="100" dirty="0">
                <a:solidFill>
                  <a:srgbClr val="FF0000"/>
                </a:solidFill>
                <a:latin typeface="Arial" panose="020B0604020202020204" pitchFamily="34" charset="0"/>
              </a:rPr>
              <a:t>         default(none) shared(a, n) private(i, tmp</a:t>
            </a:r>
            <a:r>
              <a:rPr lang="en-US" altLang="zh-CN" sz="2000" kern="100" dirty="0">
                <a:solidFill>
                  <a:srgbClr val="FF0000"/>
                </a:solidFill>
                <a:latin typeface="Arial" panose="020B0604020202020204" pitchFamily="34" charset="0"/>
              </a:rPr>
              <a:t>, phase</a:t>
            </a:r>
            <a:r>
              <a:rPr lang="pt-BR" altLang="zh-CN" sz="2000" kern="100" dirty="0">
                <a:solidFill>
                  <a:srgbClr val="FF0000"/>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for (phase = 0; phase &lt; n; phase++) {</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if (phase % 2 == 0)</a:t>
            </a:r>
          </a:p>
          <a:p>
            <a:pPr marL="0" indent="0" eaLnBrk="1" hangingPunct="1">
              <a:spcBef>
                <a:spcPts val="100"/>
              </a:spcBef>
              <a:buFont typeface="Wingdings" panose="05000000000000000000" pitchFamily="2" charset="2"/>
              <a:buNone/>
              <a:defRPr/>
            </a:pPr>
            <a:r>
              <a:rPr lang="en-US" altLang="zh-CN" sz="2000" kern="100" dirty="0">
                <a:solidFill>
                  <a:srgbClr val="FF0000"/>
                </a:solidFill>
                <a:latin typeface="Arial" panose="020B0604020202020204" pitchFamily="34" charset="0"/>
              </a:rPr>
              <a:t>#    pragma </a:t>
            </a:r>
            <a:r>
              <a:rPr lang="en-US" altLang="zh-CN" sz="2000" kern="100" dirty="0" err="1">
                <a:solidFill>
                  <a:srgbClr val="FF0000"/>
                </a:solidFill>
                <a:latin typeface="Arial" panose="020B0604020202020204" pitchFamily="34" charset="0"/>
              </a:rPr>
              <a:t>omp</a:t>
            </a:r>
            <a:r>
              <a:rPr lang="en-US" altLang="zh-CN" sz="2000" kern="100" dirty="0">
                <a:solidFill>
                  <a:srgbClr val="FF0000"/>
                </a:solidFill>
                <a:latin typeface="Arial" panose="020B0604020202020204" pitchFamily="34" charset="0"/>
              </a:rPr>
              <a:t> for</a:t>
            </a:r>
          </a:p>
          <a:p>
            <a:pPr marL="0" indent="0" eaLnBrk="1" hangingPunct="1">
              <a:spcBef>
                <a:spcPts val="100"/>
              </a:spcBef>
              <a:buFont typeface="Wingdings" panose="05000000000000000000" pitchFamily="2" charset="2"/>
              <a:buNone/>
              <a:defRPr/>
            </a:pPr>
            <a:r>
              <a:rPr lang="pt-BR" altLang="zh-CN" sz="2000" kern="100" dirty="0">
                <a:solidFill>
                  <a:srgbClr val="0000FF"/>
                </a:solidFill>
                <a:latin typeface="Arial" panose="020B0604020202020204" pitchFamily="34" charset="0"/>
              </a:rPr>
              <a:t>      for (i = 1; i &lt; n; i += 2) </a:t>
            </a:r>
            <a:r>
              <a:rPr lang="en-US" altLang="zh-CN" sz="2000" kern="100" dirty="0">
                <a:solidFill>
                  <a:srgbClr val="0000FF"/>
                </a:solidFill>
                <a:latin typeface="Arial" panose="020B0604020202020204" pitchFamily="34" charset="0"/>
              </a:rPr>
              <a:t>{</a:t>
            </a:r>
            <a:endParaRPr lang="pt-BR" altLang="zh-CN" sz="20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a:t>
            </a:r>
            <a:endParaRPr lang="pt-BR" altLang="zh-CN" sz="20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pt-BR" altLang="zh-CN" sz="2000" kern="100" dirty="0">
                <a:solidFill>
                  <a:srgbClr val="0000FF"/>
                </a:solidFill>
                <a:latin typeface="Arial" panose="020B0604020202020204" pitchFamily="34" charset="0"/>
              </a:rPr>
              <a:t>      </a:t>
            </a:r>
            <a:r>
              <a:rPr lang="en-US" altLang="zh-CN" sz="20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pt-BR" altLang="zh-CN" sz="2000" kern="100" dirty="0">
                <a:solidFill>
                  <a:srgbClr val="0000FF"/>
                </a:solidFill>
                <a:latin typeface="Arial" panose="020B0604020202020204" pitchFamily="34" charset="0"/>
              </a:rPr>
              <a:t>   else</a:t>
            </a:r>
          </a:p>
          <a:p>
            <a:pPr marL="0" indent="0" eaLnBrk="1" hangingPunct="1">
              <a:spcBef>
                <a:spcPts val="100"/>
              </a:spcBef>
              <a:buFont typeface="Wingdings" panose="05000000000000000000" pitchFamily="2" charset="2"/>
              <a:buNone/>
              <a:defRPr/>
            </a:pPr>
            <a:r>
              <a:rPr lang="pt-BR" altLang="zh-CN" sz="2000" kern="100" dirty="0">
                <a:solidFill>
                  <a:srgbClr val="FF0000"/>
                </a:solidFill>
                <a:latin typeface="Arial" panose="020B0604020202020204" pitchFamily="34" charset="0"/>
              </a:rPr>
              <a:t>#    pragma omp for</a:t>
            </a:r>
          </a:p>
          <a:p>
            <a:pPr marL="0" indent="0" eaLnBrk="1" hangingPunct="1">
              <a:spcBef>
                <a:spcPts val="100"/>
              </a:spcBef>
              <a:buFont typeface="Wingdings" panose="05000000000000000000" pitchFamily="2" charset="2"/>
              <a:buNone/>
              <a:defRPr/>
            </a:pPr>
            <a:r>
              <a:rPr lang="pt-BR" altLang="zh-CN" sz="2000" kern="100" dirty="0">
                <a:solidFill>
                  <a:srgbClr val="0000FF"/>
                </a:solidFill>
                <a:latin typeface="Arial" panose="020B0604020202020204" pitchFamily="34" charset="0"/>
              </a:rPr>
              <a:t>      for (i = 1; i &lt; n - 1; i += 2) </a:t>
            </a:r>
            <a:r>
              <a:rPr lang="en-US" altLang="zh-CN" sz="2000" kern="100" dirty="0">
                <a:solidFill>
                  <a:srgbClr val="0000FF"/>
                </a:solidFill>
                <a:latin typeface="Arial" panose="020B0604020202020204" pitchFamily="34" charset="0"/>
              </a:rPr>
              <a:t>{</a:t>
            </a:r>
            <a:endParaRPr lang="pt-BR" altLang="zh-CN" sz="20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a:t>
            </a:r>
            <a:endParaRPr lang="pt-BR" altLang="zh-CN" sz="20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pt-BR" altLang="zh-CN" sz="2000" kern="100" dirty="0">
                <a:solidFill>
                  <a:srgbClr val="0000FF"/>
                </a:solidFill>
                <a:latin typeface="Arial" panose="020B0604020202020204" pitchFamily="34" charset="0"/>
              </a:rPr>
              <a:t>     </a:t>
            </a:r>
            <a:r>
              <a:rPr lang="en-US" altLang="zh-CN" sz="20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a:t>
            </a:r>
            <a:endParaRPr lang="pt-BR" altLang="zh-CN" sz="2000" kern="100" dirty="0">
              <a:solidFill>
                <a:srgbClr val="0000FF"/>
              </a:solidFill>
              <a:latin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B54B3D4-C84B-40D8-8D92-81F1E63BB57F}"/>
              </a:ext>
            </a:extLst>
          </p:cNvPr>
          <p:cNvSpPr>
            <a:spLocks noGrp="1" noChangeArrowheads="1"/>
          </p:cNvSpPr>
          <p:nvPr>
            <p:ph type="title"/>
          </p:nvPr>
        </p:nvSpPr>
        <p:spPr/>
        <p:txBody>
          <a:bodyPr/>
          <a:lstStyle/>
          <a:p>
            <a:pPr eaLnBrk="1" hangingPunct="1"/>
            <a:r>
              <a:rPr lang="zh-CN" altLang="en-US"/>
              <a:t>提纲</a:t>
            </a:r>
          </a:p>
        </p:txBody>
      </p:sp>
      <p:sp>
        <p:nvSpPr>
          <p:cNvPr id="62467" name="Rectangle 3">
            <a:extLst>
              <a:ext uri="{FF2B5EF4-FFF2-40B4-BE49-F238E27FC236}">
                <a16:creationId xmlns:a16="http://schemas.microsoft.com/office/drawing/2014/main" id="{976F2066-13CE-4C3A-8898-8E9F56004B2D}"/>
              </a:ext>
            </a:extLst>
          </p:cNvPr>
          <p:cNvSpPr>
            <a:spLocks noGrp="1" noChangeArrowheads="1"/>
          </p:cNvSpPr>
          <p:nvPr>
            <p:ph type="body" idx="1"/>
          </p:nvPr>
        </p:nvSpPr>
        <p:spPr/>
        <p:txBody>
          <a:bodyPr/>
          <a:lstStyle/>
          <a:p>
            <a:pPr eaLnBrk="1" hangingPunct="1"/>
            <a:r>
              <a:rPr lang="en-US" altLang="zh-CN"/>
              <a:t>OpenMP</a:t>
            </a:r>
            <a:r>
              <a:rPr lang="zh-CN" altLang="en-US"/>
              <a:t>并行模型</a:t>
            </a:r>
            <a:endParaRPr lang="en-US" altLang="zh-CN"/>
          </a:p>
          <a:p>
            <a:pPr eaLnBrk="1" hangingPunct="1"/>
            <a:r>
              <a:rPr lang="zh-CN" altLang="en-US"/>
              <a:t>并行循环</a:t>
            </a:r>
            <a:endParaRPr lang="en-US" altLang="zh-CN"/>
          </a:p>
          <a:p>
            <a:pPr eaLnBrk="1" hangingPunct="1"/>
            <a:r>
              <a:rPr lang="zh-CN" altLang="en-US"/>
              <a:t>数据依赖</a:t>
            </a:r>
            <a:endParaRPr lang="en-US" altLang="zh-CN"/>
          </a:p>
          <a:p>
            <a:pPr eaLnBrk="1" hangingPunct="1"/>
            <a:r>
              <a:rPr lang="zh-CN" altLang="en-US">
                <a:solidFill>
                  <a:srgbClr val="FF0000"/>
                </a:solidFill>
              </a:rPr>
              <a:t>循环调度</a:t>
            </a:r>
            <a:endParaRPr lang="en-US" altLang="zh-CN">
              <a:solidFill>
                <a:srgbClr val="FF0000"/>
              </a:solidFill>
            </a:endParaRPr>
          </a:p>
          <a:p>
            <a:pPr eaLnBrk="1" hangingPunct="1"/>
            <a:r>
              <a:rPr lang="zh-CN" altLang="en-US"/>
              <a:t>局部性</a:t>
            </a:r>
            <a:endParaRPr lang="en-US" altLang="zh-CN"/>
          </a:p>
          <a:p>
            <a:pPr eaLnBrk="1" hangingPunct="1"/>
            <a:r>
              <a:rPr lang="en-US" altLang="zh-CN"/>
              <a:t>OpenMP</a:t>
            </a:r>
            <a:r>
              <a:rPr lang="zh-CN" altLang="en-US"/>
              <a:t>新特性</a:t>
            </a:r>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5350BF0-3144-455A-8262-03FFA13CFE66}"/>
              </a:ext>
            </a:extLst>
          </p:cNvPr>
          <p:cNvSpPr>
            <a:spLocks noGrp="1" noChangeArrowheads="1"/>
          </p:cNvSpPr>
          <p:nvPr>
            <p:ph type="title"/>
          </p:nvPr>
        </p:nvSpPr>
        <p:spPr/>
        <p:txBody>
          <a:bodyPr/>
          <a:lstStyle/>
          <a:p>
            <a:pPr eaLnBrk="1" hangingPunct="1"/>
            <a:r>
              <a:rPr lang="zh-CN" altLang="en-US"/>
              <a:t>静态映射方法</a:t>
            </a:r>
          </a:p>
        </p:txBody>
      </p:sp>
      <p:sp>
        <p:nvSpPr>
          <p:cNvPr id="63491" name="Rectangle 3">
            <a:extLst>
              <a:ext uri="{FF2B5EF4-FFF2-40B4-BE49-F238E27FC236}">
                <a16:creationId xmlns:a16="http://schemas.microsoft.com/office/drawing/2014/main" id="{6C5ACB6F-123C-4663-B10A-1FBD710324DF}"/>
              </a:ext>
            </a:extLst>
          </p:cNvPr>
          <p:cNvSpPr>
            <a:spLocks noGrp="1" noChangeArrowheads="1"/>
          </p:cNvSpPr>
          <p:nvPr>
            <p:ph type="body" idx="1"/>
          </p:nvPr>
        </p:nvSpPr>
        <p:spPr/>
        <p:txBody>
          <a:bodyPr/>
          <a:lstStyle/>
          <a:p>
            <a:pPr eaLnBrk="1" hangingPunct="1"/>
            <a:r>
              <a:rPr lang="zh-CN" altLang="en-US"/>
              <a:t>基于数据划分的映射</a:t>
            </a:r>
          </a:p>
          <a:p>
            <a:pPr eaLnBrk="1" hangingPunct="1"/>
            <a:r>
              <a:rPr lang="zh-CN" altLang="en-US"/>
              <a:t>结合数据划分结果和“所有者计算”规则进行映射</a:t>
            </a:r>
          </a:p>
          <a:p>
            <a:pPr eaLnBrk="1" hangingPunct="1"/>
            <a:r>
              <a:rPr lang="zh-CN" altLang="en-US"/>
              <a:t>针对稠密矩阵的简单映射</a:t>
            </a:r>
            <a:r>
              <a:rPr lang="en-US" altLang="zh-CN"/>
              <a:t>——</a:t>
            </a:r>
            <a:r>
              <a:rPr lang="zh-CN" altLang="en-US"/>
              <a:t>块分配</a:t>
            </a:r>
          </a:p>
          <a:p>
            <a:pPr lvl="1" eaLnBrk="1" hangingPunct="1"/>
            <a:r>
              <a:rPr lang="zh-CN" altLang="en-US"/>
              <a:t>数据</a:t>
            </a:r>
            <a:r>
              <a:rPr lang="en-US" altLang="zh-CN"/>
              <a:t>——</a:t>
            </a:r>
            <a:r>
              <a:rPr lang="zh-CN" altLang="en-US"/>
              <a:t>数组</a:t>
            </a:r>
          </a:p>
          <a:p>
            <a:pPr lvl="1" eaLnBrk="1" hangingPunct="1"/>
            <a:r>
              <a:rPr lang="zh-CN" altLang="en-US"/>
              <a:t>数组一致地划分为若干部分，分配给进程，每个进程获得一块连续的数组元素</a:t>
            </a:r>
          </a:p>
          <a:p>
            <a:pPr lvl="1" eaLnBrk="1" hangingPunct="1"/>
            <a:r>
              <a:rPr lang="zh-CN" altLang="en-US"/>
              <a:t>特别适合于局部交互问题：如数组元素的计算依赖周围相邻元素的值</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708CFB6-416F-4346-9BB7-AB002267B868}"/>
              </a:ext>
            </a:extLst>
          </p:cNvPr>
          <p:cNvSpPr>
            <a:spLocks noGrp="1" noChangeArrowheads="1"/>
          </p:cNvSpPr>
          <p:nvPr>
            <p:ph type="title"/>
          </p:nvPr>
        </p:nvSpPr>
        <p:spPr/>
        <p:txBody>
          <a:bodyPr/>
          <a:lstStyle/>
          <a:p>
            <a:pPr eaLnBrk="1" hangingPunct="1"/>
            <a:r>
              <a:rPr lang="zh-CN" altLang="en-US"/>
              <a:t>例：</a:t>
            </a:r>
            <a:r>
              <a:rPr lang="en-US" altLang="zh-CN"/>
              <a:t>n×n</a:t>
            </a:r>
            <a:r>
              <a:rPr lang="zh-CN" altLang="en-US"/>
              <a:t>数组块分配</a:t>
            </a:r>
          </a:p>
        </p:txBody>
      </p:sp>
      <p:sp>
        <p:nvSpPr>
          <p:cNvPr id="64515" name="Rectangle 3">
            <a:extLst>
              <a:ext uri="{FF2B5EF4-FFF2-40B4-BE49-F238E27FC236}">
                <a16:creationId xmlns:a16="http://schemas.microsoft.com/office/drawing/2014/main" id="{5EC68F4C-93E0-4FF0-9ED4-260EA88AFE45}"/>
              </a:ext>
            </a:extLst>
          </p:cNvPr>
          <p:cNvSpPr>
            <a:spLocks noGrp="1" noChangeArrowheads="1"/>
          </p:cNvSpPr>
          <p:nvPr>
            <p:ph type="body" idx="1"/>
          </p:nvPr>
        </p:nvSpPr>
        <p:spPr>
          <a:xfrm>
            <a:off x="1182688" y="4419600"/>
            <a:ext cx="7772400" cy="2133600"/>
          </a:xfrm>
        </p:spPr>
        <p:txBody>
          <a:bodyPr/>
          <a:lstStyle/>
          <a:p>
            <a:pPr eaLnBrk="1" hangingPunct="1"/>
            <a:r>
              <a:rPr lang="zh-CN" altLang="en-US"/>
              <a:t>按行分配</a:t>
            </a:r>
          </a:p>
          <a:p>
            <a:pPr lvl="1" eaLnBrk="1" hangingPunct="1"/>
            <a:r>
              <a:rPr lang="zh-CN" altLang="en-US"/>
              <a:t>数组分为</a:t>
            </a:r>
            <a:r>
              <a:rPr lang="en-US" altLang="zh-CN"/>
              <a:t>p</a:t>
            </a:r>
            <a:r>
              <a:rPr lang="zh-CN" altLang="en-US"/>
              <a:t>个部分，每个部分</a:t>
            </a:r>
            <a:r>
              <a:rPr lang="en-US" altLang="zh-CN"/>
              <a:t>n/p</a:t>
            </a:r>
            <a:r>
              <a:rPr lang="zh-CN" altLang="en-US"/>
              <a:t>行</a:t>
            </a:r>
          </a:p>
          <a:p>
            <a:pPr lvl="1" eaLnBrk="1" hangingPunct="1"/>
            <a:r>
              <a:rPr lang="zh-CN" altLang="en-US"/>
              <a:t>进程</a:t>
            </a:r>
            <a:r>
              <a:rPr lang="en-US" altLang="zh-CN"/>
              <a:t>k</a:t>
            </a:r>
            <a:r>
              <a:rPr lang="zh-CN" altLang="en-US"/>
              <a:t>获得</a:t>
            </a:r>
            <a:r>
              <a:rPr lang="en-US" altLang="zh-CN"/>
              <a:t>kn/p</a:t>
            </a:r>
            <a:r>
              <a:rPr lang="zh-CN" altLang="en-US"/>
              <a:t>～</a:t>
            </a:r>
            <a:r>
              <a:rPr lang="en-US" altLang="zh-CN"/>
              <a:t>(k+1)n/p-1</a:t>
            </a:r>
            <a:r>
              <a:rPr lang="zh-CN" altLang="en-US"/>
              <a:t>行</a:t>
            </a:r>
          </a:p>
        </p:txBody>
      </p:sp>
      <p:pic>
        <p:nvPicPr>
          <p:cNvPr id="64516" name="Picture 4" descr="blockdis">
            <a:extLst>
              <a:ext uri="{FF2B5EF4-FFF2-40B4-BE49-F238E27FC236}">
                <a16:creationId xmlns:a16="http://schemas.microsoft.com/office/drawing/2014/main" id="{DF450023-5B71-41A1-8846-5BEBF3F525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763" y="1295400"/>
            <a:ext cx="6846887" cy="307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1D2B5F49-8360-4F47-962C-53D305235AAF}"/>
              </a:ext>
            </a:extLst>
          </p:cNvPr>
          <p:cNvSpPr>
            <a:spLocks noGrp="1" noChangeArrowheads="1"/>
          </p:cNvSpPr>
          <p:nvPr>
            <p:ph type="title"/>
          </p:nvPr>
        </p:nvSpPr>
        <p:spPr/>
        <p:txBody>
          <a:bodyPr/>
          <a:lstStyle/>
          <a:p>
            <a:pPr eaLnBrk="1" hangingPunct="1"/>
            <a:r>
              <a:rPr lang="zh-CN" altLang="en-US"/>
              <a:t>例：</a:t>
            </a:r>
            <a:r>
              <a:rPr lang="en-US" altLang="zh-CN"/>
              <a:t>n×n</a:t>
            </a:r>
            <a:r>
              <a:rPr lang="zh-CN" altLang="en-US"/>
              <a:t>数组二维块分配</a:t>
            </a:r>
          </a:p>
        </p:txBody>
      </p:sp>
      <p:sp>
        <p:nvSpPr>
          <p:cNvPr id="65539" name="Rectangle 3">
            <a:extLst>
              <a:ext uri="{FF2B5EF4-FFF2-40B4-BE49-F238E27FC236}">
                <a16:creationId xmlns:a16="http://schemas.microsoft.com/office/drawing/2014/main" id="{D528AB15-A346-46AB-8D19-8D1F7C403D2F}"/>
              </a:ext>
            </a:extLst>
          </p:cNvPr>
          <p:cNvSpPr>
            <a:spLocks noGrp="1" noChangeArrowheads="1"/>
          </p:cNvSpPr>
          <p:nvPr>
            <p:ph type="body" idx="1"/>
          </p:nvPr>
        </p:nvSpPr>
        <p:spPr>
          <a:xfrm>
            <a:off x="1182688" y="4191000"/>
            <a:ext cx="7772400" cy="1905000"/>
          </a:xfrm>
        </p:spPr>
        <p:txBody>
          <a:bodyPr/>
          <a:lstStyle/>
          <a:p>
            <a:pPr eaLnBrk="1" hangingPunct="1"/>
            <a:r>
              <a:rPr lang="zh-CN" altLang="en-US"/>
              <a:t>分为</a:t>
            </a:r>
            <a:r>
              <a:rPr lang="en-US" altLang="zh-CN"/>
              <a:t>p</a:t>
            </a:r>
            <a:r>
              <a:rPr lang="en-US" altLang="zh-CN" baseline="-25000"/>
              <a:t>1</a:t>
            </a:r>
            <a:r>
              <a:rPr lang="en-US" altLang="zh-CN"/>
              <a:t>×p</a:t>
            </a:r>
            <a:r>
              <a:rPr lang="en-US" altLang="zh-CN" baseline="-25000"/>
              <a:t>2</a:t>
            </a:r>
            <a:r>
              <a:rPr lang="zh-CN" altLang="en-US"/>
              <a:t>个区域，每个区域</a:t>
            </a:r>
            <a:r>
              <a:rPr lang="en-US" altLang="zh-CN"/>
              <a:t>n/p</a:t>
            </a:r>
            <a:r>
              <a:rPr lang="en-US" altLang="zh-CN" baseline="-25000"/>
              <a:t>1</a:t>
            </a:r>
            <a:r>
              <a:rPr lang="en-US" altLang="zh-CN"/>
              <a:t>×n/p</a:t>
            </a:r>
            <a:r>
              <a:rPr lang="en-US" altLang="zh-CN" baseline="-25000"/>
              <a:t>2</a:t>
            </a:r>
            <a:endParaRPr lang="en-US" altLang="zh-CN"/>
          </a:p>
        </p:txBody>
      </p:sp>
      <p:pic>
        <p:nvPicPr>
          <p:cNvPr id="65540" name="Picture 4" descr="blockdis2">
            <a:extLst>
              <a:ext uri="{FF2B5EF4-FFF2-40B4-BE49-F238E27FC236}">
                <a16:creationId xmlns:a16="http://schemas.microsoft.com/office/drawing/2014/main" id="{81A33D0F-D8B8-4D8D-9C01-C07948B31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47800"/>
            <a:ext cx="6446838" cy="261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D675055-2600-45C6-9632-8944E24A51C1}"/>
              </a:ext>
            </a:extLst>
          </p:cNvPr>
          <p:cNvSpPr>
            <a:spLocks noGrp="1" noChangeArrowheads="1"/>
          </p:cNvSpPr>
          <p:nvPr>
            <p:ph type="title"/>
          </p:nvPr>
        </p:nvSpPr>
        <p:spPr/>
        <p:txBody>
          <a:bodyPr/>
          <a:lstStyle/>
          <a:p>
            <a:pPr eaLnBrk="1" hangingPunct="1"/>
            <a:r>
              <a:rPr lang="zh-CN" altLang="en-US"/>
              <a:t>一些问题</a:t>
            </a:r>
          </a:p>
        </p:txBody>
      </p:sp>
      <p:sp>
        <p:nvSpPr>
          <p:cNvPr id="66563" name="Rectangle 3">
            <a:extLst>
              <a:ext uri="{FF2B5EF4-FFF2-40B4-BE49-F238E27FC236}">
                <a16:creationId xmlns:a16="http://schemas.microsoft.com/office/drawing/2014/main" id="{B2321C23-1B8B-4F33-9FF8-794557534E7D}"/>
              </a:ext>
            </a:extLst>
          </p:cNvPr>
          <p:cNvSpPr>
            <a:spLocks noGrp="1" noChangeArrowheads="1"/>
          </p:cNvSpPr>
          <p:nvPr>
            <p:ph type="body" idx="1"/>
          </p:nvPr>
        </p:nvSpPr>
        <p:spPr/>
        <p:txBody>
          <a:bodyPr/>
          <a:lstStyle/>
          <a:p>
            <a:pPr eaLnBrk="1" hangingPunct="1"/>
            <a:r>
              <a:rPr lang="zh-CN" altLang="en-US"/>
              <a:t>块分配，一般容易达到负载均衡</a:t>
            </a:r>
          </a:p>
          <a:p>
            <a:pPr eaLnBrk="1" hangingPunct="1"/>
            <a:r>
              <a:rPr lang="en-US" altLang="zh-CN"/>
              <a:t>n×n</a:t>
            </a:r>
            <a:r>
              <a:rPr lang="zh-CN" altLang="en-US"/>
              <a:t>矩阵相乘，</a:t>
            </a:r>
            <a:r>
              <a:rPr lang="en-US" altLang="zh-CN"/>
              <a:t>C=A×B</a:t>
            </a:r>
          </a:p>
          <a:p>
            <a:pPr eaLnBrk="1" hangingPunct="1"/>
            <a:r>
              <a:rPr lang="en-US" altLang="zh-CN"/>
              <a:t>C</a:t>
            </a:r>
            <a:r>
              <a:rPr lang="zh-CN" altLang="en-US"/>
              <a:t>的每个元素的计算量相同</a:t>
            </a:r>
          </a:p>
          <a:p>
            <a:pPr eaLnBrk="1" hangingPunct="1"/>
            <a:r>
              <a:rPr lang="zh-CN" altLang="en-US">
                <a:sym typeface="Wingdings" panose="05000000000000000000" pitchFamily="2" charset="2"/>
              </a:rPr>
              <a:t></a:t>
            </a:r>
            <a:r>
              <a:rPr lang="zh-CN" altLang="en-US"/>
              <a:t>一维、二维块分配都是负载均衡的</a:t>
            </a:r>
          </a:p>
          <a:p>
            <a:pPr eaLnBrk="1" hangingPunct="1"/>
            <a:r>
              <a:rPr lang="zh-CN" altLang="en-US"/>
              <a:t>高维分配的好处</a:t>
            </a:r>
          </a:p>
          <a:p>
            <a:pPr lvl="1" eaLnBrk="1" hangingPunct="1"/>
            <a:r>
              <a:rPr lang="zh-CN" altLang="en-US"/>
              <a:t>可以利用更多进程，达到更高并发度</a:t>
            </a:r>
          </a:p>
          <a:p>
            <a:pPr lvl="1" eaLnBrk="1" hangingPunct="1"/>
            <a:r>
              <a:rPr lang="zh-CN" altLang="en-US"/>
              <a:t>可以减少交互</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77C6BC4-EBCA-4B23-9101-AEDA6752B1F3}"/>
              </a:ext>
            </a:extLst>
          </p:cNvPr>
          <p:cNvSpPr>
            <a:spLocks noGrp="1" noChangeArrowheads="1"/>
          </p:cNvSpPr>
          <p:nvPr>
            <p:ph type="title"/>
          </p:nvPr>
        </p:nvSpPr>
        <p:spPr/>
        <p:txBody>
          <a:bodyPr/>
          <a:lstStyle/>
          <a:p>
            <a:pPr eaLnBrk="1" hangingPunct="1"/>
            <a:r>
              <a:rPr lang="en-US" altLang="zh-CN"/>
              <a:t>OpenMP</a:t>
            </a:r>
            <a:r>
              <a:rPr lang="zh-CN" altLang="en-US"/>
              <a:t>：程序员视角</a:t>
            </a:r>
          </a:p>
        </p:txBody>
      </p:sp>
      <p:sp>
        <p:nvSpPr>
          <p:cNvPr id="8195" name="Rectangle 3">
            <a:extLst>
              <a:ext uri="{FF2B5EF4-FFF2-40B4-BE49-F238E27FC236}">
                <a16:creationId xmlns:a16="http://schemas.microsoft.com/office/drawing/2014/main" id="{185C5F59-9598-411E-AB0C-84D5DDFD9E1B}"/>
              </a:ext>
            </a:extLst>
          </p:cNvPr>
          <p:cNvSpPr>
            <a:spLocks noGrp="1" noChangeArrowheads="1"/>
          </p:cNvSpPr>
          <p:nvPr>
            <p:ph type="body" idx="1"/>
          </p:nvPr>
        </p:nvSpPr>
        <p:spPr/>
        <p:txBody>
          <a:bodyPr/>
          <a:lstStyle/>
          <a:p>
            <a:pPr marL="342900" lvl="1" indent="-342900" eaLnBrk="1" hangingPunct="1">
              <a:buClr>
                <a:srgbClr val="FF3300"/>
              </a:buClr>
              <a:buSzPct val="75000"/>
              <a:buFont typeface="Wingdings" panose="05000000000000000000" pitchFamily="2" charset="2"/>
              <a:buChar char="m"/>
              <a:defRPr/>
            </a:pPr>
            <a:r>
              <a:rPr lang="zh-CN" altLang="en-US" sz="2400" dirty="0">
                <a:solidFill>
                  <a:schemeClr val="tx1"/>
                </a:solidFill>
                <a:cs typeface="+mn-cs"/>
              </a:rPr>
              <a:t>一种可移植共享内存多线程编程规范，“轻量”语法</a:t>
            </a:r>
            <a:endParaRPr lang="en-US" altLang="zh-CN" sz="2400" dirty="0">
              <a:solidFill>
                <a:schemeClr val="tx1"/>
              </a:solidFill>
              <a:cs typeface="+mn-cs"/>
            </a:endParaRPr>
          </a:p>
          <a:p>
            <a:pPr lvl="1" eaLnBrk="1" hangingPunct="1">
              <a:defRPr/>
            </a:pPr>
            <a:r>
              <a:rPr lang="zh-CN" altLang="en-US" sz="2000" dirty="0"/>
              <a:t>准确行为依赖于具体实现</a:t>
            </a:r>
            <a:endParaRPr lang="en-US" altLang="zh-CN" sz="2000" dirty="0"/>
          </a:p>
          <a:p>
            <a:pPr lvl="1" eaLnBrk="1" hangingPunct="1">
              <a:defRPr/>
            </a:pPr>
            <a:r>
              <a:rPr lang="zh-CN" altLang="en-US" sz="2000" dirty="0"/>
              <a:t>需要编译器支持（</a:t>
            </a:r>
            <a:r>
              <a:rPr lang="en-US" altLang="zh-CN" sz="2000" dirty="0"/>
              <a:t>C</a:t>
            </a:r>
            <a:r>
              <a:rPr lang="zh-CN" altLang="en-US" sz="2000" dirty="0"/>
              <a:t>、</a:t>
            </a:r>
            <a:r>
              <a:rPr lang="en-US" altLang="zh-CN" sz="2000" dirty="0"/>
              <a:t>C++</a:t>
            </a:r>
            <a:r>
              <a:rPr lang="zh-CN" altLang="en-US" sz="2000" dirty="0"/>
              <a:t>、</a:t>
            </a:r>
            <a:r>
              <a:rPr lang="en-US" altLang="zh-CN" sz="2000" dirty="0"/>
              <a:t>Fortran</a:t>
            </a:r>
            <a:r>
              <a:rPr lang="zh-CN" altLang="en-US" sz="2000" dirty="0"/>
              <a:t>）</a:t>
            </a:r>
            <a:endParaRPr lang="en-US" altLang="zh-CN" sz="2000" dirty="0"/>
          </a:p>
          <a:p>
            <a:pPr eaLnBrk="1" hangingPunct="1">
              <a:defRPr/>
            </a:pPr>
            <a:r>
              <a:rPr lang="en-US" altLang="zh-CN" sz="2400" dirty="0" err="1"/>
              <a:t>OpenMP</a:t>
            </a:r>
            <a:r>
              <a:rPr lang="zh-CN" altLang="en-US" sz="2400" dirty="0"/>
              <a:t>能</a:t>
            </a:r>
            <a:endParaRPr lang="en-US" altLang="zh-CN" sz="2400" dirty="0"/>
          </a:p>
          <a:p>
            <a:pPr lvl="1" eaLnBrk="1" hangingPunct="1">
              <a:defRPr/>
            </a:pPr>
            <a:r>
              <a:rPr lang="zh-CN" altLang="en-US" sz="2000" dirty="0"/>
              <a:t>程序员只需将程序分为串行和并行区域，而不是构建并发执行的多线程</a:t>
            </a:r>
            <a:endParaRPr lang="en-US" altLang="zh-CN" sz="2000" dirty="0"/>
          </a:p>
          <a:p>
            <a:pPr lvl="1" eaLnBrk="1" hangingPunct="1">
              <a:defRPr/>
            </a:pPr>
            <a:r>
              <a:rPr lang="zh-CN" altLang="en-US" sz="2000" dirty="0"/>
              <a:t>隐藏栈管理</a:t>
            </a:r>
            <a:endParaRPr lang="en-US" altLang="zh-CN" sz="2000" dirty="0"/>
          </a:p>
          <a:p>
            <a:pPr lvl="1" eaLnBrk="1" hangingPunct="1">
              <a:defRPr/>
            </a:pPr>
            <a:r>
              <a:rPr lang="zh-CN" altLang="en-US" sz="2000" dirty="0"/>
              <a:t>提供同步机制</a:t>
            </a:r>
            <a:endParaRPr lang="en-US" altLang="zh-CN" sz="2000" dirty="0"/>
          </a:p>
          <a:p>
            <a:pPr eaLnBrk="1" hangingPunct="1">
              <a:defRPr/>
            </a:pPr>
            <a:r>
              <a:rPr lang="en-US" altLang="zh-CN" sz="2400" dirty="0" err="1"/>
              <a:t>OpenMP</a:t>
            </a:r>
            <a:r>
              <a:rPr lang="zh-CN" altLang="en-US" sz="2400" dirty="0"/>
              <a:t>不能</a:t>
            </a:r>
            <a:endParaRPr lang="en-US" altLang="zh-CN" sz="2400" dirty="0"/>
          </a:p>
          <a:p>
            <a:pPr lvl="1" eaLnBrk="1" hangingPunct="1">
              <a:defRPr/>
            </a:pPr>
            <a:r>
              <a:rPr lang="zh-CN" altLang="en-US" sz="2000" dirty="0"/>
              <a:t>自动并行化</a:t>
            </a:r>
            <a:endParaRPr lang="en-US" altLang="zh-CN" sz="2000" dirty="0"/>
          </a:p>
          <a:p>
            <a:pPr lvl="1" eaLnBrk="1" hangingPunct="1">
              <a:defRPr/>
            </a:pPr>
            <a:r>
              <a:rPr lang="zh-CN" altLang="en-US" sz="2000" dirty="0"/>
              <a:t>确保加速</a:t>
            </a:r>
            <a:endParaRPr lang="en-US" altLang="zh-CN" sz="2000" dirty="0"/>
          </a:p>
          <a:p>
            <a:pPr lvl="1" eaLnBrk="1" hangingPunct="1">
              <a:defRPr/>
            </a:pPr>
            <a:r>
              <a:rPr lang="zh-CN" altLang="en-US" sz="2000" dirty="0"/>
              <a:t>避免数据竞争</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5AD20D0-F7D2-4575-ACB7-0BDF751E29D9}"/>
              </a:ext>
            </a:extLst>
          </p:cNvPr>
          <p:cNvSpPr>
            <a:spLocks noGrp="1" noChangeArrowheads="1"/>
          </p:cNvSpPr>
          <p:nvPr>
            <p:ph type="title"/>
          </p:nvPr>
        </p:nvSpPr>
        <p:spPr/>
        <p:txBody>
          <a:bodyPr/>
          <a:lstStyle/>
          <a:p>
            <a:pPr eaLnBrk="1" hangingPunct="1"/>
            <a:r>
              <a:rPr lang="zh-CN" altLang="en-US"/>
              <a:t>例：高维块分配减少交互</a:t>
            </a:r>
          </a:p>
        </p:txBody>
      </p:sp>
      <p:pic>
        <p:nvPicPr>
          <p:cNvPr id="67587" name="Picture 4" descr="blockdis3">
            <a:extLst>
              <a:ext uri="{FF2B5EF4-FFF2-40B4-BE49-F238E27FC236}">
                <a16:creationId xmlns:a16="http://schemas.microsoft.com/office/drawing/2014/main" id="{FA341CA1-AB96-4433-803E-A8E62B1626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371600"/>
            <a:ext cx="7618413" cy="525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Text Box 5">
            <a:extLst>
              <a:ext uri="{FF2B5EF4-FFF2-40B4-BE49-F238E27FC236}">
                <a16:creationId xmlns:a16="http://schemas.microsoft.com/office/drawing/2014/main" id="{63381E35-E224-4B6D-A88A-FC93F6F54D49}"/>
              </a:ext>
            </a:extLst>
          </p:cNvPr>
          <p:cNvSpPr txBox="1">
            <a:spLocks noChangeArrowheads="1"/>
          </p:cNvSpPr>
          <p:nvPr/>
        </p:nvSpPr>
        <p:spPr bwMode="ltGray">
          <a:xfrm>
            <a:off x="0" y="1752600"/>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solidFill>
                  <a:schemeClr val="hlink"/>
                </a:solidFill>
                <a:latin typeface="Tahoma" panose="020B0604030504040204" pitchFamily="34" charset="0"/>
              </a:rPr>
              <a:t>通信量</a:t>
            </a:r>
            <a:br>
              <a:rPr lang="zh-CN" altLang="en-US" sz="2400">
                <a:solidFill>
                  <a:schemeClr val="hlink"/>
                </a:solidFill>
                <a:latin typeface="Tahoma" panose="020B0604030504040204" pitchFamily="34" charset="0"/>
              </a:rPr>
            </a:br>
            <a:r>
              <a:rPr lang="en-US" altLang="zh-CN" sz="2400">
                <a:solidFill>
                  <a:schemeClr val="hlink"/>
                </a:solidFill>
                <a:latin typeface="Tahoma" panose="020B0604030504040204" pitchFamily="34" charset="0"/>
              </a:rPr>
              <a:t>n</a:t>
            </a:r>
            <a:r>
              <a:rPr lang="en-US" altLang="zh-CN" sz="2400" baseline="30000">
                <a:solidFill>
                  <a:schemeClr val="hlink"/>
                </a:solidFill>
                <a:latin typeface="Tahoma" panose="020B0604030504040204" pitchFamily="34" charset="0"/>
              </a:rPr>
              <a:t>2</a:t>
            </a:r>
            <a:r>
              <a:rPr lang="en-US" altLang="zh-CN" sz="2400">
                <a:solidFill>
                  <a:schemeClr val="hlink"/>
                </a:solidFill>
                <a:latin typeface="Tahoma" panose="020B0604030504040204" pitchFamily="34" charset="0"/>
              </a:rPr>
              <a:t>+n</a:t>
            </a:r>
            <a:r>
              <a:rPr lang="en-US" altLang="zh-CN" sz="2400" baseline="30000">
                <a:solidFill>
                  <a:schemeClr val="hlink"/>
                </a:solidFill>
                <a:latin typeface="Tahoma" panose="020B0604030504040204" pitchFamily="34" charset="0"/>
              </a:rPr>
              <a:t>2</a:t>
            </a:r>
            <a:r>
              <a:rPr lang="en-US" altLang="zh-CN" sz="2400">
                <a:solidFill>
                  <a:schemeClr val="hlink"/>
                </a:solidFill>
                <a:latin typeface="Tahoma" panose="020B0604030504040204" pitchFamily="34" charset="0"/>
              </a:rPr>
              <a:t>/p</a:t>
            </a:r>
          </a:p>
        </p:txBody>
      </p:sp>
      <p:sp>
        <p:nvSpPr>
          <p:cNvPr id="67589" name="Text Box 6">
            <a:extLst>
              <a:ext uri="{FF2B5EF4-FFF2-40B4-BE49-F238E27FC236}">
                <a16:creationId xmlns:a16="http://schemas.microsoft.com/office/drawing/2014/main" id="{62D59347-60C3-4A25-A2BF-A18535D6531A}"/>
              </a:ext>
            </a:extLst>
          </p:cNvPr>
          <p:cNvSpPr txBox="1">
            <a:spLocks noChangeArrowheads="1"/>
          </p:cNvSpPr>
          <p:nvPr/>
        </p:nvSpPr>
        <p:spPr bwMode="ltGray">
          <a:xfrm>
            <a:off x="0" y="4648200"/>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a:solidFill>
                  <a:schemeClr val="hlink"/>
                </a:solidFill>
                <a:latin typeface="Tahoma" panose="020B0604030504040204" pitchFamily="34" charset="0"/>
              </a:rPr>
              <a:t>通信量</a:t>
            </a:r>
            <a:br>
              <a:rPr lang="zh-CN" altLang="en-US" sz="2400">
                <a:solidFill>
                  <a:schemeClr val="hlink"/>
                </a:solidFill>
                <a:latin typeface="Tahoma" panose="020B0604030504040204" pitchFamily="34" charset="0"/>
              </a:rPr>
            </a:br>
            <a:r>
              <a:rPr lang="en-US" altLang="zh-CN" sz="2400">
                <a:solidFill>
                  <a:schemeClr val="hlink"/>
                </a:solidFill>
                <a:latin typeface="Tahoma" panose="020B0604030504040204" pitchFamily="34" charset="0"/>
              </a:rPr>
              <a:t>2n</a:t>
            </a:r>
            <a:r>
              <a:rPr lang="en-US" altLang="zh-CN" sz="2400" baseline="30000">
                <a:solidFill>
                  <a:schemeClr val="hlink"/>
                </a:solidFill>
                <a:latin typeface="Tahoma" panose="020B0604030504040204" pitchFamily="34" charset="0"/>
              </a:rPr>
              <a:t>2</a:t>
            </a:r>
            <a:r>
              <a:rPr lang="en-US" altLang="zh-CN" sz="2400">
                <a:solidFill>
                  <a:schemeClr val="hlink"/>
                </a:solidFill>
                <a:latin typeface="Tahoma" panose="020B0604030504040204" pitchFamily="34" charset="0"/>
              </a:rPr>
              <a:t>/</a:t>
            </a:r>
          </a:p>
        </p:txBody>
      </p:sp>
      <p:graphicFrame>
        <p:nvGraphicFramePr>
          <p:cNvPr id="67590" name="Object 7">
            <a:extLst>
              <a:ext uri="{FF2B5EF4-FFF2-40B4-BE49-F238E27FC236}">
                <a16:creationId xmlns:a16="http://schemas.microsoft.com/office/drawing/2014/main" id="{A3DEA024-3890-4BC3-8EC3-AAB8FEA89BBF}"/>
              </a:ext>
            </a:extLst>
          </p:cNvPr>
          <p:cNvGraphicFramePr>
            <a:graphicFrameLocks noChangeAspect="1"/>
          </p:cNvGraphicFramePr>
          <p:nvPr/>
        </p:nvGraphicFramePr>
        <p:xfrm>
          <a:off x="533400" y="5056188"/>
          <a:ext cx="609600" cy="582612"/>
        </p:xfrm>
        <a:graphic>
          <a:graphicData uri="http://schemas.openxmlformats.org/presentationml/2006/ole">
            <mc:AlternateContent xmlns:mc="http://schemas.openxmlformats.org/markup-compatibility/2006">
              <mc:Choice xmlns:v="urn:schemas-microsoft-com:vml" Requires="v">
                <p:oleObj spid="_x0000_s67639" name="Equation" r:id="rId4" imgW="266469" imgH="253780" progId="Equation.3">
                  <p:embed/>
                </p:oleObj>
              </mc:Choice>
              <mc:Fallback>
                <p:oleObj name="Equation" r:id="rId4" imgW="266469" imgH="25378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5056188"/>
                        <a:ext cx="609600"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92EDC62-128B-4F6E-93B3-F7F7614E67DA}"/>
              </a:ext>
            </a:extLst>
          </p:cNvPr>
          <p:cNvSpPr>
            <a:spLocks noGrp="1" noChangeArrowheads="1"/>
          </p:cNvSpPr>
          <p:nvPr>
            <p:ph type="title"/>
          </p:nvPr>
        </p:nvSpPr>
        <p:spPr/>
        <p:txBody>
          <a:bodyPr/>
          <a:lstStyle/>
          <a:p>
            <a:pPr eaLnBrk="1" hangingPunct="1"/>
            <a:r>
              <a:rPr lang="zh-CN" altLang="en-US"/>
              <a:t>循环分配和块循环分配</a:t>
            </a:r>
          </a:p>
        </p:txBody>
      </p:sp>
      <p:sp>
        <p:nvSpPr>
          <p:cNvPr id="68611" name="Rectangle 3">
            <a:extLst>
              <a:ext uri="{FF2B5EF4-FFF2-40B4-BE49-F238E27FC236}">
                <a16:creationId xmlns:a16="http://schemas.microsoft.com/office/drawing/2014/main" id="{108067C3-E4E2-4FA5-8217-BE80D130BF93}"/>
              </a:ext>
            </a:extLst>
          </p:cNvPr>
          <p:cNvSpPr>
            <a:spLocks noGrp="1" noChangeArrowheads="1"/>
          </p:cNvSpPr>
          <p:nvPr>
            <p:ph type="body" idx="1"/>
          </p:nvPr>
        </p:nvSpPr>
        <p:spPr>
          <a:xfrm>
            <a:off x="1182688" y="1371600"/>
            <a:ext cx="7772400" cy="5486400"/>
          </a:xfrm>
        </p:spPr>
        <p:txBody>
          <a:bodyPr/>
          <a:lstStyle/>
          <a:p>
            <a:pPr eaLnBrk="1" hangingPunct="1">
              <a:lnSpc>
                <a:spcPct val="90000"/>
              </a:lnSpc>
            </a:pPr>
            <a:r>
              <a:rPr lang="zh-CN" altLang="en-US"/>
              <a:t>每个元素计算量不同：块分配负载不均</a:t>
            </a:r>
          </a:p>
          <a:p>
            <a:pPr eaLnBrk="1" hangingPunct="1">
              <a:lnSpc>
                <a:spcPct val="90000"/>
              </a:lnSpc>
            </a:pPr>
            <a:r>
              <a:rPr lang="zh-CN" altLang="en-US"/>
              <a:t>矩阵</a:t>
            </a:r>
            <a:r>
              <a:rPr lang="en-US" altLang="zh-CN"/>
              <a:t>LU</a:t>
            </a:r>
            <a:r>
              <a:rPr lang="zh-CN" altLang="en-US"/>
              <a:t>分解</a:t>
            </a:r>
          </a:p>
          <a:p>
            <a:pPr eaLnBrk="1" hangingPunct="1">
              <a:lnSpc>
                <a:spcPct val="90000"/>
              </a:lnSpc>
              <a:spcBef>
                <a:spcPct val="10000"/>
              </a:spcBef>
              <a:buFont typeface="Wingdings" panose="05000000000000000000" pitchFamily="2" charset="2"/>
              <a:buNone/>
            </a:pPr>
            <a:r>
              <a:rPr lang="en-US" altLang="zh-CN" sz="2000"/>
              <a:t>1. </a:t>
            </a:r>
            <a:r>
              <a:rPr lang="en-US" altLang="zh-CN" sz="2000" b="1"/>
              <a:t>procedure </a:t>
            </a:r>
            <a:r>
              <a:rPr lang="en-US" altLang="zh-CN" sz="2000"/>
              <a:t>COL_LU (</a:t>
            </a:r>
            <a:r>
              <a:rPr lang="en-US" altLang="zh-CN" sz="2000" i="1"/>
              <a:t>A</a:t>
            </a:r>
            <a:r>
              <a:rPr lang="en-US" altLang="zh-CN" sz="2000"/>
              <a:t>)</a:t>
            </a:r>
          </a:p>
          <a:p>
            <a:pPr eaLnBrk="1" hangingPunct="1">
              <a:lnSpc>
                <a:spcPct val="90000"/>
              </a:lnSpc>
              <a:spcBef>
                <a:spcPct val="10000"/>
              </a:spcBef>
              <a:buFont typeface="Wingdings" panose="05000000000000000000" pitchFamily="2" charset="2"/>
              <a:buNone/>
            </a:pPr>
            <a:r>
              <a:rPr lang="en-US" altLang="zh-CN" sz="2000"/>
              <a:t>2. </a:t>
            </a:r>
            <a:r>
              <a:rPr lang="en-US" altLang="zh-CN" sz="2000" b="1"/>
              <a:t>begin</a:t>
            </a:r>
          </a:p>
          <a:p>
            <a:pPr eaLnBrk="1" hangingPunct="1">
              <a:lnSpc>
                <a:spcPct val="90000"/>
              </a:lnSpc>
              <a:spcBef>
                <a:spcPct val="10000"/>
              </a:spcBef>
              <a:buFont typeface="Wingdings" panose="05000000000000000000" pitchFamily="2" charset="2"/>
              <a:buNone/>
            </a:pPr>
            <a:r>
              <a:rPr lang="en-US" altLang="zh-CN" sz="2000"/>
              <a:t>3. 	</a:t>
            </a:r>
            <a:r>
              <a:rPr lang="en-US" altLang="zh-CN" sz="2000" b="1"/>
              <a:t>for </a:t>
            </a:r>
            <a:r>
              <a:rPr lang="en-US" altLang="zh-CN" sz="2000" i="1"/>
              <a:t>k </a:t>
            </a:r>
            <a:r>
              <a:rPr lang="en-US" altLang="zh-CN" sz="2000">
                <a:ea typeface="MTSYN" charset="-122"/>
              </a:rPr>
              <a:t>:= </a:t>
            </a:r>
            <a:r>
              <a:rPr lang="en-US" altLang="zh-CN" sz="2000"/>
              <a:t>1 </a:t>
            </a:r>
            <a:r>
              <a:rPr lang="en-US" altLang="zh-CN" sz="2000" b="1"/>
              <a:t>to </a:t>
            </a:r>
            <a:r>
              <a:rPr lang="en-US" altLang="zh-CN" sz="2000" i="1"/>
              <a:t>n </a:t>
            </a:r>
            <a:r>
              <a:rPr lang="en-US" altLang="zh-CN" sz="2000" b="1"/>
              <a:t>do</a:t>
            </a:r>
          </a:p>
          <a:p>
            <a:pPr eaLnBrk="1" hangingPunct="1">
              <a:lnSpc>
                <a:spcPct val="90000"/>
              </a:lnSpc>
              <a:spcBef>
                <a:spcPct val="10000"/>
              </a:spcBef>
              <a:buFont typeface="Wingdings" panose="05000000000000000000" pitchFamily="2" charset="2"/>
              <a:buNone/>
            </a:pPr>
            <a:r>
              <a:rPr lang="en-US" altLang="zh-CN" sz="2000"/>
              <a:t>4. 		</a:t>
            </a:r>
            <a:r>
              <a:rPr lang="en-US" altLang="zh-CN" sz="2000" b="1"/>
              <a:t>for </a:t>
            </a:r>
            <a:r>
              <a:rPr lang="en-US" altLang="zh-CN" sz="2000" i="1"/>
              <a:t>j </a:t>
            </a:r>
            <a:r>
              <a:rPr lang="en-US" altLang="zh-CN" sz="2000">
                <a:ea typeface="MTSYN" charset="-122"/>
              </a:rPr>
              <a:t>:= </a:t>
            </a:r>
            <a:r>
              <a:rPr lang="en-US" altLang="zh-CN" sz="2000" i="1"/>
              <a:t>k </a:t>
            </a:r>
            <a:r>
              <a:rPr lang="en-US" altLang="zh-CN" sz="2000" b="1"/>
              <a:t>to </a:t>
            </a:r>
            <a:r>
              <a:rPr lang="en-US" altLang="zh-CN" sz="2000" i="1"/>
              <a:t>n </a:t>
            </a:r>
            <a:r>
              <a:rPr lang="en-US" altLang="zh-CN" sz="2000" b="1"/>
              <a:t>do</a:t>
            </a:r>
          </a:p>
          <a:p>
            <a:pPr eaLnBrk="1" hangingPunct="1">
              <a:lnSpc>
                <a:spcPct val="90000"/>
              </a:lnSpc>
              <a:spcBef>
                <a:spcPct val="10000"/>
              </a:spcBef>
              <a:buFont typeface="Wingdings" panose="05000000000000000000" pitchFamily="2" charset="2"/>
              <a:buNone/>
            </a:pPr>
            <a:r>
              <a:rPr lang="en-US" altLang="zh-CN" sz="2000"/>
              <a:t>5. 			</a:t>
            </a:r>
            <a:r>
              <a:rPr lang="en-US" altLang="zh-CN" sz="2000" i="1"/>
              <a:t>A</a:t>
            </a:r>
            <a:r>
              <a:rPr lang="en-US" altLang="zh-CN" sz="2000">
                <a:ea typeface="MTSYN" charset="-122"/>
              </a:rPr>
              <a:t>[ </a:t>
            </a:r>
            <a:r>
              <a:rPr lang="en-US" altLang="zh-CN" sz="2000" i="1"/>
              <a:t>j</a:t>
            </a:r>
            <a:r>
              <a:rPr lang="en-US" altLang="zh-CN" sz="2000" i="1">
                <a:ea typeface="RMTMI" charset="-122"/>
              </a:rPr>
              <a:t>, </a:t>
            </a:r>
            <a:r>
              <a:rPr lang="en-US" altLang="zh-CN" sz="2000" i="1"/>
              <a:t>k</a:t>
            </a:r>
            <a:r>
              <a:rPr lang="en-US" altLang="zh-CN" sz="2000">
                <a:ea typeface="MTSYN" charset="-122"/>
              </a:rPr>
              <a:t>] := </a:t>
            </a:r>
            <a:r>
              <a:rPr lang="en-US" altLang="zh-CN" sz="2000" i="1"/>
              <a:t>A</a:t>
            </a:r>
            <a:r>
              <a:rPr lang="en-US" altLang="zh-CN" sz="2000">
                <a:ea typeface="MTSYN" charset="-122"/>
              </a:rPr>
              <a:t>[ </a:t>
            </a:r>
            <a:r>
              <a:rPr lang="en-US" altLang="zh-CN" sz="2000" i="1"/>
              <a:t>j</a:t>
            </a:r>
            <a:r>
              <a:rPr lang="en-US" altLang="zh-CN" sz="2000" i="1">
                <a:ea typeface="RMTMI" charset="-122"/>
              </a:rPr>
              <a:t>, </a:t>
            </a:r>
            <a:r>
              <a:rPr lang="en-US" altLang="zh-CN" sz="2000" i="1"/>
              <a:t>k</a:t>
            </a:r>
            <a:r>
              <a:rPr lang="en-US" altLang="zh-CN" sz="2000">
                <a:ea typeface="MTSYN" charset="-122"/>
              </a:rPr>
              <a:t>]</a:t>
            </a:r>
            <a:r>
              <a:rPr lang="en-US" altLang="zh-CN" sz="2000" i="1">
                <a:ea typeface="RMTMI" charset="-122"/>
              </a:rPr>
              <a:t>/</a:t>
            </a:r>
            <a:r>
              <a:rPr lang="en-US" altLang="zh-CN" sz="2000" i="1"/>
              <a:t>A</a:t>
            </a:r>
            <a:r>
              <a:rPr lang="en-US" altLang="zh-CN" sz="2000">
                <a:ea typeface="MTSYN" charset="-122"/>
              </a:rPr>
              <a:t>[</a:t>
            </a:r>
            <a:r>
              <a:rPr lang="en-US" altLang="zh-CN" sz="2000" i="1"/>
              <a:t>k</a:t>
            </a:r>
            <a:r>
              <a:rPr lang="en-US" altLang="zh-CN" sz="2000" i="1">
                <a:ea typeface="RMTMI" charset="-122"/>
              </a:rPr>
              <a:t>, </a:t>
            </a:r>
            <a:r>
              <a:rPr lang="en-US" altLang="zh-CN" sz="2000" i="1"/>
              <a:t>k</a:t>
            </a:r>
            <a:r>
              <a:rPr lang="en-US" altLang="zh-CN" sz="2000">
                <a:ea typeface="MTSYN" charset="-122"/>
              </a:rPr>
              <a:t>]</a:t>
            </a:r>
            <a:r>
              <a:rPr lang="en-US" altLang="zh-CN" sz="2000"/>
              <a:t>;</a:t>
            </a:r>
          </a:p>
          <a:p>
            <a:pPr eaLnBrk="1" hangingPunct="1">
              <a:lnSpc>
                <a:spcPct val="90000"/>
              </a:lnSpc>
              <a:spcBef>
                <a:spcPct val="10000"/>
              </a:spcBef>
              <a:buFont typeface="Wingdings" panose="05000000000000000000" pitchFamily="2" charset="2"/>
              <a:buNone/>
            </a:pPr>
            <a:r>
              <a:rPr lang="en-US" altLang="zh-CN" sz="2000"/>
              <a:t>6. 		</a:t>
            </a:r>
            <a:r>
              <a:rPr lang="en-US" altLang="zh-CN" sz="2000" b="1"/>
              <a:t>endfor</a:t>
            </a:r>
            <a:r>
              <a:rPr lang="en-US" altLang="zh-CN" sz="2000"/>
              <a:t>;</a:t>
            </a:r>
          </a:p>
          <a:p>
            <a:pPr eaLnBrk="1" hangingPunct="1">
              <a:lnSpc>
                <a:spcPct val="90000"/>
              </a:lnSpc>
              <a:spcBef>
                <a:spcPct val="10000"/>
              </a:spcBef>
              <a:buFont typeface="Wingdings" panose="05000000000000000000" pitchFamily="2" charset="2"/>
              <a:buNone/>
            </a:pPr>
            <a:r>
              <a:rPr lang="en-US" altLang="zh-CN" sz="2000"/>
              <a:t>7. 		</a:t>
            </a:r>
            <a:r>
              <a:rPr lang="en-US" altLang="zh-CN" sz="2000" b="1"/>
              <a:t>for </a:t>
            </a:r>
            <a:r>
              <a:rPr lang="en-US" altLang="zh-CN" sz="2000" i="1"/>
              <a:t>j </a:t>
            </a:r>
            <a:r>
              <a:rPr lang="en-US" altLang="zh-CN" sz="2000">
                <a:ea typeface="MTSYN" charset="-122"/>
              </a:rPr>
              <a:t>:= </a:t>
            </a:r>
            <a:r>
              <a:rPr lang="en-US" altLang="zh-CN" sz="2000" i="1"/>
              <a:t>k </a:t>
            </a:r>
            <a:r>
              <a:rPr lang="en-US" altLang="zh-CN" sz="2000">
                <a:ea typeface="MTSYN" charset="-122"/>
              </a:rPr>
              <a:t>+ </a:t>
            </a:r>
            <a:r>
              <a:rPr lang="en-US" altLang="zh-CN" sz="2000"/>
              <a:t>1 </a:t>
            </a:r>
            <a:r>
              <a:rPr lang="en-US" altLang="zh-CN" sz="2000" b="1"/>
              <a:t>to </a:t>
            </a:r>
            <a:r>
              <a:rPr lang="en-US" altLang="zh-CN" sz="2000" i="1"/>
              <a:t>n </a:t>
            </a:r>
            <a:r>
              <a:rPr lang="en-US" altLang="zh-CN" sz="2000" b="1"/>
              <a:t>do</a:t>
            </a:r>
          </a:p>
          <a:p>
            <a:pPr eaLnBrk="1" hangingPunct="1">
              <a:lnSpc>
                <a:spcPct val="90000"/>
              </a:lnSpc>
              <a:spcBef>
                <a:spcPct val="10000"/>
              </a:spcBef>
              <a:buFont typeface="Wingdings" panose="05000000000000000000" pitchFamily="2" charset="2"/>
              <a:buNone/>
            </a:pPr>
            <a:r>
              <a:rPr lang="en-US" altLang="zh-CN" sz="2000"/>
              <a:t>8. 			</a:t>
            </a:r>
            <a:r>
              <a:rPr lang="en-US" altLang="zh-CN" sz="2000" b="1"/>
              <a:t>for </a:t>
            </a:r>
            <a:r>
              <a:rPr lang="en-US" altLang="zh-CN" sz="2000" i="1"/>
              <a:t>i </a:t>
            </a:r>
            <a:r>
              <a:rPr lang="en-US" altLang="zh-CN" sz="2000">
                <a:ea typeface="MTSYN" charset="-122"/>
              </a:rPr>
              <a:t>:= </a:t>
            </a:r>
            <a:r>
              <a:rPr lang="en-US" altLang="zh-CN" sz="2000" i="1"/>
              <a:t>k </a:t>
            </a:r>
            <a:r>
              <a:rPr lang="en-US" altLang="zh-CN" sz="2000">
                <a:ea typeface="MTSYN" charset="-122"/>
              </a:rPr>
              <a:t>+ </a:t>
            </a:r>
            <a:r>
              <a:rPr lang="en-US" altLang="zh-CN" sz="2000"/>
              <a:t>1 </a:t>
            </a:r>
            <a:r>
              <a:rPr lang="en-US" altLang="zh-CN" sz="2000" b="1"/>
              <a:t>to </a:t>
            </a:r>
            <a:r>
              <a:rPr lang="en-US" altLang="zh-CN" sz="2000" i="1"/>
              <a:t>n </a:t>
            </a:r>
            <a:r>
              <a:rPr lang="en-US" altLang="zh-CN" sz="2000" b="1"/>
              <a:t>do</a:t>
            </a:r>
          </a:p>
          <a:p>
            <a:pPr eaLnBrk="1" hangingPunct="1">
              <a:lnSpc>
                <a:spcPct val="90000"/>
              </a:lnSpc>
              <a:spcBef>
                <a:spcPct val="10000"/>
              </a:spcBef>
              <a:buFont typeface="Wingdings" panose="05000000000000000000" pitchFamily="2" charset="2"/>
              <a:buNone/>
            </a:pPr>
            <a:r>
              <a:rPr lang="en-US" altLang="zh-CN" sz="2000"/>
              <a:t>9. 				</a:t>
            </a:r>
            <a:r>
              <a:rPr lang="en-US" altLang="zh-CN" sz="2000" i="1"/>
              <a:t>A</a:t>
            </a:r>
            <a:r>
              <a:rPr lang="en-US" altLang="zh-CN" sz="2000">
                <a:ea typeface="MTSYN" charset="-122"/>
              </a:rPr>
              <a:t>[</a:t>
            </a:r>
            <a:r>
              <a:rPr lang="en-US" altLang="zh-CN" sz="2000" i="1"/>
              <a:t>i</a:t>
            </a:r>
            <a:r>
              <a:rPr lang="en-US" altLang="zh-CN" sz="2000" i="1">
                <a:ea typeface="RMTMI" charset="-122"/>
              </a:rPr>
              <a:t>, </a:t>
            </a:r>
            <a:r>
              <a:rPr lang="en-US" altLang="zh-CN" sz="2000" i="1"/>
              <a:t>j</a:t>
            </a:r>
            <a:r>
              <a:rPr lang="en-US" altLang="zh-CN" sz="2000">
                <a:ea typeface="MTSYN" charset="-122"/>
              </a:rPr>
              <a:t>] := </a:t>
            </a:r>
            <a:r>
              <a:rPr lang="en-US" altLang="zh-CN" sz="2000" i="1"/>
              <a:t>A</a:t>
            </a:r>
            <a:r>
              <a:rPr lang="en-US" altLang="zh-CN" sz="2000">
                <a:ea typeface="MTSYN" charset="-122"/>
              </a:rPr>
              <a:t>[</a:t>
            </a:r>
            <a:r>
              <a:rPr lang="en-US" altLang="zh-CN" sz="2000" i="1"/>
              <a:t>i</a:t>
            </a:r>
            <a:r>
              <a:rPr lang="en-US" altLang="zh-CN" sz="2000" i="1">
                <a:ea typeface="RMTMI" charset="-122"/>
              </a:rPr>
              <a:t>, </a:t>
            </a:r>
            <a:r>
              <a:rPr lang="en-US" altLang="zh-CN" sz="2000" i="1"/>
              <a:t>j</a:t>
            </a:r>
            <a:r>
              <a:rPr lang="en-US" altLang="zh-CN" sz="2000">
                <a:ea typeface="MTSYN" charset="-122"/>
              </a:rPr>
              <a:t>] - </a:t>
            </a:r>
            <a:r>
              <a:rPr lang="en-US" altLang="zh-CN" sz="2000" i="1"/>
              <a:t>A</a:t>
            </a:r>
            <a:r>
              <a:rPr lang="en-US" altLang="zh-CN" sz="2000">
                <a:ea typeface="MTSYN" charset="-122"/>
              </a:rPr>
              <a:t>[</a:t>
            </a:r>
            <a:r>
              <a:rPr lang="en-US" altLang="zh-CN" sz="2000" i="1"/>
              <a:t>i</a:t>
            </a:r>
            <a:r>
              <a:rPr lang="en-US" altLang="zh-CN" sz="2000" i="1">
                <a:ea typeface="RMTMI" charset="-122"/>
              </a:rPr>
              <a:t>, </a:t>
            </a:r>
            <a:r>
              <a:rPr lang="en-US" altLang="zh-CN" sz="2000" i="1"/>
              <a:t>k</a:t>
            </a:r>
            <a:r>
              <a:rPr lang="en-US" altLang="zh-CN" sz="2000">
                <a:ea typeface="MTSYN" charset="-122"/>
              </a:rPr>
              <a:t>] × </a:t>
            </a:r>
            <a:r>
              <a:rPr lang="en-US" altLang="zh-CN" sz="2000" i="1"/>
              <a:t>A</a:t>
            </a:r>
            <a:r>
              <a:rPr lang="en-US" altLang="zh-CN" sz="2000">
                <a:ea typeface="MTSYN" charset="-122"/>
              </a:rPr>
              <a:t>[</a:t>
            </a:r>
            <a:r>
              <a:rPr lang="en-US" altLang="zh-CN" sz="2000" i="1"/>
              <a:t>k</a:t>
            </a:r>
            <a:r>
              <a:rPr lang="en-US" altLang="zh-CN" sz="2000" i="1">
                <a:ea typeface="RMTMI" charset="-122"/>
              </a:rPr>
              <a:t>, </a:t>
            </a:r>
            <a:r>
              <a:rPr lang="en-US" altLang="zh-CN" sz="2000" i="1"/>
              <a:t>j </a:t>
            </a:r>
            <a:r>
              <a:rPr lang="en-US" altLang="zh-CN" sz="2000">
                <a:ea typeface="MTSYN" charset="-122"/>
              </a:rPr>
              <a:t>]</a:t>
            </a:r>
            <a:r>
              <a:rPr lang="en-US" altLang="zh-CN" sz="2000"/>
              <a:t>;</a:t>
            </a:r>
          </a:p>
          <a:p>
            <a:pPr eaLnBrk="1" hangingPunct="1">
              <a:lnSpc>
                <a:spcPct val="90000"/>
              </a:lnSpc>
              <a:spcBef>
                <a:spcPct val="10000"/>
              </a:spcBef>
              <a:buFont typeface="Wingdings" panose="05000000000000000000" pitchFamily="2" charset="2"/>
              <a:buNone/>
            </a:pPr>
            <a:r>
              <a:rPr lang="en-US" altLang="zh-CN" sz="2000"/>
              <a:t>10. 		</a:t>
            </a:r>
            <a:r>
              <a:rPr lang="en-US" altLang="zh-CN" sz="2000" b="1"/>
              <a:t>endfor</a:t>
            </a:r>
            <a:r>
              <a:rPr lang="en-US" altLang="zh-CN" sz="2000"/>
              <a:t>;</a:t>
            </a:r>
          </a:p>
          <a:p>
            <a:pPr eaLnBrk="1" hangingPunct="1">
              <a:lnSpc>
                <a:spcPct val="90000"/>
              </a:lnSpc>
              <a:spcBef>
                <a:spcPct val="10000"/>
              </a:spcBef>
              <a:buFont typeface="Wingdings" panose="05000000000000000000" pitchFamily="2" charset="2"/>
              <a:buNone/>
            </a:pPr>
            <a:r>
              <a:rPr lang="en-US" altLang="zh-CN" sz="2000"/>
              <a:t>11. 	</a:t>
            </a:r>
            <a:r>
              <a:rPr lang="en-US" altLang="zh-CN" sz="2000" b="1"/>
              <a:t>endfor</a:t>
            </a:r>
            <a:r>
              <a:rPr lang="en-US" altLang="zh-CN" sz="2000"/>
              <a:t>;</a:t>
            </a:r>
          </a:p>
          <a:p>
            <a:pPr eaLnBrk="1" hangingPunct="1">
              <a:lnSpc>
                <a:spcPct val="90000"/>
              </a:lnSpc>
              <a:spcBef>
                <a:spcPct val="10000"/>
              </a:spcBef>
              <a:buFont typeface="Wingdings" panose="05000000000000000000" pitchFamily="2" charset="2"/>
              <a:buNone/>
            </a:pPr>
            <a:r>
              <a:rPr lang="en-US" altLang="zh-CN" sz="2000"/>
              <a:t>12. </a:t>
            </a:r>
            <a:r>
              <a:rPr lang="en-US" altLang="zh-CN" sz="2000" b="1"/>
              <a:t>endfor</a:t>
            </a:r>
            <a:r>
              <a:rPr lang="en-US" altLang="zh-CN" sz="2000"/>
              <a:t>;</a:t>
            </a:r>
          </a:p>
          <a:p>
            <a:pPr eaLnBrk="1" hangingPunct="1">
              <a:lnSpc>
                <a:spcPct val="90000"/>
              </a:lnSpc>
              <a:spcBef>
                <a:spcPct val="10000"/>
              </a:spcBef>
              <a:buFont typeface="Wingdings" panose="05000000000000000000" pitchFamily="2" charset="2"/>
              <a:buNone/>
            </a:pPr>
            <a:r>
              <a:rPr lang="en-US" altLang="zh-CN" sz="2000"/>
              <a:t>13. </a:t>
            </a:r>
            <a:r>
              <a:rPr lang="en-US" altLang="zh-CN" sz="2000" b="1"/>
              <a:t>end </a:t>
            </a:r>
            <a:r>
              <a:rPr lang="en-US" altLang="zh-CN" sz="2000"/>
              <a:t>COL_LU</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BC789C3B-523B-433A-A769-488CFEED637D}"/>
              </a:ext>
            </a:extLst>
          </p:cNvPr>
          <p:cNvSpPr>
            <a:spLocks noGrp="1" noChangeArrowheads="1"/>
          </p:cNvSpPr>
          <p:nvPr>
            <p:ph type="title"/>
          </p:nvPr>
        </p:nvSpPr>
        <p:spPr/>
        <p:txBody>
          <a:bodyPr/>
          <a:lstStyle/>
          <a:p>
            <a:pPr eaLnBrk="1" hangingPunct="1"/>
            <a:r>
              <a:rPr lang="en-US" altLang="zh-CN"/>
              <a:t>LU</a:t>
            </a:r>
            <a:r>
              <a:rPr lang="zh-CN" altLang="en-US"/>
              <a:t>分解</a:t>
            </a:r>
          </a:p>
        </p:txBody>
      </p:sp>
      <p:sp>
        <p:nvSpPr>
          <p:cNvPr id="69635" name="Rectangle 3">
            <a:extLst>
              <a:ext uri="{FF2B5EF4-FFF2-40B4-BE49-F238E27FC236}">
                <a16:creationId xmlns:a16="http://schemas.microsoft.com/office/drawing/2014/main" id="{4EAD565A-DEF5-413A-9C54-4CCAC8AC418A}"/>
              </a:ext>
            </a:extLst>
          </p:cNvPr>
          <p:cNvSpPr>
            <a:spLocks noGrp="1" noChangeArrowheads="1"/>
          </p:cNvSpPr>
          <p:nvPr>
            <p:ph type="body" idx="1"/>
          </p:nvPr>
        </p:nvSpPr>
        <p:spPr/>
        <p:txBody>
          <a:bodyPr/>
          <a:lstStyle/>
          <a:p>
            <a:pPr eaLnBrk="1" hangingPunct="1"/>
            <a:r>
              <a:rPr lang="zh-CN" altLang="en-US" dirty="0"/>
              <a:t>功能</a:t>
            </a:r>
            <a:r>
              <a:rPr lang="en-US" altLang="zh-CN" dirty="0"/>
              <a:t>A=L×I×U</a:t>
            </a:r>
            <a:br>
              <a:rPr lang="en-US" altLang="zh-CN" dirty="0"/>
            </a:br>
            <a:r>
              <a:rPr lang="en-US" altLang="zh-CN" dirty="0"/>
              <a:t>L</a:t>
            </a:r>
            <a:r>
              <a:rPr lang="zh-CN" altLang="en-US" dirty="0"/>
              <a:t>：下三角矩阵，</a:t>
            </a:r>
            <a:r>
              <a:rPr lang="en-US" altLang="zh-CN" dirty="0"/>
              <a:t>I</a:t>
            </a:r>
            <a:r>
              <a:rPr lang="zh-CN" altLang="en-US" dirty="0"/>
              <a:t>：单位矩阵，</a:t>
            </a:r>
            <a:r>
              <a:rPr lang="en-US" altLang="zh-CN" dirty="0"/>
              <a:t>U</a:t>
            </a:r>
            <a:r>
              <a:rPr lang="zh-CN" altLang="en-US" dirty="0"/>
              <a:t>：上三角矩阵</a:t>
            </a:r>
          </a:p>
          <a:p>
            <a:pPr eaLnBrk="1" hangingPunct="1"/>
            <a:r>
              <a:rPr lang="zh-CN" altLang="en-US" dirty="0"/>
              <a:t>第</a:t>
            </a:r>
            <a:r>
              <a:rPr lang="en-US" altLang="zh-CN" dirty="0"/>
              <a:t>k</a:t>
            </a:r>
            <a:r>
              <a:rPr lang="zh-CN" altLang="en-US" dirty="0"/>
              <a:t>步：只涉及子矩阵</a:t>
            </a:r>
            <a:r>
              <a:rPr lang="en-US" altLang="zh-CN" dirty="0"/>
              <a:t>A(</a:t>
            </a:r>
            <a:r>
              <a:rPr lang="en-US" altLang="zh-CN" dirty="0" err="1"/>
              <a:t>k~n</a:t>
            </a:r>
            <a:r>
              <a:rPr lang="en-US" altLang="zh-CN" dirty="0"/>
              <a:t>, </a:t>
            </a:r>
            <a:r>
              <a:rPr lang="en-US" altLang="zh-CN" dirty="0" err="1"/>
              <a:t>k~n</a:t>
            </a:r>
            <a:r>
              <a:rPr lang="en-US" altLang="zh-CN" dirty="0"/>
              <a:t>)</a:t>
            </a:r>
          </a:p>
          <a:p>
            <a:pPr eaLnBrk="1" hangingPunct="1"/>
            <a:r>
              <a:rPr lang="zh-CN" altLang="en-US" dirty="0"/>
              <a:t>“活跃”部分逐渐向右下角“移动”</a:t>
            </a:r>
          </a:p>
          <a:p>
            <a:pPr eaLnBrk="1" hangingPunct="1"/>
            <a:r>
              <a:rPr lang="zh-CN" altLang="en-US" dirty="0"/>
              <a:t>左上部分元素计算量</a:t>
            </a:r>
            <a:r>
              <a:rPr lang="en-US" altLang="zh-CN" dirty="0"/>
              <a:t>&lt;</a:t>
            </a:r>
            <a:r>
              <a:rPr lang="zh-CN" altLang="en-US" dirty="0"/>
              <a:t>右下部分元素</a:t>
            </a:r>
          </a:p>
          <a:p>
            <a:pPr eaLnBrk="1" hangingPunct="1"/>
            <a:r>
              <a:rPr lang="zh-CN" altLang="en-US" dirty="0"/>
              <a:t>简单块分配，对应进程工作量不同</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F7EC7025-ADD9-411C-9E2D-ED3916DBD41E}"/>
              </a:ext>
            </a:extLst>
          </p:cNvPr>
          <p:cNvSpPr>
            <a:spLocks noGrp="1" noChangeArrowheads="1"/>
          </p:cNvSpPr>
          <p:nvPr>
            <p:ph type="title"/>
          </p:nvPr>
        </p:nvSpPr>
        <p:spPr/>
        <p:txBody>
          <a:bodyPr/>
          <a:lstStyle/>
          <a:p>
            <a:pPr eaLnBrk="1" hangingPunct="1"/>
            <a:r>
              <a:rPr lang="en-US" altLang="zh-CN"/>
              <a:t>LU</a:t>
            </a:r>
            <a:r>
              <a:rPr lang="zh-CN" altLang="en-US"/>
              <a:t>分解（续）</a:t>
            </a:r>
          </a:p>
        </p:txBody>
      </p:sp>
      <p:pic>
        <p:nvPicPr>
          <p:cNvPr id="70659" name="Picture 4" descr="lu">
            <a:extLst>
              <a:ext uri="{FF2B5EF4-FFF2-40B4-BE49-F238E27FC236}">
                <a16:creationId xmlns:a16="http://schemas.microsoft.com/office/drawing/2014/main" id="{91E3D6D5-03E5-4B7A-AE43-A3C2E6029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8662988" cy="432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251303C5-133A-48AE-8BE1-D33B5F02A805}"/>
              </a:ext>
            </a:extLst>
          </p:cNvPr>
          <p:cNvSpPr>
            <a:spLocks noGrp="1" noChangeArrowheads="1"/>
          </p:cNvSpPr>
          <p:nvPr>
            <p:ph type="title"/>
          </p:nvPr>
        </p:nvSpPr>
        <p:spPr/>
        <p:txBody>
          <a:bodyPr/>
          <a:lstStyle/>
          <a:p>
            <a:pPr eaLnBrk="1" hangingPunct="1"/>
            <a:r>
              <a:rPr lang="zh-CN" altLang="en-US"/>
              <a:t>块循环分配</a:t>
            </a:r>
          </a:p>
        </p:txBody>
      </p:sp>
      <p:sp>
        <p:nvSpPr>
          <p:cNvPr id="71683" name="Rectangle 3">
            <a:extLst>
              <a:ext uri="{FF2B5EF4-FFF2-40B4-BE49-F238E27FC236}">
                <a16:creationId xmlns:a16="http://schemas.microsoft.com/office/drawing/2014/main" id="{F09408CD-BD50-4CDF-8687-08E1B25060B7}"/>
              </a:ext>
            </a:extLst>
          </p:cNvPr>
          <p:cNvSpPr>
            <a:spLocks noGrp="1" noChangeArrowheads="1"/>
          </p:cNvSpPr>
          <p:nvPr>
            <p:ph type="body" idx="1"/>
          </p:nvPr>
        </p:nvSpPr>
        <p:spPr/>
        <p:txBody>
          <a:bodyPr/>
          <a:lstStyle/>
          <a:p>
            <a:pPr eaLnBrk="1" hangingPunct="1"/>
            <a:r>
              <a:rPr lang="zh-CN" altLang="en-US"/>
              <a:t>将数组划分为比进程数目多很多的块</a:t>
            </a:r>
          </a:p>
          <a:p>
            <a:pPr eaLnBrk="1" hangingPunct="1"/>
            <a:r>
              <a:rPr lang="zh-CN" altLang="en-US"/>
              <a:t>每个进程分配的不是连续的块，间隔分配，循环分配</a:t>
            </a:r>
          </a:p>
          <a:p>
            <a:pPr lvl="1" eaLnBrk="1" hangingPunct="1"/>
            <a:r>
              <a:rPr lang="en-US" altLang="zh-CN"/>
              <a:t>n×n</a:t>
            </a:r>
            <a:r>
              <a:rPr lang="zh-CN" altLang="en-US"/>
              <a:t>数组划分</a:t>
            </a:r>
            <a:r>
              <a:rPr lang="en-US" altLang="zh-CN">
                <a:latin typeface="Symbol" panose="05050102010706020507" pitchFamily="18" charset="2"/>
              </a:rPr>
              <a:t>a</a:t>
            </a:r>
            <a:r>
              <a:rPr lang="en-US" altLang="zh-CN"/>
              <a:t>p</a:t>
            </a:r>
            <a:r>
              <a:rPr lang="zh-CN" altLang="en-US"/>
              <a:t>个块，每个块</a:t>
            </a:r>
            <a:r>
              <a:rPr lang="en-US" altLang="zh-CN"/>
              <a:t>n/</a:t>
            </a:r>
            <a:r>
              <a:rPr lang="en-US" altLang="zh-CN">
                <a:latin typeface="Symbol" panose="05050102010706020507" pitchFamily="18" charset="2"/>
              </a:rPr>
              <a:t>a</a:t>
            </a:r>
            <a:r>
              <a:rPr lang="en-US" altLang="zh-CN"/>
              <a:t>p</a:t>
            </a:r>
            <a:r>
              <a:rPr lang="zh-CN" altLang="en-US"/>
              <a:t>行</a:t>
            </a:r>
          </a:p>
          <a:p>
            <a:pPr lvl="1" eaLnBrk="1" hangingPunct="1"/>
            <a:r>
              <a:rPr lang="zh-CN" altLang="en-US"/>
              <a:t>块</a:t>
            </a:r>
            <a:r>
              <a:rPr lang="en-US" altLang="zh-CN"/>
              <a:t>b</a:t>
            </a:r>
            <a:r>
              <a:rPr lang="en-US" altLang="zh-CN" baseline="-25000"/>
              <a:t>i</a:t>
            </a:r>
            <a:r>
              <a:rPr lang="zh-CN" altLang="en-US"/>
              <a:t>分配到进程</a:t>
            </a:r>
            <a:r>
              <a:rPr lang="en-US" altLang="zh-CN"/>
              <a:t>P</a:t>
            </a:r>
            <a:r>
              <a:rPr lang="en-US" altLang="zh-CN" baseline="-25000"/>
              <a:t>i%p</a:t>
            </a:r>
            <a:endParaRPr lang="en-US" altLang="zh-CN"/>
          </a:p>
          <a:p>
            <a:pPr lvl="1" eaLnBrk="1" hangingPunct="1"/>
            <a:r>
              <a:rPr lang="zh-CN" altLang="en-US"/>
              <a:t>进程</a:t>
            </a:r>
            <a:r>
              <a:rPr lang="en-US" altLang="zh-CN"/>
              <a:t>P</a:t>
            </a:r>
            <a:r>
              <a:rPr lang="en-US" altLang="zh-CN" baseline="-25000"/>
              <a:t>k</a:t>
            </a:r>
            <a:r>
              <a:rPr lang="zh-CN" altLang="en-US"/>
              <a:t>得到，</a:t>
            </a:r>
            <a:r>
              <a:rPr lang="en-US" altLang="zh-CN"/>
              <a:t>n/</a:t>
            </a:r>
            <a:r>
              <a:rPr lang="en-US" altLang="zh-CN">
                <a:latin typeface="Symbol" panose="05050102010706020507" pitchFamily="18" charset="2"/>
              </a:rPr>
              <a:t>a</a:t>
            </a:r>
            <a:r>
              <a:rPr lang="en-US" altLang="zh-CN"/>
              <a:t>p*k~ n/</a:t>
            </a:r>
            <a:r>
              <a:rPr lang="en-US" altLang="zh-CN">
                <a:latin typeface="Symbol" panose="05050102010706020507" pitchFamily="18" charset="2"/>
              </a:rPr>
              <a:t>a</a:t>
            </a:r>
            <a:r>
              <a:rPr lang="en-US" altLang="zh-CN"/>
              <a:t>p*(k+1)-1</a:t>
            </a:r>
            <a:r>
              <a:rPr lang="zh-CN" altLang="en-US"/>
              <a:t>行，</a:t>
            </a:r>
            <a:br>
              <a:rPr lang="zh-CN" altLang="en-US"/>
            </a:br>
            <a:r>
              <a:rPr lang="zh-CN" altLang="en-US"/>
              <a:t>		</a:t>
            </a:r>
            <a:r>
              <a:rPr lang="en-US" altLang="zh-CN"/>
              <a:t>n/</a:t>
            </a:r>
            <a:r>
              <a:rPr lang="en-US" altLang="zh-CN">
                <a:latin typeface="Symbol" panose="05050102010706020507" pitchFamily="18" charset="2"/>
              </a:rPr>
              <a:t>a+</a:t>
            </a:r>
            <a:r>
              <a:rPr lang="en-US" altLang="zh-CN"/>
              <a:t>n/</a:t>
            </a:r>
            <a:r>
              <a:rPr lang="en-US" altLang="zh-CN">
                <a:latin typeface="Symbol" panose="05050102010706020507" pitchFamily="18" charset="2"/>
              </a:rPr>
              <a:t>a</a:t>
            </a:r>
            <a:r>
              <a:rPr lang="en-US" altLang="zh-CN"/>
              <a:t>p*k~ n/</a:t>
            </a:r>
            <a:r>
              <a:rPr lang="en-US" altLang="zh-CN">
                <a:latin typeface="Symbol" panose="05050102010706020507" pitchFamily="18" charset="2"/>
              </a:rPr>
              <a:t>a+</a:t>
            </a:r>
            <a:r>
              <a:rPr lang="en-US" altLang="zh-CN"/>
              <a:t>n/</a:t>
            </a:r>
            <a:r>
              <a:rPr lang="en-US" altLang="zh-CN">
                <a:latin typeface="Symbol" panose="05050102010706020507" pitchFamily="18" charset="2"/>
              </a:rPr>
              <a:t>a</a:t>
            </a:r>
            <a:r>
              <a:rPr lang="en-US" altLang="zh-CN"/>
              <a:t>p*(k+1)-1…</a:t>
            </a:r>
          </a:p>
          <a:p>
            <a:pPr lvl="1" eaLnBrk="1" hangingPunct="1"/>
            <a:r>
              <a:rPr lang="zh-CN" altLang="en-US"/>
              <a:t>二维分配，                      个块</a:t>
            </a:r>
            <a:endParaRPr lang="zh-CN" altLang="en-US">
              <a:latin typeface="Symbol" panose="05050102010706020507" pitchFamily="18" charset="2"/>
            </a:endParaRPr>
          </a:p>
        </p:txBody>
      </p:sp>
      <p:graphicFrame>
        <p:nvGraphicFramePr>
          <p:cNvPr id="71684" name="Object 4">
            <a:extLst>
              <a:ext uri="{FF2B5EF4-FFF2-40B4-BE49-F238E27FC236}">
                <a16:creationId xmlns:a16="http://schemas.microsoft.com/office/drawing/2014/main" id="{88FBF4EB-2F5D-4FC7-AAFC-0BF417F64C1F}"/>
              </a:ext>
            </a:extLst>
          </p:cNvPr>
          <p:cNvGraphicFramePr>
            <a:graphicFrameLocks noChangeAspect="1"/>
          </p:cNvGraphicFramePr>
          <p:nvPr/>
        </p:nvGraphicFramePr>
        <p:xfrm>
          <a:off x="3635375" y="4941888"/>
          <a:ext cx="2057400" cy="642937"/>
        </p:xfrm>
        <a:graphic>
          <a:graphicData uri="http://schemas.openxmlformats.org/presentationml/2006/ole">
            <mc:AlternateContent xmlns:mc="http://schemas.openxmlformats.org/markup-compatibility/2006">
              <mc:Choice xmlns:v="urn:schemas-microsoft-com:vml" Requires="v">
                <p:oleObj spid="_x0000_s71733" name="Equation" r:id="rId3" imgW="812447" imgH="253890" progId="Equation.3">
                  <p:embed/>
                </p:oleObj>
              </mc:Choice>
              <mc:Fallback>
                <p:oleObj name="Equation" r:id="rId3" imgW="812447" imgH="25389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4941888"/>
                        <a:ext cx="20574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DC52166F-FAD4-48CB-95B1-68576C3C88EB}"/>
              </a:ext>
            </a:extLst>
          </p:cNvPr>
          <p:cNvSpPr>
            <a:spLocks noGrp="1" noChangeArrowheads="1"/>
          </p:cNvSpPr>
          <p:nvPr>
            <p:ph type="title"/>
          </p:nvPr>
        </p:nvSpPr>
        <p:spPr/>
        <p:txBody>
          <a:bodyPr/>
          <a:lstStyle/>
          <a:p>
            <a:pPr eaLnBrk="1" hangingPunct="1"/>
            <a:r>
              <a:rPr lang="zh-CN" altLang="en-US"/>
              <a:t>例</a:t>
            </a:r>
          </a:p>
        </p:txBody>
      </p:sp>
      <p:pic>
        <p:nvPicPr>
          <p:cNvPr id="72707" name="Picture 4" descr="random">
            <a:extLst>
              <a:ext uri="{FF2B5EF4-FFF2-40B4-BE49-F238E27FC236}">
                <a16:creationId xmlns:a16="http://schemas.microsoft.com/office/drawing/2014/main" id="{6DC7052A-AEE3-40A9-9AC1-3C28CBD04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81200"/>
            <a:ext cx="8537575"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1C45F0A5-17EC-4DD1-8A06-9F19779B6BBE}"/>
              </a:ext>
            </a:extLst>
          </p:cNvPr>
          <p:cNvSpPr>
            <a:spLocks noGrp="1" noChangeArrowheads="1"/>
          </p:cNvSpPr>
          <p:nvPr>
            <p:ph type="title"/>
          </p:nvPr>
        </p:nvSpPr>
        <p:spPr/>
        <p:txBody>
          <a:bodyPr/>
          <a:lstStyle/>
          <a:p>
            <a:pPr eaLnBrk="1" hangingPunct="1"/>
            <a:r>
              <a:rPr lang="zh-CN" altLang="en-US"/>
              <a:t>达到负载均衡的原因</a:t>
            </a:r>
          </a:p>
        </p:txBody>
      </p:sp>
      <p:sp>
        <p:nvSpPr>
          <p:cNvPr id="73731" name="Rectangle 3">
            <a:extLst>
              <a:ext uri="{FF2B5EF4-FFF2-40B4-BE49-F238E27FC236}">
                <a16:creationId xmlns:a16="http://schemas.microsoft.com/office/drawing/2014/main" id="{ABFFB7EF-EC6E-4670-9100-832F3BC3F9D6}"/>
              </a:ext>
            </a:extLst>
          </p:cNvPr>
          <p:cNvSpPr>
            <a:spLocks noGrp="1" noChangeArrowheads="1"/>
          </p:cNvSpPr>
          <p:nvPr>
            <p:ph type="body" idx="1"/>
          </p:nvPr>
        </p:nvSpPr>
        <p:spPr>
          <a:xfrm>
            <a:off x="1182688" y="1371600"/>
            <a:ext cx="7772400" cy="5181600"/>
          </a:xfrm>
        </p:spPr>
        <p:txBody>
          <a:bodyPr/>
          <a:lstStyle/>
          <a:p>
            <a:pPr eaLnBrk="1" hangingPunct="1"/>
            <a:r>
              <a:rPr lang="zh-CN" altLang="en-US"/>
              <a:t>虽然矩阵不同部分计算量不同</a:t>
            </a:r>
            <a:br>
              <a:rPr lang="zh-CN" altLang="en-US"/>
            </a:br>
            <a:r>
              <a:rPr lang="zh-CN" altLang="en-US"/>
              <a:t>但每个进程负责计算的数据都分散在矩阵不同位置</a:t>
            </a:r>
            <a:r>
              <a:rPr lang="en-US" altLang="zh-CN"/>
              <a:t>——</a:t>
            </a:r>
            <a:r>
              <a:rPr lang="zh-CN" altLang="en-US"/>
              <a:t>总体负载均衡</a:t>
            </a:r>
          </a:p>
          <a:p>
            <a:pPr eaLnBrk="1" hangingPunct="1"/>
            <a:r>
              <a:rPr lang="zh-CN" altLang="en-US"/>
              <a:t>进程分配得到的任务分散在矩阵不同部分，总体上讲，任何时刻基本都会有任务可以执行</a:t>
            </a:r>
            <a:r>
              <a:rPr lang="en-US" altLang="zh-CN"/>
              <a:t>——</a:t>
            </a:r>
            <a:r>
              <a:rPr lang="zh-CN" altLang="en-US"/>
              <a:t>不会空闲</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0F30C95-CE16-43DC-849D-66C5EA4BFF6C}"/>
              </a:ext>
            </a:extLst>
          </p:cNvPr>
          <p:cNvSpPr>
            <a:spLocks noGrp="1" noChangeArrowheads="1"/>
          </p:cNvSpPr>
          <p:nvPr>
            <p:ph type="title"/>
          </p:nvPr>
        </p:nvSpPr>
        <p:spPr/>
        <p:txBody>
          <a:bodyPr/>
          <a:lstStyle/>
          <a:p>
            <a:pPr eaLnBrk="1" hangingPunct="1"/>
            <a:r>
              <a:rPr lang="zh-CN" altLang="en-US"/>
              <a:t>循环分配</a:t>
            </a:r>
          </a:p>
        </p:txBody>
      </p:sp>
      <p:sp>
        <p:nvSpPr>
          <p:cNvPr id="74755" name="Rectangle 3">
            <a:extLst>
              <a:ext uri="{FF2B5EF4-FFF2-40B4-BE49-F238E27FC236}">
                <a16:creationId xmlns:a16="http://schemas.microsoft.com/office/drawing/2014/main" id="{F4E714C6-8829-436F-A2F8-3F2876C8191A}"/>
              </a:ext>
            </a:extLst>
          </p:cNvPr>
          <p:cNvSpPr>
            <a:spLocks noGrp="1" noChangeArrowheads="1"/>
          </p:cNvSpPr>
          <p:nvPr>
            <p:ph type="body" idx="1"/>
          </p:nvPr>
        </p:nvSpPr>
        <p:spPr>
          <a:xfrm>
            <a:off x="1182688" y="1371600"/>
            <a:ext cx="7772400" cy="5105400"/>
          </a:xfrm>
        </p:spPr>
        <p:txBody>
          <a:bodyPr/>
          <a:lstStyle/>
          <a:p>
            <a:pPr eaLnBrk="1" hangingPunct="1"/>
            <a:r>
              <a:rPr lang="en-US" altLang="zh-CN">
                <a:latin typeface="Symbol" panose="05050102010706020507" pitchFamily="18" charset="2"/>
              </a:rPr>
              <a:t>a</a:t>
            </a:r>
            <a:r>
              <a:rPr lang="en-US" altLang="zh-CN"/>
              <a:t>=n/p</a:t>
            </a:r>
            <a:r>
              <a:rPr lang="zh-CN" altLang="en-US"/>
              <a:t>，一个块就是一行</a:t>
            </a:r>
            <a:r>
              <a:rPr lang="en-US" altLang="zh-CN"/>
              <a:t>/</a:t>
            </a:r>
            <a:r>
              <a:rPr lang="zh-CN" altLang="en-US"/>
              <a:t>一个元素</a:t>
            </a:r>
          </a:p>
          <a:p>
            <a:pPr lvl="1" eaLnBrk="1" hangingPunct="1"/>
            <a:r>
              <a:rPr lang="zh-CN" altLang="en-US"/>
              <a:t>几乎完美的负载均衡</a:t>
            </a:r>
          </a:p>
          <a:p>
            <a:pPr lvl="1" eaLnBrk="1" hangingPunct="1"/>
            <a:r>
              <a:rPr lang="zh-CN" altLang="en-US"/>
              <a:t>一个进程负责计算的数据几乎没有连续的，缺乏局部性</a:t>
            </a:r>
          </a:p>
          <a:p>
            <a:pPr lvl="1" eaLnBrk="1" hangingPunct="1"/>
            <a:r>
              <a:rPr lang="zh-CN" altLang="en-US"/>
              <a:t>高度交互，通信量大</a:t>
            </a:r>
          </a:p>
          <a:p>
            <a:pPr eaLnBrk="1" hangingPunct="1"/>
            <a:r>
              <a:rPr lang="en-US" altLang="zh-CN">
                <a:latin typeface="Symbol" panose="05050102010706020507" pitchFamily="18" charset="2"/>
              </a:rPr>
              <a:t>a</a:t>
            </a:r>
            <a:r>
              <a:rPr lang="en-US" altLang="zh-CN"/>
              <a:t>=1</a:t>
            </a:r>
            <a:r>
              <a:rPr lang="zh-CN" altLang="en-US"/>
              <a:t>，退化为块分配</a:t>
            </a:r>
          </a:p>
          <a:p>
            <a:pPr lvl="1" eaLnBrk="1" hangingPunct="1"/>
            <a:r>
              <a:rPr lang="zh-CN" altLang="en-US"/>
              <a:t>局部性最高，交互最少</a:t>
            </a:r>
          </a:p>
          <a:p>
            <a:pPr lvl="1" eaLnBrk="1" hangingPunct="1"/>
            <a:r>
              <a:rPr lang="zh-CN" altLang="en-US"/>
              <a:t>负载不均衡</a:t>
            </a:r>
          </a:p>
          <a:p>
            <a:pPr eaLnBrk="1" hangingPunct="1"/>
            <a:r>
              <a:rPr lang="zh-CN" altLang="en-US"/>
              <a:t>高维块循环分配较好</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BE29A226-4CA8-48E5-A15E-A1AEF2DD2277}"/>
              </a:ext>
            </a:extLst>
          </p:cNvPr>
          <p:cNvSpPr>
            <a:spLocks noGrp="1" noChangeArrowheads="1"/>
          </p:cNvSpPr>
          <p:nvPr>
            <p:ph type="title"/>
          </p:nvPr>
        </p:nvSpPr>
        <p:spPr/>
        <p:txBody>
          <a:bodyPr/>
          <a:lstStyle/>
          <a:p>
            <a:pPr eaLnBrk="1" hangingPunct="1"/>
            <a:r>
              <a:rPr lang="zh-CN" altLang="en-US"/>
              <a:t>编程模型</a:t>
            </a:r>
            <a:r>
              <a:rPr lang="en-US" altLang="zh-CN"/>
              <a:t>——</a:t>
            </a:r>
            <a:r>
              <a:rPr lang="zh-CN" altLang="en-US"/>
              <a:t>循环调度</a:t>
            </a:r>
          </a:p>
        </p:txBody>
      </p:sp>
      <p:sp>
        <p:nvSpPr>
          <p:cNvPr id="75779" name="Rectangle 3">
            <a:extLst>
              <a:ext uri="{FF2B5EF4-FFF2-40B4-BE49-F238E27FC236}">
                <a16:creationId xmlns:a16="http://schemas.microsoft.com/office/drawing/2014/main" id="{66C1E2C8-3082-443B-A374-1B37C6ED86FE}"/>
              </a:ext>
            </a:extLst>
          </p:cNvPr>
          <p:cNvSpPr>
            <a:spLocks noGrp="1" noChangeArrowheads="1"/>
          </p:cNvSpPr>
          <p:nvPr>
            <p:ph type="body" idx="1"/>
          </p:nvPr>
        </p:nvSpPr>
        <p:spPr/>
        <p:txBody>
          <a:bodyPr/>
          <a:lstStyle/>
          <a:p>
            <a:pPr eaLnBrk="1" hangingPunct="1">
              <a:lnSpc>
                <a:spcPct val="90000"/>
              </a:lnSpc>
            </a:pPr>
            <a:r>
              <a:rPr lang="en-US" altLang="zh-CN" sz="2800">
                <a:solidFill>
                  <a:srgbClr val="0000FF"/>
                </a:solidFill>
                <a:ea typeface="ＭＳ Ｐゴシック" panose="020B0600070205080204" pitchFamily="34" charset="-128"/>
              </a:rPr>
              <a:t>schedule</a:t>
            </a:r>
            <a:r>
              <a:rPr lang="zh-CN" altLang="en-US" sz="2800"/>
              <a:t>子句确定如何在线程间划分循环</a:t>
            </a:r>
            <a:endParaRPr lang="en-US" altLang="zh-CN" sz="2800"/>
          </a:p>
          <a:p>
            <a:pPr lvl="1" eaLnBrk="1" hangingPunct="1">
              <a:lnSpc>
                <a:spcPct val="90000"/>
              </a:lnSpc>
            </a:pPr>
            <a:r>
              <a:rPr lang="en-US" altLang="zh-CN" sz="2400">
                <a:latin typeface="Courier" charset="0"/>
                <a:ea typeface="ＭＳ Ｐゴシック" panose="020B0600070205080204" pitchFamily="34" charset="-128"/>
              </a:rPr>
              <a:t>static([chunk])</a:t>
            </a:r>
            <a:r>
              <a:rPr lang="zh-CN" altLang="en-US" sz="2400"/>
              <a:t>静态划分</a:t>
            </a:r>
            <a:endParaRPr lang="en-US" altLang="zh-CN" sz="2400"/>
          </a:p>
          <a:p>
            <a:pPr lvl="2" eaLnBrk="1" hangingPunct="1">
              <a:lnSpc>
                <a:spcPct val="90000"/>
              </a:lnSpc>
            </a:pPr>
            <a:r>
              <a:rPr lang="zh-CN" altLang="en-US" sz="2000"/>
              <a:t>分配给每个线程 </a:t>
            </a:r>
            <a:r>
              <a:rPr lang="en-US" altLang="zh-CN" sz="2000"/>
              <a:t>[chunk]</a:t>
            </a:r>
            <a:r>
              <a:rPr lang="zh-CN" altLang="en-US" sz="2000"/>
              <a:t>步迭代，所有线程都分配完后继续循环分配，直至所有迭代步分配完毕</a:t>
            </a:r>
            <a:endParaRPr lang="en-US" altLang="zh-CN" sz="2000"/>
          </a:p>
          <a:p>
            <a:pPr lvl="2" eaLnBrk="1" hangingPunct="1">
              <a:lnSpc>
                <a:spcPct val="90000"/>
              </a:lnSpc>
            </a:pPr>
            <a:r>
              <a:rPr lang="zh-CN" altLang="en-US" sz="2000"/>
              <a:t>默认</a:t>
            </a:r>
            <a:r>
              <a:rPr lang="en-US" altLang="zh-CN" sz="2000"/>
              <a:t>[chunk]</a:t>
            </a:r>
            <a:r>
              <a:rPr lang="zh-CN" altLang="en-US" sz="2000"/>
              <a:t>为</a:t>
            </a:r>
            <a:r>
              <a:rPr lang="en-US" altLang="zh-CN" sz="2000">
                <a:latin typeface="Courier" charset="0"/>
                <a:ea typeface="ＭＳ Ｐゴシック" panose="020B0600070205080204" pitchFamily="34" charset="-128"/>
              </a:rPr>
              <a:t>ceil(#iterations/#threads)</a:t>
            </a:r>
            <a:endParaRPr lang="en-US" altLang="zh-CN" sz="2000"/>
          </a:p>
          <a:p>
            <a:pPr lvl="1" eaLnBrk="1" hangingPunct="1">
              <a:lnSpc>
                <a:spcPct val="90000"/>
              </a:lnSpc>
            </a:pPr>
            <a:r>
              <a:rPr lang="en-US" altLang="zh-CN" sz="2400">
                <a:latin typeface="Courier" charset="0"/>
                <a:ea typeface="ＭＳ Ｐゴシック" panose="020B0600070205080204" pitchFamily="34" charset="-128"/>
              </a:rPr>
              <a:t>dynmaic([chunk])</a:t>
            </a:r>
            <a:r>
              <a:rPr lang="zh-CN" altLang="en-US" sz="2400"/>
              <a:t>动态划分</a:t>
            </a:r>
            <a:endParaRPr lang="en-US" altLang="zh-CN" sz="2400"/>
          </a:p>
          <a:p>
            <a:pPr lvl="2" eaLnBrk="1" hangingPunct="1">
              <a:lnSpc>
                <a:spcPct val="90000"/>
              </a:lnSpc>
            </a:pPr>
            <a:r>
              <a:rPr lang="zh-CN" altLang="en-US" sz="2000"/>
              <a:t>分给每个线程</a:t>
            </a:r>
            <a:r>
              <a:rPr lang="en-US" altLang="zh-CN" sz="2000"/>
              <a:t>[chunk]</a:t>
            </a:r>
            <a:r>
              <a:rPr lang="zh-CN" altLang="en-US" sz="2000"/>
              <a:t>步迭代，一个线程完成任务后再为其分配</a:t>
            </a:r>
            <a:r>
              <a:rPr lang="en-US" altLang="zh-CN" sz="2000"/>
              <a:t>[chunk]</a:t>
            </a:r>
            <a:r>
              <a:rPr lang="zh-CN" altLang="en-US" sz="2000"/>
              <a:t>步迭代</a:t>
            </a:r>
            <a:endParaRPr lang="en-US" altLang="zh-CN" sz="2000"/>
          </a:p>
          <a:p>
            <a:pPr lvl="2" eaLnBrk="1" hangingPunct="1">
              <a:lnSpc>
                <a:spcPct val="90000"/>
              </a:lnSpc>
            </a:pPr>
            <a:r>
              <a:rPr lang="zh-CN" altLang="en-US" sz="2000"/>
              <a:t>逻辑上形成一个任务池，包含所有迭代步</a:t>
            </a:r>
            <a:endParaRPr lang="en-US" altLang="zh-CN" sz="2000"/>
          </a:p>
          <a:p>
            <a:pPr lvl="2" eaLnBrk="1" hangingPunct="1">
              <a:lnSpc>
                <a:spcPct val="90000"/>
              </a:lnSpc>
            </a:pPr>
            <a:r>
              <a:rPr lang="zh-CN" altLang="en-US" sz="2000"/>
              <a:t>默认</a:t>
            </a:r>
            <a:r>
              <a:rPr lang="en-US" altLang="zh-CN" sz="2000"/>
              <a:t>[chunk]</a:t>
            </a:r>
            <a:r>
              <a:rPr lang="zh-CN" altLang="en-US" sz="2000"/>
              <a:t>为</a:t>
            </a:r>
            <a:r>
              <a:rPr lang="en-US" altLang="zh-CN" sz="2000"/>
              <a:t>1</a:t>
            </a:r>
          </a:p>
          <a:p>
            <a:pPr lvl="1" eaLnBrk="1" hangingPunct="1">
              <a:lnSpc>
                <a:spcPct val="90000"/>
              </a:lnSpc>
            </a:pPr>
            <a:r>
              <a:rPr lang="en-US" altLang="zh-CN" sz="2400">
                <a:latin typeface="Courier" charset="0"/>
                <a:ea typeface="ＭＳ Ｐゴシック" panose="020B0600070205080204" pitchFamily="34" charset="-128"/>
              </a:rPr>
              <a:t>guided([chunk])</a:t>
            </a:r>
            <a:r>
              <a:rPr lang="zh-CN" altLang="en-US" sz="2400"/>
              <a:t>动态划分，但划分过程中</a:t>
            </a:r>
            <a:r>
              <a:rPr lang="en-US" altLang="zh-CN" sz="2400"/>
              <a:t>[chunk]</a:t>
            </a:r>
            <a:r>
              <a:rPr lang="zh-CN" altLang="en-US" sz="2400"/>
              <a:t>指数减小</a:t>
            </a:r>
            <a:endParaRPr lang="en-US" altLang="zh-CN" sz="2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BC72433-2300-4A6D-B877-C266496F3C6D}"/>
              </a:ext>
            </a:extLst>
          </p:cNvPr>
          <p:cNvSpPr>
            <a:spLocks noGrp="1" noChangeArrowheads="1"/>
          </p:cNvSpPr>
          <p:nvPr>
            <p:ph type="title"/>
          </p:nvPr>
        </p:nvSpPr>
        <p:spPr/>
        <p:txBody>
          <a:bodyPr/>
          <a:lstStyle/>
          <a:p>
            <a:pPr eaLnBrk="1" hangingPunct="1"/>
            <a:r>
              <a:rPr lang="zh-CN" altLang="en-US"/>
              <a:t>循环调度</a:t>
            </a:r>
          </a:p>
        </p:txBody>
      </p:sp>
      <p:sp>
        <p:nvSpPr>
          <p:cNvPr id="76803" name="Rectangle 3">
            <a:extLst>
              <a:ext uri="{FF2B5EF4-FFF2-40B4-BE49-F238E27FC236}">
                <a16:creationId xmlns:a16="http://schemas.microsoft.com/office/drawing/2014/main" id="{2E3C90D1-B031-415C-A4A2-66F4E9A7C335}"/>
              </a:ext>
            </a:extLst>
          </p:cNvPr>
          <p:cNvSpPr>
            <a:spLocks noGrp="1" noChangeArrowheads="1"/>
          </p:cNvSpPr>
          <p:nvPr>
            <p:ph type="body" idx="1"/>
          </p:nvPr>
        </p:nvSpPr>
        <p:spPr/>
        <p:txBody>
          <a:bodyPr/>
          <a:lstStyle/>
          <a:p>
            <a:pPr marL="0" indent="0" eaLnBrk="1" hangingPunct="1">
              <a:spcBef>
                <a:spcPts val="100"/>
              </a:spcBef>
              <a:buFont typeface="Wingdings" panose="05000000000000000000" pitchFamily="2" charset="2"/>
              <a:buNone/>
            </a:pPr>
            <a:endParaRPr lang="zh-CN" altLang="en-US" sz="2400"/>
          </a:p>
        </p:txBody>
      </p:sp>
      <p:pic>
        <p:nvPicPr>
          <p:cNvPr id="76804" name="Picture 3">
            <a:extLst>
              <a:ext uri="{FF2B5EF4-FFF2-40B4-BE49-F238E27FC236}">
                <a16:creationId xmlns:a16="http://schemas.microsoft.com/office/drawing/2014/main" id="{A7A26B05-A5C4-4600-946E-305AE7307E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1447800"/>
            <a:ext cx="8001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AFB850B-9806-4493-A52D-3E68BC9F2200}"/>
              </a:ext>
            </a:extLst>
          </p:cNvPr>
          <p:cNvSpPr>
            <a:spLocks noGrp="1" noChangeArrowheads="1"/>
          </p:cNvSpPr>
          <p:nvPr>
            <p:ph type="title"/>
          </p:nvPr>
        </p:nvSpPr>
        <p:spPr/>
        <p:txBody>
          <a:bodyPr/>
          <a:lstStyle/>
          <a:p>
            <a:pPr eaLnBrk="1" hangingPunct="1"/>
            <a:r>
              <a:rPr lang="en-US" altLang="zh-CN"/>
              <a:t>OpenMP</a:t>
            </a:r>
            <a:r>
              <a:rPr lang="zh-CN" altLang="en-US"/>
              <a:t>执行模型</a:t>
            </a:r>
          </a:p>
        </p:txBody>
      </p:sp>
      <p:sp>
        <p:nvSpPr>
          <p:cNvPr id="10243" name="Rectangle 3">
            <a:extLst>
              <a:ext uri="{FF2B5EF4-FFF2-40B4-BE49-F238E27FC236}">
                <a16:creationId xmlns:a16="http://schemas.microsoft.com/office/drawing/2014/main" id="{DB343BA1-CE5E-4F2D-9F5A-271C0CC9CF1C}"/>
              </a:ext>
            </a:extLst>
          </p:cNvPr>
          <p:cNvSpPr>
            <a:spLocks noGrp="1" noChangeArrowheads="1"/>
          </p:cNvSpPr>
          <p:nvPr>
            <p:ph type="body" idx="1"/>
          </p:nvPr>
        </p:nvSpPr>
        <p:spPr/>
        <p:txBody>
          <a:bodyPr/>
          <a:lstStyle/>
          <a:p>
            <a:pPr eaLnBrk="1" hangingPunct="1">
              <a:defRPr/>
            </a:pPr>
            <a:r>
              <a:rPr lang="en-US" altLang="zh-CN" dirty="0"/>
              <a:t>Fork-join</a:t>
            </a:r>
            <a:r>
              <a:rPr lang="zh-CN" altLang="en-US" dirty="0"/>
              <a:t>并行执行模型</a:t>
            </a:r>
            <a:endParaRPr lang="en-US" altLang="zh-CN" dirty="0"/>
          </a:p>
          <a:p>
            <a:pPr eaLnBrk="1" hangingPunct="1">
              <a:defRPr/>
            </a:pPr>
            <a:r>
              <a:rPr lang="zh-CN" altLang="en-US" dirty="0"/>
              <a:t>执行伊始是单进程（</a:t>
            </a:r>
            <a:r>
              <a:rPr lang="zh-CN" altLang="en-US" dirty="0">
                <a:solidFill>
                  <a:srgbClr val="FF0000"/>
                </a:solidFill>
                <a:latin typeface="黑体" pitchFamily="49" charset="-122"/>
                <a:ea typeface="黑体" pitchFamily="49" charset="-122"/>
              </a:rPr>
              <a:t>主线程</a:t>
            </a:r>
            <a:r>
              <a:rPr lang="zh-CN" altLang="en-US" dirty="0"/>
              <a:t>）</a:t>
            </a:r>
            <a:endParaRPr lang="en-US" altLang="zh-CN" dirty="0"/>
          </a:p>
          <a:p>
            <a:pPr eaLnBrk="1" hangingPunct="1">
              <a:defRPr/>
            </a:pPr>
            <a:r>
              <a:rPr lang="zh-CN" altLang="en-US" dirty="0"/>
              <a:t>并行结构开始</a:t>
            </a:r>
            <a:endParaRPr lang="en-US" altLang="zh-CN" dirty="0"/>
          </a:p>
          <a:p>
            <a:pPr lvl="1" eaLnBrk="1" hangingPunct="1">
              <a:defRPr/>
            </a:pPr>
            <a:r>
              <a:rPr lang="zh-CN" altLang="en-US" dirty="0"/>
              <a:t>主线程创建一组线程（</a:t>
            </a:r>
            <a:r>
              <a:rPr lang="zh-CN" altLang="en-US" dirty="0">
                <a:solidFill>
                  <a:srgbClr val="FF0000"/>
                </a:solidFill>
                <a:latin typeface="黑体" pitchFamily="49" charset="-122"/>
                <a:ea typeface="黑体" pitchFamily="49" charset="-122"/>
                <a:cs typeface="+mn-cs"/>
              </a:rPr>
              <a:t>工作线程</a:t>
            </a:r>
            <a:r>
              <a:rPr lang="zh-CN" altLang="en-US" dirty="0"/>
              <a:t>）</a:t>
            </a:r>
            <a:endParaRPr lang="en-US" altLang="zh-CN" dirty="0"/>
          </a:p>
          <a:p>
            <a:pPr eaLnBrk="1" hangingPunct="1">
              <a:defRPr/>
            </a:pPr>
            <a:r>
              <a:rPr lang="zh-CN" altLang="en-US" dirty="0"/>
              <a:t>并行结构结束</a:t>
            </a:r>
            <a:endParaRPr lang="en-US" altLang="zh-CN" dirty="0"/>
          </a:p>
          <a:p>
            <a:pPr lvl="1" eaLnBrk="1" hangingPunct="1">
              <a:defRPr/>
            </a:pPr>
            <a:r>
              <a:rPr lang="zh-CN" altLang="en-US" dirty="0"/>
              <a:t>线程组同步</a:t>
            </a:r>
            <a:r>
              <a:rPr lang="en-US" altLang="zh-CN" dirty="0"/>
              <a:t>——</a:t>
            </a:r>
            <a:r>
              <a:rPr lang="zh-CN" altLang="en-US" dirty="0">
                <a:solidFill>
                  <a:srgbClr val="FF0000"/>
                </a:solidFill>
                <a:latin typeface="黑体" pitchFamily="49" charset="-122"/>
                <a:ea typeface="黑体" pitchFamily="49" charset="-122"/>
                <a:cs typeface="+mn-cs"/>
              </a:rPr>
              <a:t>隐式</a:t>
            </a:r>
            <a:r>
              <a:rPr lang="en-US" altLang="zh-CN" dirty="0">
                <a:solidFill>
                  <a:srgbClr val="FF0000"/>
                </a:solidFill>
                <a:ea typeface="黑体" pitchFamily="49" charset="-122"/>
                <a:cs typeface="+mn-cs"/>
              </a:rPr>
              <a:t>barrier</a:t>
            </a:r>
          </a:p>
          <a:p>
            <a:pPr eaLnBrk="1" hangingPunct="1">
              <a:defRPr/>
            </a:pPr>
            <a:r>
              <a:rPr lang="zh-CN" altLang="en-US" dirty="0"/>
              <a:t>只有主线程继续执行</a:t>
            </a:r>
            <a:endParaRPr lang="en-US" altLang="zh-CN" dirty="0"/>
          </a:p>
          <a:p>
            <a:pPr eaLnBrk="1" hangingPunct="1">
              <a:defRPr/>
            </a:pPr>
            <a:r>
              <a:rPr lang="zh-CN" altLang="en-US" dirty="0"/>
              <a:t>实现优化</a:t>
            </a:r>
            <a:endParaRPr lang="en-US" altLang="zh-CN" dirty="0"/>
          </a:p>
          <a:p>
            <a:pPr lvl="1" eaLnBrk="1" hangingPunct="1">
              <a:defRPr/>
            </a:pPr>
            <a:r>
              <a:rPr lang="zh-CN" altLang="en-US" dirty="0"/>
              <a:t>工作线程等待下一次</a:t>
            </a:r>
            <a:r>
              <a:rPr lang="en-US" altLang="zh-CN" dirty="0"/>
              <a:t>fork</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4A63A972-DC78-46F4-8779-0E6B7630E266}"/>
              </a:ext>
            </a:extLst>
          </p:cNvPr>
          <p:cNvSpPr>
            <a:spLocks noGrp="1" noChangeArrowheads="1"/>
          </p:cNvSpPr>
          <p:nvPr>
            <p:ph type="title"/>
          </p:nvPr>
        </p:nvSpPr>
        <p:spPr/>
        <p:txBody>
          <a:bodyPr/>
          <a:lstStyle/>
          <a:p>
            <a:pPr eaLnBrk="1" hangingPunct="1"/>
            <a:r>
              <a:rPr lang="zh-CN" altLang="en-US"/>
              <a:t>更多循环调度属性</a:t>
            </a:r>
          </a:p>
        </p:txBody>
      </p:sp>
      <p:sp>
        <p:nvSpPr>
          <p:cNvPr id="77827" name="Rectangle 3">
            <a:extLst>
              <a:ext uri="{FF2B5EF4-FFF2-40B4-BE49-F238E27FC236}">
                <a16:creationId xmlns:a16="http://schemas.microsoft.com/office/drawing/2014/main" id="{11C98A45-7972-4805-8103-B6AC89C037E5}"/>
              </a:ext>
            </a:extLst>
          </p:cNvPr>
          <p:cNvSpPr>
            <a:spLocks noGrp="1" noChangeArrowheads="1"/>
          </p:cNvSpPr>
          <p:nvPr>
            <p:ph type="body" idx="1"/>
          </p:nvPr>
        </p:nvSpPr>
        <p:spPr>
          <a:xfrm>
            <a:off x="1182688" y="1371600"/>
            <a:ext cx="7772400" cy="5181600"/>
          </a:xfrm>
        </p:spPr>
        <p:txBody>
          <a:bodyPr/>
          <a:lstStyle/>
          <a:p>
            <a:pPr eaLnBrk="1" hangingPunct="1">
              <a:lnSpc>
                <a:spcPct val="90000"/>
              </a:lnSpc>
            </a:pPr>
            <a:r>
              <a:rPr lang="en-US" altLang="zh-CN" sz="2800">
                <a:solidFill>
                  <a:srgbClr val="0000FF"/>
                </a:solidFill>
                <a:ea typeface="ＭＳ Ｐゴシック" panose="020B0600070205080204" pitchFamily="34" charset="-128"/>
              </a:rPr>
              <a:t>RUNTIME</a:t>
            </a:r>
            <a:r>
              <a:rPr lang="en-US" altLang="zh-CN" sz="2800"/>
              <a:t> </a:t>
            </a:r>
            <a:r>
              <a:rPr lang="zh-CN" altLang="en-US" sz="2800"/>
              <a:t>调度决策推迟到运行时由环境变量指定</a:t>
            </a:r>
            <a:br>
              <a:rPr lang="en-US" altLang="zh-CN" sz="2800"/>
            </a:br>
            <a:r>
              <a:rPr lang="en-US" altLang="zh-CN" sz="2800">
                <a:solidFill>
                  <a:srgbClr val="0000FF"/>
                </a:solidFill>
                <a:ea typeface="ＭＳ Ｐゴシック" panose="020B0600070205080204" pitchFamily="34" charset="-128"/>
              </a:rPr>
              <a:t>OMP_SCHEDULE</a:t>
            </a:r>
            <a:r>
              <a:rPr lang="en-US" altLang="zh-CN" sz="2800"/>
              <a:t>. </a:t>
            </a:r>
            <a:r>
              <a:rPr lang="zh-CN" altLang="en-US" sz="2800"/>
              <a:t>此子句不允许指定块大小</a:t>
            </a:r>
            <a:endParaRPr lang="en-US" altLang="zh-CN" sz="2800"/>
          </a:p>
          <a:p>
            <a:pPr eaLnBrk="1" hangingPunct="1">
              <a:lnSpc>
                <a:spcPct val="90000"/>
              </a:lnSpc>
            </a:pPr>
            <a:r>
              <a:rPr lang="en-US" altLang="zh-CN" sz="2800">
                <a:solidFill>
                  <a:srgbClr val="0000FF"/>
                </a:solidFill>
                <a:ea typeface="ＭＳ Ｐゴシック" panose="020B0600070205080204" pitchFamily="34" charset="-128"/>
              </a:rPr>
              <a:t>AUTO</a:t>
            </a:r>
            <a:r>
              <a:rPr lang="en-US" altLang="zh-CN" sz="2800"/>
              <a:t> </a:t>
            </a:r>
            <a:r>
              <a:rPr lang="zh-CN" altLang="en-US" sz="2800"/>
              <a:t>委托编译器和</a:t>
            </a:r>
            <a:r>
              <a:rPr lang="en-US" altLang="zh-CN" sz="2800"/>
              <a:t>/</a:t>
            </a:r>
            <a:r>
              <a:rPr lang="zh-CN" altLang="en-US" sz="2800"/>
              <a:t>或运行时系统做出调度决策</a:t>
            </a:r>
            <a:endParaRPr lang="en-US" altLang="zh-CN" sz="2800"/>
          </a:p>
          <a:p>
            <a:pPr eaLnBrk="1" hangingPunct="1">
              <a:lnSpc>
                <a:spcPct val="90000"/>
              </a:lnSpc>
            </a:pPr>
            <a:r>
              <a:rPr lang="en-US" altLang="zh-CN" sz="2800">
                <a:solidFill>
                  <a:srgbClr val="0000FF"/>
                </a:solidFill>
                <a:ea typeface="ＭＳ Ｐゴシック" panose="020B0600070205080204" pitchFamily="34" charset="-128"/>
              </a:rPr>
              <a:t>NO WAIT/nowait</a:t>
            </a:r>
            <a:r>
              <a:rPr lang="zh-CN" altLang="en-US" sz="2800"/>
              <a:t>：线程在并行循环结束时不进行同步</a:t>
            </a:r>
            <a:endParaRPr lang="en-US" altLang="zh-CN" sz="2800"/>
          </a:p>
          <a:p>
            <a:pPr eaLnBrk="1" hangingPunct="1">
              <a:lnSpc>
                <a:spcPct val="90000"/>
              </a:lnSpc>
            </a:pPr>
            <a:r>
              <a:rPr lang="en-US" altLang="zh-CN" sz="2800">
                <a:solidFill>
                  <a:srgbClr val="0000FF"/>
                </a:solidFill>
                <a:ea typeface="ＭＳ Ｐゴシック" panose="020B0600070205080204" pitchFamily="34" charset="-128"/>
              </a:rPr>
              <a:t>ORDERED</a:t>
            </a:r>
            <a:r>
              <a:rPr lang="zh-CN" altLang="en-US" sz="2800"/>
              <a:t>：循环步必须串行执行</a:t>
            </a:r>
            <a:endParaRPr lang="en-US" altLang="zh-CN" sz="2800"/>
          </a:p>
          <a:p>
            <a:pPr eaLnBrk="1" hangingPunct="1">
              <a:lnSpc>
                <a:spcPct val="90000"/>
              </a:lnSpc>
            </a:pPr>
            <a:r>
              <a:rPr lang="en-US" altLang="zh-CN" sz="2800">
                <a:solidFill>
                  <a:srgbClr val="0000FF"/>
                </a:solidFill>
                <a:ea typeface="ＭＳ Ｐゴシック" panose="020B0600070205080204" pitchFamily="34" charset="-128"/>
              </a:rPr>
              <a:t>COLLAPSE</a:t>
            </a:r>
            <a:r>
              <a:rPr lang="zh-CN" altLang="en-US" sz="2800"/>
              <a:t>：指出嵌套循环如何收缩为一个大的循环并根据子句进行划分（收缩顺序依据原串行执行顺序）</a:t>
            </a:r>
            <a:endParaRPr lang="en-US" altLang="zh-CN" sz="2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62AD7371-94FF-4AD9-8C18-FF0DE8A3D287}"/>
              </a:ext>
            </a:extLst>
          </p:cNvPr>
          <p:cNvSpPr>
            <a:spLocks noGrp="1" noChangeArrowheads="1"/>
          </p:cNvSpPr>
          <p:nvPr>
            <p:ph type="title"/>
          </p:nvPr>
        </p:nvSpPr>
        <p:spPr/>
        <p:txBody>
          <a:bodyPr/>
          <a:lstStyle/>
          <a:p>
            <a:r>
              <a:rPr lang="zh-CN" altLang="en-US"/>
              <a:t>调度决策对性能的影响</a:t>
            </a:r>
          </a:p>
        </p:txBody>
      </p:sp>
      <p:sp>
        <p:nvSpPr>
          <p:cNvPr id="78851" name="内容占位符 2">
            <a:extLst>
              <a:ext uri="{FF2B5EF4-FFF2-40B4-BE49-F238E27FC236}">
                <a16:creationId xmlns:a16="http://schemas.microsoft.com/office/drawing/2014/main" id="{EEEDBEC8-E355-4ACF-99B1-A83A6278D2DD}"/>
              </a:ext>
            </a:extLst>
          </p:cNvPr>
          <p:cNvSpPr>
            <a:spLocks noGrp="1" noChangeArrowheads="1"/>
          </p:cNvSpPr>
          <p:nvPr>
            <p:ph idx="1"/>
          </p:nvPr>
        </p:nvSpPr>
        <p:spPr/>
        <p:txBody>
          <a:bodyPr/>
          <a:lstStyle/>
          <a:p>
            <a:r>
              <a:rPr lang="zh-CN" altLang="en-US" sz="2800"/>
              <a:t>负载均衡</a:t>
            </a:r>
            <a:endParaRPr lang="en-US" altLang="zh-CN" sz="2800"/>
          </a:p>
          <a:p>
            <a:pPr lvl="1"/>
            <a:r>
              <a:rPr lang="zh-CN" altLang="en-US" sz="2400"/>
              <a:t>每步迭代工作量一致？</a:t>
            </a:r>
            <a:endParaRPr lang="en-US" altLang="zh-CN" sz="2400"/>
          </a:p>
          <a:p>
            <a:pPr lvl="1"/>
            <a:r>
              <a:rPr lang="zh-CN" altLang="en-US" sz="2400"/>
              <a:t>处理器计算速度一致？</a:t>
            </a:r>
            <a:endParaRPr lang="en-US" altLang="zh-CN" sz="2400"/>
          </a:p>
          <a:p>
            <a:r>
              <a:rPr lang="zh-CN" altLang="en-US" sz="2800"/>
              <a:t>调度开销</a:t>
            </a:r>
            <a:endParaRPr lang="en-US" altLang="zh-CN" sz="2800"/>
          </a:p>
          <a:p>
            <a:pPr lvl="1"/>
            <a:r>
              <a:rPr lang="zh-CN" altLang="en-US" sz="2400"/>
              <a:t>静态决策代价很低，因为不需要运行时协调</a:t>
            </a:r>
            <a:endParaRPr lang="en-US" altLang="zh-CN" sz="2400"/>
          </a:p>
          <a:p>
            <a:pPr lvl="1"/>
            <a:r>
              <a:rPr lang="zh-CN" altLang="en-US" sz="2400"/>
              <a:t>动态决策：依赖于决策方法的复杂性和频率</a:t>
            </a:r>
            <a:endParaRPr lang="en-US" altLang="zh-CN" sz="2400"/>
          </a:p>
          <a:p>
            <a:r>
              <a:rPr lang="zh-CN" altLang="en-US" sz="2800"/>
              <a:t>数据局部性</a:t>
            </a:r>
            <a:endParaRPr lang="en-US" altLang="zh-CN" sz="2800"/>
          </a:p>
          <a:p>
            <a:pPr lvl="1"/>
            <a:r>
              <a:rPr lang="zh-CN" altLang="en-US" sz="2400"/>
              <a:t>小</a:t>
            </a:r>
            <a:r>
              <a:rPr lang="en-US" altLang="zh-CN" sz="2400"/>
              <a:t>chunk</a:t>
            </a:r>
            <a:r>
              <a:rPr lang="zh-CN" altLang="en-US" sz="2400"/>
              <a:t>下，</a:t>
            </a:r>
            <a:r>
              <a:rPr lang="en-US" altLang="zh-CN" sz="2400"/>
              <a:t>cache line</a:t>
            </a:r>
            <a:r>
              <a:rPr lang="zh-CN" altLang="en-US" sz="2400"/>
              <a:t>内的局部性特别要考虑</a:t>
            </a:r>
            <a:endParaRPr lang="en-US" altLang="zh-CN" sz="2400"/>
          </a:p>
          <a:p>
            <a:pPr lvl="1"/>
            <a:r>
              <a:rPr lang="zh-CN" altLang="en-US" sz="2400"/>
              <a:t>也影响同一个处理器上的数据重用</a:t>
            </a:r>
            <a:endParaRPr lang="en-US" altLang="zh-CN" sz="24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a:extLst>
              <a:ext uri="{FF2B5EF4-FFF2-40B4-BE49-F238E27FC236}">
                <a16:creationId xmlns:a16="http://schemas.microsoft.com/office/drawing/2014/main" id="{29071161-6F4D-4E25-AA21-AC29735C8D55}"/>
              </a:ext>
            </a:extLst>
          </p:cNvPr>
          <p:cNvSpPr>
            <a:spLocks noGrp="1" noChangeArrowheads="1"/>
          </p:cNvSpPr>
          <p:nvPr>
            <p:ph type="title"/>
          </p:nvPr>
        </p:nvSpPr>
        <p:spPr/>
        <p:txBody>
          <a:bodyPr/>
          <a:lstStyle/>
          <a:p>
            <a:r>
              <a:rPr lang="zh-CN" altLang="en-US"/>
              <a:t>数据分布</a:t>
            </a:r>
          </a:p>
        </p:txBody>
      </p:sp>
      <p:sp>
        <p:nvSpPr>
          <p:cNvPr id="38915" name="内容占位符 3">
            <a:extLst>
              <a:ext uri="{FF2B5EF4-FFF2-40B4-BE49-F238E27FC236}">
                <a16:creationId xmlns:a16="http://schemas.microsoft.com/office/drawing/2014/main" id="{481028D4-C337-4F9F-9590-D1EB23FE47BF}"/>
              </a:ext>
            </a:extLst>
          </p:cNvPr>
          <p:cNvSpPr>
            <a:spLocks noGrp="1"/>
          </p:cNvSpPr>
          <p:nvPr>
            <p:ph idx="1"/>
          </p:nvPr>
        </p:nvSpPr>
        <p:spPr/>
        <p:txBody>
          <a:bodyPr/>
          <a:lstStyle/>
          <a:p>
            <a:pPr>
              <a:defRPr/>
            </a:pPr>
            <a:r>
              <a:rPr lang="zh-CN" altLang="en-US" sz="2800" dirty="0"/>
              <a:t>全局数据如何划分到不同处理器</a:t>
            </a:r>
            <a:endParaRPr lang="en-US" altLang="zh-CN" sz="2800" dirty="0"/>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CYCLIC (chunk = 1):        </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for (</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 = 0; </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&lt;</a:t>
            </a:r>
            <a:r>
              <a:rPr lang="en-US" altLang="zh-CN" sz="2000" kern="100" dirty="0" err="1">
                <a:solidFill>
                  <a:srgbClr val="0000FF"/>
                </a:solidFill>
                <a:latin typeface="Arial" panose="020B0604020202020204" pitchFamily="34" charset="0"/>
              </a:rPr>
              <a:t>blocksize</a:t>
            </a:r>
            <a:r>
              <a:rPr lang="en-US" altLang="zh-CN" sz="2000" kern="100" dirty="0">
                <a:solidFill>
                  <a:srgbClr val="0000FF"/>
                </a:solidFill>
                <a:latin typeface="Arial" panose="020B0604020202020204" pitchFamily="34" charset="0"/>
              </a:rPr>
              <a:t>; </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2000" kern="100" dirty="0">
                <a:solidFill>
                  <a:srgbClr val="0000FF"/>
                </a:solidFill>
                <a:latin typeface="Arial" panose="020B0604020202020204" pitchFamily="34" charset="0"/>
              </a:rPr>
              <a:t>		… in [</a:t>
            </a:r>
            <a:r>
              <a:rPr lang="en-US" altLang="zh-CN" sz="2000" kern="100" dirty="0" err="1">
                <a:solidFill>
                  <a:srgbClr val="0000FF"/>
                </a:solidFill>
                <a:latin typeface="Arial" panose="020B0604020202020204" pitchFamily="34" charset="0"/>
              </a:rPr>
              <a:t>i</a:t>
            </a:r>
            <a:r>
              <a:rPr lang="en-US" altLang="zh-CN" sz="2000" kern="100" dirty="0">
                <a:solidFill>
                  <a:srgbClr val="0000FF"/>
                </a:solidFill>
                <a:latin typeface="Arial" panose="020B0604020202020204" pitchFamily="34" charset="0"/>
              </a:rPr>
              <a:t>*</a:t>
            </a:r>
            <a:r>
              <a:rPr lang="en-US" altLang="zh-CN" sz="2000" kern="100" dirty="0" err="1">
                <a:solidFill>
                  <a:srgbClr val="0000FF"/>
                </a:solidFill>
                <a:latin typeface="Arial" panose="020B0604020202020204" pitchFamily="34" charset="0"/>
              </a:rPr>
              <a:t>blocksize</a:t>
            </a:r>
            <a:r>
              <a:rPr lang="en-US" altLang="zh-CN" sz="2000" kern="100" dirty="0">
                <a:solidFill>
                  <a:srgbClr val="0000FF"/>
                </a:solidFill>
                <a:latin typeface="Arial" panose="020B0604020202020204" pitchFamily="34" charset="0"/>
              </a:rPr>
              <a:t> + </a:t>
            </a:r>
            <a:r>
              <a:rPr lang="en-US" altLang="zh-CN" sz="2000" kern="100" dirty="0" err="1">
                <a:solidFill>
                  <a:srgbClr val="0000FF"/>
                </a:solidFill>
                <a:latin typeface="Arial" panose="020B0604020202020204" pitchFamily="34" charset="0"/>
              </a:rPr>
              <a:t>tid</a:t>
            </a:r>
            <a:r>
              <a:rPr lang="en-US" altLang="zh-CN" sz="2000" kern="100" dirty="0">
                <a:solidFill>
                  <a:srgbClr val="0000FF"/>
                </a:solidFill>
                <a:latin typeface="Arial" panose="020B0604020202020204" pitchFamily="34" charset="0"/>
              </a:rPr>
              <a:t>];</a:t>
            </a:r>
          </a:p>
          <a:p>
            <a:pPr>
              <a:defRPr/>
            </a:pPr>
            <a:endParaRPr lang="en-US" altLang="zh-CN" sz="2800" dirty="0"/>
          </a:p>
          <a:p>
            <a:pPr marL="0" indent="0" eaLnBrk="1" hangingPunct="1">
              <a:spcBef>
                <a:spcPts val="100"/>
              </a:spcBef>
              <a:buFont typeface="Wingdings" panose="05000000000000000000" pitchFamily="2" charset="2"/>
              <a:buNone/>
              <a:defRPr/>
            </a:pPr>
            <a:r>
              <a:rPr lang="sv-SE" altLang="zh-CN" sz="2000" kern="100" dirty="0">
                <a:solidFill>
                  <a:srgbClr val="0000FF"/>
                </a:solidFill>
                <a:latin typeface="Arial" panose="020B0604020202020204" pitchFamily="34" charset="0"/>
              </a:rPr>
              <a:t>BLOCK (chunk = 4): </a:t>
            </a:r>
          </a:p>
          <a:p>
            <a:pPr marL="0" indent="0" eaLnBrk="1" hangingPunct="1">
              <a:spcBef>
                <a:spcPts val="100"/>
              </a:spcBef>
              <a:buFont typeface="Wingdings" panose="05000000000000000000" pitchFamily="2" charset="2"/>
              <a:buNone/>
              <a:defRPr/>
            </a:pPr>
            <a:r>
              <a:rPr lang="sv-SE" altLang="zh-CN" sz="2000" kern="100" dirty="0">
                <a:solidFill>
                  <a:srgbClr val="0000FF"/>
                </a:solidFill>
                <a:latin typeface="Arial" panose="020B0604020202020204" pitchFamily="34" charset="0"/>
              </a:rPr>
              <a:t>    for (i=tid*blocksize; i&lt;(tid+1) *blocksize; i++) 	</a:t>
            </a:r>
          </a:p>
          <a:p>
            <a:pPr marL="0" indent="0" eaLnBrk="1" hangingPunct="1">
              <a:spcBef>
                <a:spcPts val="100"/>
              </a:spcBef>
              <a:buFont typeface="Wingdings" panose="05000000000000000000" pitchFamily="2" charset="2"/>
              <a:buNone/>
              <a:defRPr/>
            </a:pPr>
            <a:r>
              <a:rPr lang="sv-SE" altLang="zh-CN" sz="2000" kern="100" dirty="0">
                <a:solidFill>
                  <a:srgbClr val="0000FF"/>
                </a:solidFill>
                <a:latin typeface="Arial" panose="020B0604020202020204" pitchFamily="34" charset="0"/>
              </a:rPr>
              <a:t>       … in[i];</a:t>
            </a:r>
          </a:p>
          <a:p>
            <a:pPr>
              <a:defRPr/>
            </a:pPr>
            <a:endParaRPr lang="en-US" altLang="zh-CN" sz="2000" kern="100" dirty="0">
              <a:solidFill>
                <a:srgbClr val="0000FF"/>
              </a:solidFill>
              <a:latin typeface="Arial" panose="020B0604020202020204" pitchFamily="34" charset="0"/>
            </a:endParaRPr>
          </a:p>
          <a:p>
            <a:pPr>
              <a:defRPr/>
            </a:pPr>
            <a:endParaRPr lang="en-US" altLang="zh-CN" sz="20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sv-SE" altLang="zh-CN" sz="2000" kern="100" dirty="0">
                <a:solidFill>
                  <a:srgbClr val="0000FF"/>
                </a:solidFill>
                <a:latin typeface="Arial" panose="020B0604020202020204" pitchFamily="34" charset="0"/>
              </a:rPr>
              <a:t>BLOCK-CYCLIC (chunk = 2):</a:t>
            </a:r>
          </a:p>
          <a:p>
            <a:pPr>
              <a:defRPr/>
            </a:pPr>
            <a:endParaRPr lang="zh-CN" altLang="en-US" sz="2800" dirty="0"/>
          </a:p>
        </p:txBody>
      </p:sp>
      <p:grpSp>
        <p:nvGrpSpPr>
          <p:cNvPr id="2" name="Group 48">
            <a:extLst>
              <a:ext uri="{FF2B5EF4-FFF2-40B4-BE49-F238E27FC236}">
                <a16:creationId xmlns:a16="http://schemas.microsoft.com/office/drawing/2014/main" id="{44A044D1-33E3-46D9-AB14-CBC4EF6B3975}"/>
              </a:ext>
            </a:extLst>
          </p:cNvPr>
          <p:cNvGrpSpPr>
            <a:grpSpLocks/>
          </p:cNvGrpSpPr>
          <p:nvPr/>
        </p:nvGrpSpPr>
        <p:grpSpPr bwMode="auto">
          <a:xfrm>
            <a:off x="228600" y="2852738"/>
            <a:ext cx="8610600" cy="457200"/>
            <a:chOff x="228600" y="4343400"/>
            <a:chExt cx="8610600" cy="457200"/>
          </a:xfrm>
        </p:grpSpPr>
        <p:grpSp>
          <p:nvGrpSpPr>
            <p:cNvPr id="79922" name="Group 14">
              <a:extLst>
                <a:ext uri="{FF2B5EF4-FFF2-40B4-BE49-F238E27FC236}">
                  <a16:creationId xmlns:a16="http://schemas.microsoft.com/office/drawing/2014/main" id="{C590DFBB-3287-478E-A0EF-6088A926FF7A}"/>
                </a:ext>
              </a:extLst>
            </p:cNvPr>
            <p:cNvGrpSpPr>
              <a:grpSpLocks/>
            </p:cNvGrpSpPr>
            <p:nvPr/>
          </p:nvGrpSpPr>
          <p:grpSpPr bwMode="auto">
            <a:xfrm>
              <a:off x="228600" y="4343400"/>
              <a:ext cx="2057400" cy="457200"/>
              <a:chOff x="609600" y="4724400"/>
              <a:chExt cx="2286000" cy="457200"/>
            </a:xfrm>
          </p:grpSpPr>
          <p:sp>
            <p:nvSpPr>
              <p:cNvPr id="79938" name="Cube 15">
                <a:extLst>
                  <a:ext uri="{FF2B5EF4-FFF2-40B4-BE49-F238E27FC236}">
                    <a16:creationId xmlns:a16="http://schemas.microsoft.com/office/drawing/2014/main" id="{D5A9A6CD-31B4-4CD7-8339-A28D5CA5C0BB}"/>
                  </a:ext>
                </a:extLst>
              </p:cNvPr>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3</a:t>
                </a:r>
              </a:p>
            </p:txBody>
          </p:sp>
          <p:sp>
            <p:nvSpPr>
              <p:cNvPr id="79939" name="Cube 16">
                <a:extLst>
                  <a:ext uri="{FF2B5EF4-FFF2-40B4-BE49-F238E27FC236}">
                    <a16:creationId xmlns:a16="http://schemas.microsoft.com/office/drawing/2014/main" id="{2FEFDF10-782A-427C-A8B4-01EFA9C84346}"/>
                  </a:ext>
                </a:extLst>
              </p:cNvPr>
              <p:cNvSpPr>
                <a:spLocks noChangeArrowheads="1"/>
              </p:cNvSpPr>
              <p:nvPr/>
            </p:nvSpPr>
            <p:spPr bwMode="auto">
              <a:xfrm>
                <a:off x="12192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6</a:t>
                </a:r>
              </a:p>
            </p:txBody>
          </p:sp>
          <p:sp>
            <p:nvSpPr>
              <p:cNvPr id="79940" name="Cube 17">
                <a:extLst>
                  <a:ext uri="{FF2B5EF4-FFF2-40B4-BE49-F238E27FC236}">
                    <a16:creationId xmlns:a16="http://schemas.microsoft.com/office/drawing/2014/main" id="{051E6130-07B4-4E69-9880-AB73D0B941E1}"/>
                  </a:ext>
                </a:extLst>
              </p:cNvPr>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5</a:t>
                </a:r>
              </a:p>
            </p:txBody>
          </p:sp>
          <p:sp>
            <p:nvSpPr>
              <p:cNvPr id="79941" name="Cube 18">
                <a:extLst>
                  <a:ext uri="{FF2B5EF4-FFF2-40B4-BE49-F238E27FC236}">
                    <a16:creationId xmlns:a16="http://schemas.microsoft.com/office/drawing/2014/main" id="{6E14F50A-EB49-43E4-AE67-090FAD38B117}"/>
                  </a:ext>
                </a:extLst>
              </p:cNvPr>
              <p:cNvSpPr>
                <a:spLocks noChangeArrowheads="1"/>
              </p:cNvSpPr>
              <p:nvPr/>
            </p:nvSpPr>
            <p:spPr bwMode="auto">
              <a:xfrm>
                <a:off x="18288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7</a:t>
                </a:r>
              </a:p>
            </p:txBody>
          </p:sp>
        </p:grpSp>
        <p:grpSp>
          <p:nvGrpSpPr>
            <p:cNvPr id="79923" name="Group 29">
              <a:extLst>
                <a:ext uri="{FF2B5EF4-FFF2-40B4-BE49-F238E27FC236}">
                  <a16:creationId xmlns:a16="http://schemas.microsoft.com/office/drawing/2014/main" id="{B4E42CC8-4096-4F10-80F4-33D920A1BB5B}"/>
                </a:ext>
              </a:extLst>
            </p:cNvPr>
            <p:cNvGrpSpPr>
              <a:grpSpLocks/>
            </p:cNvGrpSpPr>
            <p:nvPr/>
          </p:nvGrpSpPr>
          <p:grpSpPr bwMode="auto">
            <a:xfrm>
              <a:off x="2438400" y="4343400"/>
              <a:ext cx="2057400" cy="457200"/>
              <a:chOff x="609600" y="4724400"/>
              <a:chExt cx="2286000" cy="457200"/>
            </a:xfrm>
          </p:grpSpPr>
          <p:sp>
            <p:nvSpPr>
              <p:cNvPr id="79934" name="Cube 30">
                <a:extLst>
                  <a:ext uri="{FF2B5EF4-FFF2-40B4-BE49-F238E27FC236}">
                    <a16:creationId xmlns:a16="http://schemas.microsoft.com/office/drawing/2014/main" id="{2B273EC3-A8D3-4F5F-9CBA-DA54AA62AD96}"/>
                  </a:ext>
                </a:extLst>
              </p:cNvPr>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3</a:t>
                </a:r>
              </a:p>
            </p:txBody>
          </p:sp>
          <p:sp>
            <p:nvSpPr>
              <p:cNvPr id="79935" name="Cube 31">
                <a:extLst>
                  <a:ext uri="{FF2B5EF4-FFF2-40B4-BE49-F238E27FC236}">
                    <a16:creationId xmlns:a16="http://schemas.microsoft.com/office/drawing/2014/main" id="{226A7669-5E56-4D9D-A4D7-2439E99E3717}"/>
                  </a:ext>
                </a:extLst>
              </p:cNvPr>
              <p:cNvSpPr>
                <a:spLocks noChangeArrowheads="1"/>
              </p:cNvSpPr>
              <p:nvPr/>
            </p:nvSpPr>
            <p:spPr bwMode="auto">
              <a:xfrm>
                <a:off x="12192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5</a:t>
                </a:r>
              </a:p>
            </p:txBody>
          </p:sp>
          <p:sp>
            <p:nvSpPr>
              <p:cNvPr id="79936" name="Cube 32">
                <a:extLst>
                  <a:ext uri="{FF2B5EF4-FFF2-40B4-BE49-F238E27FC236}">
                    <a16:creationId xmlns:a16="http://schemas.microsoft.com/office/drawing/2014/main" id="{8F9123D6-EE76-4F55-A8EE-CF7D7441E231}"/>
                  </a:ext>
                </a:extLst>
              </p:cNvPr>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2</a:t>
                </a:r>
              </a:p>
            </p:txBody>
          </p:sp>
          <p:sp>
            <p:nvSpPr>
              <p:cNvPr id="79937" name="Cube 33">
                <a:extLst>
                  <a:ext uri="{FF2B5EF4-FFF2-40B4-BE49-F238E27FC236}">
                    <a16:creationId xmlns:a16="http://schemas.microsoft.com/office/drawing/2014/main" id="{0A334F4D-C038-42E4-972D-56B15F7E1C9C}"/>
                  </a:ext>
                </a:extLst>
              </p:cNvPr>
              <p:cNvSpPr>
                <a:spLocks noChangeArrowheads="1"/>
              </p:cNvSpPr>
              <p:nvPr/>
            </p:nvSpPr>
            <p:spPr bwMode="auto">
              <a:xfrm>
                <a:off x="18288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6</a:t>
                </a:r>
              </a:p>
            </p:txBody>
          </p:sp>
        </p:grpSp>
        <p:grpSp>
          <p:nvGrpSpPr>
            <p:cNvPr id="79924" name="Group 34">
              <a:extLst>
                <a:ext uri="{FF2B5EF4-FFF2-40B4-BE49-F238E27FC236}">
                  <a16:creationId xmlns:a16="http://schemas.microsoft.com/office/drawing/2014/main" id="{82762A87-7CCB-4F47-92E5-82D03131F163}"/>
                </a:ext>
              </a:extLst>
            </p:cNvPr>
            <p:cNvGrpSpPr>
              <a:grpSpLocks/>
            </p:cNvGrpSpPr>
            <p:nvPr/>
          </p:nvGrpSpPr>
          <p:grpSpPr bwMode="auto">
            <a:xfrm>
              <a:off x="6781800" y="4343400"/>
              <a:ext cx="2057400" cy="457200"/>
              <a:chOff x="609600" y="4724400"/>
              <a:chExt cx="2286000" cy="457200"/>
            </a:xfrm>
          </p:grpSpPr>
          <p:sp>
            <p:nvSpPr>
              <p:cNvPr id="79930" name="Cube 35">
                <a:extLst>
                  <a:ext uri="{FF2B5EF4-FFF2-40B4-BE49-F238E27FC236}">
                    <a16:creationId xmlns:a16="http://schemas.microsoft.com/office/drawing/2014/main" id="{27E21C58-4264-4974-BEF6-F057AFD65AA9}"/>
                  </a:ext>
                </a:extLst>
              </p:cNvPr>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0</a:t>
                </a:r>
              </a:p>
            </p:txBody>
          </p:sp>
          <p:sp>
            <p:nvSpPr>
              <p:cNvPr id="79931" name="Cube 36">
                <a:extLst>
                  <a:ext uri="{FF2B5EF4-FFF2-40B4-BE49-F238E27FC236}">
                    <a16:creationId xmlns:a16="http://schemas.microsoft.com/office/drawing/2014/main" id="{6A19A6A3-780B-4D5C-9FF5-6F0648CC9B24}"/>
                  </a:ext>
                </a:extLst>
              </p:cNvPr>
              <p:cNvSpPr>
                <a:spLocks noChangeArrowheads="1"/>
              </p:cNvSpPr>
              <p:nvPr/>
            </p:nvSpPr>
            <p:spPr bwMode="auto">
              <a:xfrm>
                <a:off x="12192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9</a:t>
                </a:r>
              </a:p>
            </p:txBody>
          </p:sp>
          <p:sp>
            <p:nvSpPr>
              <p:cNvPr id="79932" name="Cube 37">
                <a:extLst>
                  <a:ext uri="{FF2B5EF4-FFF2-40B4-BE49-F238E27FC236}">
                    <a16:creationId xmlns:a16="http://schemas.microsoft.com/office/drawing/2014/main" id="{EA3B8A8F-50F1-4264-A464-14E4E6833570}"/>
                  </a:ext>
                </a:extLst>
              </p:cNvPr>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6</a:t>
                </a:r>
              </a:p>
            </p:txBody>
          </p:sp>
          <p:sp>
            <p:nvSpPr>
              <p:cNvPr id="79933" name="Cube 38">
                <a:extLst>
                  <a:ext uri="{FF2B5EF4-FFF2-40B4-BE49-F238E27FC236}">
                    <a16:creationId xmlns:a16="http://schemas.microsoft.com/office/drawing/2014/main" id="{FDA54432-880A-448C-A895-26E40701AF85}"/>
                  </a:ext>
                </a:extLst>
              </p:cNvPr>
              <p:cNvSpPr>
                <a:spLocks noChangeArrowheads="1"/>
              </p:cNvSpPr>
              <p:nvPr/>
            </p:nvSpPr>
            <p:spPr bwMode="auto">
              <a:xfrm>
                <a:off x="18288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3</a:t>
                </a:r>
              </a:p>
            </p:txBody>
          </p:sp>
        </p:grpSp>
        <p:grpSp>
          <p:nvGrpSpPr>
            <p:cNvPr id="79925" name="Group 39">
              <a:extLst>
                <a:ext uri="{FF2B5EF4-FFF2-40B4-BE49-F238E27FC236}">
                  <a16:creationId xmlns:a16="http://schemas.microsoft.com/office/drawing/2014/main" id="{76060CFA-222F-41F5-AF35-515E87E48D92}"/>
                </a:ext>
              </a:extLst>
            </p:cNvPr>
            <p:cNvGrpSpPr>
              <a:grpSpLocks/>
            </p:cNvGrpSpPr>
            <p:nvPr/>
          </p:nvGrpSpPr>
          <p:grpSpPr bwMode="auto">
            <a:xfrm>
              <a:off x="4572000" y="4343400"/>
              <a:ext cx="2057400" cy="457200"/>
              <a:chOff x="609600" y="4724400"/>
              <a:chExt cx="2286000" cy="457200"/>
            </a:xfrm>
          </p:grpSpPr>
          <p:sp>
            <p:nvSpPr>
              <p:cNvPr id="79926" name="Cube 40">
                <a:extLst>
                  <a:ext uri="{FF2B5EF4-FFF2-40B4-BE49-F238E27FC236}">
                    <a16:creationId xmlns:a16="http://schemas.microsoft.com/office/drawing/2014/main" id="{66C206EC-C5F9-496D-BAEC-870472044539}"/>
                  </a:ext>
                </a:extLst>
              </p:cNvPr>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9</a:t>
                </a:r>
              </a:p>
            </p:txBody>
          </p:sp>
          <p:sp>
            <p:nvSpPr>
              <p:cNvPr id="79927" name="Cube 41">
                <a:extLst>
                  <a:ext uri="{FF2B5EF4-FFF2-40B4-BE49-F238E27FC236}">
                    <a16:creationId xmlns:a16="http://schemas.microsoft.com/office/drawing/2014/main" id="{FF4213B3-5A83-47F7-B81E-B7DD95F27DA4}"/>
                  </a:ext>
                </a:extLst>
              </p:cNvPr>
              <p:cNvSpPr>
                <a:spLocks noChangeArrowheads="1"/>
              </p:cNvSpPr>
              <p:nvPr/>
            </p:nvSpPr>
            <p:spPr bwMode="auto">
              <a:xfrm>
                <a:off x="12192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1</a:t>
                </a:r>
              </a:p>
            </p:txBody>
          </p:sp>
          <p:sp>
            <p:nvSpPr>
              <p:cNvPr id="79928" name="Cube 42">
                <a:extLst>
                  <a:ext uri="{FF2B5EF4-FFF2-40B4-BE49-F238E27FC236}">
                    <a16:creationId xmlns:a16="http://schemas.microsoft.com/office/drawing/2014/main" id="{CBF07101-1EEA-4956-8B06-87B3238BD9CD}"/>
                  </a:ext>
                </a:extLst>
              </p:cNvPr>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7</a:t>
                </a:r>
              </a:p>
            </p:txBody>
          </p:sp>
          <p:sp>
            <p:nvSpPr>
              <p:cNvPr id="79929" name="Cube 43">
                <a:extLst>
                  <a:ext uri="{FF2B5EF4-FFF2-40B4-BE49-F238E27FC236}">
                    <a16:creationId xmlns:a16="http://schemas.microsoft.com/office/drawing/2014/main" id="{2FB7F2FC-A8D7-4662-B968-137E6688A73B}"/>
                  </a:ext>
                </a:extLst>
              </p:cNvPr>
              <p:cNvSpPr>
                <a:spLocks noChangeArrowheads="1"/>
              </p:cNvSpPr>
              <p:nvPr/>
            </p:nvSpPr>
            <p:spPr bwMode="auto">
              <a:xfrm>
                <a:off x="18288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2</a:t>
                </a:r>
              </a:p>
            </p:txBody>
          </p:sp>
        </p:grpSp>
      </p:grpSp>
      <p:grpSp>
        <p:nvGrpSpPr>
          <p:cNvPr id="7" name="Group 48">
            <a:extLst>
              <a:ext uri="{FF2B5EF4-FFF2-40B4-BE49-F238E27FC236}">
                <a16:creationId xmlns:a16="http://schemas.microsoft.com/office/drawing/2014/main" id="{2ADC28AF-E2CC-4128-B605-CC838FF65775}"/>
              </a:ext>
            </a:extLst>
          </p:cNvPr>
          <p:cNvGrpSpPr>
            <a:grpSpLocks/>
          </p:cNvGrpSpPr>
          <p:nvPr/>
        </p:nvGrpSpPr>
        <p:grpSpPr bwMode="auto">
          <a:xfrm>
            <a:off x="304800" y="4340225"/>
            <a:ext cx="8610600" cy="457200"/>
            <a:chOff x="228600" y="4343400"/>
            <a:chExt cx="8610600" cy="457200"/>
          </a:xfrm>
        </p:grpSpPr>
        <p:grpSp>
          <p:nvGrpSpPr>
            <p:cNvPr id="79902" name="Group 14">
              <a:extLst>
                <a:ext uri="{FF2B5EF4-FFF2-40B4-BE49-F238E27FC236}">
                  <a16:creationId xmlns:a16="http://schemas.microsoft.com/office/drawing/2014/main" id="{E5B397F6-2DDD-4BCF-A7EE-948953802B3B}"/>
                </a:ext>
              </a:extLst>
            </p:cNvPr>
            <p:cNvGrpSpPr>
              <a:grpSpLocks/>
            </p:cNvGrpSpPr>
            <p:nvPr/>
          </p:nvGrpSpPr>
          <p:grpSpPr bwMode="auto">
            <a:xfrm>
              <a:off x="228600" y="4343400"/>
              <a:ext cx="2057400" cy="457200"/>
              <a:chOff x="609600" y="4724400"/>
              <a:chExt cx="2286000" cy="457200"/>
            </a:xfrm>
          </p:grpSpPr>
          <p:sp>
            <p:nvSpPr>
              <p:cNvPr id="79918" name="Cube 15">
                <a:extLst>
                  <a:ext uri="{FF2B5EF4-FFF2-40B4-BE49-F238E27FC236}">
                    <a16:creationId xmlns:a16="http://schemas.microsoft.com/office/drawing/2014/main" id="{E5262D88-F8A3-4027-B063-5018AD076A10}"/>
                  </a:ext>
                </a:extLst>
              </p:cNvPr>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3</a:t>
                </a:r>
              </a:p>
            </p:txBody>
          </p:sp>
          <p:sp>
            <p:nvSpPr>
              <p:cNvPr id="79919" name="Cube 16">
                <a:extLst>
                  <a:ext uri="{FF2B5EF4-FFF2-40B4-BE49-F238E27FC236}">
                    <a16:creationId xmlns:a16="http://schemas.microsoft.com/office/drawing/2014/main" id="{15592DFA-975F-4DC2-97A1-EBB821D8480F}"/>
                  </a:ext>
                </a:extLst>
              </p:cNvPr>
              <p:cNvSpPr>
                <a:spLocks noChangeArrowheads="1"/>
              </p:cNvSpPr>
              <p:nvPr/>
            </p:nvSpPr>
            <p:spPr bwMode="auto">
              <a:xfrm>
                <a:off x="1219200" y="4724400"/>
                <a:ext cx="457200" cy="457200"/>
              </a:xfrm>
              <a:prstGeom prst="cube">
                <a:avLst>
                  <a:gd name="adj" fmla="val 25000"/>
                </a:avLst>
              </a:prstGeom>
              <a:solidFill>
                <a:srgbClr val="0054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6</a:t>
                </a:r>
              </a:p>
            </p:txBody>
          </p:sp>
          <p:sp>
            <p:nvSpPr>
              <p:cNvPr id="79920" name="Cube 17">
                <a:extLst>
                  <a:ext uri="{FF2B5EF4-FFF2-40B4-BE49-F238E27FC236}">
                    <a16:creationId xmlns:a16="http://schemas.microsoft.com/office/drawing/2014/main" id="{F91CC498-1298-4D1B-A5D9-B277AB45D95D}"/>
                  </a:ext>
                </a:extLst>
              </p:cNvPr>
              <p:cNvSpPr>
                <a:spLocks noChangeArrowheads="1"/>
              </p:cNvSpPr>
              <p:nvPr/>
            </p:nvSpPr>
            <p:spPr bwMode="auto">
              <a:xfrm>
                <a:off x="2438400" y="4724400"/>
                <a:ext cx="457200" cy="457200"/>
              </a:xfrm>
              <a:prstGeom prst="cube">
                <a:avLst>
                  <a:gd name="adj" fmla="val 25000"/>
                </a:avLst>
              </a:prstGeom>
              <a:solidFill>
                <a:srgbClr val="0054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5</a:t>
                </a:r>
              </a:p>
            </p:txBody>
          </p:sp>
          <p:sp>
            <p:nvSpPr>
              <p:cNvPr id="79921" name="Cube 18">
                <a:extLst>
                  <a:ext uri="{FF2B5EF4-FFF2-40B4-BE49-F238E27FC236}">
                    <a16:creationId xmlns:a16="http://schemas.microsoft.com/office/drawing/2014/main" id="{F0CFC651-D85A-4B60-9015-D0E6104AB9C6}"/>
                  </a:ext>
                </a:extLst>
              </p:cNvPr>
              <p:cNvSpPr>
                <a:spLocks noChangeArrowheads="1"/>
              </p:cNvSpPr>
              <p:nvPr/>
            </p:nvSpPr>
            <p:spPr bwMode="auto">
              <a:xfrm>
                <a:off x="1828800" y="4724400"/>
                <a:ext cx="457200" cy="457200"/>
              </a:xfrm>
              <a:prstGeom prst="cube">
                <a:avLst>
                  <a:gd name="adj" fmla="val 25000"/>
                </a:avLst>
              </a:prstGeom>
              <a:solidFill>
                <a:srgbClr val="0054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7</a:t>
                </a:r>
              </a:p>
            </p:txBody>
          </p:sp>
        </p:grpSp>
        <p:grpSp>
          <p:nvGrpSpPr>
            <p:cNvPr id="79903" name="Group 29">
              <a:extLst>
                <a:ext uri="{FF2B5EF4-FFF2-40B4-BE49-F238E27FC236}">
                  <a16:creationId xmlns:a16="http://schemas.microsoft.com/office/drawing/2014/main" id="{6A3B0E39-8ACF-4A57-ABDB-6142068E0EA8}"/>
                </a:ext>
              </a:extLst>
            </p:cNvPr>
            <p:cNvGrpSpPr>
              <a:grpSpLocks/>
            </p:cNvGrpSpPr>
            <p:nvPr/>
          </p:nvGrpSpPr>
          <p:grpSpPr bwMode="auto">
            <a:xfrm>
              <a:off x="2438400" y="4343400"/>
              <a:ext cx="2057400" cy="457200"/>
              <a:chOff x="609600" y="4724400"/>
              <a:chExt cx="2286000" cy="457200"/>
            </a:xfrm>
          </p:grpSpPr>
          <p:sp>
            <p:nvSpPr>
              <p:cNvPr id="79914" name="Cube 30">
                <a:extLst>
                  <a:ext uri="{FF2B5EF4-FFF2-40B4-BE49-F238E27FC236}">
                    <a16:creationId xmlns:a16="http://schemas.microsoft.com/office/drawing/2014/main" id="{CF26194D-A5F6-466D-9B50-70A935A41752}"/>
                  </a:ext>
                </a:extLst>
              </p:cNvPr>
              <p:cNvSpPr>
                <a:spLocks noChangeArrowheads="1"/>
              </p:cNvSpPr>
              <p:nvPr/>
            </p:nvSpPr>
            <p:spPr bwMode="auto">
              <a:xfrm>
                <a:off x="6096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3</a:t>
                </a:r>
              </a:p>
            </p:txBody>
          </p:sp>
          <p:sp>
            <p:nvSpPr>
              <p:cNvPr id="79915" name="Cube 31">
                <a:extLst>
                  <a:ext uri="{FF2B5EF4-FFF2-40B4-BE49-F238E27FC236}">
                    <a16:creationId xmlns:a16="http://schemas.microsoft.com/office/drawing/2014/main" id="{64AF6739-1716-49BD-A3AF-873B2A91D728}"/>
                  </a:ext>
                </a:extLst>
              </p:cNvPr>
              <p:cNvSpPr>
                <a:spLocks noChangeArrowheads="1"/>
              </p:cNvSpPr>
              <p:nvPr/>
            </p:nvSpPr>
            <p:spPr bwMode="auto">
              <a:xfrm>
                <a:off x="12192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5</a:t>
                </a:r>
              </a:p>
            </p:txBody>
          </p:sp>
          <p:sp>
            <p:nvSpPr>
              <p:cNvPr id="79916" name="Cube 32">
                <a:extLst>
                  <a:ext uri="{FF2B5EF4-FFF2-40B4-BE49-F238E27FC236}">
                    <a16:creationId xmlns:a16="http://schemas.microsoft.com/office/drawing/2014/main" id="{E3B7DBD6-2785-4ADA-93F7-E6C38D857970}"/>
                  </a:ext>
                </a:extLst>
              </p:cNvPr>
              <p:cNvSpPr>
                <a:spLocks noChangeArrowheads="1"/>
              </p:cNvSpPr>
              <p:nvPr/>
            </p:nvSpPr>
            <p:spPr bwMode="auto">
              <a:xfrm>
                <a:off x="24384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2</a:t>
                </a:r>
              </a:p>
            </p:txBody>
          </p:sp>
          <p:sp>
            <p:nvSpPr>
              <p:cNvPr id="79917" name="Cube 33">
                <a:extLst>
                  <a:ext uri="{FF2B5EF4-FFF2-40B4-BE49-F238E27FC236}">
                    <a16:creationId xmlns:a16="http://schemas.microsoft.com/office/drawing/2014/main" id="{10FDCFEF-796A-4303-848F-883D0CCEDEEE}"/>
                  </a:ext>
                </a:extLst>
              </p:cNvPr>
              <p:cNvSpPr>
                <a:spLocks noChangeArrowheads="1"/>
              </p:cNvSpPr>
              <p:nvPr/>
            </p:nvSpPr>
            <p:spPr bwMode="auto">
              <a:xfrm>
                <a:off x="18288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6</a:t>
                </a:r>
              </a:p>
            </p:txBody>
          </p:sp>
        </p:grpSp>
        <p:grpSp>
          <p:nvGrpSpPr>
            <p:cNvPr id="79904" name="Group 34">
              <a:extLst>
                <a:ext uri="{FF2B5EF4-FFF2-40B4-BE49-F238E27FC236}">
                  <a16:creationId xmlns:a16="http://schemas.microsoft.com/office/drawing/2014/main" id="{CCE33C54-1899-49CD-B359-6846F097DFC5}"/>
                </a:ext>
              </a:extLst>
            </p:cNvPr>
            <p:cNvGrpSpPr>
              <a:grpSpLocks/>
            </p:cNvGrpSpPr>
            <p:nvPr/>
          </p:nvGrpSpPr>
          <p:grpSpPr bwMode="auto">
            <a:xfrm>
              <a:off x="6781800" y="4343400"/>
              <a:ext cx="2057400" cy="457200"/>
              <a:chOff x="609600" y="4724400"/>
              <a:chExt cx="2286000" cy="457200"/>
            </a:xfrm>
          </p:grpSpPr>
          <p:sp>
            <p:nvSpPr>
              <p:cNvPr id="79910" name="Cube 35">
                <a:extLst>
                  <a:ext uri="{FF2B5EF4-FFF2-40B4-BE49-F238E27FC236}">
                    <a16:creationId xmlns:a16="http://schemas.microsoft.com/office/drawing/2014/main" id="{2D13DB45-96BA-462B-B50D-5F4979B9B3F5}"/>
                  </a:ext>
                </a:extLst>
              </p:cNvPr>
              <p:cNvSpPr>
                <a:spLocks noChangeArrowheads="1"/>
              </p:cNvSpPr>
              <p:nvPr/>
            </p:nvSpPr>
            <p:spPr bwMode="auto">
              <a:xfrm>
                <a:off x="6096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0</a:t>
                </a:r>
              </a:p>
            </p:txBody>
          </p:sp>
          <p:sp>
            <p:nvSpPr>
              <p:cNvPr id="79911" name="Cube 36">
                <a:extLst>
                  <a:ext uri="{FF2B5EF4-FFF2-40B4-BE49-F238E27FC236}">
                    <a16:creationId xmlns:a16="http://schemas.microsoft.com/office/drawing/2014/main" id="{07A3FE1A-461D-4866-8250-5DB5C9604570}"/>
                  </a:ext>
                </a:extLst>
              </p:cNvPr>
              <p:cNvSpPr>
                <a:spLocks noChangeArrowheads="1"/>
              </p:cNvSpPr>
              <p:nvPr/>
            </p:nvSpPr>
            <p:spPr bwMode="auto">
              <a:xfrm>
                <a:off x="12192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9</a:t>
                </a:r>
              </a:p>
            </p:txBody>
          </p:sp>
          <p:sp>
            <p:nvSpPr>
              <p:cNvPr id="79912" name="Cube 37">
                <a:extLst>
                  <a:ext uri="{FF2B5EF4-FFF2-40B4-BE49-F238E27FC236}">
                    <a16:creationId xmlns:a16="http://schemas.microsoft.com/office/drawing/2014/main" id="{E72C3AA4-81BE-4800-A891-E14E11746171}"/>
                  </a:ext>
                </a:extLst>
              </p:cNvPr>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6</a:t>
                </a:r>
              </a:p>
            </p:txBody>
          </p:sp>
          <p:sp>
            <p:nvSpPr>
              <p:cNvPr id="79913" name="Cube 38">
                <a:extLst>
                  <a:ext uri="{FF2B5EF4-FFF2-40B4-BE49-F238E27FC236}">
                    <a16:creationId xmlns:a16="http://schemas.microsoft.com/office/drawing/2014/main" id="{5F73F677-C1C6-47FE-9BCA-00FDBE3FC0AB}"/>
                  </a:ext>
                </a:extLst>
              </p:cNvPr>
              <p:cNvSpPr>
                <a:spLocks noChangeArrowheads="1"/>
              </p:cNvSpPr>
              <p:nvPr/>
            </p:nvSpPr>
            <p:spPr bwMode="auto">
              <a:xfrm>
                <a:off x="18288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3</a:t>
                </a:r>
              </a:p>
            </p:txBody>
          </p:sp>
        </p:grpSp>
        <p:grpSp>
          <p:nvGrpSpPr>
            <p:cNvPr id="79905" name="Group 39">
              <a:extLst>
                <a:ext uri="{FF2B5EF4-FFF2-40B4-BE49-F238E27FC236}">
                  <a16:creationId xmlns:a16="http://schemas.microsoft.com/office/drawing/2014/main" id="{1A95607E-F214-4FCA-BCAC-CCA76CC1D6AF}"/>
                </a:ext>
              </a:extLst>
            </p:cNvPr>
            <p:cNvGrpSpPr>
              <a:grpSpLocks/>
            </p:cNvGrpSpPr>
            <p:nvPr/>
          </p:nvGrpSpPr>
          <p:grpSpPr bwMode="auto">
            <a:xfrm>
              <a:off x="4572000" y="4343400"/>
              <a:ext cx="2057400" cy="457200"/>
              <a:chOff x="609600" y="4724400"/>
              <a:chExt cx="2286000" cy="457200"/>
            </a:xfrm>
          </p:grpSpPr>
          <p:sp>
            <p:nvSpPr>
              <p:cNvPr id="79906" name="Cube 40">
                <a:extLst>
                  <a:ext uri="{FF2B5EF4-FFF2-40B4-BE49-F238E27FC236}">
                    <a16:creationId xmlns:a16="http://schemas.microsoft.com/office/drawing/2014/main" id="{8C9D74CE-B380-47A1-BD04-1226B9BC4B85}"/>
                  </a:ext>
                </a:extLst>
              </p:cNvPr>
              <p:cNvSpPr>
                <a:spLocks noChangeArrowheads="1"/>
              </p:cNvSpPr>
              <p:nvPr/>
            </p:nvSpPr>
            <p:spPr bwMode="auto">
              <a:xfrm>
                <a:off x="6096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800">
                    <a:solidFill>
                      <a:srgbClr val="FFFFFF"/>
                    </a:solidFill>
                    <a:latin typeface="Arial" panose="020B0604020202020204" pitchFamily="34" charset="0"/>
                    <a:ea typeface="ＭＳ Ｐゴシック" panose="020B0600070205080204" pitchFamily="34" charset="-128"/>
                  </a:rPr>
                  <a:t>9</a:t>
                </a:r>
              </a:p>
            </p:txBody>
          </p:sp>
          <p:sp>
            <p:nvSpPr>
              <p:cNvPr id="79907" name="Cube 41">
                <a:extLst>
                  <a:ext uri="{FF2B5EF4-FFF2-40B4-BE49-F238E27FC236}">
                    <a16:creationId xmlns:a16="http://schemas.microsoft.com/office/drawing/2014/main" id="{2A76659B-E3EF-4326-8CD0-5465432D276C}"/>
                  </a:ext>
                </a:extLst>
              </p:cNvPr>
              <p:cNvSpPr>
                <a:spLocks noChangeArrowheads="1"/>
              </p:cNvSpPr>
              <p:nvPr/>
            </p:nvSpPr>
            <p:spPr bwMode="auto">
              <a:xfrm>
                <a:off x="12192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1</a:t>
                </a:r>
              </a:p>
            </p:txBody>
          </p:sp>
          <p:sp>
            <p:nvSpPr>
              <p:cNvPr id="79908" name="Cube 42">
                <a:extLst>
                  <a:ext uri="{FF2B5EF4-FFF2-40B4-BE49-F238E27FC236}">
                    <a16:creationId xmlns:a16="http://schemas.microsoft.com/office/drawing/2014/main" id="{5074B991-4BCF-43B1-872F-773899206DC3}"/>
                  </a:ext>
                </a:extLst>
              </p:cNvPr>
              <p:cNvSpPr>
                <a:spLocks noChangeArrowheads="1"/>
              </p:cNvSpPr>
              <p:nvPr/>
            </p:nvSpPr>
            <p:spPr bwMode="auto">
              <a:xfrm>
                <a:off x="24384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7</a:t>
                </a:r>
              </a:p>
            </p:txBody>
          </p:sp>
          <p:sp>
            <p:nvSpPr>
              <p:cNvPr id="79909" name="Cube 43">
                <a:extLst>
                  <a:ext uri="{FF2B5EF4-FFF2-40B4-BE49-F238E27FC236}">
                    <a16:creationId xmlns:a16="http://schemas.microsoft.com/office/drawing/2014/main" id="{044B49ED-5554-4386-B09A-6E066D1CF0D2}"/>
                  </a:ext>
                </a:extLst>
              </p:cNvPr>
              <p:cNvSpPr>
                <a:spLocks noChangeArrowheads="1"/>
              </p:cNvSpPr>
              <p:nvPr/>
            </p:nvSpPr>
            <p:spPr bwMode="auto">
              <a:xfrm>
                <a:off x="18288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2</a:t>
                </a:r>
              </a:p>
            </p:txBody>
          </p:sp>
        </p:grpSp>
      </p:grpSp>
      <p:grpSp>
        <p:nvGrpSpPr>
          <p:cNvPr id="12" name="Group 48">
            <a:extLst>
              <a:ext uri="{FF2B5EF4-FFF2-40B4-BE49-F238E27FC236}">
                <a16:creationId xmlns:a16="http://schemas.microsoft.com/office/drawing/2014/main" id="{8DE54982-8F7F-46B7-AD12-4FA815CB9B11}"/>
              </a:ext>
            </a:extLst>
          </p:cNvPr>
          <p:cNvGrpSpPr>
            <a:grpSpLocks/>
          </p:cNvGrpSpPr>
          <p:nvPr/>
        </p:nvGrpSpPr>
        <p:grpSpPr bwMode="auto">
          <a:xfrm>
            <a:off x="304800" y="5516563"/>
            <a:ext cx="8610600" cy="457200"/>
            <a:chOff x="228600" y="4343400"/>
            <a:chExt cx="8610600" cy="457200"/>
          </a:xfrm>
        </p:grpSpPr>
        <p:grpSp>
          <p:nvGrpSpPr>
            <p:cNvPr id="79882" name="Group 14">
              <a:extLst>
                <a:ext uri="{FF2B5EF4-FFF2-40B4-BE49-F238E27FC236}">
                  <a16:creationId xmlns:a16="http://schemas.microsoft.com/office/drawing/2014/main" id="{E59B52FA-D788-428F-8BD3-ECCAF67DDD31}"/>
                </a:ext>
              </a:extLst>
            </p:cNvPr>
            <p:cNvGrpSpPr>
              <a:grpSpLocks/>
            </p:cNvGrpSpPr>
            <p:nvPr/>
          </p:nvGrpSpPr>
          <p:grpSpPr bwMode="auto">
            <a:xfrm>
              <a:off x="228600" y="4343400"/>
              <a:ext cx="2057400" cy="457200"/>
              <a:chOff x="609600" y="4724400"/>
              <a:chExt cx="2286000" cy="457200"/>
            </a:xfrm>
          </p:grpSpPr>
          <p:sp>
            <p:nvSpPr>
              <p:cNvPr id="79898" name="Cube 15">
                <a:extLst>
                  <a:ext uri="{FF2B5EF4-FFF2-40B4-BE49-F238E27FC236}">
                    <a16:creationId xmlns:a16="http://schemas.microsoft.com/office/drawing/2014/main" id="{5DD3F6C0-58B0-4ED3-B1E9-ABEE8367CB62}"/>
                  </a:ext>
                </a:extLst>
              </p:cNvPr>
              <p:cNvSpPr>
                <a:spLocks noChangeArrowheads="1"/>
              </p:cNvSpPr>
              <p:nvPr/>
            </p:nvSpPr>
            <p:spPr bwMode="auto">
              <a:xfrm>
                <a:off x="609600" y="4724400"/>
                <a:ext cx="457200" cy="457200"/>
              </a:xfrm>
              <a:prstGeom prst="cube">
                <a:avLst>
                  <a:gd name="adj" fmla="val 25000"/>
                </a:avLst>
              </a:prstGeom>
              <a:solidFill>
                <a:srgbClr val="0080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3</a:t>
                </a:r>
              </a:p>
            </p:txBody>
          </p:sp>
          <p:sp>
            <p:nvSpPr>
              <p:cNvPr id="79899" name="Cube 16">
                <a:extLst>
                  <a:ext uri="{FF2B5EF4-FFF2-40B4-BE49-F238E27FC236}">
                    <a16:creationId xmlns:a16="http://schemas.microsoft.com/office/drawing/2014/main" id="{865D87A1-51A7-4339-96A5-2C2043C6ADA9}"/>
                  </a:ext>
                </a:extLst>
              </p:cNvPr>
              <p:cNvSpPr>
                <a:spLocks noChangeArrowheads="1"/>
              </p:cNvSpPr>
              <p:nvPr/>
            </p:nvSpPr>
            <p:spPr bwMode="auto">
              <a:xfrm>
                <a:off x="1219200" y="4724400"/>
                <a:ext cx="457200" cy="457200"/>
              </a:xfrm>
              <a:prstGeom prst="cube">
                <a:avLst>
                  <a:gd name="adj" fmla="val 25000"/>
                </a:avLst>
              </a:prstGeom>
              <a:solidFill>
                <a:srgbClr val="0054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6</a:t>
                </a:r>
              </a:p>
            </p:txBody>
          </p:sp>
          <p:sp>
            <p:nvSpPr>
              <p:cNvPr id="79900" name="Cube 17">
                <a:extLst>
                  <a:ext uri="{FF2B5EF4-FFF2-40B4-BE49-F238E27FC236}">
                    <a16:creationId xmlns:a16="http://schemas.microsoft.com/office/drawing/2014/main" id="{41781222-B15A-4FE0-A902-38244D0AE0AF}"/>
                  </a:ext>
                </a:extLst>
              </p:cNvPr>
              <p:cNvSpPr>
                <a:spLocks noChangeArrowheads="1"/>
              </p:cNvSpPr>
              <p:nvPr/>
            </p:nvSpPr>
            <p:spPr bwMode="auto">
              <a:xfrm>
                <a:off x="24384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5</a:t>
                </a:r>
              </a:p>
            </p:txBody>
          </p:sp>
          <p:sp>
            <p:nvSpPr>
              <p:cNvPr id="79901" name="Cube 18">
                <a:extLst>
                  <a:ext uri="{FF2B5EF4-FFF2-40B4-BE49-F238E27FC236}">
                    <a16:creationId xmlns:a16="http://schemas.microsoft.com/office/drawing/2014/main" id="{077FBF62-8486-4155-9260-821A44860C7F}"/>
                  </a:ext>
                </a:extLst>
              </p:cNvPr>
              <p:cNvSpPr>
                <a:spLocks noChangeArrowheads="1"/>
              </p:cNvSpPr>
              <p:nvPr/>
            </p:nvSpPr>
            <p:spPr bwMode="auto">
              <a:xfrm>
                <a:off x="18288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7</a:t>
                </a:r>
              </a:p>
            </p:txBody>
          </p:sp>
        </p:grpSp>
        <p:grpSp>
          <p:nvGrpSpPr>
            <p:cNvPr id="79883" name="Group 29">
              <a:extLst>
                <a:ext uri="{FF2B5EF4-FFF2-40B4-BE49-F238E27FC236}">
                  <a16:creationId xmlns:a16="http://schemas.microsoft.com/office/drawing/2014/main" id="{1DA285CD-DFB3-46AE-A7C4-77A5B81E5476}"/>
                </a:ext>
              </a:extLst>
            </p:cNvPr>
            <p:cNvGrpSpPr>
              <a:grpSpLocks/>
            </p:cNvGrpSpPr>
            <p:nvPr/>
          </p:nvGrpSpPr>
          <p:grpSpPr bwMode="auto">
            <a:xfrm>
              <a:off x="2438400" y="4343400"/>
              <a:ext cx="2057400" cy="457200"/>
              <a:chOff x="609600" y="4724400"/>
              <a:chExt cx="2286000" cy="457200"/>
            </a:xfrm>
          </p:grpSpPr>
          <p:sp>
            <p:nvSpPr>
              <p:cNvPr id="79894" name="Cube 30">
                <a:extLst>
                  <a:ext uri="{FF2B5EF4-FFF2-40B4-BE49-F238E27FC236}">
                    <a16:creationId xmlns:a16="http://schemas.microsoft.com/office/drawing/2014/main" id="{228C7D62-BF0A-4DC5-8C45-647E634AC38E}"/>
                  </a:ext>
                </a:extLst>
              </p:cNvPr>
              <p:cNvSpPr>
                <a:spLocks noChangeArrowheads="1"/>
              </p:cNvSpPr>
              <p:nvPr/>
            </p:nvSpPr>
            <p:spPr bwMode="auto">
              <a:xfrm>
                <a:off x="6096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3</a:t>
                </a:r>
              </a:p>
            </p:txBody>
          </p:sp>
          <p:sp>
            <p:nvSpPr>
              <p:cNvPr id="79895" name="Cube 31">
                <a:extLst>
                  <a:ext uri="{FF2B5EF4-FFF2-40B4-BE49-F238E27FC236}">
                    <a16:creationId xmlns:a16="http://schemas.microsoft.com/office/drawing/2014/main" id="{0F606056-2BB7-4592-A2C5-987C198734B0}"/>
                  </a:ext>
                </a:extLst>
              </p:cNvPr>
              <p:cNvSpPr>
                <a:spLocks noChangeArrowheads="1"/>
              </p:cNvSpPr>
              <p:nvPr/>
            </p:nvSpPr>
            <p:spPr bwMode="auto">
              <a:xfrm>
                <a:off x="12192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5</a:t>
                </a:r>
              </a:p>
            </p:txBody>
          </p:sp>
          <p:sp>
            <p:nvSpPr>
              <p:cNvPr id="79896" name="Cube 32">
                <a:extLst>
                  <a:ext uri="{FF2B5EF4-FFF2-40B4-BE49-F238E27FC236}">
                    <a16:creationId xmlns:a16="http://schemas.microsoft.com/office/drawing/2014/main" id="{2B14E5FF-8741-4319-BA3F-47E0626CE535}"/>
                  </a:ext>
                </a:extLst>
              </p:cNvPr>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2</a:t>
                </a:r>
              </a:p>
            </p:txBody>
          </p:sp>
          <p:sp>
            <p:nvSpPr>
              <p:cNvPr id="79897" name="Cube 33">
                <a:extLst>
                  <a:ext uri="{FF2B5EF4-FFF2-40B4-BE49-F238E27FC236}">
                    <a16:creationId xmlns:a16="http://schemas.microsoft.com/office/drawing/2014/main" id="{06B92806-4B96-4B05-9F7C-15FB1B5F78ED}"/>
                  </a:ext>
                </a:extLst>
              </p:cNvPr>
              <p:cNvSpPr>
                <a:spLocks noChangeArrowheads="1"/>
              </p:cNvSpPr>
              <p:nvPr/>
            </p:nvSpPr>
            <p:spPr bwMode="auto">
              <a:xfrm>
                <a:off x="18288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6</a:t>
                </a:r>
              </a:p>
            </p:txBody>
          </p:sp>
        </p:grpSp>
        <p:grpSp>
          <p:nvGrpSpPr>
            <p:cNvPr id="79884" name="Group 34">
              <a:extLst>
                <a:ext uri="{FF2B5EF4-FFF2-40B4-BE49-F238E27FC236}">
                  <a16:creationId xmlns:a16="http://schemas.microsoft.com/office/drawing/2014/main" id="{B584B2F1-2CBF-4649-AAE2-5C0DF75F1B4D}"/>
                </a:ext>
              </a:extLst>
            </p:cNvPr>
            <p:cNvGrpSpPr>
              <a:grpSpLocks/>
            </p:cNvGrpSpPr>
            <p:nvPr/>
          </p:nvGrpSpPr>
          <p:grpSpPr bwMode="auto">
            <a:xfrm>
              <a:off x="6781800" y="4343400"/>
              <a:ext cx="2057400" cy="457200"/>
              <a:chOff x="609600" y="4724400"/>
              <a:chExt cx="2286000" cy="457200"/>
            </a:xfrm>
          </p:grpSpPr>
          <p:sp>
            <p:nvSpPr>
              <p:cNvPr id="79890" name="Cube 35">
                <a:extLst>
                  <a:ext uri="{FF2B5EF4-FFF2-40B4-BE49-F238E27FC236}">
                    <a16:creationId xmlns:a16="http://schemas.microsoft.com/office/drawing/2014/main" id="{4FD0225B-39C7-4F3A-9B61-E0C89564E80C}"/>
                  </a:ext>
                </a:extLst>
              </p:cNvPr>
              <p:cNvSpPr>
                <a:spLocks noChangeArrowheads="1"/>
              </p:cNvSpPr>
              <p:nvPr/>
            </p:nvSpPr>
            <p:spPr bwMode="auto">
              <a:xfrm>
                <a:off x="6096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0</a:t>
                </a:r>
              </a:p>
            </p:txBody>
          </p:sp>
          <p:sp>
            <p:nvSpPr>
              <p:cNvPr id="79891" name="Cube 36">
                <a:extLst>
                  <a:ext uri="{FF2B5EF4-FFF2-40B4-BE49-F238E27FC236}">
                    <a16:creationId xmlns:a16="http://schemas.microsoft.com/office/drawing/2014/main" id="{0FB2F439-27FF-47F1-A651-E94243451981}"/>
                  </a:ext>
                </a:extLst>
              </p:cNvPr>
              <p:cNvSpPr>
                <a:spLocks noChangeArrowheads="1"/>
              </p:cNvSpPr>
              <p:nvPr/>
            </p:nvSpPr>
            <p:spPr bwMode="auto">
              <a:xfrm>
                <a:off x="1219200" y="4724400"/>
                <a:ext cx="457200" cy="457200"/>
              </a:xfrm>
              <a:prstGeom prst="cube">
                <a:avLst>
                  <a:gd name="adj" fmla="val 25000"/>
                </a:avLst>
              </a:prstGeom>
              <a:solidFill>
                <a:srgbClr val="FF99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9</a:t>
                </a:r>
              </a:p>
            </p:txBody>
          </p:sp>
          <p:sp>
            <p:nvSpPr>
              <p:cNvPr id="79892" name="Cube 37">
                <a:extLst>
                  <a:ext uri="{FF2B5EF4-FFF2-40B4-BE49-F238E27FC236}">
                    <a16:creationId xmlns:a16="http://schemas.microsoft.com/office/drawing/2014/main" id="{326DC48E-2C83-4D03-9B90-65235CC6A5FB}"/>
                  </a:ext>
                </a:extLst>
              </p:cNvPr>
              <p:cNvSpPr>
                <a:spLocks noChangeArrowheads="1"/>
              </p:cNvSpPr>
              <p:nvPr/>
            </p:nvSpPr>
            <p:spPr bwMode="auto">
              <a:xfrm>
                <a:off x="24384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6</a:t>
                </a:r>
              </a:p>
            </p:txBody>
          </p:sp>
          <p:sp>
            <p:nvSpPr>
              <p:cNvPr id="79893" name="Cube 38">
                <a:extLst>
                  <a:ext uri="{FF2B5EF4-FFF2-40B4-BE49-F238E27FC236}">
                    <a16:creationId xmlns:a16="http://schemas.microsoft.com/office/drawing/2014/main" id="{241FCF87-3908-4539-A0D2-5AFA002165FE}"/>
                  </a:ext>
                </a:extLst>
              </p:cNvPr>
              <p:cNvSpPr>
                <a:spLocks noChangeArrowheads="1"/>
              </p:cNvSpPr>
              <p:nvPr/>
            </p:nvSpPr>
            <p:spPr bwMode="auto">
              <a:xfrm>
                <a:off x="1828800" y="4724400"/>
                <a:ext cx="457200" cy="457200"/>
              </a:xfrm>
              <a:prstGeom prst="cube">
                <a:avLst>
                  <a:gd name="adj" fmla="val 25000"/>
                </a:avLst>
              </a:prstGeom>
              <a:solidFill>
                <a:srgbClr val="CC33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3</a:t>
                </a:r>
              </a:p>
            </p:txBody>
          </p:sp>
        </p:grpSp>
        <p:grpSp>
          <p:nvGrpSpPr>
            <p:cNvPr id="79885" name="Group 39">
              <a:extLst>
                <a:ext uri="{FF2B5EF4-FFF2-40B4-BE49-F238E27FC236}">
                  <a16:creationId xmlns:a16="http://schemas.microsoft.com/office/drawing/2014/main" id="{7F9FCC27-4939-401B-B53C-7CA0DF6B1447}"/>
                </a:ext>
              </a:extLst>
            </p:cNvPr>
            <p:cNvGrpSpPr>
              <a:grpSpLocks/>
            </p:cNvGrpSpPr>
            <p:nvPr/>
          </p:nvGrpSpPr>
          <p:grpSpPr bwMode="auto">
            <a:xfrm>
              <a:off x="4572000" y="4343400"/>
              <a:ext cx="2057400" cy="457200"/>
              <a:chOff x="609600" y="4724400"/>
              <a:chExt cx="2286000" cy="457200"/>
            </a:xfrm>
          </p:grpSpPr>
          <p:sp>
            <p:nvSpPr>
              <p:cNvPr id="79886" name="Cube 40">
                <a:extLst>
                  <a:ext uri="{FF2B5EF4-FFF2-40B4-BE49-F238E27FC236}">
                    <a16:creationId xmlns:a16="http://schemas.microsoft.com/office/drawing/2014/main" id="{6EBBB27F-4167-4C8E-A075-640963A5947B}"/>
                  </a:ext>
                </a:extLst>
              </p:cNvPr>
              <p:cNvSpPr>
                <a:spLocks noChangeArrowheads="1"/>
              </p:cNvSpPr>
              <p:nvPr/>
            </p:nvSpPr>
            <p:spPr bwMode="auto">
              <a:xfrm>
                <a:off x="609600" y="4724400"/>
                <a:ext cx="457200" cy="457200"/>
              </a:xfrm>
              <a:prstGeom prst="cube">
                <a:avLst>
                  <a:gd name="adj" fmla="val 25000"/>
                </a:avLst>
              </a:prstGeom>
              <a:solidFill>
                <a:srgbClr val="0054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9</a:t>
                </a:r>
              </a:p>
            </p:txBody>
          </p:sp>
          <p:sp>
            <p:nvSpPr>
              <p:cNvPr id="79887" name="Cube 41">
                <a:extLst>
                  <a:ext uri="{FF2B5EF4-FFF2-40B4-BE49-F238E27FC236}">
                    <a16:creationId xmlns:a16="http://schemas.microsoft.com/office/drawing/2014/main" id="{F1BF4259-D072-4F62-902E-4F8069F4A332}"/>
                  </a:ext>
                </a:extLst>
              </p:cNvPr>
              <p:cNvSpPr>
                <a:spLocks noChangeArrowheads="1"/>
              </p:cNvSpPr>
              <p:nvPr/>
            </p:nvSpPr>
            <p:spPr bwMode="auto">
              <a:xfrm>
                <a:off x="1219200" y="4724400"/>
                <a:ext cx="457200" cy="457200"/>
              </a:xfrm>
              <a:prstGeom prst="cube">
                <a:avLst>
                  <a:gd name="adj" fmla="val 25000"/>
                </a:avLst>
              </a:prstGeom>
              <a:solidFill>
                <a:srgbClr val="005400"/>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1</a:t>
                </a:r>
              </a:p>
            </p:txBody>
          </p:sp>
          <p:sp>
            <p:nvSpPr>
              <p:cNvPr id="79888" name="Cube 42">
                <a:extLst>
                  <a:ext uri="{FF2B5EF4-FFF2-40B4-BE49-F238E27FC236}">
                    <a16:creationId xmlns:a16="http://schemas.microsoft.com/office/drawing/2014/main" id="{67D21E6B-64BB-4469-BE48-60F07F40633B}"/>
                  </a:ext>
                </a:extLst>
              </p:cNvPr>
              <p:cNvSpPr>
                <a:spLocks noChangeArrowheads="1"/>
              </p:cNvSpPr>
              <p:nvPr/>
            </p:nvSpPr>
            <p:spPr bwMode="auto">
              <a:xfrm>
                <a:off x="24384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7</a:t>
                </a:r>
              </a:p>
            </p:txBody>
          </p:sp>
          <p:sp>
            <p:nvSpPr>
              <p:cNvPr id="79889" name="Cube 43">
                <a:extLst>
                  <a:ext uri="{FF2B5EF4-FFF2-40B4-BE49-F238E27FC236}">
                    <a16:creationId xmlns:a16="http://schemas.microsoft.com/office/drawing/2014/main" id="{A9EC2CCB-B866-4BAD-8E33-E4EE57397464}"/>
                  </a:ext>
                </a:extLst>
              </p:cNvPr>
              <p:cNvSpPr>
                <a:spLocks noChangeArrowheads="1"/>
              </p:cNvSpPr>
              <p:nvPr/>
            </p:nvSpPr>
            <p:spPr bwMode="auto">
              <a:xfrm>
                <a:off x="1828800" y="4724400"/>
                <a:ext cx="457200" cy="457200"/>
              </a:xfrm>
              <a:prstGeom prst="cube">
                <a:avLst>
                  <a:gd name="adj" fmla="val 25000"/>
                </a:avLst>
              </a:prstGeom>
              <a:solidFill>
                <a:srgbClr val="333399"/>
              </a:solidFill>
              <a:ln w="12700">
                <a:solidFill>
                  <a:schemeClr val="tx1"/>
                </a:solidFill>
                <a:round/>
                <a:headEnd type="none" w="sm" len="sm"/>
                <a:tailEnd type="none" w="sm" len="sm"/>
              </a:ln>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ClrTx/>
                  <a:buSzTx/>
                  <a:buNone/>
                </a:pPr>
                <a:r>
                  <a:rPr lang="en-US" altLang="zh-CN" sz="1800">
                    <a:solidFill>
                      <a:srgbClr val="FFFFFF"/>
                    </a:solidFill>
                    <a:latin typeface="Arial" panose="020B0604020202020204" pitchFamily="34" charset="0"/>
                    <a:ea typeface="ＭＳ Ｐゴシック" panose="020B0600070205080204" pitchFamily="34" charset="-128"/>
                  </a:rPr>
                  <a:t>2</a:t>
                </a:r>
              </a:p>
            </p:txBody>
          </p:sp>
        </p:grpSp>
      </p:grpSp>
      <p:sp>
        <p:nvSpPr>
          <p:cNvPr id="69" name="Text Box 4">
            <a:extLst>
              <a:ext uri="{FF2B5EF4-FFF2-40B4-BE49-F238E27FC236}">
                <a16:creationId xmlns:a16="http://schemas.microsoft.com/office/drawing/2014/main" id="{ABC94233-085A-4AE2-BA5A-71E75FE9640F}"/>
              </a:ext>
            </a:extLst>
          </p:cNvPr>
          <p:cNvSpPr txBox="1">
            <a:spLocks noChangeArrowheads="1"/>
          </p:cNvSpPr>
          <p:nvPr/>
        </p:nvSpPr>
        <p:spPr bwMode="auto">
          <a:xfrm>
            <a:off x="5668963" y="1822450"/>
            <a:ext cx="1217612" cy="400050"/>
          </a:xfrm>
          <a:prstGeom prst="rect">
            <a:avLst/>
          </a:prstGeom>
          <a:noFill/>
          <a:ln w="12700">
            <a:noFill/>
            <a:miter lim="800000"/>
            <a:headEnd/>
            <a:tailEnd/>
          </a:ln>
        </p:spPr>
        <p:txBody>
          <a:bodyPr wrap="none">
            <a:spAutoFit/>
          </a:bodyPr>
          <a:lstStyle/>
          <a:p>
            <a:pPr fontAlgn="auto">
              <a:spcBef>
                <a:spcPts val="0"/>
              </a:spcBef>
              <a:spcAft>
                <a:spcPts val="0"/>
              </a:spcAft>
              <a:defRPr/>
            </a:pPr>
            <a:r>
              <a:rPr kumimoji="0" lang="zh-CN" altLang="en-US" sz="2000" b="1" kern="0" dirty="0">
                <a:solidFill>
                  <a:srgbClr val="FF0000"/>
                </a:solidFill>
              </a:rPr>
              <a:t>循环划分</a:t>
            </a:r>
            <a:endParaRPr kumimoji="0" lang="en-US" altLang="zh-CN" sz="2000" b="1" kern="0" dirty="0">
              <a:solidFill>
                <a:srgbClr val="FF0000"/>
              </a:solidFill>
            </a:endParaRPr>
          </a:p>
        </p:txBody>
      </p:sp>
      <p:sp>
        <p:nvSpPr>
          <p:cNvPr id="70" name="Text Box 4">
            <a:extLst>
              <a:ext uri="{FF2B5EF4-FFF2-40B4-BE49-F238E27FC236}">
                <a16:creationId xmlns:a16="http://schemas.microsoft.com/office/drawing/2014/main" id="{A49EDD35-92EE-467B-8005-C0233F370542}"/>
              </a:ext>
            </a:extLst>
          </p:cNvPr>
          <p:cNvSpPr txBox="1">
            <a:spLocks noChangeArrowheads="1"/>
          </p:cNvSpPr>
          <p:nvPr/>
        </p:nvSpPr>
        <p:spPr bwMode="auto">
          <a:xfrm>
            <a:off x="6564313" y="3579813"/>
            <a:ext cx="958850" cy="401637"/>
          </a:xfrm>
          <a:prstGeom prst="rect">
            <a:avLst/>
          </a:prstGeom>
          <a:noFill/>
          <a:ln w="12700">
            <a:noFill/>
            <a:miter lim="800000"/>
            <a:headEnd/>
            <a:tailEnd/>
          </a:ln>
        </p:spPr>
        <p:txBody>
          <a:bodyPr wrap="none">
            <a:spAutoFit/>
          </a:bodyPr>
          <a:lstStyle/>
          <a:p>
            <a:pPr fontAlgn="auto">
              <a:spcBef>
                <a:spcPts val="0"/>
              </a:spcBef>
              <a:spcAft>
                <a:spcPts val="0"/>
              </a:spcAft>
              <a:defRPr/>
            </a:pPr>
            <a:r>
              <a:rPr kumimoji="0" lang="zh-CN" altLang="en-US" sz="2000" b="1" kern="0" dirty="0">
                <a:solidFill>
                  <a:srgbClr val="FF0000"/>
                </a:solidFill>
              </a:rPr>
              <a:t>块划分</a:t>
            </a:r>
            <a:endParaRPr kumimoji="0" lang="en-US" altLang="zh-CN" sz="2000" b="1" kern="0" dirty="0">
              <a:solidFill>
                <a:srgbClr val="FF0000"/>
              </a:solidFill>
            </a:endParaRPr>
          </a:p>
        </p:txBody>
      </p:sp>
      <p:sp>
        <p:nvSpPr>
          <p:cNvPr id="71" name="Text Box 4">
            <a:extLst>
              <a:ext uri="{FF2B5EF4-FFF2-40B4-BE49-F238E27FC236}">
                <a16:creationId xmlns:a16="http://schemas.microsoft.com/office/drawing/2014/main" id="{2BDF5037-00FF-43E1-BA38-1A8EFC4E71F5}"/>
              </a:ext>
            </a:extLst>
          </p:cNvPr>
          <p:cNvSpPr txBox="1">
            <a:spLocks noChangeArrowheads="1"/>
          </p:cNvSpPr>
          <p:nvPr/>
        </p:nvSpPr>
        <p:spPr bwMode="auto">
          <a:xfrm>
            <a:off x="5991225" y="4938713"/>
            <a:ext cx="1474788" cy="400050"/>
          </a:xfrm>
          <a:prstGeom prst="rect">
            <a:avLst/>
          </a:prstGeom>
          <a:noFill/>
          <a:ln w="12700">
            <a:noFill/>
            <a:miter lim="800000"/>
            <a:headEnd/>
            <a:tailEnd/>
          </a:ln>
        </p:spPr>
        <p:txBody>
          <a:bodyPr wrap="none">
            <a:spAutoFit/>
          </a:bodyPr>
          <a:lstStyle/>
          <a:p>
            <a:pPr fontAlgn="auto">
              <a:spcBef>
                <a:spcPts val="0"/>
              </a:spcBef>
              <a:spcAft>
                <a:spcPts val="0"/>
              </a:spcAft>
              <a:defRPr/>
            </a:pPr>
            <a:r>
              <a:rPr kumimoji="0" lang="zh-CN" altLang="en-US" sz="2000" b="1" kern="0" dirty="0">
                <a:solidFill>
                  <a:srgbClr val="FF0000"/>
                </a:solidFill>
              </a:rPr>
              <a:t>块循环划分</a:t>
            </a:r>
            <a:endParaRPr kumimoji="0" lang="en-US" altLang="zh-CN" sz="2000" b="1" kern="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a:extLst>
              <a:ext uri="{FF2B5EF4-FFF2-40B4-BE49-F238E27FC236}">
                <a16:creationId xmlns:a16="http://schemas.microsoft.com/office/drawing/2014/main" id="{E4C23708-DD1A-407D-8667-A52EC5ADEE8A}"/>
              </a:ext>
            </a:extLst>
          </p:cNvPr>
          <p:cNvSpPr>
            <a:spLocks noGrp="1" noChangeArrowheads="1"/>
          </p:cNvSpPr>
          <p:nvPr>
            <p:ph type="title"/>
          </p:nvPr>
        </p:nvSpPr>
        <p:spPr/>
        <p:txBody>
          <a:bodyPr/>
          <a:lstStyle/>
          <a:p>
            <a:r>
              <a:rPr lang="zh-CN" altLang="en-US"/>
              <a:t>调度子句</a:t>
            </a:r>
          </a:p>
        </p:txBody>
      </p:sp>
      <p:sp>
        <p:nvSpPr>
          <p:cNvPr id="80899" name="内容占位符 3">
            <a:extLst>
              <a:ext uri="{FF2B5EF4-FFF2-40B4-BE49-F238E27FC236}">
                <a16:creationId xmlns:a16="http://schemas.microsoft.com/office/drawing/2014/main" id="{A2ED1681-9E53-4E3F-AD54-C6ED422EA704}"/>
              </a:ext>
            </a:extLst>
          </p:cNvPr>
          <p:cNvSpPr>
            <a:spLocks noGrp="1" noChangeArrowheads="1"/>
          </p:cNvSpPr>
          <p:nvPr>
            <p:ph idx="1"/>
          </p:nvPr>
        </p:nvSpPr>
        <p:spPr/>
        <p:txBody>
          <a:bodyPr/>
          <a:lstStyle/>
          <a:p>
            <a:r>
              <a:rPr lang="zh-CN" altLang="en-US" sz="2800"/>
              <a:t>默认调度</a:t>
            </a:r>
            <a:endParaRPr lang="en-US" altLang="zh-CN" sz="2800"/>
          </a:p>
        </p:txBody>
      </p:sp>
      <p:sp>
        <p:nvSpPr>
          <p:cNvPr id="4" name="Rectangle 3">
            <a:extLst>
              <a:ext uri="{FF2B5EF4-FFF2-40B4-BE49-F238E27FC236}">
                <a16:creationId xmlns:a16="http://schemas.microsoft.com/office/drawing/2014/main" id="{ED376761-9D8F-4F83-8D05-CAA56DCC15D4}"/>
              </a:ext>
            </a:extLst>
          </p:cNvPr>
          <p:cNvSpPr txBox="1">
            <a:spLocks noChangeArrowheads="1"/>
          </p:cNvSpPr>
          <p:nvPr/>
        </p:nvSpPr>
        <p:spPr bwMode="auto">
          <a:xfrm>
            <a:off x="1182688" y="1916113"/>
            <a:ext cx="7493000" cy="1770062"/>
          </a:xfrm>
          <a:prstGeom prst="rect">
            <a:avLst/>
          </a:prstGeom>
          <a:noFill/>
          <a:ln>
            <a:noFill/>
          </a:ln>
        </p:spPr>
        <p:txBody>
          <a:bodyPr/>
          <a:lstStyle>
            <a:lvl1pPr marL="342900" indent="-342900" algn="l" rtl="0" eaLnBrk="0" fontAlgn="base" hangingPunct="0">
              <a:spcBef>
                <a:spcPct val="20000"/>
              </a:spcBef>
              <a:spcAft>
                <a:spcPct val="0"/>
              </a:spcAft>
              <a:buClr>
                <a:srgbClr val="FF3300"/>
              </a:buClr>
              <a:buSzPct val="75000"/>
              <a:buFont typeface="Wingdings" panose="05000000000000000000" pitchFamily="2" charset="2"/>
              <a:buChar char="m"/>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9000"/>
              <a:buFont typeface="Wingdings" panose="05000000000000000000" pitchFamily="2" charset="2"/>
              <a:buChar char="q"/>
              <a:defRPr kumimoji="1" sz="2800">
                <a:solidFill>
                  <a:srgbClr val="3333CC"/>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Ø"/>
              <a:defRPr kumimoji="1" sz="2400">
                <a:solidFill>
                  <a:srgbClr val="FF3300"/>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Char char="»"/>
              <a:defRPr kumimoji="1" sz="2000">
                <a:solidFill>
                  <a:schemeClr val="tx1"/>
                </a:solidFill>
                <a:latin typeface="+mn-lt"/>
                <a:ea typeface="+mn-ea"/>
              </a:defRPr>
            </a:lvl9pPr>
          </a:lstStyle>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sum = 0.0;</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parallel for </a:t>
            </a:r>
            <a:r>
              <a:rPr lang="en-US" altLang="zh-CN" sz="1800" kern="100" dirty="0" err="1">
                <a:solidFill>
                  <a:srgbClr val="0000FF"/>
                </a:solidFill>
                <a:latin typeface="Arial" panose="020B0604020202020204" pitchFamily="34" charset="0"/>
              </a:rPr>
              <a:t>num_threads</a:t>
            </a: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thread_count</a:t>
            </a:r>
            <a:r>
              <a:rPr lang="en-US" altLang="zh-CN" sz="1800" kern="100" dirty="0">
                <a:solidFill>
                  <a:srgbClr val="0000FF"/>
                </a:solidFill>
                <a:latin typeface="Arial" panose="020B0604020202020204" pitchFamily="34" charset="0"/>
              </a:rPr>
              <a:t>) reduction(+:sum)</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for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 = 0;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 &lt;= n;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sum += f(</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a:t>
            </a:r>
          </a:p>
        </p:txBody>
      </p:sp>
      <p:sp>
        <p:nvSpPr>
          <p:cNvPr id="5" name="Rectangle 3">
            <a:extLst>
              <a:ext uri="{FF2B5EF4-FFF2-40B4-BE49-F238E27FC236}">
                <a16:creationId xmlns:a16="http://schemas.microsoft.com/office/drawing/2014/main" id="{89E4AA3B-C8D3-4425-83F9-7B6C94965165}"/>
              </a:ext>
            </a:extLst>
          </p:cNvPr>
          <p:cNvSpPr txBox="1">
            <a:spLocks noChangeArrowheads="1"/>
          </p:cNvSpPr>
          <p:nvPr/>
        </p:nvSpPr>
        <p:spPr bwMode="auto">
          <a:xfrm>
            <a:off x="1182688" y="4076700"/>
            <a:ext cx="7493000" cy="1770063"/>
          </a:xfrm>
          <a:prstGeom prst="rect">
            <a:avLst/>
          </a:prstGeom>
          <a:noFill/>
          <a:ln>
            <a:noFill/>
          </a:ln>
        </p:spPr>
        <p:txBody>
          <a:bodyPr/>
          <a:lstStyle>
            <a:lvl1pPr marL="342900" indent="-342900" algn="l" rtl="0" eaLnBrk="0" fontAlgn="base" hangingPunct="0">
              <a:spcBef>
                <a:spcPct val="20000"/>
              </a:spcBef>
              <a:spcAft>
                <a:spcPct val="0"/>
              </a:spcAft>
              <a:buClr>
                <a:srgbClr val="FF3300"/>
              </a:buClr>
              <a:buSzPct val="75000"/>
              <a:buFont typeface="Wingdings" panose="05000000000000000000" pitchFamily="2" charset="2"/>
              <a:buChar char="m"/>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9000"/>
              <a:buFont typeface="Wingdings" panose="05000000000000000000" pitchFamily="2" charset="2"/>
              <a:buChar char="q"/>
              <a:defRPr kumimoji="1" sz="2800">
                <a:solidFill>
                  <a:srgbClr val="3333CC"/>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Ø"/>
              <a:defRPr kumimoji="1" sz="2400">
                <a:solidFill>
                  <a:srgbClr val="FF3300"/>
                </a:solidFill>
                <a:latin typeface="+mn-lt"/>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Char char="»"/>
              <a:defRPr kumimoji="1" sz="2000">
                <a:solidFill>
                  <a:schemeClr val="tx1"/>
                </a:solidFill>
                <a:latin typeface="+mn-lt"/>
                <a:ea typeface="+mn-ea"/>
              </a:defRPr>
            </a:lvl9pPr>
          </a:lstStyle>
          <a:p>
            <a:pPr marL="0" indent="0" eaLnBrk="1" hangingPunct="1">
              <a:spcBef>
                <a:spcPts val="100"/>
              </a:spcBef>
              <a:buFont typeface="Wingdings" panose="05000000000000000000" pitchFamily="2" charset="2"/>
              <a:buNone/>
              <a:defRPr/>
            </a:pPr>
            <a:r>
              <a:rPr lang="zh-CN" altLang="en-US" sz="1800" kern="100" dirty="0">
                <a:solidFill>
                  <a:srgbClr val="FF0000"/>
                </a:solidFill>
                <a:latin typeface="Arial" panose="020B0604020202020204" pitchFamily="34" charset="0"/>
              </a:rPr>
              <a:t>等价于</a:t>
            </a:r>
            <a:endParaRPr lang="en-US" altLang="zh-CN" sz="1800" kern="100" dirty="0">
              <a:solidFill>
                <a:srgbClr val="FF0000"/>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sum = 0.0;</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pragma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parallel for </a:t>
            </a:r>
            <a:r>
              <a:rPr lang="en-US" altLang="zh-CN" sz="1800" kern="100" dirty="0" err="1">
                <a:solidFill>
                  <a:srgbClr val="0000FF"/>
                </a:solidFill>
                <a:latin typeface="Arial" panose="020B0604020202020204" pitchFamily="34" charset="0"/>
              </a:rPr>
              <a:t>num_threads</a:t>
            </a: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thread_count</a:t>
            </a:r>
            <a:r>
              <a:rPr lang="en-US" altLang="zh-CN" sz="1800" kern="100" dirty="0">
                <a:solidFill>
                  <a:srgbClr val="0000FF"/>
                </a:solidFill>
                <a:latin typeface="Arial" panose="020B0604020202020204" pitchFamily="34" charset="0"/>
              </a:rPr>
              <a:t>) reduction(+:sum)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a:solidFill>
                  <a:srgbClr val="FF0000"/>
                </a:solidFill>
                <a:latin typeface="Arial" panose="020B0604020202020204" pitchFamily="34" charset="0"/>
              </a:rPr>
              <a:t>schedule(static, n/</a:t>
            </a:r>
            <a:r>
              <a:rPr lang="en-US" altLang="zh-CN" sz="1800" kern="100" dirty="0" err="1">
                <a:solidFill>
                  <a:srgbClr val="FF0000"/>
                </a:solidFill>
                <a:latin typeface="Arial" panose="020B0604020202020204" pitchFamily="34" charset="0"/>
              </a:rPr>
              <a:t>thread_count</a:t>
            </a:r>
            <a:r>
              <a:rPr lang="en-US" altLang="zh-CN" sz="1800" kern="100" dirty="0">
                <a:solidFill>
                  <a:srgbClr val="FF0000"/>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for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 = 0;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 &lt;= n;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sum += f(</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DE037ED9-6BC9-43F1-8227-805ADE7A3A50}"/>
              </a:ext>
            </a:extLst>
          </p:cNvPr>
          <p:cNvSpPr>
            <a:spLocks noGrp="1" noChangeArrowheads="1"/>
          </p:cNvSpPr>
          <p:nvPr>
            <p:ph type="title"/>
          </p:nvPr>
        </p:nvSpPr>
        <p:spPr/>
        <p:txBody>
          <a:bodyPr/>
          <a:lstStyle/>
          <a:p>
            <a:pPr eaLnBrk="1" hangingPunct="1"/>
            <a:r>
              <a:rPr lang="en-US" altLang="zh-CN"/>
              <a:t>OpenMP</a:t>
            </a:r>
            <a:r>
              <a:rPr lang="zh-CN" altLang="en-US"/>
              <a:t>环境变量</a:t>
            </a:r>
          </a:p>
        </p:txBody>
      </p:sp>
      <p:sp>
        <p:nvSpPr>
          <p:cNvPr id="32771" name="Rectangle 3">
            <a:extLst>
              <a:ext uri="{FF2B5EF4-FFF2-40B4-BE49-F238E27FC236}">
                <a16:creationId xmlns:a16="http://schemas.microsoft.com/office/drawing/2014/main" id="{531CAD13-3302-4DE2-847A-9FD64CA77959}"/>
              </a:ext>
            </a:extLst>
          </p:cNvPr>
          <p:cNvSpPr>
            <a:spLocks noGrp="1" noChangeArrowheads="1"/>
          </p:cNvSpPr>
          <p:nvPr>
            <p:ph type="body" idx="1"/>
          </p:nvPr>
        </p:nvSpPr>
        <p:spPr/>
        <p:txBody>
          <a:bodyPr/>
          <a:lstStyle/>
          <a:p>
            <a:pPr eaLnBrk="1" hangingPunct="1">
              <a:defRPr/>
            </a:pPr>
            <a:r>
              <a:rPr lang="en-US" altLang="zh-CN" sz="2400" dirty="0">
                <a:solidFill>
                  <a:srgbClr val="FF0000"/>
                </a:solidFill>
                <a:latin typeface="Courier" pitchFamily="49" charset="0"/>
                <a:ea typeface="ＭＳ Ｐゴシック" charset="-128"/>
              </a:rPr>
              <a:t>OMP_NUM_THREADS</a:t>
            </a:r>
            <a:endParaRPr lang="en-US" altLang="zh-CN" sz="2400" dirty="0">
              <a:solidFill>
                <a:srgbClr val="FF0000"/>
              </a:solidFill>
            </a:endParaRPr>
          </a:p>
          <a:p>
            <a:pPr lvl="1" eaLnBrk="1" hangingPunct="1">
              <a:defRPr/>
            </a:pPr>
            <a:r>
              <a:rPr lang="zh-CN" altLang="en-US" sz="2000" dirty="0"/>
              <a:t>设置执行期间使用的线程数</a:t>
            </a:r>
            <a:endParaRPr lang="en-US" altLang="zh-CN" sz="2000" dirty="0"/>
          </a:p>
          <a:p>
            <a:pPr lvl="1" eaLnBrk="1" hangingPunct="1">
              <a:defRPr/>
            </a:pPr>
            <a:r>
              <a:rPr lang="zh-CN" altLang="en-US" sz="2000" dirty="0"/>
              <a:t>若允许动态调整线程数，则此环境变量值为最大线程数</a:t>
            </a:r>
            <a:endParaRPr lang="en-US" altLang="zh-CN" sz="2000" dirty="0"/>
          </a:p>
          <a:p>
            <a:pPr lvl="1" eaLnBrk="1" hangingPunct="1">
              <a:defRPr/>
            </a:pPr>
            <a:r>
              <a:rPr lang="zh-CN" altLang="en-US" sz="2000" dirty="0"/>
              <a:t>例如</a:t>
            </a:r>
            <a:endParaRPr lang="en-US" altLang="zh-CN" sz="2000" dirty="0"/>
          </a:p>
          <a:p>
            <a:pPr marL="457200" lvl="1" indent="0" eaLnBrk="1" hangingPunct="1">
              <a:buFont typeface="Wingdings" panose="05000000000000000000" pitchFamily="2" charset="2"/>
              <a:buNone/>
              <a:defRPr/>
            </a:pPr>
            <a:r>
              <a:rPr lang="en-US" altLang="zh-CN" sz="2000" dirty="0" err="1">
                <a:latin typeface="Courier" pitchFamily="49" charset="0"/>
                <a:ea typeface="ＭＳ Ｐゴシック" charset="-128"/>
              </a:rPr>
              <a:t>setenv</a:t>
            </a:r>
            <a:r>
              <a:rPr lang="en-US" altLang="zh-CN" sz="2000" dirty="0">
                <a:latin typeface="Courier" pitchFamily="49" charset="0"/>
                <a:ea typeface="ＭＳ Ｐゴシック" charset="-128"/>
              </a:rPr>
              <a:t> OMP_NUM_THREADS 16 </a:t>
            </a:r>
            <a:r>
              <a:rPr lang="en-US" altLang="zh-CN" sz="2000" b="1" dirty="0">
                <a:latin typeface="Arial" panose="020B0604020202020204" pitchFamily="34" charset="0"/>
                <a:ea typeface="ＭＳ Ｐゴシック" charset="-128"/>
              </a:rPr>
              <a:t>[</a:t>
            </a:r>
            <a:r>
              <a:rPr lang="en-US" altLang="zh-CN" sz="2000" b="1" dirty="0" err="1">
                <a:latin typeface="Arial" panose="020B0604020202020204" pitchFamily="34" charset="0"/>
                <a:ea typeface="ＭＳ Ｐゴシック" charset="-128"/>
              </a:rPr>
              <a:t>csh</a:t>
            </a:r>
            <a:r>
              <a:rPr lang="en-US" altLang="zh-CN" sz="2000" b="1" dirty="0">
                <a:latin typeface="Arial" panose="020B0604020202020204" pitchFamily="34" charset="0"/>
                <a:ea typeface="ＭＳ Ｐゴシック" charset="-128"/>
              </a:rPr>
              <a:t>, </a:t>
            </a:r>
            <a:r>
              <a:rPr lang="en-US" altLang="zh-CN" sz="2000" b="1" dirty="0" err="1">
                <a:latin typeface="Arial" panose="020B0604020202020204" pitchFamily="34" charset="0"/>
                <a:ea typeface="ＭＳ Ｐゴシック" charset="-128"/>
              </a:rPr>
              <a:t>tcsh</a:t>
            </a:r>
            <a:r>
              <a:rPr lang="en-US" altLang="zh-CN" sz="2000" b="1" dirty="0">
                <a:latin typeface="Arial" panose="020B0604020202020204" pitchFamily="34" charset="0"/>
                <a:ea typeface="ＭＳ Ｐゴシック" charset="-128"/>
              </a:rPr>
              <a:t>]</a:t>
            </a:r>
          </a:p>
          <a:p>
            <a:pPr marL="457200" lvl="1" indent="0" eaLnBrk="1" hangingPunct="1">
              <a:buFont typeface="Wingdings" panose="05000000000000000000" pitchFamily="2" charset="2"/>
              <a:buNone/>
              <a:defRPr/>
            </a:pPr>
            <a:r>
              <a:rPr lang="en-US" altLang="zh-CN" sz="2000" dirty="0">
                <a:latin typeface="Courier" pitchFamily="49" charset="0"/>
                <a:ea typeface="ＭＳ Ｐゴシック" charset="-128"/>
              </a:rPr>
              <a:t>export OMP_NUM_THREADS=16 </a:t>
            </a:r>
            <a:r>
              <a:rPr lang="en-US" altLang="zh-CN" sz="2000" b="1" dirty="0">
                <a:latin typeface="Arial" panose="020B0604020202020204" pitchFamily="34" charset="0"/>
                <a:ea typeface="ＭＳ Ｐゴシック" charset="-128"/>
              </a:rPr>
              <a:t>[</a:t>
            </a:r>
            <a:r>
              <a:rPr lang="en-US" altLang="zh-CN" sz="2000" b="1" dirty="0" err="1">
                <a:latin typeface="Arial" panose="020B0604020202020204" pitchFamily="34" charset="0"/>
                <a:ea typeface="ＭＳ Ｐゴシック" charset="-128"/>
              </a:rPr>
              <a:t>sh</a:t>
            </a:r>
            <a:r>
              <a:rPr lang="en-US" altLang="zh-CN" sz="2000" b="1" dirty="0">
                <a:latin typeface="Arial" panose="020B0604020202020204" pitchFamily="34" charset="0"/>
                <a:ea typeface="ＭＳ Ｐゴシック" charset="-128"/>
              </a:rPr>
              <a:t>, </a:t>
            </a:r>
            <a:r>
              <a:rPr lang="en-US" altLang="zh-CN" sz="2000" b="1" dirty="0" err="1">
                <a:latin typeface="Arial" panose="020B0604020202020204" pitchFamily="34" charset="0"/>
                <a:ea typeface="ＭＳ Ｐゴシック" charset="-128"/>
              </a:rPr>
              <a:t>ksh</a:t>
            </a:r>
            <a:r>
              <a:rPr lang="en-US" altLang="zh-CN" sz="2000" b="1" dirty="0">
                <a:latin typeface="Arial" panose="020B0604020202020204" pitchFamily="34" charset="0"/>
                <a:ea typeface="ＭＳ Ｐゴシック" charset="-128"/>
              </a:rPr>
              <a:t>, bash]</a:t>
            </a:r>
            <a:endParaRPr lang="en-US" altLang="zh-CN" sz="2000" dirty="0"/>
          </a:p>
          <a:p>
            <a:pPr eaLnBrk="1" hangingPunct="1">
              <a:defRPr/>
            </a:pPr>
            <a:r>
              <a:rPr lang="en-US" altLang="zh-CN" sz="2400" dirty="0">
                <a:solidFill>
                  <a:srgbClr val="FF0000"/>
                </a:solidFill>
                <a:latin typeface="Courier" pitchFamily="49" charset="0"/>
                <a:ea typeface="ＭＳ Ｐゴシック" charset="-128"/>
              </a:rPr>
              <a:t>OMP_SCHEDULE</a:t>
            </a:r>
          </a:p>
          <a:p>
            <a:pPr lvl="1" eaLnBrk="1" hangingPunct="1">
              <a:defRPr/>
            </a:pPr>
            <a:r>
              <a:rPr lang="zh-CN" altLang="en-US" sz="2000" dirty="0"/>
              <a:t>应用于调度类型为</a:t>
            </a:r>
            <a:r>
              <a:rPr lang="en-US" altLang="zh-CN" sz="2000" dirty="0">
                <a:latin typeface="Courier" pitchFamily="49" charset="0"/>
                <a:ea typeface="ＭＳ Ｐゴシック" charset="-128"/>
              </a:rPr>
              <a:t>RUNTIME</a:t>
            </a:r>
            <a:r>
              <a:rPr lang="zh-CN" altLang="en-US" sz="2000" dirty="0"/>
              <a:t>的</a:t>
            </a:r>
            <a:r>
              <a:rPr lang="en-US" altLang="zh-CN" sz="2000" dirty="0">
                <a:latin typeface="Courier" pitchFamily="49" charset="0"/>
                <a:ea typeface="ＭＳ Ｐゴシック" charset="-128"/>
              </a:rPr>
              <a:t>do/for</a:t>
            </a:r>
            <a:r>
              <a:rPr lang="zh-CN" altLang="en-US" sz="2000" dirty="0"/>
              <a:t>和</a:t>
            </a:r>
            <a:r>
              <a:rPr lang="en-US" altLang="zh-CN" sz="2000" dirty="0">
                <a:latin typeface="Courier" pitchFamily="49" charset="0"/>
                <a:ea typeface="ＭＳ Ｐゴシック" charset="-128"/>
              </a:rPr>
              <a:t>parallel do/for</a:t>
            </a:r>
            <a:r>
              <a:rPr lang="zh-CN" altLang="en-US" sz="2000" dirty="0"/>
              <a:t>指示</a:t>
            </a:r>
            <a:endParaRPr lang="en-US" altLang="zh-CN" sz="2000" dirty="0"/>
          </a:p>
          <a:p>
            <a:pPr lvl="1" eaLnBrk="1" hangingPunct="1">
              <a:defRPr/>
            </a:pPr>
            <a:r>
              <a:rPr lang="zh-CN" altLang="en-US" sz="2000" dirty="0"/>
              <a:t>为所有这些循环设置调度类型和块大小</a:t>
            </a:r>
            <a:endParaRPr lang="en-US" altLang="zh-CN" sz="2000" dirty="0"/>
          </a:p>
          <a:p>
            <a:pPr lvl="1" eaLnBrk="1" hangingPunct="1">
              <a:defRPr/>
            </a:pPr>
            <a:r>
              <a:rPr lang="zh-CN" altLang="en-US" sz="2000" dirty="0"/>
              <a:t>例如</a:t>
            </a:r>
            <a:endParaRPr lang="en-US" altLang="zh-CN" sz="2000" dirty="0"/>
          </a:p>
          <a:p>
            <a:pPr marL="457200" lvl="1" indent="0" eaLnBrk="1" hangingPunct="1">
              <a:buFont typeface="Wingdings" panose="05000000000000000000" pitchFamily="2" charset="2"/>
              <a:buNone/>
              <a:defRPr/>
            </a:pPr>
            <a:r>
              <a:rPr lang="en-US" altLang="zh-CN" sz="2000" dirty="0" err="1">
                <a:latin typeface="Courier" pitchFamily="49" charset="0"/>
                <a:ea typeface="ＭＳ Ｐゴシック" charset="-128"/>
              </a:rPr>
              <a:t>setenv</a:t>
            </a:r>
            <a:r>
              <a:rPr lang="en-US" altLang="zh-CN" sz="2000" dirty="0">
                <a:latin typeface="Courier" pitchFamily="49" charset="0"/>
                <a:ea typeface="ＭＳ Ｐゴシック" charset="-128"/>
              </a:rPr>
              <a:t> OMP_SCHEDULE GUIDED,4 </a:t>
            </a:r>
            <a:r>
              <a:rPr lang="en-US" altLang="zh-CN" sz="2000" b="1" dirty="0">
                <a:latin typeface="Arial" panose="020B0604020202020204" pitchFamily="34" charset="0"/>
                <a:ea typeface="ＭＳ Ｐゴシック" charset="-128"/>
              </a:rPr>
              <a:t>[</a:t>
            </a:r>
            <a:r>
              <a:rPr lang="en-US" altLang="zh-CN" sz="2000" b="1" dirty="0" err="1">
                <a:latin typeface="Arial" panose="020B0604020202020204" pitchFamily="34" charset="0"/>
                <a:ea typeface="ＭＳ Ｐゴシック" charset="-128"/>
              </a:rPr>
              <a:t>csh</a:t>
            </a:r>
            <a:r>
              <a:rPr lang="en-US" altLang="zh-CN" sz="2000" b="1" dirty="0">
                <a:latin typeface="Arial" panose="020B0604020202020204" pitchFamily="34" charset="0"/>
                <a:ea typeface="ＭＳ Ｐゴシック" charset="-128"/>
              </a:rPr>
              <a:t>, </a:t>
            </a:r>
            <a:r>
              <a:rPr lang="en-US" altLang="zh-CN" sz="2000" b="1" dirty="0" err="1">
                <a:latin typeface="Arial" panose="020B0604020202020204" pitchFamily="34" charset="0"/>
                <a:ea typeface="ＭＳ Ｐゴシック" charset="-128"/>
              </a:rPr>
              <a:t>tcsh</a:t>
            </a:r>
            <a:r>
              <a:rPr lang="en-US" altLang="zh-CN" sz="2000" b="1" dirty="0">
                <a:latin typeface="Arial" panose="020B0604020202020204" pitchFamily="34" charset="0"/>
                <a:ea typeface="ＭＳ Ｐゴシック" charset="-128"/>
              </a:rPr>
              <a:t>]</a:t>
            </a:r>
          </a:p>
          <a:p>
            <a:pPr marL="457200" lvl="1" indent="0" eaLnBrk="1" hangingPunct="1">
              <a:buFont typeface="Wingdings" panose="05000000000000000000" pitchFamily="2" charset="2"/>
              <a:buNone/>
              <a:defRPr/>
            </a:pPr>
            <a:r>
              <a:rPr lang="en-US" altLang="zh-CN" sz="2000" dirty="0">
                <a:latin typeface="Courier" pitchFamily="49" charset="0"/>
                <a:ea typeface="ＭＳ Ｐゴシック" charset="-128"/>
              </a:rPr>
              <a:t>export OMP_SCHEDULE=GUIDED,4 </a:t>
            </a:r>
            <a:r>
              <a:rPr lang="en-US" altLang="zh-CN" sz="2000" b="1" dirty="0">
                <a:latin typeface="Arial" panose="020B0604020202020204" pitchFamily="34" charset="0"/>
                <a:ea typeface="ＭＳ Ｐゴシック" charset="-128"/>
              </a:rPr>
              <a:t>[</a:t>
            </a:r>
            <a:r>
              <a:rPr lang="en-US" altLang="zh-CN" sz="2000" b="1" dirty="0" err="1">
                <a:latin typeface="Arial" panose="020B0604020202020204" pitchFamily="34" charset="0"/>
                <a:ea typeface="ＭＳ Ｐゴシック" charset="-128"/>
              </a:rPr>
              <a:t>sh</a:t>
            </a:r>
            <a:r>
              <a:rPr lang="en-US" altLang="zh-CN" sz="2000" b="1" dirty="0">
                <a:latin typeface="Arial" panose="020B0604020202020204" pitchFamily="34" charset="0"/>
                <a:ea typeface="ＭＳ Ｐゴシック" charset="-128"/>
              </a:rPr>
              <a:t>, </a:t>
            </a:r>
            <a:r>
              <a:rPr lang="en-US" altLang="zh-CN" sz="2000" b="1" dirty="0" err="1">
                <a:latin typeface="Arial" panose="020B0604020202020204" pitchFamily="34" charset="0"/>
                <a:ea typeface="ＭＳ Ｐゴシック" charset="-128"/>
              </a:rPr>
              <a:t>ksh</a:t>
            </a:r>
            <a:r>
              <a:rPr lang="en-US" altLang="zh-CN" sz="2000" b="1" dirty="0">
                <a:latin typeface="Arial" panose="020B0604020202020204" pitchFamily="34" charset="0"/>
                <a:ea typeface="ＭＳ Ｐゴシック" charset="-128"/>
              </a:rPr>
              <a:t>, bash]</a:t>
            </a:r>
            <a:endParaRPr lang="en-US" altLang="zh-CN" sz="20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8E309786-A6C8-479A-964A-5373A36D3D27}"/>
              </a:ext>
            </a:extLst>
          </p:cNvPr>
          <p:cNvSpPr>
            <a:spLocks noGrp="1" noChangeArrowheads="1"/>
          </p:cNvSpPr>
          <p:nvPr>
            <p:ph type="title"/>
          </p:nvPr>
        </p:nvSpPr>
        <p:spPr/>
        <p:txBody>
          <a:bodyPr/>
          <a:lstStyle/>
          <a:p>
            <a:pPr eaLnBrk="1" hangingPunct="1"/>
            <a:r>
              <a:rPr lang="zh-CN" altLang="en-US"/>
              <a:t>调度例：多个数组排序</a:t>
            </a:r>
          </a:p>
        </p:txBody>
      </p:sp>
      <p:sp>
        <p:nvSpPr>
          <p:cNvPr id="26627" name="Rectangle 3">
            <a:extLst>
              <a:ext uri="{FF2B5EF4-FFF2-40B4-BE49-F238E27FC236}">
                <a16:creationId xmlns:a16="http://schemas.microsoft.com/office/drawing/2014/main" id="{89975085-0D10-4705-86D5-759C58BD7E52}"/>
              </a:ext>
            </a:extLst>
          </p:cNvPr>
          <p:cNvSpPr>
            <a:spLocks noGrp="1" noChangeArrowheads="1"/>
          </p:cNvSpPr>
          <p:nvPr>
            <p:ph type="body" idx="1"/>
          </p:nvPr>
        </p:nvSpPr>
        <p:spPr>
          <a:xfrm>
            <a:off x="1187450" y="1371600"/>
            <a:ext cx="7767638" cy="4724400"/>
          </a:xfrm>
        </p:spPr>
        <p:txBody>
          <a:bodyPr/>
          <a:lstStyle/>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for (</a:t>
            </a:r>
            <a:r>
              <a:rPr lang="en-US" altLang="zh-CN" sz="1800" kern="100" dirty="0" err="1">
                <a:solidFill>
                  <a:srgbClr val="0000FF"/>
                </a:solidFill>
                <a:latin typeface="Arial" panose="020B0604020202020204" pitchFamily="34" charset="0"/>
              </a:rPr>
              <a:t>int</a:t>
            </a: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 = 0;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 &lt; ARR_NUM;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stable_sort</a:t>
            </a: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arr</a:t>
            </a: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].begin(), </a:t>
            </a:r>
            <a:r>
              <a:rPr lang="en-US" altLang="zh-CN" sz="1800" kern="100" dirty="0" err="1">
                <a:solidFill>
                  <a:srgbClr val="0000FF"/>
                </a:solidFill>
                <a:latin typeface="Arial" panose="020B0604020202020204" pitchFamily="34" charset="0"/>
              </a:rPr>
              <a:t>arr</a:t>
            </a: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].end());</a:t>
            </a:r>
          </a:p>
          <a:p>
            <a:pPr marL="0" indent="0" eaLnBrk="1" hangingPunct="1">
              <a:spcBef>
                <a:spcPts val="100"/>
              </a:spcBef>
              <a:buFont typeface="Wingdings" panose="05000000000000000000" pitchFamily="2" charset="2"/>
              <a:buNone/>
              <a:defRPr/>
            </a:pPr>
            <a:endParaRPr lang="en-US" altLang="zh-CN" sz="18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endParaRPr lang="en-US" altLang="zh-CN" sz="18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pragma</a:t>
            </a: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parallel for </a:t>
            </a:r>
            <a:r>
              <a:rPr lang="en-US" altLang="zh-CN" sz="1800" kern="100" dirty="0" err="1">
                <a:solidFill>
                  <a:srgbClr val="0000FF"/>
                </a:solidFill>
                <a:latin typeface="Arial" panose="020B0604020202020204" pitchFamily="34" charset="0"/>
              </a:rPr>
              <a:t>num_threads</a:t>
            </a:r>
            <a:r>
              <a:rPr lang="en-US" altLang="zh-CN" sz="1800" kern="100" dirty="0">
                <a:solidFill>
                  <a:srgbClr val="0000FF"/>
                </a:solidFill>
                <a:latin typeface="Arial" panose="020B0604020202020204" pitchFamily="34" charset="0"/>
              </a:rPr>
              <a:t>(THREAD_NUM)</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for (</a:t>
            </a:r>
            <a:r>
              <a:rPr lang="en-US" altLang="zh-CN" sz="1800" kern="100" dirty="0" err="1">
                <a:solidFill>
                  <a:srgbClr val="0000FF"/>
                </a:solidFill>
                <a:latin typeface="Arial" panose="020B0604020202020204" pitchFamily="34" charset="0"/>
              </a:rPr>
              <a:t>int</a:t>
            </a: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 = 0;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 &lt; ARR_NUM;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stable_sort</a:t>
            </a: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arr</a:t>
            </a: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].begin(), </a:t>
            </a:r>
            <a:r>
              <a:rPr lang="en-US" altLang="zh-CN" sz="1800" kern="100" dirty="0" err="1">
                <a:solidFill>
                  <a:srgbClr val="0000FF"/>
                </a:solidFill>
                <a:latin typeface="Arial" panose="020B0604020202020204" pitchFamily="34" charset="0"/>
              </a:rPr>
              <a:t>arr</a:t>
            </a: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].end());</a:t>
            </a:r>
          </a:p>
          <a:p>
            <a:pPr marL="0" indent="0" eaLnBrk="1" hangingPunct="1">
              <a:spcBef>
                <a:spcPts val="100"/>
              </a:spcBef>
              <a:buFont typeface="Wingdings" panose="05000000000000000000" pitchFamily="2" charset="2"/>
              <a:buNone/>
              <a:defRPr/>
            </a:pPr>
            <a:endParaRPr lang="en-US" altLang="zh-CN" sz="18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endParaRPr lang="en-US" altLang="zh-CN" sz="18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pragma</a:t>
            </a: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omp</a:t>
            </a:r>
            <a:r>
              <a:rPr lang="en-US" altLang="zh-CN" sz="1800" kern="100" dirty="0">
                <a:solidFill>
                  <a:srgbClr val="0000FF"/>
                </a:solidFill>
                <a:latin typeface="Arial" panose="020B0604020202020204" pitchFamily="34" charset="0"/>
              </a:rPr>
              <a:t> parallel for </a:t>
            </a:r>
            <a:r>
              <a:rPr lang="en-US" altLang="zh-CN" sz="1800" kern="100" dirty="0" err="1">
                <a:solidFill>
                  <a:srgbClr val="0000FF"/>
                </a:solidFill>
                <a:latin typeface="Arial" panose="020B0604020202020204" pitchFamily="34" charset="0"/>
              </a:rPr>
              <a:t>num_threads</a:t>
            </a:r>
            <a:r>
              <a:rPr lang="en-US" altLang="zh-CN" sz="1800" kern="100" dirty="0">
                <a:solidFill>
                  <a:srgbClr val="0000FF"/>
                </a:solidFill>
                <a:latin typeface="Arial" panose="020B0604020202020204" pitchFamily="34" charset="0"/>
              </a:rPr>
              <a:t>(THREAD_NUM)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schedule(dynamic, 50)</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for (</a:t>
            </a:r>
            <a:r>
              <a:rPr lang="en-US" altLang="zh-CN" sz="1800" kern="100" dirty="0" err="1">
                <a:solidFill>
                  <a:srgbClr val="0000FF"/>
                </a:solidFill>
                <a:latin typeface="Arial" panose="020B0604020202020204" pitchFamily="34" charset="0"/>
              </a:rPr>
              <a:t>int</a:t>
            </a: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 = 0;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 &lt; ARR_NUM;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stable_sort</a:t>
            </a: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arr</a:t>
            </a: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].begin(), </a:t>
            </a:r>
            <a:r>
              <a:rPr lang="en-US" altLang="zh-CN" sz="1800" kern="100" dirty="0" err="1">
                <a:solidFill>
                  <a:srgbClr val="0000FF"/>
                </a:solidFill>
                <a:latin typeface="Arial" panose="020B0604020202020204" pitchFamily="34" charset="0"/>
              </a:rPr>
              <a:t>arr</a:t>
            </a:r>
            <a:r>
              <a:rPr lang="en-US" altLang="zh-CN" sz="1800" kern="100" dirty="0">
                <a:solidFill>
                  <a:srgbClr val="0000FF"/>
                </a:solidFill>
                <a:latin typeface="Arial" panose="020B0604020202020204" pitchFamily="34" charset="0"/>
              </a:rPr>
              <a:t>[</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].end());</a:t>
            </a:r>
          </a:p>
          <a:p>
            <a:pPr marL="0" indent="0" eaLnBrk="1" hangingPunct="1">
              <a:spcBef>
                <a:spcPts val="100"/>
              </a:spcBef>
              <a:buFont typeface="Wingdings" panose="05000000000000000000" pitchFamily="2" charset="2"/>
              <a:buNone/>
              <a:defRPr/>
            </a:pPr>
            <a:endParaRPr lang="en-US" altLang="zh-CN" sz="1800" kern="100" dirty="0">
              <a:solidFill>
                <a:srgbClr val="0000FF"/>
              </a:solidFill>
              <a:latin typeface="Arial" panose="020B0604020202020204" pitchFamily="34" charset="0"/>
            </a:endParaRPr>
          </a:p>
        </p:txBody>
      </p:sp>
      <p:sp>
        <p:nvSpPr>
          <p:cNvPr id="4" name="Text Box 4">
            <a:extLst>
              <a:ext uri="{FF2B5EF4-FFF2-40B4-BE49-F238E27FC236}">
                <a16:creationId xmlns:a16="http://schemas.microsoft.com/office/drawing/2014/main" id="{5ED3BABC-81DF-471F-A284-AEDD4969876E}"/>
              </a:ext>
            </a:extLst>
          </p:cNvPr>
          <p:cNvSpPr txBox="1">
            <a:spLocks noChangeArrowheads="1"/>
          </p:cNvSpPr>
          <p:nvPr/>
        </p:nvSpPr>
        <p:spPr bwMode="auto">
          <a:xfrm>
            <a:off x="5724525" y="1484313"/>
            <a:ext cx="1989138" cy="400050"/>
          </a:xfrm>
          <a:prstGeom prst="rect">
            <a:avLst/>
          </a:prstGeom>
          <a:noFill/>
          <a:ln w="12700">
            <a:noFill/>
            <a:miter lim="800000"/>
            <a:headEnd/>
            <a:tailEnd/>
          </a:ln>
        </p:spPr>
        <p:txBody>
          <a:bodyPr wrap="none">
            <a:spAutoFit/>
          </a:bodyPr>
          <a:lstStyle/>
          <a:p>
            <a:pPr fontAlgn="auto">
              <a:spcBef>
                <a:spcPts val="0"/>
              </a:spcBef>
              <a:spcAft>
                <a:spcPts val="0"/>
              </a:spcAft>
              <a:defRPr/>
            </a:pPr>
            <a:r>
              <a:rPr kumimoji="0" lang="zh-CN" altLang="en-US" sz="2000" b="1" kern="0" dirty="0">
                <a:solidFill>
                  <a:srgbClr val="FF0000"/>
                </a:solidFill>
              </a:rPr>
              <a:t>串行：</a:t>
            </a:r>
            <a:r>
              <a:rPr kumimoji="0" lang="en-US" altLang="zh-CN" sz="2000" b="1" kern="0" dirty="0">
                <a:solidFill>
                  <a:srgbClr val="FF0000"/>
                </a:solidFill>
              </a:rPr>
              <a:t>1969ms</a:t>
            </a:r>
          </a:p>
        </p:txBody>
      </p:sp>
      <p:sp>
        <p:nvSpPr>
          <p:cNvPr id="5" name="Text Box 4">
            <a:extLst>
              <a:ext uri="{FF2B5EF4-FFF2-40B4-BE49-F238E27FC236}">
                <a16:creationId xmlns:a16="http://schemas.microsoft.com/office/drawing/2014/main" id="{3D3C06D9-8602-4690-ACC7-014EB9E991E9}"/>
              </a:ext>
            </a:extLst>
          </p:cNvPr>
          <p:cNvSpPr txBox="1">
            <a:spLocks noChangeArrowheads="1"/>
          </p:cNvSpPr>
          <p:nvPr/>
        </p:nvSpPr>
        <p:spPr bwMode="auto">
          <a:xfrm>
            <a:off x="5580063" y="2924175"/>
            <a:ext cx="2600325" cy="401638"/>
          </a:xfrm>
          <a:prstGeom prst="rect">
            <a:avLst/>
          </a:prstGeom>
          <a:noFill/>
          <a:ln w="12700">
            <a:noFill/>
            <a:miter lim="800000"/>
            <a:headEnd/>
            <a:tailEnd/>
          </a:ln>
        </p:spPr>
        <p:txBody>
          <a:bodyPr wrap="none">
            <a:spAutoFit/>
          </a:bodyPr>
          <a:lstStyle/>
          <a:p>
            <a:pPr fontAlgn="auto">
              <a:spcBef>
                <a:spcPts val="0"/>
              </a:spcBef>
              <a:spcAft>
                <a:spcPts val="0"/>
              </a:spcAft>
              <a:defRPr/>
            </a:pPr>
            <a:r>
              <a:rPr kumimoji="0" lang="zh-CN" altLang="en-US" sz="2000" b="1" kern="0" dirty="0">
                <a:solidFill>
                  <a:srgbClr val="FF0000"/>
                </a:solidFill>
              </a:rPr>
              <a:t>静态块划分：</a:t>
            </a:r>
            <a:r>
              <a:rPr kumimoji="0" lang="en-US" altLang="zh-CN" sz="2000" b="1" kern="0" dirty="0">
                <a:solidFill>
                  <a:srgbClr val="FF0000"/>
                </a:solidFill>
              </a:rPr>
              <a:t>618ms</a:t>
            </a:r>
          </a:p>
        </p:txBody>
      </p:sp>
      <p:sp>
        <p:nvSpPr>
          <p:cNvPr id="6" name="Text Box 4">
            <a:extLst>
              <a:ext uri="{FF2B5EF4-FFF2-40B4-BE49-F238E27FC236}">
                <a16:creationId xmlns:a16="http://schemas.microsoft.com/office/drawing/2014/main" id="{5404F703-2CDF-4107-9E47-26682A7329EE}"/>
              </a:ext>
            </a:extLst>
          </p:cNvPr>
          <p:cNvSpPr txBox="1">
            <a:spLocks noChangeArrowheads="1"/>
          </p:cNvSpPr>
          <p:nvPr/>
        </p:nvSpPr>
        <p:spPr bwMode="auto">
          <a:xfrm>
            <a:off x="5580063" y="4365625"/>
            <a:ext cx="2343150" cy="400050"/>
          </a:xfrm>
          <a:prstGeom prst="rect">
            <a:avLst/>
          </a:prstGeom>
          <a:noFill/>
          <a:ln w="12700">
            <a:noFill/>
            <a:miter lim="800000"/>
            <a:headEnd/>
            <a:tailEnd/>
          </a:ln>
        </p:spPr>
        <p:txBody>
          <a:bodyPr wrap="none">
            <a:spAutoFit/>
          </a:bodyPr>
          <a:lstStyle/>
          <a:p>
            <a:pPr fontAlgn="auto">
              <a:spcBef>
                <a:spcPts val="0"/>
              </a:spcBef>
              <a:spcAft>
                <a:spcPts val="0"/>
              </a:spcAft>
              <a:defRPr/>
            </a:pPr>
            <a:r>
              <a:rPr kumimoji="0" lang="zh-CN" altLang="en-US" sz="2000" b="1" kern="0" dirty="0">
                <a:solidFill>
                  <a:srgbClr val="FF0000"/>
                </a:solidFill>
              </a:rPr>
              <a:t>动态划分：</a:t>
            </a:r>
            <a:r>
              <a:rPr kumimoji="0" lang="en-US" altLang="zh-CN" sz="2000" b="1" kern="0" dirty="0">
                <a:solidFill>
                  <a:srgbClr val="FF0000"/>
                </a:solidFill>
              </a:rPr>
              <a:t>516ms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D7C22711-534D-45F8-A073-64DDE47FE8CC}"/>
              </a:ext>
            </a:extLst>
          </p:cNvPr>
          <p:cNvSpPr>
            <a:spLocks noGrp="1" noChangeArrowheads="1"/>
          </p:cNvSpPr>
          <p:nvPr>
            <p:ph type="title"/>
          </p:nvPr>
        </p:nvSpPr>
        <p:spPr/>
        <p:txBody>
          <a:bodyPr/>
          <a:lstStyle/>
          <a:p>
            <a:pPr eaLnBrk="1" hangingPunct="1"/>
            <a:r>
              <a:rPr lang="zh-CN" altLang="en-US"/>
              <a:t>提纲</a:t>
            </a:r>
          </a:p>
        </p:txBody>
      </p:sp>
      <p:sp>
        <p:nvSpPr>
          <p:cNvPr id="83971" name="Rectangle 3">
            <a:extLst>
              <a:ext uri="{FF2B5EF4-FFF2-40B4-BE49-F238E27FC236}">
                <a16:creationId xmlns:a16="http://schemas.microsoft.com/office/drawing/2014/main" id="{5D087E78-3173-4D48-B00C-6463DA540440}"/>
              </a:ext>
            </a:extLst>
          </p:cNvPr>
          <p:cNvSpPr>
            <a:spLocks noGrp="1" noChangeArrowheads="1"/>
          </p:cNvSpPr>
          <p:nvPr>
            <p:ph type="body" idx="1"/>
          </p:nvPr>
        </p:nvSpPr>
        <p:spPr/>
        <p:txBody>
          <a:bodyPr/>
          <a:lstStyle/>
          <a:p>
            <a:pPr eaLnBrk="1" hangingPunct="1"/>
            <a:r>
              <a:rPr lang="en-US" altLang="zh-CN"/>
              <a:t>OpenMP</a:t>
            </a:r>
            <a:r>
              <a:rPr lang="zh-CN" altLang="en-US"/>
              <a:t>并行模型</a:t>
            </a:r>
            <a:endParaRPr lang="en-US" altLang="zh-CN"/>
          </a:p>
          <a:p>
            <a:pPr eaLnBrk="1" hangingPunct="1"/>
            <a:r>
              <a:rPr lang="zh-CN" altLang="en-US"/>
              <a:t>并行循环</a:t>
            </a:r>
            <a:endParaRPr lang="en-US" altLang="zh-CN"/>
          </a:p>
          <a:p>
            <a:pPr eaLnBrk="1" hangingPunct="1"/>
            <a:r>
              <a:rPr lang="zh-CN" altLang="en-US"/>
              <a:t>数据依赖</a:t>
            </a:r>
            <a:endParaRPr lang="en-US" altLang="zh-CN"/>
          </a:p>
          <a:p>
            <a:pPr eaLnBrk="1" hangingPunct="1"/>
            <a:r>
              <a:rPr lang="zh-CN" altLang="en-US"/>
              <a:t>循环调度</a:t>
            </a:r>
            <a:endParaRPr lang="en-US" altLang="zh-CN"/>
          </a:p>
          <a:p>
            <a:pPr eaLnBrk="1" hangingPunct="1"/>
            <a:r>
              <a:rPr lang="zh-CN" altLang="en-US">
                <a:solidFill>
                  <a:srgbClr val="FF0000"/>
                </a:solidFill>
              </a:rPr>
              <a:t>局部性</a:t>
            </a:r>
            <a:endParaRPr lang="en-US" altLang="zh-CN">
              <a:solidFill>
                <a:srgbClr val="FF0000"/>
              </a:solidFill>
            </a:endParaRPr>
          </a:p>
          <a:p>
            <a:pPr eaLnBrk="1" hangingPunct="1"/>
            <a:r>
              <a:rPr lang="en-US" altLang="zh-CN"/>
              <a:t>OpenMP</a:t>
            </a:r>
            <a:r>
              <a:rPr lang="zh-CN" altLang="en-US"/>
              <a:t>新特性</a:t>
            </a:r>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a:extLst>
              <a:ext uri="{FF2B5EF4-FFF2-40B4-BE49-F238E27FC236}">
                <a16:creationId xmlns:a16="http://schemas.microsoft.com/office/drawing/2014/main" id="{214075E3-2DA4-4A74-B7C7-978765C84856}"/>
              </a:ext>
            </a:extLst>
          </p:cNvPr>
          <p:cNvSpPr>
            <a:spLocks noGrp="1" noChangeArrowheads="1"/>
          </p:cNvSpPr>
          <p:nvPr>
            <p:ph type="title"/>
          </p:nvPr>
        </p:nvSpPr>
        <p:spPr/>
        <p:txBody>
          <a:bodyPr/>
          <a:lstStyle/>
          <a:p>
            <a:r>
              <a:rPr lang="zh-CN" altLang="en-US"/>
              <a:t>再论局部性</a:t>
            </a:r>
          </a:p>
        </p:txBody>
      </p:sp>
      <p:sp>
        <p:nvSpPr>
          <p:cNvPr id="84995" name="内容占位符 2">
            <a:extLst>
              <a:ext uri="{FF2B5EF4-FFF2-40B4-BE49-F238E27FC236}">
                <a16:creationId xmlns:a16="http://schemas.microsoft.com/office/drawing/2014/main" id="{4BEDB905-AB5C-4512-BCDE-4C8B4EEDDAD6}"/>
              </a:ext>
            </a:extLst>
          </p:cNvPr>
          <p:cNvSpPr>
            <a:spLocks noGrp="1" noChangeArrowheads="1"/>
          </p:cNvSpPr>
          <p:nvPr>
            <p:ph idx="1"/>
          </p:nvPr>
        </p:nvSpPr>
        <p:spPr/>
        <p:txBody>
          <a:bodyPr/>
          <a:lstStyle/>
          <a:p>
            <a:r>
              <a:rPr lang="zh-CN" altLang="en-US" sz="2800"/>
              <a:t>算法代价分为两部分</a:t>
            </a:r>
            <a:endParaRPr lang="en-US" altLang="zh-CN" sz="2800"/>
          </a:p>
          <a:p>
            <a:pPr lvl="1"/>
            <a:r>
              <a:rPr lang="zh-CN" altLang="en-US" sz="2400"/>
              <a:t>算术运算（</a:t>
            </a:r>
            <a:r>
              <a:rPr lang="en-US" altLang="zh-CN" sz="2400"/>
              <a:t>FLOPS</a:t>
            </a:r>
            <a:r>
              <a:rPr lang="zh-CN" altLang="en-US" sz="2400"/>
              <a:t>）</a:t>
            </a:r>
            <a:endParaRPr lang="en-US" altLang="zh-CN" sz="2400"/>
          </a:p>
          <a:p>
            <a:pPr lvl="1"/>
            <a:r>
              <a:rPr lang="zh-CN" altLang="en-US" sz="2400"/>
              <a:t>通信：移动数据</a:t>
            </a:r>
            <a:endParaRPr lang="en-US" altLang="zh-CN" sz="2400"/>
          </a:p>
          <a:p>
            <a:pPr lvl="2"/>
            <a:r>
              <a:rPr lang="zh-CN" altLang="en-US" sz="2000"/>
              <a:t>内存的不同层次之间（串行算法）</a:t>
            </a:r>
            <a:endParaRPr lang="en-US" altLang="zh-CN" sz="2000"/>
          </a:p>
          <a:p>
            <a:pPr lvl="2"/>
            <a:r>
              <a:rPr lang="zh-CN" altLang="en-US" sz="2000"/>
              <a:t>网络中的不同处理器之间（并行算法）</a:t>
            </a:r>
          </a:p>
        </p:txBody>
      </p:sp>
      <p:sp>
        <p:nvSpPr>
          <p:cNvPr id="4" name="Text Box 4">
            <a:extLst>
              <a:ext uri="{FF2B5EF4-FFF2-40B4-BE49-F238E27FC236}">
                <a16:creationId xmlns:a16="http://schemas.microsoft.com/office/drawing/2014/main" id="{36ECD9BA-5BE6-4A6F-9E4B-4ECE3F1A14FA}"/>
              </a:ext>
            </a:extLst>
          </p:cNvPr>
          <p:cNvSpPr txBox="1">
            <a:spLocks noChangeArrowheads="1"/>
          </p:cNvSpPr>
          <p:nvPr/>
        </p:nvSpPr>
        <p:spPr bwMode="auto">
          <a:xfrm>
            <a:off x="5580063" y="2205038"/>
            <a:ext cx="2808287" cy="400050"/>
          </a:xfrm>
          <a:prstGeom prst="rect">
            <a:avLst/>
          </a:prstGeom>
          <a:noFill/>
          <a:ln w="12700">
            <a:noFill/>
            <a:miter lim="800000"/>
            <a:headEnd/>
            <a:tailEnd/>
          </a:ln>
        </p:spPr>
        <p:txBody>
          <a:bodyPr>
            <a:spAutoFit/>
          </a:bodyPr>
          <a:lstStyle/>
          <a:p>
            <a:pPr fontAlgn="auto">
              <a:spcBef>
                <a:spcPts val="0"/>
              </a:spcBef>
              <a:spcAft>
                <a:spcPts val="0"/>
              </a:spcAft>
              <a:defRPr/>
            </a:pPr>
            <a:r>
              <a:rPr kumimoji="0" lang="zh-CN" altLang="en-US" sz="2000" b="1" kern="0" dirty="0">
                <a:solidFill>
                  <a:srgbClr val="FF0000"/>
                </a:solidFill>
              </a:rPr>
              <a:t>算法设计尽量减少通信</a:t>
            </a:r>
            <a:endParaRPr kumimoji="0" lang="en-US" altLang="zh-CN" sz="2000" b="1" kern="0" dirty="0">
              <a:solidFill>
                <a:srgbClr val="FF0000"/>
              </a:solidFill>
            </a:endParaRPr>
          </a:p>
        </p:txBody>
      </p:sp>
      <p:cxnSp>
        <p:nvCxnSpPr>
          <p:cNvPr id="5" name="Straight Arrow Connector 5">
            <a:extLst>
              <a:ext uri="{FF2B5EF4-FFF2-40B4-BE49-F238E27FC236}">
                <a16:creationId xmlns:a16="http://schemas.microsoft.com/office/drawing/2014/main" id="{551CF134-7FF9-4BBE-9E96-49B6297A49A0}"/>
              </a:ext>
            </a:extLst>
          </p:cNvPr>
          <p:cNvCxnSpPr>
            <a:cxnSpLocks noChangeShapeType="1"/>
            <a:stCxn id="4" idx="1"/>
          </p:cNvCxnSpPr>
          <p:nvPr/>
        </p:nvCxnSpPr>
        <p:spPr bwMode="auto">
          <a:xfrm flipH="1">
            <a:off x="4284663" y="2405063"/>
            <a:ext cx="1295400" cy="87312"/>
          </a:xfrm>
          <a:prstGeom prst="straightConnector1">
            <a:avLst/>
          </a:prstGeom>
          <a:noFill/>
          <a:ln w="9525">
            <a:solidFill>
              <a:srgbClr val="C00000"/>
            </a:solidFill>
            <a:round/>
            <a:headEnd/>
            <a:tailEnd type="arrow" w="med" len="med"/>
          </a:ln>
          <a:extLst>
            <a:ext uri="{909E8E84-426E-40DD-AFC4-6F175D3DCCD1}">
              <a14:hiddenFill xmlns:a14="http://schemas.microsoft.com/office/drawing/2010/main">
                <a:noFill/>
              </a14:hiddenFill>
            </a:ext>
          </a:extLst>
        </p:spPr>
      </p:cxnSp>
      <p:grpSp>
        <p:nvGrpSpPr>
          <p:cNvPr id="84998" name="Group 94">
            <a:extLst>
              <a:ext uri="{FF2B5EF4-FFF2-40B4-BE49-F238E27FC236}">
                <a16:creationId xmlns:a16="http://schemas.microsoft.com/office/drawing/2014/main" id="{7DC23622-CBC5-49CC-B76A-5E262479EB67}"/>
              </a:ext>
            </a:extLst>
          </p:cNvPr>
          <p:cNvGrpSpPr>
            <a:grpSpLocks/>
          </p:cNvGrpSpPr>
          <p:nvPr/>
        </p:nvGrpSpPr>
        <p:grpSpPr bwMode="auto">
          <a:xfrm>
            <a:off x="933450" y="3640138"/>
            <a:ext cx="3551238" cy="2608262"/>
            <a:chOff x="2710" y="1618"/>
            <a:chExt cx="2422" cy="1779"/>
          </a:xfrm>
        </p:grpSpPr>
        <p:sp>
          <p:nvSpPr>
            <p:cNvPr id="85009" name="AutoShape 76">
              <a:extLst>
                <a:ext uri="{FF2B5EF4-FFF2-40B4-BE49-F238E27FC236}">
                  <a16:creationId xmlns:a16="http://schemas.microsoft.com/office/drawing/2014/main" id="{6CA61A2F-431A-490D-85CF-9034716D4212}"/>
                </a:ext>
              </a:extLst>
            </p:cNvPr>
            <p:cNvSpPr>
              <a:spLocks noChangeArrowheads="1"/>
            </p:cNvSpPr>
            <p:nvPr/>
          </p:nvSpPr>
          <p:spPr bwMode="auto">
            <a:xfrm>
              <a:off x="3418" y="1618"/>
              <a:ext cx="1036" cy="714"/>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ClrTx/>
                <a:buSzTx/>
                <a:buNone/>
              </a:pPr>
              <a:r>
                <a:rPr lang="en-US" altLang="zh-CN" sz="2400">
                  <a:solidFill>
                    <a:srgbClr val="000000"/>
                  </a:solidFill>
                  <a:latin typeface="Tahoma" panose="020B0604030504040204" pitchFamily="34" charset="0"/>
                </a:rPr>
                <a:t>CPU</a:t>
              </a:r>
            </a:p>
            <a:p>
              <a:pPr lvl="0" algn="ctr">
                <a:spcBef>
                  <a:spcPct val="0"/>
                </a:spcBef>
                <a:buClrTx/>
                <a:buSzTx/>
                <a:buNone/>
              </a:pPr>
              <a:r>
                <a:rPr lang="en-US" altLang="zh-CN" sz="2400">
                  <a:solidFill>
                    <a:srgbClr val="000000"/>
                  </a:solidFill>
                  <a:latin typeface="Tahoma" panose="020B0604030504040204" pitchFamily="34" charset="0"/>
                </a:rPr>
                <a:t>Cache</a:t>
              </a:r>
            </a:p>
          </p:txBody>
        </p:sp>
        <p:sp>
          <p:nvSpPr>
            <p:cNvPr id="85010" name="AutoShape 77">
              <a:extLst>
                <a:ext uri="{FF2B5EF4-FFF2-40B4-BE49-F238E27FC236}">
                  <a16:creationId xmlns:a16="http://schemas.microsoft.com/office/drawing/2014/main" id="{C5FCFA40-9813-4977-AE2C-B6DAB0DA8AD7}"/>
                </a:ext>
              </a:extLst>
            </p:cNvPr>
            <p:cNvSpPr>
              <a:spLocks noChangeArrowheads="1"/>
            </p:cNvSpPr>
            <p:nvPr/>
          </p:nvSpPr>
          <p:spPr bwMode="auto">
            <a:xfrm flipV="1">
              <a:off x="2710" y="2578"/>
              <a:ext cx="2422" cy="81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15 w 21600"/>
                <a:gd name="T13" fmla="*/ 4431 h 21600"/>
                <a:gd name="T14" fmla="*/ 17185 w 21600"/>
                <a:gd name="T15" fmla="*/ 17169 h 21600"/>
              </a:gdLst>
              <a:ahLst/>
              <a:cxnLst>
                <a:cxn ang="T8">
                  <a:pos x="T0" y="T1"/>
                </a:cxn>
                <a:cxn ang="T9">
                  <a:pos x="T2" y="T3"/>
                </a:cxn>
                <a:cxn ang="T10">
                  <a:pos x="T4" y="T5"/>
                </a:cxn>
                <a:cxn ang="T11">
                  <a:pos x="T6" y="T7"/>
                </a:cxn>
              </a:cxnLst>
              <a:rect l="T12" t="T13" r="T14" b="T15"/>
              <a:pathLst>
                <a:path w="21600" h="21600">
                  <a:moveTo>
                    <a:pt x="0" y="0"/>
                  </a:moveTo>
                  <a:lnTo>
                    <a:pt x="5235" y="21600"/>
                  </a:lnTo>
                  <a:lnTo>
                    <a:pt x="16365" y="21600"/>
                  </a:lnTo>
                  <a:lnTo>
                    <a:pt x="21600" y="0"/>
                  </a:lnTo>
                  <a:lnTo>
                    <a:pt x="0" y="0"/>
                  </a:lnTo>
                  <a:close/>
                </a:path>
              </a:pathLst>
            </a:custGeom>
            <a:solidFill>
              <a:srgbClr val="00FF00"/>
            </a:solidFill>
            <a:ln w="9525">
              <a:solidFill>
                <a:schemeClr val="tx1"/>
              </a:solidFill>
              <a:miter lim="800000"/>
              <a:headEnd/>
              <a:tailEnd/>
            </a:ln>
          </p:spPr>
          <p:txBody>
            <a:bodyPr rot="10800000" wrap="none" anchor="ct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ClrTx/>
                <a:buSzTx/>
                <a:buNone/>
              </a:pPr>
              <a:r>
                <a:rPr lang="en-US" altLang="zh-CN" sz="2400">
                  <a:solidFill>
                    <a:srgbClr val="000000"/>
                  </a:solidFill>
                  <a:latin typeface="Tahoma" panose="020B0604030504040204" pitchFamily="34" charset="0"/>
                </a:rPr>
                <a:t>DRAM</a:t>
              </a:r>
            </a:p>
          </p:txBody>
        </p:sp>
        <p:sp>
          <p:nvSpPr>
            <p:cNvPr id="85011" name="AutoShape 78">
              <a:extLst>
                <a:ext uri="{FF2B5EF4-FFF2-40B4-BE49-F238E27FC236}">
                  <a16:creationId xmlns:a16="http://schemas.microsoft.com/office/drawing/2014/main" id="{830E3713-C9FC-4E89-8DEC-2B2AAE303FBA}"/>
                </a:ext>
              </a:extLst>
            </p:cNvPr>
            <p:cNvSpPr>
              <a:spLocks noChangeArrowheads="1"/>
            </p:cNvSpPr>
            <p:nvPr/>
          </p:nvSpPr>
          <p:spPr bwMode="auto">
            <a:xfrm>
              <a:off x="3792" y="2332"/>
              <a:ext cx="274" cy="246"/>
            </a:xfrm>
            <a:prstGeom prst="upDownArrow">
              <a:avLst>
                <a:gd name="adj1" fmla="val 50000"/>
                <a:gd name="adj2" fmla="val 20000"/>
              </a:avLst>
            </a:prstGeom>
            <a:solidFill>
              <a:srgbClr val="0000FF"/>
            </a:solidFill>
            <a:ln w="9525">
              <a:solidFill>
                <a:schemeClr val="tx1"/>
              </a:solidFill>
              <a:miter lim="800000"/>
              <a:headEnd/>
              <a:tailEnd/>
            </a:ln>
          </p:spPr>
          <p:txBody>
            <a:bodyPr wrap="none" anchor="ct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zh-CN" sz="2400">
                <a:latin typeface="Tahoma" panose="020B0604030504040204" pitchFamily="34" charset="0"/>
              </a:endParaRPr>
            </a:p>
          </p:txBody>
        </p:sp>
      </p:grpSp>
      <p:grpSp>
        <p:nvGrpSpPr>
          <p:cNvPr id="84999" name="Group 96">
            <a:extLst>
              <a:ext uri="{FF2B5EF4-FFF2-40B4-BE49-F238E27FC236}">
                <a16:creationId xmlns:a16="http://schemas.microsoft.com/office/drawing/2014/main" id="{82188230-64EF-4088-8E3D-5A8892DC67B1}"/>
              </a:ext>
            </a:extLst>
          </p:cNvPr>
          <p:cNvGrpSpPr>
            <a:grpSpLocks/>
          </p:cNvGrpSpPr>
          <p:nvPr/>
        </p:nvGrpSpPr>
        <p:grpSpPr bwMode="auto">
          <a:xfrm>
            <a:off x="4984750" y="3640138"/>
            <a:ext cx="3135313" cy="2617787"/>
            <a:chOff x="530" y="2195"/>
            <a:chExt cx="1975" cy="1649"/>
          </a:xfrm>
        </p:grpSpPr>
        <p:sp>
          <p:nvSpPr>
            <p:cNvPr id="85001" name="AutoShape 86">
              <a:extLst>
                <a:ext uri="{FF2B5EF4-FFF2-40B4-BE49-F238E27FC236}">
                  <a16:creationId xmlns:a16="http://schemas.microsoft.com/office/drawing/2014/main" id="{461345B2-821C-4CA8-A1E0-FDAB930E8CB4}"/>
                </a:ext>
              </a:extLst>
            </p:cNvPr>
            <p:cNvSpPr>
              <a:spLocks noChangeArrowheads="1"/>
            </p:cNvSpPr>
            <p:nvPr/>
          </p:nvSpPr>
          <p:spPr bwMode="auto">
            <a:xfrm>
              <a:off x="530" y="2195"/>
              <a:ext cx="699" cy="482"/>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ClrTx/>
                <a:buSzTx/>
                <a:buNone/>
              </a:pPr>
              <a:r>
                <a:rPr lang="en-US" altLang="zh-CN" sz="1600">
                  <a:solidFill>
                    <a:srgbClr val="000000"/>
                  </a:solidFill>
                  <a:latin typeface="Tahoma" panose="020B0604030504040204" pitchFamily="34" charset="0"/>
                </a:rPr>
                <a:t>CPU</a:t>
              </a:r>
            </a:p>
            <a:p>
              <a:pPr lvl="0" algn="ctr">
                <a:spcBef>
                  <a:spcPct val="0"/>
                </a:spcBef>
                <a:buClrTx/>
                <a:buSzTx/>
                <a:buNone/>
              </a:pPr>
              <a:r>
                <a:rPr lang="en-US" altLang="zh-CN" sz="1600">
                  <a:solidFill>
                    <a:srgbClr val="000000"/>
                  </a:solidFill>
                  <a:latin typeface="Tahoma" panose="020B0604030504040204" pitchFamily="34" charset="0"/>
                </a:rPr>
                <a:t>DRAM</a:t>
              </a:r>
            </a:p>
          </p:txBody>
        </p:sp>
        <p:sp>
          <p:nvSpPr>
            <p:cNvPr id="85002" name="AutoShape 87">
              <a:extLst>
                <a:ext uri="{FF2B5EF4-FFF2-40B4-BE49-F238E27FC236}">
                  <a16:creationId xmlns:a16="http://schemas.microsoft.com/office/drawing/2014/main" id="{31F766E9-DB65-425B-8B86-A131B52A7262}"/>
                </a:ext>
              </a:extLst>
            </p:cNvPr>
            <p:cNvSpPr>
              <a:spLocks noChangeArrowheads="1"/>
            </p:cNvSpPr>
            <p:nvPr/>
          </p:nvSpPr>
          <p:spPr bwMode="auto">
            <a:xfrm>
              <a:off x="699" y="2677"/>
              <a:ext cx="344" cy="685"/>
            </a:xfrm>
            <a:prstGeom prst="upDownArrow">
              <a:avLst>
                <a:gd name="adj1" fmla="val 50000"/>
                <a:gd name="adj2" fmla="val 39826"/>
              </a:avLst>
            </a:prstGeom>
            <a:solidFill>
              <a:srgbClr val="0000FF"/>
            </a:solidFill>
            <a:ln w="9525">
              <a:solidFill>
                <a:schemeClr val="tx1"/>
              </a:solidFill>
              <a:miter lim="800000"/>
              <a:headEnd/>
              <a:tailEnd/>
            </a:ln>
          </p:spPr>
          <p:txBody>
            <a:bodyPr wrap="none" anchor="ct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zh-CN" sz="2400">
                <a:latin typeface="Tahoma" panose="020B0604030504040204" pitchFamily="34" charset="0"/>
              </a:endParaRPr>
            </a:p>
          </p:txBody>
        </p:sp>
        <p:sp>
          <p:nvSpPr>
            <p:cNvPr id="85003" name="AutoShape 88">
              <a:extLst>
                <a:ext uri="{FF2B5EF4-FFF2-40B4-BE49-F238E27FC236}">
                  <a16:creationId xmlns:a16="http://schemas.microsoft.com/office/drawing/2014/main" id="{F23FE670-4E71-4318-AA1F-1CA4C405D79E}"/>
                </a:ext>
              </a:extLst>
            </p:cNvPr>
            <p:cNvSpPr>
              <a:spLocks noChangeArrowheads="1"/>
            </p:cNvSpPr>
            <p:nvPr/>
          </p:nvSpPr>
          <p:spPr bwMode="auto">
            <a:xfrm>
              <a:off x="1806" y="3362"/>
              <a:ext cx="699" cy="482"/>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ClrTx/>
                <a:buSzTx/>
                <a:buNone/>
              </a:pPr>
              <a:r>
                <a:rPr lang="en-US" altLang="zh-CN" sz="1600">
                  <a:solidFill>
                    <a:srgbClr val="000000"/>
                  </a:solidFill>
                  <a:latin typeface="Tahoma" panose="020B0604030504040204" pitchFamily="34" charset="0"/>
                </a:rPr>
                <a:t>CPU</a:t>
              </a:r>
            </a:p>
            <a:p>
              <a:pPr lvl="0" algn="ctr">
                <a:spcBef>
                  <a:spcPct val="0"/>
                </a:spcBef>
                <a:buClrTx/>
                <a:buSzTx/>
                <a:buNone/>
              </a:pPr>
              <a:r>
                <a:rPr lang="en-US" altLang="zh-CN" sz="1600">
                  <a:solidFill>
                    <a:srgbClr val="000000"/>
                  </a:solidFill>
                  <a:latin typeface="Tahoma" panose="020B0604030504040204" pitchFamily="34" charset="0"/>
                </a:rPr>
                <a:t>DRAM</a:t>
              </a:r>
            </a:p>
          </p:txBody>
        </p:sp>
        <p:sp>
          <p:nvSpPr>
            <p:cNvPr id="85004" name="AutoShape 89">
              <a:extLst>
                <a:ext uri="{FF2B5EF4-FFF2-40B4-BE49-F238E27FC236}">
                  <a16:creationId xmlns:a16="http://schemas.microsoft.com/office/drawing/2014/main" id="{18CF697D-232F-461F-8C40-B9FF6AE15CF3}"/>
                </a:ext>
              </a:extLst>
            </p:cNvPr>
            <p:cNvSpPr>
              <a:spLocks noChangeArrowheads="1"/>
            </p:cNvSpPr>
            <p:nvPr/>
          </p:nvSpPr>
          <p:spPr bwMode="auto">
            <a:xfrm>
              <a:off x="530" y="3362"/>
              <a:ext cx="699" cy="482"/>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ClrTx/>
                <a:buSzTx/>
                <a:buNone/>
              </a:pPr>
              <a:r>
                <a:rPr lang="en-US" altLang="zh-CN" sz="1600">
                  <a:solidFill>
                    <a:srgbClr val="000000"/>
                  </a:solidFill>
                  <a:latin typeface="Tahoma" panose="020B0604030504040204" pitchFamily="34" charset="0"/>
                </a:rPr>
                <a:t>CPU</a:t>
              </a:r>
            </a:p>
            <a:p>
              <a:pPr lvl="0" algn="ctr">
                <a:spcBef>
                  <a:spcPct val="0"/>
                </a:spcBef>
                <a:buClrTx/>
                <a:buSzTx/>
                <a:buNone/>
              </a:pPr>
              <a:r>
                <a:rPr lang="en-US" altLang="zh-CN" sz="1600">
                  <a:solidFill>
                    <a:srgbClr val="000000"/>
                  </a:solidFill>
                  <a:latin typeface="Tahoma" panose="020B0604030504040204" pitchFamily="34" charset="0"/>
                </a:rPr>
                <a:t>DRAM</a:t>
              </a:r>
            </a:p>
          </p:txBody>
        </p:sp>
        <p:sp>
          <p:nvSpPr>
            <p:cNvPr id="85005" name="AutoShape 90">
              <a:extLst>
                <a:ext uri="{FF2B5EF4-FFF2-40B4-BE49-F238E27FC236}">
                  <a16:creationId xmlns:a16="http://schemas.microsoft.com/office/drawing/2014/main" id="{9923F55E-430C-4B41-923C-4A8A6E455848}"/>
                </a:ext>
              </a:extLst>
            </p:cNvPr>
            <p:cNvSpPr>
              <a:spLocks noChangeArrowheads="1"/>
            </p:cNvSpPr>
            <p:nvPr/>
          </p:nvSpPr>
          <p:spPr bwMode="auto">
            <a:xfrm>
              <a:off x="1806" y="2195"/>
              <a:ext cx="699" cy="482"/>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ClrTx/>
                <a:buSzTx/>
                <a:buNone/>
              </a:pPr>
              <a:r>
                <a:rPr lang="en-US" altLang="zh-CN" sz="1600">
                  <a:solidFill>
                    <a:srgbClr val="000000"/>
                  </a:solidFill>
                  <a:latin typeface="Tahoma" panose="020B0604030504040204" pitchFamily="34" charset="0"/>
                </a:rPr>
                <a:t>CPU</a:t>
              </a:r>
            </a:p>
            <a:p>
              <a:pPr lvl="0" algn="ctr">
                <a:spcBef>
                  <a:spcPct val="0"/>
                </a:spcBef>
                <a:buClrTx/>
                <a:buSzTx/>
                <a:buNone/>
              </a:pPr>
              <a:r>
                <a:rPr lang="en-US" altLang="zh-CN" sz="1600">
                  <a:solidFill>
                    <a:srgbClr val="000000"/>
                  </a:solidFill>
                  <a:latin typeface="Tahoma" panose="020B0604030504040204" pitchFamily="34" charset="0"/>
                </a:rPr>
                <a:t>DRAM</a:t>
              </a:r>
            </a:p>
          </p:txBody>
        </p:sp>
        <p:sp>
          <p:nvSpPr>
            <p:cNvPr id="85006" name="AutoShape 91">
              <a:extLst>
                <a:ext uri="{FF2B5EF4-FFF2-40B4-BE49-F238E27FC236}">
                  <a16:creationId xmlns:a16="http://schemas.microsoft.com/office/drawing/2014/main" id="{2D29193B-1C8F-4518-8A57-C6FF98DAD0CD}"/>
                </a:ext>
              </a:extLst>
            </p:cNvPr>
            <p:cNvSpPr>
              <a:spLocks noChangeArrowheads="1"/>
            </p:cNvSpPr>
            <p:nvPr/>
          </p:nvSpPr>
          <p:spPr bwMode="auto">
            <a:xfrm>
              <a:off x="1983" y="2673"/>
              <a:ext cx="344" cy="685"/>
            </a:xfrm>
            <a:prstGeom prst="upDownArrow">
              <a:avLst>
                <a:gd name="adj1" fmla="val 50000"/>
                <a:gd name="adj2" fmla="val 39826"/>
              </a:avLst>
            </a:prstGeom>
            <a:solidFill>
              <a:srgbClr val="0000FF"/>
            </a:solidFill>
            <a:ln w="9525">
              <a:solidFill>
                <a:schemeClr val="tx1"/>
              </a:solidFill>
              <a:miter lim="800000"/>
              <a:headEnd/>
              <a:tailEnd/>
            </a:ln>
          </p:spPr>
          <p:txBody>
            <a:bodyPr wrap="none" anchor="ct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zh-CN" sz="2400">
                <a:latin typeface="Tahoma" panose="020B0604030504040204" pitchFamily="34" charset="0"/>
              </a:endParaRPr>
            </a:p>
          </p:txBody>
        </p:sp>
        <p:sp>
          <p:nvSpPr>
            <p:cNvPr id="85007" name="AutoShape 92">
              <a:extLst>
                <a:ext uri="{FF2B5EF4-FFF2-40B4-BE49-F238E27FC236}">
                  <a16:creationId xmlns:a16="http://schemas.microsoft.com/office/drawing/2014/main" id="{1D6167F8-5927-405A-9086-629A38EE7806}"/>
                </a:ext>
              </a:extLst>
            </p:cNvPr>
            <p:cNvSpPr>
              <a:spLocks noChangeArrowheads="1"/>
            </p:cNvSpPr>
            <p:nvPr/>
          </p:nvSpPr>
          <p:spPr bwMode="auto">
            <a:xfrm rot="16200000">
              <a:off x="1347" y="2149"/>
              <a:ext cx="344" cy="685"/>
            </a:xfrm>
            <a:prstGeom prst="upDownArrow">
              <a:avLst>
                <a:gd name="adj1" fmla="val 50000"/>
                <a:gd name="adj2" fmla="val 39826"/>
              </a:avLst>
            </a:prstGeom>
            <a:solidFill>
              <a:srgbClr val="0000FF"/>
            </a:solidFill>
            <a:ln w="9525">
              <a:solidFill>
                <a:schemeClr val="tx1"/>
              </a:solidFill>
              <a:miter lim="800000"/>
              <a:headEnd/>
              <a:tailEnd/>
            </a:ln>
          </p:spPr>
          <p:txBody>
            <a:bodyPr wrap="none" anchor="ct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zh-CN" sz="2400">
                <a:latin typeface="Tahoma" panose="020B0604030504040204" pitchFamily="34" charset="0"/>
              </a:endParaRPr>
            </a:p>
          </p:txBody>
        </p:sp>
        <p:sp>
          <p:nvSpPr>
            <p:cNvPr id="85008" name="AutoShape 93">
              <a:extLst>
                <a:ext uri="{FF2B5EF4-FFF2-40B4-BE49-F238E27FC236}">
                  <a16:creationId xmlns:a16="http://schemas.microsoft.com/office/drawing/2014/main" id="{369A1A25-C681-4EB0-A65A-517965E94464}"/>
                </a:ext>
              </a:extLst>
            </p:cNvPr>
            <p:cNvSpPr>
              <a:spLocks noChangeArrowheads="1"/>
            </p:cNvSpPr>
            <p:nvPr/>
          </p:nvSpPr>
          <p:spPr bwMode="auto">
            <a:xfrm rot="16200000">
              <a:off x="1343" y="3322"/>
              <a:ext cx="344" cy="686"/>
            </a:xfrm>
            <a:prstGeom prst="upDownArrow">
              <a:avLst>
                <a:gd name="adj1" fmla="val 50000"/>
                <a:gd name="adj2" fmla="val 39884"/>
              </a:avLst>
            </a:prstGeom>
            <a:solidFill>
              <a:srgbClr val="0000FF"/>
            </a:solidFill>
            <a:ln w="9525">
              <a:solidFill>
                <a:schemeClr val="tx1"/>
              </a:solidFill>
              <a:miter lim="800000"/>
              <a:headEnd/>
              <a:tailEnd/>
            </a:ln>
          </p:spPr>
          <p:txBody>
            <a:bodyPr wrap="none" anchor="ct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zh-CN" sz="2400">
                <a:latin typeface="Tahoma" panose="020B0604030504040204" pitchFamily="34" charset="0"/>
              </a:endParaRPr>
            </a:p>
          </p:txBody>
        </p:sp>
      </p:grpSp>
      <p:sp>
        <p:nvSpPr>
          <p:cNvPr id="24" name="Date Placeholder 5">
            <a:extLst>
              <a:ext uri="{FF2B5EF4-FFF2-40B4-BE49-F238E27FC236}">
                <a16:creationId xmlns:a16="http://schemas.microsoft.com/office/drawing/2014/main" id="{C1307952-AF42-453F-BE8F-D3BCBDB6DE40}"/>
              </a:ext>
            </a:extLst>
          </p:cNvPr>
          <p:cNvSpPr>
            <a:spLocks noGrp="1"/>
          </p:cNvSpPr>
          <p:nvPr>
            <p:ph type="dt" sz="quarter" idx="10"/>
          </p:nvPr>
        </p:nvSpPr>
        <p:spPr>
          <a:xfrm>
            <a:off x="685800" y="6400800"/>
            <a:ext cx="4030663" cy="457200"/>
          </a:xfrm>
        </p:spPr>
        <p:txBody>
          <a:bodyPr/>
          <a:lstStyle/>
          <a:p>
            <a:pPr fontAlgn="auto">
              <a:spcBef>
                <a:spcPts val="0"/>
              </a:spcBef>
              <a:spcAft>
                <a:spcPts val="0"/>
              </a:spcAft>
              <a:defRPr/>
            </a:pPr>
            <a:r>
              <a:rPr lang="en-US" altLang="zh-CN" sz="1800" kern="0" dirty="0">
                <a:solidFill>
                  <a:srgbClr val="FF0000"/>
                </a:solidFill>
              </a:rPr>
              <a:t>Slide source: Jim </a:t>
            </a:r>
            <a:r>
              <a:rPr lang="en-US" altLang="zh-CN" sz="1800" kern="0" dirty="0" err="1">
                <a:solidFill>
                  <a:srgbClr val="FF0000"/>
                </a:solidFill>
              </a:rPr>
              <a:t>Demmel</a:t>
            </a:r>
            <a:endParaRPr lang="en-US" altLang="zh-CN" sz="1800" kern="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a:extLst>
              <a:ext uri="{FF2B5EF4-FFF2-40B4-BE49-F238E27FC236}">
                <a16:creationId xmlns:a16="http://schemas.microsoft.com/office/drawing/2014/main" id="{0E4B9189-1D57-4073-BA59-D0B8F7CC039F}"/>
              </a:ext>
            </a:extLst>
          </p:cNvPr>
          <p:cNvSpPr>
            <a:spLocks noGrp="1" noChangeArrowheads="1"/>
          </p:cNvSpPr>
          <p:nvPr>
            <p:ph type="title"/>
          </p:nvPr>
        </p:nvSpPr>
        <p:spPr/>
        <p:txBody>
          <a:bodyPr/>
          <a:lstStyle/>
          <a:p>
            <a:r>
              <a:rPr lang="zh-CN" altLang="en-US"/>
              <a:t>减少通信的重要性</a:t>
            </a:r>
          </a:p>
        </p:txBody>
      </p:sp>
      <p:sp>
        <p:nvSpPr>
          <p:cNvPr id="3" name="内容占位符 2">
            <a:extLst>
              <a:ext uri="{FF2B5EF4-FFF2-40B4-BE49-F238E27FC236}">
                <a16:creationId xmlns:a16="http://schemas.microsoft.com/office/drawing/2014/main" id="{FAF3EC63-0BB3-493C-B378-B026DAA737CA}"/>
              </a:ext>
            </a:extLst>
          </p:cNvPr>
          <p:cNvSpPr>
            <a:spLocks noGrp="1" noChangeArrowheads="1"/>
          </p:cNvSpPr>
          <p:nvPr>
            <p:ph idx="1"/>
          </p:nvPr>
        </p:nvSpPr>
        <p:spPr/>
        <p:txBody>
          <a:bodyPr/>
          <a:lstStyle/>
          <a:p>
            <a:r>
              <a:rPr lang="zh-CN" altLang="en-US" sz="2400"/>
              <a:t>算法运行时间可描述为</a:t>
            </a:r>
            <a:r>
              <a:rPr lang="en-US" altLang="zh-CN" sz="2400"/>
              <a:t>3</a:t>
            </a:r>
            <a:r>
              <a:rPr lang="zh-CN" altLang="en-US" sz="2400"/>
              <a:t>项：</a:t>
            </a:r>
            <a:endParaRPr lang="en-US" altLang="zh-CN" sz="2400"/>
          </a:p>
          <a:p>
            <a:pPr lvl="1"/>
            <a:r>
              <a:rPr lang="en-US" altLang="zh-CN" sz="2000"/>
              <a:t>#flops </a:t>
            </a:r>
            <a:r>
              <a:rPr lang="zh-CN" altLang="en-US" sz="2000"/>
              <a:t>* </a:t>
            </a:r>
            <a:r>
              <a:rPr lang="en-US" altLang="zh-CN" sz="2000"/>
              <a:t>time_per_flop</a:t>
            </a:r>
          </a:p>
          <a:p>
            <a:pPr lvl="1"/>
            <a:r>
              <a:rPr lang="en-US" altLang="zh-CN" sz="2000"/>
              <a:t>#words moved / bandwidth</a:t>
            </a:r>
          </a:p>
          <a:p>
            <a:pPr lvl="1"/>
            <a:r>
              <a:rPr lang="en-US" altLang="zh-CN" sz="2000"/>
              <a:t>#messages </a:t>
            </a:r>
            <a:r>
              <a:rPr lang="zh-CN" altLang="en-US" sz="2000"/>
              <a:t>*</a:t>
            </a:r>
            <a:r>
              <a:rPr lang="en-US" altLang="zh-CN" sz="2000"/>
              <a:t>latency</a:t>
            </a:r>
          </a:p>
          <a:p>
            <a:r>
              <a:rPr lang="en-US" altLang="zh-CN" sz="2400"/>
              <a:t>Time_per_flop &lt;&lt; 1/bandwidth &lt;&lt; latency</a:t>
            </a:r>
          </a:p>
          <a:p>
            <a:pPr lvl="1"/>
            <a:r>
              <a:rPr lang="zh-CN" altLang="en-US" sz="2000"/>
              <a:t>它们的发展速度也有指数差距</a:t>
            </a:r>
            <a:endParaRPr lang="en-US" altLang="zh-CN" sz="2000"/>
          </a:p>
          <a:p>
            <a:pPr lvl="1"/>
            <a:endParaRPr lang="en-US" altLang="zh-CN" sz="2000"/>
          </a:p>
          <a:p>
            <a:pPr lvl="1"/>
            <a:endParaRPr lang="en-US" altLang="zh-CN" sz="2000"/>
          </a:p>
          <a:p>
            <a:pPr lvl="1"/>
            <a:endParaRPr lang="en-US" altLang="zh-CN" sz="2000"/>
          </a:p>
          <a:p>
            <a:pPr lvl="1"/>
            <a:endParaRPr lang="en-US" altLang="zh-CN" sz="2000"/>
          </a:p>
          <a:p>
            <a:r>
              <a:rPr lang="zh-CN" altLang="en-US" sz="2400"/>
              <a:t>目标：重组计算流程，减少通信</a:t>
            </a:r>
            <a:endParaRPr lang="en-US" altLang="zh-CN" sz="2400"/>
          </a:p>
          <a:p>
            <a:pPr lvl="1"/>
            <a:r>
              <a:rPr lang="zh-CN" altLang="en-US" sz="2000"/>
              <a:t>所有内存层次间：</a:t>
            </a:r>
            <a:r>
              <a:rPr lang="en-US" altLang="zh-CN" sz="2000">
                <a:solidFill>
                  <a:schemeClr val="tx1"/>
                </a:solidFill>
              </a:rPr>
              <a:t> L1         L2         DRAM          network</a:t>
            </a:r>
          </a:p>
          <a:p>
            <a:pPr lvl="1"/>
            <a:r>
              <a:rPr lang="zh-CN" altLang="en-US" sz="2000"/>
              <a:t>不只是</a:t>
            </a:r>
            <a:r>
              <a:rPr lang="zh-CN" altLang="en-US" sz="2000" i="1"/>
              <a:t>隐藏</a:t>
            </a:r>
            <a:r>
              <a:rPr lang="zh-CN" altLang="en-US" sz="2000"/>
              <a:t>通信（与计算重叠），可能达到很高加速比</a:t>
            </a:r>
          </a:p>
        </p:txBody>
      </p:sp>
      <p:grpSp>
        <p:nvGrpSpPr>
          <p:cNvPr id="73732" name="Group 5">
            <a:extLst>
              <a:ext uri="{FF2B5EF4-FFF2-40B4-BE49-F238E27FC236}">
                <a16:creationId xmlns:a16="http://schemas.microsoft.com/office/drawing/2014/main" id="{B6BD0DC1-085E-49B8-A571-AE0D1DA70B48}"/>
              </a:ext>
            </a:extLst>
          </p:cNvPr>
          <p:cNvGrpSpPr>
            <a:grpSpLocks/>
          </p:cNvGrpSpPr>
          <p:nvPr/>
        </p:nvGrpSpPr>
        <p:grpSpPr bwMode="auto">
          <a:xfrm>
            <a:off x="5148263" y="2205038"/>
            <a:ext cx="2398712" cy="647700"/>
            <a:chOff x="5105400" y="2133600"/>
            <a:chExt cx="2399879" cy="762000"/>
          </a:xfrm>
        </p:grpSpPr>
        <p:sp>
          <p:nvSpPr>
            <p:cNvPr id="5" name="Right Brace 5">
              <a:extLst>
                <a:ext uri="{FF2B5EF4-FFF2-40B4-BE49-F238E27FC236}">
                  <a16:creationId xmlns:a16="http://schemas.microsoft.com/office/drawing/2014/main" id="{10D1179A-44E9-4E64-9F6C-E088A5FE8597}"/>
                </a:ext>
              </a:extLst>
            </p:cNvPr>
            <p:cNvSpPr/>
            <p:nvPr/>
          </p:nvSpPr>
          <p:spPr>
            <a:xfrm>
              <a:off x="5105400" y="2133600"/>
              <a:ext cx="152474" cy="762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zh-CN">
                <a:ea typeface="ＭＳ Ｐゴシック" pitchFamily="34" charset="-128"/>
              </a:endParaRPr>
            </a:p>
          </p:txBody>
        </p:sp>
        <p:sp>
          <p:nvSpPr>
            <p:cNvPr id="86050" name="TextBox 4">
              <a:extLst>
                <a:ext uri="{FF2B5EF4-FFF2-40B4-BE49-F238E27FC236}">
                  <a16:creationId xmlns:a16="http://schemas.microsoft.com/office/drawing/2014/main" id="{21459CEE-68A7-47FD-A851-8A606290308C}"/>
                </a:ext>
              </a:extLst>
            </p:cNvPr>
            <p:cNvSpPr txBox="1">
              <a:spLocks noChangeArrowheads="1"/>
            </p:cNvSpPr>
            <p:nvPr/>
          </p:nvSpPr>
          <p:spPr bwMode="auto">
            <a:xfrm>
              <a:off x="5334000" y="2286000"/>
              <a:ext cx="2171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2400">
                  <a:latin typeface="Calibri" panose="020F0502020204030204" pitchFamily="34" charset="0"/>
                </a:rPr>
                <a:t>communication</a:t>
              </a:r>
            </a:p>
          </p:txBody>
        </p:sp>
      </p:grpSp>
      <p:graphicFrame>
        <p:nvGraphicFramePr>
          <p:cNvPr id="11" name="Table 12">
            <a:extLst>
              <a:ext uri="{FF2B5EF4-FFF2-40B4-BE49-F238E27FC236}">
                <a16:creationId xmlns:a16="http://schemas.microsoft.com/office/drawing/2014/main" id="{6529A064-6138-4F76-B2B2-6CCD7C7D10F3}"/>
              </a:ext>
            </a:extLst>
          </p:cNvPr>
          <p:cNvGraphicFramePr>
            <a:graphicFrameLocks noGrp="1"/>
          </p:cNvGraphicFramePr>
          <p:nvPr/>
        </p:nvGraphicFramePr>
        <p:xfrm>
          <a:off x="1447800" y="3690938"/>
          <a:ext cx="6653213" cy="1466852"/>
        </p:xfrm>
        <a:graphic>
          <a:graphicData uri="http://schemas.openxmlformats.org/drawingml/2006/table">
            <a:tbl>
              <a:tblPr/>
              <a:tblGrid>
                <a:gridCol w="1663700">
                  <a:extLst>
                    <a:ext uri="{9D8B030D-6E8A-4147-A177-3AD203B41FA5}">
                      <a16:colId xmlns:a16="http://schemas.microsoft.com/office/drawing/2014/main" val="20000"/>
                    </a:ext>
                  </a:extLst>
                </a:gridCol>
                <a:gridCol w="1662113">
                  <a:extLst>
                    <a:ext uri="{9D8B030D-6E8A-4147-A177-3AD203B41FA5}">
                      <a16:colId xmlns:a16="http://schemas.microsoft.com/office/drawing/2014/main" val="20001"/>
                    </a:ext>
                  </a:extLst>
                </a:gridCol>
                <a:gridCol w="1663700">
                  <a:extLst>
                    <a:ext uri="{9D8B030D-6E8A-4147-A177-3AD203B41FA5}">
                      <a16:colId xmlns:a16="http://schemas.microsoft.com/office/drawing/2014/main" val="20002"/>
                    </a:ext>
                  </a:extLst>
                </a:gridCol>
                <a:gridCol w="1663700">
                  <a:extLst>
                    <a:ext uri="{9D8B030D-6E8A-4147-A177-3AD203B41FA5}">
                      <a16:colId xmlns:a16="http://schemas.microsoft.com/office/drawing/2014/main" val="20003"/>
                    </a:ext>
                  </a:extLst>
                </a:gridCol>
              </a:tblGrid>
              <a:tr h="366713">
                <a:tc gridSpan="4">
                  <a:txBody>
                    <a:bodyPr/>
                    <a:lstStyle>
                      <a:defPPr>
                        <a:defRPr lang="zh-CN"/>
                      </a:defPPr>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ＭＳ Ｐゴシック" pitchFamily="34" charset="-128"/>
                        </a:rPr>
                        <a:t>Annual improvements</a:t>
                      </a:r>
                    </a:p>
                  </a:txBody>
                  <a:tcPr marL="91443" marR="9144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66713">
                <a:tc>
                  <a:txBody>
                    <a:bodyPr/>
                    <a:lstStyle>
                      <a:defPPr>
                        <a:defRPr lang="zh-CN"/>
                      </a:defPPr>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chemeClr val="tx1"/>
                          </a:solidFill>
                          <a:effectLst/>
                          <a:latin typeface="Arial" pitchFamily="34" charset="0"/>
                          <a:ea typeface="ＭＳ Ｐゴシック" pitchFamily="34" charset="-128"/>
                        </a:rPr>
                        <a:t>Time_per_flop</a:t>
                      </a:r>
                      <a:endParaRPr kumimoji="0" lang="en-US" altLang="zh-CN" sz="1800" b="0" i="0" u="none" strike="noStrike" cap="none" normalizeH="0" baseline="0" dirty="0">
                        <a:ln>
                          <a:noFill/>
                        </a:ln>
                        <a:solidFill>
                          <a:schemeClr val="tx1"/>
                        </a:solidFill>
                        <a:effectLst/>
                        <a:latin typeface="Arial" pitchFamily="34" charset="0"/>
                        <a:ea typeface="ＭＳ Ｐゴシック" pitchFamily="34" charset="-128"/>
                      </a:endParaRPr>
                    </a:p>
                  </a:txBody>
                  <a:tcPr marL="91443" marR="9144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ＭＳ Ｐゴシック" pitchFamily="34" charset="-128"/>
                      </a:endParaRPr>
                    </a:p>
                  </a:txBody>
                  <a:tcPr marL="91443" marR="9144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ＭＳ Ｐゴシック" pitchFamily="34" charset="-128"/>
                        </a:rPr>
                        <a:t>Bandwidth</a:t>
                      </a:r>
                    </a:p>
                  </a:txBody>
                  <a:tcPr marL="91443" marR="9144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ＭＳ Ｐゴシック" pitchFamily="34" charset="-128"/>
                        </a:rPr>
                        <a:t>Latency</a:t>
                      </a:r>
                    </a:p>
                  </a:txBody>
                  <a:tcPr marL="91443" marR="9144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rowSpan="2">
                  <a:txBody>
                    <a:bodyPr/>
                    <a:lstStyle>
                      <a:defPPr>
                        <a:defRPr lang="zh-CN"/>
                      </a:defPPr>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ＭＳ Ｐゴシック" pitchFamily="34" charset="-128"/>
                      </a:endParaRPr>
                    </a:p>
                  </a:txBody>
                  <a:tcPr marL="91443" marR="9144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ＭＳ Ｐゴシック" pitchFamily="34" charset="-128"/>
                        </a:rPr>
                        <a:t>Network</a:t>
                      </a:r>
                    </a:p>
                  </a:txBody>
                  <a:tcPr marL="91443" marR="9144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ＭＳ Ｐゴシック" pitchFamily="34" charset="-128"/>
                        </a:rPr>
                        <a:t>26%</a:t>
                      </a:r>
                    </a:p>
                  </a:txBody>
                  <a:tcPr marL="91443" marR="9144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ＭＳ Ｐゴシック" pitchFamily="34" charset="-128"/>
                        </a:rPr>
                        <a:t>15%</a:t>
                      </a:r>
                    </a:p>
                  </a:txBody>
                  <a:tcPr marL="91443" marR="9144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713">
                <a:tc vMerge="1">
                  <a:txBody>
                    <a:bodyPr/>
                    <a:lstStyle/>
                    <a:p>
                      <a:endParaRPr lang="zh-CN" altLang="en-US"/>
                    </a:p>
                  </a:txBody>
                  <a:tcPr/>
                </a:tc>
                <a:tc>
                  <a:txBody>
                    <a:bodyPr/>
                    <a:lstStyle>
                      <a:defPPr>
                        <a:defRPr lang="zh-CN"/>
                      </a:defPPr>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ＭＳ Ｐゴシック" pitchFamily="34" charset="-128"/>
                        </a:rPr>
                        <a:t>DRAM</a:t>
                      </a:r>
                    </a:p>
                  </a:txBody>
                  <a:tcPr marL="91443" marR="9144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ＭＳ Ｐゴシック" pitchFamily="34" charset="-128"/>
                        </a:rPr>
                        <a:t>23%</a:t>
                      </a:r>
                    </a:p>
                  </a:txBody>
                  <a:tcPr marL="91443" marR="9144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zh-CN"/>
                      </a:defPPr>
                      <a:lvl1pPr marL="0" algn="l" defTabSz="914400" rtl="0" eaLnBrk="1" latinLnBrk="0" hangingPunct="1">
                        <a:defRPr sz="1800" kern="1200">
                          <a:solidFill>
                            <a:schemeClr val="tx1"/>
                          </a:solidFill>
                          <a:latin typeface="Comic Sans MS"/>
                        </a:defRPr>
                      </a:lvl1pPr>
                      <a:lvl2pPr marL="457200" algn="l" defTabSz="914400" rtl="0" eaLnBrk="1" latinLnBrk="0" hangingPunct="1">
                        <a:defRPr sz="1800" kern="1200">
                          <a:solidFill>
                            <a:schemeClr val="tx1"/>
                          </a:solidFill>
                          <a:latin typeface="Comic Sans MS"/>
                        </a:defRPr>
                      </a:lvl2pPr>
                      <a:lvl3pPr marL="914400" algn="l" defTabSz="914400" rtl="0" eaLnBrk="1" latinLnBrk="0" hangingPunct="1">
                        <a:defRPr sz="1800" kern="1200">
                          <a:solidFill>
                            <a:schemeClr val="tx1"/>
                          </a:solidFill>
                          <a:latin typeface="Comic Sans MS"/>
                        </a:defRPr>
                      </a:lvl3pPr>
                      <a:lvl4pPr marL="1371600" algn="l" defTabSz="914400" rtl="0" eaLnBrk="1" latinLnBrk="0" hangingPunct="1">
                        <a:defRPr sz="1800" kern="1200">
                          <a:solidFill>
                            <a:schemeClr val="tx1"/>
                          </a:solidFill>
                          <a:latin typeface="Comic Sans MS"/>
                        </a:defRPr>
                      </a:lvl4pPr>
                      <a:lvl5pPr marL="1828800" algn="l" defTabSz="914400" rtl="0" eaLnBrk="1" latinLnBrk="0" hangingPunct="1">
                        <a:defRPr sz="1800" kern="1200">
                          <a:solidFill>
                            <a:schemeClr val="tx1"/>
                          </a:solidFill>
                          <a:latin typeface="Comic Sans MS"/>
                        </a:defRPr>
                      </a:lvl5pPr>
                      <a:lvl6pPr marL="2286000" algn="l" defTabSz="914400" rtl="0" eaLnBrk="1" latinLnBrk="0" hangingPunct="1">
                        <a:defRPr sz="1800" kern="1200">
                          <a:solidFill>
                            <a:schemeClr val="tx1"/>
                          </a:solidFill>
                          <a:latin typeface="Comic Sans MS"/>
                        </a:defRPr>
                      </a:lvl6pPr>
                      <a:lvl7pPr marL="2743200" algn="l" defTabSz="914400" rtl="0" eaLnBrk="1" latinLnBrk="0" hangingPunct="1">
                        <a:defRPr sz="1800" kern="1200">
                          <a:solidFill>
                            <a:schemeClr val="tx1"/>
                          </a:solidFill>
                          <a:latin typeface="Comic Sans MS"/>
                        </a:defRPr>
                      </a:lvl7pPr>
                      <a:lvl8pPr marL="3200400" algn="l" defTabSz="914400" rtl="0" eaLnBrk="1" latinLnBrk="0" hangingPunct="1">
                        <a:defRPr sz="1800" kern="1200">
                          <a:solidFill>
                            <a:schemeClr val="tx1"/>
                          </a:solidFill>
                          <a:latin typeface="Comic Sans MS"/>
                        </a:defRPr>
                      </a:lvl8pPr>
                      <a:lvl9pPr marL="3657600" algn="l" defTabSz="914400" rtl="0" eaLnBrk="1" latinLnBrk="0" hangingPunct="1">
                        <a:defRPr sz="1800" kern="1200">
                          <a:solidFill>
                            <a:schemeClr val="tx1"/>
                          </a:solidFill>
                          <a:latin typeface="Comic Sans M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ＭＳ Ｐゴシック" pitchFamily="34" charset="-128"/>
                        </a:rPr>
                        <a:t>5%</a:t>
                      </a:r>
                    </a:p>
                  </a:txBody>
                  <a:tcPr marL="91443" marR="91443" marT="45740" marB="457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 name="TextBox 11">
            <a:extLst>
              <a:ext uri="{FF2B5EF4-FFF2-40B4-BE49-F238E27FC236}">
                <a16:creationId xmlns:a16="http://schemas.microsoft.com/office/drawing/2014/main" id="{3EDC1A1C-69F5-498E-BD9B-561083530C5B}"/>
              </a:ext>
            </a:extLst>
          </p:cNvPr>
          <p:cNvSpPr txBox="1">
            <a:spLocks noChangeArrowheads="1"/>
          </p:cNvSpPr>
          <p:nvPr/>
        </p:nvSpPr>
        <p:spPr bwMode="auto">
          <a:xfrm>
            <a:off x="1949450" y="4610100"/>
            <a:ext cx="646113" cy="368300"/>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kumimoji="0" lang="en-US" altLang="zh-CN" sz="1800" kern="0">
                <a:solidFill>
                  <a:srgbClr val="000000"/>
                </a:solidFill>
              </a:rPr>
              <a:t>59%</a:t>
            </a:r>
          </a:p>
        </p:txBody>
      </p:sp>
      <p:cxnSp>
        <p:nvCxnSpPr>
          <p:cNvPr id="13" name="Straight Arrow Connector 10">
            <a:extLst>
              <a:ext uri="{FF2B5EF4-FFF2-40B4-BE49-F238E27FC236}">
                <a16:creationId xmlns:a16="http://schemas.microsoft.com/office/drawing/2014/main" id="{856B810D-BC3E-4A05-9E4C-96A2D6B92EE4}"/>
              </a:ext>
            </a:extLst>
          </p:cNvPr>
          <p:cNvCxnSpPr>
            <a:cxnSpLocks noChangeShapeType="1"/>
          </p:cNvCxnSpPr>
          <p:nvPr/>
        </p:nvCxnSpPr>
        <p:spPr bwMode="auto">
          <a:xfrm>
            <a:off x="4356100" y="5800725"/>
            <a:ext cx="430213" cy="1588"/>
          </a:xfrm>
          <a:prstGeom prst="straightConnector1">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4" name="Straight Arrow Connector 11">
            <a:extLst>
              <a:ext uri="{FF2B5EF4-FFF2-40B4-BE49-F238E27FC236}">
                <a16:creationId xmlns:a16="http://schemas.microsoft.com/office/drawing/2014/main" id="{61060071-BA79-4D19-8A0B-FDBFA156F905}"/>
              </a:ext>
            </a:extLst>
          </p:cNvPr>
          <p:cNvCxnSpPr>
            <a:cxnSpLocks noChangeShapeType="1"/>
          </p:cNvCxnSpPr>
          <p:nvPr/>
        </p:nvCxnSpPr>
        <p:spPr bwMode="auto">
          <a:xfrm>
            <a:off x="5307013" y="5802313"/>
            <a:ext cx="430212" cy="1587"/>
          </a:xfrm>
          <a:prstGeom prst="straightConnector1">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5" name="Straight Arrow Connector 11">
            <a:extLst>
              <a:ext uri="{FF2B5EF4-FFF2-40B4-BE49-F238E27FC236}">
                <a16:creationId xmlns:a16="http://schemas.microsoft.com/office/drawing/2014/main" id="{A1B2DF1F-99AA-40CF-A7F8-38391811EB8A}"/>
              </a:ext>
            </a:extLst>
          </p:cNvPr>
          <p:cNvCxnSpPr>
            <a:cxnSpLocks noChangeShapeType="1"/>
          </p:cNvCxnSpPr>
          <p:nvPr/>
        </p:nvCxnSpPr>
        <p:spPr bwMode="auto">
          <a:xfrm>
            <a:off x="6670675" y="5803900"/>
            <a:ext cx="430213" cy="1588"/>
          </a:xfrm>
          <a:prstGeom prst="straightConnector1">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86048" name="Footer Placeholder 16">
            <a:extLst>
              <a:ext uri="{FF2B5EF4-FFF2-40B4-BE49-F238E27FC236}">
                <a16:creationId xmlns:a16="http://schemas.microsoft.com/office/drawing/2014/main" id="{3CF47199-5B4E-4908-B612-04DA272FDD75}"/>
              </a:ext>
            </a:extLst>
          </p:cNvPr>
          <p:cNvSpPr txBox="1">
            <a:spLocks/>
          </p:cNvSpPr>
          <p:nvPr/>
        </p:nvSpPr>
        <p:spPr bwMode="auto">
          <a:xfrm>
            <a:off x="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solidFill>
                  <a:srgbClr val="CC3300"/>
                </a:solidFill>
                <a:latin typeface="Helvetica" panose="020B0604020202020204" pitchFamily="34" charset="0"/>
              </a:rPr>
              <a:t>Slide source: Jim Demmel, CS267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a:extLst>
              <a:ext uri="{FF2B5EF4-FFF2-40B4-BE49-F238E27FC236}">
                <a16:creationId xmlns:a16="http://schemas.microsoft.com/office/drawing/2014/main" id="{647104D6-7CD1-49FD-83FB-24208CEB8831}"/>
              </a:ext>
            </a:extLst>
          </p:cNvPr>
          <p:cNvSpPr>
            <a:spLocks noGrp="1" noChangeArrowheads="1"/>
          </p:cNvSpPr>
          <p:nvPr>
            <p:ph type="title"/>
          </p:nvPr>
        </p:nvSpPr>
        <p:spPr/>
        <p:txBody>
          <a:bodyPr/>
          <a:lstStyle/>
          <a:p>
            <a:r>
              <a:rPr lang="zh-CN" altLang="en-US"/>
              <a:t>串行矩阵乘法</a:t>
            </a:r>
            <a:r>
              <a:rPr lang="en-US" altLang="zh-CN"/>
              <a:t>C=C+A</a:t>
            </a:r>
            <a:r>
              <a:rPr lang="zh-CN" altLang="en-US"/>
              <a:t>*</a:t>
            </a:r>
            <a:r>
              <a:rPr lang="en-US" altLang="zh-CN"/>
              <a:t>B</a:t>
            </a:r>
            <a:endParaRPr lang="zh-CN" altLang="en-US"/>
          </a:p>
        </p:txBody>
      </p:sp>
      <p:sp>
        <p:nvSpPr>
          <p:cNvPr id="26" name="Rectangle 3">
            <a:extLst>
              <a:ext uri="{FF2B5EF4-FFF2-40B4-BE49-F238E27FC236}">
                <a16:creationId xmlns:a16="http://schemas.microsoft.com/office/drawing/2014/main" id="{3BDA37D9-6465-4AC6-A3FF-DF3C59E20F2B}"/>
              </a:ext>
            </a:extLst>
          </p:cNvPr>
          <p:cNvSpPr txBox="1">
            <a:spLocks noChangeArrowheads="1"/>
          </p:cNvSpPr>
          <p:nvPr/>
        </p:nvSpPr>
        <p:spPr bwMode="auto">
          <a:xfrm>
            <a:off x="609600" y="1419225"/>
            <a:ext cx="7929563" cy="3298825"/>
          </a:xfrm>
          <a:prstGeom prst="rect">
            <a:avLst/>
          </a:prstGeom>
          <a:noFill/>
          <a:ln w="9525">
            <a:solidFill>
              <a:srgbClr val="000066"/>
            </a:solidFill>
            <a:miter lim="800000"/>
            <a:headEnd/>
            <a:tailEnd/>
          </a:ln>
        </p:spPr>
        <p:txBody>
          <a:bodyPr lIns="63500" tIns="25400" rIns="63500" bIns="25400">
            <a:spAutoFit/>
          </a:bodyPr>
          <a:lstStyle/>
          <a:p>
            <a:pPr marL="203200" indent="-203200">
              <a:lnSpc>
                <a:spcPct val="75000"/>
              </a:lnSpc>
              <a:spcBef>
                <a:spcPct val="65000"/>
              </a:spcBef>
              <a:buSzPct val="100000"/>
              <a:defRPr/>
            </a:pPr>
            <a:r>
              <a:rPr kumimoji="0" lang="en-US" altLang="zh-CN" sz="2000" kern="0" dirty="0">
                <a:solidFill>
                  <a:srgbClr val="000000"/>
                </a:solidFill>
                <a:latin typeface="Comic Sans MS"/>
                <a:ea typeface="ＭＳ Ｐゴシック" pitchFamily="34" charset="-128"/>
                <a:cs typeface="ＭＳ Ｐゴシック" pitchFamily="-65" charset="-128"/>
              </a:rPr>
              <a:t>for </a:t>
            </a:r>
            <a:r>
              <a:rPr kumimoji="0" lang="en-US" altLang="zh-CN" sz="2000" kern="0" dirty="0" err="1">
                <a:solidFill>
                  <a:srgbClr val="000000"/>
                </a:solidFill>
                <a:latin typeface="Comic Sans MS"/>
                <a:ea typeface="ＭＳ Ｐゴシック" pitchFamily="34" charset="-128"/>
                <a:cs typeface="ＭＳ Ｐゴシック" pitchFamily="-65" charset="-128"/>
              </a:rPr>
              <a:t>i</a:t>
            </a:r>
            <a:r>
              <a:rPr kumimoji="0" lang="en-US" altLang="zh-CN" sz="2000" kern="0" dirty="0">
                <a:solidFill>
                  <a:srgbClr val="000000"/>
                </a:solidFill>
                <a:latin typeface="Comic Sans MS"/>
                <a:ea typeface="ＭＳ Ｐゴシック" pitchFamily="34" charset="-128"/>
                <a:cs typeface="ＭＳ Ｐゴシック" pitchFamily="-65" charset="-128"/>
              </a:rPr>
              <a:t> = 1 to n</a:t>
            </a:r>
          </a:p>
          <a:p>
            <a:pPr marL="203200" indent="-203200">
              <a:lnSpc>
                <a:spcPct val="75000"/>
              </a:lnSpc>
              <a:spcBef>
                <a:spcPct val="65000"/>
              </a:spcBef>
              <a:buSzPct val="100000"/>
              <a:defRPr/>
            </a:pPr>
            <a:r>
              <a:rPr kumimoji="0" lang="en-US" altLang="zh-CN" sz="2000" kern="0" dirty="0">
                <a:solidFill>
                  <a:srgbClr val="000000"/>
                </a:solidFill>
                <a:latin typeface="Comic Sans MS"/>
                <a:ea typeface="ＭＳ Ｐゴシック" pitchFamily="34" charset="-128"/>
                <a:cs typeface="ＭＳ Ｐゴシック" pitchFamily="-65" charset="-128"/>
              </a:rPr>
              <a:t>  </a:t>
            </a:r>
            <a:r>
              <a:rPr kumimoji="0" lang="en-US" altLang="zh-CN" sz="2000" kern="0" dirty="0">
                <a:solidFill>
                  <a:srgbClr val="063DE8"/>
                </a:solidFill>
                <a:latin typeface="Comic Sans MS"/>
                <a:ea typeface="ＭＳ Ｐゴシック" pitchFamily="34" charset="-128"/>
                <a:cs typeface="ＭＳ Ｐゴシック" pitchFamily="-65" charset="-128"/>
              </a:rPr>
              <a:t>{</a:t>
            </a:r>
            <a:r>
              <a:rPr kumimoji="0" lang="zh-CN" altLang="en-US" sz="2000" kern="0" dirty="0">
                <a:solidFill>
                  <a:srgbClr val="063DE8"/>
                </a:solidFill>
                <a:latin typeface="Comic Sans MS"/>
                <a:ea typeface="ＭＳ Ｐゴシック" pitchFamily="34" charset="-128"/>
                <a:cs typeface="ＭＳ Ｐゴシック" pitchFamily="-65" charset="-128"/>
              </a:rPr>
              <a:t>将</a:t>
            </a:r>
            <a:r>
              <a:rPr kumimoji="0" lang="en-US" altLang="zh-CN" sz="2000" kern="0" dirty="0">
                <a:solidFill>
                  <a:srgbClr val="063DE8"/>
                </a:solidFill>
                <a:latin typeface="Comic Sans MS"/>
                <a:ea typeface="ＭＳ Ｐゴシック" pitchFamily="34" charset="-128"/>
                <a:cs typeface="ＭＳ Ｐゴシック" pitchFamily="-65" charset="-128"/>
              </a:rPr>
              <a:t>A</a:t>
            </a:r>
            <a:r>
              <a:rPr kumimoji="0" lang="zh-CN" altLang="en-US" sz="2000" kern="0" dirty="0">
                <a:solidFill>
                  <a:srgbClr val="063DE8"/>
                </a:solidFill>
                <a:latin typeface="Comic Sans MS"/>
                <a:ea typeface="ＭＳ Ｐゴシック" pitchFamily="34" charset="-128"/>
                <a:cs typeface="ＭＳ Ｐゴシック" pitchFamily="-65" charset="-128"/>
              </a:rPr>
              <a:t>的第</a:t>
            </a:r>
            <a:r>
              <a:rPr kumimoji="0" lang="en-US" altLang="zh-CN" sz="2000" kern="0" dirty="0" err="1">
                <a:solidFill>
                  <a:srgbClr val="063DE8"/>
                </a:solidFill>
                <a:latin typeface="Comic Sans MS"/>
                <a:ea typeface="ＭＳ Ｐゴシック" pitchFamily="34" charset="-128"/>
                <a:cs typeface="ＭＳ Ｐゴシック" pitchFamily="-65" charset="-128"/>
              </a:rPr>
              <a:t>i</a:t>
            </a:r>
            <a:r>
              <a:rPr kumimoji="0" lang="zh-CN" altLang="en-US" sz="2000" kern="0" dirty="0">
                <a:solidFill>
                  <a:srgbClr val="063DE8"/>
                </a:solidFill>
                <a:latin typeface="Comic Sans MS"/>
                <a:ea typeface="ＭＳ Ｐゴシック" pitchFamily="34" charset="-128"/>
                <a:cs typeface="ＭＳ Ｐゴシック" pitchFamily="-65" charset="-128"/>
              </a:rPr>
              <a:t>行读入快速存储，</a:t>
            </a:r>
            <a:r>
              <a:rPr kumimoji="0" lang="en-US" altLang="zh-CN" sz="2000" kern="0" dirty="0">
                <a:solidFill>
                  <a:srgbClr val="063DE8"/>
                </a:solidFill>
                <a:latin typeface="Comic Sans MS"/>
                <a:ea typeface="ＭＳ Ｐゴシック" pitchFamily="34" charset="-128"/>
                <a:cs typeface="ＭＳ Ｐゴシック" pitchFamily="-65" charset="-128"/>
              </a:rPr>
              <a:t>n</a:t>
            </a:r>
            <a:r>
              <a:rPr kumimoji="0" lang="en-US" altLang="zh-CN" sz="2000" b="1" kern="0" baseline="30000" dirty="0">
                <a:solidFill>
                  <a:srgbClr val="063DE8"/>
                </a:solidFill>
                <a:latin typeface="Comic Sans MS"/>
                <a:ea typeface="ＭＳ Ｐゴシック" pitchFamily="34" charset="-128"/>
                <a:cs typeface="ＭＳ Ｐゴシック" pitchFamily="-65" charset="-128"/>
              </a:rPr>
              <a:t>2</a:t>
            </a:r>
            <a:r>
              <a:rPr kumimoji="0" lang="en-US" altLang="zh-CN" sz="2000" kern="0" dirty="0">
                <a:solidFill>
                  <a:srgbClr val="063DE8"/>
                </a:solidFill>
                <a:latin typeface="Comic Sans MS"/>
                <a:ea typeface="ＭＳ Ｐゴシック" pitchFamily="34" charset="-128"/>
                <a:cs typeface="ＭＳ Ｐゴシック" pitchFamily="-65" charset="-128"/>
              </a:rPr>
              <a:t> </a:t>
            </a:r>
            <a:r>
              <a:rPr kumimoji="0" lang="zh-CN" altLang="en-US" sz="2000" kern="0" dirty="0">
                <a:solidFill>
                  <a:srgbClr val="063DE8"/>
                </a:solidFill>
                <a:latin typeface="Comic Sans MS"/>
                <a:ea typeface="ＭＳ Ｐゴシック" pitchFamily="34" charset="-128"/>
                <a:cs typeface="ＭＳ Ｐゴシック" pitchFamily="-65" charset="-128"/>
              </a:rPr>
              <a:t>次读</a:t>
            </a:r>
            <a:r>
              <a:rPr kumimoji="0" lang="en-US" altLang="zh-CN" sz="2000" kern="0" dirty="0">
                <a:solidFill>
                  <a:srgbClr val="063DE8"/>
                </a:solidFill>
                <a:latin typeface="Comic Sans MS"/>
                <a:ea typeface="ＭＳ Ｐゴシック" pitchFamily="34" charset="-128"/>
                <a:cs typeface="ＭＳ Ｐゴシック" pitchFamily="-65" charset="-128"/>
              </a:rPr>
              <a:t>}</a:t>
            </a:r>
            <a:endParaRPr kumimoji="0" lang="en-US" altLang="zh-CN" sz="2000" kern="0" dirty="0">
              <a:solidFill>
                <a:srgbClr val="000000"/>
              </a:solidFill>
              <a:latin typeface="Comic Sans MS"/>
              <a:ea typeface="ＭＳ Ｐゴシック" pitchFamily="34" charset="-128"/>
              <a:cs typeface="ＭＳ Ｐゴシック" pitchFamily="-65" charset="-128"/>
            </a:endParaRPr>
          </a:p>
          <a:p>
            <a:pPr marL="203200" indent="-203200">
              <a:lnSpc>
                <a:spcPct val="75000"/>
              </a:lnSpc>
              <a:spcBef>
                <a:spcPct val="65000"/>
              </a:spcBef>
              <a:buSzPct val="100000"/>
              <a:defRPr/>
            </a:pPr>
            <a:r>
              <a:rPr kumimoji="0" lang="en-US" altLang="zh-CN" sz="2000" kern="0" dirty="0">
                <a:solidFill>
                  <a:srgbClr val="000000"/>
                </a:solidFill>
                <a:latin typeface="Comic Sans MS"/>
                <a:ea typeface="ＭＳ Ｐゴシック" pitchFamily="34" charset="-128"/>
                <a:cs typeface="ＭＳ Ｐゴシック" pitchFamily="-65" charset="-128"/>
              </a:rPr>
              <a:t>   for j = 1 to n</a:t>
            </a:r>
          </a:p>
          <a:p>
            <a:pPr marL="203200" indent="-203200">
              <a:lnSpc>
                <a:spcPct val="75000"/>
              </a:lnSpc>
              <a:spcBef>
                <a:spcPct val="65000"/>
              </a:spcBef>
              <a:buSzPct val="100000"/>
              <a:defRPr/>
            </a:pPr>
            <a:r>
              <a:rPr kumimoji="0" lang="en-US" altLang="zh-CN" sz="2000" kern="0" dirty="0">
                <a:solidFill>
                  <a:srgbClr val="000000"/>
                </a:solidFill>
                <a:latin typeface="Comic Sans MS"/>
                <a:ea typeface="ＭＳ Ｐゴシック" pitchFamily="34" charset="-128"/>
                <a:cs typeface="ＭＳ Ｐゴシック" pitchFamily="-65" charset="-128"/>
              </a:rPr>
              <a:t>       </a:t>
            </a:r>
            <a:r>
              <a:rPr kumimoji="0" lang="en-US" altLang="zh-CN" sz="2000" kern="0" dirty="0">
                <a:solidFill>
                  <a:srgbClr val="063DE8"/>
                </a:solidFill>
                <a:latin typeface="Comic Sans MS"/>
                <a:ea typeface="ＭＳ Ｐゴシック" pitchFamily="34" charset="-128"/>
                <a:cs typeface="ＭＳ Ｐゴシック" pitchFamily="-65" charset="-128"/>
              </a:rPr>
              <a:t>{</a:t>
            </a:r>
            <a:r>
              <a:rPr kumimoji="0" lang="zh-CN" altLang="en-US" sz="2000" kern="0" dirty="0">
                <a:solidFill>
                  <a:srgbClr val="063DE8"/>
                </a:solidFill>
                <a:latin typeface="Comic Sans MS"/>
                <a:ea typeface="ＭＳ Ｐゴシック" pitchFamily="34" charset="-128"/>
                <a:cs typeface="ＭＳ Ｐゴシック" pitchFamily="-65" charset="-128"/>
              </a:rPr>
              <a:t>将</a:t>
            </a:r>
            <a:r>
              <a:rPr kumimoji="0" lang="en-US" altLang="zh-CN" sz="2000" kern="0" dirty="0">
                <a:solidFill>
                  <a:srgbClr val="063DE8"/>
                </a:solidFill>
                <a:latin typeface="Comic Sans MS"/>
                <a:ea typeface="ＭＳ Ｐゴシック" pitchFamily="34" charset="-128"/>
                <a:cs typeface="ＭＳ Ｐゴシック" pitchFamily="-65" charset="-128"/>
              </a:rPr>
              <a:t>C(</a:t>
            </a:r>
            <a:r>
              <a:rPr kumimoji="0" lang="en-US" altLang="zh-CN" sz="2000" kern="0" dirty="0" err="1">
                <a:solidFill>
                  <a:srgbClr val="063DE8"/>
                </a:solidFill>
                <a:latin typeface="Comic Sans MS"/>
                <a:ea typeface="ＭＳ Ｐゴシック" pitchFamily="34" charset="-128"/>
                <a:cs typeface="ＭＳ Ｐゴシック" pitchFamily="-65" charset="-128"/>
              </a:rPr>
              <a:t>i,j</a:t>
            </a:r>
            <a:r>
              <a:rPr kumimoji="0" lang="en-US" altLang="zh-CN" sz="2000" kern="0" dirty="0">
                <a:solidFill>
                  <a:srgbClr val="063DE8"/>
                </a:solidFill>
                <a:latin typeface="Comic Sans MS"/>
                <a:ea typeface="ＭＳ Ｐゴシック" pitchFamily="34" charset="-128"/>
                <a:cs typeface="ＭＳ Ｐゴシック" pitchFamily="-65" charset="-128"/>
              </a:rPr>
              <a:t>)</a:t>
            </a:r>
            <a:r>
              <a:rPr kumimoji="0" lang="zh-CN" altLang="en-US" sz="2000" kern="0" dirty="0">
                <a:solidFill>
                  <a:srgbClr val="063DE8"/>
                </a:solidFill>
                <a:latin typeface="Comic Sans MS"/>
                <a:ea typeface="ＭＳ Ｐゴシック" pitchFamily="34" charset="-128"/>
                <a:cs typeface="ＭＳ Ｐゴシック" pitchFamily="-65" charset="-128"/>
              </a:rPr>
              <a:t>读入快速存储，</a:t>
            </a:r>
            <a:r>
              <a:rPr kumimoji="0" lang="en-US" altLang="zh-CN" sz="2000" kern="0" dirty="0">
                <a:solidFill>
                  <a:srgbClr val="063DE8"/>
                </a:solidFill>
                <a:latin typeface="Comic Sans MS"/>
                <a:ea typeface="ＭＳ Ｐゴシック" pitchFamily="34" charset="-128"/>
                <a:cs typeface="ＭＳ Ｐゴシック" pitchFamily="-65" charset="-128"/>
              </a:rPr>
              <a:t>n</a:t>
            </a:r>
            <a:r>
              <a:rPr kumimoji="0" lang="en-US" altLang="zh-CN" sz="2000" b="1" kern="0" baseline="30000" dirty="0">
                <a:solidFill>
                  <a:srgbClr val="063DE8"/>
                </a:solidFill>
                <a:latin typeface="Comic Sans MS"/>
                <a:ea typeface="ＭＳ Ｐゴシック" pitchFamily="34" charset="-128"/>
                <a:cs typeface="ＭＳ Ｐゴシック" pitchFamily="-65" charset="-128"/>
              </a:rPr>
              <a:t>2</a:t>
            </a:r>
            <a:r>
              <a:rPr kumimoji="0" lang="en-US" altLang="zh-CN" sz="2000" kern="0" dirty="0">
                <a:solidFill>
                  <a:srgbClr val="063DE8"/>
                </a:solidFill>
                <a:latin typeface="Comic Sans MS"/>
                <a:ea typeface="ＭＳ Ｐゴシック" pitchFamily="34" charset="-128"/>
                <a:cs typeface="ＭＳ Ｐゴシック" pitchFamily="-65" charset="-128"/>
              </a:rPr>
              <a:t> </a:t>
            </a:r>
            <a:r>
              <a:rPr kumimoji="0" lang="zh-CN" altLang="en-US" sz="2000" kern="0" dirty="0">
                <a:solidFill>
                  <a:srgbClr val="063DE8"/>
                </a:solidFill>
                <a:latin typeface="Comic Sans MS"/>
                <a:ea typeface="ＭＳ Ｐゴシック" pitchFamily="34" charset="-128"/>
                <a:cs typeface="ＭＳ Ｐゴシック" pitchFamily="-65" charset="-128"/>
              </a:rPr>
              <a:t>次读</a:t>
            </a:r>
            <a:r>
              <a:rPr kumimoji="0" lang="en-US" altLang="zh-CN" sz="2000" kern="0" dirty="0">
                <a:solidFill>
                  <a:srgbClr val="063DE8"/>
                </a:solidFill>
                <a:latin typeface="Comic Sans MS"/>
                <a:ea typeface="ＭＳ Ｐゴシック" pitchFamily="34" charset="-128"/>
                <a:cs typeface="ＭＳ Ｐゴシック" pitchFamily="-65" charset="-128"/>
              </a:rPr>
              <a:t>}</a:t>
            </a:r>
          </a:p>
          <a:p>
            <a:pPr marL="203200" indent="-203200">
              <a:lnSpc>
                <a:spcPct val="75000"/>
              </a:lnSpc>
              <a:spcBef>
                <a:spcPct val="65000"/>
              </a:spcBef>
              <a:buSzPct val="100000"/>
              <a:defRPr/>
            </a:pPr>
            <a:r>
              <a:rPr kumimoji="0" lang="en-US" altLang="zh-CN" sz="2000" kern="0" dirty="0">
                <a:solidFill>
                  <a:srgbClr val="063DE8"/>
                </a:solidFill>
                <a:latin typeface="Comic Sans MS"/>
                <a:ea typeface="ＭＳ Ｐゴシック" pitchFamily="34" charset="-128"/>
                <a:cs typeface="ＭＳ Ｐゴシック" pitchFamily="-65" charset="-128"/>
              </a:rPr>
              <a:t>       {</a:t>
            </a:r>
            <a:r>
              <a:rPr kumimoji="0" lang="zh-CN" altLang="en-US" sz="2000" kern="0" dirty="0">
                <a:solidFill>
                  <a:srgbClr val="063DE8"/>
                </a:solidFill>
                <a:latin typeface="Comic Sans MS"/>
                <a:ea typeface="ＭＳ Ｐゴシック" pitchFamily="34" charset="-128"/>
                <a:cs typeface="ＭＳ Ｐゴシック" pitchFamily="-65" charset="-128"/>
              </a:rPr>
              <a:t>将</a:t>
            </a:r>
            <a:r>
              <a:rPr kumimoji="0" lang="en-US" altLang="zh-CN" sz="2000" kern="0" dirty="0">
                <a:solidFill>
                  <a:srgbClr val="063DE8"/>
                </a:solidFill>
                <a:latin typeface="Comic Sans MS"/>
                <a:ea typeface="ＭＳ Ｐゴシック" pitchFamily="34" charset="-128"/>
                <a:cs typeface="ＭＳ Ｐゴシック" pitchFamily="-65" charset="-128"/>
              </a:rPr>
              <a:t>B</a:t>
            </a:r>
            <a:r>
              <a:rPr kumimoji="0" lang="zh-CN" altLang="en-US" sz="2000" kern="0" dirty="0">
                <a:solidFill>
                  <a:srgbClr val="063DE8"/>
                </a:solidFill>
                <a:latin typeface="Comic Sans MS"/>
                <a:ea typeface="ＭＳ Ｐゴシック" pitchFamily="34" charset="-128"/>
                <a:cs typeface="ＭＳ Ｐゴシック" pitchFamily="-65" charset="-128"/>
              </a:rPr>
              <a:t>的第</a:t>
            </a:r>
            <a:r>
              <a:rPr kumimoji="0" lang="en-US" altLang="zh-CN" sz="2000" kern="0" dirty="0">
                <a:solidFill>
                  <a:srgbClr val="063DE8"/>
                </a:solidFill>
                <a:latin typeface="Comic Sans MS"/>
                <a:ea typeface="ＭＳ Ｐゴシック" pitchFamily="34" charset="-128"/>
                <a:cs typeface="ＭＳ Ｐゴシック" pitchFamily="-65" charset="-128"/>
              </a:rPr>
              <a:t>j</a:t>
            </a:r>
            <a:r>
              <a:rPr kumimoji="0" lang="zh-CN" altLang="en-US" sz="2000" kern="0" dirty="0">
                <a:solidFill>
                  <a:srgbClr val="063DE8"/>
                </a:solidFill>
                <a:latin typeface="Comic Sans MS"/>
                <a:ea typeface="ＭＳ Ｐゴシック" pitchFamily="34" charset="-128"/>
                <a:cs typeface="ＭＳ Ｐゴシック" pitchFamily="-65" charset="-128"/>
              </a:rPr>
              <a:t>列读入快速存储，</a:t>
            </a:r>
            <a:r>
              <a:rPr kumimoji="0" lang="en-US" altLang="zh-CN" sz="2000" b="1" kern="0" dirty="0">
                <a:solidFill>
                  <a:srgbClr val="063DE8"/>
                </a:solidFill>
                <a:latin typeface="Comic Sans MS"/>
                <a:ea typeface="ＭＳ Ｐゴシック" pitchFamily="34" charset="-128"/>
                <a:cs typeface="ＭＳ Ｐゴシック" pitchFamily="-65" charset="-128"/>
              </a:rPr>
              <a:t>n</a:t>
            </a:r>
            <a:r>
              <a:rPr kumimoji="0" lang="en-US" altLang="zh-CN" sz="2000" b="1" kern="0" baseline="30000" dirty="0">
                <a:solidFill>
                  <a:srgbClr val="063DE8"/>
                </a:solidFill>
                <a:latin typeface="Comic Sans MS"/>
                <a:ea typeface="ＭＳ Ｐゴシック" pitchFamily="34" charset="-128"/>
                <a:cs typeface="ＭＳ Ｐゴシック" pitchFamily="-65" charset="-128"/>
              </a:rPr>
              <a:t>3</a:t>
            </a:r>
            <a:r>
              <a:rPr kumimoji="0" lang="en-US" altLang="zh-CN" sz="2000" kern="0" dirty="0">
                <a:solidFill>
                  <a:srgbClr val="063DE8"/>
                </a:solidFill>
                <a:latin typeface="Comic Sans MS"/>
                <a:ea typeface="ＭＳ Ｐゴシック" pitchFamily="34" charset="-128"/>
                <a:cs typeface="ＭＳ Ｐゴシック" pitchFamily="-65" charset="-128"/>
              </a:rPr>
              <a:t> </a:t>
            </a:r>
            <a:r>
              <a:rPr kumimoji="0" lang="zh-CN" altLang="en-US" sz="2000" kern="0" dirty="0">
                <a:solidFill>
                  <a:srgbClr val="063DE8"/>
                </a:solidFill>
                <a:latin typeface="Comic Sans MS"/>
                <a:ea typeface="ＭＳ Ｐゴシック" pitchFamily="34" charset="-128"/>
                <a:cs typeface="ＭＳ Ｐゴシック" pitchFamily="-65" charset="-128"/>
              </a:rPr>
              <a:t>次读</a:t>
            </a:r>
            <a:r>
              <a:rPr kumimoji="0" lang="en-US" altLang="zh-CN" sz="2000" kern="0" dirty="0">
                <a:solidFill>
                  <a:srgbClr val="063DE8"/>
                </a:solidFill>
                <a:latin typeface="Comic Sans MS"/>
                <a:ea typeface="ＭＳ Ｐゴシック" pitchFamily="34" charset="-128"/>
                <a:cs typeface="ＭＳ Ｐゴシック" pitchFamily="-65" charset="-128"/>
              </a:rPr>
              <a:t>}</a:t>
            </a:r>
            <a:endParaRPr kumimoji="0" lang="en-US" altLang="zh-CN" sz="2000" kern="0" dirty="0">
              <a:solidFill>
                <a:srgbClr val="000000"/>
              </a:solidFill>
              <a:latin typeface="Comic Sans MS"/>
              <a:ea typeface="ＭＳ Ｐゴシック" pitchFamily="34" charset="-128"/>
              <a:cs typeface="ＭＳ Ｐゴシック" pitchFamily="-65" charset="-128"/>
            </a:endParaRPr>
          </a:p>
          <a:p>
            <a:pPr marL="203200" indent="-203200">
              <a:lnSpc>
                <a:spcPct val="75000"/>
              </a:lnSpc>
              <a:spcBef>
                <a:spcPct val="65000"/>
              </a:spcBef>
              <a:buSzPct val="100000"/>
              <a:defRPr/>
            </a:pPr>
            <a:r>
              <a:rPr kumimoji="0" lang="en-US" altLang="zh-CN" sz="2000" kern="0" dirty="0">
                <a:solidFill>
                  <a:srgbClr val="000000"/>
                </a:solidFill>
                <a:latin typeface="Comic Sans MS"/>
                <a:ea typeface="ＭＳ Ｐゴシック" pitchFamily="34" charset="-128"/>
                <a:cs typeface="ＭＳ Ｐゴシック" pitchFamily="-65" charset="-128"/>
              </a:rPr>
              <a:t>       for k = 1 to n</a:t>
            </a:r>
          </a:p>
          <a:p>
            <a:pPr marL="203200" indent="-203200">
              <a:lnSpc>
                <a:spcPct val="75000"/>
              </a:lnSpc>
              <a:spcBef>
                <a:spcPct val="65000"/>
              </a:spcBef>
              <a:buSzPct val="100000"/>
              <a:defRPr/>
            </a:pPr>
            <a:r>
              <a:rPr kumimoji="0" lang="en-US" altLang="zh-CN" sz="2000" kern="0" dirty="0">
                <a:solidFill>
                  <a:srgbClr val="000000"/>
                </a:solidFill>
                <a:latin typeface="Comic Sans MS"/>
                <a:ea typeface="ＭＳ Ｐゴシック" pitchFamily="34" charset="-128"/>
                <a:cs typeface="ＭＳ Ｐゴシック" pitchFamily="-65" charset="-128"/>
              </a:rPr>
              <a:t>           C(</a:t>
            </a:r>
            <a:r>
              <a:rPr kumimoji="0" lang="en-US" altLang="zh-CN" sz="2000" kern="0" dirty="0" err="1">
                <a:solidFill>
                  <a:srgbClr val="000000"/>
                </a:solidFill>
                <a:latin typeface="Comic Sans MS"/>
                <a:ea typeface="ＭＳ Ｐゴシック" pitchFamily="34" charset="-128"/>
                <a:cs typeface="ＭＳ Ｐゴシック" pitchFamily="-65" charset="-128"/>
              </a:rPr>
              <a:t>i,j</a:t>
            </a:r>
            <a:r>
              <a:rPr kumimoji="0" lang="en-US" altLang="zh-CN" sz="2000" kern="0" dirty="0">
                <a:solidFill>
                  <a:srgbClr val="000000"/>
                </a:solidFill>
                <a:latin typeface="Comic Sans MS"/>
                <a:ea typeface="ＭＳ Ｐゴシック" pitchFamily="34" charset="-128"/>
                <a:cs typeface="ＭＳ Ｐゴシック" pitchFamily="-65" charset="-128"/>
              </a:rPr>
              <a:t>) = C(</a:t>
            </a:r>
            <a:r>
              <a:rPr kumimoji="0" lang="en-US" altLang="zh-CN" sz="2000" kern="0" dirty="0" err="1">
                <a:solidFill>
                  <a:srgbClr val="000000"/>
                </a:solidFill>
                <a:latin typeface="Comic Sans MS"/>
                <a:ea typeface="ＭＳ Ｐゴシック" pitchFamily="34" charset="-128"/>
                <a:cs typeface="ＭＳ Ｐゴシック" pitchFamily="-65" charset="-128"/>
              </a:rPr>
              <a:t>i,j</a:t>
            </a:r>
            <a:r>
              <a:rPr kumimoji="0" lang="en-US" altLang="zh-CN" sz="2000" kern="0" dirty="0">
                <a:solidFill>
                  <a:srgbClr val="000000"/>
                </a:solidFill>
                <a:latin typeface="Comic Sans MS"/>
                <a:ea typeface="ＭＳ Ｐゴシック" pitchFamily="34" charset="-128"/>
                <a:cs typeface="ＭＳ Ｐゴシック" pitchFamily="-65" charset="-128"/>
              </a:rPr>
              <a:t>) + A(</a:t>
            </a:r>
            <a:r>
              <a:rPr kumimoji="0" lang="en-US" altLang="zh-CN" sz="2000" kern="0" dirty="0" err="1">
                <a:solidFill>
                  <a:srgbClr val="000000"/>
                </a:solidFill>
                <a:latin typeface="Comic Sans MS"/>
                <a:ea typeface="ＭＳ Ｐゴシック" pitchFamily="34" charset="-128"/>
                <a:cs typeface="ＭＳ Ｐゴシック" pitchFamily="-65" charset="-128"/>
              </a:rPr>
              <a:t>i,k</a:t>
            </a:r>
            <a:r>
              <a:rPr kumimoji="0" lang="en-US" altLang="zh-CN" sz="2000" kern="0" dirty="0">
                <a:solidFill>
                  <a:srgbClr val="000000"/>
                </a:solidFill>
                <a:latin typeface="Comic Sans MS"/>
                <a:ea typeface="ＭＳ Ｐゴシック" pitchFamily="34" charset="-128"/>
                <a:cs typeface="ＭＳ Ｐゴシック" pitchFamily="-65" charset="-128"/>
              </a:rPr>
              <a:t>) * B(</a:t>
            </a:r>
            <a:r>
              <a:rPr kumimoji="0" lang="en-US" altLang="zh-CN" sz="2000" kern="0" dirty="0" err="1">
                <a:solidFill>
                  <a:srgbClr val="000000"/>
                </a:solidFill>
                <a:latin typeface="Comic Sans MS"/>
                <a:ea typeface="ＭＳ Ｐゴシック" pitchFamily="34" charset="-128"/>
                <a:cs typeface="ＭＳ Ｐゴシック" pitchFamily="-65" charset="-128"/>
              </a:rPr>
              <a:t>k,j</a:t>
            </a:r>
            <a:r>
              <a:rPr kumimoji="0" lang="en-US" altLang="zh-CN" sz="2000" kern="0" dirty="0">
                <a:solidFill>
                  <a:srgbClr val="000000"/>
                </a:solidFill>
                <a:latin typeface="Comic Sans MS"/>
                <a:ea typeface="ＭＳ Ｐゴシック" pitchFamily="34" charset="-128"/>
                <a:cs typeface="ＭＳ Ｐゴシック" pitchFamily="-65" charset="-128"/>
              </a:rPr>
              <a:t>)</a:t>
            </a:r>
          </a:p>
          <a:p>
            <a:pPr marL="203200" indent="-203200">
              <a:lnSpc>
                <a:spcPct val="75000"/>
              </a:lnSpc>
              <a:spcBef>
                <a:spcPct val="65000"/>
              </a:spcBef>
              <a:buSzPct val="100000"/>
              <a:defRPr/>
            </a:pPr>
            <a:r>
              <a:rPr kumimoji="0" lang="en-US" altLang="zh-CN" sz="2000" kern="0" dirty="0">
                <a:solidFill>
                  <a:srgbClr val="000000"/>
                </a:solidFill>
                <a:latin typeface="Comic Sans MS"/>
                <a:ea typeface="ＭＳ Ｐゴシック" pitchFamily="34" charset="-128"/>
                <a:cs typeface="ＭＳ Ｐゴシック" pitchFamily="-65" charset="-128"/>
              </a:rPr>
              <a:t>       </a:t>
            </a:r>
            <a:r>
              <a:rPr kumimoji="0" lang="en-US" altLang="zh-CN" sz="2000" kern="0" dirty="0">
                <a:solidFill>
                  <a:srgbClr val="063DE8"/>
                </a:solidFill>
                <a:latin typeface="Comic Sans MS"/>
                <a:ea typeface="ＭＳ Ｐゴシック" pitchFamily="34" charset="-128"/>
                <a:cs typeface="ＭＳ Ｐゴシック" pitchFamily="-65" charset="-128"/>
              </a:rPr>
              <a:t>{</a:t>
            </a:r>
            <a:r>
              <a:rPr kumimoji="0" lang="zh-CN" altLang="en-US" sz="2000" kern="0" dirty="0">
                <a:solidFill>
                  <a:srgbClr val="063DE8"/>
                </a:solidFill>
                <a:latin typeface="Comic Sans MS"/>
                <a:ea typeface="ＭＳ Ｐゴシック" pitchFamily="34" charset="-128"/>
                <a:cs typeface="ＭＳ Ｐゴシック" pitchFamily="-65" charset="-128"/>
              </a:rPr>
              <a:t>将</a:t>
            </a:r>
            <a:r>
              <a:rPr kumimoji="0" lang="en-US" altLang="zh-CN" sz="2000" kern="0" dirty="0">
                <a:solidFill>
                  <a:srgbClr val="063DE8"/>
                </a:solidFill>
                <a:latin typeface="Comic Sans MS"/>
                <a:ea typeface="ＭＳ Ｐゴシック" pitchFamily="34" charset="-128"/>
                <a:cs typeface="ＭＳ Ｐゴシック" pitchFamily="-65" charset="-128"/>
              </a:rPr>
              <a:t>C(</a:t>
            </a:r>
            <a:r>
              <a:rPr kumimoji="0" lang="en-US" altLang="zh-CN" sz="2000" kern="0" dirty="0" err="1">
                <a:solidFill>
                  <a:srgbClr val="063DE8"/>
                </a:solidFill>
                <a:latin typeface="Comic Sans MS"/>
                <a:ea typeface="ＭＳ Ｐゴシック" pitchFamily="34" charset="-128"/>
                <a:cs typeface="ＭＳ Ｐゴシック" pitchFamily="-65" charset="-128"/>
              </a:rPr>
              <a:t>i,j</a:t>
            </a:r>
            <a:r>
              <a:rPr kumimoji="0" lang="en-US" altLang="zh-CN" sz="2000" kern="0" dirty="0">
                <a:solidFill>
                  <a:srgbClr val="063DE8"/>
                </a:solidFill>
                <a:latin typeface="Comic Sans MS"/>
                <a:ea typeface="ＭＳ Ｐゴシック" pitchFamily="34" charset="-128"/>
                <a:cs typeface="ＭＳ Ｐゴシック" pitchFamily="-65" charset="-128"/>
              </a:rPr>
              <a:t>)</a:t>
            </a:r>
            <a:r>
              <a:rPr kumimoji="0" lang="zh-CN" altLang="en-US" sz="2000" kern="0" dirty="0">
                <a:solidFill>
                  <a:srgbClr val="063DE8"/>
                </a:solidFill>
                <a:latin typeface="Comic Sans MS"/>
                <a:ea typeface="ＭＳ Ｐゴシック" pitchFamily="34" charset="-128"/>
                <a:cs typeface="ＭＳ Ｐゴシック" pitchFamily="-65" charset="-128"/>
              </a:rPr>
              <a:t>写回慢速内存，</a:t>
            </a:r>
            <a:r>
              <a:rPr kumimoji="0" lang="en-US" altLang="zh-CN" sz="2000" kern="0" dirty="0">
                <a:solidFill>
                  <a:srgbClr val="063DE8"/>
                </a:solidFill>
                <a:latin typeface="Comic Sans MS"/>
                <a:ea typeface="ＭＳ Ｐゴシック" pitchFamily="34" charset="-128"/>
                <a:cs typeface="ＭＳ Ｐゴシック" pitchFamily="-65" charset="-128"/>
              </a:rPr>
              <a:t>n</a:t>
            </a:r>
            <a:r>
              <a:rPr kumimoji="0" lang="en-US" altLang="zh-CN" sz="2000" b="1" kern="0" baseline="30000" dirty="0">
                <a:solidFill>
                  <a:srgbClr val="063DE8"/>
                </a:solidFill>
                <a:latin typeface="Comic Sans MS"/>
                <a:ea typeface="ＭＳ Ｐゴシック" pitchFamily="34" charset="-128"/>
                <a:cs typeface="ＭＳ Ｐゴシック" pitchFamily="-65" charset="-128"/>
              </a:rPr>
              <a:t>2</a:t>
            </a:r>
            <a:r>
              <a:rPr kumimoji="0" lang="en-US" altLang="zh-CN" sz="2000" kern="0" dirty="0">
                <a:solidFill>
                  <a:srgbClr val="063DE8"/>
                </a:solidFill>
                <a:latin typeface="Comic Sans MS"/>
                <a:ea typeface="ＭＳ Ｐゴシック" pitchFamily="34" charset="-128"/>
                <a:cs typeface="ＭＳ Ｐゴシック" pitchFamily="-65" charset="-128"/>
              </a:rPr>
              <a:t> </a:t>
            </a:r>
            <a:r>
              <a:rPr kumimoji="0" lang="zh-CN" altLang="en-US" sz="2000" kern="0" dirty="0">
                <a:solidFill>
                  <a:srgbClr val="063DE8"/>
                </a:solidFill>
                <a:latin typeface="Comic Sans MS"/>
                <a:ea typeface="ＭＳ Ｐゴシック" pitchFamily="34" charset="-128"/>
                <a:cs typeface="ＭＳ Ｐゴシック" pitchFamily="-65" charset="-128"/>
              </a:rPr>
              <a:t>次写</a:t>
            </a:r>
            <a:r>
              <a:rPr kumimoji="0" lang="en-US" altLang="zh-CN" sz="2000" kern="0" dirty="0">
                <a:solidFill>
                  <a:srgbClr val="063DE8"/>
                </a:solidFill>
                <a:latin typeface="Comic Sans MS"/>
                <a:ea typeface="ＭＳ Ｐゴシック" pitchFamily="34" charset="-128"/>
                <a:cs typeface="ＭＳ Ｐゴシック" pitchFamily="-65" charset="-128"/>
              </a:rPr>
              <a:t>}</a:t>
            </a:r>
          </a:p>
        </p:txBody>
      </p:sp>
      <p:sp>
        <p:nvSpPr>
          <p:cNvPr id="31" name="Rectangle 4">
            <a:extLst>
              <a:ext uri="{FF2B5EF4-FFF2-40B4-BE49-F238E27FC236}">
                <a16:creationId xmlns:a16="http://schemas.microsoft.com/office/drawing/2014/main" id="{F96FBA0A-79D8-4EEA-B188-1F1EE403942F}"/>
              </a:ext>
            </a:extLst>
          </p:cNvPr>
          <p:cNvSpPr>
            <a:spLocks noChangeArrowheads="1"/>
          </p:cNvSpPr>
          <p:nvPr/>
        </p:nvSpPr>
        <p:spPr bwMode="auto">
          <a:xfrm>
            <a:off x="3454400" y="5229225"/>
            <a:ext cx="1150938" cy="1295400"/>
          </a:xfrm>
          <a:prstGeom prst="rect">
            <a:avLst/>
          </a:prstGeom>
          <a:noFill/>
          <a:ln w="1270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zh-CN" sz="1800" kern="0">
              <a:solidFill>
                <a:sysClr val="windowText" lastClr="000000"/>
              </a:solidFill>
            </a:endParaRPr>
          </a:p>
        </p:txBody>
      </p:sp>
      <p:sp>
        <p:nvSpPr>
          <p:cNvPr id="32" name="Rectangle 5">
            <a:extLst>
              <a:ext uri="{FF2B5EF4-FFF2-40B4-BE49-F238E27FC236}">
                <a16:creationId xmlns:a16="http://schemas.microsoft.com/office/drawing/2014/main" id="{6E1680EF-DD7D-4A84-8C39-D2A301BA087D}"/>
              </a:ext>
            </a:extLst>
          </p:cNvPr>
          <p:cNvSpPr>
            <a:spLocks noChangeArrowheads="1"/>
          </p:cNvSpPr>
          <p:nvPr/>
        </p:nvSpPr>
        <p:spPr bwMode="auto">
          <a:xfrm>
            <a:off x="5080000" y="5229225"/>
            <a:ext cx="1150938" cy="1295400"/>
          </a:xfrm>
          <a:prstGeom prst="rect">
            <a:avLst/>
          </a:prstGeom>
          <a:noFill/>
          <a:ln w="1270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zh-CN" sz="1800" kern="0">
              <a:solidFill>
                <a:sysClr val="windowText" lastClr="000000"/>
              </a:solidFill>
            </a:endParaRPr>
          </a:p>
        </p:txBody>
      </p:sp>
      <p:sp>
        <p:nvSpPr>
          <p:cNvPr id="87046" name="Text Box 6">
            <a:extLst>
              <a:ext uri="{FF2B5EF4-FFF2-40B4-BE49-F238E27FC236}">
                <a16:creationId xmlns:a16="http://schemas.microsoft.com/office/drawing/2014/main" id="{95F53BD2-815B-4095-9ECF-3E0B0929B5FA}"/>
              </a:ext>
            </a:extLst>
          </p:cNvPr>
          <p:cNvSpPr txBox="1">
            <a:spLocks noChangeArrowheads="1"/>
          </p:cNvSpPr>
          <p:nvPr/>
        </p:nvSpPr>
        <p:spPr bwMode="auto">
          <a:xfrm>
            <a:off x="2709863" y="5762625"/>
            <a:ext cx="541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400">
                <a:solidFill>
                  <a:srgbClr val="000000"/>
                </a:solidFill>
                <a:latin typeface="Tahoma" panose="020B0604030504040204" pitchFamily="34" charset="0"/>
              </a:rPr>
              <a:t>=</a:t>
            </a:r>
          </a:p>
        </p:txBody>
      </p:sp>
      <p:sp>
        <p:nvSpPr>
          <p:cNvPr id="87047" name="Text Box 7">
            <a:extLst>
              <a:ext uri="{FF2B5EF4-FFF2-40B4-BE49-F238E27FC236}">
                <a16:creationId xmlns:a16="http://schemas.microsoft.com/office/drawing/2014/main" id="{78AFEA14-2904-4E22-92BA-C257004BE452}"/>
              </a:ext>
            </a:extLst>
          </p:cNvPr>
          <p:cNvSpPr txBox="1">
            <a:spLocks noChangeArrowheads="1"/>
          </p:cNvSpPr>
          <p:nvPr/>
        </p:nvSpPr>
        <p:spPr bwMode="auto">
          <a:xfrm>
            <a:off x="4673600" y="5762625"/>
            <a:ext cx="271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400">
                <a:solidFill>
                  <a:srgbClr val="000000"/>
                </a:solidFill>
                <a:latin typeface="Tahoma" panose="020B0604030504040204" pitchFamily="34" charset="0"/>
              </a:rPr>
              <a:t>+</a:t>
            </a:r>
          </a:p>
        </p:txBody>
      </p:sp>
      <p:sp>
        <p:nvSpPr>
          <p:cNvPr id="87048" name="Text Box 8">
            <a:extLst>
              <a:ext uri="{FF2B5EF4-FFF2-40B4-BE49-F238E27FC236}">
                <a16:creationId xmlns:a16="http://schemas.microsoft.com/office/drawing/2014/main" id="{437577F9-1D3F-47BE-B689-F5C627E212CD}"/>
              </a:ext>
            </a:extLst>
          </p:cNvPr>
          <p:cNvSpPr txBox="1">
            <a:spLocks noChangeArrowheads="1"/>
          </p:cNvSpPr>
          <p:nvPr/>
        </p:nvSpPr>
        <p:spPr bwMode="auto">
          <a:xfrm>
            <a:off x="6230938" y="5762625"/>
            <a:ext cx="163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2400">
                <a:solidFill>
                  <a:srgbClr val="000000"/>
                </a:solidFill>
                <a:latin typeface="Tahoma" panose="020B0604030504040204" pitchFamily="34" charset="0"/>
              </a:rPr>
              <a:t>*</a:t>
            </a:r>
          </a:p>
        </p:txBody>
      </p:sp>
      <p:sp>
        <p:nvSpPr>
          <p:cNvPr id="36" name="Rectangle 9">
            <a:extLst>
              <a:ext uri="{FF2B5EF4-FFF2-40B4-BE49-F238E27FC236}">
                <a16:creationId xmlns:a16="http://schemas.microsoft.com/office/drawing/2014/main" id="{B0653D3A-25E9-4859-AB23-592A4BEA307F}"/>
              </a:ext>
            </a:extLst>
          </p:cNvPr>
          <p:cNvSpPr>
            <a:spLocks noChangeArrowheads="1"/>
          </p:cNvSpPr>
          <p:nvPr/>
        </p:nvSpPr>
        <p:spPr bwMode="auto">
          <a:xfrm>
            <a:off x="3792538" y="5762625"/>
            <a:ext cx="136525" cy="152400"/>
          </a:xfrm>
          <a:prstGeom prst="rect">
            <a:avLst/>
          </a:prstGeom>
          <a:solidFill>
            <a:srgbClr val="FC0128"/>
          </a:solidFill>
          <a:ln w="1270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zh-CN" sz="1800" kern="0">
              <a:solidFill>
                <a:sysClr val="windowText" lastClr="000000"/>
              </a:solidFill>
            </a:endParaRPr>
          </a:p>
        </p:txBody>
      </p:sp>
      <p:sp>
        <p:nvSpPr>
          <p:cNvPr id="37" name="Rectangle 10">
            <a:extLst>
              <a:ext uri="{FF2B5EF4-FFF2-40B4-BE49-F238E27FC236}">
                <a16:creationId xmlns:a16="http://schemas.microsoft.com/office/drawing/2014/main" id="{74CD2C5E-1FCD-4274-BC3D-E9E869BD4BB8}"/>
              </a:ext>
            </a:extLst>
          </p:cNvPr>
          <p:cNvSpPr>
            <a:spLocks noChangeArrowheads="1"/>
          </p:cNvSpPr>
          <p:nvPr/>
        </p:nvSpPr>
        <p:spPr bwMode="auto">
          <a:xfrm>
            <a:off x="5080000" y="5762625"/>
            <a:ext cx="1150938" cy="152400"/>
          </a:xfrm>
          <a:prstGeom prst="rect">
            <a:avLst/>
          </a:prstGeom>
          <a:solidFill>
            <a:srgbClr val="FC0128"/>
          </a:solidFill>
          <a:ln w="1270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zh-CN" sz="1800" kern="0">
              <a:solidFill>
                <a:sysClr val="windowText" lastClr="000000"/>
              </a:solidFill>
            </a:endParaRPr>
          </a:p>
        </p:txBody>
      </p:sp>
      <p:sp>
        <p:nvSpPr>
          <p:cNvPr id="38" name="Text Box 11">
            <a:extLst>
              <a:ext uri="{FF2B5EF4-FFF2-40B4-BE49-F238E27FC236}">
                <a16:creationId xmlns:a16="http://schemas.microsoft.com/office/drawing/2014/main" id="{591D34BC-6AEF-4409-9E18-0643B5277FAC}"/>
              </a:ext>
            </a:extLst>
          </p:cNvPr>
          <p:cNvSpPr txBox="1">
            <a:spLocks noChangeArrowheads="1"/>
          </p:cNvSpPr>
          <p:nvPr/>
        </p:nvSpPr>
        <p:spPr bwMode="auto">
          <a:xfrm>
            <a:off x="3522663" y="5457825"/>
            <a:ext cx="676275" cy="304800"/>
          </a:xfrm>
          <a:prstGeom prst="rect">
            <a:avLst/>
          </a:prstGeom>
          <a:noFill/>
          <a:ln w="12700">
            <a:noFill/>
            <a:miter lim="800000"/>
            <a:headEnd/>
            <a:tailEnd/>
          </a:ln>
        </p:spPr>
        <p:txBody>
          <a:bodyPr>
            <a:spAutoFit/>
          </a:bodyPr>
          <a:lstStyle/>
          <a:p>
            <a:pPr eaLnBrk="1" fontAlgn="auto" hangingPunct="1">
              <a:spcBef>
                <a:spcPct val="50000"/>
              </a:spcBef>
              <a:spcAft>
                <a:spcPts val="0"/>
              </a:spcAft>
              <a:defRPr/>
            </a:pPr>
            <a:r>
              <a:rPr kumimoji="0" lang="en-US" altLang="zh-CN" sz="1400" kern="0">
                <a:solidFill>
                  <a:srgbClr val="000000"/>
                </a:solidFill>
              </a:rPr>
              <a:t>C(i,j)</a:t>
            </a:r>
          </a:p>
        </p:txBody>
      </p:sp>
      <p:sp>
        <p:nvSpPr>
          <p:cNvPr id="39" name="Text Box 12">
            <a:extLst>
              <a:ext uri="{FF2B5EF4-FFF2-40B4-BE49-F238E27FC236}">
                <a16:creationId xmlns:a16="http://schemas.microsoft.com/office/drawing/2014/main" id="{69983045-7E82-49EC-9803-D709AE8E1B22}"/>
              </a:ext>
            </a:extLst>
          </p:cNvPr>
          <p:cNvSpPr txBox="1">
            <a:spLocks noChangeArrowheads="1"/>
          </p:cNvSpPr>
          <p:nvPr/>
        </p:nvSpPr>
        <p:spPr bwMode="auto">
          <a:xfrm>
            <a:off x="5148263" y="5381625"/>
            <a:ext cx="676275" cy="304800"/>
          </a:xfrm>
          <a:prstGeom prst="rect">
            <a:avLst/>
          </a:prstGeom>
          <a:noFill/>
          <a:ln w="12700">
            <a:noFill/>
            <a:miter lim="800000"/>
            <a:headEnd/>
            <a:tailEnd/>
          </a:ln>
        </p:spPr>
        <p:txBody>
          <a:bodyPr>
            <a:spAutoFit/>
          </a:bodyPr>
          <a:lstStyle/>
          <a:p>
            <a:pPr eaLnBrk="1" fontAlgn="auto" hangingPunct="1">
              <a:spcBef>
                <a:spcPct val="50000"/>
              </a:spcBef>
              <a:spcAft>
                <a:spcPts val="0"/>
              </a:spcAft>
              <a:defRPr/>
            </a:pPr>
            <a:r>
              <a:rPr kumimoji="0" lang="en-US" altLang="zh-CN" sz="1400" kern="0">
                <a:solidFill>
                  <a:srgbClr val="000000"/>
                </a:solidFill>
              </a:rPr>
              <a:t>A(i,:)</a:t>
            </a:r>
          </a:p>
        </p:txBody>
      </p:sp>
      <p:sp>
        <p:nvSpPr>
          <p:cNvPr id="40" name="Rectangle 13">
            <a:extLst>
              <a:ext uri="{FF2B5EF4-FFF2-40B4-BE49-F238E27FC236}">
                <a16:creationId xmlns:a16="http://schemas.microsoft.com/office/drawing/2014/main" id="{A916DED9-DA99-43F7-ACFB-4AFFDE00986B}"/>
              </a:ext>
            </a:extLst>
          </p:cNvPr>
          <p:cNvSpPr>
            <a:spLocks noChangeArrowheads="1"/>
          </p:cNvSpPr>
          <p:nvPr/>
        </p:nvSpPr>
        <p:spPr bwMode="auto">
          <a:xfrm>
            <a:off x="6629400" y="5229225"/>
            <a:ext cx="1152525" cy="1295400"/>
          </a:xfrm>
          <a:prstGeom prst="rect">
            <a:avLst/>
          </a:prstGeom>
          <a:noFill/>
          <a:ln w="1270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zh-CN" sz="1800" kern="0">
              <a:solidFill>
                <a:sysClr val="windowText" lastClr="000000"/>
              </a:solidFill>
            </a:endParaRPr>
          </a:p>
        </p:txBody>
      </p:sp>
      <p:sp>
        <p:nvSpPr>
          <p:cNvPr id="41" name="Rectangle 14">
            <a:extLst>
              <a:ext uri="{FF2B5EF4-FFF2-40B4-BE49-F238E27FC236}">
                <a16:creationId xmlns:a16="http://schemas.microsoft.com/office/drawing/2014/main" id="{55CFFC4A-0061-49E3-BD08-14A094D9EEDC}"/>
              </a:ext>
            </a:extLst>
          </p:cNvPr>
          <p:cNvSpPr>
            <a:spLocks noChangeArrowheads="1"/>
          </p:cNvSpPr>
          <p:nvPr/>
        </p:nvSpPr>
        <p:spPr bwMode="auto">
          <a:xfrm>
            <a:off x="6858000" y="5229225"/>
            <a:ext cx="134938" cy="1295400"/>
          </a:xfrm>
          <a:prstGeom prst="rect">
            <a:avLst/>
          </a:prstGeom>
          <a:solidFill>
            <a:srgbClr val="FC0128"/>
          </a:solidFill>
          <a:ln w="1270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zh-CN" sz="1800" kern="0">
              <a:solidFill>
                <a:sysClr val="windowText" lastClr="000000"/>
              </a:solidFill>
            </a:endParaRPr>
          </a:p>
        </p:txBody>
      </p:sp>
      <p:sp>
        <p:nvSpPr>
          <p:cNvPr id="42" name="Text Box 15">
            <a:extLst>
              <a:ext uri="{FF2B5EF4-FFF2-40B4-BE49-F238E27FC236}">
                <a16:creationId xmlns:a16="http://schemas.microsoft.com/office/drawing/2014/main" id="{EAF75A6E-F3A4-4553-AC2B-BF08F6BB6689}"/>
              </a:ext>
            </a:extLst>
          </p:cNvPr>
          <p:cNvSpPr txBox="1">
            <a:spLocks noChangeArrowheads="1"/>
          </p:cNvSpPr>
          <p:nvPr/>
        </p:nvSpPr>
        <p:spPr bwMode="auto">
          <a:xfrm>
            <a:off x="7043738" y="5686425"/>
            <a:ext cx="677862" cy="304800"/>
          </a:xfrm>
          <a:prstGeom prst="rect">
            <a:avLst/>
          </a:prstGeom>
          <a:noFill/>
          <a:ln w="12700">
            <a:noFill/>
            <a:miter lim="800000"/>
            <a:headEnd/>
            <a:tailEnd/>
          </a:ln>
        </p:spPr>
        <p:txBody>
          <a:bodyPr>
            <a:spAutoFit/>
          </a:bodyPr>
          <a:lstStyle/>
          <a:p>
            <a:pPr eaLnBrk="1" fontAlgn="auto" hangingPunct="1">
              <a:spcBef>
                <a:spcPct val="50000"/>
              </a:spcBef>
              <a:spcAft>
                <a:spcPts val="0"/>
              </a:spcAft>
              <a:defRPr/>
            </a:pPr>
            <a:r>
              <a:rPr kumimoji="0" lang="en-US" altLang="zh-CN" sz="1400" kern="0">
                <a:solidFill>
                  <a:srgbClr val="000000"/>
                </a:solidFill>
              </a:rPr>
              <a:t>B(:,j)</a:t>
            </a:r>
          </a:p>
        </p:txBody>
      </p:sp>
      <p:sp>
        <p:nvSpPr>
          <p:cNvPr id="43" name="Rectangle 16">
            <a:extLst>
              <a:ext uri="{FF2B5EF4-FFF2-40B4-BE49-F238E27FC236}">
                <a16:creationId xmlns:a16="http://schemas.microsoft.com/office/drawing/2014/main" id="{EFAD6251-ACB1-4CA0-93D2-2A7D9F2BECD1}"/>
              </a:ext>
            </a:extLst>
          </p:cNvPr>
          <p:cNvSpPr>
            <a:spLocks noChangeArrowheads="1"/>
          </p:cNvSpPr>
          <p:nvPr/>
        </p:nvSpPr>
        <p:spPr bwMode="auto">
          <a:xfrm>
            <a:off x="1371600" y="5229225"/>
            <a:ext cx="1150938" cy="1295400"/>
          </a:xfrm>
          <a:prstGeom prst="rect">
            <a:avLst/>
          </a:prstGeom>
          <a:noFill/>
          <a:ln w="1270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zh-CN" sz="1800" kern="0">
              <a:solidFill>
                <a:sysClr val="windowText" lastClr="000000"/>
              </a:solidFill>
            </a:endParaRPr>
          </a:p>
        </p:txBody>
      </p:sp>
      <p:sp>
        <p:nvSpPr>
          <p:cNvPr id="44" name="Rectangle 17">
            <a:extLst>
              <a:ext uri="{FF2B5EF4-FFF2-40B4-BE49-F238E27FC236}">
                <a16:creationId xmlns:a16="http://schemas.microsoft.com/office/drawing/2014/main" id="{281F7B10-9638-4622-AF44-9CDD47F2BDF6}"/>
              </a:ext>
            </a:extLst>
          </p:cNvPr>
          <p:cNvSpPr>
            <a:spLocks noChangeArrowheads="1"/>
          </p:cNvSpPr>
          <p:nvPr/>
        </p:nvSpPr>
        <p:spPr bwMode="auto">
          <a:xfrm>
            <a:off x="1828800" y="5762625"/>
            <a:ext cx="134938" cy="152400"/>
          </a:xfrm>
          <a:prstGeom prst="rect">
            <a:avLst/>
          </a:prstGeom>
          <a:solidFill>
            <a:srgbClr val="FC0128"/>
          </a:solidFill>
          <a:ln w="12700">
            <a:solidFill>
              <a:srgbClr val="000000"/>
            </a:solidFill>
            <a:miter lim="800000"/>
            <a:headEnd/>
            <a:tailEnd/>
          </a:ln>
        </p:spPr>
        <p:txBody>
          <a:bodyPr wrap="none" anchor="ctr"/>
          <a:lstStyle/>
          <a:p>
            <a:pPr eaLnBrk="1" fontAlgn="auto" hangingPunct="1">
              <a:spcBef>
                <a:spcPts val="0"/>
              </a:spcBef>
              <a:spcAft>
                <a:spcPts val="0"/>
              </a:spcAft>
              <a:defRPr/>
            </a:pPr>
            <a:endParaRPr kumimoji="0" lang="zh-CN" altLang="zh-CN" sz="1800" kern="0">
              <a:solidFill>
                <a:sysClr val="windowText" lastClr="000000"/>
              </a:solidFill>
            </a:endParaRPr>
          </a:p>
        </p:txBody>
      </p:sp>
      <p:sp>
        <p:nvSpPr>
          <p:cNvPr id="45" name="Text Box 18">
            <a:extLst>
              <a:ext uri="{FF2B5EF4-FFF2-40B4-BE49-F238E27FC236}">
                <a16:creationId xmlns:a16="http://schemas.microsoft.com/office/drawing/2014/main" id="{6902292F-8751-4B4B-8D58-D1C8F130D595}"/>
              </a:ext>
            </a:extLst>
          </p:cNvPr>
          <p:cNvSpPr txBox="1">
            <a:spLocks noChangeArrowheads="1"/>
          </p:cNvSpPr>
          <p:nvPr/>
        </p:nvSpPr>
        <p:spPr bwMode="auto">
          <a:xfrm>
            <a:off x="1557338" y="5457825"/>
            <a:ext cx="677862" cy="304800"/>
          </a:xfrm>
          <a:prstGeom prst="rect">
            <a:avLst/>
          </a:prstGeom>
          <a:noFill/>
          <a:ln w="12700">
            <a:noFill/>
            <a:miter lim="800000"/>
            <a:headEnd/>
            <a:tailEnd/>
          </a:ln>
        </p:spPr>
        <p:txBody>
          <a:bodyPr>
            <a:spAutoFit/>
          </a:bodyPr>
          <a:lstStyle/>
          <a:p>
            <a:pPr eaLnBrk="1" fontAlgn="auto" hangingPunct="1">
              <a:spcBef>
                <a:spcPct val="50000"/>
              </a:spcBef>
              <a:spcAft>
                <a:spcPts val="0"/>
              </a:spcAft>
              <a:defRPr/>
            </a:pPr>
            <a:r>
              <a:rPr kumimoji="0" lang="en-US" altLang="zh-CN" sz="1400" kern="0">
                <a:solidFill>
                  <a:srgbClr val="000000"/>
                </a:solidFill>
              </a:rPr>
              <a:t>C(i,j)</a:t>
            </a:r>
          </a:p>
        </p:txBody>
      </p:sp>
      <p:sp>
        <p:nvSpPr>
          <p:cNvPr id="46" name="TextBox 45">
            <a:extLst>
              <a:ext uri="{FF2B5EF4-FFF2-40B4-BE49-F238E27FC236}">
                <a16:creationId xmlns:a16="http://schemas.microsoft.com/office/drawing/2014/main" id="{82B983A5-868D-403F-AF2E-86C572A9D986}"/>
              </a:ext>
            </a:extLst>
          </p:cNvPr>
          <p:cNvSpPr txBox="1">
            <a:spLocks noChangeArrowheads="1"/>
          </p:cNvSpPr>
          <p:nvPr/>
        </p:nvSpPr>
        <p:spPr bwMode="auto">
          <a:xfrm>
            <a:off x="2235200" y="4640263"/>
            <a:ext cx="2343150" cy="369887"/>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kumimoji="0" lang="zh-CN" altLang="en-US" sz="1800" kern="0" dirty="0">
                <a:solidFill>
                  <a:srgbClr val="063DE8"/>
                </a:solidFill>
              </a:rPr>
              <a:t>共</a:t>
            </a:r>
            <a:r>
              <a:rPr kumimoji="0" lang="en-US" altLang="zh-CN" sz="1800" kern="0" dirty="0">
                <a:solidFill>
                  <a:srgbClr val="063DE8"/>
                </a:solidFill>
              </a:rPr>
              <a:t>n</a:t>
            </a:r>
            <a:r>
              <a:rPr kumimoji="0" lang="en-US" altLang="zh-CN" sz="1800" kern="0" baseline="30000" dirty="0">
                <a:solidFill>
                  <a:srgbClr val="063DE8"/>
                </a:solidFill>
              </a:rPr>
              <a:t>3</a:t>
            </a:r>
            <a:r>
              <a:rPr kumimoji="0" lang="en-US" altLang="zh-CN" sz="1800" kern="0" dirty="0">
                <a:solidFill>
                  <a:srgbClr val="063DE8"/>
                </a:solidFill>
              </a:rPr>
              <a:t> + O(n</a:t>
            </a:r>
            <a:r>
              <a:rPr kumimoji="0" lang="en-US" altLang="zh-CN" sz="1800" kern="0" baseline="30000" dirty="0">
                <a:solidFill>
                  <a:srgbClr val="063DE8"/>
                </a:solidFill>
              </a:rPr>
              <a:t>2</a:t>
            </a:r>
            <a:r>
              <a:rPr kumimoji="0" lang="en-US" altLang="zh-CN" sz="1800" kern="0" dirty="0">
                <a:solidFill>
                  <a:srgbClr val="063DE8"/>
                </a:solidFill>
              </a:rPr>
              <a:t>) </a:t>
            </a:r>
            <a:r>
              <a:rPr kumimoji="0" lang="zh-CN" altLang="en-US" sz="1800" kern="0" dirty="0">
                <a:solidFill>
                  <a:srgbClr val="063DE8"/>
                </a:solidFill>
              </a:rPr>
              <a:t>次读</a:t>
            </a:r>
            <a:r>
              <a:rPr kumimoji="0" lang="en-US" altLang="zh-CN" sz="1800" kern="0" dirty="0">
                <a:solidFill>
                  <a:srgbClr val="063DE8"/>
                </a:solidFill>
              </a:rPr>
              <a:t>/</a:t>
            </a:r>
            <a:r>
              <a:rPr kumimoji="0" lang="zh-CN" altLang="en-US" sz="1800" kern="0" dirty="0">
                <a:solidFill>
                  <a:srgbClr val="063DE8"/>
                </a:solidFill>
              </a:rPr>
              <a:t>写</a:t>
            </a:r>
            <a:endParaRPr kumimoji="0" lang="en-US" altLang="zh-CN" sz="1800" kern="0" dirty="0">
              <a:solidFill>
                <a:srgbClr val="063DE8"/>
              </a:solidFill>
            </a:endParaRPr>
          </a:p>
        </p:txBody>
      </p:sp>
      <p:sp>
        <p:nvSpPr>
          <p:cNvPr id="87060" name="Footer Placeholder 16">
            <a:extLst>
              <a:ext uri="{FF2B5EF4-FFF2-40B4-BE49-F238E27FC236}">
                <a16:creationId xmlns:a16="http://schemas.microsoft.com/office/drawing/2014/main" id="{15874D72-82D6-4830-A447-56E494FFA84A}"/>
              </a:ext>
            </a:extLst>
          </p:cNvPr>
          <p:cNvSpPr txBox="1">
            <a:spLocks/>
          </p:cNvSpPr>
          <p:nvPr/>
        </p:nvSpPr>
        <p:spPr bwMode="auto">
          <a:xfrm>
            <a:off x="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solidFill>
                  <a:srgbClr val="CC3300"/>
                </a:solidFill>
                <a:latin typeface="Helvetica" panose="020B0604020202020204" pitchFamily="34" charset="0"/>
              </a:rPr>
              <a:t>Slide source: Jim Demmel, CS267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597B1A1-64CB-4C00-9FE0-5ABCEB6F7B68}"/>
              </a:ext>
            </a:extLst>
          </p:cNvPr>
          <p:cNvSpPr>
            <a:spLocks noGrp="1" noChangeArrowheads="1"/>
          </p:cNvSpPr>
          <p:nvPr>
            <p:ph type="title"/>
          </p:nvPr>
        </p:nvSpPr>
        <p:spPr/>
        <p:txBody>
          <a:bodyPr/>
          <a:lstStyle/>
          <a:p>
            <a:pPr eaLnBrk="1" hangingPunct="1"/>
            <a:r>
              <a:rPr lang="en-US" altLang="zh-CN"/>
              <a:t>OpenMP</a:t>
            </a:r>
            <a:r>
              <a:rPr lang="zh-CN" altLang="en-US"/>
              <a:t>执行模型（续）</a:t>
            </a:r>
          </a:p>
        </p:txBody>
      </p:sp>
      <p:sp>
        <p:nvSpPr>
          <p:cNvPr id="12291" name="Rectangle 3">
            <a:extLst>
              <a:ext uri="{FF2B5EF4-FFF2-40B4-BE49-F238E27FC236}">
                <a16:creationId xmlns:a16="http://schemas.microsoft.com/office/drawing/2014/main" id="{0E9708E1-33DD-40E1-9823-C1E74FD04B1A}"/>
              </a:ext>
            </a:extLst>
          </p:cNvPr>
          <p:cNvSpPr>
            <a:spLocks noGrp="1" noChangeArrowheads="1"/>
          </p:cNvSpPr>
          <p:nvPr>
            <p:ph type="body" idx="1"/>
          </p:nvPr>
        </p:nvSpPr>
        <p:spPr/>
        <p:txBody>
          <a:bodyPr/>
          <a:lstStyle/>
          <a:p>
            <a:pPr eaLnBrk="1" hangingPunct="1"/>
            <a:endParaRPr lang="zh-CN" altLang="en-US"/>
          </a:p>
        </p:txBody>
      </p:sp>
      <p:pic>
        <p:nvPicPr>
          <p:cNvPr id="12292" name="Picture 2">
            <a:extLst>
              <a:ext uri="{FF2B5EF4-FFF2-40B4-BE49-F238E27FC236}">
                <a16:creationId xmlns:a16="http://schemas.microsoft.com/office/drawing/2014/main" id="{55CA63B9-49F1-4B63-9276-757567EAA1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12875"/>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a:extLst>
              <a:ext uri="{FF2B5EF4-FFF2-40B4-BE49-F238E27FC236}">
                <a16:creationId xmlns:a16="http://schemas.microsoft.com/office/drawing/2014/main" id="{3CCF3EDD-73D7-47E2-BF5F-877CD4C6E5AE}"/>
              </a:ext>
            </a:extLst>
          </p:cNvPr>
          <p:cNvSpPr>
            <a:spLocks noGrp="1" noChangeArrowheads="1"/>
          </p:cNvSpPr>
          <p:nvPr>
            <p:ph type="title"/>
          </p:nvPr>
        </p:nvSpPr>
        <p:spPr/>
        <p:txBody>
          <a:bodyPr/>
          <a:lstStyle/>
          <a:p>
            <a:r>
              <a:rPr lang="zh-CN" altLang="en-US"/>
              <a:t>分块矩阵乘法减少通信</a:t>
            </a:r>
          </a:p>
        </p:txBody>
      </p:sp>
      <p:sp>
        <p:nvSpPr>
          <p:cNvPr id="3" name="内容占位符 2">
            <a:extLst>
              <a:ext uri="{FF2B5EF4-FFF2-40B4-BE49-F238E27FC236}">
                <a16:creationId xmlns:a16="http://schemas.microsoft.com/office/drawing/2014/main" id="{9EF6C514-99E5-459D-AE34-35CD06F17621}"/>
              </a:ext>
            </a:extLst>
          </p:cNvPr>
          <p:cNvSpPr>
            <a:spLocks noGrp="1"/>
          </p:cNvSpPr>
          <p:nvPr>
            <p:ph idx="1"/>
          </p:nvPr>
        </p:nvSpPr>
        <p:spPr/>
        <p:txBody>
          <a:bodyPr/>
          <a:lstStyle/>
          <a:p>
            <a:pPr>
              <a:defRPr/>
            </a:pPr>
            <a:r>
              <a:rPr lang="zh-CN" altLang="en-US" sz="2800" dirty="0"/>
              <a:t>分块矩阵乘法</a:t>
            </a:r>
            <a:r>
              <a:rPr lang="en-US" altLang="zh-CN" sz="2800" dirty="0">
                <a:ea typeface="ＭＳ Ｐゴシック" pitchFamily="34" charset="-128"/>
              </a:rPr>
              <a:t>C=A·B</a:t>
            </a:r>
            <a:r>
              <a:rPr lang="zh-CN" altLang="en-US" sz="2800" dirty="0"/>
              <a:t>，元素乘</a:t>
            </a:r>
            <a:r>
              <a:rPr lang="en-US" altLang="zh-CN" sz="2800" dirty="0"/>
              <a:t>/</a:t>
            </a:r>
            <a:r>
              <a:rPr lang="zh-CN" altLang="en-US" sz="2800" dirty="0"/>
              <a:t>加</a:t>
            </a:r>
            <a:r>
              <a:rPr lang="en-US" altLang="zh-CN" sz="2800" dirty="0">
                <a:sym typeface="Wingdings" pitchFamily="2" charset="2"/>
              </a:rPr>
              <a:t></a:t>
            </a:r>
            <a:r>
              <a:rPr lang="zh-CN" altLang="en-US" sz="2800" dirty="0">
                <a:sym typeface="Wingdings" pitchFamily="2" charset="2"/>
              </a:rPr>
              <a:t>子矩阵乘</a:t>
            </a:r>
            <a:r>
              <a:rPr lang="en-US" altLang="zh-CN" sz="2800" dirty="0">
                <a:sym typeface="Wingdings" pitchFamily="2" charset="2"/>
              </a:rPr>
              <a:t>/</a:t>
            </a:r>
            <a:r>
              <a:rPr lang="zh-CN" altLang="en-US" sz="2800" dirty="0">
                <a:sym typeface="Wingdings" pitchFamily="2" charset="2"/>
              </a:rPr>
              <a:t>加，子矩阵规模依赖于</a:t>
            </a:r>
            <a:r>
              <a:rPr lang="en-US" altLang="zh-CN" sz="2800" dirty="0">
                <a:sym typeface="Wingdings" pitchFamily="2" charset="2"/>
              </a:rPr>
              <a:t>cache</a:t>
            </a:r>
            <a:r>
              <a:rPr lang="zh-CN" altLang="en-US" sz="2800" dirty="0">
                <a:sym typeface="Wingdings" pitchFamily="2" charset="2"/>
              </a:rPr>
              <a:t>大小</a:t>
            </a:r>
            <a:endParaRPr lang="en-US" altLang="zh-CN" sz="2800" dirty="0">
              <a:sym typeface="Wingdings" pitchFamily="2" charset="2"/>
            </a:endParaRPr>
          </a:p>
          <a:p>
            <a:pPr lvl="1">
              <a:defRPr/>
            </a:pPr>
            <a:r>
              <a:rPr lang="en-US" altLang="zh-CN" sz="2400" dirty="0" err="1"/>
              <a:t>A</a:t>
            </a:r>
            <a:r>
              <a:rPr lang="en-US" altLang="zh-CN" sz="2400" baseline="30000" dirty="0" err="1"/>
              <a:t>nxn</a:t>
            </a:r>
            <a:r>
              <a:rPr lang="en-US" altLang="zh-CN" sz="2400" dirty="0"/>
              <a:t>, </a:t>
            </a:r>
            <a:r>
              <a:rPr lang="en-US" altLang="zh-CN" sz="2400" dirty="0" err="1"/>
              <a:t>B</a:t>
            </a:r>
            <a:r>
              <a:rPr lang="en-US" altLang="zh-CN" sz="2400" baseline="30000" dirty="0" err="1"/>
              <a:t>nxn</a:t>
            </a:r>
            <a:r>
              <a:rPr lang="en-US" altLang="zh-CN" sz="2400" dirty="0"/>
              <a:t>, </a:t>
            </a:r>
            <a:r>
              <a:rPr lang="en-US" altLang="zh-CN" sz="2400" dirty="0" err="1"/>
              <a:t>C</a:t>
            </a:r>
            <a:r>
              <a:rPr lang="en-US" altLang="zh-CN" sz="2400" baseline="30000" dirty="0" err="1"/>
              <a:t>nxn</a:t>
            </a:r>
            <a:r>
              <a:rPr lang="en-US" altLang="zh-CN" sz="2400" dirty="0"/>
              <a:t> </a:t>
            </a:r>
            <a:r>
              <a:rPr lang="zh-CN" altLang="en-US" sz="2400" dirty="0"/>
              <a:t>分解为</a:t>
            </a:r>
            <a:r>
              <a:rPr lang="en-US" altLang="zh-CN" sz="2400" dirty="0" err="1"/>
              <a:t>bxb</a:t>
            </a:r>
            <a:r>
              <a:rPr lang="zh-CN" altLang="en-US" sz="2400" dirty="0"/>
              <a:t>的子矩阵，标记为</a:t>
            </a:r>
            <a:r>
              <a:rPr lang="en-US" altLang="zh-CN" sz="2400" dirty="0"/>
              <a:t>A(</a:t>
            </a:r>
            <a:r>
              <a:rPr lang="en-US" altLang="zh-CN" sz="2400" dirty="0" err="1"/>
              <a:t>i,j</a:t>
            </a:r>
            <a:r>
              <a:rPr lang="en-US" altLang="zh-CN" sz="2400" dirty="0"/>
              <a:t>)…</a:t>
            </a:r>
          </a:p>
          <a:p>
            <a:pPr lvl="1">
              <a:defRPr/>
            </a:pPr>
            <a:r>
              <a:rPr lang="en-US" altLang="zh-CN" sz="2400" dirty="0"/>
              <a:t>b</a:t>
            </a:r>
            <a:r>
              <a:rPr lang="zh-CN" altLang="en-US" sz="2400" dirty="0"/>
              <a:t>的选择</a:t>
            </a:r>
            <a:r>
              <a:rPr lang="en-US" altLang="zh-CN" sz="2400" dirty="0"/>
              <a:t>——3</a:t>
            </a:r>
            <a:r>
              <a:rPr lang="zh-CN" altLang="en-US" sz="2400" dirty="0"/>
              <a:t>个</a:t>
            </a:r>
            <a:r>
              <a:rPr lang="en-US" altLang="zh-CN" sz="2400" dirty="0" err="1"/>
              <a:t>bxb</a:t>
            </a:r>
            <a:r>
              <a:rPr lang="zh-CN" altLang="en-US" sz="2400" dirty="0"/>
              <a:t>的子矩阵可放入</a:t>
            </a:r>
            <a:r>
              <a:rPr lang="en-US" altLang="zh-CN" sz="2400" dirty="0"/>
              <a:t>cache</a:t>
            </a:r>
            <a:r>
              <a:rPr lang="zh-CN" altLang="en-US" sz="2400" dirty="0"/>
              <a:t>中</a:t>
            </a:r>
            <a:endParaRPr lang="en-US" altLang="zh-CN" sz="2400" dirty="0"/>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for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 = 1 to </a:t>
            </a:r>
            <a:r>
              <a:rPr lang="en-US" altLang="zh-CN" sz="1800" kern="100" dirty="0">
                <a:solidFill>
                  <a:srgbClr val="FF0000"/>
                </a:solidFill>
                <a:latin typeface="Arial" panose="020B0604020202020204" pitchFamily="34" charset="0"/>
              </a:rPr>
              <a:t>n/b</a:t>
            </a:r>
            <a:r>
              <a:rPr lang="en-US" altLang="zh-CN" sz="1800" kern="100" dirty="0">
                <a:solidFill>
                  <a:srgbClr val="0000FF"/>
                </a:solidFill>
                <a:latin typeface="Arial" panose="020B0604020202020204" pitchFamily="34" charset="0"/>
              </a:rPr>
              <a:t>   for j=1 to </a:t>
            </a:r>
            <a:r>
              <a:rPr lang="en-US" altLang="zh-CN" sz="1800" kern="100" dirty="0">
                <a:solidFill>
                  <a:srgbClr val="FF0000"/>
                </a:solidFill>
                <a:latin typeface="Arial" panose="020B0604020202020204" pitchFamily="34" charset="0"/>
              </a:rPr>
              <a:t>n/b</a:t>
            </a:r>
            <a:r>
              <a:rPr lang="en-US" altLang="zh-CN" sz="1800" kern="100" dirty="0">
                <a:solidFill>
                  <a:srgbClr val="0000FF"/>
                </a:solidFill>
                <a:latin typeface="Arial" panose="020B0604020202020204" pitchFamily="34" charset="0"/>
              </a:rPr>
              <a:t>   for k=1 to </a:t>
            </a:r>
            <a:r>
              <a:rPr lang="en-US" altLang="zh-CN" sz="1800" kern="100" dirty="0">
                <a:solidFill>
                  <a:srgbClr val="FF0000"/>
                </a:solidFill>
                <a:latin typeface="Arial" panose="020B0604020202020204" pitchFamily="34" charset="0"/>
              </a:rPr>
              <a:t>n/b</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C(</a:t>
            </a:r>
            <a:r>
              <a:rPr lang="en-US" altLang="zh-CN" sz="1800" kern="100" dirty="0" err="1">
                <a:solidFill>
                  <a:srgbClr val="0000FF"/>
                </a:solidFill>
                <a:latin typeface="Arial" panose="020B0604020202020204" pitchFamily="34" charset="0"/>
              </a:rPr>
              <a:t>i,j</a:t>
            </a:r>
            <a:r>
              <a:rPr lang="en-US" altLang="zh-CN" sz="1800" kern="100" dirty="0">
                <a:solidFill>
                  <a:srgbClr val="0000FF"/>
                </a:solidFill>
                <a:latin typeface="Arial" panose="020B0604020202020204" pitchFamily="34" charset="0"/>
              </a:rPr>
              <a:t>) = C(</a:t>
            </a:r>
            <a:r>
              <a:rPr lang="en-US" altLang="zh-CN" sz="1800" kern="100" dirty="0" err="1">
                <a:solidFill>
                  <a:srgbClr val="0000FF"/>
                </a:solidFill>
                <a:latin typeface="Arial" panose="020B0604020202020204" pitchFamily="34" charset="0"/>
              </a:rPr>
              <a:t>i,j</a:t>
            </a:r>
            <a:r>
              <a:rPr lang="en-US" altLang="zh-CN" sz="1800" kern="100" dirty="0">
                <a:solidFill>
                  <a:srgbClr val="0000FF"/>
                </a:solidFill>
                <a:latin typeface="Arial" panose="020B0604020202020204" pitchFamily="34" charset="0"/>
              </a:rPr>
              <a:t>) + A(</a:t>
            </a:r>
            <a:r>
              <a:rPr lang="en-US" altLang="zh-CN" sz="1800" kern="100" dirty="0" err="1">
                <a:solidFill>
                  <a:srgbClr val="0000FF"/>
                </a:solidFill>
                <a:latin typeface="Arial" panose="020B0604020202020204" pitchFamily="34" charset="0"/>
              </a:rPr>
              <a:t>i,k</a:t>
            </a:r>
            <a:r>
              <a:rPr lang="en-US" altLang="zh-CN" sz="1800" kern="100" dirty="0">
                <a:solidFill>
                  <a:srgbClr val="0000FF"/>
                </a:solidFill>
                <a:latin typeface="Arial" panose="020B0604020202020204" pitchFamily="34" charset="0"/>
              </a:rPr>
              <a:t>)·B(</a:t>
            </a:r>
            <a:r>
              <a:rPr lang="en-US" altLang="zh-CN" sz="1800" kern="100" dirty="0" err="1">
                <a:solidFill>
                  <a:srgbClr val="0000FF"/>
                </a:solidFill>
                <a:latin typeface="Arial" panose="020B0604020202020204" pitchFamily="34" charset="0"/>
              </a:rPr>
              <a:t>k,j</a:t>
            </a:r>
            <a:r>
              <a:rPr lang="en-US" altLang="zh-CN" sz="1800" kern="100" dirty="0">
                <a:solidFill>
                  <a:srgbClr val="0000FF"/>
                </a:solidFill>
                <a:latin typeface="Arial" panose="020B0604020202020204" pitchFamily="34" charset="0"/>
              </a:rPr>
              <a:t>)      …  b x b</a:t>
            </a:r>
            <a:r>
              <a:rPr lang="zh-CN" altLang="en-US" sz="1800" kern="100" dirty="0">
                <a:solidFill>
                  <a:srgbClr val="0000FF"/>
                </a:solidFill>
                <a:latin typeface="Arial" panose="020B0604020202020204" pitchFamily="34" charset="0"/>
              </a:rPr>
              <a:t>的矩阵乘法，</a:t>
            </a:r>
            <a:r>
              <a:rPr lang="en-US" altLang="zh-CN" sz="1800" kern="100" dirty="0">
                <a:solidFill>
                  <a:srgbClr val="0000FF"/>
                </a:solidFill>
                <a:latin typeface="Arial" panose="020B0604020202020204" pitchFamily="34" charset="0"/>
              </a:rPr>
              <a:t>4b</a:t>
            </a:r>
            <a:r>
              <a:rPr lang="en-US" altLang="zh-CN" sz="1800" kern="100" baseline="30000" dirty="0">
                <a:solidFill>
                  <a:srgbClr val="0000FF"/>
                </a:solidFill>
                <a:latin typeface="Arial" panose="020B0604020202020204" pitchFamily="34" charset="0"/>
              </a:rPr>
              <a:t>2</a:t>
            </a:r>
            <a:r>
              <a:rPr lang="en-US" altLang="zh-CN" sz="1800" kern="100" dirty="0">
                <a:solidFill>
                  <a:srgbClr val="0000FF"/>
                </a:solidFill>
                <a:latin typeface="Arial" panose="020B0604020202020204" pitchFamily="34" charset="0"/>
              </a:rPr>
              <a:t> </a:t>
            </a:r>
            <a:r>
              <a:rPr lang="zh-CN" altLang="en-US" sz="1800" kern="100" dirty="0">
                <a:solidFill>
                  <a:srgbClr val="0000FF"/>
                </a:solidFill>
                <a:latin typeface="Arial" panose="020B0604020202020204" pitchFamily="34" charset="0"/>
              </a:rPr>
              <a:t>次读</a:t>
            </a:r>
            <a:r>
              <a:rPr lang="en-US" altLang="zh-CN" sz="1800" kern="100" dirty="0">
                <a:solidFill>
                  <a:srgbClr val="0000FF"/>
                </a:solidFill>
                <a:latin typeface="Arial" panose="020B0604020202020204" pitchFamily="34" charset="0"/>
              </a:rPr>
              <a:t>/</a:t>
            </a:r>
            <a:r>
              <a:rPr lang="zh-CN" altLang="en-US" sz="1800" kern="100" dirty="0">
                <a:solidFill>
                  <a:srgbClr val="0000FF"/>
                </a:solidFill>
                <a:latin typeface="Arial" panose="020B0604020202020204" pitchFamily="34" charset="0"/>
              </a:rPr>
              <a:t>写</a:t>
            </a:r>
            <a:endParaRPr lang="en-US" altLang="zh-CN" sz="2400" dirty="0"/>
          </a:p>
          <a:p>
            <a:pPr lvl="1">
              <a:defRPr/>
            </a:pPr>
            <a:r>
              <a:rPr lang="zh-CN" altLang="en-US" sz="2400" dirty="0"/>
              <a:t>共</a:t>
            </a:r>
            <a:r>
              <a:rPr lang="en-US" altLang="zh-CN" sz="2400" dirty="0">
                <a:solidFill>
                  <a:schemeClr val="accent2"/>
                </a:solidFill>
              </a:rPr>
              <a:t>(n/b)</a:t>
            </a:r>
            <a:r>
              <a:rPr lang="en-US" altLang="zh-CN" sz="2400" baseline="30000" dirty="0">
                <a:solidFill>
                  <a:schemeClr val="accent2"/>
                </a:solidFill>
              </a:rPr>
              <a:t>3</a:t>
            </a:r>
            <a:r>
              <a:rPr lang="en-US" altLang="zh-CN" sz="2400" dirty="0">
                <a:solidFill>
                  <a:schemeClr val="accent2"/>
                </a:solidFill>
              </a:rPr>
              <a:t> · 4b</a:t>
            </a:r>
            <a:r>
              <a:rPr lang="en-US" altLang="zh-CN" sz="2400" baseline="30000" dirty="0">
                <a:solidFill>
                  <a:schemeClr val="accent2"/>
                </a:solidFill>
              </a:rPr>
              <a:t>2</a:t>
            </a:r>
            <a:r>
              <a:rPr lang="en-US" altLang="zh-CN" sz="2400" dirty="0">
                <a:solidFill>
                  <a:schemeClr val="accent2"/>
                </a:solidFill>
              </a:rPr>
              <a:t> = 4n</a:t>
            </a:r>
            <a:r>
              <a:rPr lang="en-US" altLang="zh-CN" sz="2400" baseline="30000" dirty="0">
                <a:solidFill>
                  <a:schemeClr val="accent2"/>
                </a:solidFill>
              </a:rPr>
              <a:t>3</a:t>
            </a:r>
            <a:r>
              <a:rPr lang="en-US" altLang="zh-CN" sz="2400" dirty="0">
                <a:solidFill>
                  <a:schemeClr val="accent2"/>
                </a:solidFill>
              </a:rPr>
              <a:t>/b</a:t>
            </a:r>
            <a:r>
              <a:rPr lang="zh-CN" altLang="en-US" sz="2400" dirty="0">
                <a:solidFill>
                  <a:schemeClr val="accent2"/>
                </a:solidFill>
              </a:rPr>
              <a:t>次读</a:t>
            </a:r>
            <a:r>
              <a:rPr lang="en-US" altLang="zh-CN" sz="2400" dirty="0">
                <a:solidFill>
                  <a:schemeClr val="accent2"/>
                </a:solidFill>
              </a:rPr>
              <a:t>/</a:t>
            </a:r>
            <a:r>
              <a:rPr lang="zh-CN" altLang="en-US" sz="2400" dirty="0">
                <a:solidFill>
                  <a:schemeClr val="accent2"/>
                </a:solidFill>
              </a:rPr>
              <a:t>写</a:t>
            </a:r>
            <a:endParaRPr lang="en-US" altLang="zh-CN" sz="2400" dirty="0">
              <a:solidFill>
                <a:schemeClr val="accent2"/>
              </a:solidFill>
            </a:endParaRPr>
          </a:p>
          <a:p>
            <a:pPr lvl="1">
              <a:defRPr/>
            </a:pPr>
            <a:r>
              <a:rPr lang="zh-CN" altLang="en-US" sz="2400" dirty="0">
                <a:solidFill>
                  <a:schemeClr val="accent2"/>
                </a:solidFill>
              </a:rPr>
              <a:t>最小化条件：</a:t>
            </a:r>
            <a:r>
              <a:rPr lang="en-US" altLang="zh-CN" sz="2400" dirty="0">
                <a:solidFill>
                  <a:schemeClr val="accent2"/>
                </a:solidFill>
              </a:rPr>
              <a:t>b</a:t>
            </a:r>
            <a:r>
              <a:rPr lang="zh-CN" altLang="en-US" sz="2400" dirty="0">
                <a:solidFill>
                  <a:schemeClr val="accent2"/>
                </a:solidFill>
              </a:rPr>
              <a:t>尽量大，但子矩阵能放入</a:t>
            </a:r>
            <a:r>
              <a:rPr lang="en-US" altLang="zh-CN" sz="2400" dirty="0">
                <a:solidFill>
                  <a:schemeClr val="accent2"/>
                </a:solidFill>
              </a:rPr>
              <a:t>cache</a:t>
            </a:r>
            <a:br>
              <a:rPr lang="en-US" altLang="zh-CN" sz="2400" dirty="0">
                <a:solidFill>
                  <a:schemeClr val="accent2"/>
                </a:solidFill>
              </a:rPr>
            </a:br>
            <a:r>
              <a:rPr lang="en-US" altLang="zh-CN" sz="2400" dirty="0">
                <a:solidFill>
                  <a:schemeClr val="accent2"/>
                </a:solidFill>
              </a:rPr>
              <a:t>3b</a:t>
            </a:r>
            <a:r>
              <a:rPr lang="en-US" altLang="zh-CN" sz="2400" baseline="30000" dirty="0">
                <a:solidFill>
                  <a:schemeClr val="accent2"/>
                </a:solidFill>
              </a:rPr>
              <a:t>2</a:t>
            </a:r>
            <a:r>
              <a:rPr lang="en-US" altLang="zh-CN" sz="2400" dirty="0">
                <a:solidFill>
                  <a:schemeClr val="accent2"/>
                </a:solidFill>
              </a:rPr>
              <a:t>=cache</a:t>
            </a:r>
            <a:r>
              <a:rPr lang="zh-CN" altLang="en-US" sz="2400" dirty="0">
                <a:solidFill>
                  <a:schemeClr val="accent2"/>
                </a:solidFill>
              </a:rPr>
              <a:t>大小</a:t>
            </a:r>
            <a:r>
              <a:rPr lang="en-US" altLang="zh-CN" sz="2400" dirty="0">
                <a:solidFill>
                  <a:schemeClr val="accent2"/>
                </a:solidFill>
              </a:rPr>
              <a:t>M</a:t>
            </a:r>
            <a:r>
              <a:rPr lang="zh-CN" altLang="en-US" sz="2400" dirty="0">
                <a:solidFill>
                  <a:schemeClr val="accent2"/>
                </a:solidFill>
              </a:rPr>
              <a:t>，</a:t>
            </a:r>
            <a:r>
              <a:rPr lang="en-US" altLang="zh-CN" sz="2400" dirty="0">
                <a:solidFill>
                  <a:schemeClr val="accent2"/>
                </a:solidFill>
              </a:rPr>
              <a:t>O(n</a:t>
            </a:r>
            <a:r>
              <a:rPr lang="en-US" altLang="zh-CN" sz="2400" baseline="30000" dirty="0">
                <a:solidFill>
                  <a:schemeClr val="accent2"/>
                </a:solidFill>
              </a:rPr>
              <a:t>3</a:t>
            </a:r>
            <a:r>
              <a:rPr lang="en-US" altLang="zh-CN" sz="2400" dirty="0">
                <a:solidFill>
                  <a:schemeClr val="accent2"/>
                </a:solidFill>
              </a:rPr>
              <a:t>/M</a:t>
            </a:r>
            <a:r>
              <a:rPr lang="en-US" altLang="zh-CN" sz="2400" baseline="30000" dirty="0">
                <a:solidFill>
                  <a:schemeClr val="accent2"/>
                </a:solidFill>
              </a:rPr>
              <a:t>1/2</a:t>
            </a:r>
            <a:r>
              <a:rPr lang="en-US" altLang="zh-CN" sz="2400" dirty="0">
                <a:solidFill>
                  <a:schemeClr val="accent2"/>
                </a:solidFill>
              </a:rPr>
              <a:t>) </a:t>
            </a:r>
          </a:p>
          <a:p>
            <a:pPr lvl="1">
              <a:defRPr/>
            </a:pPr>
            <a:r>
              <a:rPr lang="zh-CN" altLang="en-US" sz="2400" dirty="0">
                <a:solidFill>
                  <a:schemeClr val="accent2"/>
                </a:solidFill>
              </a:rPr>
              <a:t>多个内存层次（</a:t>
            </a:r>
            <a:r>
              <a:rPr lang="en-US" altLang="zh-CN" sz="2400" dirty="0">
                <a:solidFill>
                  <a:schemeClr val="accent2"/>
                </a:solidFill>
              </a:rPr>
              <a:t>L1</a:t>
            </a:r>
            <a:r>
              <a:rPr lang="zh-CN" altLang="en-US" sz="2400" dirty="0">
                <a:solidFill>
                  <a:schemeClr val="accent2"/>
                </a:solidFill>
              </a:rPr>
              <a:t>、</a:t>
            </a:r>
            <a:r>
              <a:rPr lang="en-US" altLang="zh-CN" sz="2400" dirty="0">
                <a:solidFill>
                  <a:schemeClr val="accent2"/>
                </a:solidFill>
              </a:rPr>
              <a:t>L2</a:t>
            </a:r>
            <a:r>
              <a:rPr lang="zh-CN" altLang="en-US" sz="2400" dirty="0">
                <a:solidFill>
                  <a:schemeClr val="accent2"/>
                </a:solidFill>
              </a:rPr>
              <a:t>、</a:t>
            </a:r>
            <a:r>
              <a:rPr lang="en-US" altLang="zh-CN" sz="2400" dirty="0">
                <a:solidFill>
                  <a:schemeClr val="accent2"/>
                </a:solidFill>
              </a:rPr>
              <a:t>…</a:t>
            </a:r>
            <a:r>
              <a:rPr lang="zh-CN" altLang="en-US" sz="2400" dirty="0">
                <a:solidFill>
                  <a:schemeClr val="accent2"/>
                </a:solidFill>
              </a:rPr>
              <a:t>）时会怎样？</a:t>
            </a:r>
            <a:endParaRPr lang="en-US" altLang="zh-CN" sz="2400" dirty="0">
              <a:solidFill>
                <a:schemeClr val="accent2"/>
              </a:solidFill>
            </a:endParaRPr>
          </a:p>
          <a:p>
            <a:pPr lvl="2">
              <a:defRPr/>
            </a:pPr>
            <a:r>
              <a:rPr lang="zh-CN" altLang="en-US" sz="2000" dirty="0">
                <a:solidFill>
                  <a:schemeClr val="accent2"/>
                </a:solidFill>
              </a:rPr>
              <a:t>每个层次可能都需要多出</a:t>
            </a:r>
            <a:r>
              <a:rPr lang="en-US" altLang="zh-CN" sz="2000" dirty="0">
                <a:solidFill>
                  <a:schemeClr val="accent2"/>
                </a:solidFill>
              </a:rPr>
              <a:t>3</a:t>
            </a:r>
            <a:r>
              <a:rPr lang="zh-CN" altLang="en-US" sz="2000" dirty="0">
                <a:solidFill>
                  <a:schemeClr val="accent2"/>
                </a:solidFill>
              </a:rPr>
              <a:t>层循环</a:t>
            </a:r>
            <a:endParaRPr lang="zh-CN" altLang="en-US" sz="2000" dirty="0"/>
          </a:p>
        </p:txBody>
      </p:sp>
      <p:sp>
        <p:nvSpPr>
          <p:cNvPr id="88068" name="Footer Placeholder 16">
            <a:extLst>
              <a:ext uri="{FF2B5EF4-FFF2-40B4-BE49-F238E27FC236}">
                <a16:creationId xmlns:a16="http://schemas.microsoft.com/office/drawing/2014/main" id="{98786F0E-E5CB-4BE4-BB0C-C40CF9F7A69C}"/>
              </a:ext>
            </a:extLst>
          </p:cNvPr>
          <p:cNvSpPr txBox="1">
            <a:spLocks/>
          </p:cNvSpPr>
          <p:nvPr/>
        </p:nvSpPr>
        <p:spPr bwMode="auto">
          <a:xfrm>
            <a:off x="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solidFill>
                  <a:srgbClr val="CC3300"/>
                </a:solidFill>
                <a:latin typeface="Helvetica" panose="020B0604020202020204" pitchFamily="34" charset="0"/>
              </a:rPr>
              <a:t>Slide source: Jim Demmel, CS267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a:extLst>
              <a:ext uri="{FF2B5EF4-FFF2-40B4-BE49-F238E27FC236}">
                <a16:creationId xmlns:a16="http://schemas.microsoft.com/office/drawing/2014/main" id="{71BB7661-5618-4D30-BF0A-4E9F9AA3BA22}"/>
              </a:ext>
            </a:extLst>
          </p:cNvPr>
          <p:cNvSpPr>
            <a:spLocks noGrp="1" noChangeArrowheads="1"/>
          </p:cNvSpPr>
          <p:nvPr>
            <p:ph type="title"/>
          </p:nvPr>
        </p:nvSpPr>
        <p:spPr/>
        <p:txBody>
          <a:bodyPr/>
          <a:lstStyle/>
          <a:p>
            <a:r>
              <a:rPr lang="zh-CN" altLang="en-US"/>
              <a:t>分块 </a:t>
            </a:r>
            <a:r>
              <a:rPr lang="en-US" altLang="zh-CN"/>
              <a:t>vs </a:t>
            </a:r>
            <a:r>
              <a:rPr lang="en-US" altLang="zh-CN">
                <a:ea typeface="ＭＳ Ｐゴシック" panose="020B0600070205080204" pitchFamily="34" charset="-128"/>
              </a:rPr>
              <a:t>Cache-Oblivious</a:t>
            </a:r>
            <a:r>
              <a:rPr lang="zh-CN" altLang="en-US"/>
              <a:t>算法</a:t>
            </a:r>
          </a:p>
        </p:txBody>
      </p:sp>
      <p:sp>
        <p:nvSpPr>
          <p:cNvPr id="3" name="内容占位符 2">
            <a:extLst>
              <a:ext uri="{FF2B5EF4-FFF2-40B4-BE49-F238E27FC236}">
                <a16:creationId xmlns:a16="http://schemas.microsoft.com/office/drawing/2014/main" id="{FA593239-4CFD-4EA4-A308-A369A34E1777}"/>
              </a:ext>
            </a:extLst>
          </p:cNvPr>
          <p:cNvSpPr>
            <a:spLocks noGrp="1"/>
          </p:cNvSpPr>
          <p:nvPr>
            <p:ph idx="1"/>
          </p:nvPr>
        </p:nvSpPr>
        <p:spPr/>
        <p:txBody>
          <a:bodyPr/>
          <a:lstStyle/>
          <a:p>
            <a:pPr>
              <a:defRPr/>
            </a:pPr>
            <a:r>
              <a:rPr lang="zh-CN" altLang="en-US" sz="2800" dirty="0"/>
              <a:t>分块矩阵乘法</a:t>
            </a:r>
            <a:r>
              <a:rPr lang="en-US" altLang="zh-CN" sz="2800" dirty="0">
                <a:ea typeface="ＭＳ Ｐゴシック" pitchFamily="34" charset="-128"/>
              </a:rPr>
              <a:t>C=A·B</a:t>
            </a:r>
            <a:r>
              <a:rPr lang="zh-CN" altLang="en-US" sz="2800" dirty="0"/>
              <a:t>，元素乘</a:t>
            </a:r>
            <a:r>
              <a:rPr lang="en-US" altLang="zh-CN" sz="2800" dirty="0"/>
              <a:t>/</a:t>
            </a:r>
            <a:r>
              <a:rPr lang="zh-CN" altLang="en-US" sz="2800" dirty="0"/>
              <a:t>加</a:t>
            </a:r>
            <a:br>
              <a:rPr lang="en-US" altLang="zh-CN" sz="2800" dirty="0"/>
            </a:br>
            <a:r>
              <a:rPr lang="en-US" altLang="zh-CN" sz="2800" dirty="0">
                <a:sym typeface="Wingdings" pitchFamily="2" charset="2"/>
              </a:rPr>
              <a:t></a:t>
            </a:r>
            <a:r>
              <a:rPr lang="zh-CN" altLang="en-US" sz="2800" dirty="0">
                <a:sym typeface="Wingdings" pitchFamily="2" charset="2"/>
              </a:rPr>
              <a:t>子矩阵乘</a:t>
            </a:r>
            <a:r>
              <a:rPr lang="en-US" altLang="zh-CN" sz="2800" dirty="0">
                <a:sym typeface="Wingdings" pitchFamily="2" charset="2"/>
              </a:rPr>
              <a:t>/</a:t>
            </a:r>
            <a:r>
              <a:rPr lang="zh-CN" altLang="en-US" sz="2800" dirty="0">
                <a:sym typeface="Wingdings" pitchFamily="2" charset="2"/>
              </a:rPr>
              <a:t>加，子矩阵规模依赖于</a:t>
            </a:r>
            <a:r>
              <a:rPr lang="en-US" altLang="zh-CN" sz="2800" dirty="0">
                <a:sym typeface="Wingdings" pitchFamily="2" charset="2"/>
              </a:rPr>
              <a:t>cache</a:t>
            </a:r>
            <a:r>
              <a:rPr lang="zh-CN" altLang="en-US" sz="2800" dirty="0">
                <a:sym typeface="Wingdings" pitchFamily="2" charset="2"/>
              </a:rPr>
              <a:t>大小</a:t>
            </a:r>
            <a:endParaRPr lang="en-US" altLang="zh-CN" sz="2800" dirty="0">
              <a:sym typeface="Wingdings" pitchFamily="2" charset="2"/>
            </a:endParaRPr>
          </a:p>
          <a:p>
            <a:pPr lvl="1">
              <a:defRPr/>
            </a:pPr>
            <a:r>
              <a:rPr lang="en-US" altLang="zh-CN" sz="2400" dirty="0" err="1"/>
              <a:t>A</a:t>
            </a:r>
            <a:r>
              <a:rPr lang="en-US" altLang="zh-CN" sz="2400" baseline="30000" dirty="0" err="1"/>
              <a:t>nxn</a:t>
            </a:r>
            <a:r>
              <a:rPr lang="en-US" altLang="zh-CN" sz="2400" dirty="0"/>
              <a:t>, </a:t>
            </a:r>
            <a:r>
              <a:rPr lang="en-US" altLang="zh-CN" sz="2400" dirty="0" err="1"/>
              <a:t>B</a:t>
            </a:r>
            <a:r>
              <a:rPr lang="en-US" altLang="zh-CN" sz="2400" baseline="30000" dirty="0" err="1"/>
              <a:t>nxn</a:t>
            </a:r>
            <a:r>
              <a:rPr lang="en-US" altLang="zh-CN" sz="2400" dirty="0"/>
              <a:t>, </a:t>
            </a:r>
            <a:r>
              <a:rPr lang="en-US" altLang="zh-CN" sz="2400" dirty="0" err="1"/>
              <a:t>C</a:t>
            </a:r>
            <a:r>
              <a:rPr lang="en-US" altLang="zh-CN" sz="2400" baseline="30000" dirty="0" err="1"/>
              <a:t>nxn</a:t>
            </a:r>
            <a:r>
              <a:rPr lang="en-US" altLang="zh-CN" sz="2400" dirty="0"/>
              <a:t> </a:t>
            </a:r>
            <a:r>
              <a:rPr lang="zh-CN" altLang="en-US" sz="2400" dirty="0"/>
              <a:t>分解为</a:t>
            </a:r>
            <a:r>
              <a:rPr lang="en-US" altLang="zh-CN" sz="2400" dirty="0" err="1"/>
              <a:t>bxb</a:t>
            </a:r>
            <a:r>
              <a:rPr lang="zh-CN" altLang="en-US" sz="2400" dirty="0"/>
              <a:t>的子矩阵，标记为</a:t>
            </a:r>
            <a:r>
              <a:rPr lang="en-US" altLang="zh-CN" sz="2400" dirty="0"/>
              <a:t>A(</a:t>
            </a:r>
            <a:r>
              <a:rPr lang="en-US" altLang="zh-CN" sz="2400" dirty="0" err="1"/>
              <a:t>i,j</a:t>
            </a:r>
            <a:r>
              <a:rPr lang="en-US" altLang="zh-CN" sz="2400" dirty="0"/>
              <a:t>)…</a:t>
            </a:r>
          </a:p>
          <a:p>
            <a:pPr lvl="1">
              <a:defRPr/>
            </a:pPr>
            <a:r>
              <a:rPr lang="en-US" altLang="zh-CN" sz="2400" dirty="0"/>
              <a:t>b</a:t>
            </a:r>
            <a:r>
              <a:rPr lang="zh-CN" altLang="en-US" sz="2400" dirty="0"/>
              <a:t>的选择</a:t>
            </a:r>
            <a:r>
              <a:rPr lang="en-US" altLang="zh-CN" sz="2400" dirty="0"/>
              <a:t>——3</a:t>
            </a:r>
            <a:r>
              <a:rPr lang="zh-CN" altLang="en-US" sz="2400" dirty="0"/>
              <a:t>个</a:t>
            </a:r>
            <a:r>
              <a:rPr lang="en-US" altLang="zh-CN" sz="2400" dirty="0" err="1"/>
              <a:t>bxb</a:t>
            </a:r>
            <a:r>
              <a:rPr lang="zh-CN" altLang="en-US" sz="2400" dirty="0"/>
              <a:t>的子矩阵可放入</a:t>
            </a:r>
            <a:r>
              <a:rPr lang="en-US" altLang="zh-CN" sz="2400" dirty="0"/>
              <a:t>cache</a:t>
            </a:r>
            <a:r>
              <a:rPr lang="zh-CN" altLang="en-US" sz="2400" dirty="0"/>
              <a:t>中</a:t>
            </a:r>
            <a:endParaRPr lang="en-US" altLang="zh-CN" sz="2400" dirty="0"/>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for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 = 1 to </a:t>
            </a:r>
            <a:r>
              <a:rPr lang="en-US" altLang="zh-CN" sz="1800" kern="100" dirty="0">
                <a:solidFill>
                  <a:srgbClr val="FF0000"/>
                </a:solidFill>
                <a:latin typeface="Arial" panose="020B0604020202020204" pitchFamily="34" charset="0"/>
              </a:rPr>
              <a:t>n/b</a:t>
            </a:r>
            <a:r>
              <a:rPr lang="en-US" altLang="zh-CN" sz="1800" kern="100" dirty="0">
                <a:solidFill>
                  <a:srgbClr val="0000FF"/>
                </a:solidFill>
                <a:latin typeface="Arial" panose="020B0604020202020204" pitchFamily="34" charset="0"/>
              </a:rPr>
              <a:t>   for j=1 to </a:t>
            </a:r>
            <a:r>
              <a:rPr lang="en-US" altLang="zh-CN" sz="1800" kern="100" dirty="0">
                <a:solidFill>
                  <a:srgbClr val="FF0000"/>
                </a:solidFill>
                <a:latin typeface="Arial" panose="020B0604020202020204" pitchFamily="34" charset="0"/>
              </a:rPr>
              <a:t>n/b</a:t>
            </a:r>
            <a:r>
              <a:rPr lang="en-US" altLang="zh-CN" sz="1800" kern="100" dirty="0">
                <a:solidFill>
                  <a:srgbClr val="0000FF"/>
                </a:solidFill>
                <a:latin typeface="Arial" panose="020B0604020202020204" pitchFamily="34" charset="0"/>
              </a:rPr>
              <a:t>   for k=1 to </a:t>
            </a:r>
            <a:r>
              <a:rPr lang="en-US" altLang="zh-CN" sz="1800" kern="100" dirty="0">
                <a:solidFill>
                  <a:srgbClr val="FF0000"/>
                </a:solidFill>
                <a:latin typeface="Arial" panose="020B0604020202020204" pitchFamily="34" charset="0"/>
              </a:rPr>
              <a:t>n/b</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C(</a:t>
            </a:r>
            <a:r>
              <a:rPr lang="en-US" altLang="zh-CN" sz="1800" kern="100" dirty="0" err="1">
                <a:solidFill>
                  <a:srgbClr val="0000FF"/>
                </a:solidFill>
                <a:latin typeface="Arial" panose="020B0604020202020204" pitchFamily="34" charset="0"/>
              </a:rPr>
              <a:t>i,j</a:t>
            </a:r>
            <a:r>
              <a:rPr lang="en-US" altLang="zh-CN" sz="1800" kern="100" dirty="0">
                <a:solidFill>
                  <a:srgbClr val="0000FF"/>
                </a:solidFill>
                <a:latin typeface="Arial" panose="020B0604020202020204" pitchFamily="34" charset="0"/>
              </a:rPr>
              <a:t>) = C(</a:t>
            </a:r>
            <a:r>
              <a:rPr lang="en-US" altLang="zh-CN" sz="1800" kern="100" dirty="0" err="1">
                <a:solidFill>
                  <a:srgbClr val="0000FF"/>
                </a:solidFill>
                <a:latin typeface="Arial" panose="020B0604020202020204" pitchFamily="34" charset="0"/>
              </a:rPr>
              <a:t>i,j</a:t>
            </a:r>
            <a:r>
              <a:rPr lang="en-US" altLang="zh-CN" sz="1800" kern="100" dirty="0">
                <a:solidFill>
                  <a:srgbClr val="0000FF"/>
                </a:solidFill>
                <a:latin typeface="Arial" panose="020B0604020202020204" pitchFamily="34" charset="0"/>
              </a:rPr>
              <a:t>) + A(</a:t>
            </a:r>
            <a:r>
              <a:rPr lang="en-US" altLang="zh-CN" sz="1800" kern="100" dirty="0" err="1">
                <a:solidFill>
                  <a:srgbClr val="0000FF"/>
                </a:solidFill>
                <a:latin typeface="Arial" panose="020B0604020202020204" pitchFamily="34" charset="0"/>
              </a:rPr>
              <a:t>i,k</a:t>
            </a:r>
            <a:r>
              <a:rPr lang="en-US" altLang="zh-CN" sz="1800" kern="100" dirty="0">
                <a:solidFill>
                  <a:srgbClr val="0000FF"/>
                </a:solidFill>
                <a:latin typeface="Arial" panose="020B0604020202020204" pitchFamily="34" charset="0"/>
              </a:rPr>
              <a:t>)·B(</a:t>
            </a:r>
            <a:r>
              <a:rPr lang="en-US" altLang="zh-CN" sz="1800" kern="100" dirty="0" err="1">
                <a:solidFill>
                  <a:srgbClr val="0000FF"/>
                </a:solidFill>
                <a:latin typeface="Arial" panose="020B0604020202020204" pitchFamily="34" charset="0"/>
              </a:rPr>
              <a:t>k,j</a:t>
            </a:r>
            <a:r>
              <a:rPr lang="en-US" altLang="zh-CN" sz="1800" kern="100" dirty="0">
                <a:solidFill>
                  <a:srgbClr val="0000FF"/>
                </a:solidFill>
                <a:latin typeface="Arial" panose="020B0604020202020204" pitchFamily="34" charset="0"/>
              </a:rPr>
              <a:t>)      …  </a:t>
            </a:r>
            <a:r>
              <a:rPr lang="en-US" altLang="zh-CN" sz="1800" kern="100" dirty="0">
                <a:solidFill>
                  <a:srgbClr val="FF0000"/>
                </a:solidFill>
                <a:latin typeface="Arial" panose="020B0604020202020204" pitchFamily="34" charset="0"/>
              </a:rPr>
              <a:t>b x b</a:t>
            </a:r>
            <a:r>
              <a:rPr lang="zh-CN" altLang="en-US" sz="1800" kern="100" dirty="0">
                <a:solidFill>
                  <a:srgbClr val="FF0000"/>
                </a:solidFill>
                <a:latin typeface="Arial" panose="020B0604020202020204" pitchFamily="34" charset="0"/>
              </a:rPr>
              <a:t>的矩阵乘法，</a:t>
            </a:r>
            <a:r>
              <a:rPr lang="en-US" altLang="zh-CN" sz="1800" kern="100" dirty="0">
                <a:solidFill>
                  <a:srgbClr val="FF0000"/>
                </a:solidFill>
                <a:latin typeface="Arial" panose="020B0604020202020204" pitchFamily="34" charset="0"/>
              </a:rPr>
              <a:t>4b</a:t>
            </a:r>
            <a:r>
              <a:rPr lang="en-US" altLang="zh-CN" sz="1800" kern="100" baseline="30000" dirty="0">
                <a:solidFill>
                  <a:srgbClr val="FF0000"/>
                </a:solidFill>
                <a:latin typeface="Arial" panose="020B0604020202020204" pitchFamily="34" charset="0"/>
              </a:rPr>
              <a:t>2</a:t>
            </a:r>
            <a:r>
              <a:rPr lang="en-US" altLang="zh-CN" sz="1800" kern="100" dirty="0">
                <a:solidFill>
                  <a:srgbClr val="FF0000"/>
                </a:solidFill>
                <a:latin typeface="Arial" panose="020B0604020202020204" pitchFamily="34" charset="0"/>
              </a:rPr>
              <a:t> </a:t>
            </a:r>
            <a:r>
              <a:rPr lang="zh-CN" altLang="en-US" sz="1800" kern="100" dirty="0">
                <a:solidFill>
                  <a:srgbClr val="FF0000"/>
                </a:solidFill>
                <a:latin typeface="Arial" panose="020B0604020202020204" pitchFamily="34" charset="0"/>
              </a:rPr>
              <a:t>次读</a:t>
            </a:r>
            <a:r>
              <a:rPr lang="en-US" altLang="zh-CN" sz="1800" kern="100" dirty="0">
                <a:solidFill>
                  <a:srgbClr val="FF0000"/>
                </a:solidFill>
                <a:latin typeface="Arial" panose="020B0604020202020204" pitchFamily="34" charset="0"/>
              </a:rPr>
              <a:t>/</a:t>
            </a:r>
            <a:r>
              <a:rPr lang="zh-CN" altLang="en-US" sz="1800" kern="100" dirty="0">
                <a:solidFill>
                  <a:srgbClr val="FF0000"/>
                </a:solidFill>
                <a:latin typeface="Arial" panose="020B0604020202020204" pitchFamily="34" charset="0"/>
              </a:rPr>
              <a:t>写</a:t>
            </a:r>
            <a:endParaRPr lang="en-US" altLang="zh-CN" sz="1800" kern="100" dirty="0">
              <a:solidFill>
                <a:srgbClr val="FF0000"/>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zh-CN" altLang="en-US" sz="1800" dirty="0">
                <a:solidFill>
                  <a:schemeClr val="accent2"/>
                </a:solidFill>
              </a:rPr>
              <a:t>       </a:t>
            </a:r>
            <a:r>
              <a:rPr lang="zh-CN" altLang="en-US" sz="1800" dirty="0">
                <a:solidFill>
                  <a:srgbClr val="FF0000"/>
                </a:solidFill>
              </a:rPr>
              <a:t>多一个内存层次就需要多出</a:t>
            </a:r>
            <a:r>
              <a:rPr lang="en-US" altLang="zh-CN" sz="1800" dirty="0">
                <a:solidFill>
                  <a:srgbClr val="FF0000"/>
                </a:solidFill>
              </a:rPr>
              <a:t>3</a:t>
            </a:r>
            <a:r>
              <a:rPr lang="zh-CN" altLang="en-US" sz="1800" dirty="0">
                <a:solidFill>
                  <a:srgbClr val="FF0000"/>
                </a:solidFill>
              </a:rPr>
              <a:t>层循环</a:t>
            </a:r>
            <a:endParaRPr lang="en-US" altLang="zh-CN" sz="2400" dirty="0">
              <a:solidFill>
                <a:srgbClr val="FF0000"/>
              </a:solidFill>
            </a:endParaRPr>
          </a:p>
          <a:p>
            <a:pPr>
              <a:defRPr/>
            </a:pPr>
            <a:r>
              <a:rPr lang="en-US" altLang="zh-CN" sz="2800" dirty="0">
                <a:ea typeface="ＭＳ Ｐゴシック" panose="020B0600070205080204" pitchFamily="34" charset="-128"/>
              </a:rPr>
              <a:t>Cache-Oblivious</a:t>
            </a:r>
            <a:r>
              <a:rPr lang="zh-CN" altLang="en-US" sz="2800" dirty="0"/>
              <a:t>方法：</a:t>
            </a:r>
            <a:r>
              <a:rPr lang="en-US" altLang="zh-CN" sz="2800" dirty="0">
                <a:ea typeface="ＭＳ Ｐゴシック" pitchFamily="34" charset="-128"/>
              </a:rPr>
              <a:t>C=A·B</a:t>
            </a:r>
            <a:r>
              <a:rPr lang="zh-CN" altLang="en-US" sz="2800" dirty="0"/>
              <a:t>与</a:t>
            </a:r>
            <a:r>
              <a:rPr lang="en-US" altLang="zh-CN" sz="2800" dirty="0"/>
              <a:t>cache</a:t>
            </a:r>
            <a:r>
              <a:rPr lang="zh-CN" altLang="en-US" sz="2800" dirty="0"/>
              <a:t>无关</a:t>
            </a:r>
            <a:endParaRPr lang="en-US" altLang="zh-CN" sz="2800" dirty="0"/>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Function C = RMM(A,B)   … </a:t>
            </a:r>
            <a:r>
              <a:rPr lang="zh-CN" altLang="en-US" sz="1800" kern="100" dirty="0">
                <a:solidFill>
                  <a:srgbClr val="0000FF"/>
                </a:solidFill>
                <a:latin typeface="Arial" panose="020B0604020202020204" pitchFamily="34" charset="0"/>
              </a:rPr>
              <a:t>“</a:t>
            </a:r>
            <a:r>
              <a:rPr lang="en-US" altLang="zh-CN" sz="1800" kern="100" dirty="0">
                <a:solidFill>
                  <a:srgbClr val="0000FF"/>
                </a:solidFill>
                <a:latin typeface="Arial" panose="020B0604020202020204" pitchFamily="34" charset="0"/>
              </a:rPr>
              <a:t>R</a:t>
            </a:r>
            <a:r>
              <a:rPr lang="zh-CN" altLang="en-US" sz="1800" kern="100" dirty="0">
                <a:solidFill>
                  <a:srgbClr val="0000FF"/>
                </a:solidFill>
                <a:latin typeface="Arial" panose="020B0604020202020204" pitchFamily="34" charset="0"/>
              </a:rPr>
              <a:t>”表示递归</a:t>
            </a:r>
            <a:endParaRPr lang="en-US" altLang="zh-CN" sz="18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If A and B are 1x1  </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C = A · B</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else   … </a:t>
            </a:r>
            <a:r>
              <a:rPr lang="zh-CN" altLang="en-US" sz="1800" kern="100" dirty="0">
                <a:solidFill>
                  <a:srgbClr val="0000FF"/>
                </a:solidFill>
                <a:latin typeface="Arial" panose="020B0604020202020204" pitchFamily="34" charset="0"/>
              </a:rPr>
              <a:t>将</a:t>
            </a:r>
            <a:r>
              <a:rPr lang="en-US" altLang="zh-CN" sz="1800" kern="100" dirty="0" err="1">
                <a:solidFill>
                  <a:srgbClr val="0000FF"/>
                </a:solidFill>
                <a:latin typeface="Arial" panose="020B0604020202020204" pitchFamily="34" charset="0"/>
              </a:rPr>
              <a:t>A</a:t>
            </a:r>
            <a:r>
              <a:rPr lang="en-US" altLang="zh-CN" sz="1800" kern="100" baseline="30000" dirty="0" err="1">
                <a:solidFill>
                  <a:srgbClr val="0000FF"/>
                </a:solidFill>
                <a:latin typeface="Arial" panose="020B0604020202020204" pitchFamily="34" charset="0"/>
              </a:rPr>
              <a:t>nxn</a:t>
            </a: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B</a:t>
            </a:r>
            <a:r>
              <a:rPr lang="en-US" altLang="zh-CN" sz="1800" kern="100" baseline="30000" dirty="0" err="1">
                <a:solidFill>
                  <a:srgbClr val="0000FF"/>
                </a:solidFill>
                <a:latin typeface="Arial" panose="020B0604020202020204" pitchFamily="34" charset="0"/>
              </a:rPr>
              <a:t>nxn</a:t>
            </a:r>
            <a:r>
              <a:rPr lang="en-US" altLang="zh-CN" sz="1800" kern="100" dirty="0">
                <a:solidFill>
                  <a:srgbClr val="0000FF"/>
                </a:solidFill>
                <a:latin typeface="Arial" panose="020B0604020202020204" pitchFamily="34" charset="0"/>
              </a:rPr>
              <a:t>, </a:t>
            </a:r>
            <a:r>
              <a:rPr lang="en-US" altLang="zh-CN" sz="1800" kern="100" dirty="0" err="1">
                <a:solidFill>
                  <a:srgbClr val="0000FF"/>
                </a:solidFill>
                <a:latin typeface="Arial" panose="020B0604020202020204" pitchFamily="34" charset="0"/>
              </a:rPr>
              <a:t>C</a:t>
            </a:r>
            <a:r>
              <a:rPr lang="en-US" altLang="zh-CN" sz="1800" kern="100" baseline="30000" dirty="0" err="1">
                <a:solidFill>
                  <a:srgbClr val="0000FF"/>
                </a:solidFill>
                <a:latin typeface="Arial" panose="020B0604020202020204" pitchFamily="34" charset="0"/>
              </a:rPr>
              <a:t>nxn</a:t>
            </a:r>
            <a:r>
              <a:rPr lang="en-US" altLang="zh-CN" sz="1800" kern="100" dirty="0">
                <a:solidFill>
                  <a:srgbClr val="0000FF"/>
                </a:solidFill>
                <a:latin typeface="Arial" panose="020B0604020202020204" pitchFamily="34" charset="0"/>
              </a:rPr>
              <a:t> </a:t>
            </a:r>
            <a:r>
              <a:rPr lang="zh-CN" altLang="en-US" sz="1800" kern="100" dirty="0">
                <a:solidFill>
                  <a:srgbClr val="0000FF"/>
                </a:solidFill>
                <a:latin typeface="Arial" panose="020B0604020202020204" pitchFamily="34" charset="0"/>
              </a:rPr>
              <a:t>分解为</a:t>
            </a:r>
            <a:r>
              <a:rPr lang="en-US" altLang="zh-CN" sz="1800" kern="100" dirty="0">
                <a:solidFill>
                  <a:srgbClr val="FF0000"/>
                </a:solidFill>
                <a:latin typeface="Arial" panose="020B0604020202020204" pitchFamily="34" charset="0"/>
              </a:rPr>
              <a:t>(n/2)x(n/2) </a:t>
            </a:r>
            <a:r>
              <a:rPr lang="zh-CN" altLang="en-US" sz="1800" kern="100" dirty="0">
                <a:solidFill>
                  <a:srgbClr val="FF0000"/>
                </a:solidFill>
                <a:latin typeface="Arial" panose="020B0604020202020204" pitchFamily="34" charset="0"/>
              </a:rPr>
              <a:t>子矩阵，标记为</a:t>
            </a:r>
            <a:r>
              <a:rPr lang="en-US" altLang="zh-CN" sz="1800" kern="100" dirty="0">
                <a:solidFill>
                  <a:srgbClr val="FF0000"/>
                </a:solidFill>
                <a:latin typeface="Arial" panose="020B0604020202020204" pitchFamily="34" charset="0"/>
              </a:rPr>
              <a:t>A(</a:t>
            </a:r>
            <a:r>
              <a:rPr lang="en-US" altLang="zh-CN" sz="1800" kern="100" dirty="0" err="1">
                <a:solidFill>
                  <a:srgbClr val="FF0000"/>
                </a:solidFill>
                <a:latin typeface="Arial" panose="020B0604020202020204" pitchFamily="34" charset="0"/>
              </a:rPr>
              <a:t>i,j</a:t>
            </a:r>
            <a:r>
              <a:rPr lang="en-US" altLang="zh-CN" sz="1800" kern="100" dirty="0">
                <a:solidFill>
                  <a:srgbClr val="FF0000"/>
                </a:solidFill>
                <a:latin typeface="Arial" panose="020B0604020202020204" pitchFamily="34" charset="0"/>
              </a:rPr>
              <a:t>)…</a:t>
            </a:r>
            <a:endParaRPr lang="en-US" altLang="zh-CN" sz="1800" kern="100" dirty="0">
              <a:solidFill>
                <a:srgbClr val="0000FF"/>
              </a:solidFill>
              <a:latin typeface="Arial" panose="020B0604020202020204" pitchFamily="34" charset="0"/>
            </a:endParaRP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for  </a:t>
            </a:r>
            <a:r>
              <a:rPr lang="en-US" altLang="zh-CN" sz="1800" kern="100" dirty="0" err="1">
                <a:solidFill>
                  <a:srgbClr val="0000FF"/>
                </a:solidFill>
                <a:latin typeface="Arial" panose="020B0604020202020204" pitchFamily="34" charset="0"/>
              </a:rPr>
              <a:t>i</a:t>
            </a:r>
            <a:r>
              <a:rPr lang="en-US" altLang="zh-CN" sz="1800" kern="100" dirty="0">
                <a:solidFill>
                  <a:srgbClr val="0000FF"/>
                </a:solidFill>
                <a:latin typeface="Arial" panose="020B0604020202020204" pitchFamily="34" charset="0"/>
              </a:rPr>
              <a:t> = 1 to </a:t>
            </a:r>
            <a:r>
              <a:rPr lang="en-US" altLang="zh-CN" sz="1800" kern="100" dirty="0">
                <a:solidFill>
                  <a:srgbClr val="FF0000"/>
                </a:solidFill>
                <a:latin typeface="Arial" panose="020B0604020202020204" pitchFamily="34" charset="0"/>
              </a:rPr>
              <a:t>2</a:t>
            </a:r>
            <a:r>
              <a:rPr lang="en-US" altLang="zh-CN" sz="1800" kern="100" dirty="0">
                <a:solidFill>
                  <a:srgbClr val="0000FF"/>
                </a:solidFill>
                <a:latin typeface="Arial" panose="020B0604020202020204" pitchFamily="34" charset="0"/>
              </a:rPr>
              <a:t>,    for  j = 1 to </a:t>
            </a:r>
            <a:r>
              <a:rPr lang="en-US" altLang="zh-CN" sz="1800" kern="100" dirty="0">
                <a:solidFill>
                  <a:srgbClr val="FF0000"/>
                </a:solidFill>
                <a:latin typeface="Arial" panose="020B0604020202020204" pitchFamily="34" charset="0"/>
              </a:rPr>
              <a:t>2</a:t>
            </a:r>
            <a:r>
              <a:rPr lang="en-US" altLang="zh-CN" sz="1800" kern="100" dirty="0">
                <a:solidFill>
                  <a:srgbClr val="0000FF"/>
                </a:solidFill>
                <a:latin typeface="Arial" panose="020B0604020202020204" pitchFamily="34" charset="0"/>
              </a:rPr>
              <a:t>,    for  k = 1 to </a:t>
            </a:r>
            <a:r>
              <a:rPr lang="en-US" altLang="zh-CN" sz="1800" kern="100" dirty="0">
                <a:solidFill>
                  <a:srgbClr val="FF0000"/>
                </a:solidFill>
                <a:latin typeface="Arial" panose="020B0604020202020204" pitchFamily="34" charset="0"/>
              </a:rPr>
              <a:t>2</a:t>
            </a:r>
          </a:p>
          <a:p>
            <a:pPr marL="0" indent="0" eaLnBrk="1" hangingPunct="1">
              <a:spcBef>
                <a:spcPts val="100"/>
              </a:spcBef>
              <a:buFont typeface="Wingdings" panose="05000000000000000000" pitchFamily="2" charset="2"/>
              <a:buNone/>
              <a:defRPr/>
            </a:pPr>
            <a:r>
              <a:rPr lang="en-US" altLang="zh-CN" sz="1800" kern="100" dirty="0">
                <a:solidFill>
                  <a:srgbClr val="0000FF"/>
                </a:solidFill>
                <a:latin typeface="Arial" panose="020B0604020202020204" pitchFamily="34" charset="0"/>
              </a:rPr>
              <a:t>          C(</a:t>
            </a:r>
            <a:r>
              <a:rPr lang="en-US" altLang="zh-CN" sz="1800" kern="100" dirty="0" err="1">
                <a:solidFill>
                  <a:srgbClr val="0000FF"/>
                </a:solidFill>
                <a:latin typeface="Arial" panose="020B0604020202020204" pitchFamily="34" charset="0"/>
              </a:rPr>
              <a:t>i,j</a:t>
            </a:r>
            <a:r>
              <a:rPr lang="en-US" altLang="zh-CN" sz="1800" kern="100" dirty="0">
                <a:solidFill>
                  <a:srgbClr val="0000FF"/>
                </a:solidFill>
                <a:latin typeface="Arial" panose="020B0604020202020204" pitchFamily="34" charset="0"/>
              </a:rPr>
              <a:t>) = C(</a:t>
            </a:r>
            <a:r>
              <a:rPr lang="en-US" altLang="zh-CN" sz="1800" kern="100" dirty="0" err="1">
                <a:solidFill>
                  <a:srgbClr val="0000FF"/>
                </a:solidFill>
                <a:latin typeface="Arial" panose="020B0604020202020204" pitchFamily="34" charset="0"/>
              </a:rPr>
              <a:t>i,j</a:t>
            </a:r>
            <a:r>
              <a:rPr lang="en-US" altLang="zh-CN" sz="1800" kern="100" dirty="0">
                <a:solidFill>
                  <a:srgbClr val="0000FF"/>
                </a:solidFill>
                <a:latin typeface="Arial" panose="020B0604020202020204" pitchFamily="34" charset="0"/>
              </a:rPr>
              <a:t>) + RMM( A(</a:t>
            </a:r>
            <a:r>
              <a:rPr lang="en-US" altLang="zh-CN" sz="1800" kern="100" dirty="0" err="1">
                <a:solidFill>
                  <a:srgbClr val="0000FF"/>
                </a:solidFill>
                <a:latin typeface="Arial" panose="020B0604020202020204" pitchFamily="34" charset="0"/>
              </a:rPr>
              <a:t>i,k</a:t>
            </a:r>
            <a:r>
              <a:rPr lang="en-US" altLang="zh-CN" sz="1800" kern="100" dirty="0">
                <a:solidFill>
                  <a:srgbClr val="0000FF"/>
                </a:solidFill>
                <a:latin typeface="Arial" panose="020B0604020202020204" pitchFamily="34" charset="0"/>
              </a:rPr>
              <a:t>), B(</a:t>
            </a:r>
            <a:r>
              <a:rPr lang="en-US" altLang="zh-CN" sz="1800" kern="100" dirty="0" err="1">
                <a:solidFill>
                  <a:srgbClr val="0000FF"/>
                </a:solidFill>
                <a:latin typeface="Arial" panose="020B0604020202020204" pitchFamily="34" charset="0"/>
              </a:rPr>
              <a:t>k,j</a:t>
            </a:r>
            <a:r>
              <a:rPr lang="en-US" altLang="zh-CN" sz="1800" kern="100" dirty="0">
                <a:solidFill>
                  <a:srgbClr val="0000FF"/>
                </a:solidFill>
                <a:latin typeface="Arial" panose="020B0604020202020204" pitchFamily="34" charset="0"/>
              </a:rPr>
              <a:t>) )      …  </a:t>
            </a:r>
            <a:r>
              <a:rPr lang="en-US" altLang="zh-CN" sz="1800" kern="100" dirty="0">
                <a:solidFill>
                  <a:srgbClr val="FF0000"/>
                </a:solidFill>
                <a:latin typeface="Arial" panose="020B0604020202020204" pitchFamily="34" charset="0"/>
              </a:rPr>
              <a:t>n/2 x n/2 </a:t>
            </a:r>
            <a:r>
              <a:rPr lang="zh-CN" altLang="en-US" sz="1800" kern="100" dirty="0">
                <a:solidFill>
                  <a:srgbClr val="FF0000"/>
                </a:solidFill>
                <a:latin typeface="Arial" panose="020B0604020202020204" pitchFamily="34" charset="0"/>
              </a:rPr>
              <a:t>矩阵乘法</a:t>
            </a:r>
            <a:endParaRPr lang="en-US" altLang="zh-CN" sz="1800" kern="100" dirty="0">
              <a:solidFill>
                <a:srgbClr val="0000FF"/>
              </a:solidFill>
              <a:latin typeface="Arial" panose="020B0604020202020204" pitchFamily="34" charset="0"/>
            </a:endParaRPr>
          </a:p>
        </p:txBody>
      </p:sp>
      <p:sp>
        <p:nvSpPr>
          <p:cNvPr id="89092" name="Footer Placeholder 16">
            <a:extLst>
              <a:ext uri="{FF2B5EF4-FFF2-40B4-BE49-F238E27FC236}">
                <a16:creationId xmlns:a16="http://schemas.microsoft.com/office/drawing/2014/main" id="{7FC932AB-B2BA-4FBD-BF01-E2F50F806EA9}"/>
              </a:ext>
            </a:extLst>
          </p:cNvPr>
          <p:cNvSpPr txBox="1">
            <a:spLocks/>
          </p:cNvSpPr>
          <p:nvPr/>
        </p:nvSpPr>
        <p:spPr bwMode="auto">
          <a:xfrm>
            <a:off x="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solidFill>
                  <a:srgbClr val="CC3300"/>
                </a:solidFill>
                <a:latin typeface="Helvetica" panose="020B0604020202020204" pitchFamily="34" charset="0"/>
              </a:rPr>
              <a:t>Slide source: Jim Demmel, CS267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a:extLst>
              <a:ext uri="{FF2B5EF4-FFF2-40B4-BE49-F238E27FC236}">
                <a16:creationId xmlns:a16="http://schemas.microsoft.com/office/drawing/2014/main" id="{84C5284E-8BFA-4FAE-945E-656121ACC81B}"/>
              </a:ext>
            </a:extLst>
          </p:cNvPr>
          <p:cNvSpPr>
            <a:spLocks noGrp="1" noChangeArrowheads="1"/>
          </p:cNvSpPr>
          <p:nvPr>
            <p:ph type="title"/>
          </p:nvPr>
        </p:nvSpPr>
        <p:spPr/>
        <p:txBody>
          <a:bodyPr/>
          <a:lstStyle/>
          <a:p>
            <a:r>
              <a:rPr lang="zh-CN" altLang="en-US"/>
              <a:t>通信开销下界</a:t>
            </a:r>
          </a:p>
        </p:txBody>
      </p:sp>
      <p:sp>
        <p:nvSpPr>
          <p:cNvPr id="3" name="内容占位符 2">
            <a:extLst>
              <a:ext uri="{FF2B5EF4-FFF2-40B4-BE49-F238E27FC236}">
                <a16:creationId xmlns:a16="http://schemas.microsoft.com/office/drawing/2014/main" id="{DBF0FAE7-1D65-4BFE-9499-4911BECA677D}"/>
              </a:ext>
            </a:extLst>
          </p:cNvPr>
          <p:cNvSpPr>
            <a:spLocks noGrp="1" noChangeArrowheads="1"/>
          </p:cNvSpPr>
          <p:nvPr>
            <p:ph idx="1"/>
          </p:nvPr>
        </p:nvSpPr>
        <p:spPr/>
        <p:txBody>
          <a:bodyPr/>
          <a:lstStyle/>
          <a:p>
            <a:r>
              <a:rPr lang="zh-CN" altLang="en-US" sz="2800"/>
              <a:t>假定</a:t>
            </a:r>
            <a:r>
              <a:rPr lang="en-US" altLang="zh-CN" sz="2800"/>
              <a:t>n</a:t>
            </a:r>
            <a:r>
              <a:rPr lang="en-US" altLang="zh-CN" sz="2800" baseline="30000"/>
              <a:t>3</a:t>
            </a:r>
            <a:r>
              <a:rPr lang="zh-CN" altLang="en-US" sz="2800"/>
              <a:t>次算术运算</a:t>
            </a:r>
            <a:endParaRPr lang="en-US" altLang="zh-CN" sz="2800"/>
          </a:p>
          <a:p>
            <a:r>
              <a:rPr lang="zh-CN" altLang="en-US" sz="2800"/>
              <a:t>串行算法，需快速存储空间大小为</a:t>
            </a:r>
            <a:r>
              <a:rPr lang="en-US" altLang="zh-CN" sz="2800"/>
              <a:t>M</a:t>
            </a:r>
          </a:p>
          <a:p>
            <a:pPr lvl="1"/>
            <a:r>
              <a:rPr lang="en-US" altLang="zh-CN" sz="2400"/>
              <a:t>#words moved</a:t>
            </a:r>
            <a:r>
              <a:rPr lang="zh-CN" altLang="en-US" sz="2400"/>
              <a:t>下界为</a:t>
            </a:r>
            <a:r>
              <a:rPr lang="en-US" altLang="zh-CN" sz="2400">
                <a:ea typeface="ＭＳ Ｐゴシック" panose="020B0600070205080204" pitchFamily="34" charset="-128"/>
                <a:sym typeface="Symbol" panose="05050102010706020507" pitchFamily="18" charset="2"/>
              </a:rPr>
              <a:t> (n</a:t>
            </a:r>
            <a:r>
              <a:rPr lang="en-US" altLang="zh-CN" baseline="30000">
                <a:ea typeface="ＭＳ Ｐゴシック" panose="020B0600070205080204" pitchFamily="34" charset="-128"/>
                <a:sym typeface="Symbol" panose="05050102010706020507" pitchFamily="18" charset="2"/>
              </a:rPr>
              <a:t>3</a:t>
            </a:r>
            <a:r>
              <a:rPr lang="en-US" altLang="zh-CN" sz="2400">
                <a:ea typeface="ＭＳ Ｐゴシック" panose="020B0600070205080204" pitchFamily="34" charset="-128"/>
                <a:sym typeface="Symbol" panose="05050102010706020507" pitchFamily="18" charset="2"/>
              </a:rPr>
              <a:t> / M</a:t>
            </a:r>
            <a:r>
              <a:rPr lang="en-US" altLang="zh-CN" baseline="30000">
                <a:ea typeface="ＭＳ Ｐゴシック" panose="020B0600070205080204" pitchFamily="34" charset="-128"/>
                <a:sym typeface="Symbol" panose="05050102010706020507" pitchFamily="18" charset="2"/>
              </a:rPr>
              <a:t>1/2</a:t>
            </a:r>
            <a:r>
              <a:rPr lang="en-US" altLang="zh-CN" sz="2400" baseline="30000">
                <a:ea typeface="ＭＳ Ｐゴシック" panose="020B0600070205080204" pitchFamily="34" charset="-128"/>
                <a:sym typeface="Symbol" panose="05050102010706020507" pitchFamily="18" charset="2"/>
              </a:rPr>
              <a:t> </a:t>
            </a:r>
            <a:r>
              <a:rPr lang="en-US" altLang="zh-CN" sz="2400">
                <a:ea typeface="ＭＳ Ｐゴシック" panose="020B0600070205080204" pitchFamily="34" charset="-128"/>
                <a:sym typeface="Symbol" panose="05050102010706020507" pitchFamily="18" charset="2"/>
              </a:rPr>
              <a:t>) [Hong, Kung, 81] </a:t>
            </a:r>
            <a:endParaRPr lang="en-US" altLang="zh-CN" sz="2400"/>
          </a:p>
          <a:p>
            <a:pPr lvl="1"/>
            <a:r>
              <a:rPr lang="zh-CN" altLang="en-US" sz="2400"/>
              <a:t>用分块算法或</a:t>
            </a:r>
            <a:r>
              <a:rPr lang="en-US" altLang="zh-CN" sz="2400">
                <a:ea typeface="ＭＳ Ｐゴシック" panose="020B0600070205080204" pitchFamily="34" charset="-128"/>
              </a:rPr>
              <a:t>Cache-Oblivious</a:t>
            </a:r>
            <a:r>
              <a:rPr lang="zh-CN" altLang="en-US" sz="2400"/>
              <a:t>算法可达到</a:t>
            </a:r>
            <a:endParaRPr lang="en-US" altLang="zh-CN" sz="2400"/>
          </a:p>
          <a:p>
            <a:r>
              <a:rPr lang="en-US" altLang="zh-CN" sz="2800"/>
              <a:t>P</a:t>
            </a:r>
            <a:r>
              <a:rPr lang="zh-CN" altLang="en-US" sz="2800"/>
              <a:t>个处理器上的并行算法</a:t>
            </a:r>
            <a:endParaRPr lang="en-US" altLang="zh-CN" sz="2800"/>
          </a:p>
          <a:p>
            <a:pPr lvl="1"/>
            <a:r>
              <a:rPr lang="zh-CN" altLang="en-US" sz="2400"/>
              <a:t>假设每个处理器内存为</a:t>
            </a:r>
            <a:r>
              <a:rPr lang="en-US" altLang="zh-CN" sz="2400"/>
              <a:t>M</a:t>
            </a:r>
            <a:r>
              <a:rPr lang="zh-CN" altLang="en-US" sz="2400"/>
              <a:t>，算法负载均衡</a:t>
            </a:r>
            <a:endParaRPr lang="en-US" altLang="zh-CN" sz="2400"/>
          </a:p>
          <a:p>
            <a:pPr lvl="1"/>
            <a:r>
              <a:rPr lang="en-US" altLang="zh-CN" sz="2400"/>
              <a:t>#words moved</a:t>
            </a:r>
            <a:r>
              <a:rPr lang="zh-CN" altLang="en-US" sz="2400"/>
              <a:t>下界为</a:t>
            </a:r>
            <a:r>
              <a:rPr lang="en-US" altLang="zh-CN" sz="2400">
                <a:sym typeface="Symbol" panose="05050102010706020507" pitchFamily="18" charset="2"/>
              </a:rPr>
              <a:t> (n</a:t>
            </a:r>
            <a:r>
              <a:rPr lang="en-US" altLang="zh-CN" sz="2400" baseline="30000">
                <a:sym typeface="Symbol" panose="05050102010706020507" pitchFamily="18" charset="2"/>
              </a:rPr>
              <a:t>3</a:t>
            </a:r>
            <a:r>
              <a:rPr lang="en-US" altLang="zh-CN" sz="2400">
                <a:sym typeface="Symbol" panose="05050102010706020507" pitchFamily="18" charset="2"/>
              </a:rPr>
              <a:t> /(p · M</a:t>
            </a:r>
            <a:r>
              <a:rPr lang="en-US" altLang="zh-CN" sz="2400" baseline="30000">
                <a:sym typeface="Symbol" panose="05050102010706020507" pitchFamily="18" charset="2"/>
              </a:rPr>
              <a:t>1/2</a:t>
            </a:r>
            <a:r>
              <a:rPr lang="en-US" altLang="zh-CN" sz="2400">
                <a:sym typeface="Symbol" panose="05050102010706020507" pitchFamily="18" charset="2"/>
              </a:rPr>
              <a:t> ))        [Irony, Tiskin, Toledo, 04]</a:t>
            </a:r>
            <a:endParaRPr lang="en-US" altLang="zh-CN" sz="2400"/>
          </a:p>
          <a:p>
            <a:pPr lvl="1"/>
            <a:r>
              <a:rPr lang="zh-CN" altLang="en-US" sz="2400"/>
              <a:t>若</a:t>
            </a:r>
            <a:r>
              <a:rPr lang="en-US" altLang="zh-CN" sz="2400">
                <a:sym typeface="Symbol" panose="05050102010706020507" pitchFamily="18" charset="2"/>
              </a:rPr>
              <a:t>M = 3n</a:t>
            </a:r>
            <a:r>
              <a:rPr lang="en-US" altLang="zh-CN" sz="2400" baseline="30000">
                <a:sym typeface="Symbol" panose="05050102010706020507" pitchFamily="18" charset="2"/>
              </a:rPr>
              <a:t>2</a:t>
            </a:r>
            <a:r>
              <a:rPr lang="en-US" altLang="zh-CN" sz="2400">
                <a:sym typeface="Symbol" panose="05050102010706020507" pitchFamily="18" charset="2"/>
              </a:rPr>
              <a:t>/p </a:t>
            </a:r>
            <a:r>
              <a:rPr lang="zh-CN" altLang="en-US" sz="2400"/>
              <a:t>（每个矩阵一份副本，均匀散布在</a:t>
            </a:r>
            <a:r>
              <a:rPr lang="en-US" altLang="zh-CN" sz="2400"/>
              <a:t>p</a:t>
            </a:r>
            <a:r>
              <a:rPr lang="zh-CN" altLang="en-US" sz="2400"/>
              <a:t>个处理器），则下界为</a:t>
            </a:r>
            <a:r>
              <a:rPr lang="en-US" altLang="zh-CN" sz="2400">
                <a:sym typeface="Symbol" panose="05050102010706020507" pitchFamily="18" charset="2"/>
              </a:rPr>
              <a:t> (n</a:t>
            </a:r>
            <a:r>
              <a:rPr lang="en-US" altLang="zh-CN" sz="2400" baseline="30000">
                <a:sym typeface="Symbol" panose="05050102010706020507" pitchFamily="18" charset="2"/>
              </a:rPr>
              <a:t>3</a:t>
            </a:r>
            <a:r>
              <a:rPr lang="en-US" altLang="zh-CN" sz="2400">
                <a:sym typeface="Symbol" panose="05050102010706020507" pitchFamily="18" charset="2"/>
              </a:rPr>
              <a:t> /p</a:t>
            </a:r>
            <a:r>
              <a:rPr lang="en-US" altLang="zh-CN" sz="2400" baseline="30000">
                <a:sym typeface="Symbol" panose="05050102010706020507" pitchFamily="18" charset="2"/>
              </a:rPr>
              <a:t>1/2</a:t>
            </a:r>
            <a:r>
              <a:rPr lang="en-US" altLang="zh-CN" sz="2400">
                <a:sym typeface="Symbol" panose="05050102010706020507" pitchFamily="18" charset="2"/>
              </a:rPr>
              <a:t>)</a:t>
            </a:r>
          </a:p>
          <a:p>
            <a:pPr lvl="1"/>
            <a:r>
              <a:rPr lang="en-US" altLang="zh-CN" sz="2400"/>
              <a:t>SUMMA</a:t>
            </a:r>
            <a:r>
              <a:rPr lang="zh-CN" altLang="en-US" sz="2400"/>
              <a:t>算法、</a:t>
            </a:r>
            <a:r>
              <a:rPr lang="en-US" altLang="zh-CN" sz="2400"/>
              <a:t>Cannon</a:t>
            </a:r>
            <a:r>
              <a:rPr lang="zh-CN" altLang="en-US" sz="2400"/>
              <a:t>算法可以达到</a:t>
            </a:r>
          </a:p>
        </p:txBody>
      </p:sp>
      <p:sp>
        <p:nvSpPr>
          <p:cNvPr id="90116" name="Footer Placeholder 16">
            <a:extLst>
              <a:ext uri="{FF2B5EF4-FFF2-40B4-BE49-F238E27FC236}">
                <a16:creationId xmlns:a16="http://schemas.microsoft.com/office/drawing/2014/main" id="{6E30B81F-4BD3-443B-83CF-BBA7717A4969}"/>
              </a:ext>
            </a:extLst>
          </p:cNvPr>
          <p:cNvSpPr txBox="1">
            <a:spLocks/>
          </p:cNvSpPr>
          <p:nvPr/>
        </p:nvSpPr>
        <p:spPr bwMode="auto">
          <a:xfrm>
            <a:off x="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solidFill>
                  <a:srgbClr val="CC3300"/>
                </a:solidFill>
                <a:latin typeface="Helvetica" panose="020B0604020202020204" pitchFamily="34" charset="0"/>
              </a:rPr>
              <a:t>Slide source: Jim Demmel, CS267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a:extLst>
              <a:ext uri="{FF2B5EF4-FFF2-40B4-BE49-F238E27FC236}">
                <a16:creationId xmlns:a16="http://schemas.microsoft.com/office/drawing/2014/main" id="{9A7E3FFB-FC6A-4612-80C0-793FE208E65A}"/>
              </a:ext>
            </a:extLst>
          </p:cNvPr>
          <p:cNvSpPr>
            <a:spLocks noGrp="1" noChangeArrowheads="1"/>
          </p:cNvSpPr>
          <p:nvPr>
            <p:ph type="title"/>
          </p:nvPr>
        </p:nvSpPr>
        <p:spPr/>
        <p:txBody>
          <a:bodyPr/>
          <a:lstStyle/>
          <a:p>
            <a:r>
              <a:rPr lang="zh-CN" altLang="en-US" sz="4000"/>
              <a:t>适用于所有“直接”线性代数运算的新下界</a:t>
            </a:r>
          </a:p>
        </p:txBody>
      </p:sp>
      <p:sp>
        <p:nvSpPr>
          <p:cNvPr id="3" name="内容占位符 2">
            <a:extLst>
              <a:ext uri="{FF2B5EF4-FFF2-40B4-BE49-F238E27FC236}">
                <a16:creationId xmlns:a16="http://schemas.microsoft.com/office/drawing/2014/main" id="{AF113393-2B4A-4CCC-A604-84BE79843718}"/>
              </a:ext>
            </a:extLst>
          </p:cNvPr>
          <p:cNvSpPr>
            <a:spLocks noGrp="1"/>
          </p:cNvSpPr>
          <p:nvPr>
            <p:ph idx="1"/>
          </p:nvPr>
        </p:nvSpPr>
        <p:spPr/>
        <p:txBody>
          <a:bodyPr/>
          <a:lstStyle/>
          <a:p>
            <a:pPr marL="0" indent="0">
              <a:buFont typeface="Wingdings" panose="05000000000000000000" pitchFamily="2" charset="2"/>
              <a:buNone/>
              <a:defRPr/>
            </a:pPr>
            <a:r>
              <a:rPr lang="zh-CN" altLang="en-US" sz="2400" dirty="0"/>
              <a:t>令</a:t>
            </a:r>
            <a:r>
              <a:rPr lang="en-US" altLang="zh-CN" sz="2400" dirty="0"/>
              <a:t>M=</a:t>
            </a:r>
            <a:r>
              <a:rPr lang="zh-CN" altLang="en-US" sz="2400" dirty="0"/>
              <a:t>每个处理器中“快速”存储大小</a:t>
            </a:r>
            <a:endParaRPr lang="en-US" altLang="zh-CN" sz="2400" dirty="0"/>
          </a:p>
          <a:p>
            <a:pPr marL="0" indent="0">
              <a:buFont typeface="Wingdings" panose="05000000000000000000" pitchFamily="2" charset="2"/>
              <a:buNone/>
              <a:defRPr/>
            </a:pPr>
            <a:r>
              <a:rPr lang="en-US" altLang="zh-CN" sz="2400" dirty="0"/>
              <a:t>        =cache</a:t>
            </a:r>
            <a:r>
              <a:rPr lang="zh-CN" altLang="en-US" sz="2400" dirty="0"/>
              <a:t>大小（串行）或</a:t>
            </a:r>
            <a:r>
              <a:rPr lang="en-US" altLang="zh-CN" sz="2400" dirty="0"/>
              <a:t>O(n</a:t>
            </a:r>
            <a:r>
              <a:rPr lang="en-US" altLang="zh-CN" sz="2400" baseline="30000" dirty="0"/>
              <a:t>2</a:t>
            </a:r>
            <a:r>
              <a:rPr lang="en-US" altLang="zh-CN" sz="2400" dirty="0"/>
              <a:t>/p)</a:t>
            </a:r>
            <a:r>
              <a:rPr lang="zh-CN" altLang="en-US" sz="2400" dirty="0"/>
              <a:t>（并行）</a:t>
            </a:r>
            <a:endParaRPr lang="en-US" altLang="zh-CN" sz="2400" dirty="0"/>
          </a:p>
          <a:p>
            <a:pPr marL="0" indent="0">
              <a:buFont typeface="Wingdings" panose="05000000000000000000" pitchFamily="2" charset="2"/>
              <a:buNone/>
              <a:defRPr/>
            </a:pPr>
            <a:r>
              <a:rPr lang="en-US" altLang="zh-CN" sz="2400" dirty="0"/>
              <a:t>#flops=</a:t>
            </a:r>
            <a:r>
              <a:rPr lang="zh-CN" altLang="en-US" sz="2400" dirty="0"/>
              <a:t>每个处理器完成的浮点运算数，则</a:t>
            </a:r>
            <a:endParaRPr lang="en-US" altLang="zh-CN" sz="2400" dirty="0"/>
          </a:p>
          <a:p>
            <a:pPr marL="0" indent="0">
              <a:buFont typeface="Wingdings" panose="05000000000000000000" pitchFamily="2" charset="2"/>
              <a:buNone/>
              <a:defRPr/>
            </a:pPr>
            <a:r>
              <a:rPr lang="zh-CN" altLang="en-US" sz="2400" dirty="0"/>
              <a:t>每处理器</a:t>
            </a:r>
            <a:r>
              <a:rPr lang="en-US" altLang="zh-CN" sz="2400" dirty="0"/>
              <a:t>#words moved=</a:t>
            </a:r>
            <a:r>
              <a:rPr lang="en-US" altLang="zh-CN" sz="2400" dirty="0">
                <a:sym typeface="Symbol" pitchFamily="18" charset="2"/>
              </a:rPr>
              <a:t> (#flops / M</a:t>
            </a:r>
            <a:r>
              <a:rPr lang="en-US" altLang="zh-CN" sz="2400" baseline="30000" dirty="0">
                <a:sym typeface="Symbol" pitchFamily="18" charset="2"/>
              </a:rPr>
              <a:t>1/2 </a:t>
            </a:r>
            <a:r>
              <a:rPr lang="en-US" altLang="zh-CN" sz="2400" dirty="0">
                <a:sym typeface="Symbol" pitchFamily="18" charset="2"/>
              </a:rPr>
              <a:t>)</a:t>
            </a:r>
            <a:endParaRPr lang="en-US" altLang="zh-CN" sz="2400" dirty="0"/>
          </a:p>
          <a:p>
            <a:pPr marL="0" indent="0">
              <a:buFont typeface="Wingdings" panose="05000000000000000000" pitchFamily="2" charset="2"/>
              <a:buNone/>
              <a:defRPr/>
            </a:pPr>
            <a:r>
              <a:rPr lang="zh-CN" altLang="en-US" sz="2400" dirty="0"/>
              <a:t>每处理器</a:t>
            </a:r>
            <a:r>
              <a:rPr lang="en-US" altLang="zh-CN" sz="2400" dirty="0"/>
              <a:t>#messages sent=</a:t>
            </a:r>
            <a:r>
              <a:rPr lang="en-US" altLang="zh-CN" sz="2400" dirty="0">
                <a:sym typeface="Symbol" pitchFamily="18" charset="2"/>
              </a:rPr>
              <a:t>  (#flops / M</a:t>
            </a:r>
            <a:r>
              <a:rPr lang="en-US" altLang="zh-CN" sz="2400" baseline="30000" dirty="0">
                <a:solidFill>
                  <a:srgbClr val="FF0000"/>
                </a:solidFill>
                <a:sym typeface="Symbol" pitchFamily="18" charset="2"/>
              </a:rPr>
              <a:t>3</a:t>
            </a:r>
            <a:r>
              <a:rPr lang="en-US" altLang="zh-CN" sz="2400" baseline="30000" dirty="0">
                <a:sym typeface="Symbol" pitchFamily="18" charset="2"/>
              </a:rPr>
              <a:t>/2 </a:t>
            </a:r>
            <a:r>
              <a:rPr lang="en-US" altLang="zh-CN" sz="2400" dirty="0">
                <a:sym typeface="Symbol" pitchFamily="18" charset="2"/>
              </a:rPr>
              <a:t>)</a:t>
            </a:r>
            <a:endParaRPr lang="en-US" altLang="zh-CN" sz="2400" dirty="0"/>
          </a:p>
          <a:p>
            <a:pPr>
              <a:defRPr/>
            </a:pPr>
            <a:r>
              <a:rPr lang="zh-CN" altLang="en-US" sz="2400" dirty="0"/>
              <a:t>矩阵乘、</a:t>
            </a:r>
            <a:r>
              <a:rPr lang="en-US" altLang="zh-CN" sz="2400" dirty="0"/>
              <a:t>BLAS</a:t>
            </a:r>
            <a:r>
              <a:rPr lang="zh-CN" altLang="en-US" sz="2400" dirty="0"/>
              <a:t>、</a:t>
            </a:r>
            <a:r>
              <a:rPr lang="en-US" altLang="zh-CN" sz="2400" dirty="0"/>
              <a:t>LU</a:t>
            </a:r>
            <a:r>
              <a:rPr lang="zh-CN" altLang="en-US" sz="2400" dirty="0"/>
              <a:t>、</a:t>
            </a:r>
            <a:r>
              <a:rPr lang="en-US" altLang="zh-CN" sz="2400" dirty="0"/>
              <a:t>QR</a:t>
            </a:r>
            <a:r>
              <a:rPr lang="zh-CN" altLang="en-US" sz="2400" dirty="0"/>
              <a:t>、</a:t>
            </a:r>
            <a:r>
              <a:rPr lang="en-US" altLang="zh-CN" sz="2400" dirty="0" err="1"/>
              <a:t>eig</a:t>
            </a:r>
            <a:r>
              <a:rPr lang="zh-CN" altLang="en-US" sz="2400" dirty="0"/>
              <a:t>、</a:t>
            </a:r>
            <a:r>
              <a:rPr lang="en-US" altLang="zh-CN" sz="2400" dirty="0"/>
              <a:t>SVD</a:t>
            </a:r>
            <a:r>
              <a:rPr lang="zh-CN" altLang="en-US" sz="2400" dirty="0"/>
              <a:t>、张量约缩、</a:t>
            </a:r>
            <a:r>
              <a:rPr lang="en-US" altLang="zh-CN" sz="2400" dirty="0"/>
              <a:t>…</a:t>
            </a:r>
          </a:p>
          <a:p>
            <a:pPr>
              <a:defRPr/>
            </a:pPr>
            <a:r>
              <a:rPr lang="zh-CN" altLang="en-US" sz="2400" dirty="0"/>
              <a:t>若干这些操作组成的程序，如计算</a:t>
            </a:r>
            <a:r>
              <a:rPr lang="en-US" altLang="zh-CN" sz="2400" dirty="0" err="1"/>
              <a:t>A</a:t>
            </a:r>
            <a:r>
              <a:rPr lang="en-US" altLang="zh-CN" sz="2400" baseline="30000" dirty="0" err="1"/>
              <a:t>k</a:t>
            </a:r>
            <a:endParaRPr lang="en-US" altLang="zh-CN" sz="2400" baseline="30000" dirty="0"/>
          </a:p>
          <a:p>
            <a:pPr>
              <a:defRPr/>
            </a:pPr>
            <a:r>
              <a:rPr lang="zh-CN" altLang="en-US" sz="2400" dirty="0"/>
              <a:t>稠密及稀疏矩阵（</a:t>
            </a:r>
            <a:r>
              <a:rPr lang="en-US" altLang="zh-CN" sz="2400" dirty="0"/>
              <a:t>#flops &lt;&lt; n</a:t>
            </a:r>
            <a:r>
              <a:rPr lang="en-US" altLang="zh-CN" sz="2400" baseline="30000" dirty="0"/>
              <a:t>3</a:t>
            </a:r>
            <a:r>
              <a:rPr lang="zh-CN" altLang="en-US" sz="2400" dirty="0"/>
              <a:t>）</a:t>
            </a:r>
            <a:endParaRPr lang="en-US" altLang="zh-CN" sz="2400" dirty="0"/>
          </a:p>
          <a:p>
            <a:pPr>
              <a:defRPr/>
            </a:pPr>
            <a:r>
              <a:rPr lang="zh-CN" altLang="en-US" sz="2400" dirty="0"/>
              <a:t>串行和并行算法</a:t>
            </a:r>
            <a:endParaRPr lang="en-US" altLang="zh-CN" sz="2400" dirty="0"/>
          </a:p>
          <a:p>
            <a:pPr>
              <a:defRPr/>
            </a:pPr>
            <a:r>
              <a:rPr lang="zh-CN" altLang="en-US" sz="2400" dirty="0"/>
              <a:t>某些图论算法（如</a:t>
            </a:r>
            <a:r>
              <a:rPr lang="en-US" altLang="zh-CN" sz="2400" dirty="0"/>
              <a:t>Floyd-</a:t>
            </a:r>
            <a:r>
              <a:rPr lang="en-US" altLang="zh-CN" sz="2400" dirty="0" err="1"/>
              <a:t>Warshall</a:t>
            </a:r>
            <a:r>
              <a:rPr lang="zh-CN" altLang="en-US" sz="2400" dirty="0"/>
              <a:t>算法）</a:t>
            </a:r>
          </a:p>
        </p:txBody>
      </p:sp>
      <p:sp>
        <p:nvSpPr>
          <p:cNvPr id="91140" name="Footer Placeholder 16">
            <a:extLst>
              <a:ext uri="{FF2B5EF4-FFF2-40B4-BE49-F238E27FC236}">
                <a16:creationId xmlns:a16="http://schemas.microsoft.com/office/drawing/2014/main" id="{DB426B04-21F7-4E9B-B987-53181462AD3F}"/>
              </a:ext>
            </a:extLst>
          </p:cNvPr>
          <p:cNvSpPr txBox="1">
            <a:spLocks/>
          </p:cNvSpPr>
          <p:nvPr/>
        </p:nvSpPr>
        <p:spPr bwMode="auto">
          <a:xfrm>
            <a:off x="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solidFill>
                  <a:srgbClr val="CC3300"/>
                </a:solidFill>
                <a:latin typeface="Helvetica" panose="020B0604020202020204" pitchFamily="34" charset="0"/>
              </a:rPr>
              <a:t>Slide source: Jim Demmel, CS267</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a:extLst>
              <a:ext uri="{FF2B5EF4-FFF2-40B4-BE49-F238E27FC236}">
                <a16:creationId xmlns:a16="http://schemas.microsoft.com/office/drawing/2014/main" id="{77A09D45-138E-43A0-A0FD-5C2699C51FF4}"/>
              </a:ext>
            </a:extLst>
          </p:cNvPr>
          <p:cNvSpPr>
            <a:spLocks noGrp="1" noChangeArrowheads="1"/>
          </p:cNvSpPr>
          <p:nvPr>
            <p:ph type="title"/>
          </p:nvPr>
        </p:nvSpPr>
        <p:spPr/>
        <p:txBody>
          <a:bodyPr/>
          <a:lstStyle/>
          <a:p>
            <a:r>
              <a:rPr lang="zh-CN" altLang="en-US" sz="4000"/>
              <a:t>适用于所有“直接”线性代数运算的新下界</a:t>
            </a:r>
          </a:p>
        </p:txBody>
      </p:sp>
      <p:sp>
        <p:nvSpPr>
          <p:cNvPr id="3" name="内容占位符 2">
            <a:extLst>
              <a:ext uri="{FF2B5EF4-FFF2-40B4-BE49-F238E27FC236}">
                <a16:creationId xmlns:a16="http://schemas.microsoft.com/office/drawing/2014/main" id="{4942866F-3AB6-4DCF-BE65-F896C15488F6}"/>
              </a:ext>
            </a:extLst>
          </p:cNvPr>
          <p:cNvSpPr>
            <a:spLocks noGrp="1"/>
          </p:cNvSpPr>
          <p:nvPr>
            <p:ph idx="1"/>
          </p:nvPr>
        </p:nvSpPr>
        <p:spPr/>
        <p:txBody>
          <a:bodyPr/>
          <a:lstStyle/>
          <a:p>
            <a:pPr marL="0" indent="0">
              <a:buFont typeface="Wingdings" panose="05000000000000000000" pitchFamily="2" charset="2"/>
              <a:buNone/>
              <a:defRPr/>
            </a:pPr>
            <a:r>
              <a:rPr lang="zh-CN" altLang="en-US" sz="2400" dirty="0"/>
              <a:t>令</a:t>
            </a:r>
            <a:r>
              <a:rPr lang="en-US" altLang="zh-CN" sz="2400" dirty="0"/>
              <a:t>M=</a:t>
            </a:r>
            <a:r>
              <a:rPr lang="zh-CN" altLang="en-US" sz="2400" dirty="0"/>
              <a:t>每个处理器中“快速”存储大小</a:t>
            </a:r>
            <a:endParaRPr lang="en-US" altLang="zh-CN" sz="2400" dirty="0"/>
          </a:p>
          <a:p>
            <a:pPr marL="0" indent="0">
              <a:buFont typeface="Wingdings" panose="05000000000000000000" pitchFamily="2" charset="2"/>
              <a:buNone/>
              <a:defRPr/>
            </a:pPr>
            <a:r>
              <a:rPr lang="en-US" altLang="zh-CN" sz="2400" dirty="0"/>
              <a:t>        =cache</a:t>
            </a:r>
            <a:r>
              <a:rPr lang="zh-CN" altLang="en-US" sz="2400" dirty="0"/>
              <a:t>大小（串行）或</a:t>
            </a:r>
            <a:r>
              <a:rPr lang="en-US" altLang="zh-CN" sz="2400" dirty="0"/>
              <a:t>O(n</a:t>
            </a:r>
            <a:r>
              <a:rPr lang="en-US" altLang="zh-CN" sz="2400" baseline="30000" dirty="0"/>
              <a:t>2</a:t>
            </a:r>
            <a:r>
              <a:rPr lang="en-US" altLang="zh-CN" sz="2400" dirty="0"/>
              <a:t>/p)</a:t>
            </a:r>
            <a:r>
              <a:rPr lang="zh-CN" altLang="en-US" sz="2400" dirty="0"/>
              <a:t>（并行）</a:t>
            </a:r>
            <a:endParaRPr lang="en-US" altLang="zh-CN" sz="2400" dirty="0"/>
          </a:p>
          <a:p>
            <a:pPr marL="0" indent="0">
              <a:buFont typeface="Wingdings" panose="05000000000000000000" pitchFamily="2" charset="2"/>
              <a:buNone/>
              <a:defRPr/>
            </a:pPr>
            <a:r>
              <a:rPr lang="en-US" altLang="zh-CN" sz="2400" dirty="0"/>
              <a:t>#flops=</a:t>
            </a:r>
            <a:r>
              <a:rPr lang="zh-CN" altLang="en-US" sz="2400" dirty="0"/>
              <a:t>每个处理器完成的浮点运算数，则</a:t>
            </a:r>
            <a:endParaRPr lang="en-US" altLang="zh-CN" sz="2400" dirty="0"/>
          </a:p>
          <a:p>
            <a:pPr marL="0" indent="0">
              <a:buFont typeface="Wingdings" panose="05000000000000000000" pitchFamily="2" charset="2"/>
              <a:buNone/>
              <a:defRPr/>
            </a:pPr>
            <a:r>
              <a:rPr lang="zh-CN" altLang="en-US" sz="2400" dirty="0"/>
              <a:t>每处理器</a:t>
            </a:r>
            <a:r>
              <a:rPr lang="en-US" altLang="zh-CN" sz="2400" dirty="0"/>
              <a:t>#words moved=</a:t>
            </a:r>
            <a:r>
              <a:rPr lang="en-US" altLang="zh-CN" sz="2400" dirty="0">
                <a:sym typeface="Symbol" pitchFamily="18" charset="2"/>
              </a:rPr>
              <a:t> (#flops / M</a:t>
            </a:r>
            <a:r>
              <a:rPr lang="en-US" altLang="zh-CN" sz="2400" baseline="30000" dirty="0">
                <a:sym typeface="Symbol" pitchFamily="18" charset="2"/>
              </a:rPr>
              <a:t>1/2 </a:t>
            </a:r>
            <a:r>
              <a:rPr lang="en-US" altLang="zh-CN" sz="2400" dirty="0">
                <a:sym typeface="Symbol" pitchFamily="18" charset="2"/>
              </a:rPr>
              <a:t>)</a:t>
            </a:r>
            <a:endParaRPr lang="en-US" altLang="zh-CN" sz="2400" dirty="0"/>
          </a:p>
          <a:p>
            <a:pPr marL="0" indent="0">
              <a:buFont typeface="Wingdings" panose="05000000000000000000" pitchFamily="2" charset="2"/>
              <a:buNone/>
              <a:defRPr/>
            </a:pPr>
            <a:r>
              <a:rPr lang="zh-CN" altLang="en-US" sz="2400" dirty="0"/>
              <a:t>每处理器</a:t>
            </a:r>
            <a:r>
              <a:rPr lang="en-US" altLang="zh-CN" sz="2400" dirty="0"/>
              <a:t>#messages sent=</a:t>
            </a:r>
            <a:r>
              <a:rPr lang="en-US" altLang="zh-CN" sz="2400" dirty="0">
                <a:sym typeface="Symbol" pitchFamily="18" charset="2"/>
              </a:rPr>
              <a:t>  (#flops / M</a:t>
            </a:r>
            <a:r>
              <a:rPr lang="en-US" altLang="zh-CN" sz="2400" baseline="30000" dirty="0">
                <a:solidFill>
                  <a:srgbClr val="FF0000"/>
                </a:solidFill>
                <a:sym typeface="Symbol" pitchFamily="18" charset="2"/>
              </a:rPr>
              <a:t>3</a:t>
            </a:r>
            <a:r>
              <a:rPr lang="en-US" altLang="zh-CN" sz="2400" baseline="30000" dirty="0">
                <a:sym typeface="Symbol" pitchFamily="18" charset="2"/>
              </a:rPr>
              <a:t>/2 </a:t>
            </a:r>
            <a:r>
              <a:rPr lang="en-US" altLang="zh-CN" sz="2400" dirty="0">
                <a:sym typeface="Symbol" pitchFamily="18" charset="2"/>
              </a:rPr>
              <a:t>)</a:t>
            </a:r>
            <a:endParaRPr lang="en-US" altLang="zh-CN" sz="2400" dirty="0"/>
          </a:p>
          <a:p>
            <a:pPr>
              <a:defRPr/>
            </a:pPr>
            <a:r>
              <a:rPr lang="zh-CN" altLang="en-US" sz="2400" dirty="0"/>
              <a:t>串行情况，稠密</a:t>
            </a:r>
            <a:r>
              <a:rPr lang="en-US" altLang="zh-CN" sz="2400" dirty="0"/>
              <a:t>n x n</a:t>
            </a:r>
            <a:r>
              <a:rPr lang="zh-CN" altLang="en-US" sz="2400" dirty="0"/>
              <a:t>矩阵，因此</a:t>
            </a:r>
            <a:r>
              <a:rPr lang="en-US" altLang="zh-CN" sz="2400" dirty="0"/>
              <a:t>O(n</a:t>
            </a:r>
            <a:r>
              <a:rPr lang="en-US" altLang="zh-CN" sz="2400" baseline="30000" dirty="0"/>
              <a:t>3</a:t>
            </a:r>
            <a:r>
              <a:rPr lang="en-US" altLang="zh-CN" sz="2400" dirty="0"/>
              <a:t>) flops</a:t>
            </a:r>
          </a:p>
          <a:p>
            <a:pPr lvl="1">
              <a:defRPr/>
            </a:pPr>
            <a:r>
              <a:rPr lang="en-US" altLang="zh-CN" sz="2000" dirty="0"/>
              <a:t>#words moved=</a:t>
            </a:r>
            <a:r>
              <a:rPr lang="en-US" altLang="zh-CN" sz="2000" dirty="0">
                <a:solidFill>
                  <a:schemeClr val="tx1"/>
                </a:solidFill>
                <a:sym typeface="Symbol" pitchFamily="18" charset="2"/>
              </a:rPr>
              <a:t> (</a:t>
            </a:r>
            <a:r>
              <a:rPr lang="en-US" altLang="zh-CN" sz="2000" dirty="0"/>
              <a:t>n</a:t>
            </a:r>
            <a:r>
              <a:rPr lang="en-US" altLang="zh-CN" sz="2000" baseline="30000" dirty="0"/>
              <a:t>3</a:t>
            </a:r>
            <a:r>
              <a:rPr lang="en-US" altLang="zh-CN" sz="2000" dirty="0">
                <a:solidFill>
                  <a:schemeClr val="tx1"/>
                </a:solidFill>
                <a:sym typeface="Symbol" pitchFamily="18" charset="2"/>
              </a:rPr>
              <a:t>/ M</a:t>
            </a:r>
            <a:r>
              <a:rPr lang="en-US" altLang="zh-CN" sz="2000" baseline="30000" dirty="0">
                <a:solidFill>
                  <a:schemeClr val="tx1"/>
                </a:solidFill>
                <a:sym typeface="Symbol" pitchFamily="18" charset="2"/>
              </a:rPr>
              <a:t>1/2 </a:t>
            </a:r>
            <a:r>
              <a:rPr lang="en-US" altLang="zh-CN" sz="2000" dirty="0">
                <a:solidFill>
                  <a:schemeClr val="tx1"/>
                </a:solidFill>
                <a:sym typeface="Symbol" pitchFamily="18" charset="2"/>
              </a:rPr>
              <a:t>)</a:t>
            </a:r>
            <a:endParaRPr lang="en-US" altLang="zh-CN" sz="2000" dirty="0"/>
          </a:p>
          <a:p>
            <a:pPr lvl="1">
              <a:defRPr/>
            </a:pPr>
            <a:r>
              <a:rPr lang="en-US" altLang="zh-CN" sz="2000" dirty="0">
                <a:sym typeface="Symbol" pitchFamily="18" charset="2"/>
              </a:rPr>
              <a:t>#</a:t>
            </a:r>
            <a:r>
              <a:rPr lang="en-US" altLang="zh-CN" sz="2000" dirty="0" err="1">
                <a:sym typeface="Symbol" pitchFamily="18" charset="2"/>
              </a:rPr>
              <a:t>messages_sent</a:t>
            </a:r>
            <a:r>
              <a:rPr lang="en-US" altLang="zh-CN" sz="2000" dirty="0">
                <a:sym typeface="Symbol" pitchFamily="18" charset="2"/>
              </a:rPr>
              <a:t> =  </a:t>
            </a:r>
            <a:r>
              <a:rPr lang="en-US" altLang="zh-CN" sz="2000" dirty="0">
                <a:solidFill>
                  <a:srgbClr val="000000"/>
                </a:solidFill>
                <a:ea typeface="ＭＳ Ｐゴシック" pitchFamily="34" charset="-128"/>
                <a:sym typeface="Symbol" pitchFamily="18" charset="2"/>
              </a:rPr>
              <a:t>(n</a:t>
            </a:r>
            <a:r>
              <a:rPr lang="en-US" altLang="zh-CN" sz="2000" b="1" baseline="30000" dirty="0">
                <a:solidFill>
                  <a:srgbClr val="000000"/>
                </a:solidFill>
                <a:ea typeface="ＭＳ Ｐゴシック" pitchFamily="34" charset="-128"/>
                <a:sym typeface="Symbol" pitchFamily="18" charset="2"/>
              </a:rPr>
              <a:t>3</a:t>
            </a:r>
            <a:r>
              <a:rPr lang="en-US" altLang="zh-CN" sz="2000" dirty="0">
                <a:solidFill>
                  <a:srgbClr val="000000"/>
                </a:solidFill>
                <a:ea typeface="ＭＳ Ｐゴシック" pitchFamily="34" charset="-128"/>
                <a:sym typeface="Symbol" pitchFamily="18" charset="2"/>
              </a:rPr>
              <a:t>/ M</a:t>
            </a:r>
            <a:r>
              <a:rPr lang="en-US" altLang="zh-CN" sz="2000" b="1" baseline="30000" dirty="0">
                <a:solidFill>
                  <a:srgbClr val="000000"/>
                </a:solidFill>
                <a:ea typeface="ＭＳ Ｐゴシック" pitchFamily="34" charset="-128"/>
                <a:sym typeface="Symbol" pitchFamily="18" charset="2"/>
              </a:rPr>
              <a:t>3/2</a:t>
            </a:r>
            <a:r>
              <a:rPr lang="en-US" altLang="zh-CN" sz="2000" dirty="0">
                <a:solidFill>
                  <a:schemeClr val="tx1"/>
                </a:solidFill>
                <a:sym typeface="Symbol" pitchFamily="18" charset="2"/>
              </a:rPr>
              <a:t> )</a:t>
            </a:r>
            <a:endParaRPr lang="en-US" altLang="zh-CN" sz="2000" baseline="30000" dirty="0"/>
          </a:p>
          <a:p>
            <a:pPr>
              <a:defRPr/>
            </a:pPr>
            <a:r>
              <a:rPr lang="zh-CN" altLang="en-US" sz="2400" dirty="0"/>
              <a:t>并行情况，稠密</a:t>
            </a:r>
            <a:r>
              <a:rPr lang="en-US" altLang="zh-CN" sz="2400" dirty="0"/>
              <a:t>n x n</a:t>
            </a:r>
            <a:r>
              <a:rPr lang="zh-CN" altLang="en-US" sz="2400" dirty="0"/>
              <a:t>矩阵</a:t>
            </a:r>
            <a:endParaRPr lang="en-US" altLang="zh-CN" sz="2400" dirty="0"/>
          </a:p>
          <a:p>
            <a:pPr lvl="1">
              <a:defRPr/>
            </a:pPr>
            <a:r>
              <a:rPr lang="zh-CN" altLang="en-US" sz="2000" dirty="0"/>
              <a:t>负载均衡，因此每个处理器</a:t>
            </a:r>
            <a:r>
              <a:rPr lang="en-US" altLang="zh-CN" sz="2000" dirty="0"/>
              <a:t>O(n</a:t>
            </a:r>
            <a:r>
              <a:rPr lang="en-US" altLang="zh-CN" sz="2000" baseline="30000" dirty="0"/>
              <a:t>3</a:t>
            </a:r>
            <a:r>
              <a:rPr lang="en-US" altLang="zh-CN" sz="2000" dirty="0"/>
              <a:t>/p)</a:t>
            </a:r>
          </a:p>
          <a:p>
            <a:pPr lvl="1">
              <a:defRPr/>
            </a:pPr>
            <a:r>
              <a:rPr lang="zh-CN" altLang="en-US" sz="2000" dirty="0"/>
              <a:t>数据一份拷贝，均衡分布，因此每个处理器</a:t>
            </a:r>
            <a:r>
              <a:rPr lang="en-US" altLang="zh-CN" sz="2000" dirty="0"/>
              <a:t>M=O(n</a:t>
            </a:r>
            <a:r>
              <a:rPr lang="en-US" altLang="zh-CN" sz="2000" baseline="30000" dirty="0"/>
              <a:t>2</a:t>
            </a:r>
            <a:r>
              <a:rPr lang="en-US" altLang="zh-CN" sz="2000" dirty="0"/>
              <a:t>/p)</a:t>
            </a:r>
          </a:p>
          <a:p>
            <a:pPr lvl="1">
              <a:defRPr/>
            </a:pPr>
            <a:r>
              <a:rPr lang="en-US" altLang="zh-CN" sz="2000" dirty="0"/>
              <a:t>#words moved=</a:t>
            </a:r>
            <a:r>
              <a:rPr lang="en-US" altLang="zh-CN" sz="2000" dirty="0">
                <a:solidFill>
                  <a:schemeClr val="tx1"/>
                </a:solidFill>
                <a:sym typeface="Symbol" pitchFamily="18" charset="2"/>
              </a:rPr>
              <a:t> (</a:t>
            </a:r>
            <a:r>
              <a:rPr lang="en-US" altLang="zh-CN" sz="2000" dirty="0"/>
              <a:t>n</a:t>
            </a:r>
            <a:r>
              <a:rPr lang="en-US" altLang="zh-CN" sz="2000" baseline="30000" dirty="0"/>
              <a:t>3</a:t>
            </a:r>
            <a:r>
              <a:rPr lang="en-US" altLang="zh-CN" sz="2000" dirty="0">
                <a:solidFill>
                  <a:schemeClr val="tx1"/>
                </a:solidFill>
                <a:sym typeface="Symbol" pitchFamily="18" charset="2"/>
              </a:rPr>
              <a:t>/ p</a:t>
            </a:r>
            <a:r>
              <a:rPr lang="en-US" altLang="zh-CN" sz="2000" baseline="30000" dirty="0">
                <a:solidFill>
                  <a:schemeClr val="tx1"/>
                </a:solidFill>
                <a:sym typeface="Symbol" pitchFamily="18" charset="2"/>
              </a:rPr>
              <a:t>1/2 </a:t>
            </a:r>
            <a:r>
              <a:rPr lang="en-US" altLang="zh-CN" sz="2000" dirty="0">
                <a:solidFill>
                  <a:schemeClr val="tx1"/>
                </a:solidFill>
                <a:sym typeface="Symbol" pitchFamily="18" charset="2"/>
              </a:rPr>
              <a:t>)</a:t>
            </a:r>
            <a:endParaRPr lang="en-US" altLang="zh-CN" sz="2000" dirty="0"/>
          </a:p>
          <a:p>
            <a:pPr lvl="1">
              <a:defRPr/>
            </a:pPr>
            <a:r>
              <a:rPr lang="en-US" altLang="zh-CN" sz="2000" dirty="0">
                <a:sym typeface="Symbol" pitchFamily="18" charset="2"/>
              </a:rPr>
              <a:t>#</a:t>
            </a:r>
            <a:r>
              <a:rPr lang="en-US" altLang="zh-CN" sz="2000" dirty="0" err="1">
                <a:sym typeface="Symbol" pitchFamily="18" charset="2"/>
              </a:rPr>
              <a:t>messages_sent</a:t>
            </a:r>
            <a:r>
              <a:rPr lang="en-US" altLang="zh-CN" sz="2000" dirty="0">
                <a:sym typeface="Symbol" pitchFamily="18" charset="2"/>
              </a:rPr>
              <a:t> =  </a:t>
            </a:r>
            <a:r>
              <a:rPr lang="en-US" altLang="zh-CN" sz="2000" dirty="0">
                <a:solidFill>
                  <a:srgbClr val="000000"/>
                </a:solidFill>
                <a:ea typeface="ＭＳ Ｐゴシック" pitchFamily="34" charset="-128"/>
                <a:sym typeface="Symbol" pitchFamily="18" charset="2"/>
              </a:rPr>
              <a:t>(</a:t>
            </a:r>
            <a:r>
              <a:rPr lang="en-US" altLang="zh-CN" sz="2000" dirty="0">
                <a:solidFill>
                  <a:schemeClr val="tx1"/>
                </a:solidFill>
                <a:sym typeface="Symbol" pitchFamily="18" charset="2"/>
              </a:rPr>
              <a:t>p</a:t>
            </a:r>
            <a:r>
              <a:rPr lang="en-US" altLang="zh-CN" sz="2000" baseline="30000" dirty="0">
                <a:solidFill>
                  <a:schemeClr val="tx1"/>
                </a:solidFill>
                <a:sym typeface="Symbol" pitchFamily="18" charset="2"/>
              </a:rPr>
              <a:t>1/2</a:t>
            </a:r>
            <a:r>
              <a:rPr lang="en-US" altLang="zh-CN" sz="2000" dirty="0">
                <a:solidFill>
                  <a:schemeClr val="tx1"/>
                </a:solidFill>
                <a:sym typeface="Symbol" pitchFamily="18" charset="2"/>
              </a:rPr>
              <a:t> )</a:t>
            </a:r>
            <a:endParaRPr lang="en-US" altLang="zh-CN" sz="2000" baseline="30000" dirty="0"/>
          </a:p>
        </p:txBody>
      </p:sp>
      <p:sp>
        <p:nvSpPr>
          <p:cNvPr id="92164" name="Footer Placeholder 16">
            <a:extLst>
              <a:ext uri="{FF2B5EF4-FFF2-40B4-BE49-F238E27FC236}">
                <a16:creationId xmlns:a16="http://schemas.microsoft.com/office/drawing/2014/main" id="{24D4011B-9F36-43DE-9B09-BA5D83C69451}"/>
              </a:ext>
            </a:extLst>
          </p:cNvPr>
          <p:cNvSpPr txBox="1">
            <a:spLocks/>
          </p:cNvSpPr>
          <p:nvPr/>
        </p:nvSpPr>
        <p:spPr bwMode="auto">
          <a:xfrm>
            <a:off x="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solidFill>
                  <a:srgbClr val="CC3300"/>
                </a:solidFill>
                <a:latin typeface="Helvetica" panose="020B0604020202020204" pitchFamily="34" charset="0"/>
              </a:rPr>
              <a:t>Slide source: Jim Demmel, CS267</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a:extLst>
              <a:ext uri="{FF2B5EF4-FFF2-40B4-BE49-F238E27FC236}">
                <a16:creationId xmlns:a16="http://schemas.microsoft.com/office/drawing/2014/main" id="{4FB0E6D7-3A2D-4D15-B843-22A0BD70CC74}"/>
              </a:ext>
            </a:extLst>
          </p:cNvPr>
          <p:cNvSpPr>
            <a:spLocks noGrp="1" noChangeArrowheads="1"/>
          </p:cNvSpPr>
          <p:nvPr>
            <p:ph type="title"/>
          </p:nvPr>
        </p:nvSpPr>
        <p:spPr/>
        <p:txBody>
          <a:bodyPr/>
          <a:lstStyle/>
          <a:p>
            <a:r>
              <a:rPr lang="zh-CN" altLang="en-US"/>
              <a:t>可否达到下界？</a:t>
            </a:r>
          </a:p>
        </p:txBody>
      </p:sp>
      <p:sp>
        <p:nvSpPr>
          <p:cNvPr id="93187" name="内容占位符 2">
            <a:extLst>
              <a:ext uri="{FF2B5EF4-FFF2-40B4-BE49-F238E27FC236}">
                <a16:creationId xmlns:a16="http://schemas.microsoft.com/office/drawing/2014/main" id="{4757D74B-848C-427C-8B76-3B61F41C2128}"/>
              </a:ext>
            </a:extLst>
          </p:cNvPr>
          <p:cNvSpPr>
            <a:spLocks noGrp="1" noChangeArrowheads="1"/>
          </p:cNvSpPr>
          <p:nvPr>
            <p:ph idx="1"/>
          </p:nvPr>
        </p:nvSpPr>
        <p:spPr/>
        <p:txBody>
          <a:bodyPr/>
          <a:lstStyle/>
          <a:p>
            <a:r>
              <a:rPr lang="en-US" altLang="zh-CN" sz="2400"/>
              <a:t>LAPACK</a:t>
            </a:r>
            <a:r>
              <a:rPr lang="zh-CN" altLang="en-US" sz="2400"/>
              <a:t>和</a:t>
            </a:r>
            <a:r>
              <a:rPr lang="en-US" altLang="zh-CN" sz="2400"/>
              <a:t>ScaLPACK</a:t>
            </a:r>
            <a:r>
              <a:rPr lang="zh-CN" altLang="en-US" sz="2400"/>
              <a:t>等传统实现是否达到？</a:t>
            </a:r>
            <a:endParaRPr lang="en-US" altLang="zh-CN" sz="2400"/>
          </a:p>
          <a:p>
            <a:pPr lvl="1"/>
            <a:r>
              <a:rPr lang="zh-CN" altLang="en-US" sz="2000"/>
              <a:t>大部分没有达到</a:t>
            </a:r>
            <a:endParaRPr lang="en-US" altLang="zh-CN" sz="2000"/>
          </a:p>
          <a:p>
            <a:r>
              <a:rPr lang="zh-CN" altLang="en-US" sz="2400"/>
              <a:t>是否有其他算法实现能达到？有</a:t>
            </a:r>
            <a:endParaRPr lang="en-US" altLang="zh-CN" sz="2400"/>
          </a:p>
          <a:p>
            <a:r>
              <a:rPr lang="zh-CN" altLang="en-US" sz="2400"/>
              <a:t>算法的目标</a:t>
            </a:r>
            <a:endParaRPr lang="en-US" altLang="zh-CN" sz="2400"/>
          </a:p>
          <a:p>
            <a:pPr lvl="1"/>
            <a:r>
              <a:rPr lang="zh-CN" altLang="en-US" sz="2000"/>
              <a:t>最小化</a:t>
            </a:r>
            <a:r>
              <a:rPr lang="en-US" altLang="zh-CN" sz="2000"/>
              <a:t>#words moved</a:t>
            </a:r>
          </a:p>
          <a:p>
            <a:pPr lvl="1"/>
            <a:r>
              <a:rPr lang="zh-CN" altLang="en-US" sz="2000"/>
              <a:t>最小化</a:t>
            </a:r>
            <a:r>
              <a:rPr lang="en-US" altLang="zh-CN" sz="2000"/>
              <a:t>#message sent</a:t>
            </a:r>
          </a:p>
          <a:p>
            <a:pPr lvl="2"/>
            <a:r>
              <a:rPr lang="zh-CN" altLang="en-US" sz="1800"/>
              <a:t>需要新的数据结构</a:t>
            </a:r>
            <a:endParaRPr lang="en-US" altLang="zh-CN" sz="1800"/>
          </a:p>
          <a:p>
            <a:pPr lvl="1"/>
            <a:r>
              <a:rPr lang="zh-CN" altLang="en-US" sz="2000"/>
              <a:t>对多级内存层次进行优化：</a:t>
            </a:r>
            <a:r>
              <a:rPr lang="en-US" altLang="zh-CN" sz="2000">
                <a:ea typeface="ＭＳ Ｐゴシック" panose="020B0600070205080204" pitchFamily="34" charset="-128"/>
              </a:rPr>
              <a:t> Cache-Oblivious</a:t>
            </a:r>
            <a:r>
              <a:rPr lang="zh-CN" altLang="en-US" sz="2000"/>
              <a:t>算法最简单</a:t>
            </a:r>
            <a:endParaRPr lang="en-US" altLang="zh-CN" sz="2000"/>
          </a:p>
          <a:p>
            <a:pPr lvl="1"/>
            <a:r>
              <a:rPr lang="zh-CN" altLang="en-US" sz="2000"/>
              <a:t>当矩阵能放入最快内存层次时尽量减少</a:t>
            </a:r>
            <a:r>
              <a:rPr lang="en-US" altLang="zh-CN" sz="2000"/>
              <a:t>flops</a:t>
            </a:r>
          </a:p>
          <a:p>
            <a:pPr lvl="2"/>
            <a:r>
              <a:rPr lang="en-US" altLang="zh-CN" sz="1800">
                <a:ea typeface="ＭＳ Ｐゴシック" panose="020B0600070205080204" pitchFamily="34" charset="-128"/>
              </a:rPr>
              <a:t>Cache-Oblivious</a:t>
            </a:r>
            <a:r>
              <a:rPr lang="zh-CN" altLang="en-US" sz="1800"/>
              <a:t>算法并不总是能达到</a:t>
            </a:r>
            <a:endParaRPr lang="en-US" altLang="zh-CN" sz="1800"/>
          </a:p>
          <a:p>
            <a:r>
              <a:rPr lang="zh-CN" altLang="en-US" sz="2400"/>
              <a:t>几乎对所有稠密线性代数计算都能达到</a:t>
            </a:r>
            <a:endParaRPr lang="en-US" altLang="zh-CN" sz="2400"/>
          </a:p>
          <a:p>
            <a:pPr lvl="1"/>
            <a:r>
              <a:rPr lang="zh-CN" altLang="en-US" sz="2000"/>
              <a:t>目前为止只有少部分实现达到了</a:t>
            </a:r>
            <a:endParaRPr lang="en-US" altLang="zh-CN" sz="2000"/>
          </a:p>
          <a:p>
            <a:pPr lvl="1"/>
            <a:r>
              <a:rPr lang="zh-CN" altLang="en-US" sz="2000"/>
              <a:t>只有少数稀疏算法达到了（如</a:t>
            </a:r>
            <a:r>
              <a:rPr lang="en-US" altLang="zh-CN" sz="2000"/>
              <a:t>Cholesky</a:t>
            </a:r>
            <a:r>
              <a:rPr lang="zh-CN" altLang="en-US" sz="2000"/>
              <a:t>）</a:t>
            </a:r>
            <a:endParaRPr lang="en-US" altLang="zh-CN" sz="2000"/>
          </a:p>
        </p:txBody>
      </p:sp>
      <p:sp>
        <p:nvSpPr>
          <p:cNvPr id="93188" name="Footer Placeholder 16">
            <a:extLst>
              <a:ext uri="{FF2B5EF4-FFF2-40B4-BE49-F238E27FC236}">
                <a16:creationId xmlns:a16="http://schemas.microsoft.com/office/drawing/2014/main" id="{E065CFF7-5F68-4EAF-B71E-43C8AC1FF70F}"/>
              </a:ext>
            </a:extLst>
          </p:cNvPr>
          <p:cNvSpPr txBox="1">
            <a:spLocks/>
          </p:cNvSpPr>
          <p:nvPr/>
        </p:nvSpPr>
        <p:spPr bwMode="auto">
          <a:xfrm>
            <a:off x="0" y="6400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1400">
                <a:solidFill>
                  <a:srgbClr val="CC3300"/>
                </a:solidFill>
                <a:latin typeface="Helvetica" panose="020B0604020202020204" pitchFamily="34" charset="0"/>
              </a:rPr>
              <a:t>Slide source: Jim Demmel, CS267</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a:extLst>
              <a:ext uri="{FF2B5EF4-FFF2-40B4-BE49-F238E27FC236}">
                <a16:creationId xmlns:a16="http://schemas.microsoft.com/office/drawing/2014/main" id="{B4153D43-E5B5-4BAE-8385-83A64CB55547}"/>
              </a:ext>
            </a:extLst>
          </p:cNvPr>
          <p:cNvSpPr>
            <a:spLocks noGrp="1" noChangeArrowheads="1"/>
          </p:cNvSpPr>
          <p:nvPr>
            <p:ph type="title"/>
          </p:nvPr>
        </p:nvSpPr>
        <p:spPr/>
        <p:txBody>
          <a:bodyPr/>
          <a:lstStyle/>
          <a:p>
            <a:r>
              <a:rPr lang="zh-CN" altLang="en-US"/>
              <a:t>内存层次优化的目标</a:t>
            </a:r>
          </a:p>
        </p:txBody>
      </p:sp>
      <p:sp>
        <p:nvSpPr>
          <p:cNvPr id="94211" name="内容占位符 2">
            <a:extLst>
              <a:ext uri="{FF2B5EF4-FFF2-40B4-BE49-F238E27FC236}">
                <a16:creationId xmlns:a16="http://schemas.microsoft.com/office/drawing/2014/main" id="{94C8D432-04A3-4438-824E-109498F8DF38}"/>
              </a:ext>
            </a:extLst>
          </p:cNvPr>
          <p:cNvSpPr>
            <a:spLocks noGrp="1" noChangeArrowheads="1"/>
          </p:cNvSpPr>
          <p:nvPr>
            <p:ph idx="1"/>
          </p:nvPr>
        </p:nvSpPr>
        <p:spPr/>
        <p:txBody>
          <a:bodyPr/>
          <a:lstStyle/>
          <a:p>
            <a:r>
              <a:rPr lang="zh-CN" altLang="en-US"/>
              <a:t>减少</a:t>
            </a:r>
            <a:r>
              <a:rPr lang="zh-CN" altLang="en-US">
                <a:solidFill>
                  <a:srgbClr val="FF0000"/>
                </a:solidFill>
              </a:rPr>
              <a:t>访存延迟</a:t>
            </a:r>
            <a:endParaRPr lang="en-US" altLang="zh-CN">
              <a:solidFill>
                <a:srgbClr val="FF0000"/>
              </a:solidFill>
            </a:endParaRPr>
          </a:p>
          <a:p>
            <a:pPr lvl="1"/>
            <a:r>
              <a:rPr lang="zh-CN" altLang="en-US"/>
              <a:t>内存访问延迟是发出访存请求到其完成所花费的时间（通常单位用时钟周期）</a:t>
            </a:r>
            <a:endParaRPr lang="en-US" altLang="zh-CN"/>
          </a:p>
          <a:p>
            <a:pPr lvl="1"/>
            <a:endParaRPr lang="en-US" altLang="zh-CN"/>
          </a:p>
          <a:p>
            <a:r>
              <a:rPr lang="zh-CN" altLang="en-US"/>
              <a:t>最大化</a:t>
            </a:r>
            <a:r>
              <a:rPr lang="zh-CN" altLang="en-US">
                <a:solidFill>
                  <a:srgbClr val="FF0000"/>
                </a:solidFill>
              </a:rPr>
              <a:t>内存带宽</a:t>
            </a:r>
            <a:endParaRPr lang="en-US" altLang="zh-CN">
              <a:solidFill>
                <a:srgbClr val="FF0000"/>
              </a:solidFill>
            </a:endParaRPr>
          </a:p>
          <a:p>
            <a:pPr lvl="1"/>
            <a:r>
              <a:rPr lang="zh-CN" altLang="en-US"/>
              <a:t>带宽是单位时间内可以获取的有用数据量</a:t>
            </a:r>
            <a:endParaRPr lang="en-US" altLang="zh-CN"/>
          </a:p>
          <a:p>
            <a:pPr lvl="1"/>
            <a:endParaRPr lang="en-US" altLang="zh-CN"/>
          </a:p>
          <a:p>
            <a:r>
              <a:rPr lang="zh-CN" altLang="en-US"/>
              <a:t>控制开销</a:t>
            </a:r>
            <a:endParaRPr lang="en-US" altLang="zh-CN"/>
          </a:p>
          <a:p>
            <a:pPr lvl="1"/>
            <a:r>
              <a:rPr lang="zh-CN" altLang="en-US"/>
              <a:t>优化方法（例如拷贝）的开销应小于收益</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a:extLst>
              <a:ext uri="{FF2B5EF4-FFF2-40B4-BE49-F238E27FC236}">
                <a16:creationId xmlns:a16="http://schemas.microsoft.com/office/drawing/2014/main" id="{D36300D0-0654-43E5-9E31-BB3E6C52AA05}"/>
              </a:ext>
            </a:extLst>
          </p:cNvPr>
          <p:cNvSpPr>
            <a:spLocks noGrp="1" noChangeArrowheads="1"/>
          </p:cNvSpPr>
          <p:nvPr>
            <p:ph type="title"/>
          </p:nvPr>
        </p:nvSpPr>
        <p:spPr/>
        <p:txBody>
          <a:bodyPr/>
          <a:lstStyle/>
          <a:p>
            <a:r>
              <a:rPr lang="zh-CN" altLang="en-US"/>
              <a:t>重用和局部性</a:t>
            </a:r>
          </a:p>
        </p:txBody>
      </p:sp>
      <p:sp>
        <p:nvSpPr>
          <p:cNvPr id="95235" name="内容占位符 2">
            <a:extLst>
              <a:ext uri="{FF2B5EF4-FFF2-40B4-BE49-F238E27FC236}">
                <a16:creationId xmlns:a16="http://schemas.microsoft.com/office/drawing/2014/main" id="{8EAF431F-C5D4-4114-AC4A-F9AC5B0A7E1A}"/>
              </a:ext>
            </a:extLst>
          </p:cNvPr>
          <p:cNvSpPr>
            <a:spLocks noGrp="1" noChangeArrowheads="1"/>
          </p:cNvSpPr>
          <p:nvPr>
            <p:ph idx="1"/>
          </p:nvPr>
        </p:nvSpPr>
        <p:spPr/>
        <p:txBody>
          <a:bodyPr/>
          <a:lstStyle/>
          <a:p>
            <a:r>
              <a:rPr lang="zh-CN" altLang="en-US"/>
              <a:t>考虑数据如何访问</a:t>
            </a:r>
            <a:endParaRPr lang="en-US" altLang="zh-CN"/>
          </a:p>
          <a:p>
            <a:pPr lvl="1"/>
            <a:r>
              <a:rPr lang="zh-CN" altLang="en-US"/>
              <a:t>数据重用</a:t>
            </a:r>
            <a:endParaRPr lang="en-US" altLang="zh-CN"/>
          </a:p>
          <a:p>
            <a:pPr lvl="2"/>
            <a:r>
              <a:rPr lang="zh-CN" altLang="en-US"/>
              <a:t>多次使用相同或邻近数据</a:t>
            </a:r>
            <a:endParaRPr lang="en-US" altLang="zh-CN"/>
          </a:p>
          <a:p>
            <a:pPr lvl="2"/>
            <a:r>
              <a:rPr lang="zh-CN" altLang="en-US"/>
              <a:t>计算中的固有特征</a:t>
            </a:r>
            <a:endParaRPr lang="en-US" altLang="zh-CN"/>
          </a:p>
          <a:p>
            <a:pPr lvl="1"/>
            <a:r>
              <a:rPr lang="zh-CN" altLang="en-US"/>
              <a:t>数据局部性</a:t>
            </a:r>
            <a:endParaRPr lang="en-US" altLang="zh-CN"/>
          </a:p>
          <a:p>
            <a:pPr lvl="2"/>
            <a:r>
              <a:rPr lang="zh-CN" altLang="en-US"/>
              <a:t>数据重用，且从“快速存储”访问</a:t>
            </a:r>
            <a:endParaRPr lang="en-US" altLang="zh-CN"/>
          </a:p>
          <a:p>
            <a:pPr lvl="2"/>
            <a:r>
              <a:rPr lang="zh-CN" altLang="en-US"/>
              <a:t>使用相同数据或相同的数据阐述</a:t>
            </a:r>
            <a:endParaRPr lang="en-US" altLang="zh-CN"/>
          </a:p>
          <a:p>
            <a:pPr lvl="1"/>
            <a:r>
              <a:rPr lang="zh-CN" altLang="en-US"/>
              <a:t>如果计算存在重用，我们如何获得局部性？</a:t>
            </a:r>
            <a:endParaRPr lang="en-US" altLang="zh-CN"/>
          </a:p>
          <a:p>
            <a:pPr lvl="2"/>
            <a:r>
              <a:rPr lang="zh-CN" altLang="en-US"/>
              <a:t>恰当的数据布局</a:t>
            </a:r>
            <a:endParaRPr lang="en-US" altLang="zh-CN"/>
          </a:p>
          <a:p>
            <a:pPr lvl="2"/>
            <a:r>
              <a:rPr lang="zh-CN" altLang="en-US"/>
              <a:t>代码的重排转换</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a:extLst>
              <a:ext uri="{FF2B5EF4-FFF2-40B4-BE49-F238E27FC236}">
                <a16:creationId xmlns:a16="http://schemas.microsoft.com/office/drawing/2014/main" id="{1756E12D-A971-4AEB-83B6-EDC79FB1918B}"/>
              </a:ext>
            </a:extLst>
          </p:cNvPr>
          <p:cNvSpPr>
            <a:spLocks noGrp="1" noChangeArrowheads="1"/>
          </p:cNvSpPr>
          <p:nvPr>
            <p:ph type="title"/>
          </p:nvPr>
        </p:nvSpPr>
        <p:spPr/>
        <p:txBody>
          <a:bodyPr/>
          <a:lstStyle/>
          <a:p>
            <a:r>
              <a:rPr lang="zh-CN" altLang="en-US"/>
              <a:t>利用重用：局部性优化</a:t>
            </a:r>
          </a:p>
        </p:txBody>
      </p:sp>
      <p:sp>
        <p:nvSpPr>
          <p:cNvPr id="96259" name="内容占位符 2">
            <a:extLst>
              <a:ext uri="{FF2B5EF4-FFF2-40B4-BE49-F238E27FC236}">
                <a16:creationId xmlns:a16="http://schemas.microsoft.com/office/drawing/2014/main" id="{F58C79FF-76EC-439F-B957-1E9DCC7AD7D0}"/>
              </a:ext>
            </a:extLst>
          </p:cNvPr>
          <p:cNvSpPr>
            <a:spLocks noGrp="1" noChangeArrowheads="1"/>
          </p:cNvSpPr>
          <p:nvPr>
            <p:ph idx="1"/>
          </p:nvPr>
        </p:nvSpPr>
        <p:spPr/>
        <p:txBody>
          <a:bodyPr/>
          <a:lstStyle/>
          <a:p>
            <a:r>
              <a:rPr lang="zh-CN" altLang="en-US"/>
              <a:t>循环转换：重排内存访问，提高局部性</a:t>
            </a:r>
            <a:endParaRPr lang="en-US" altLang="zh-CN"/>
          </a:p>
          <a:p>
            <a:r>
              <a:rPr lang="zh-CN" altLang="en-US"/>
              <a:t>这些转换方法也适合于并行化</a:t>
            </a:r>
            <a:endParaRPr lang="en-US" altLang="zh-CN"/>
          </a:p>
          <a:p>
            <a:r>
              <a:rPr lang="zh-CN" altLang="en-US"/>
              <a:t>两个关键问题</a:t>
            </a:r>
            <a:endParaRPr lang="en-US" altLang="zh-CN"/>
          </a:p>
          <a:p>
            <a:pPr lvl="1"/>
            <a:r>
              <a:rPr lang="zh-CN" altLang="en-US"/>
              <a:t>安全性</a:t>
            </a:r>
            <a:endParaRPr lang="en-US" altLang="zh-CN"/>
          </a:p>
          <a:p>
            <a:pPr lvl="2"/>
            <a:r>
              <a:rPr lang="zh-CN" altLang="en-US"/>
              <a:t>转换保持了依赖关系？</a:t>
            </a:r>
            <a:endParaRPr lang="en-US" altLang="zh-CN"/>
          </a:p>
          <a:p>
            <a:pPr lvl="1"/>
            <a:r>
              <a:rPr lang="zh-CN" altLang="en-US"/>
              <a:t>收益</a:t>
            </a:r>
            <a:endParaRPr lang="en-US" altLang="zh-CN"/>
          </a:p>
          <a:p>
            <a:pPr lvl="2"/>
            <a:r>
              <a:rPr lang="zh-CN" altLang="en-US"/>
              <a:t>转换是否能带来收益？</a:t>
            </a:r>
            <a:endParaRPr lang="en-US" altLang="zh-CN"/>
          </a:p>
          <a:p>
            <a:pPr lvl="2"/>
            <a:r>
              <a:rPr lang="zh-CN" altLang="en-US"/>
              <a:t>收益是否大于转换开销？</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32B4D327-C5C1-460F-B2A5-A592E9B6ADC2}"/>
              </a:ext>
            </a:extLst>
          </p:cNvPr>
          <p:cNvSpPr>
            <a:spLocks noGrp="1" noChangeArrowheads="1"/>
          </p:cNvSpPr>
          <p:nvPr>
            <p:ph type="title"/>
          </p:nvPr>
        </p:nvSpPr>
        <p:spPr/>
        <p:txBody>
          <a:bodyPr/>
          <a:lstStyle/>
          <a:p>
            <a:pPr eaLnBrk="1" hangingPunct="1"/>
            <a:r>
              <a:rPr lang="zh-CN" altLang="en-US"/>
              <a:t>依赖关系基本定理</a:t>
            </a:r>
          </a:p>
        </p:txBody>
      </p:sp>
      <p:sp>
        <p:nvSpPr>
          <p:cNvPr id="47107" name="Rectangle 3">
            <a:extLst>
              <a:ext uri="{FF2B5EF4-FFF2-40B4-BE49-F238E27FC236}">
                <a16:creationId xmlns:a16="http://schemas.microsoft.com/office/drawing/2014/main" id="{22105EE7-B091-41C4-ABE9-D25E8F8F5C07}"/>
              </a:ext>
            </a:extLst>
          </p:cNvPr>
          <p:cNvSpPr>
            <a:spLocks noGrp="1" noChangeArrowheads="1"/>
          </p:cNvSpPr>
          <p:nvPr>
            <p:ph type="body" idx="1"/>
          </p:nvPr>
        </p:nvSpPr>
        <p:spPr/>
        <p:txBody>
          <a:bodyPr/>
          <a:lstStyle/>
          <a:p>
            <a:pPr eaLnBrk="1" hangingPunct="1">
              <a:defRPr/>
            </a:pPr>
            <a:endParaRPr lang="en-US" altLang="zh-CN" sz="2800" dirty="0">
              <a:solidFill>
                <a:schemeClr val="accent6"/>
              </a:solidFill>
              <a:latin typeface="微软雅黑" panose="020B0503020204020204" pitchFamily="34" charset="-122"/>
              <a:ea typeface="微软雅黑" panose="020B0503020204020204" pitchFamily="34" charset="-122"/>
            </a:endParaRPr>
          </a:p>
          <a:p>
            <a:pPr eaLnBrk="1" hangingPunct="1">
              <a:defRPr/>
            </a:pPr>
            <a:endParaRPr lang="en-US" altLang="zh-CN" sz="2800" dirty="0">
              <a:solidFill>
                <a:schemeClr val="accent6"/>
              </a:solidFill>
              <a:latin typeface="微软雅黑" panose="020B0503020204020204" pitchFamily="34" charset="-122"/>
              <a:ea typeface="微软雅黑" panose="020B0503020204020204" pitchFamily="34" charset="-122"/>
            </a:endParaRPr>
          </a:p>
          <a:p>
            <a:pPr eaLnBrk="1" hangingPunct="1">
              <a:defRPr/>
            </a:pPr>
            <a:r>
              <a:rPr lang="zh-CN" altLang="en-US" sz="2800" dirty="0">
                <a:solidFill>
                  <a:schemeClr val="accent6"/>
                </a:solidFill>
                <a:latin typeface="微软雅黑" panose="020B0503020204020204" pitchFamily="34" charset="-122"/>
                <a:ea typeface="微软雅黑" panose="020B0503020204020204" pitchFamily="34" charset="-122"/>
              </a:rPr>
              <a:t>定理</a:t>
            </a:r>
            <a:r>
              <a:rPr lang="en-US" altLang="zh-CN" sz="2800" dirty="0">
                <a:solidFill>
                  <a:schemeClr val="accent6"/>
                </a:solidFill>
                <a:latin typeface="微软雅黑" panose="020B0503020204020204" pitchFamily="34" charset="-122"/>
                <a:ea typeface="微软雅黑" panose="020B0503020204020204" pitchFamily="34" charset="-122"/>
              </a:rPr>
              <a:t>2.2</a:t>
            </a:r>
            <a:endParaRPr lang="en-US" altLang="zh-CN" sz="2800" dirty="0"/>
          </a:p>
          <a:p>
            <a:pPr lvl="1" eaLnBrk="1" hangingPunct="1">
              <a:defRPr/>
            </a:pPr>
            <a:r>
              <a:rPr lang="zh-CN" altLang="en-US" sz="2400" dirty="0"/>
              <a:t>任何重排转换，只要保持了程序中所有依赖关系，它就保持了程序的含义。</a:t>
            </a:r>
            <a:endParaRPr lang="en-US" altLang="zh-C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A398A65-BB33-4FAF-B3EE-F3E16A198E20}"/>
              </a:ext>
            </a:extLst>
          </p:cNvPr>
          <p:cNvSpPr>
            <a:spLocks noGrp="1" noChangeArrowheads="1"/>
          </p:cNvSpPr>
          <p:nvPr>
            <p:ph type="title"/>
          </p:nvPr>
        </p:nvSpPr>
        <p:spPr/>
        <p:txBody>
          <a:bodyPr/>
          <a:lstStyle/>
          <a:p>
            <a:pPr eaLnBrk="1" hangingPunct="1"/>
            <a:r>
              <a:rPr lang="zh-CN" altLang="en-US"/>
              <a:t>使用编译指示</a:t>
            </a:r>
          </a:p>
        </p:txBody>
      </p:sp>
      <p:sp>
        <p:nvSpPr>
          <p:cNvPr id="13315" name="Rectangle 3">
            <a:extLst>
              <a:ext uri="{FF2B5EF4-FFF2-40B4-BE49-F238E27FC236}">
                <a16:creationId xmlns:a16="http://schemas.microsoft.com/office/drawing/2014/main" id="{9321564C-40D3-446C-95AB-4AD224E37132}"/>
              </a:ext>
            </a:extLst>
          </p:cNvPr>
          <p:cNvSpPr>
            <a:spLocks noGrp="1" noChangeArrowheads="1"/>
          </p:cNvSpPr>
          <p:nvPr>
            <p:ph type="body" idx="1"/>
          </p:nvPr>
        </p:nvSpPr>
        <p:spPr/>
        <p:txBody>
          <a:bodyPr/>
          <a:lstStyle/>
          <a:p>
            <a:pPr eaLnBrk="1" hangingPunct="1"/>
            <a:r>
              <a:rPr lang="zh-CN" altLang="en-US"/>
              <a:t>编译指示（</a:t>
            </a:r>
            <a:r>
              <a:rPr lang="en-US" altLang="zh-CN"/>
              <a:t>pragma</a:t>
            </a:r>
            <a:r>
              <a:rPr lang="zh-CN" altLang="en-US"/>
              <a:t>）是一些特殊的预处理指令</a:t>
            </a:r>
            <a:endParaRPr lang="en-US" altLang="zh-CN"/>
          </a:p>
          <a:p>
            <a:pPr eaLnBrk="1" hangingPunct="1"/>
            <a:r>
              <a:rPr lang="zh-CN" altLang="en-US"/>
              <a:t>为了提供标准</a:t>
            </a:r>
            <a:r>
              <a:rPr lang="en-US" altLang="zh-CN"/>
              <a:t>C</a:t>
            </a:r>
            <a:r>
              <a:rPr lang="zh-CN" altLang="en-US"/>
              <a:t>规范之外的功能</a:t>
            </a:r>
            <a:endParaRPr lang="en-US" altLang="zh-CN"/>
          </a:p>
          <a:p>
            <a:pPr eaLnBrk="1" hangingPunct="1"/>
            <a:r>
              <a:rPr lang="zh-CN" altLang="en-US"/>
              <a:t>编译器会忽略不支持的编译指示</a:t>
            </a:r>
            <a:endParaRPr lang="en-US" altLang="zh-CN"/>
          </a:p>
          <a:p>
            <a:pPr eaLnBrk="1" hangingPunct="1"/>
            <a:r>
              <a:rPr lang="en-US" altLang="zh-CN"/>
              <a:t>OpenMP</a:t>
            </a:r>
            <a:r>
              <a:rPr lang="zh-CN" altLang="en-US"/>
              <a:t>编译指示的解释</a:t>
            </a:r>
            <a:endParaRPr lang="en-US" altLang="zh-CN"/>
          </a:p>
          <a:p>
            <a:pPr lvl="1" eaLnBrk="1" hangingPunct="1"/>
            <a:r>
              <a:rPr lang="zh-CN" altLang="en-US"/>
              <a:t>修改紧跟其后的语句</a:t>
            </a:r>
            <a:r>
              <a:rPr lang="en-US" altLang="zh-CN"/>
              <a:t>——</a:t>
            </a:r>
            <a:r>
              <a:rPr lang="zh-CN" altLang="en-US"/>
              <a:t>可能是循环这样的复合语句</a:t>
            </a:r>
            <a:endParaRPr lang="en-US" altLang="zh-CN"/>
          </a:p>
        </p:txBody>
      </p:sp>
      <p:sp>
        <p:nvSpPr>
          <p:cNvPr id="13316" name="Rectangle 4">
            <a:extLst>
              <a:ext uri="{FF2B5EF4-FFF2-40B4-BE49-F238E27FC236}">
                <a16:creationId xmlns:a16="http://schemas.microsoft.com/office/drawing/2014/main" id="{96074296-1FC5-43F5-8A0A-8AD9FFB68025}"/>
              </a:ext>
            </a:extLst>
          </p:cNvPr>
          <p:cNvSpPr>
            <a:spLocks noChangeArrowheads="1"/>
          </p:cNvSpPr>
          <p:nvPr/>
        </p:nvSpPr>
        <p:spPr bwMode="auto">
          <a:xfrm>
            <a:off x="3635375" y="5373688"/>
            <a:ext cx="2476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buClr>
                <a:schemeClr val="tx1"/>
              </a:buClr>
              <a:buSzPct val="60000"/>
              <a:buFont typeface="Wingdings" panose="05000000000000000000" pitchFamily="2" charset="2"/>
              <a:buNone/>
            </a:pPr>
            <a:r>
              <a:rPr lang="en-US" altLang="zh-CN" sz="2400">
                <a:solidFill>
                  <a:srgbClr val="FF0000"/>
                </a:solidFill>
                <a:latin typeface="Tahoma" panose="020B0604030504040204" pitchFamily="34" charset="0"/>
              </a:rPr>
              <a:t>#pragma omp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a:extLst>
              <a:ext uri="{FF2B5EF4-FFF2-40B4-BE49-F238E27FC236}">
                <a16:creationId xmlns:a16="http://schemas.microsoft.com/office/drawing/2014/main" id="{A85D3ADB-A8EF-4DE8-AEAA-5C39EE20DDF8}"/>
              </a:ext>
            </a:extLst>
          </p:cNvPr>
          <p:cNvSpPr>
            <a:spLocks noGrp="1" noChangeArrowheads="1"/>
          </p:cNvSpPr>
          <p:nvPr>
            <p:ph type="title"/>
          </p:nvPr>
        </p:nvSpPr>
        <p:spPr/>
        <p:txBody>
          <a:bodyPr/>
          <a:lstStyle/>
          <a:p>
            <a:r>
              <a:rPr lang="zh-CN" altLang="en-US"/>
              <a:t>循环转换：重排</a:t>
            </a:r>
          </a:p>
        </p:txBody>
      </p:sp>
      <p:sp>
        <p:nvSpPr>
          <p:cNvPr id="98307" name="Rectangle 4">
            <a:extLst>
              <a:ext uri="{FF2B5EF4-FFF2-40B4-BE49-F238E27FC236}">
                <a16:creationId xmlns:a16="http://schemas.microsoft.com/office/drawing/2014/main" id="{46706760-BAA4-43DA-8D01-19A394DF7AFF}"/>
              </a:ext>
            </a:extLst>
          </p:cNvPr>
          <p:cNvSpPr>
            <a:spLocks noChangeArrowheads="1"/>
          </p:cNvSpPr>
          <p:nvPr/>
        </p:nvSpPr>
        <p:spPr bwMode="auto">
          <a:xfrm>
            <a:off x="4651375" y="1873250"/>
            <a:ext cx="4492625" cy="124460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Tx/>
              <a:buSzTx/>
              <a:buFontTx/>
              <a:buNone/>
            </a:pPr>
            <a:r>
              <a:rPr lang="en-US" altLang="zh-CN" sz="2400">
                <a:solidFill>
                  <a:srgbClr val="FFFFFF"/>
                </a:solidFill>
                <a:latin typeface="Courier New" panose="02070309020205020404" pitchFamily="49" charset="0"/>
              </a:rPr>
              <a:t>for (j=0; j&lt;6; j++)</a:t>
            </a:r>
            <a:endParaRPr lang="en-US" altLang="zh-CN" sz="2200">
              <a:solidFill>
                <a:srgbClr val="FFFFFF"/>
              </a:solidFill>
              <a:latin typeface="Courier New" panose="02070309020205020404" pitchFamily="49" charset="0"/>
            </a:endParaRPr>
          </a:p>
          <a:p>
            <a:pPr eaLnBrk="1" hangingPunct="1">
              <a:lnSpc>
                <a:spcPct val="90000"/>
              </a:lnSpc>
              <a:buClrTx/>
              <a:buSzTx/>
              <a:buFontTx/>
              <a:buNone/>
            </a:pPr>
            <a:r>
              <a:rPr lang="en-US" altLang="zh-CN" sz="2200">
                <a:solidFill>
                  <a:srgbClr val="FFFFFF"/>
                </a:solidFill>
                <a:latin typeface="Courier New" panose="02070309020205020404" pitchFamily="49" charset="0"/>
              </a:rPr>
              <a:t> </a:t>
            </a:r>
            <a:r>
              <a:rPr lang="en-US" altLang="zh-CN" sz="2400">
                <a:solidFill>
                  <a:srgbClr val="FFFFFF"/>
                </a:solidFill>
                <a:latin typeface="Courier New" panose="02070309020205020404" pitchFamily="49" charset="0"/>
              </a:rPr>
              <a:t>for (i= 0; i&lt;3; i++)</a:t>
            </a:r>
            <a:endParaRPr lang="en-US" altLang="zh-CN" sz="2200">
              <a:solidFill>
                <a:srgbClr val="FFFFFF"/>
              </a:solidFill>
              <a:latin typeface="Courier New" panose="02070309020205020404" pitchFamily="49" charset="0"/>
            </a:endParaRPr>
          </a:p>
          <a:p>
            <a:pPr lvl="1" eaLnBrk="1" hangingPunct="1">
              <a:lnSpc>
                <a:spcPct val="90000"/>
              </a:lnSpc>
              <a:buClrTx/>
              <a:buSzTx/>
              <a:buFontTx/>
              <a:buNone/>
            </a:pPr>
            <a:r>
              <a:rPr lang="en-US" altLang="zh-CN" sz="2200">
                <a:solidFill>
                  <a:srgbClr val="FFFFFF"/>
                </a:solidFill>
                <a:latin typeface="Courier New" panose="02070309020205020404" pitchFamily="49" charset="0"/>
              </a:rPr>
              <a:t>A[i][j+1]=A[i][j]+B[j];</a:t>
            </a:r>
          </a:p>
        </p:txBody>
      </p:sp>
      <p:sp>
        <p:nvSpPr>
          <p:cNvPr id="126" name="Rectangle 5">
            <a:extLst>
              <a:ext uri="{FF2B5EF4-FFF2-40B4-BE49-F238E27FC236}">
                <a16:creationId xmlns:a16="http://schemas.microsoft.com/office/drawing/2014/main" id="{D6E69689-D544-4410-A26A-402FE8E86076}"/>
              </a:ext>
            </a:extLst>
          </p:cNvPr>
          <p:cNvSpPr>
            <a:spLocks noChangeArrowheads="1"/>
          </p:cNvSpPr>
          <p:nvPr/>
        </p:nvSpPr>
        <p:spPr bwMode="auto">
          <a:xfrm>
            <a:off x="-6350" y="1873250"/>
            <a:ext cx="4502150" cy="1244600"/>
          </a:xfrm>
          <a:prstGeom prst="rect">
            <a:avLst/>
          </a:prstGeom>
          <a:solidFill>
            <a:srgbClr val="008000"/>
          </a:solidFill>
          <a:ln w="9525">
            <a:noFill/>
            <a:miter lim="800000"/>
            <a:headEnd/>
            <a:tailEnd/>
          </a:ln>
        </p:spPr>
        <p:txBody>
          <a:bodyPr/>
          <a:lstStyle/>
          <a:p>
            <a:pPr marL="342900" indent="-342900" eaLnBrk="1" fontAlgn="auto" hangingPunct="1">
              <a:lnSpc>
                <a:spcPct val="90000"/>
              </a:lnSpc>
              <a:spcBef>
                <a:spcPct val="20000"/>
              </a:spcBef>
              <a:spcAft>
                <a:spcPts val="0"/>
              </a:spcAft>
              <a:defRPr/>
            </a:pPr>
            <a:r>
              <a:rPr kumimoji="0" lang="en-US" altLang="zh-CN" sz="2200" kern="0">
                <a:solidFill>
                  <a:srgbClr val="FFFFFF"/>
                </a:solidFill>
                <a:latin typeface="Courier New" pitchFamily="49" charset="0"/>
              </a:rPr>
              <a:t>for (i= 0; i&lt;3; i++)</a:t>
            </a:r>
          </a:p>
          <a:p>
            <a:pPr marL="342900" indent="-342900" eaLnBrk="1" fontAlgn="auto" hangingPunct="1">
              <a:lnSpc>
                <a:spcPct val="90000"/>
              </a:lnSpc>
              <a:spcBef>
                <a:spcPct val="20000"/>
              </a:spcBef>
              <a:spcAft>
                <a:spcPts val="0"/>
              </a:spcAft>
              <a:defRPr/>
            </a:pPr>
            <a:r>
              <a:rPr kumimoji="0" lang="en-US" altLang="zh-CN" sz="2200" kern="0">
                <a:solidFill>
                  <a:srgbClr val="FFFFFF"/>
                </a:solidFill>
                <a:latin typeface="Courier New" pitchFamily="49" charset="0"/>
              </a:rPr>
              <a:t> for (j=0; j&lt;6; j++)</a:t>
            </a:r>
          </a:p>
          <a:p>
            <a:pPr marL="742950" lvl="1" indent="-285750" eaLnBrk="1" fontAlgn="auto" hangingPunct="1">
              <a:lnSpc>
                <a:spcPct val="90000"/>
              </a:lnSpc>
              <a:spcBef>
                <a:spcPct val="20000"/>
              </a:spcBef>
              <a:spcAft>
                <a:spcPts val="0"/>
              </a:spcAft>
              <a:defRPr/>
            </a:pPr>
            <a:r>
              <a:rPr kumimoji="0" lang="en-US" altLang="zh-CN" sz="2200" kern="0">
                <a:solidFill>
                  <a:srgbClr val="FFFFFF"/>
                </a:solidFill>
                <a:latin typeface="Courier New" pitchFamily="49" charset="0"/>
              </a:rPr>
              <a:t>A[i][j+1]=A[i][j]+B[j];</a:t>
            </a:r>
            <a:endParaRPr kumimoji="0" lang="en-US" altLang="zh-CN" sz="2200" kern="0">
              <a:solidFill>
                <a:srgbClr val="FFFFFF"/>
              </a:solidFill>
            </a:endParaRPr>
          </a:p>
        </p:txBody>
      </p:sp>
      <p:sp>
        <p:nvSpPr>
          <p:cNvPr id="128" name="Line 7">
            <a:extLst>
              <a:ext uri="{FF2B5EF4-FFF2-40B4-BE49-F238E27FC236}">
                <a16:creationId xmlns:a16="http://schemas.microsoft.com/office/drawing/2014/main" id="{378949A7-68A8-479F-8423-FC1E09C47D40}"/>
              </a:ext>
            </a:extLst>
          </p:cNvPr>
          <p:cNvSpPr>
            <a:spLocks noChangeAspect="1" noChangeShapeType="1"/>
          </p:cNvSpPr>
          <p:nvPr/>
        </p:nvSpPr>
        <p:spPr bwMode="auto">
          <a:xfrm>
            <a:off x="420688" y="3244850"/>
            <a:ext cx="0" cy="2417763"/>
          </a:xfrm>
          <a:prstGeom prst="line">
            <a:avLst/>
          </a:prstGeom>
          <a:noFill/>
          <a:ln w="28575">
            <a:solidFill>
              <a:srgbClr val="000000"/>
            </a:solidFill>
            <a:round/>
            <a:headEnd type="triangle" w="med" len="med"/>
            <a:tailEn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29" name="Line 8">
            <a:extLst>
              <a:ext uri="{FF2B5EF4-FFF2-40B4-BE49-F238E27FC236}">
                <a16:creationId xmlns:a16="http://schemas.microsoft.com/office/drawing/2014/main" id="{BB5CD9E1-6C5E-4181-B145-0B2A44F37269}"/>
              </a:ext>
            </a:extLst>
          </p:cNvPr>
          <p:cNvSpPr>
            <a:spLocks noChangeAspect="1" noChangeShapeType="1"/>
          </p:cNvSpPr>
          <p:nvPr/>
        </p:nvSpPr>
        <p:spPr bwMode="auto">
          <a:xfrm>
            <a:off x="420688" y="5662613"/>
            <a:ext cx="4048125" cy="0"/>
          </a:xfrm>
          <a:prstGeom prst="line">
            <a:avLst/>
          </a:prstGeom>
          <a:noFill/>
          <a:ln w="28575">
            <a:solidFill>
              <a:srgbClr val="000000"/>
            </a:solidFill>
            <a:round/>
            <a:headEnd type="diamond" w="med" len="me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98311" name="Text Box 9">
            <a:extLst>
              <a:ext uri="{FF2B5EF4-FFF2-40B4-BE49-F238E27FC236}">
                <a16:creationId xmlns:a16="http://schemas.microsoft.com/office/drawing/2014/main" id="{E74ADBA9-ECCA-4F8B-A50B-5BA481487FC8}"/>
              </a:ext>
            </a:extLst>
          </p:cNvPr>
          <p:cNvSpPr txBox="1">
            <a:spLocks noChangeAspect="1" noChangeArrowheads="1"/>
          </p:cNvSpPr>
          <p:nvPr/>
        </p:nvSpPr>
        <p:spPr bwMode="auto">
          <a:xfrm>
            <a:off x="34925" y="3244850"/>
            <a:ext cx="346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1800">
                <a:solidFill>
                  <a:srgbClr val="000000"/>
                </a:solidFill>
                <a:latin typeface="Tahoma" panose="020B0604030504040204" pitchFamily="34" charset="0"/>
              </a:rPr>
              <a:t>i</a:t>
            </a:r>
          </a:p>
        </p:txBody>
      </p:sp>
      <p:sp>
        <p:nvSpPr>
          <p:cNvPr id="98312" name="Text Box 10">
            <a:extLst>
              <a:ext uri="{FF2B5EF4-FFF2-40B4-BE49-F238E27FC236}">
                <a16:creationId xmlns:a16="http://schemas.microsoft.com/office/drawing/2014/main" id="{09EDF9B7-03F1-4CF8-934B-25D446B52A29}"/>
              </a:ext>
            </a:extLst>
          </p:cNvPr>
          <p:cNvSpPr txBox="1">
            <a:spLocks noChangeAspect="1" noChangeArrowheads="1"/>
          </p:cNvSpPr>
          <p:nvPr/>
        </p:nvSpPr>
        <p:spPr bwMode="auto">
          <a:xfrm>
            <a:off x="4149725" y="5651500"/>
            <a:ext cx="3460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1800">
                <a:solidFill>
                  <a:srgbClr val="000000"/>
                </a:solidFill>
                <a:latin typeface="Tahoma" panose="020B0604030504040204" pitchFamily="34" charset="0"/>
              </a:rPr>
              <a:t>j</a:t>
            </a:r>
          </a:p>
        </p:txBody>
      </p:sp>
      <p:sp>
        <p:nvSpPr>
          <p:cNvPr id="133" name="Line 12">
            <a:extLst>
              <a:ext uri="{FF2B5EF4-FFF2-40B4-BE49-F238E27FC236}">
                <a16:creationId xmlns:a16="http://schemas.microsoft.com/office/drawing/2014/main" id="{80DEFE59-1CC4-4527-AAB4-A0AB5BC67EFC}"/>
              </a:ext>
            </a:extLst>
          </p:cNvPr>
          <p:cNvSpPr>
            <a:spLocks noChangeAspect="1" noChangeShapeType="1"/>
          </p:cNvSpPr>
          <p:nvPr/>
        </p:nvSpPr>
        <p:spPr bwMode="auto">
          <a:xfrm flipH="1" flipV="1">
            <a:off x="369888" y="5083175"/>
            <a:ext cx="3295650" cy="569913"/>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34" name="Line 13">
            <a:extLst>
              <a:ext uri="{FF2B5EF4-FFF2-40B4-BE49-F238E27FC236}">
                <a16:creationId xmlns:a16="http://schemas.microsoft.com/office/drawing/2014/main" id="{16FD2685-AAA2-4787-A930-B4E42716F993}"/>
              </a:ext>
            </a:extLst>
          </p:cNvPr>
          <p:cNvSpPr>
            <a:spLocks noChangeAspect="1" noChangeShapeType="1"/>
          </p:cNvSpPr>
          <p:nvPr/>
        </p:nvSpPr>
        <p:spPr bwMode="auto">
          <a:xfrm flipH="1" flipV="1">
            <a:off x="420688" y="3956050"/>
            <a:ext cx="3244850" cy="588963"/>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35" name="Line 14">
            <a:extLst>
              <a:ext uri="{FF2B5EF4-FFF2-40B4-BE49-F238E27FC236}">
                <a16:creationId xmlns:a16="http://schemas.microsoft.com/office/drawing/2014/main" id="{A187EC6C-9254-47CD-B68A-728631043834}"/>
              </a:ext>
            </a:extLst>
          </p:cNvPr>
          <p:cNvSpPr>
            <a:spLocks noChangeAspect="1" noChangeShapeType="1"/>
          </p:cNvSpPr>
          <p:nvPr/>
        </p:nvSpPr>
        <p:spPr bwMode="auto">
          <a:xfrm flipH="1" flipV="1">
            <a:off x="379413" y="4535488"/>
            <a:ext cx="3286125" cy="568325"/>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nvGrpSpPr>
          <p:cNvPr id="98316" name="Group 15">
            <a:extLst>
              <a:ext uri="{FF2B5EF4-FFF2-40B4-BE49-F238E27FC236}">
                <a16:creationId xmlns:a16="http://schemas.microsoft.com/office/drawing/2014/main" id="{B7E96390-DC71-4D9B-AC1C-5DFCB2106DBB}"/>
              </a:ext>
            </a:extLst>
          </p:cNvPr>
          <p:cNvGrpSpPr>
            <a:grpSpLocks noChangeAspect="1"/>
          </p:cNvGrpSpPr>
          <p:nvPr/>
        </p:nvGrpSpPr>
        <p:grpSpPr bwMode="auto">
          <a:xfrm>
            <a:off x="430213" y="5662613"/>
            <a:ext cx="3303587" cy="0"/>
            <a:chOff x="496" y="4064"/>
            <a:chExt cx="2600" cy="0"/>
          </a:xfrm>
        </p:grpSpPr>
        <p:sp>
          <p:nvSpPr>
            <p:cNvPr id="164" name="Line 16">
              <a:extLst>
                <a:ext uri="{FF2B5EF4-FFF2-40B4-BE49-F238E27FC236}">
                  <a16:creationId xmlns:a16="http://schemas.microsoft.com/office/drawing/2014/main" id="{F708552E-CE69-4214-9114-64C51552815C}"/>
                </a:ext>
              </a:extLst>
            </p:cNvPr>
            <p:cNvSpPr>
              <a:spLocks noChangeAspect="1" noChangeShapeType="1"/>
            </p:cNvSpPr>
            <p:nvPr/>
          </p:nvSpPr>
          <p:spPr bwMode="auto">
            <a:xfrm>
              <a:off x="494" y="4064"/>
              <a:ext cx="431"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65" name="Line 17">
              <a:extLst>
                <a:ext uri="{FF2B5EF4-FFF2-40B4-BE49-F238E27FC236}">
                  <a16:creationId xmlns:a16="http://schemas.microsoft.com/office/drawing/2014/main" id="{A59742D2-4F7C-4ED2-B0EA-239FC748C307}"/>
                </a:ext>
              </a:extLst>
            </p:cNvPr>
            <p:cNvSpPr>
              <a:spLocks noChangeAspect="1" noChangeShapeType="1"/>
            </p:cNvSpPr>
            <p:nvPr/>
          </p:nvSpPr>
          <p:spPr bwMode="auto">
            <a:xfrm>
              <a:off x="928" y="4064"/>
              <a:ext cx="432"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66" name="Line 18">
              <a:extLst>
                <a:ext uri="{FF2B5EF4-FFF2-40B4-BE49-F238E27FC236}">
                  <a16:creationId xmlns:a16="http://schemas.microsoft.com/office/drawing/2014/main" id="{EA7B7186-1E37-424B-8971-E7381B667A60}"/>
                </a:ext>
              </a:extLst>
            </p:cNvPr>
            <p:cNvSpPr>
              <a:spLocks noChangeAspect="1" noChangeShapeType="1"/>
            </p:cNvSpPr>
            <p:nvPr/>
          </p:nvSpPr>
          <p:spPr bwMode="auto">
            <a:xfrm>
              <a:off x="1361" y="4064"/>
              <a:ext cx="430"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67" name="Line 19">
              <a:extLst>
                <a:ext uri="{FF2B5EF4-FFF2-40B4-BE49-F238E27FC236}">
                  <a16:creationId xmlns:a16="http://schemas.microsoft.com/office/drawing/2014/main" id="{CA3F3038-AFE4-4831-A5C0-B0C44224F16C}"/>
                </a:ext>
              </a:extLst>
            </p:cNvPr>
            <p:cNvSpPr>
              <a:spLocks noChangeAspect="1" noChangeShapeType="1"/>
            </p:cNvSpPr>
            <p:nvPr/>
          </p:nvSpPr>
          <p:spPr bwMode="auto">
            <a:xfrm>
              <a:off x="1784" y="4064"/>
              <a:ext cx="432"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nvGrpSpPr>
            <p:cNvPr id="98416" name="Group 20">
              <a:extLst>
                <a:ext uri="{FF2B5EF4-FFF2-40B4-BE49-F238E27FC236}">
                  <a16:creationId xmlns:a16="http://schemas.microsoft.com/office/drawing/2014/main" id="{72AEAEF6-95B7-4DBD-B309-84926B132E3F}"/>
                </a:ext>
              </a:extLst>
            </p:cNvPr>
            <p:cNvGrpSpPr>
              <a:grpSpLocks noChangeAspect="1"/>
            </p:cNvGrpSpPr>
            <p:nvPr/>
          </p:nvGrpSpPr>
          <p:grpSpPr bwMode="auto">
            <a:xfrm>
              <a:off x="2232" y="4064"/>
              <a:ext cx="864" cy="0"/>
              <a:chOff x="2232" y="4064"/>
              <a:chExt cx="864" cy="0"/>
            </a:xfrm>
          </p:grpSpPr>
          <p:sp>
            <p:nvSpPr>
              <p:cNvPr id="169" name="Line 21">
                <a:extLst>
                  <a:ext uri="{FF2B5EF4-FFF2-40B4-BE49-F238E27FC236}">
                    <a16:creationId xmlns:a16="http://schemas.microsoft.com/office/drawing/2014/main" id="{EF946286-4289-49E4-8C9A-CD05A526224E}"/>
                  </a:ext>
                </a:extLst>
              </p:cNvPr>
              <p:cNvSpPr>
                <a:spLocks noChangeAspect="1" noChangeShapeType="1"/>
              </p:cNvSpPr>
              <p:nvPr/>
            </p:nvSpPr>
            <p:spPr bwMode="auto">
              <a:xfrm>
                <a:off x="2229" y="4064"/>
                <a:ext cx="432"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70" name="Line 22">
                <a:extLst>
                  <a:ext uri="{FF2B5EF4-FFF2-40B4-BE49-F238E27FC236}">
                    <a16:creationId xmlns:a16="http://schemas.microsoft.com/office/drawing/2014/main" id="{475464EC-A676-421F-B130-BCB80E421B5A}"/>
                  </a:ext>
                </a:extLst>
              </p:cNvPr>
              <p:cNvSpPr>
                <a:spLocks noChangeAspect="1" noChangeShapeType="1"/>
              </p:cNvSpPr>
              <p:nvPr/>
            </p:nvSpPr>
            <p:spPr bwMode="auto">
              <a:xfrm>
                <a:off x="2664" y="4064"/>
                <a:ext cx="432"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grpSp>
      <p:sp>
        <p:nvSpPr>
          <p:cNvPr id="144" name="Line 43">
            <a:extLst>
              <a:ext uri="{FF2B5EF4-FFF2-40B4-BE49-F238E27FC236}">
                <a16:creationId xmlns:a16="http://schemas.microsoft.com/office/drawing/2014/main" id="{3A9E893F-9830-4B78-9474-7DD41BA1D032}"/>
              </a:ext>
            </a:extLst>
          </p:cNvPr>
          <p:cNvSpPr>
            <a:spLocks noChangeAspect="1" noChangeShapeType="1"/>
          </p:cNvSpPr>
          <p:nvPr/>
        </p:nvSpPr>
        <p:spPr bwMode="auto">
          <a:xfrm>
            <a:off x="427038" y="3956050"/>
            <a:ext cx="546100"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45" name="Line 44">
            <a:extLst>
              <a:ext uri="{FF2B5EF4-FFF2-40B4-BE49-F238E27FC236}">
                <a16:creationId xmlns:a16="http://schemas.microsoft.com/office/drawing/2014/main" id="{84EAC3E0-0984-4C12-948B-36C956FD16C9}"/>
              </a:ext>
            </a:extLst>
          </p:cNvPr>
          <p:cNvSpPr>
            <a:spLocks noChangeAspect="1" noChangeShapeType="1"/>
          </p:cNvSpPr>
          <p:nvPr/>
        </p:nvSpPr>
        <p:spPr bwMode="auto">
          <a:xfrm>
            <a:off x="979488" y="3956050"/>
            <a:ext cx="546100"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46" name="Line 45">
            <a:extLst>
              <a:ext uri="{FF2B5EF4-FFF2-40B4-BE49-F238E27FC236}">
                <a16:creationId xmlns:a16="http://schemas.microsoft.com/office/drawing/2014/main" id="{61620ABB-12F7-4DF0-83AA-9A006B257A2C}"/>
              </a:ext>
            </a:extLst>
          </p:cNvPr>
          <p:cNvSpPr>
            <a:spLocks noChangeAspect="1" noChangeShapeType="1"/>
          </p:cNvSpPr>
          <p:nvPr/>
        </p:nvSpPr>
        <p:spPr bwMode="auto">
          <a:xfrm>
            <a:off x="1525588" y="3956050"/>
            <a:ext cx="546100"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47" name="Line 46">
            <a:extLst>
              <a:ext uri="{FF2B5EF4-FFF2-40B4-BE49-F238E27FC236}">
                <a16:creationId xmlns:a16="http://schemas.microsoft.com/office/drawing/2014/main" id="{67B1D442-C319-4CE5-94B4-30EE588BBA97}"/>
              </a:ext>
            </a:extLst>
          </p:cNvPr>
          <p:cNvSpPr>
            <a:spLocks noChangeAspect="1" noChangeShapeType="1"/>
          </p:cNvSpPr>
          <p:nvPr/>
        </p:nvSpPr>
        <p:spPr bwMode="auto">
          <a:xfrm>
            <a:off x="2065338" y="3956050"/>
            <a:ext cx="546100"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nvGrpSpPr>
          <p:cNvPr id="98321" name="Group 120">
            <a:extLst>
              <a:ext uri="{FF2B5EF4-FFF2-40B4-BE49-F238E27FC236}">
                <a16:creationId xmlns:a16="http://schemas.microsoft.com/office/drawing/2014/main" id="{62172263-6B2B-4AFE-ABC7-710D15F54F72}"/>
              </a:ext>
            </a:extLst>
          </p:cNvPr>
          <p:cNvGrpSpPr>
            <a:grpSpLocks/>
          </p:cNvGrpSpPr>
          <p:nvPr/>
        </p:nvGrpSpPr>
        <p:grpSpPr bwMode="auto">
          <a:xfrm>
            <a:off x="4492625" y="3176588"/>
            <a:ext cx="4460875" cy="2963862"/>
            <a:chOff x="2830" y="2394"/>
            <a:chExt cx="2810" cy="1867"/>
          </a:xfrm>
        </p:grpSpPr>
        <p:sp>
          <p:nvSpPr>
            <p:cNvPr id="172" name="Text Box 50">
              <a:extLst>
                <a:ext uri="{FF2B5EF4-FFF2-40B4-BE49-F238E27FC236}">
                  <a16:creationId xmlns:a16="http://schemas.microsoft.com/office/drawing/2014/main" id="{55E16F9D-E1B0-4D57-823E-F0FD27EBAB0E}"/>
                </a:ext>
              </a:extLst>
            </p:cNvPr>
            <p:cNvSpPr txBox="1">
              <a:spLocks noChangeArrowheads="1"/>
            </p:cNvSpPr>
            <p:nvPr/>
          </p:nvSpPr>
          <p:spPr bwMode="auto">
            <a:xfrm>
              <a:off x="3294" y="2394"/>
              <a:ext cx="1322" cy="330"/>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kumimoji="0" lang="zh-CN" altLang="en-US" sz="2800" i="1" kern="0" dirty="0">
                  <a:solidFill>
                    <a:srgbClr val="009900"/>
                  </a:solidFill>
                </a:rPr>
                <a:t>新访问顺序</a:t>
              </a:r>
              <a:r>
                <a:rPr kumimoji="0" lang="en-US" altLang="zh-CN" sz="2800" i="1" kern="0" dirty="0">
                  <a:solidFill>
                    <a:srgbClr val="009900"/>
                  </a:solidFill>
                </a:rPr>
                <a:t>!</a:t>
              </a:r>
            </a:p>
          </p:txBody>
        </p:sp>
        <p:grpSp>
          <p:nvGrpSpPr>
            <p:cNvPr id="98343" name="Group 51">
              <a:extLst>
                <a:ext uri="{FF2B5EF4-FFF2-40B4-BE49-F238E27FC236}">
                  <a16:creationId xmlns:a16="http://schemas.microsoft.com/office/drawing/2014/main" id="{0DDC634D-57A2-4B26-AEA0-842B8E3C3983}"/>
                </a:ext>
              </a:extLst>
            </p:cNvPr>
            <p:cNvGrpSpPr>
              <a:grpSpLocks noChangeAspect="1"/>
            </p:cNvGrpSpPr>
            <p:nvPr/>
          </p:nvGrpSpPr>
          <p:grpSpPr bwMode="auto">
            <a:xfrm>
              <a:off x="3089" y="3979"/>
              <a:ext cx="2081" cy="0"/>
              <a:chOff x="496" y="4064"/>
              <a:chExt cx="2600" cy="0"/>
            </a:xfrm>
          </p:grpSpPr>
          <p:sp>
            <p:nvSpPr>
              <p:cNvPr id="235" name="Line 52">
                <a:extLst>
                  <a:ext uri="{FF2B5EF4-FFF2-40B4-BE49-F238E27FC236}">
                    <a16:creationId xmlns:a16="http://schemas.microsoft.com/office/drawing/2014/main" id="{1D5495DE-8972-42C8-9D6F-C791F7EEDB3F}"/>
                  </a:ext>
                </a:extLst>
              </p:cNvPr>
              <p:cNvSpPr>
                <a:spLocks noChangeAspect="1" noChangeShapeType="1"/>
              </p:cNvSpPr>
              <p:nvPr/>
            </p:nvSpPr>
            <p:spPr bwMode="auto">
              <a:xfrm>
                <a:off x="496" y="4064"/>
                <a:ext cx="432" cy="0"/>
              </a:xfrm>
              <a:prstGeom prst="line">
                <a:avLst/>
              </a:prstGeom>
              <a:noFill/>
              <a:ln w="28575">
                <a:solidFill>
                  <a:srgbClr val="CC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36" name="Line 53">
                <a:extLst>
                  <a:ext uri="{FF2B5EF4-FFF2-40B4-BE49-F238E27FC236}">
                    <a16:creationId xmlns:a16="http://schemas.microsoft.com/office/drawing/2014/main" id="{4BBDCB18-B4A0-4598-9D35-250E69F6E567}"/>
                  </a:ext>
                </a:extLst>
              </p:cNvPr>
              <p:cNvSpPr>
                <a:spLocks noChangeAspect="1" noChangeShapeType="1"/>
              </p:cNvSpPr>
              <p:nvPr/>
            </p:nvSpPr>
            <p:spPr bwMode="auto">
              <a:xfrm>
                <a:off x="928" y="4064"/>
                <a:ext cx="432" cy="0"/>
              </a:xfrm>
              <a:prstGeom prst="line">
                <a:avLst/>
              </a:prstGeom>
              <a:noFill/>
              <a:ln w="28575">
                <a:solidFill>
                  <a:srgbClr val="CC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37" name="Line 54">
                <a:extLst>
                  <a:ext uri="{FF2B5EF4-FFF2-40B4-BE49-F238E27FC236}">
                    <a16:creationId xmlns:a16="http://schemas.microsoft.com/office/drawing/2014/main" id="{1BF17FF8-CC96-4836-A788-28B97B14D1CB}"/>
                  </a:ext>
                </a:extLst>
              </p:cNvPr>
              <p:cNvSpPr>
                <a:spLocks noChangeAspect="1" noChangeShapeType="1"/>
              </p:cNvSpPr>
              <p:nvPr/>
            </p:nvSpPr>
            <p:spPr bwMode="auto">
              <a:xfrm>
                <a:off x="1361" y="4064"/>
                <a:ext cx="431" cy="0"/>
              </a:xfrm>
              <a:prstGeom prst="line">
                <a:avLst/>
              </a:prstGeom>
              <a:noFill/>
              <a:ln w="28575">
                <a:solidFill>
                  <a:srgbClr val="CC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38" name="Line 55">
                <a:extLst>
                  <a:ext uri="{FF2B5EF4-FFF2-40B4-BE49-F238E27FC236}">
                    <a16:creationId xmlns:a16="http://schemas.microsoft.com/office/drawing/2014/main" id="{738C7B5E-CB6B-47EC-A817-8C86896E8151}"/>
                  </a:ext>
                </a:extLst>
              </p:cNvPr>
              <p:cNvSpPr>
                <a:spLocks noChangeAspect="1" noChangeShapeType="1"/>
              </p:cNvSpPr>
              <p:nvPr/>
            </p:nvSpPr>
            <p:spPr bwMode="auto">
              <a:xfrm>
                <a:off x="1784" y="4064"/>
                <a:ext cx="432" cy="0"/>
              </a:xfrm>
              <a:prstGeom prst="line">
                <a:avLst/>
              </a:prstGeom>
              <a:noFill/>
              <a:ln w="28575">
                <a:solidFill>
                  <a:srgbClr val="CC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nvGrpSpPr>
              <p:cNvPr id="98409" name="Group 56">
                <a:extLst>
                  <a:ext uri="{FF2B5EF4-FFF2-40B4-BE49-F238E27FC236}">
                    <a16:creationId xmlns:a16="http://schemas.microsoft.com/office/drawing/2014/main" id="{23C36A65-5A2F-4922-9199-0A80F4F5D9E4}"/>
                  </a:ext>
                </a:extLst>
              </p:cNvPr>
              <p:cNvGrpSpPr>
                <a:grpSpLocks noChangeAspect="1"/>
              </p:cNvGrpSpPr>
              <p:nvPr/>
            </p:nvGrpSpPr>
            <p:grpSpPr bwMode="auto">
              <a:xfrm>
                <a:off x="2232" y="4064"/>
                <a:ext cx="864" cy="0"/>
                <a:chOff x="2232" y="4064"/>
                <a:chExt cx="864" cy="0"/>
              </a:xfrm>
            </p:grpSpPr>
            <p:sp>
              <p:nvSpPr>
                <p:cNvPr id="240" name="Line 57">
                  <a:extLst>
                    <a:ext uri="{FF2B5EF4-FFF2-40B4-BE49-F238E27FC236}">
                      <a16:creationId xmlns:a16="http://schemas.microsoft.com/office/drawing/2014/main" id="{E860D2E6-1282-4834-BA0D-A6EAF2375F1B}"/>
                    </a:ext>
                  </a:extLst>
                </p:cNvPr>
                <p:cNvSpPr>
                  <a:spLocks noChangeAspect="1" noChangeShapeType="1"/>
                </p:cNvSpPr>
                <p:nvPr/>
              </p:nvSpPr>
              <p:spPr bwMode="auto">
                <a:xfrm>
                  <a:off x="2229" y="4064"/>
                  <a:ext cx="432" cy="0"/>
                </a:xfrm>
                <a:prstGeom prst="line">
                  <a:avLst/>
                </a:prstGeom>
                <a:noFill/>
                <a:ln w="28575">
                  <a:solidFill>
                    <a:srgbClr val="CC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41" name="Line 58">
                  <a:extLst>
                    <a:ext uri="{FF2B5EF4-FFF2-40B4-BE49-F238E27FC236}">
                      <a16:creationId xmlns:a16="http://schemas.microsoft.com/office/drawing/2014/main" id="{AE9C05B4-FCCA-4EEB-AFE1-332FC1DE51C3}"/>
                    </a:ext>
                  </a:extLst>
                </p:cNvPr>
                <p:cNvSpPr>
                  <a:spLocks noChangeAspect="1" noChangeShapeType="1"/>
                </p:cNvSpPr>
                <p:nvPr/>
              </p:nvSpPr>
              <p:spPr bwMode="auto">
                <a:xfrm>
                  <a:off x="2664" y="4064"/>
                  <a:ext cx="432" cy="0"/>
                </a:xfrm>
                <a:prstGeom prst="line">
                  <a:avLst/>
                </a:prstGeom>
                <a:noFill/>
                <a:ln w="28575">
                  <a:solidFill>
                    <a:srgbClr val="CC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grpSp>
        <p:grpSp>
          <p:nvGrpSpPr>
            <p:cNvPr id="98344" name="Group 59">
              <a:extLst>
                <a:ext uri="{FF2B5EF4-FFF2-40B4-BE49-F238E27FC236}">
                  <a16:creationId xmlns:a16="http://schemas.microsoft.com/office/drawing/2014/main" id="{490AAFBD-D4DD-4FB3-82A4-6659DB0E5C68}"/>
                </a:ext>
              </a:extLst>
            </p:cNvPr>
            <p:cNvGrpSpPr>
              <a:grpSpLocks noChangeAspect="1"/>
            </p:cNvGrpSpPr>
            <p:nvPr/>
          </p:nvGrpSpPr>
          <p:grpSpPr bwMode="auto">
            <a:xfrm>
              <a:off x="3096" y="3669"/>
              <a:ext cx="2068" cy="6"/>
              <a:chOff x="504" y="3616"/>
              <a:chExt cx="2584" cy="8"/>
            </a:xfrm>
          </p:grpSpPr>
          <p:grpSp>
            <p:nvGrpSpPr>
              <p:cNvPr id="98397" name="Group 60">
                <a:extLst>
                  <a:ext uri="{FF2B5EF4-FFF2-40B4-BE49-F238E27FC236}">
                    <a16:creationId xmlns:a16="http://schemas.microsoft.com/office/drawing/2014/main" id="{FF9FECF0-455A-4553-86F3-55CBB6233075}"/>
                  </a:ext>
                </a:extLst>
              </p:cNvPr>
              <p:cNvGrpSpPr>
                <a:grpSpLocks noChangeAspect="1"/>
              </p:cNvGrpSpPr>
              <p:nvPr/>
            </p:nvGrpSpPr>
            <p:grpSpPr bwMode="auto">
              <a:xfrm>
                <a:off x="504" y="3616"/>
                <a:ext cx="1720" cy="0"/>
                <a:chOff x="1392" y="2256"/>
                <a:chExt cx="1720" cy="0"/>
              </a:xfrm>
            </p:grpSpPr>
            <p:sp>
              <p:nvSpPr>
                <p:cNvPr id="231" name="Line 61">
                  <a:extLst>
                    <a:ext uri="{FF2B5EF4-FFF2-40B4-BE49-F238E27FC236}">
                      <a16:creationId xmlns:a16="http://schemas.microsoft.com/office/drawing/2014/main" id="{2C0A180D-634E-42FE-B27D-47191D22086F}"/>
                    </a:ext>
                  </a:extLst>
                </p:cNvPr>
                <p:cNvSpPr>
                  <a:spLocks noChangeAspect="1" noChangeShapeType="1"/>
                </p:cNvSpPr>
                <p:nvPr/>
              </p:nvSpPr>
              <p:spPr bwMode="auto">
                <a:xfrm>
                  <a:off x="1392" y="2256"/>
                  <a:ext cx="432" cy="0"/>
                </a:xfrm>
                <a:prstGeom prst="line">
                  <a:avLst/>
                </a:prstGeom>
                <a:noFill/>
                <a:ln w="28575">
                  <a:solidFill>
                    <a:srgbClr val="CC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32" name="Line 62">
                  <a:extLst>
                    <a:ext uri="{FF2B5EF4-FFF2-40B4-BE49-F238E27FC236}">
                      <a16:creationId xmlns:a16="http://schemas.microsoft.com/office/drawing/2014/main" id="{097AE48D-7357-4AAC-AB05-4093D9EAB8E8}"/>
                    </a:ext>
                  </a:extLst>
                </p:cNvPr>
                <p:cNvSpPr>
                  <a:spLocks noChangeAspect="1" noChangeShapeType="1"/>
                </p:cNvSpPr>
                <p:nvPr/>
              </p:nvSpPr>
              <p:spPr bwMode="auto">
                <a:xfrm>
                  <a:off x="1824" y="2256"/>
                  <a:ext cx="432" cy="0"/>
                </a:xfrm>
                <a:prstGeom prst="line">
                  <a:avLst/>
                </a:prstGeom>
                <a:noFill/>
                <a:ln w="28575">
                  <a:solidFill>
                    <a:srgbClr val="CC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33" name="Line 63">
                  <a:extLst>
                    <a:ext uri="{FF2B5EF4-FFF2-40B4-BE49-F238E27FC236}">
                      <a16:creationId xmlns:a16="http://schemas.microsoft.com/office/drawing/2014/main" id="{3A2BE77F-6E23-4AC0-AC44-752C2653C36D}"/>
                    </a:ext>
                  </a:extLst>
                </p:cNvPr>
                <p:cNvSpPr>
                  <a:spLocks noChangeAspect="1" noChangeShapeType="1"/>
                </p:cNvSpPr>
                <p:nvPr/>
              </p:nvSpPr>
              <p:spPr bwMode="auto">
                <a:xfrm>
                  <a:off x="2258" y="2256"/>
                  <a:ext cx="431" cy="0"/>
                </a:xfrm>
                <a:prstGeom prst="line">
                  <a:avLst/>
                </a:prstGeom>
                <a:noFill/>
                <a:ln w="28575">
                  <a:solidFill>
                    <a:srgbClr val="CC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34" name="Line 64">
                  <a:extLst>
                    <a:ext uri="{FF2B5EF4-FFF2-40B4-BE49-F238E27FC236}">
                      <a16:creationId xmlns:a16="http://schemas.microsoft.com/office/drawing/2014/main" id="{C27CBD6E-784C-4894-AE8B-570EE50358DB}"/>
                    </a:ext>
                  </a:extLst>
                </p:cNvPr>
                <p:cNvSpPr>
                  <a:spLocks noChangeAspect="1" noChangeShapeType="1"/>
                </p:cNvSpPr>
                <p:nvPr/>
              </p:nvSpPr>
              <p:spPr bwMode="auto">
                <a:xfrm>
                  <a:off x="2680" y="2256"/>
                  <a:ext cx="432" cy="0"/>
                </a:xfrm>
                <a:prstGeom prst="line">
                  <a:avLst/>
                </a:prstGeom>
                <a:noFill/>
                <a:ln w="28575">
                  <a:solidFill>
                    <a:srgbClr val="CC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grpSp>
            <p:nvGrpSpPr>
              <p:cNvPr id="98398" name="Group 65">
                <a:extLst>
                  <a:ext uri="{FF2B5EF4-FFF2-40B4-BE49-F238E27FC236}">
                    <a16:creationId xmlns:a16="http://schemas.microsoft.com/office/drawing/2014/main" id="{F8963B59-DDF9-44C8-A2D6-CF97520F0F4D}"/>
                  </a:ext>
                </a:extLst>
              </p:cNvPr>
              <p:cNvGrpSpPr>
                <a:grpSpLocks noChangeAspect="1"/>
              </p:cNvGrpSpPr>
              <p:nvPr/>
            </p:nvGrpSpPr>
            <p:grpSpPr bwMode="auto">
              <a:xfrm>
                <a:off x="2224" y="3624"/>
                <a:ext cx="864" cy="0"/>
                <a:chOff x="2232" y="4064"/>
                <a:chExt cx="864" cy="0"/>
              </a:xfrm>
            </p:grpSpPr>
            <p:sp>
              <p:nvSpPr>
                <p:cNvPr id="229" name="Line 66">
                  <a:extLst>
                    <a:ext uri="{FF2B5EF4-FFF2-40B4-BE49-F238E27FC236}">
                      <a16:creationId xmlns:a16="http://schemas.microsoft.com/office/drawing/2014/main" id="{64A3FEFB-9883-41D2-9AC4-D361FE35E791}"/>
                    </a:ext>
                  </a:extLst>
                </p:cNvPr>
                <p:cNvSpPr>
                  <a:spLocks noChangeAspect="1" noChangeShapeType="1"/>
                </p:cNvSpPr>
                <p:nvPr/>
              </p:nvSpPr>
              <p:spPr bwMode="auto">
                <a:xfrm>
                  <a:off x="2235" y="4064"/>
                  <a:ext cx="430" cy="0"/>
                </a:xfrm>
                <a:prstGeom prst="line">
                  <a:avLst/>
                </a:prstGeom>
                <a:noFill/>
                <a:ln w="28575">
                  <a:solidFill>
                    <a:srgbClr val="CC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30" name="Line 67">
                  <a:extLst>
                    <a:ext uri="{FF2B5EF4-FFF2-40B4-BE49-F238E27FC236}">
                      <a16:creationId xmlns:a16="http://schemas.microsoft.com/office/drawing/2014/main" id="{B5D33565-19E4-4A4E-BFC5-DA33B878C930}"/>
                    </a:ext>
                  </a:extLst>
                </p:cNvPr>
                <p:cNvSpPr>
                  <a:spLocks noChangeAspect="1" noChangeShapeType="1"/>
                </p:cNvSpPr>
                <p:nvPr/>
              </p:nvSpPr>
              <p:spPr bwMode="auto">
                <a:xfrm>
                  <a:off x="2665" y="4064"/>
                  <a:ext cx="431" cy="0"/>
                </a:xfrm>
                <a:prstGeom prst="line">
                  <a:avLst/>
                </a:prstGeom>
                <a:noFill/>
                <a:ln w="28575">
                  <a:solidFill>
                    <a:srgbClr val="CC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grpSp>
        <p:grpSp>
          <p:nvGrpSpPr>
            <p:cNvPr id="98345" name="Group 68">
              <a:extLst>
                <a:ext uri="{FF2B5EF4-FFF2-40B4-BE49-F238E27FC236}">
                  <a16:creationId xmlns:a16="http://schemas.microsoft.com/office/drawing/2014/main" id="{2815AC70-BBF9-4EFA-95C2-6F85EE0814B1}"/>
                </a:ext>
              </a:extLst>
            </p:cNvPr>
            <p:cNvGrpSpPr>
              <a:grpSpLocks noChangeAspect="1"/>
            </p:cNvGrpSpPr>
            <p:nvPr/>
          </p:nvGrpSpPr>
          <p:grpSpPr bwMode="auto">
            <a:xfrm>
              <a:off x="3089" y="3317"/>
              <a:ext cx="2054" cy="6"/>
              <a:chOff x="496" y="3176"/>
              <a:chExt cx="2566" cy="8"/>
            </a:xfrm>
          </p:grpSpPr>
          <p:grpSp>
            <p:nvGrpSpPr>
              <p:cNvPr id="98389" name="Group 69">
                <a:extLst>
                  <a:ext uri="{FF2B5EF4-FFF2-40B4-BE49-F238E27FC236}">
                    <a16:creationId xmlns:a16="http://schemas.microsoft.com/office/drawing/2014/main" id="{4C59D548-2662-45AB-AFD8-C2655321C2E0}"/>
                  </a:ext>
                </a:extLst>
              </p:cNvPr>
              <p:cNvGrpSpPr>
                <a:grpSpLocks noChangeAspect="1"/>
              </p:cNvGrpSpPr>
              <p:nvPr/>
            </p:nvGrpSpPr>
            <p:grpSpPr bwMode="auto">
              <a:xfrm>
                <a:off x="496" y="3176"/>
                <a:ext cx="1720" cy="0"/>
                <a:chOff x="1392" y="2256"/>
                <a:chExt cx="1720" cy="0"/>
              </a:xfrm>
            </p:grpSpPr>
            <p:sp>
              <p:nvSpPr>
                <p:cNvPr id="223" name="Line 70">
                  <a:extLst>
                    <a:ext uri="{FF2B5EF4-FFF2-40B4-BE49-F238E27FC236}">
                      <a16:creationId xmlns:a16="http://schemas.microsoft.com/office/drawing/2014/main" id="{F3E581EF-03BA-4B16-A399-25E1584DBB3D}"/>
                    </a:ext>
                  </a:extLst>
                </p:cNvPr>
                <p:cNvSpPr>
                  <a:spLocks noChangeAspect="1" noChangeShapeType="1"/>
                </p:cNvSpPr>
                <p:nvPr/>
              </p:nvSpPr>
              <p:spPr bwMode="auto">
                <a:xfrm>
                  <a:off x="1392" y="2256"/>
                  <a:ext cx="432" cy="0"/>
                </a:xfrm>
                <a:prstGeom prst="line">
                  <a:avLst/>
                </a:prstGeom>
                <a:noFill/>
                <a:ln w="28575">
                  <a:solidFill>
                    <a:srgbClr val="CC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24" name="Line 71">
                  <a:extLst>
                    <a:ext uri="{FF2B5EF4-FFF2-40B4-BE49-F238E27FC236}">
                      <a16:creationId xmlns:a16="http://schemas.microsoft.com/office/drawing/2014/main" id="{8EE5606A-B3C6-4047-8577-185C5E9DEECE}"/>
                    </a:ext>
                  </a:extLst>
                </p:cNvPr>
                <p:cNvSpPr>
                  <a:spLocks noChangeAspect="1" noChangeShapeType="1"/>
                </p:cNvSpPr>
                <p:nvPr/>
              </p:nvSpPr>
              <p:spPr bwMode="auto">
                <a:xfrm>
                  <a:off x="1824" y="2256"/>
                  <a:ext cx="432" cy="0"/>
                </a:xfrm>
                <a:prstGeom prst="line">
                  <a:avLst/>
                </a:prstGeom>
                <a:noFill/>
                <a:ln w="28575">
                  <a:solidFill>
                    <a:srgbClr val="CC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25" name="Line 72">
                  <a:extLst>
                    <a:ext uri="{FF2B5EF4-FFF2-40B4-BE49-F238E27FC236}">
                      <a16:creationId xmlns:a16="http://schemas.microsoft.com/office/drawing/2014/main" id="{54C5610D-5E35-4376-9B00-7E4F3EF56A3A}"/>
                    </a:ext>
                  </a:extLst>
                </p:cNvPr>
                <p:cNvSpPr>
                  <a:spLocks noChangeAspect="1" noChangeShapeType="1"/>
                </p:cNvSpPr>
                <p:nvPr/>
              </p:nvSpPr>
              <p:spPr bwMode="auto">
                <a:xfrm>
                  <a:off x="2256" y="2256"/>
                  <a:ext cx="432" cy="0"/>
                </a:xfrm>
                <a:prstGeom prst="line">
                  <a:avLst/>
                </a:prstGeom>
                <a:noFill/>
                <a:ln w="28575">
                  <a:solidFill>
                    <a:srgbClr val="CC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26" name="Line 73">
                  <a:extLst>
                    <a:ext uri="{FF2B5EF4-FFF2-40B4-BE49-F238E27FC236}">
                      <a16:creationId xmlns:a16="http://schemas.microsoft.com/office/drawing/2014/main" id="{72C82B9C-ADCE-4529-92B8-7751CB91A4DF}"/>
                    </a:ext>
                  </a:extLst>
                </p:cNvPr>
                <p:cNvSpPr>
                  <a:spLocks noChangeAspect="1" noChangeShapeType="1"/>
                </p:cNvSpPr>
                <p:nvPr/>
              </p:nvSpPr>
              <p:spPr bwMode="auto">
                <a:xfrm>
                  <a:off x="2680" y="2256"/>
                  <a:ext cx="432" cy="0"/>
                </a:xfrm>
                <a:prstGeom prst="line">
                  <a:avLst/>
                </a:prstGeom>
                <a:noFill/>
                <a:ln w="28575">
                  <a:solidFill>
                    <a:srgbClr val="CC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grpSp>
            <p:nvGrpSpPr>
              <p:cNvPr id="98390" name="Group 74">
                <a:extLst>
                  <a:ext uri="{FF2B5EF4-FFF2-40B4-BE49-F238E27FC236}">
                    <a16:creationId xmlns:a16="http://schemas.microsoft.com/office/drawing/2014/main" id="{22B7E403-8832-4166-92C1-98258C61A6E6}"/>
                  </a:ext>
                </a:extLst>
              </p:cNvPr>
              <p:cNvGrpSpPr>
                <a:grpSpLocks noChangeAspect="1"/>
              </p:cNvGrpSpPr>
              <p:nvPr/>
            </p:nvGrpSpPr>
            <p:grpSpPr bwMode="auto">
              <a:xfrm>
                <a:off x="2198" y="3184"/>
                <a:ext cx="864" cy="0"/>
                <a:chOff x="2232" y="4064"/>
                <a:chExt cx="864" cy="0"/>
              </a:xfrm>
            </p:grpSpPr>
            <p:sp>
              <p:nvSpPr>
                <p:cNvPr id="221" name="Line 75">
                  <a:extLst>
                    <a:ext uri="{FF2B5EF4-FFF2-40B4-BE49-F238E27FC236}">
                      <a16:creationId xmlns:a16="http://schemas.microsoft.com/office/drawing/2014/main" id="{412591CD-95F4-4D12-A8AC-D33B522E3850}"/>
                    </a:ext>
                  </a:extLst>
                </p:cNvPr>
                <p:cNvSpPr>
                  <a:spLocks noChangeAspect="1" noChangeShapeType="1"/>
                </p:cNvSpPr>
                <p:nvPr/>
              </p:nvSpPr>
              <p:spPr bwMode="auto">
                <a:xfrm>
                  <a:off x="2232" y="4064"/>
                  <a:ext cx="432" cy="0"/>
                </a:xfrm>
                <a:prstGeom prst="line">
                  <a:avLst/>
                </a:prstGeom>
                <a:noFill/>
                <a:ln w="28575">
                  <a:solidFill>
                    <a:srgbClr val="CC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22" name="Line 76">
                  <a:extLst>
                    <a:ext uri="{FF2B5EF4-FFF2-40B4-BE49-F238E27FC236}">
                      <a16:creationId xmlns:a16="http://schemas.microsoft.com/office/drawing/2014/main" id="{EBEEE248-6AC9-4E55-B806-DB68CD5DE102}"/>
                    </a:ext>
                  </a:extLst>
                </p:cNvPr>
                <p:cNvSpPr>
                  <a:spLocks noChangeAspect="1" noChangeShapeType="1"/>
                </p:cNvSpPr>
                <p:nvPr/>
              </p:nvSpPr>
              <p:spPr bwMode="auto">
                <a:xfrm>
                  <a:off x="2664" y="4064"/>
                  <a:ext cx="432" cy="0"/>
                </a:xfrm>
                <a:prstGeom prst="line">
                  <a:avLst/>
                </a:prstGeom>
                <a:noFill/>
                <a:ln w="28575">
                  <a:solidFill>
                    <a:srgbClr val="CC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grpSp>
        <p:grpSp>
          <p:nvGrpSpPr>
            <p:cNvPr id="98346" name="Group 77">
              <a:extLst>
                <a:ext uri="{FF2B5EF4-FFF2-40B4-BE49-F238E27FC236}">
                  <a16:creationId xmlns:a16="http://schemas.microsoft.com/office/drawing/2014/main" id="{259EEB3D-78DA-4370-AACC-1142888DA255}"/>
                </a:ext>
              </a:extLst>
            </p:cNvPr>
            <p:cNvGrpSpPr>
              <a:grpSpLocks noChangeAspect="1"/>
            </p:cNvGrpSpPr>
            <p:nvPr/>
          </p:nvGrpSpPr>
          <p:grpSpPr bwMode="auto">
            <a:xfrm>
              <a:off x="3089" y="2960"/>
              <a:ext cx="2055" cy="6"/>
              <a:chOff x="496" y="2720"/>
              <a:chExt cx="2568" cy="8"/>
            </a:xfrm>
          </p:grpSpPr>
          <p:grpSp>
            <p:nvGrpSpPr>
              <p:cNvPr id="98381" name="Group 78">
                <a:extLst>
                  <a:ext uri="{FF2B5EF4-FFF2-40B4-BE49-F238E27FC236}">
                    <a16:creationId xmlns:a16="http://schemas.microsoft.com/office/drawing/2014/main" id="{943D0769-A8C6-4781-A102-5EF99AA8AD70}"/>
                  </a:ext>
                </a:extLst>
              </p:cNvPr>
              <p:cNvGrpSpPr>
                <a:grpSpLocks noChangeAspect="1"/>
              </p:cNvGrpSpPr>
              <p:nvPr/>
            </p:nvGrpSpPr>
            <p:grpSpPr bwMode="auto">
              <a:xfrm>
                <a:off x="496" y="2720"/>
                <a:ext cx="1720" cy="0"/>
                <a:chOff x="1392" y="2256"/>
                <a:chExt cx="1720" cy="0"/>
              </a:xfrm>
            </p:grpSpPr>
            <p:sp>
              <p:nvSpPr>
                <p:cNvPr id="215" name="Line 79">
                  <a:extLst>
                    <a:ext uri="{FF2B5EF4-FFF2-40B4-BE49-F238E27FC236}">
                      <a16:creationId xmlns:a16="http://schemas.microsoft.com/office/drawing/2014/main" id="{FADBF8AA-EFBD-409E-B05D-879EBC4E1458}"/>
                    </a:ext>
                  </a:extLst>
                </p:cNvPr>
                <p:cNvSpPr>
                  <a:spLocks noChangeAspect="1" noChangeShapeType="1"/>
                </p:cNvSpPr>
                <p:nvPr/>
              </p:nvSpPr>
              <p:spPr bwMode="auto">
                <a:xfrm>
                  <a:off x="1392" y="2256"/>
                  <a:ext cx="432" cy="0"/>
                </a:xfrm>
                <a:prstGeom prst="line">
                  <a:avLst/>
                </a:prstGeom>
                <a:noFill/>
                <a:ln w="28575">
                  <a:solidFill>
                    <a:srgbClr val="CC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16" name="Line 80">
                  <a:extLst>
                    <a:ext uri="{FF2B5EF4-FFF2-40B4-BE49-F238E27FC236}">
                      <a16:creationId xmlns:a16="http://schemas.microsoft.com/office/drawing/2014/main" id="{03B35532-5DA4-43D8-8CA7-7B38A9517C55}"/>
                    </a:ext>
                  </a:extLst>
                </p:cNvPr>
                <p:cNvSpPr>
                  <a:spLocks noChangeAspect="1" noChangeShapeType="1"/>
                </p:cNvSpPr>
                <p:nvPr/>
              </p:nvSpPr>
              <p:spPr bwMode="auto">
                <a:xfrm>
                  <a:off x="1824" y="2256"/>
                  <a:ext cx="430" cy="0"/>
                </a:xfrm>
                <a:prstGeom prst="line">
                  <a:avLst/>
                </a:prstGeom>
                <a:noFill/>
                <a:ln w="28575">
                  <a:solidFill>
                    <a:srgbClr val="CC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17" name="Line 81">
                  <a:extLst>
                    <a:ext uri="{FF2B5EF4-FFF2-40B4-BE49-F238E27FC236}">
                      <a16:creationId xmlns:a16="http://schemas.microsoft.com/office/drawing/2014/main" id="{C1AD82F5-A2F5-484A-9C33-40B4C2A85A4A}"/>
                    </a:ext>
                  </a:extLst>
                </p:cNvPr>
                <p:cNvSpPr>
                  <a:spLocks noChangeAspect="1" noChangeShapeType="1"/>
                </p:cNvSpPr>
                <p:nvPr/>
              </p:nvSpPr>
              <p:spPr bwMode="auto">
                <a:xfrm>
                  <a:off x="2254" y="2256"/>
                  <a:ext cx="430" cy="0"/>
                </a:xfrm>
                <a:prstGeom prst="line">
                  <a:avLst/>
                </a:prstGeom>
                <a:noFill/>
                <a:ln w="28575">
                  <a:solidFill>
                    <a:srgbClr val="CC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18" name="Line 82">
                  <a:extLst>
                    <a:ext uri="{FF2B5EF4-FFF2-40B4-BE49-F238E27FC236}">
                      <a16:creationId xmlns:a16="http://schemas.microsoft.com/office/drawing/2014/main" id="{3FB1D5FA-E06A-4DC1-9723-956C329301A2}"/>
                    </a:ext>
                  </a:extLst>
                </p:cNvPr>
                <p:cNvSpPr>
                  <a:spLocks noChangeAspect="1" noChangeShapeType="1"/>
                </p:cNvSpPr>
                <p:nvPr/>
              </p:nvSpPr>
              <p:spPr bwMode="auto">
                <a:xfrm>
                  <a:off x="2679" y="2256"/>
                  <a:ext cx="430" cy="0"/>
                </a:xfrm>
                <a:prstGeom prst="line">
                  <a:avLst/>
                </a:prstGeom>
                <a:noFill/>
                <a:ln w="28575">
                  <a:solidFill>
                    <a:srgbClr val="CC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grpSp>
            <p:nvGrpSpPr>
              <p:cNvPr id="98382" name="Group 83">
                <a:extLst>
                  <a:ext uri="{FF2B5EF4-FFF2-40B4-BE49-F238E27FC236}">
                    <a16:creationId xmlns:a16="http://schemas.microsoft.com/office/drawing/2014/main" id="{6E96122A-A23B-46F8-86B9-ECDE0FA9AF35}"/>
                  </a:ext>
                </a:extLst>
              </p:cNvPr>
              <p:cNvGrpSpPr>
                <a:grpSpLocks noChangeAspect="1"/>
              </p:cNvGrpSpPr>
              <p:nvPr/>
            </p:nvGrpSpPr>
            <p:grpSpPr bwMode="auto">
              <a:xfrm>
                <a:off x="2200" y="2728"/>
                <a:ext cx="864" cy="0"/>
                <a:chOff x="2232" y="4064"/>
                <a:chExt cx="864" cy="0"/>
              </a:xfrm>
            </p:grpSpPr>
            <p:sp>
              <p:nvSpPr>
                <p:cNvPr id="213" name="Line 84">
                  <a:extLst>
                    <a:ext uri="{FF2B5EF4-FFF2-40B4-BE49-F238E27FC236}">
                      <a16:creationId xmlns:a16="http://schemas.microsoft.com/office/drawing/2014/main" id="{E2314832-5A59-4E34-A652-A16869118242}"/>
                    </a:ext>
                  </a:extLst>
                </p:cNvPr>
                <p:cNvSpPr>
                  <a:spLocks noChangeAspect="1" noChangeShapeType="1"/>
                </p:cNvSpPr>
                <p:nvPr/>
              </p:nvSpPr>
              <p:spPr bwMode="auto">
                <a:xfrm>
                  <a:off x="2235" y="4064"/>
                  <a:ext cx="430" cy="0"/>
                </a:xfrm>
                <a:prstGeom prst="line">
                  <a:avLst/>
                </a:prstGeom>
                <a:noFill/>
                <a:ln w="28575">
                  <a:solidFill>
                    <a:srgbClr val="CC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14" name="Line 85">
                  <a:extLst>
                    <a:ext uri="{FF2B5EF4-FFF2-40B4-BE49-F238E27FC236}">
                      <a16:creationId xmlns:a16="http://schemas.microsoft.com/office/drawing/2014/main" id="{DC71940B-693D-4EF4-94EF-0EAFDE355BD9}"/>
                    </a:ext>
                  </a:extLst>
                </p:cNvPr>
                <p:cNvSpPr>
                  <a:spLocks noChangeAspect="1" noChangeShapeType="1"/>
                </p:cNvSpPr>
                <p:nvPr/>
              </p:nvSpPr>
              <p:spPr bwMode="auto">
                <a:xfrm>
                  <a:off x="2665" y="4064"/>
                  <a:ext cx="431" cy="0"/>
                </a:xfrm>
                <a:prstGeom prst="line">
                  <a:avLst/>
                </a:prstGeom>
                <a:noFill/>
                <a:ln w="28575">
                  <a:solidFill>
                    <a:srgbClr val="CC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grpSp>
        <p:grpSp>
          <p:nvGrpSpPr>
            <p:cNvPr id="98347" name="Group 86">
              <a:extLst>
                <a:ext uri="{FF2B5EF4-FFF2-40B4-BE49-F238E27FC236}">
                  <a16:creationId xmlns:a16="http://schemas.microsoft.com/office/drawing/2014/main" id="{2281633F-0CF6-4A03-AF5B-35F6B95E2B43}"/>
                </a:ext>
              </a:extLst>
            </p:cNvPr>
            <p:cNvGrpSpPr>
              <a:grpSpLocks/>
            </p:cNvGrpSpPr>
            <p:nvPr/>
          </p:nvGrpSpPr>
          <p:grpSpPr bwMode="auto">
            <a:xfrm>
              <a:off x="2830" y="2456"/>
              <a:ext cx="2810" cy="1805"/>
              <a:chOff x="104" y="2312"/>
              <a:chExt cx="2810" cy="1805"/>
            </a:xfrm>
          </p:grpSpPr>
          <p:sp>
            <p:nvSpPr>
              <p:cNvPr id="178" name="Line 87">
                <a:extLst>
                  <a:ext uri="{FF2B5EF4-FFF2-40B4-BE49-F238E27FC236}">
                    <a16:creationId xmlns:a16="http://schemas.microsoft.com/office/drawing/2014/main" id="{7B152780-F71B-4734-B1F9-2AE38A306D61}"/>
                  </a:ext>
                </a:extLst>
              </p:cNvPr>
              <p:cNvSpPr>
                <a:spLocks noChangeAspect="1" noChangeShapeType="1"/>
              </p:cNvSpPr>
              <p:nvPr/>
            </p:nvSpPr>
            <p:spPr bwMode="auto">
              <a:xfrm>
                <a:off x="347" y="2312"/>
                <a:ext cx="0" cy="1523"/>
              </a:xfrm>
              <a:prstGeom prst="line">
                <a:avLst/>
              </a:prstGeom>
              <a:noFill/>
              <a:ln w="28575">
                <a:solidFill>
                  <a:srgbClr val="000000"/>
                </a:solidFill>
                <a:round/>
                <a:headEnd type="triangle" w="med" len="med"/>
                <a:tailEn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79" name="Line 88">
                <a:extLst>
                  <a:ext uri="{FF2B5EF4-FFF2-40B4-BE49-F238E27FC236}">
                    <a16:creationId xmlns:a16="http://schemas.microsoft.com/office/drawing/2014/main" id="{5CF70A0D-8437-498D-8A76-7FDFC1577FC0}"/>
                  </a:ext>
                </a:extLst>
              </p:cNvPr>
              <p:cNvSpPr>
                <a:spLocks noChangeAspect="1" noChangeShapeType="1"/>
              </p:cNvSpPr>
              <p:nvPr/>
            </p:nvSpPr>
            <p:spPr bwMode="auto">
              <a:xfrm>
                <a:off x="347" y="3835"/>
                <a:ext cx="2550" cy="0"/>
              </a:xfrm>
              <a:prstGeom prst="line">
                <a:avLst/>
              </a:prstGeom>
              <a:noFill/>
              <a:ln w="28575">
                <a:solidFill>
                  <a:srgbClr val="000000"/>
                </a:solidFill>
                <a:round/>
                <a:headEnd type="diamond" w="med" len="me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98350" name="Text Box 89">
                <a:extLst>
                  <a:ext uri="{FF2B5EF4-FFF2-40B4-BE49-F238E27FC236}">
                    <a16:creationId xmlns:a16="http://schemas.microsoft.com/office/drawing/2014/main" id="{F4C4F3CB-3D98-4DC4-B020-F8596257EA16}"/>
                  </a:ext>
                </a:extLst>
              </p:cNvPr>
              <p:cNvSpPr txBox="1">
                <a:spLocks noChangeAspect="1" noChangeArrowheads="1"/>
              </p:cNvSpPr>
              <p:nvPr/>
            </p:nvSpPr>
            <p:spPr bwMode="auto">
              <a:xfrm>
                <a:off x="104" y="2312"/>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1800">
                    <a:solidFill>
                      <a:srgbClr val="000000"/>
                    </a:solidFill>
                    <a:latin typeface="Tahoma" panose="020B0604030504040204" pitchFamily="34" charset="0"/>
                  </a:rPr>
                  <a:t>i</a:t>
                </a:r>
              </a:p>
            </p:txBody>
          </p:sp>
          <p:sp>
            <p:nvSpPr>
              <p:cNvPr id="98351" name="Text Box 90">
                <a:extLst>
                  <a:ext uri="{FF2B5EF4-FFF2-40B4-BE49-F238E27FC236}">
                    <a16:creationId xmlns:a16="http://schemas.microsoft.com/office/drawing/2014/main" id="{C22E2DB1-70E8-4B2B-BF16-AEAC1D422345}"/>
                  </a:ext>
                </a:extLst>
              </p:cNvPr>
              <p:cNvSpPr txBox="1">
                <a:spLocks noChangeAspect="1" noChangeArrowheads="1"/>
              </p:cNvSpPr>
              <p:nvPr/>
            </p:nvSpPr>
            <p:spPr bwMode="auto">
              <a:xfrm>
                <a:off x="2696" y="3828"/>
                <a:ext cx="21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1800">
                    <a:solidFill>
                      <a:srgbClr val="000000"/>
                    </a:solidFill>
                    <a:latin typeface="Tahoma" panose="020B0604030504040204" pitchFamily="34" charset="0"/>
                  </a:rPr>
                  <a:t>j</a:t>
                </a:r>
              </a:p>
            </p:txBody>
          </p:sp>
          <p:grpSp>
            <p:nvGrpSpPr>
              <p:cNvPr id="98352" name="Group 91">
                <a:extLst>
                  <a:ext uri="{FF2B5EF4-FFF2-40B4-BE49-F238E27FC236}">
                    <a16:creationId xmlns:a16="http://schemas.microsoft.com/office/drawing/2014/main" id="{1CF33D3C-E5CD-4639-9233-A907B2AF07D7}"/>
                  </a:ext>
                </a:extLst>
              </p:cNvPr>
              <p:cNvGrpSpPr>
                <a:grpSpLocks/>
              </p:cNvGrpSpPr>
              <p:nvPr/>
            </p:nvGrpSpPr>
            <p:grpSpPr bwMode="auto">
              <a:xfrm>
                <a:off x="339" y="2797"/>
                <a:ext cx="393" cy="1036"/>
                <a:chOff x="339" y="2797"/>
                <a:chExt cx="393" cy="1036"/>
              </a:xfrm>
            </p:grpSpPr>
            <p:sp>
              <p:nvSpPr>
                <p:cNvPr id="207" name="Line 92">
                  <a:extLst>
                    <a:ext uri="{FF2B5EF4-FFF2-40B4-BE49-F238E27FC236}">
                      <a16:creationId xmlns:a16="http://schemas.microsoft.com/office/drawing/2014/main" id="{56C75968-8EEB-461F-BBEF-3C018D561D5D}"/>
                    </a:ext>
                  </a:extLst>
                </p:cNvPr>
                <p:cNvSpPr>
                  <a:spLocks noChangeAspect="1" noChangeShapeType="1"/>
                </p:cNvSpPr>
                <p:nvPr/>
              </p:nvSpPr>
              <p:spPr bwMode="auto">
                <a:xfrm rot="16200000">
                  <a:off x="179" y="3660"/>
                  <a:ext cx="346"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08" name="Line 93">
                  <a:extLst>
                    <a:ext uri="{FF2B5EF4-FFF2-40B4-BE49-F238E27FC236}">
                      <a16:creationId xmlns:a16="http://schemas.microsoft.com/office/drawing/2014/main" id="{FD3992DB-5209-4DE8-B305-2201EDDDB38A}"/>
                    </a:ext>
                  </a:extLst>
                </p:cNvPr>
                <p:cNvSpPr>
                  <a:spLocks noChangeAspect="1" noChangeShapeType="1"/>
                </p:cNvSpPr>
                <p:nvPr/>
              </p:nvSpPr>
              <p:spPr bwMode="auto">
                <a:xfrm rot="16200000">
                  <a:off x="179" y="3315"/>
                  <a:ext cx="345"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09" name="Line 94">
                  <a:extLst>
                    <a:ext uri="{FF2B5EF4-FFF2-40B4-BE49-F238E27FC236}">
                      <a16:creationId xmlns:a16="http://schemas.microsoft.com/office/drawing/2014/main" id="{97624CA5-A910-4C01-A127-8F670C729F19}"/>
                    </a:ext>
                  </a:extLst>
                </p:cNvPr>
                <p:cNvSpPr>
                  <a:spLocks noChangeAspect="1" noChangeShapeType="1"/>
                </p:cNvSpPr>
                <p:nvPr/>
              </p:nvSpPr>
              <p:spPr bwMode="auto">
                <a:xfrm rot="16200000">
                  <a:off x="179" y="2970"/>
                  <a:ext cx="346"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10" name="Line 95">
                  <a:extLst>
                    <a:ext uri="{FF2B5EF4-FFF2-40B4-BE49-F238E27FC236}">
                      <a16:creationId xmlns:a16="http://schemas.microsoft.com/office/drawing/2014/main" id="{C8F583B0-7C4B-4161-85F8-32F7C59357D9}"/>
                    </a:ext>
                  </a:extLst>
                </p:cNvPr>
                <p:cNvSpPr>
                  <a:spLocks noChangeShapeType="1"/>
                </p:cNvSpPr>
                <p:nvPr/>
              </p:nvSpPr>
              <p:spPr bwMode="auto">
                <a:xfrm>
                  <a:off x="339" y="2805"/>
                  <a:ext cx="393" cy="1028"/>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grpSp>
            <p:nvGrpSpPr>
              <p:cNvPr id="98353" name="Group 96">
                <a:extLst>
                  <a:ext uri="{FF2B5EF4-FFF2-40B4-BE49-F238E27FC236}">
                    <a16:creationId xmlns:a16="http://schemas.microsoft.com/office/drawing/2014/main" id="{059956BE-13F8-4D54-9812-E9D04F48E899}"/>
                  </a:ext>
                </a:extLst>
              </p:cNvPr>
              <p:cNvGrpSpPr>
                <a:grpSpLocks/>
              </p:cNvGrpSpPr>
              <p:nvPr/>
            </p:nvGrpSpPr>
            <p:grpSpPr bwMode="auto">
              <a:xfrm>
                <a:off x="708" y="2787"/>
                <a:ext cx="393" cy="1036"/>
                <a:chOff x="339" y="2797"/>
                <a:chExt cx="393" cy="1036"/>
              </a:xfrm>
            </p:grpSpPr>
            <p:sp>
              <p:nvSpPr>
                <p:cNvPr id="203" name="Line 97">
                  <a:extLst>
                    <a:ext uri="{FF2B5EF4-FFF2-40B4-BE49-F238E27FC236}">
                      <a16:creationId xmlns:a16="http://schemas.microsoft.com/office/drawing/2014/main" id="{9A32C35B-22E2-445B-9F3F-63E6D910CE73}"/>
                    </a:ext>
                  </a:extLst>
                </p:cNvPr>
                <p:cNvSpPr>
                  <a:spLocks noChangeAspect="1" noChangeShapeType="1"/>
                </p:cNvSpPr>
                <p:nvPr/>
              </p:nvSpPr>
              <p:spPr bwMode="auto">
                <a:xfrm rot="16200000">
                  <a:off x="179" y="3660"/>
                  <a:ext cx="346"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04" name="Line 98">
                  <a:extLst>
                    <a:ext uri="{FF2B5EF4-FFF2-40B4-BE49-F238E27FC236}">
                      <a16:creationId xmlns:a16="http://schemas.microsoft.com/office/drawing/2014/main" id="{99ED4EE4-32D2-4C25-92EE-172C326CC7E9}"/>
                    </a:ext>
                  </a:extLst>
                </p:cNvPr>
                <p:cNvSpPr>
                  <a:spLocks noChangeAspect="1" noChangeShapeType="1"/>
                </p:cNvSpPr>
                <p:nvPr/>
              </p:nvSpPr>
              <p:spPr bwMode="auto">
                <a:xfrm rot="16200000">
                  <a:off x="180" y="3315"/>
                  <a:ext cx="345"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05" name="Line 99">
                  <a:extLst>
                    <a:ext uri="{FF2B5EF4-FFF2-40B4-BE49-F238E27FC236}">
                      <a16:creationId xmlns:a16="http://schemas.microsoft.com/office/drawing/2014/main" id="{7962B72F-8994-4AB1-8AE2-1608BD348C6F}"/>
                    </a:ext>
                  </a:extLst>
                </p:cNvPr>
                <p:cNvSpPr>
                  <a:spLocks noChangeAspect="1" noChangeShapeType="1"/>
                </p:cNvSpPr>
                <p:nvPr/>
              </p:nvSpPr>
              <p:spPr bwMode="auto">
                <a:xfrm rot="16200000">
                  <a:off x="179" y="2970"/>
                  <a:ext cx="346"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06" name="Line 100">
                  <a:extLst>
                    <a:ext uri="{FF2B5EF4-FFF2-40B4-BE49-F238E27FC236}">
                      <a16:creationId xmlns:a16="http://schemas.microsoft.com/office/drawing/2014/main" id="{D45AF754-A539-4883-A818-61DD375822F2}"/>
                    </a:ext>
                  </a:extLst>
                </p:cNvPr>
                <p:cNvSpPr>
                  <a:spLocks noChangeShapeType="1"/>
                </p:cNvSpPr>
                <p:nvPr/>
              </p:nvSpPr>
              <p:spPr bwMode="auto">
                <a:xfrm>
                  <a:off x="339" y="2805"/>
                  <a:ext cx="393" cy="1028"/>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grpSp>
            <p:nvGrpSpPr>
              <p:cNvPr id="98354" name="Group 101">
                <a:extLst>
                  <a:ext uri="{FF2B5EF4-FFF2-40B4-BE49-F238E27FC236}">
                    <a16:creationId xmlns:a16="http://schemas.microsoft.com/office/drawing/2014/main" id="{2FB59F88-0E2B-4711-8FA6-5D2BB8977AA1}"/>
                  </a:ext>
                </a:extLst>
              </p:cNvPr>
              <p:cNvGrpSpPr>
                <a:grpSpLocks/>
              </p:cNvGrpSpPr>
              <p:nvPr/>
            </p:nvGrpSpPr>
            <p:grpSpPr bwMode="auto">
              <a:xfrm>
                <a:off x="1085" y="2787"/>
                <a:ext cx="393" cy="1036"/>
                <a:chOff x="339" y="2797"/>
                <a:chExt cx="393" cy="1036"/>
              </a:xfrm>
            </p:grpSpPr>
            <p:sp>
              <p:nvSpPr>
                <p:cNvPr id="199" name="Line 102">
                  <a:extLst>
                    <a:ext uri="{FF2B5EF4-FFF2-40B4-BE49-F238E27FC236}">
                      <a16:creationId xmlns:a16="http://schemas.microsoft.com/office/drawing/2014/main" id="{2A7EABE8-1FB9-48F7-A8F4-9BAB1EB8D3F9}"/>
                    </a:ext>
                  </a:extLst>
                </p:cNvPr>
                <p:cNvSpPr>
                  <a:spLocks noChangeAspect="1" noChangeShapeType="1"/>
                </p:cNvSpPr>
                <p:nvPr/>
              </p:nvSpPr>
              <p:spPr bwMode="auto">
                <a:xfrm rot="16200000">
                  <a:off x="179" y="3660"/>
                  <a:ext cx="346"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00" name="Line 103">
                  <a:extLst>
                    <a:ext uri="{FF2B5EF4-FFF2-40B4-BE49-F238E27FC236}">
                      <a16:creationId xmlns:a16="http://schemas.microsoft.com/office/drawing/2014/main" id="{9D60045A-8386-40C2-B4B8-770942B62960}"/>
                    </a:ext>
                  </a:extLst>
                </p:cNvPr>
                <p:cNvSpPr>
                  <a:spLocks noChangeAspect="1" noChangeShapeType="1"/>
                </p:cNvSpPr>
                <p:nvPr/>
              </p:nvSpPr>
              <p:spPr bwMode="auto">
                <a:xfrm rot="16200000">
                  <a:off x="179" y="3315"/>
                  <a:ext cx="345"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01" name="Line 104">
                  <a:extLst>
                    <a:ext uri="{FF2B5EF4-FFF2-40B4-BE49-F238E27FC236}">
                      <a16:creationId xmlns:a16="http://schemas.microsoft.com/office/drawing/2014/main" id="{DA91F374-9B69-49DF-BAE6-BC346AAB5A09}"/>
                    </a:ext>
                  </a:extLst>
                </p:cNvPr>
                <p:cNvSpPr>
                  <a:spLocks noChangeAspect="1" noChangeShapeType="1"/>
                </p:cNvSpPr>
                <p:nvPr/>
              </p:nvSpPr>
              <p:spPr bwMode="auto">
                <a:xfrm rot="16200000">
                  <a:off x="179" y="2970"/>
                  <a:ext cx="346"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02" name="Line 105">
                  <a:extLst>
                    <a:ext uri="{FF2B5EF4-FFF2-40B4-BE49-F238E27FC236}">
                      <a16:creationId xmlns:a16="http://schemas.microsoft.com/office/drawing/2014/main" id="{41ACADE1-7A5A-4225-AE45-9BC836E536ED}"/>
                    </a:ext>
                  </a:extLst>
                </p:cNvPr>
                <p:cNvSpPr>
                  <a:spLocks noChangeShapeType="1"/>
                </p:cNvSpPr>
                <p:nvPr/>
              </p:nvSpPr>
              <p:spPr bwMode="auto">
                <a:xfrm>
                  <a:off x="339" y="2805"/>
                  <a:ext cx="393" cy="1028"/>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grpSp>
            <p:nvGrpSpPr>
              <p:cNvPr id="98355" name="Group 106">
                <a:extLst>
                  <a:ext uri="{FF2B5EF4-FFF2-40B4-BE49-F238E27FC236}">
                    <a16:creationId xmlns:a16="http://schemas.microsoft.com/office/drawing/2014/main" id="{09CF53DA-B228-45AD-8604-CC39EF7132F0}"/>
                  </a:ext>
                </a:extLst>
              </p:cNvPr>
              <p:cNvGrpSpPr>
                <a:grpSpLocks/>
              </p:cNvGrpSpPr>
              <p:nvPr/>
            </p:nvGrpSpPr>
            <p:grpSpPr bwMode="auto">
              <a:xfrm>
                <a:off x="1462" y="2787"/>
                <a:ext cx="393" cy="1036"/>
                <a:chOff x="339" y="2797"/>
                <a:chExt cx="393" cy="1036"/>
              </a:xfrm>
            </p:grpSpPr>
            <p:sp>
              <p:nvSpPr>
                <p:cNvPr id="195" name="Line 107">
                  <a:extLst>
                    <a:ext uri="{FF2B5EF4-FFF2-40B4-BE49-F238E27FC236}">
                      <a16:creationId xmlns:a16="http://schemas.microsoft.com/office/drawing/2014/main" id="{945D1659-9740-4E74-8B63-9B44BD865681}"/>
                    </a:ext>
                  </a:extLst>
                </p:cNvPr>
                <p:cNvSpPr>
                  <a:spLocks noChangeAspect="1" noChangeShapeType="1"/>
                </p:cNvSpPr>
                <p:nvPr/>
              </p:nvSpPr>
              <p:spPr bwMode="auto">
                <a:xfrm rot="16200000">
                  <a:off x="179" y="3660"/>
                  <a:ext cx="346"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96" name="Line 108">
                  <a:extLst>
                    <a:ext uri="{FF2B5EF4-FFF2-40B4-BE49-F238E27FC236}">
                      <a16:creationId xmlns:a16="http://schemas.microsoft.com/office/drawing/2014/main" id="{FB397804-88B9-4C58-89FB-D9D286EAE97F}"/>
                    </a:ext>
                  </a:extLst>
                </p:cNvPr>
                <p:cNvSpPr>
                  <a:spLocks noChangeAspect="1" noChangeShapeType="1"/>
                </p:cNvSpPr>
                <p:nvPr/>
              </p:nvSpPr>
              <p:spPr bwMode="auto">
                <a:xfrm rot="16200000">
                  <a:off x="180" y="3315"/>
                  <a:ext cx="345"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97" name="Line 109">
                  <a:extLst>
                    <a:ext uri="{FF2B5EF4-FFF2-40B4-BE49-F238E27FC236}">
                      <a16:creationId xmlns:a16="http://schemas.microsoft.com/office/drawing/2014/main" id="{6461FAEF-DDDA-4DA7-B6A5-262D4C78FF95}"/>
                    </a:ext>
                  </a:extLst>
                </p:cNvPr>
                <p:cNvSpPr>
                  <a:spLocks noChangeAspect="1" noChangeShapeType="1"/>
                </p:cNvSpPr>
                <p:nvPr/>
              </p:nvSpPr>
              <p:spPr bwMode="auto">
                <a:xfrm rot="16200000">
                  <a:off x="179" y="2970"/>
                  <a:ext cx="346"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98" name="Line 110">
                  <a:extLst>
                    <a:ext uri="{FF2B5EF4-FFF2-40B4-BE49-F238E27FC236}">
                      <a16:creationId xmlns:a16="http://schemas.microsoft.com/office/drawing/2014/main" id="{F7C7BDB6-0406-4999-B734-3ED8EF94E5BA}"/>
                    </a:ext>
                  </a:extLst>
                </p:cNvPr>
                <p:cNvSpPr>
                  <a:spLocks noChangeShapeType="1"/>
                </p:cNvSpPr>
                <p:nvPr/>
              </p:nvSpPr>
              <p:spPr bwMode="auto">
                <a:xfrm>
                  <a:off x="339" y="2805"/>
                  <a:ext cx="393" cy="1028"/>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grpSp>
            <p:nvGrpSpPr>
              <p:cNvPr id="98356" name="Group 111">
                <a:extLst>
                  <a:ext uri="{FF2B5EF4-FFF2-40B4-BE49-F238E27FC236}">
                    <a16:creationId xmlns:a16="http://schemas.microsoft.com/office/drawing/2014/main" id="{FBA10F6D-B46C-4FF1-9A1B-D07C474872FC}"/>
                  </a:ext>
                </a:extLst>
              </p:cNvPr>
              <p:cNvGrpSpPr>
                <a:grpSpLocks/>
              </p:cNvGrpSpPr>
              <p:nvPr/>
            </p:nvGrpSpPr>
            <p:grpSpPr bwMode="auto">
              <a:xfrm>
                <a:off x="1831" y="2779"/>
                <a:ext cx="393" cy="1036"/>
                <a:chOff x="339" y="2797"/>
                <a:chExt cx="393" cy="1036"/>
              </a:xfrm>
            </p:grpSpPr>
            <p:sp>
              <p:nvSpPr>
                <p:cNvPr id="191" name="Line 112">
                  <a:extLst>
                    <a:ext uri="{FF2B5EF4-FFF2-40B4-BE49-F238E27FC236}">
                      <a16:creationId xmlns:a16="http://schemas.microsoft.com/office/drawing/2014/main" id="{FE69D6DA-484A-4E9C-B883-75F540272F7E}"/>
                    </a:ext>
                  </a:extLst>
                </p:cNvPr>
                <p:cNvSpPr>
                  <a:spLocks noChangeAspect="1" noChangeShapeType="1"/>
                </p:cNvSpPr>
                <p:nvPr/>
              </p:nvSpPr>
              <p:spPr bwMode="auto">
                <a:xfrm rot="16200000">
                  <a:off x="179" y="3660"/>
                  <a:ext cx="346"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92" name="Line 113">
                  <a:extLst>
                    <a:ext uri="{FF2B5EF4-FFF2-40B4-BE49-F238E27FC236}">
                      <a16:creationId xmlns:a16="http://schemas.microsoft.com/office/drawing/2014/main" id="{19EF1CAA-003A-4BB0-8C3E-C68A86B40888}"/>
                    </a:ext>
                  </a:extLst>
                </p:cNvPr>
                <p:cNvSpPr>
                  <a:spLocks noChangeAspect="1" noChangeShapeType="1"/>
                </p:cNvSpPr>
                <p:nvPr/>
              </p:nvSpPr>
              <p:spPr bwMode="auto">
                <a:xfrm rot="16200000">
                  <a:off x="179" y="3315"/>
                  <a:ext cx="345"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93" name="Line 114">
                  <a:extLst>
                    <a:ext uri="{FF2B5EF4-FFF2-40B4-BE49-F238E27FC236}">
                      <a16:creationId xmlns:a16="http://schemas.microsoft.com/office/drawing/2014/main" id="{BFE85DA0-6778-481A-AB69-44B1754042B7}"/>
                    </a:ext>
                  </a:extLst>
                </p:cNvPr>
                <p:cNvSpPr>
                  <a:spLocks noChangeAspect="1" noChangeShapeType="1"/>
                </p:cNvSpPr>
                <p:nvPr/>
              </p:nvSpPr>
              <p:spPr bwMode="auto">
                <a:xfrm rot="16200000">
                  <a:off x="179" y="2970"/>
                  <a:ext cx="346"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94" name="Line 115">
                  <a:extLst>
                    <a:ext uri="{FF2B5EF4-FFF2-40B4-BE49-F238E27FC236}">
                      <a16:creationId xmlns:a16="http://schemas.microsoft.com/office/drawing/2014/main" id="{0CD3A0C7-C0DF-4F80-B254-98520757086A}"/>
                    </a:ext>
                  </a:extLst>
                </p:cNvPr>
                <p:cNvSpPr>
                  <a:spLocks noChangeShapeType="1"/>
                </p:cNvSpPr>
                <p:nvPr/>
              </p:nvSpPr>
              <p:spPr bwMode="auto">
                <a:xfrm>
                  <a:off x="339" y="2805"/>
                  <a:ext cx="393" cy="1028"/>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grpSp>
            <p:nvGrpSpPr>
              <p:cNvPr id="98357" name="Group 116">
                <a:extLst>
                  <a:ext uri="{FF2B5EF4-FFF2-40B4-BE49-F238E27FC236}">
                    <a16:creationId xmlns:a16="http://schemas.microsoft.com/office/drawing/2014/main" id="{95B665DE-1654-4B84-84CC-A6BACD345BCE}"/>
                  </a:ext>
                </a:extLst>
              </p:cNvPr>
              <p:cNvGrpSpPr>
                <a:grpSpLocks/>
              </p:cNvGrpSpPr>
              <p:nvPr/>
            </p:nvGrpSpPr>
            <p:grpSpPr bwMode="auto">
              <a:xfrm>
                <a:off x="2216" y="2779"/>
                <a:ext cx="1" cy="1030"/>
                <a:chOff x="3752" y="2491"/>
                <a:chExt cx="1" cy="1030"/>
              </a:xfrm>
            </p:grpSpPr>
            <p:sp>
              <p:nvSpPr>
                <p:cNvPr id="189" name="Line 118">
                  <a:extLst>
                    <a:ext uri="{FF2B5EF4-FFF2-40B4-BE49-F238E27FC236}">
                      <a16:creationId xmlns:a16="http://schemas.microsoft.com/office/drawing/2014/main" id="{B9F9B83A-9C51-4531-BE74-D27ADEF59FE5}"/>
                    </a:ext>
                  </a:extLst>
                </p:cNvPr>
                <p:cNvSpPr>
                  <a:spLocks noChangeAspect="1" noChangeShapeType="1"/>
                </p:cNvSpPr>
                <p:nvPr/>
              </p:nvSpPr>
              <p:spPr bwMode="auto">
                <a:xfrm rot="16200000">
                  <a:off x="3410" y="3179"/>
                  <a:ext cx="685"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90" name="Line 119">
                  <a:extLst>
                    <a:ext uri="{FF2B5EF4-FFF2-40B4-BE49-F238E27FC236}">
                      <a16:creationId xmlns:a16="http://schemas.microsoft.com/office/drawing/2014/main" id="{EF593DAC-DCE9-45A6-B3F6-2201E964059C}"/>
                    </a:ext>
                  </a:extLst>
                </p:cNvPr>
                <p:cNvSpPr>
                  <a:spLocks noChangeAspect="1" noChangeShapeType="1"/>
                </p:cNvSpPr>
                <p:nvPr/>
              </p:nvSpPr>
              <p:spPr bwMode="auto">
                <a:xfrm rot="16200000">
                  <a:off x="3579" y="2664"/>
                  <a:ext cx="346"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grpSp>
      </p:grpSp>
      <p:sp>
        <p:nvSpPr>
          <p:cNvPr id="98322" name="Text Box 121">
            <a:extLst>
              <a:ext uri="{FF2B5EF4-FFF2-40B4-BE49-F238E27FC236}">
                <a16:creationId xmlns:a16="http://schemas.microsoft.com/office/drawing/2014/main" id="{16F24F52-960A-4DAB-A996-A87B6FC7654E}"/>
              </a:ext>
            </a:extLst>
          </p:cNvPr>
          <p:cNvSpPr txBox="1">
            <a:spLocks noChangeArrowheads="1"/>
          </p:cNvSpPr>
          <p:nvPr/>
        </p:nvSpPr>
        <p:spPr bwMode="auto">
          <a:xfrm>
            <a:off x="1106488" y="1339850"/>
            <a:ext cx="41862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latin typeface="Comic Sans MS" panose="030F0702030302020204" pitchFamily="66" charset="0"/>
              </a:rPr>
              <a:t>重排循环顺序以改变访存顺序</a:t>
            </a:r>
            <a:endParaRPr lang="en-US" altLang="zh-CN" sz="2400">
              <a:latin typeface="Comic Sans MS" panose="030F0702030302020204" pitchFamily="66" charset="0"/>
            </a:endParaRPr>
          </a:p>
        </p:txBody>
      </p:sp>
      <p:sp>
        <p:nvSpPr>
          <p:cNvPr id="98323" name="Text Box 122">
            <a:extLst>
              <a:ext uri="{FF2B5EF4-FFF2-40B4-BE49-F238E27FC236}">
                <a16:creationId xmlns:a16="http://schemas.microsoft.com/office/drawing/2014/main" id="{A0AA8200-3D19-4CF1-A04C-C36F1333E6C8}"/>
              </a:ext>
            </a:extLst>
          </p:cNvPr>
          <p:cNvSpPr txBox="1">
            <a:spLocks noChangeArrowheads="1"/>
          </p:cNvSpPr>
          <p:nvPr/>
        </p:nvSpPr>
        <p:spPr bwMode="auto">
          <a:xfrm>
            <a:off x="517525" y="5911850"/>
            <a:ext cx="8375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zh-CN" altLang="en-US" sz="2400">
                <a:solidFill>
                  <a:srgbClr val="000090"/>
                </a:solidFill>
                <a:latin typeface="Comic Sans MS" panose="030F0702030302020204" pitchFamily="66" charset="0"/>
              </a:rPr>
              <a:t>注意：</a:t>
            </a:r>
            <a:r>
              <a:rPr lang="en-US" altLang="zh-CN" sz="2400">
                <a:solidFill>
                  <a:srgbClr val="000090"/>
                </a:solidFill>
                <a:latin typeface="Comic Sans MS" panose="030F0702030302020204" pitchFamily="66" charset="0"/>
              </a:rPr>
              <a:t>C/C++</a:t>
            </a:r>
            <a:r>
              <a:rPr lang="zh-CN" altLang="en-US" sz="2400">
                <a:solidFill>
                  <a:srgbClr val="000090"/>
                </a:solidFill>
                <a:latin typeface="Comic Sans MS" panose="030F0702030302020204" pitchFamily="66" charset="0"/>
              </a:rPr>
              <a:t>多维数组是行主顺序保存，</a:t>
            </a:r>
            <a:r>
              <a:rPr lang="en-US" altLang="zh-CN" sz="2400">
                <a:solidFill>
                  <a:srgbClr val="000090"/>
                </a:solidFill>
                <a:latin typeface="Comic Sans MS" panose="030F0702030302020204" pitchFamily="66" charset="0"/>
              </a:rPr>
              <a:t>Fortran</a:t>
            </a:r>
            <a:r>
              <a:rPr lang="zh-CN" altLang="en-US" sz="2400">
                <a:solidFill>
                  <a:srgbClr val="000090"/>
                </a:solidFill>
                <a:latin typeface="Comic Sans MS" panose="030F0702030302020204" pitchFamily="66" charset="0"/>
              </a:rPr>
              <a:t>是列主顺序</a:t>
            </a:r>
            <a:endParaRPr lang="en-US" altLang="zh-CN" sz="2400">
              <a:solidFill>
                <a:srgbClr val="000090"/>
              </a:solidFill>
              <a:latin typeface="Comic Sans MS" panose="030F0702030302020204" pitchFamily="66" charset="0"/>
            </a:endParaRPr>
          </a:p>
        </p:txBody>
      </p:sp>
      <p:grpSp>
        <p:nvGrpSpPr>
          <p:cNvPr id="98324" name="Group 15">
            <a:extLst>
              <a:ext uri="{FF2B5EF4-FFF2-40B4-BE49-F238E27FC236}">
                <a16:creationId xmlns:a16="http://schemas.microsoft.com/office/drawing/2014/main" id="{82B1A29E-6487-4781-8889-AD77ACC13C98}"/>
              </a:ext>
            </a:extLst>
          </p:cNvPr>
          <p:cNvGrpSpPr>
            <a:grpSpLocks noChangeAspect="1"/>
          </p:cNvGrpSpPr>
          <p:nvPr/>
        </p:nvGrpSpPr>
        <p:grpSpPr bwMode="auto">
          <a:xfrm>
            <a:off x="430213" y="5103813"/>
            <a:ext cx="3303587" cy="0"/>
            <a:chOff x="496" y="4064"/>
            <a:chExt cx="2600" cy="0"/>
          </a:xfrm>
        </p:grpSpPr>
        <p:sp>
          <p:nvSpPr>
            <p:cNvPr id="124" name="Line 16">
              <a:extLst>
                <a:ext uri="{FF2B5EF4-FFF2-40B4-BE49-F238E27FC236}">
                  <a16:creationId xmlns:a16="http://schemas.microsoft.com/office/drawing/2014/main" id="{4F147ACD-CEB0-47D9-9022-C1B36D0D7885}"/>
                </a:ext>
              </a:extLst>
            </p:cNvPr>
            <p:cNvSpPr>
              <a:spLocks noChangeAspect="1" noChangeShapeType="1"/>
            </p:cNvSpPr>
            <p:nvPr/>
          </p:nvSpPr>
          <p:spPr bwMode="auto">
            <a:xfrm>
              <a:off x="494" y="4064"/>
              <a:ext cx="431"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25" name="Line 17">
              <a:extLst>
                <a:ext uri="{FF2B5EF4-FFF2-40B4-BE49-F238E27FC236}">
                  <a16:creationId xmlns:a16="http://schemas.microsoft.com/office/drawing/2014/main" id="{E50509E3-29B5-4F0B-BDBF-46A5981DA714}"/>
                </a:ext>
              </a:extLst>
            </p:cNvPr>
            <p:cNvSpPr>
              <a:spLocks noChangeAspect="1" noChangeShapeType="1"/>
            </p:cNvSpPr>
            <p:nvPr/>
          </p:nvSpPr>
          <p:spPr bwMode="auto">
            <a:xfrm>
              <a:off x="928" y="4064"/>
              <a:ext cx="432"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27" name="Line 18">
              <a:extLst>
                <a:ext uri="{FF2B5EF4-FFF2-40B4-BE49-F238E27FC236}">
                  <a16:creationId xmlns:a16="http://schemas.microsoft.com/office/drawing/2014/main" id="{5CF29C9B-E3ED-4594-9AC9-CFC82CA35239}"/>
                </a:ext>
              </a:extLst>
            </p:cNvPr>
            <p:cNvSpPr>
              <a:spLocks noChangeAspect="1" noChangeShapeType="1"/>
            </p:cNvSpPr>
            <p:nvPr/>
          </p:nvSpPr>
          <p:spPr bwMode="auto">
            <a:xfrm>
              <a:off x="1361" y="4064"/>
              <a:ext cx="430"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30" name="Line 19">
              <a:extLst>
                <a:ext uri="{FF2B5EF4-FFF2-40B4-BE49-F238E27FC236}">
                  <a16:creationId xmlns:a16="http://schemas.microsoft.com/office/drawing/2014/main" id="{694AEC84-AF36-4792-B68E-08A0F08F067B}"/>
                </a:ext>
              </a:extLst>
            </p:cNvPr>
            <p:cNvSpPr>
              <a:spLocks noChangeAspect="1" noChangeShapeType="1"/>
            </p:cNvSpPr>
            <p:nvPr/>
          </p:nvSpPr>
          <p:spPr bwMode="auto">
            <a:xfrm>
              <a:off x="1784" y="4064"/>
              <a:ext cx="432"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nvGrpSpPr>
            <p:cNvPr id="98339" name="Group 20">
              <a:extLst>
                <a:ext uri="{FF2B5EF4-FFF2-40B4-BE49-F238E27FC236}">
                  <a16:creationId xmlns:a16="http://schemas.microsoft.com/office/drawing/2014/main" id="{F01CE172-DE3A-4392-8DB2-2F7E7DCA3D1A}"/>
                </a:ext>
              </a:extLst>
            </p:cNvPr>
            <p:cNvGrpSpPr>
              <a:grpSpLocks noChangeAspect="1"/>
            </p:cNvGrpSpPr>
            <p:nvPr/>
          </p:nvGrpSpPr>
          <p:grpSpPr bwMode="auto">
            <a:xfrm>
              <a:off x="2232" y="4064"/>
              <a:ext cx="864" cy="0"/>
              <a:chOff x="2232" y="4064"/>
              <a:chExt cx="864" cy="0"/>
            </a:xfrm>
          </p:grpSpPr>
          <p:sp>
            <p:nvSpPr>
              <p:cNvPr id="132" name="Line 21">
                <a:extLst>
                  <a:ext uri="{FF2B5EF4-FFF2-40B4-BE49-F238E27FC236}">
                    <a16:creationId xmlns:a16="http://schemas.microsoft.com/office/drawing/2014/main" id="{45B2F349-5CD2-4DF8-BF6C-2106C1DFBFE2}"/>
                  </a:ext>
                </a:extLst>
              </p:cNvPr>
              <p:cNvSpPr>
                <a:spLocks noChangeAspect="1" noChangeShapeType="1"/>
              </p:cNvSpPr>
              <p:nvPr/>
            </p:nvSpPr>
            <p:spPr bwMode="auto">
              <a:xfrm>
                <a:off x="2229" y="4064"/>
                <a:ext cx="432"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36" name="Line 22">
                <a:extLst>
                  <a:ext uri="{FF2B5EF4-FFF2-40B4-BE49-F238E27FC236}">
                    <a16:creationId xmlns:a16="http://schemas.microsoft.com/office/drawing/2014/main" id="{8860DAB7-4293-4115-A166-DF16531C8489}"/>
                  </a:ext>
                </a:extLst>
              </p:cNvPr>
              <p:cNvSpPr>
                <a:spLocks noChangeAspect="1" noChangeShapeType="1"/>
              </p:cNvSpPr>
              <p:nvPr/>
            </p:nvSpPr>
            <p:spPr bwMode="auto">
              <a:xfrm>
                <a:off x="2664" y="4064"/>
                <a:ext cx="432"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grpSp>
      <p:grpSp>
        <p:nvGrpSpPr>
          <p:cNvPr id="98325" name="Group 15">
            <a:extLst>
              <a:ext uri="{FF2B5EF4-FFF2-40B4-BE49-F238E27FC236}">
                <a16:creationId xmlns:a16="http://schemas.microsoft.com/office/drawing/2014/main" id="{0D2A842F-6FB3-4624-B5A9-58663872DC97}"/>
              </a:ext>
            </a:extLst>
          </p:cNvPr>
          <p:cNvGrpSpPr>
            <a:grpSpLocks noChangeAspect="1"/>
          </p:cNvGrpSpPr>
          <p:nvPr/>
        </p:nvGrpSpPr>
        <p:grpSpPr bwMode="auto">
          <a:xfrm>
            <a:off x="395288" y="4551363"/>
            <a:ext cx="3303587" cy="0"/>
            <a:chOff x="496" y="4064"/>
            <a:chExt cx="2600" cy="0"/>
          </a:xfrm>
        </p:grpSpPr>
        <p:sp>
          <p:nvSpPr>
            <p:cNvPr id="138" name="Line 16">
              <a:extLst>
                <a:ext uri="{FF2B5EF4-FFF2-40B4-BE49-F238E27FC236}">
                  <a16:creationId xmlns:a16="http://schemas.microsoft.com/office/drawing/2014/main" id="{5D2FB7B5-EDA3-4817-9746-F73A8DF8DDB8}"/>
                </a:ext>
              </a:extLst>
            </p:cNvPr>
            <p:cNvSpPr>
              <a:spLocks noChangeAspect="1" noChangeShapeType="1"/>
            </p:cNvSpPr>
            <p:nvPr/>
          </p:nvSpPr>
          <p:spPr bwMode="auto">
            <a:xfrm>
              <a:off x="494" y="4064"/>
              <a:ext cx="431"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39" name="Line 17">
              <a:extLst>
                <a:ext uri="{FF2B5EF4-FFF2-40B4-BE49-F238E27FC236}">
                  <a16:creationId xmlns:a16="http://schemas.microsoft.com/office/drawing/2014/main" id="{6173F049-354E-4E01-8294-5E039BE7E362}"/>
                </a:ext>
              </a:extLst>
            </p:cNvPr>
            <p:cNvSpPr>
              <a:spLocks noChangeAspect="1" noChangeShapeType="1"/>
            </p:cNvSpPr>
            <p:nvPr/>
          </p:nvSpPr>
          <p:spPr bwMode="auto">
            <a:xfrm>
              <a:off x="928" y="4064"/>
              <a:ext cx="432"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40" name="Line 18">
              <a:extLst>
                <a:ext uri="{FF2B5EF4-FFF2-40B4-BE49-F238E27FC236}">
                  <a16:creationId xmlns:a16="http://schemas.microsoft.com/office/drawing/2014/main" id="{F02085CB-5609-44EB-B752-25F208E7BC0C}"/>
                </a:ext>
              </a:extLst>
            </p:cNvPr>
            <p:cNvSpPr>
              <a:spLocks noChangeAspect="1" noChangeShapeType="1"/>
            </p:cNvSpPr>
            <p:nvPr/>
          </p:nvSpPr>
          <p:spPr bwMode="auto">
            <a:xfrm>
              <a:off x="1361" y="4064"/>
              <a:ext cx="430"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41" name="Line 19">
              <a:extLst>
                <a:ext uri="{FF2B5EF4-FFF2-40B4-BE49-F238E27FC236}">
                  <a16:creationId xmlns:a16="http://schemas.microsoft.com/office/drawing/2014/main" id="{508216DF-DFA6-40B3-8D38-E6B7CA55C140}"/>
                </a:ext>
              </a:extLst>
            </p:cNvPr>
            <p:cNvSpPr>
              <a:spLocks noChangeAspect="1" noChangeShapeType="1"/>
            </p:cNvSpPr>
            <p:nvPr/>
          </p:nvSpPr>
          <p:spPr bwMode="auto">
            <a:xfrm>
              <a:off x="1784" y="4064"/>
              <a:ext cx="432"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nvGrpSpPr>
            <p:cNvPr id="98332" name="Group 20">
              <a:extLst>
                <a:ext uri="{FF2B5EF4-FFF2-40B4-BE49-F238E27FC236}">
                  <a16:creationId xmlns:a16="http://schemas.microsoft.com/office/drawing/2014/main" id="{564F7E81-183C-4BD4-A002-38FFE4787844}"/>
                </a:ext>
              </a:extLst>
            </p:cNvPr>
            <p:cNvGrpSpPr>
              <a:grpSpLocks noChangeAspect="1"/>
            </p:cNvGrpSpPr>
            <p:nvPr/>
          </p:nvGrpSpPr>
          <p:grpSpPr bwMode="auto">
            <a:xfrm>
              <a:off x="2232" y="4064"/>
              <a:ext cx="864" cy="0"/>
              <a:chOff x="2232" y="4064"/>
              <a:chExt cx="864" cy="0"/>
            </a:xfrm>
          </p:grpSpPr>
          <p:sp>
            <p:nvSpPr>
              <p:cNvPr id="149" name="Line 21">
                <a:extLst>
                  <a:ext uri="{FF2B5EF4-FFF2-40B4-BE49-F238E27FC236}">
                    <a16:creationId xmlns:a16="http://schemas.microsoft.com/office/drawing/2014/main" id="{0AE55506-113B-47D9-9F2E-EF06824C0831}"/>
                  </a:ext>
                </a:extLst>
              </p:cNvPr>
              <p:cNvSpPr>
                <a:spLocks noChangeAspect="1" noChangeShapeType="1"/>
              </p:cNvSpPr>
              <p:nvPr/>
            </p:nvSpPr>
            <p:spPr bwMode="auto">
              <a:xfrm>
                <a:off x="2229" y="4064"/>
                <a:ext cx="432"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56" name="Line 22">
                <a:extLst>
                  <a:ext uri="{FF2B5EF4-FFF2-40B4-BE49-F238E27FC236}">
                    <a16:creationId xmlns:a16="http://schemas.microsoft.com/office/drawing/2014/main" id="{FF1A2F83-84A3-4481-9590-E8F128A435C0}"/>
                  </a:ext>
                </a:extLst>
              </p:cNvPr>
              <p:cNvSpPr>
                <a:spLocks noChangeAspect="1" noChangeShapeType="1"/>
              </p:cNvSpPr>
              <p:nvPr/>
            </p:nvSpPr>
            <p:spPr bwMode="auto">
              <a:xfrm>
                <a:off x="2664" y="4064"/>
                <a:ext cx="432"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grpSp>
      <p:sp>
        <p:nvSpPr>
          <p:cNvPr id="157" name="Line 45">
            <a:extLst>
              <a:ext uri="{FF2B5EF4-FFF2-40B4-BE49-F238E27FC236}">
                <a16:creationId xmlns:a16="http://schemas.microsoft.com/office/drawing/2014/main" id="{D06500E0-EA48-4402-B170-B7FCA15491E3}"/>
              </a:ext>
            </a:extLst>
          </p:cNvPr>
          <p:cNvSpPr>
            <a:spLocks noChangeAspect="1" noChangeShapeType="1"/>
          </p:cNvSpPr>
          <p:nvPr/>
        </p:nvSpPr>
        <p:spPr bwMode="auto">
          <a:xfrm>
            <a:off x="2606675" y="3956050"/>
            <a:ext cx="546100"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68" name="Line 46">
            <a:extLst>
              <a:ext uri="{FF2B5EF4-FFF2-40B4-BE49-F238E27FC236}">
                <a16:creationId xmlns:a16="http://schemas.microsoft.com/office/drawing/2014/main" id="{9FF3FF68-5933-47FB-901B-015A0CC49CE7}"/>
              </a:ext>
            </a:extLst>
          </p:cNvPr>
          <p:cNvSpPr>
            <a:spLocks noChangeAspect="1" noChangeShapeType="1"/>
          </p:cNvSpPr>
          <p:nvPr/>
        </p:nvSpPr>
        <p:spPr bwMode="auto">
          <a:xfrm>
            <a:off x="3146425" y="3956050"/>
            <a:ext cx="546100" cy="0"/>
          </a:xfrm>
          <a:prstGeom prst="line">
            <a:avLst/>
          </a:prstGeom>
          <a:noFill/>
          <a:ln w="28575">
            <a:solidFill>
              <a:srgbClr val="0000FF"/>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a:extLst>
              <a:ext uri="{FF2B5EF4-FFF2-40B4-BE49-F238E27FC236}">
                <a16:creationId xmlns:a16="http://schemas.microsoft.com/office/drawing/2014/main" id="{7B7F68A6-404C-4DE0-9589-F795EC6C07C5}"/>
              </a:ext>
            </a:extLst>
          </p:cNvPr>
          <p:cNvSpPr>
            <a:spLocks noGrp="1" noChangeArrowheads="1"/>
          </p:cNvSpPr>
          <p:nvPr>
            <p:ph type="title"/>
          </p:nvPr>
        </p:nvSpPr>
        <p:spPr/>
        <p:txBody>
          <a:bodyPr/>
          <a:lstStyle/>
          <a:p>
            <a:r>
              <a:rPr lang="zh-CN" altLang="en-US"/>
              <a:t>分片（分块）</a:t>
            </a:r>
          </a:p>
        </p:txBody>
      </p:sp>
      <p:sp>
        <p:nvSpPr>
          <p:cNvPr id="99331" name="内容占位符 2">
            <a:extLst>
              <a:ext uri="{FF2B5EF4-FFF2-40B4-BE49-F238E27FC236}">
                <a16:creationId xmlns:a16="http://schemas.microsoft.com/office/drawing/2014/main" id="{010CBE8F-72D2-4C94-A366-17D71E8AB1B8}"/>
              </a:ext>
            </a:extLst>
          </p:cNvPr>
          <p:cNvSpPr>
            <a:spLocks noGrp="1" noChangeArrowheads="1"/>
          </p:cNvSpPr>
          <p:nvPr>
            <p:ph idx="1"/>
          </p:nvPr>
        </p:nvSpPr>
        <p:spPr/>
        <p:txBody>
          <a:bodyPr/>
          <a:lstStyle/>
          <a:p>
            <a:r>
              <a:rPr lang="zh-CN" altLang="en-US"/>
              <a:t>令重用数据的迭代步在时间上更靠近</a:t>
            </a:r>
            <a:endParaRPr lang="en-US" altLang="zh-CN"/>
          </a:p>
          <a:p>
            <a:r>
              <a:rPr lang="zh-CN" altLang="en-US"/>
              <a:t>目标是让数据在重用间隔内驻留在高速存储中</a:t>
            </a:r>
          </a:p>
        </p:txBody>
      </p:sp>
      <p:sp>
        <p:nvSpPr>
          <p:cNvPr id="136" name="Text Box 5">
            <a:extLst>
              <a:ext uri="{FF2B5EF4-FFF2-40B4-BE49-F238E27FC236}">
                <a16:creationId xmlns:a16="http://schemas.microsoft.com/office/drawing/2014/main" id="{CB773C20-159B-4514-B2CF-3854141101DF}"/>
              </a:ext>
            </a:extLst>
          </p:cNvPr>
          <p:cNvSpPr txBox="1">
            <a:spLocks noChangeAspect="1" noChangeArrowheads="1"/>
          </p:cNvSpPr>
          <p:nvPr/>
        </p:nvSpPr>
        <p:spPr bwMode="auto">
          <a:xfrm>
            <a:off x="2974975" y="6083300"/>
            <a:ext cx="414338" cy="457200"/>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kumimoji="0" lang="en-US" altLang="zh-CN" sz="1800" kern="0">
                <a:solidFill>
                  <a:sysClr val="windowText" lastClr="000000"/>
                </a:solidFill>
              </a:rPr>
              <a:t>J</a:t>
            </a:r>
            <a:endParaRPr kumimoji="0" lang="en-US" altLang="zh-CN" sz="1800" kern="0" baseline="-25000">
              <a:solidFill>
                <a:sysClr val="windowText" lastClr="000000"/>
              </a:solidFill>
            </a:endParaRPr>
          </a:p>
        </p:txBody>
      </p:sp>
      <p:grpSp>
        <p:nvGrpSpPr>
          <p:cNvPr id="99333" name="Group 6">
            <a:extLst>
              <a:ext uri="{FF2B5EF4-FFF2-40B4-BE49-F238E27FC236}">
                <a16:creationId xmlns:a16="http://schemas.microsoft.com/office/drawing/2014/main" id="{2DAE47D4-E149-45F0-97C5-F4430889785F}"/>
              </a:ext>
            </a:extLst>
          </p:cNvPr>
          <p:cNvGrpSpPr>
            <a:grpSpLocks/>
          </p:cNvGrpSpPr>
          <p:nvPr/>
        </p:nvGrpSpPr>
        <p:grpSpPr bwMode="auto">
          <a:xfrm>
            <a:off x="1466850" y="2895600"/>
            <a:ext cx="3105150" cy="2749550"/>
            <a:chOff x="144" y="2039"/>
            <a:chExt cx="1956" cy="1732"/>
          </a:xfrm>
        </p:grpSpPr>
        <p:sp>
          <p:nvSpPr>
            <p:cNvPr id="138" name="Line 7">
              <a:extLst>
                <a:ext uri="{FF2B5EF4-FFF2-40B4-BE49-F238E27FC236}">
                  <a16:creationId xmlns:a16="http://schemas.microsoft.com/office/drawing/2014/main" id="{3FAA57CF-2C98-4EC0-88AE-C0B72BC636D4}"/>
                </a:ext>
              </a:extLst>
            </p:cNvPr>
            <p:cNvSpPr>
              <a:spLocks noChangeAspect="1" noChangeShapeType="1"/>
            </p:cNvSpPr>
            <p:nvPr/>
          </p:nvSpPr>
          <p:spPr bwMode="auto">
            <a:xfrm>
              <a:off x="402" y="2148"/>
              <a:ext cx="0" cy="1620"/>
            </a:xfrm>
            <a:prstGeom prst="line">
              <a:avLst/>
            </a:prstGeom>
            <a:noFill/>
            <a:ln w="28575">
              <a:solidFill>
                <a:srgbClr val="000000"/>
              </a:solidFill>
              <a:round/>
              <a:headEnd type="triangle" w="med" len="med"/>
              <a:tailEn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39" name="Line 8">
              <a:extLst>
                <a:ext uri="{FF2B5EF4-FFF2-40B4-BE49-F238E27FC236}">
                  <a16:creationId xmlns:a16="http://schemas.microsoft.com/office/drawing/2014/main" id="{44855C18-DE03-4137-B7DA-B0C77A50B4E0}"/>
                </a:ext>
              </a:extLst>
            </p:cNvPr>
            <p:cNvSpPr>
              <a:spLocks noChangeAspect="1" noChangeShapeType="1"/>
            </p:cNvSpPr>
            <p:nvPr/>
          </p:nvSpPr>
          <p:spPr bwMode="auto">
            <a:xfrm>
              <a:off x="410" y="3768"/>
              <a:ext cx="1690" cy="0"/>
            </a:xfrm>
            <a:prstGeom prst="line">
              <a:avLst/>
            </a:prstGeom>
            <a:noFill/>
            <a:ln w="28575">
              <a:solidFill>
                <a:srgbClr val="000000"/>
              </a:solidFill>
              <a:round/>
              <a:headEnd type="diamond" w="med" len="me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40" name="Text Box 9">
              <a:extLst>
                <a:ext uri="{FF2B5EF4-FFF2-40B4-BE49-F238E27FC236}">
                  <a16:creationId xmlns:a16="http://schemas.microsoft.com/office/drawing/2014/main" id="{843476D9-1282-4454-93A8-5498077577E4}"/>
                </a:ext>
              </a:extLst>
            </p:cNvPr>
            <p:cNvSpPr txBox="1">
              <a:spLocks noChangeAspect="1" noChangeArrowheads="1"/>
            </p:cNvSpPr>
            <p:nvPr/>
          </p:nvSpPr>
          <p:spPr bwMode="auto">
            <a:xfrm>
              <a:off x="144" y="2039"/>
              <a:ext cx="225" cy="288"/>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kumimoji="0" lang="en-US" altLang="zh-CN" sz="1800" kern="0">
                  <a:solidFill>
                    <a:sysClr val="windowText" lastClr="000000"/>
                  </a:solidFill>
                </a:rPr>
                <a:t>I</a:t>
              </a:r>
              <a:endParaRPr kumimoji="0" lang="en-US" altLang="zh-CN" sz="1800" kern="0" baseline="-25000">
                <a:solidFill>
                  <a:sysClr val="windowText" lastClr="000000"/>
                </a:solidFill>
              </a:endParaRPr>
            </a:p>
          </p:txBody>
        </p:sp>
        <p:grpSp>
          <p:nvGrpSpPr>
            <p:cNvPr id="99412" name="Group 10">
              <a:extLst>
                <a:ext uri="{FF2B5EF4-FFF2-40B4-BE49-F238E27FC236}">
                  <a16:creationId xmlns:a16="http://schemas.microsoft.com/office/drawing/2014/main" id="{52600E1E-2DAD-41A4-B608-BDC0DAB94D58}"/>
                </a:ext>
              </a:extLst>
            </p:cNvPr>
            <p:cNvGrpSpPr>
              <a:grpSpLocks/>
            </p:cNvGrpSpPr>
            <p:nvPr/>
          </p:nvGrpSpPr>
          <p:grpSpPr bwMode="auto">
            <a:xfrm>
              <a:off x="401" y="3222"/>
              <a:ext cx="524" cy="541"/>
              <a:chOff x="416" y="2693"/>
              <a:chExt cx="1045" cy="1075"/>
            </a:xfrm>
          </p:grpSpPr>
          <p:sp>
            <p:nvSpPr>
              <p:cNvPr id="181" name="Line 11">
                <a:extLst>
                  <a:ext uri="{FF2B5EF4-FFF2-40B4-BE49-F238E27FC236}">
                    <a16:creationId xmlns:a16="http://schemas.microsoft.com/office/drawing/2014/main" id="{186922EE-6089-453B-9E2C-4D1482E5D240}"/>
                  </a:ext>
                </a:extLst>
              </p:cNvPr>
              <p:cNvSpPr>
                <a:spLocks noChangeAspect="1" noChangeShapeType="1"/>
              </p:cNvSpPr>
              <p:nvPr/>
            </p:nvSpPr>
            <p:spPr bwMode="auto">
              <a:xfrm>
                <a:off x="416" y="3768"/>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82" name="Line 12">
                <a:extLst>
                  <a:ext uri="{FF2B5EF4-FFF2-40B4-BE49-F238E27FC236}">
                    <a16:creationId xmlns:a16="http://schemas.microsoft.com/office/drawing/2014/main" id="{24AB1C21-B150-4449-87C4-A364287A9E98}"/>
                  </a:ext>
                </a:extLst>
              </p:cNvPr>
              <p:cNvSpPr>
                <a:spLocks noChangeAspect="1" noChangeShapeType="1"/>
              </p:cNvSpPr>
              <p:nvPr/>
            </p:nvSpPr>
            <p:spPr bwMode="auto">
              <a:xfrm>
                <a:off x="761" y="3768"/>
                <a:ext cx="347"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83" name="Line 13">
                <a:extLst>
                  <a:ext uri="{FF2B5EF4-FFF2-40B4-BE49-F238E27FC236}">
                    <a16:creationId xmlns:a16="http://schemas.microsoft.com/office/drawing/2014/main" id="{57AFF0E6-0FA1-4212-B11C-867AD7594536}"/>
                  </a:ext>
                </a:extLst>
              </p:cNvPr>
              <p:cNvSpPr>
                <a:spLocks noChangeAspect="1" noChangeShapeType="1"/>
              </p:cNvSpPr>
              <p:nvPr/>
            </p:nvSpPr>
            <p:spPr bwMode="auto">
              <a:xfrm>
                <a:off x="1108" y="3768"/>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84" name="Line 14">
                <a:extLst>
                  <a:ext uri="{FF2B5EF4-FFF2-40B4-BE49-F238E27FC236}">
                    <a16:creationId xmlns:a16="http://schemas.microsoft.com/office/drawing/2014/main" id="{F018B48E-244F-484C-B8D0-1EFFFFA0CF97}"/>
                  </a:ext>
                </a:extLst>
              </p:cNvPr>
              <p:cNvSpPr>
                <a:spLocks noChangeAspect="1" noChangeShapeType="1"/>
              </p:cNvSpPr>
              <p:nvPr/>
            </p:nvSpPr>
            <p:spPr bwMode="auto">
              <a:xfrm>
                <a:off x="424" y="3410"/>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85" name="Line 15">
                <a:extLst>
                  <a:ext uri="{FF2B5EF4-FFF2-40B4-BE49-F238E27FC236}">
                    <a16:creationId xmlns:a16="http://schemas.microsoft.com/office/drawing/2014/main" id="{AD06CFDB-DB0C-473F-AEE3-4D9DFF98AE90}"/>
                  </a:ext>
                </a:extLst>
              </p:cNvPr>
              <p:cNvSpPr>
                <a:spLocks noChangeAspect="1" noChangeShapeType="1"/>
              </p:cNvSpPr>
              <p:nvPr/>
            </p:nvSpPr>
            <p:spPr bwMode="auto">
              <a:xfrm>
                <a:off x="769" y="3410"/>
                <a:ext cx="347"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86" name="Line 16">
                <a:extLst>
                  <a:ext uri="{FF2B5EF4-FFF2-40B4-BE49-F238E27FC236}">
                    <a16:creationId xmlns:a16="http://schemas.microsoft.com/office/drawing/2014/main" id="{2D47234B-0272-4B45-9B7C-23A01783F7AD}"/>
                  </a:ext>
                </a:extLst>
              </p:cNvPr>
              <p:cNvSpPr>
                <a:spLocks noChangeAspect="1" noChangeShapeType="1"/>
              </p:cNvSpPr>
              <p:nvPr/>
            </p:nvSpPr>
            <p:spPr bwMode="auto">
              <a:xfrm>
                <a:off x="1116" y="3410"/>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87" name="Line 17">
                <a:extLst>
                  <a:ext uri="{FF2B5EF4-FFF2-40B4-BE49-F238E27FC236}">
                    <a16:creationId xmlns:a16="http://schemas.microsoft.com/office/drawing/2014/main" id="{37FD80F3-1ECF-4E9E-B02A-F6C010D3CB46}"/>
                  </a:ext>
                </a:extLst>
              </p:cNvPr>
              <p:cNvSpPr>
                <a:spLocks noChangeAspect="1" noChangeShapeType="1"/>
              </p:cNvSpPr>
              <p:nvPr/>
            </p:nvSpPr>
            <p:spPr bwMode="auto">
              <a:xfrm>
                <a:off x="416" y="3059"/>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88" name="Line 18">
                <a:extLst>
                  <a:ext uri="{FF2B5EF4-FFF2-40B4-BE49-F238E27FC236}">
                    <a16:creationId xmlns:a16="http://schemas.microsoft.com/office/drawing/2014/main" id="{6204CC34-4C28-4D90-B7F4-4FFDB236C041}"/>
                  </a:ext>
                </a:extLst>
              </p:cNvPr>
              <p:cNvSpPr>
                <a:spLocks noChangeAspect="1" noChangeShapeType="1"/>
              </p:cNvSpPr>
              <p:nvPr/>
            </p:nvSpPr>
            <p:spPr bwMode="auto">
              <a:xfrm>
                <a:off x="761" y="3059"/>
                <a:ext cx="347"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89" name="Line 19">
                <a:extLst>
                  <a:ext uri="{FF2B5EF4-FFF2-40B4-BE49-F238E27FC236}">
                    <a16:creationId xmlns:a16="http://schemas.microsoft.com/office/drawing/2014/main" id="{03E675C2-012C-42A0-9F3B-548F36CA2D1B}"/>
                  </a:ext>
                </a:extLst>
              </p:cNvPr>
              <p:cNvSpPr>
                <a:spLocks noChangeAspect="1" noChangeShapeType="1"/>
              </p:cNvSpPr>
              <p:nvPr/>
            </p:nvSpPr>
            <p:spPr bwMode="auto">
              <a:xfrm>
                <a:off x="1108" y="3059"/>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90" name="Line 20">
                <a:extLst>
                  <a:ext uri="{FF2B5EF4-FFF2-40B4-BE49-F238E27FC236}">
                    <a16:creationId xmlns:a16="http://schemas.microsoft.com/office/drawing/2014/main" id="{41B58E96-AD6B-4385-B49B-9D4F70B4F879}"/>
                  </a:ext>
                </a:extLst>
              </p:cNvPr>
              <p:cNvSpPr>
                <a:spLocks noChangeAspect="1" noChangeShapeType="1"/>
              </p:cNvSpPr>
              <p:nvPr/>
            </p:nvSpPr>
            <p:spPr bwMode="auto">
              <a:xfrm>
                <a:off x="416" y="2693"/>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91" name="Line 21">
                <a:extLst>
                  <a:ext uri="{FF2B5EF4-FFF2-40B4-BE49-F238E27FC236}">
                    <a16:creationId xmlns:a16="http://schemas.microsoft.com/office/drawing/2014/main" id="{9373E1BE-5148-4C4C-9D3E-02BF498B428B}"/>
                  </a:ext>
                </a:extLst>
              </p:cNvPr>
              <p:cNvSpPr>
                <a:spLocks noChangeAspect="1" noChangeShapeType="1"/>
              </p:cNvSpPr>
              <p:nvPr/>
            </p:nvSpPr>
            <p:spPr bwMode="auto">
              <a:xfrm>
                <a:off x="761" y="2693"/>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92" name="Line 22">
                <a:extLst>
                  <a:ext uri="{FF2B5EF4-FFF2-40B4-BE49-F238E27FC236}">
                    <a16:creationId xmlns:a16="http://schemas.microsoft.com/office/drawing/2014/main" id="{9941EC12-9BC4-4ED9-99A5-C0EBE96ECA61}"/>
                  </a:ext>
                </a:extLst>
              </p:cNvPr>
              <p:cNvSpPr>
                <a:spLocks noChangeAspect="1" noChangeShapeType="1"/>
              </p:cNvSpPr>
              <p:nvPr/>
            </p:nvSpPr>
            <p:spPr bwMode="auto">
              <a:xfrm>
                <a:off x="1106" y="2693"/>
                <a:ext cx="347"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grpSp>
          <p:nvGrpSpPr>
            <p:cNvPr id="99413" name="Group 23">
              <a:extLst>
                <a:ext uri="{FF2B5EF4-FFF2-40B4-BE49-F238E27FC236}">
                  <a16:creationId xmlns:a16="http://schemas.microsoft.com/office/drawing/2014/main" id="{9E2E7D5F-548D-4A20-881F-F2043814C5D5}"/>
                </a:ext>
              </a:extLst>
            </p:cNvPr>
            <p:cNvGrpSpPr>
              <a:grpSpLocks/>
            </p:cNvGrpSpPr>
            <p:nvPr/>
          </p:nvGrpSpPr>
          <p:grpSpPr bwMode="auto">
            <a:xfrm>
              <a:off x="929" y="3230"/>
              <a:ext cx="524" cy="541"/>
              <a:chOff x="416" y="2693"/>
              <a:chExt cx="1045" cy="1075"/>
            </a:xfrm>
          </p:grpSpPr>
          <p:sp>
            <p:nvSpPr>
              <p:cNvPr id="169" name="Line 24">
                <a:extLst>
                  <a:ext uri="{FF2B5EF4-FFF2-40B4-BE49-F238E27FC236}">
                    <a16:creationId xmlns:a16="http://schemas.microsoft.com/office/drawing/2014/main" id="{95E5600E-F094-41EF-B434-3508875B3A24}"/>
                  </a:ext>
                </a:extLst>
              </p:cNvPr>
              <p:cNvSpPr>
                <a:spLocks noChangeAspect="1" noChangeShapeType="1"/>
              </p:cNvSpPr>
              <p:nvPr/>
            </p:nvSpPr>
            <p:spPr bwMode="auto">
              <a:xfrm>
                <a:off x="416" y="3768"/>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70" name="Line 25">
                <a:extLst>
                  <a:ext uri="{FF2B5EF4-FFF2-40B4-BE49-F238E27FC236}">
                    <a16:creationId xmlns:a16="http://schemas.microsoft.com/office/drawing/2014/main" id="{3D5ABBD6-CFBA-4046-BD4E-CF66FF68B66C}"/>
                  </a:ext>
                </a:extLst>
              </p:cNvPr>
              <p:cNvSpPr>
                <a:spLocks noChangeAspect="1" noChangeShapeType="1"/>
              </p:cNvSpPr>
              <p:nvPr/>
            </p:nvSpPr>
            <p:spPr bwMode="auto">
              <a:xfrm>
                <a:off x="761" y="3768"/>
                <a:ext cx="347"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71" name="Line 26">
                <a:extLst>
                  <a:ext uri="{FF2B5EF4-FFF2-40B4-BE49-F238E27FC236}">
                    <a16:creationId xmlns:a16="http://schemas.microsoft.com/office/drawing/2014/main" id="{1CE0F9E0-B695-4FA0-B108-04A48D459261}"/>
                  </a:ext>
                </a:extLst>
              </p:cNvPr>
              <p:cNvSpPr>
                <a:spLocks noChangeAspect="1" noChangeShapeType="1"/>
              </p:cNvSpPr>
              <p:nvPr/>
            </p:nvSpPr>
            <p:spPr bwMode="auto">
              <a:xfrm>
                <a:off x="1108" y="3768"/>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72" name="Line 27">
                <a:extLst>
                  <a:ext uri="{FF2B5EF4-FFF2-40B4-BE49-F238E27FC236}">
                    <a16:creationId xmlns:a16="http://schemas.microsoft.com/office/drawing/2014/main" id="{D836A5CF-E988-4584-9969-C7066AD1115A}"/>
                  </a:ext>
                </a:extLst>
              </p:cNvPr>
              <p:cNvSpPr>
                <a:spLocks noChangeAspect="1" noChangeShapeType="1"/>
              </p:cNvSpPr>
              <p:nvPr/>
            </p:nvSpPr>
            <p:spPr bwMode="auto">
              <a:xfrm>
                <a:off x="424" y="3410"/>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73" name="Line 28">
                <a:extLst>
                  <a:ext uri="{FF2B5EF4-FFF2-40B4-BE49-F238E27FC236}">
                    <a16:creationId xmlns:a16="http://schemas.microsoft.com/office/drawing/2014/main" id="{8A9E9F3C-2B9E-44B1-9D84-E37FF3BA9E9D}"/>
                  </a:ext>
                </a:extLst>
              </p:cNvPr>
              <p:cNvSpPr>
                <a:spLocks noChangeAspect="1" noChangeShapeType="1"/>
              </p:cNvSpPr>
              <p:nvPr/>
            </p:nvSpPr>
            <p:spPr bwMode="auto">
              <a:xfrm>
                <a:off x="769" y="3410"/>
                <a:ext cx="347"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74" name="Line 29">
                <a:extLst>
                  <a:ext uri="{FF2B5EF4-FFF2-40B4-BE49-F238E27FC236}">
                    <a16:creationId xmlns:a16="http://schemas.microsoft.com/office/drawing/2014/main" id="{AC1704F3-DBBF-45D0-8A9E-0CF1D904DFA1}"/>
                  </a:ext>
                </a:extLst>
              </p:cNvPr>
              <p:cNvSpPr>
                <a:spLocks noChangeAspect="1" noChangeShapeType="1"/>
              </p:cNvSpPr>
              <p:nvPr/>
            </p:nvSpPr>
            <p:spPr bwMode="auto">
              <a:xfrm>
                <a:off x="1116" y="3410"/>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75" name="Line 30">
                <a:extLst>
                  <a:ext uri="{FF2B5EF4-FFF2-40B4-BE49-F238E27FC236}">
                    <a16:creationId xmlns:a16="http://schemas.microsoft.com/office/drawing/2014/main" id="{9F9EB967-32F1-4390-8EBC-1AEFFEB59A10}"/>
                  </a:ext>
                </a:extLst>
              </p:cNvPr>
              <p:cNvSpPr>
                <a:spLocks noChangeAspect="1" noChangeShapeType="1"/>
              </p:cNvSpPr>
              <p:nvPr/>
            </p:nvSpPr>
            <p:spPr bwMode="auto">
              <a:xfrm>
                <a:off x="416" y="3059"/>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76" name="Line 31">
                <a:extLst>
                  <a:ext uri="{FF2B5EF4-FFF2-40B4-BE49-F238E27FC236}">
                    <a16:creationId xmlns:a16="http://schemas.microsoft.com/office/drawing/2014/main" id="{703FB6CF-B937-4160-B6C3-E9384054C072}"/>
                  </a:ext>
                </a:extLst>
              </p:cNvPr>
              <p:cNvSpPr>
                <a:spLocks noChangeAspect="1" noChangeShapeType="1"/>
              </p:cNvSpPr>
              <p:nvPr/>
            </p:nvSpPr>
            <p:spPr bwMode="auto">
              <a:xfrm>
                <a:off x="761" y="3059"/>
                <a:ext cx="347"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77" name="Line 32">
                <a:extLst>
                  <a:ext uri="{FF2B5EF4-FFF2-40B4-BE49-F238E27FC236}">
                    <a16:creationId xmlns:a16="http://schemas.microsoft.com/office/drawing/2014/main" id="{F9CC3A5A-B827-408E-A02A-2851F25B9BDC}"/>
                  </a:ext>
                </a:extLst>
              </p:cNvPr>
              <p:cNvSpPr>
                <a:spLocks noChangeAspect="1" noChangeShapeType="1"/>
              </p:cNvSpPr>
              <p:nvPr/>
            </p:nvSpPr>
            <p:spPr bwMode="auto">
              <a:xfrm>
                <a:off x="1108" y="3059"/>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78" name="Line 33">
                <a:extLst>
                  <a:ext uri="{FF2B5EF4-FFF2-40B4-BE49-F238E27FC236}">
                    <a16:creationId xmlns:a16="http://schemas.microsoft.com/office/drawing/2014/main" id="{DCB45758-24D9-408E-9C73-1ADA30DB93AE}"/>
                  </a:ext>
                </a:extLst>
              </p:cNvPr>
              <p:cNvSpPr>
                <a:spLocks noChangeAspect="1" noChangeShapeType="1"/>
              </p:cNvSpPr>
              <p:nvPr/>
            </p:nvSpPr>
            <p:spPr bwMode="auto">
              <a:xfrm>
                <a:off x="416" y="2693"/>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79" name="Line 34">
                <a:extLst>
                  <a:ext uri="{FF2B5EF4-FFF2-40B4-BE49-F238E27FC236}">
                    <a16:creationId xmlns:a16="http://schemas.microsoft.com/office/drawing/2014/main" id="{1CF86588-8E7D-44C5-9EAE-5AC09BC0727C}"/>
                  </a:ext>
                </a:extLst>
              </p:cNvPr>
              <p:cNvSpPr>
                <a:spLocks noChangeAspect="1" noChangeShapeType="1"/>
              </p:cNvSpPr>
              <p:nvPr/>
            </p:nvSpPr>
            <p:spPr bwMode="auto">
              <a:xfrm>
                <a:off x="761" y="2693"/>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80" name="Line 35">
                <a:extLst>
                  <a:ext uri="{FF2B5EF4-FFF2-40B4-BE49-F238E27FC236}">
                    <a16:creationId xmlns:a16="http://schemas.microsoft.com/office/drawing/2014/main" id="{BE24A409-A59E-4DFD-B88B-A7BCA8670D7A}"/>
                  </a:ext>
                </a:extLst>
              </p:cNvPr>
              <p:cNvSpPr>
                <a:spLocks noChangeAspect="1" noChangeShapeType="1"/>
              </p:cNvSpPr>
              <p:nvPr/>
            </p:nvSpPr>
            <p:spPr bwMode="auto">
              <a:xfrm>
                <a:off x="1106" y="2693"/>
                <a:ext cx="347"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grpSp>
          <p:nvGrpSpPr>
            <p:cNvPr id="99414" name="Group 36">
              <a:extLst>
                <a:ext uri="{FF2B5EF4-FFF2-40B4-BE49-F238E27FC236}">
                  <a16:creationId xmlns:a16="http://schemas.microsoft.com/office/drawing/2014/main" id="{4656D6D0-AF7E-4D98-8A7A-59ED9D960CF9}"/>
                </a:ext>
              </a:extLst>
            </p:cNvPr>
            <p:cNvGrpSpPr>
              <a:grpSpLocks/>
            </p:cNvGrpSpPr>
            <p:nvPr/>
          </p:nvGrpSpPr>
          <p:grpSpPr bwMode="auto">
            <a:xfrm>
              <a:off x="409" y="2534"/>
              <a:ext cx="524" cy="541"/>
              <a:chOff x="416" y="2693"/>
              <a:chExt cx="1045" cy="1075"/>
            </a:xfrm>
          </p:grpSpPr>
          <p:sp>
            <p:nvSpPr>
              <p:cNvPr id="157" name="Line 37">
                <a:extLst>
                  <a:ext uri="{FF2B5EF4-FFF2-40B4-BE49-F238E27FC236}">
                    <a16:creationId xmlns:a16="http://schemas.microsoft.com/office/drawing/2014/main" id="{0F76407B-204D-4063-867F-B135C4E48BF0}"/>
                  </a:ext>
                </a:extLst>
              </p:cNvPr>
              <p:cNvSpPr>
                <a:spLocks noChangeAspect="1" noChangeShapeType="1"/>
              </p:cNvSpPr>
              <p:nvPr/>
            </p:nvSpPr>
            <p:spPr bwMode="auto">
              <a:xfrm>
                <a:off x="416" y="3768"/>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58" name="Line 38">
                <a:extLst>
                  <a:ext uri="{FF2B5EF4-FFF2-40B4-BE49-F238E27FC236}">
                    <a16:creationId xmlns:a16="http://schemas.microsoft.com/office/drawing/2014/main" id="{60EB3D2C-2EAC-41EE-BFEA-0E9DB385823E}"/>
                  </a:ext>
                </a:extLst>
              </p:cNvPr>
              <p:cNvSpPr>
                <a:spLocks noChangeAspect="1" noChangeShapeType="1"/>
              </p:cNvSpPr>
              <p:nvPr/>
            </p:nvSpPr>
            <p:spPr bwMode="auto">
              <a:xfrm>
                <a:off x="761" y="3768"/>
                <a:ext cx="347"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59" name="Line 39">
                <a:extLst>
                  <a:ext uri="{FF2B5EF4-FFF2-40B4-BE49-F238E27FC236}">
                    <a16:creationId xmlns:a16="http://schemas.microsoft.com/office/drawing/2014/main" id="{1B49C97D-5BAE-4B4C-8C64-359C51E3738D}"/>
                  </a:ext>
                </a:extLst>
              </p:cNvPr>
              <p:cNvSpPr>
                <a:spLocks noChangeAspect="1" noChangeShapeType="1"/>
              </p:cNvSpPr>
              <p:nvPr/>
            </p:nvSpPr>
            <p:spPr bwMode="auto">
              <a:xfrm>
                <a:off x="1108" y="3768"/>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60" name="Line 40">
                <a:extLst>
                  <a:ext uri="{FF2B5EF4-FFF2-40B4-BE49-F238E27FC236}">
                    <a16:creationId xmlns:a16="http://schemas.microsoft.com/office/drawing/2014/main" id="{D6EE00CE-BEBA-4D05-AB63-8A4C70EE4215}"/>
                  </a:ext>
                </a:extLst>
              </p:cNvPr>
              <p:cNvSpPr>
                <a:spLocks noChangeAspect="1" noChangeShapeType="1"/>
              </p:cNvSpPr>
              <p:nvPr/>
            </p:nvSpPr>
            <p:spPr bwMode="auto">
              <a:xfrm>
                <a:off x="424" y="3410"/>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61" name="Line 41">
                <a:extLst>
                  <a:ext uri="{FF2B5EF4-FFF2-40B4-BE49-F238E27FC236}">
                    <a16:creationId xmlns:a16="http://schemas.microsoft.com/office/drawing/2014/main" id="{B2B587EC-9CAE-4629-A416-7433EE49EBEB}"/>
                  </a:ext>
                </a:extLst>
              </p:cNvPr>
              <p:cNvSpPr>
                <a:spLocks noChangeAspect="1" noChangeShapeType="1"/>
              </p:cNvSpPr>
              <p:nvPr/>
            </p:nvSpPr>
            <p:spPr bwMode="auto">
              <a:xfrm>
                <a:off x="769" y="3410"/>
                <a:ext cx="347"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62" name="Line 42">
                <a:extLst>
                  <a:ext uri="{FF2B5EF4-FFF2-40B4-BE49-F238E27FC236}">
                    <a16:creationId xmlns:a16="http://schemas.microsoft.com/office/drawing/2014/main" id="{A91ACF6F-F3DB-4C45-AC55-4536CC5F7BB1}"/>
                  </a:ext>
                </a:extLst>
              </p:cNvPr>
              <p:cNvSpPr>
                <a:spLocks noChangeAspect="1" noChangeShapeType="1"/>
              </p:cNvSpPr>
              <p:nvPr/>
            </p:nvSpPr>
            <p:spPr bwMode="auto">
              <a:xfrm>
                <a:off x="1116" y="3410"/>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63" name="Line 43">
                <a:extLst>
                  <a:ext uri="{FF2B5EF4-FFF2-40B4-BE49-F238E27FC236}">
                    <a16:creationId xmlns:a16="http://schemas.microsoft.com/office/drawing/2014/main" id="{047CCA5C-F318-469B-8BD0-DC50B62BB87F}"/>
                  </a:ext>
                </a:extLst>
              </p:cNvPr>
              <p:cNvSpPr>
                <a:spLocks noChangeAspect="1" noChangeShapeType="1"/>
              </p:cNvSpPr>
              <p:nvPr/>
            </p:nvSpPr>
            <p:spPr bwMode="auto">
              <a:xfrm>
                <a:off x="416" y="3059"/>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64" name="Line 44">
                <a:extLst>
                  <a:ext uri="{FF2B5EF4-FFF2-40B4-BE49-F238E27FC236}">
                    <a16:creationId xmlns:a16="http://schemas.microsoft.com/office/drawing/2014/main" id="{3A4F05DC-6C0F-4C6C-A542-B011CB721097}"/>
                  </a:ext>
                </a:extLst>
              </p:cNvPr>
              <p:cNvSpPr>
                <a:spLocks noChangeAspect="1" noChangeShapeType="1"/>
              </p:cNvSpPr>
              <p:nvPr/>
            </p:nvSpPr>
            <p:spPr bwMode="auto">
              <a:xfrm>
                <a:off x="761" y="3059"/>
                <a:ext cx="347"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65" name="Line 45">
                <a:extLst>
                  <a:ext uri="{FF2B5EF4-FFF2-40B4-BE49-F238E27FC236}">
                    <a16:creationId xmlns:a16="http://schemas.microsoft.com/office/drawing/2014/main" id="{CE79EBCD-04F3-489C-9D8F-9B20E76BD14B}"/>
                  </a:ext>
                </a:extLst>
              </p:cNvPr>
              <p:cNvSpPr>
                <a:spLocks noChangeAspect="1" noChangeShapeType="1"/>
              </p:cNvSpPr>
              <p:nvPr/>
            </p:nvSpPr>
            <p:spPr bwMode="auto">
              <a:xfrm>
                <a:off x="1108" y="3059"/>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66" name="Line 46">
                <a:extLst>
                  <a:ext uri="{FF2B5EF4-FFF2-40B4-BE49-F238E27FC236}">
                    <a16:creationId xmlns:a16="http://schemas.microsoft.com/office/drawing/2014/main" id="{C8758F7C-A609-425B-8E14-5295C0444E35}"/>
                  </a:ext>
                </a:extLst>
              </p:cNvPr>
              <p:cNvSpPr>
                <a:spLocks noChangeAspect="1" noChangeShapeType="1"/>
              </p:cNvSpPr>
              <p:nvPr/>
            </p:nvSpPr>
            <p:spPr bwMode="auto">
              <a:xfrm>
                <a:off x="416" y="2693"/>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67" name="Line 47">
                <a:extLst>
                  <a:ext uri="{FF2B5EF4-FFF2-40B4-BE49-F238E27FC236}">
                    <a16:creationId xmlns:a16="http://schemas.microsoft.com/office/drawing/2014/main" id="{E0733325-4674-47DA-852F-6F045DF7E379}"/>
                  </a:ext>
                </a:extLst>
              </p:cNvPr>
              <p:cNvSpPr>
                <a:spLocks noChangeAspect="1" noChangeShapeType="1"/>
              </p:cNvSpPr>
              <p:nvPr/>
            </p:nvSpPr>
            <p:spPr bwMode="auto">
              <a:xfrm>
                <a:off x="761" y="2693"/>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68" name="Line 48">
                <a:extLst>
                  <a:ext uri="{FF2B5EF4-FFF2-40B4-BE49-F238E27FC236}">
                    <a16:creationId xmlns:a16="http://schemas.microsoft.com/office/drawing/2014/main" id="{3EE940F8-D70A-490C-AC93-7B4010C7AD7A}"/>
                  </a:ext>
                </a:extLst>
              </p:cNvPr>
              <p:cNvSpPr>
                <a:spLocks noChangeAspect="1" noChangeShapeType="1"/>
              </p:cNvSpPr>
              <p:nvPr/>
            </p:nvSpPr>
            <p:spPr bwMode="auto">
              <a:xfrm>
                <a:off x="1106" y="2693"/>
                <a:ext cx="347"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grpSp>
          <p:nvGrpSpPr>
            <p:cNvPr id="99415" name="Group 49">
              <a:extLst>
                <a:ext uri="{FF2B5EF4-FFF2-40B4-BE49-F238E27FC236}">
                  <a16:creationId xmlns:a16="http://schemas.microsoft.com/office/drawing/2014/main" id="{058E156D-B44D-4BAF-AD14-4D91ABA72AFE}"/>
                </a:ext>
              </a:extLst>
            </p:cNvPr>
            <p:cNvGrpSpPr>
              <a:grpSpLocks/>
            </p:cNvGrpSpPr>
            <p:nvPr/>
          </p:nvGrpSpPr>
          <p:grpSpPr bwMode="auto">
            <a:xfrm>
              <a:off x="929" y="2542"/>
              <a:ext cx="524" cy="541"/>
              <a:chOff x="416" y="2693"/>
              <a:chExt cx="1045" cy="1075"/>
            </a:xfrm>
          </p:grpSpPr>
          <p:sp>
            <p:nvSpPr>
              <p:cNvPr id="145" name="Line 50">
                <a:extLst>
                  <a:ext uri="{FF2B5EF4-FFF2-40B4-BE49-F238E27FC236}">
                    <a16:creationId xmlns:a16="http://schemas.microsoft.com/office/drawing/2014/main" id="{41A778B5-AF29-459F-B1AB-AA7E5B23A363}"/>
                  </a:ext>
                </a:extLst>
              </p:cNvPr>
              <p:cNvSpPr>
                <a:spLocks noChangeAspect="1" noChangeShapeType="1"/>
              </p:cNvSpPr>
              <p:nvPr/>
            </p:nvSpPr>
            <p:spPr bwMode="auto">
              <a:xfrm>
                <a:off x="416" y="3768"/>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46" name="Line 51">
                <a:extLst>
                  <a:ext uri="{FF2B5EF4-FFF2-40B4-BE49-F238E27FC236}">
                    <a16:creationId xmlns:a16="http://schemas.microsoft.com/office/drawing/2014/main" id="{9720C048-4F8F-4386-B360-A47159C6BB2B}"/>
                  </a:ext>
                </a:extLst>
              </p:cNvPr>
              <p:cNvSpPr>
                <a:spLocks noChangeAspect="1" noChangeShapeType="1"/>
              </p:cNvSpPr>
              <p:nvPr/>
            </p:nvSpPr>
            <p:spPr bwMode="auto">
              <a:xfrm>
                <a:off x="761" y="3768"/>
                <a:ext cx="347"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47" name="Line 52">
                <a:extLst>
                  <a:ext uri="{FF2B5EF4-FFF2-40B4-BE49-F238E27FC236}">
                    <a16:creationId xmlns:a16="http://schemas.microsoft.com/office/drawing/2014/main" id="{38DBC9B0-A5B2-47FC-9903-3859B58334AD}"/>
                  </a:ext>
                </a:extLst>
              </p:cNvPr>
              <p:cNvSpPr>
                <a:spLocks noChangeAspect="1" noChangeShapeType="1"/>
              </p:cNvSpPr>
              <p:nvPr/>
            </p:nvSpPr>
            <p:spPr bwMode="auto">
              <a:xfrm>
                <a:off x="1108" y="3768"/>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48" name="Line 53">
                <a:extLst>
                  <a:ext uri="{FF2B5EF4-FFF2-40B4-BE49-F238E27FC236}">
                    <a16:creationId xmlns:a16="http://schemas.microsoft.com/office/drawing/2014/main" id="{6AA9685A-8ED0-4FA4-B509-030DD613870A}"/>
                  </a:ext>
                </a:extLst>
              </p:cNvPr>
              <p:cNvSpPr>
                <a:spLocks noChangeAspect="1" noChangeShapeType="1"/>
              </p:cNvSpPr>
              <p:nvPr/>
            </p:nvSpPr>
            <p:spPr bwMode="auto">
              <a:xfrm>
                <a:off x="424" y="3410"/>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49" name="Line 54">
                <a:extLst>
                  <a:ext uri="{FF2B5EF4-FFF2-40B4-BE49-F238E27FC236}">
                    <a16:creationId xmlns:a16="http://schemas.microsoft.com/office/drawing/2014/main" id="{2AAE00C2-8DB4-497D-936D-F5148827DE6B}"/>
                  </a:ext>
                </a:extLst>
              </p:cNvPr>
              <p:cNvSpPr>
                <a:spLocks noChangeAspect="1" noChangeShapeType="1"/>
              </p:cNvSpPr>
              <p:nvPr/>
            </p:nvSpPr>
            <p:spPr bwMode="auto">
              <a:xfrm>
                <a:off x="769" y="3410"/>
                <a:ext cx="347"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50" name="Line 55">
                <a:extLst>
                  <a:ext uri="{FF2B5EF4-FFF2-40B4-BE49-F238E27FC236}">
                    <a16:creationId xmlns:a16="http://schemas.microsoft.com/office/drawing/2014/main" id="{7893C96D-B345-4568-B064-220D8335D736}"/>
                  </a:ext>
                </a:extLst>
              </p:cNvPr>
              <p:cNvSpPr>
                <a:spLocks noChangeAspect="1" noChangeShapeType="1"/>
              </p:cNvSpPr>
              <p:nvPr/>
            </p:nvSpPr>
            <p:spPr bwMode="auto">
              <a:xfrm>
                <a:off x="1116" y="3410"/>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51" name="Line 56">
                <a:extLst>
                  <a:ext uri="{FF2B5EF4-FFF2-40B4-BE49-F238E27FC236}">
                    <a16:creationId xmlns:a16="http://schemas.microsoft.com/office/drawing/2014/main" id="{DB59C99F-82D0-4ACB-8144-F6B55E4DB8CE}"/>
                  </a:ext>
                </a:extLst>
              </p:cNvPr>
              <p:cNvSpPr>
                <a:spLocks noChangeAspect="1" noChangeShapeType="1"/>
              </p:cNvSpPr>
              <p:nvPr/>
            </p:nvSpPr>
            <p:spPr bwMode="auto">
              <a:xfrm>
                <a:off x="416" y="3059"/>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52" name="Line 57">
                <a:extLst>
                  <a:ext uri="{FF2B5EF4-FFF2-40B4-BE49-F238E27FC236}">
                    <a16:creationId xmlns:a16="http://schemas.microsoft.com/office/drawing/2014/main" id="{7F7EC3BE-2F60-48FA-8F2C-E038C860C674}"/>
                  </a:ext>
                </a:extLst>
              </p:cNvPr>
              <p:cNvSpPr>
                <a:spLocks noChangeAspect="1" noChangeShapeType="1"/>
              </p:cNvSpPr>
              <p:nvPr/>
            </p:nvSpPr>
            <p:spPr bwMode="auto">
              <a:xfrm>
                <a:off x="761" y="3059"/>
                <a:ext cx="347"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53" name="Line 58">
                <a:extLst>
                  <a:ext uri="{FF2B5EF4-FFF2-40B4-BE49-F238E27FC236}">
                    <a16:creationId xmlns:a16="http://schemas.microsoft.com/office/drawing/2014/main" id="{D4FE3B83-DBF2-49B3-9F40-C0FF87E9E889}"/>
                  </a:ext>
                </a:extLst>
              </p:cNvPr>
              <p:cNvSpPr>
                <a:spLocks noChangeAspect="1" noChangeShapeType="1"/>
              </p:cNvSpPr>
              <p:nvPr/>
            </p:nvSpPr>
            <p:spPr bwMode="auto">
              <a:xfrm>
                <a:off x="1108" y="3059"/>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54" name="Line 59">
                <a:extLst>
                  <a:ext uri="{FF2B5EF4-FFF2-40B4-BE49-F238E27FC236}">
                    <a16:creationId xmlns:a16="http://schemas.microsoft.com/office/drawing/2014/main" id="{4083F168-AFBB-4902-9E41-958CA0670EB6}"/>
                  </a:ext>
                </a:extLst>
              </p:cNvPr>
              <p:cNvSpPr>
                <a:spLocks noChangeAspect="1" noChangeShapeType="1"/>
              </p:cNvSpPr>
              <p:nvPr/>
            </p:nvSpPr>
            <p:spPr bwMode="auto">
              <a:xfrm>
                <a:off x="416" y="2693"/>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55" name="Line 60">
                <a:extLst>
                  <a:ext uri="{FF2B5EF4-FFF2-40B4-BE49-F238E27FC236}">
                    <a16:creationId xmlns:a16="http://schemas.microsoft.com/office/drawing/2014/main" id="{9CA01B22-E42C-4509-9E37-730E2B0765E5}"/>
                  </a:ext>
                </a:extLst>
              </p:cNvPr>
              <p:cNvSpPr>
                <a:spLocks noChangeAspect="1" noChangeShapeType="1"/>
              </p:cNvSpPr>
              <p:nvPr/>
            </p:nvSpPr>
            <p:spPr bwMode="auto">
              <a:xfrm>
                <a:off x="761" y="2693"/>
                <a:ext cx="345"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56" name="Line 61">
                <a:extLst>
                  <a:ext uri="{FF2B5EF4-FFF2-40B4-BE49-F238E27FC236}">
                    <a16:creationId xmlns:a16="http://schemas.microsoft.com/office/drawing/2014/main" id="{B2B3A354-1EA4-4414-A6E9-DDF1C810206B}"/>
                  </a:ext>
                </a:extLst>
              </p:cNvPr>
              <p:cNvSpPr>
                <a:spLocks noChangeAspect="1" noChangeShapeType="1"/>
              </p:cNvSpPr>
              <p:nvPr/>
            </p:nvSpPr>
            <p:spPr bwMode="auto">
              <a:xfrm>
                <a:off x="1106" y="2693"/>
                <a:ext cx="347"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grpSp>
      <p:grpSp>
        <p:nvGrpSpPr>
          <p:cNvPr id="99334" name="Group 135">
            <a:extLst>
              <a:ext uri="{FF2B5EF4-FFF2-40B4-BE49-F238E27FC236}">
                <a16:creationId xmlns:a16="http://schemas.microsoft.com/office/drawing/2014/main" id="{ACDBFAEF-F1B6-4A08-A50E-07235C42B557}"/>
              </a:ext>
            </a:extLst>
          </p:cNvPr>
          <p:cNvGrpSpPr>
            <a:grpSpLocks/>
          </p:cNvGrpSpPr>
          <p:nvPr/>
        </p:nvGrpSpPr>
        <p:grpSpPr bwMode="auto">
          <a:xfrm>
            <a:off x="4851400" y="2982913"/>
            <a:ext cx="3181350" cy="3113087"/>
            <a:chOff x="3056" y="2159"/>
            <a:chExt cx="2004" cy="1961"/>
          </a:xfrm>
        </p:grpSpPr>
        <p:sp>
          <p:nvSpPr>
            <p:cNvPr id="99335" name="Text Box 4">
              <a:extLst>
                <a:ext uri="{FF2B5EF4-FFF2-40B4-BE49-F238E27FC236}">
                  <a16:creationId xmlns:a16="http://schemas.microsoft.com/office/drawing/2014/main" id="{F3F2D570-E4CD-4DC8-B258-F04F13106BC7}"/>
                </a:ext>
              </a:extLst>
            </p:cNvPr>
            <p:cNvSpPr txBox="1">
              <a:spLocks noChangeAspect="1" noChangeArrowheads="1"/>
            </p:cNvSpPr>
            <p:nvPr/>
          </p:nvSpPr>
          <p:spPr bwMode="auto">
            <a:xfrm>
              <a:off x="4835" y="3831"/>
              <a:ext cx="21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kumimoji="0" lang="en-US" altLang="zh-CN" sz="1800">
                  <a:solidFill>
                    <a:srgbClr val="000000"/>
                  </a:solidFill>
                  <a:latin typeface="Tahoma" panose="020B0604030504040204" pitchFamily="34" charset="0"/>
                </a:rPr>
                <a:t>J</a:t>
              </a:r>
            </a:p>
          </p:txBody>
        </p:sp>
        <p:sp>
          <p:nvSpPr>
            <p:cNvPr id="195" name="Line 62">
              <a:extLst>
                <a:ext uri="{FF2B5EF4-FFF2-40B4-BE49-F238E27FC236}">
                  <a16:creationId xmlns:a16="http://schemas.microsoft.com/office/drawing/2014/main" id="{189B4189-1BA5-4784-ACE5-A8B0D6068692}"/>
                </a:ext>
              </a:extLst>
            </p:cNvPr>
            <p:cNvSpPr>
              <a:spLocks noChangeAspect="1" noChangeShapeType="1"/>
            </p:cNvSpPr>
            <p:nvPr/>
          </p:nvSpPr>
          <p:spPr bwMode="auto">
            <a:xfrm>
              <a:off x="3362" y="2164"/>
              <a:ext cx="0" cy="1620"/>
            </a:xfrm>
            <a:prstGeom prst="line">
              <a:avLst/>
            </a:prstGeom>
            <a:noFill/>
            <a:ln w="28575">
              <a:solidFill>
                <a:srgbClr val="000000"/>
              </a:solidFill>
              <a:round/>
              <a:headEnd type="triangle" w="med" len="med"/>
              <a:tailEn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96" name="Line 63">
              <a:extLst>
                <a:ext uri="{FF2B5EF4-FFF2-40B4-BE49-F238E27FC236}">
                  <a16:creationId xmlns:a16="http://schemas.microsoft.com/office/drawing/2014/main" id="{F0102D5E-B3AF-4FDB-B1CA-E8EC38C33029}"/>
                </a:ext>
              </a:extLst>
            </p:cNvPr>
            <p:cNvSpPr>
              <a:spLocks noChangeAspect="1" noChangeShapeType="1"/>
            </p:cNvSpPr>
            <p:nvPr/>
          </p:nvSpPr>
          <p:spPr bwMode="auto">
            <a:xfrm>
              <a:off x="3370" y="3784"/>
              <a:ext cx="1690" cy="0"/>
            </a:xfrm>
            <a:prstGeom prst="line">
              <a:avLst/>
            </a:prstGeom>
            <a:noFill/>
            <a:ln w="28575">
              <a:solidFill>
                <a:srgbClr val="000000"/>
              </a:solidFill>
              <a:round/>
              <a:headEnd type="diamond" w="med" len="me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97" name="Text Box 64">
              <a:extLst>
                <a:ext uri="{FF2B5EF4-FFF2-40B4-BE49-F238E27FC236}">
                  <a16:creationId xmlns:a16="http://schemas.microsoft.com/office/drawing/2014/main" id="{73789763-9D0E-454B-960F-3726469CE293}"/>
                </a:ext>
              </a:extLst>
            </p:cNvPr>
            <p:cNvSpPr txBox="1">
              <a:spLocks noChangeAspect="1" noChangeArrowheads="1"/>
            </p:cNvSpPr>
            <p:nvPr/>
          </p:nvSpPr>
          <p:spPr bwMode="auto">
            <a:xfrm>
              <a:off x="3056" y="2159"/>
              <a:ext cx="225" cy="288"/>
            </a:xfrm>
            <a:prstGeom prst="rect">
              <a:avLst/>
            </a:prstGeom>
            <a:noFill/>
            <a:ln w="9525">
              <a:noFill/>
              <a:miter lim="800000"/>
              <a:headEnd/>
              <a:tailEnd/>
            </a:ln>
          </p:spPr>
          <p:txBody>
            <a:bodyPr>
              <a:spAutoFit/>
            </a:bodyPr>
            <a:lstStyle/>
            <a:p>
              <a:pPr eaLnBrk="1" fontAlgn="auto" hangingPunct="1">
                <a:spcBef>
                  <a:spcPct val="50000"/>
                </a:spcBef>
                <a:spcAft>
                  <a:spcPts val="0"/>
                </a:spcAft>
                <a:defRPr/>
              </a:pPr>
              <a:r>
                <a:rPr kumimoji="0" lang="en-US" altLang="zh-CN" sz="1800" kern="0">
                  <a:solidFill>
                    <a:sysClr val="windowText" lastClr="000000"/>
                  </a:solidFill>
                </a:rPr>
                <a:t>I</a:t>
              </a:r>
              <a:endParaRPr kumimoji="0" lang="en-US" altLang="zh-CN" sz="1800" kern="0" baseline="-25000">
                <a:solidFill>
                  <a:sysClr val="windowText" lastClr="000000"/>
                </a:solidFill>
              </a:endParaRPr>
            </a:p>
          </p:txBody>
        </p:sp>
        <p:grpSp>
          <p:nvGrpSpPr>
            <p:cNvPr id="99339" name="Group 65">
              <a:extLst>
                <a:ext uri="{FF2B5EF4-FFF2-40B4-BE49-F238E27FC236}">
                  <a16:creationId xmlns:a16="http://schemas.microsoft.com/office/drawing/2014/main" id="{9800D03E-9113-4990-AA53-4EBDCF89B9C5}"/>
                </a:ext>
              </a:extLst>
            </p:cNvPr>
            <p:cNvGrpSpPr>
              <a:grpSpLocks/>
            </p:cNvGrpSpPr>
            <p:nvPr/>
          </p:nvGrpSpPr>
          <p:grpSpPr bwMode="auto">
            <a:xfrm>
              <a:off x="3361" y="3238"/>
              <a:ext cx="524" cy="541"/>
              <a:chOff x="416" y="2693"/>
              <a:chExt cx="1045" cy="1075"/>
            </a:xfrm>
          </p:grpSpPr>
          <p:sp>
            <p:nvSpPr>
              <p:cNvPr id="256" name="Line 66">
                <a:extLst>
                  <a:ext uri="{FF2B5EF4-FFF2-40B4-BE49-F238E27FC236}">
                    <a16:creationId xmlns:a16="http://schemas.microsoft.com/office/drawing/2014/main" id="{125FC3FE-8F48-4CCE-86EB-65346BA87DA2}"/>
                  </a:ext>
                </a:extLst>
              </p:cNvPr>
              <p:cNvSpPr>
                <a:spLocks noChangeAspect="1" noChangeShapeType="1"/>
              </p:cNvSpPr>
              <p:nvPr/>
            </p:nvSpPr>
            <p:spPr bwMode="auto">
              <a:xfrm>
                <a:off x="416" y="3768"/>
                <a:ext cx="345" cy="0"/>
              </a:xfrm>
              <a:prstGeom prst="line">
                <a:avLst/>
              </a:prstGeom>
              <a:noFill/>
              <a:ln w="12700">
                <a:solidFill>
                  <a:srgbClr val="A50021"/>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57" name="Line 67">
                <a:extLst>
                  <a:ext uri="{FF2B5EF4-FFF2-40B4-BE49-F238E27FC236}">
                    <a16:creationId xmlns:a16="http://schemas.microsoft.com/office/drawing/2014/main" id="{4D91CFF9-3E14-4C97-ABC8-1BEDB4DA0216}"/>
                  </a:ext>
                </a:extLst>
              </p:cNvPr>
              <p:cNvSpPr>
                <a:spLocks noChangeAspect="1" noChangeShapeType="1"/>
              </p:cNvSpPr>
              <p:nvPr/>
            </p:nvSpPr>
            <p:spPr bwMode="auto">
              <a:xfrm>
                <a:off x="761" y="3768"/>
                <a:ext cx="347" cy="0"/>
              </a:xfrm>
              <a:prstGeom prst="line">
                <a:avLst/>
              </a:prstGeom>
              <a:noFill/>
              <a:ln w="12700">
                <a:solidFill>
                  <a:srgbClr val="A50021"/>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58" name="Line 68">
                <a:extLst>
                  <a:ext uri="{FF2B5EF4-FFF2-40B4-BE49-F238E27FC236}">
                    <a16:creationId xmlns:a16="http://schemas.microsoft.com/office/drawing/2014/main" id="{2064B309-61C5-4D53-98C9-0A8D2EE57EE5}"/>
                  </a:ext>
                </a:extLst>
              </p:cNvPr>
              <p:cNvSpPr>
                <a:spLocks noChangeAspect="1" noChangeShapeType="1"/>
              </p:cNvSpPr>
              <p:nvPr/>
            </p:nvSpPr>
            <p:spPr bwMode="auto">
              <a:xfrm>
                <a:off x="1108" y="3768"/>
                <a:ext cx="345" cy="0"/>
              </a:xfrm>
              <a:prstGeom prst="line">
                <a:avLst/>
              </a:prstGeom>
              <a:noFill/>
              <a:ln w="12700">
                <a:solidFill>
                  <a:srgbClr val="A50021"/>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59" name="Line 69">
                <a:extLst>
                  <a:ext uri="{FF2B5EF4-FFF2-40B4-BE49-F238E27FC236}">
                    <a16:creationId xmlns:a16="http://schemas.microsoft.com/office/drawing/2014/main" id="{12918D21-D7F3-4EA2-9F66-62620CF16636}"/>
                  </a:ext>
                </a:extLst>
              </p:cNvPr>
              <p:cNvSpPr>
                <a:spLocks noChangeAspect="1" noChangeShapeType="1"/>
              </p:cNvSpPr>
              <p:nvPr/>
            </p:nvSpPr>
            <p:spPr bwMode="auto">
              <a:xfrm>
                <a:off x="424" y="3410"/>
                <a:ext cx="345" cy="0"/>
              </a:xfrm>
              <a:prstGeom prst="line">
                <a:avLst/>
              </a:prstGeom>
              <a:noFill/>
              <a:ln w="12700">
                <a:solidFill>
                  <a:srgbClr val="A50021"/>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60" name="Line 70">
                <a:extLst>
                  <a:ext uri="{FF2B5EF4-FFF2-40B4-BE49-F238E27FC236}">
                    <a16:creationId xmlns:a16="http://schemas.microsoft.com/office/drawing/2014/main" id="{D6444712-5687-43A3-AC18-D96C051F25C1}"/>
                  </a:ext>
                </a:extLst>
              </p:cNvPr>
              <p:cNvSpPr>
                <a:spLocks noChangeAspect="1" noChangeShapeType="1"/>
              </p:cNvSpPr>
              <p:nvPr/>
            </p:nvSpPr>
            <p:spPr bwMode="auto">
              <a:xfrm>
                <a:off x="769" y="3410"/>
                <a:ext cx="347" cy="0"/>
              </a:xfrm>
              <a:prstGeom prst="line">
                <a:avLst/>
              </a:prstGeom>
              <a:noFill/>
              <a:ln w="12700">
                <a:solidFill>
                  <a:srgbClr val="A50021"/>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61" name="Line 71">
                <a:extLst>
                  <a:ext uri="{FF2B5EF4-FFF2-40B4-BE49-F238E27FC236}">
                    <a16:creationId xmlns:a16="http://schemas.microsoft.com/office/drawing/2014/main" id="{CC872C38-BC91-4C1F-8E8B-1DC0B48AF5AB}"/>
                  </a:ext>
                </a:extLst>
              </p:cNvPr>
              <p:cNvSpPr>
                <a:spLocks noChangeAspect="1" noChangeShapeType="1"/>
              </p:cNvSpPr>
              <p:nvPr/>
            </p:nvSpPr>
            <p:spPr bwMode="auto">
              <a:xfrm>
                <a:off x="1116" y="3410"/>
                <a:ext cx="345" cy="0"/>
              </a:xfrm>
              <a:prstGeom prst="line">
                <a:avLst/>
              </a:prstGeom>
              <a:noFill/>
              <a:ln w="12700">
                <a:solidFill>
                  <a:srgbClr val="A50021"/>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62" name="Line 72">
                <a:extLst>
                  <a:ext uri="{FF2B5EF4-FFF2-40B4-BE49-F238E27FC236}">
                    <a16:creationId xmlns:a16="http://schemas.microsoft.com/office/drawing/2014/main" id="{BE9B5CAA-9E2F-40EB-8E26-718BFBC1F01E}"/>
                  </a:ext>
                </a:extLst>
              </p:cNvPr>
              <p:cNvSpPr>
                <a:spLocks noChangeAspect="1" noChangeShapeType="1"/>
              </p:cNvSpPr>
              <p:nvPr/>
            </p:nvSpPr>
            <p:spPr bwMode="auto">
              <a:xfrm>
                <a:off x="416" y="3059"/>
                <a:ext cx="345" cy="0"/>
              </a:xfrm>
              <a:prstGeom prst="line">
                <a:avLst/>
              </a:prstGeom>
              <a:noFill/>
              <a:ln w="12700">
                <a:solidFill>
                  <a:srgbClr val="A50021"/>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63" name="Line 73">
                <a:extLst>
                  <a:ext uri="{FF2B5EF4-FFF2-40B4-BE49-F238E27FC236}">
                    <a16:creationId xmlns:a16="http://schemas.microsoft.com/office/drawing/2014/main" id="{0F950E43-F133-452F-AA30-321351D3C526}"/>
                  </a:ext>
                </a:extLst>
              </p:cNvPr>
              <p:cNvSpPr>
                <a:spLocks noChangeAspect="1" noChangeShapeType="1"/>
              </p:cNvSpPr>
              <p:nvPr/>
            </p:nvSpPr>
            <p:spPr bwMode="auto">
              <a:xfrm>
                <a:off x="761" y="3059"/>
                <a:ext cx="347" cy="0"/>
              </a:xfrm>
              <a:prstGeom prst="line">
                <a:avLst/>
              </a:prstGeom>
              <a:noFill/>
              <a:ln w="12700">
                <a:solidFill>
                  <a:srgbClr val="A50021"/>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64" name="Line 74">
                <a:extLst>
                  <a:ext uri="{FF2B5EF4-FFF2-40B4-BE49-F238E27FC236}">
                    <a16:creationId xmlns:a16="http://schemas.microsoft.com/office/drawing/2014/main" id="{3E4CC43A-3C51-4248-ACCF-838C9EEE0C90}"/>
                  </a:ext>
                </a:extLst>
              </p:cNvPr>
              <p:cNvSpPr>
                <a:spLocks noChangeAspect="1" noChangeShapeType="1"/>
              </p:cNvSpPr>
              <p:nvPr/>
            </p:nvSpPr>
            <p:spPr bwMode="auto">
              <a:xfrm>
                <a:off x="1108" y="3059"/>
                <a:ext cx="345" cy="0"/>
              </a:xfrm>
              <a:prstGeom prst="line">
                <a:avLst/>
              </a:prstGeom>
              <a:noFill/>
              <a:ln w="12700">
                <a:solidFill>
                  <a:srgbClr val="A50021"/>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65" name="Line 75">
                <a:extLst>
                  <a:ext uri="{FF2B5EF4-FFF2-40B4-BE49-F238E27FC236}">
                    <a16:creationId xmlns:a16="http://schemas.microsoft.com/office/drawing/2014/main" id="{519AF98D-FCF6-4050-BB9E-E586FAB0CA56}"/>
                  </a:ext>
                </a:extLst>
              </p:cNvPr>
              <p:cNvSpPr>
                <a:spLocks noChangeAspect="1" noChangeShapeType="1"/>
              </p:cNvSpPr>
              <p:nvPr/>
            </p:nvSpPr>
            <p:spPr bwMode="auto">
              <a:xfrm>
                <a:off x="416" y="2693"/>
                <a:ext cx="345" cy="0"/>
              </a:xfrm>
              <a:prstGeom prst="line">
                <a:avLst/>
              </a:prstGeom>
              <a:noFill/>
              <a:ln w="12700">
                <a:solidFill>
                  <a:srgbClr val="A50021"/>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66" name="Line 76">
                <a:extLst>
                  <a:ext uri="{FF2B5EF4-FFF2-40B4-BE49-F238E27FC236}">
                    <a16:creationId xmlns:a16="http://schemas.microsoft.com/office/drawing/2014/main" id="{88246F81-6723-4C43-94CE-CE3F2BD214B5}"/>
                  </a:ext>
                </a:extLst>
              </p:cNvPr>
              <p:cNvSpPr>
                <a:spLocks noChangeAspect="1" noChangeShapeType="1"/>
              </p:cNvSpPr>
              <p:nvPr/>
            </p:nvSpPr>
            <p:spPr bwMode="auto">
              <a:xfrm>
                <a:off x="761" y="2693"/>
                <a:ext cx="345" cy="0"/>
              </a:xfrm>
              <a:prstGeom prst="line">
                <a:avLst/>
              </a:prstGeom>
              <a:noFill/>
              <a:ln w="12700">
                <a:solidFill>
                  <a:srgbClr val="A50021"/>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67" name="Line 77">
                <a:extLst>
                  <a:ext uri="{FF2B5EF4-FFF2-40B4-BE49-F238E27FC236}">
                    <a16:creationId xmlns:a16="http://schemas.microsoft.com/office/drawing/2014/main" id="{4D059A76-893B-4B3E-A580-3329DCD0054E}"/>
                  </a:ext>
                </a:extLst>
              </p:cNvPr>
              <p:cNvSpPr>
                <a:spLocks noChangeAspect="1" noChangeShapeType="1"/>
              </p:cNvSpPr>
              <p:nvPr/>
            </p:nvSpPr>
            <p:spPr bwMode="auto">
              <a:xfrm>
                <a:off x="1106" y="2693"/>
                <a:ext cx="347" cy="0"/>
              </a:xfrm>
              <a:prstGeom prst="line">
                <a:avLst/>
              </a:prstGeom>
              <a:noFill/>
              <a:ln w="12700">
                <a:solidFill>
                  <a:srgbClr val="A50021"/>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sp>
          <p:nvSpPr>
            <p:cNvPr id="199" name="Line 78">
              <a:extLst>
                <a:ext uri="{FF2B5EF4-FFF2-40B4-BE49-F238E27FC236}">
                  <a16:creationId xmlns:a16="http://schemas.microsoft.com/office/drawing/2014/main" id="{4A1BB83C-E96C-4400-B596-4CEAF2B2E602}"/>
                </a:ext>
              </a:extLst>
            </p:cNvPr>
            <p:cNvSpPr>
              <a:spLocks noChangeShapeType="1"/>
            </p:cNvSpPr>
            <p:nvPr/>
          </p:nvSpPr>
          <p:spPr bwMode="auto">
            <a:xfrm>
              <a:off x="3872" y="3256"/>
              <a:ext cx="96" cy="528"/>
            </a:xfrm>
            <a:prstGeom prst="line">
              <a:avLst/>
            </a:prstGeom>
            <a:noFill/>
            <a:ln w="28575">
              <a:solidFill>
                <a:srgbClr val="00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00" name="Line 79">
              <a:extLst>
                <a:ext uri="{FF2B5EF4-FFF2-40B4-BE49-F238E27FC236}">
                  <a16:creationId xmlns:a16="http://schemas.microsoft.com/office/drawing/2014/main" id="{97B09B78-410C-4A86-B56B-D6B381C1624C}"/>
                </a:ext>
              </a:extLst>
            </p:cNvPr>
            <p:cNvSpPr>
              <a:spLocks noChangeShapeType="1"/>
            </p:cNvSpPr>
            <p:nvPr/>
          </p:nvSpPr>
          <p:spPr bwMode="auto">
            <a:xfrm flipH="1" flipV="1">
              <a:off x="3352" y="3608"/>
              <a:ext cx="504" cy="160"/>
            </a:xfrm>
            <a:prstGeom prst="line">
              <a:avLst/>
            </a:prstGeom>
            <a:noFill/>
            <a:ln w="9525">
              <a:solidFill>
                <a:srgbClr val="A50021"/>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01" name="Line 80">
              <a:extLst>
                <a:ext uri="{FF2B5EF4-FFF2-40B4-BE49-F238E27FC236}">
                  <a16:creationId xmlns:a16="http://schemas.microsoft.com/office/drawing/2014/main" id="{82A392CE-B841-472F-AD68-499A7F70EE4B}"/>
                </a:ext>
              </a:extLst>
            </p:cNvPr>
            <p:cNvSpPr>
              <a:spLocks noChangeShapeType="1"/>
            </p:cNvSpPr>
            <p:nvPr/>
          </p:nvSpPr>
          <p:spPr bwMode="auto">
            <a:xfrm flipH="1" flipV="1">
              <a:off x="3360" y="3440"/>
              <a:ext cx="504" cy="160"/>
            </a:xfrm>
            <a:prstGeom prst="line">
              <a:avLst/>
            </a:prstGeom>
            <a:noFill/>
            <a:ln w="9525">
              <a:solidFill>
                <a:srgbClr val="A50021"/>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02" name="Line 81">
              <a:extLst>
                <a:ext uri="{FF2B5EF4-FFF2-40B4-BE49-F238E27FC236}">
                  <a16:creationId xmlns:a16="http://schemas.microsoft.com/office/drawing/2014/main" id="{5827A860-7BE3-4B8B-AEC2-A515F13D9183}"/>
                </a:ext>
              </a:extLst>
            </p:cNvPr>
            <p:cNvSpPr>
              <a:spLocks noChangeShapeType="1"/>
            </p:cNvSpPr>
            <p:nvPr/>
          </p:nvSpPr>
          <p:spPr bwMode="auto">
            <a:xfrm flipH="1" flipV="1">
              <a:off x="3360" y="3248"/>
              <a:ext cx="504" cy="160"/>
            </a:xfrm>
            <a:prstGeom prst="line">
              <a:avLst/>
            </a:prstGeom>
            <a:noFill/>
            <a:ln w="9525">
              <a:solidFill>
                <a:srgbClr val="A50021"/>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nvGrpSpPr>
            <p:cNvPr id="99344" name="Group 82">
              <a:extLst>
                <a:ext uri="{FF2B5EF4-FFF2-40B4-BE49-F238E27FC236}">
                  <a16:creationId xmlns:a16="http://schemas.microsoft.com/office/drawing/2014/main" id="{9872F4B0-2508-470B-BDD4-9E04F3FD97BC}"/>
                </a:ext>
              </a:extLst>
            </p:cNvPr>
            <p:cNvGrpSpPr>
              <a:grpSpLocks/>
            </p:cNvGrpSpPr>
            <p:nvPr/>
          </p:nvGrpSpPr>
          <p:grpSpPr bwMode="auto">
            <a:xfrm>
              <a:off x="3896" y="3246"/>
              <a:ext cx="557" cy="541"/>
              <a:chOff x="3896" y="3246"/>
              <a:chExt cx="557" cy="541"/>
            </a:xfrm>
          </p:grpSpPr>
          <p:grpSp>
            <p:nvGrpSpPr>
              <p:cNvPr id="99381" name="Group 83">
                <a:extLst>
                  <a:ext uri="{FF2B5EF4-FFF2-40B4-BE49-F238E27FC236}">
                    <a16:creationId xmlns:a16="http://schemas.microsoft.com/office/drawing/2014/main" id="{EB9F4485-3112-44CC-9F72-C55F734936FC}"/>
                  </a:ext>
                </a:extLst>
              </p:cNvPr>
              <p:cNvGrpSpPr>
                <a:grpSpLocks/>
              </p:cNvGrpSpPr>
              <p:nvPr/>
            </p:nvGrpSpPr>
            <p:grpSpPr bwMode="auto">
              <a:xfrm>
                <a:off x="3912" y="3246"/>
                <a:ext cx="541" cy="541"/>
                <a:chOff x="3912" y="3246"/>
                <a:chExt cx="541" cy="541"/>
              </a:xfrm>
            </p:grpSpPr>
            <p:sp>
              <p:nvSpPr>
                <p:cNvPr id="242" name="Line 84">
                  <a:extLst>
                    <a:ext uri="{FF2B5EF4-FFF2-40B4-BE49-F238E27FC236}">
                      <a16:creationId xmlns:a16="http://schemas.microsoft.com/office/drawing/2014/main" id="{F5376645-550D-48AE-A354-6BA1B5F225B9}"/>
                    </a:ext>
                  </a:extLst>
                </p:cNvPr>
                <p:cNvSpPr>
                  <a:spLocks noChangeAspect="1" noChangeShapeType="1"/>
                </p:cNvSpPr>
                <p:nvPr/>
              </p:nvSpPr>
              <p:spPr bwMode="auto">
                <a:xfrm>
                  <a:off x="4102" y="3787"/>
                  <a:ext cx="174"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43" name="Line 85">
                  <a:extLst>
                    <a:ext uri="{FF2B5EF4-FFF2-40B4-BE49-F238E27FC236}">
                      <a16:creationId xmlns:a16="http://schemas.microsoft.com/office/drawing/2014/main" id="{11985C20-4155-4942-89A3-2E7658423634}"/>
                    </a:ext>
                  </a:extLst>
                </p:cNvPr>
                <p:cNvSpPr>
                  <a:spLocks noChangeAspect="1" noChangeShapeType="1"/>
                </p:cNvSpPr>
                <p:nvPr/>
              </p:nvSpPr>
              <p:spPr bwMode="auto">
                <a:xfrm>
                  <a:off x="4276" y="3787"/>
                  <a:ext cx="173"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44" name="Line 86">
                  <a:extLst>
                    <a:ext uri="{FF2B5EF4-FFF2-40B4-BE49-F238E27FC236}">
                      <a16:creationId xmlns:a16="http://schemas.microsoft.com/office/drawing/2014/main" id="{2E7047A0-D11A-4EFF-AD24-98B7C81496FF}"/>
                    </a:ext>
                  </a:extLst>
                </p:cNvPr>
                <p:cNvSpPr>
                  <a:spLocks noChangeAspect="1" noChangeShapeType="1"/>
                </p:cNvSpPr>
                <p:nvPr/>
              </p:nvSpPr>
              <p:spPr bwMode="auto">
                <a:xfrm>
                  <a:off x="3933" y="3607"/>
                  <a:ext cx="173"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45" name="Line 87">
                  <a:extLst>
                    <a:ext uri="{FF2B5EF4-FFF2-40B4-BE49-F238E27FC236}">
                      <a16:creationId xmlns:a16="http://schemas.microsoft.com/office/drawing/2014/main" id="{CFD43699-4667-4B0A-B8E9-A8BAAA8D2CF4}"/>
                    </a:ext>
                  </a:extLst>
                </p:cNvPr>
                <p:cNvSpPr>
                  <a:spLocks noChangeAspect="1" noChangeShapeType="1"/>
                </p:cNvSpPr>
                <p:nvPr/>
              </p:nvSpPr>
              <p:spPr bwMode="auto">
                <a:xfrm>
                  <a:off x="4106" y="3607"/>
                  <a:ext cx="174"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46" name="Line 88">
                  <a:extLst>
                    <a:ext uri="{FF2B5EF4-FFF2-40B4-BE49-F238E27FC236}">
                      <a16:creationId xmlns:a16="http://schemas.microsoft.com/office/drawing/2014/main" id="{486D75D6-8648-4E3B-B1A7-BFBFA546AA55}"/>
                    </a:ext>
                  </a:extLst>
                </p:cNvPr>
                <p:cNvSpPr>
                  <a:spLocks noChangeAspect="1" noChangeShapeType="1"/>
                </p:cNvSpPr>
                <p:nvPr/>
              </p:nvSpPr>
              <p:spPr bwMode="auto">
                <a:xfrm>
                  <a:off x="4280" y="3607"/>
                  <a:ext cx="173"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47" name="Line 89">
                  <a:extLst>
                    <a:ext uri="{FF2B5EF4-FFF2-40B4-BE49-F238E27FC236}">
                      <a16:creationId xmlns:a16="http://schemas.microsoft.com/office/drawing/2014/main" id="{D6BA268B-201C-4122-B10C-9AE2005501BD}"/>
                    </a:ext>
                  </a:extLst>
                </p:cNvPr>
                <p:cNvSpPr>
                  <a:spLocks noChangeAspect="1" noChangeShapeType="1"/>
                </p:cNvSpPr>
                <p:nvPr/>
              </p:nvSpPr>
              <p:spPr bwMode="auto">
                <a:xfrm>
                  <a:off x="3929" y="3430"/>
                  <a:ext cx="173"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48" name="Line 90">
                  <a:extLst>
                    <a:ext uri="{FF2B5EF4-FFF2-40B4-BE49-F238E27FC236}">
                      <a16:creationId xmlns:a16="http://schemas.microsoft.com/office/drawing/2014/main" id="{9AD975A3-C510-432C-9544-E5FB82172BB3}"/>
                    </a:ext>
                  </a:extLst>
                </p:cNvPr>
                <p:cNvSpPr>
                  <a:spLocks noChangeAspect="1" noChangeShapeType="1"/>
                </p:cNvSpPr>
                <p:nvPr/>
              </p:nvSpPr>
              <p:spPr bwMode="auto">
                <a:xfrm>
                  <a:off x="4102" y="3430"/>
                  <a:ext cx="174"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49" name="Line 91">
                  <a:extLst>
                    <a:ext uri="{FF2B5EF4-FFF2-40B4-BE49-F238E27FC236}">
                      <a16:creationId xmlns:a16="http://schemas.microsoft.com/office/drawing/2014/main" id="{2CB88042-BF47-4505-B02A-5C19B4175CCC}"/>
                    </a:ext>
                  </a:extLst>
                </p:cNvPr>
                <p:cNvSpPr>
                  <a:spLocks noChangeAspect="1" noChangeShapeType="1"/>
                </p:cNvSpPr>
                <p:nvPr/>
              </p:nvSpPr>
              <p:spPr bwMode="auto">
                <a:xfrm>
                  <a:off x="4276" y="3430"/>
                  <a:ext cx="173"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50" name="Line 92">
                  <a:extLst>
                    <a:ext uri="{FF2B5EF4-FFF2-40B4-BE49-F238E27FC236}">
                      <a16:creationId xmlns:a16="http://schemas.microsoft.com/office/drawing/2014/main" id="{98C70595-3B42-4345-BFF8-1055899C38D7}"/>
                    </a:ext>
                  </a:extLst>
                </p:cNvPr>
                <p:cNvSpPr>
                  <a:spLocks noChangeAspect="1" noChangeShapeType="1"/>
                </p:cNvSpPr>
                <p:nvPr/>
              </p:nvSpPr>
              <p:spPr bwMode="auto">
                <a:xfrm>
                  <a:off x="3929" y="3246"/>
                  <a:ext cx="173"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51" name="Line 93">
                  <a:extLst>
                    <a:ext uri="{FF2B5EF4-FFF2-40B4-BE49-F238E27FC236}">
                      <a16:creationId xmlns:a16="http://schemas.microsoft.com/office/drawing/2014/main" id="{B4B508F8-0FFE-4121-A027-4092EB562833}"/>
                    </a:ext>
                  </a:extLst>
                </p:cNvPr>
                <p:cNvSpPr>
                  <a:spLocks noChangeAspect="1" noChangeShapeType="1"/>
                </p:cNvSpPr>
                <p:nvPr/>
              </p:nvSpPr>
              <p:spPr bwMode="auto">
                <a:xfrm>
                  <a:off x="4102" y="3246"/>
                  <a:ext cx="173"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52" name="Line 94">
                  <a:extLst>
                    <a:ext uri="{FF2B5EF4-FFF2-40B4-BE49-F238E27FC236}">
                      <a16:creationId xmlns:a16="http://schemas.microsoft.com/office/drawing/2014/main" id="{0891BCEF-9FEE-4AB7-AD91-8604A390D114}"/>
                    </a:ext>
                  </a:extLst>
                </p:cNvPr>
                <p:cNvSpPr>
                  <a:spLocks noChangeAspect="1" noChangeShapeType="1"/>
                </p:cNvSpPr>
                <p:nvPr/>
              </p:nvSpPr>
              <p:spPr bwMode="auto">
                <a:xfrm>
                  <a:off x="4275" y="3246"/>
                  <a:ext cx="174"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53" name="Line 95">
                  <a:extLst>
                    <a:ext uri="{FF2B5EF4-FFF2-40B4-BE49-F238E27FC236}">
                      <a16:creationId xmlns:a16="http://schemas.microsoft.com/office/drawing/2014/main" id="{F55D14CF-F1A9-48B7-8B87-7BA5BE373CFB}"/>
                    </a:ext>
                  </a:extLst>
                </p:cNvPr>
                <p:cNvSpPr>
                  <a:spLocks noChangeAspect="1" noChangeShapeType="1"/>
                </p:cNvSpPr>
                <p:nvPr/>
              </p:nvSpPr>
              <p:spPr bwMode="auto">
                <a:xfrm>
                  <a:off x="3961" y="3774"/>
                  <a:ext cx="173"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54" name="Line 96">
                  <a:extLst>
                    <a:ext uri="{FF2B5EF4-FFF2-40B4-BE49-F238E27FC236}">
                      <a16:creationId xmlns:a16="http://schemas.microsoft.com/office/drawing/2014/main" id="{E5F95106-49A9-4C2F-8147-979D1313B3CD}"/>
                    </a:ext>
                  </a:extLst>
                </p:cNvPr>
                <p:cNvSpPr>
                  <a:spLocks noChangeShapeType="1"/>
                </p:cNvSpPr>
                <p:nvPr/>
              </p:nvSpPr>
              <p:spPr bwMode="auto">
                <a:xfrm flipH="1" flipV="1">
                  <a:off x="3960" y="3616"/>
                  <a:ext cx="480" cy="168"/>
                </a:xfrm>
                <a:prstGeom prst="line">
                  <a:avLst/>
                </a:prstGeom>
                <a:noFill/>
                <a:ln w="9525">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55" name="Line 97">
                  <a:extLst>
                    <a:ext uri="{FF2B5EF4-FFF2-40B4-BE49-F238E27FC236}">
                      <a16:creationId xmlns:a16="http://schemas.microsoft.com/office/drawing/2014/main" id="{95BA1045-0F22-44FE-B2BF-EBE4951CB141}"/>
                    </a:ext>
                  </a:extLst>
                </p:cNvPr>
                <p:cNvSpPr>
                  <a:spLocks noChangeShapeType="1"/>
                </p:cNvSpPr>
                <p:nvPr/>
              </p:nvSpPr>
              <p:spPr bwMode="auto">
                <a:xfrm flipH="1" flipV="1">
                  <a:off x="3912" y="3248"/>
                  <a:ext cx="480" cy="168"/>
                </a:xfrm>
                <a:prstGeom prst="line">
                  <a:avLst/>
                </a:prstGeom>
                <a:noFill/>
                <a:ln w="9525">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sp>
            <p:nvSpPr>
              <p:cNvPr id="241" name="Line 98">
                <a:extLst>
                  <a:ext uri="{FF2B5EF4-FFF2-40B4-BE49-F238E27FC236}">
                    <a16:creationId xmlns:a16="http://schemas.microsoft.com/office/drawing/2014/main" id="{2062E7D2-BDA0-40F8-9600-92615EC89574}"/>
                  </a:ext>
                </a:extLst>
              </p:cNvPr>
              <p:cNvSpPr>
                <a:spLocks noChangeShapeType="1"/>
              </p:cNvSpPr>
              <p:nvPr/>
            </p:nvSpPr>
            <p:spPr bwMode="auto">
              <a:xfrm flipH="1" flipV="1">
                <a:off x="3896" y="3424"/>
                <a:ext cx="480" cy="168"/>
              </a:xfrm>
              <a:prstGeom prst="line">
                <a:avLst/>
              </a:prstGeom>
              <a:noFill/>
              <a:ln w="9525">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grpSp>
          <p:nvGrpSpPr>
            <p:cNvPr id="99345" name="Group 99">
              <a:extLst>
                <a:ext uri="{FF2B5EF4-FFF2-40B4-BE49-F238E27FC236}">
                  <a16:creationId xmlns:a16="http://schemas.microsoft.com/office/drawing/2014/main" id="{6D0911F1-13AD-4C19-A240-52E3C88C71DE}"/>
                </a:ext>
              </a:extLst>
            </p:cNvPr>
            <p:cNvGrpSpPr>
              <a:grpSpLocks/>
            </p:cNvGrpSpPr>
            <p:nvPr/>
          </p:nvGrpSpPr>
          <p:grpSpPr bwMode="auto">
            <a:xfrm>
              <a:off x="3336" y="2582"/>
              <a:ext cx="557" cy="541"/>
              <a:chOff x="3896" y="3246"/>
              <a:chExt cx="557" cy="541"/>
            </a:xfrm>
          </p:grpSpPr>
          <p:grpSp>
            <p:nvGrpSpPr>
              <p:cNvPr id="99365" name="Group 100">
                <a:extLst>
                  <a:ext uri="{FF2B5EF4-FFF2-40B4-BE49-F238E27FC236}">
                    <a16:creationId xmlns:a16="http://schemas.microsoft.com/office/drawing/2014/main" id="{662B80B2-650A-44C9-BD57-A1534D53C54C}"/>
                  </a:ext>
                </a:extLst>
              </p:cNvPr>
              <p:cNvGrpSpPr>
                <a:grpSpLocks/>
              </p:cNvGrpSpPr>
              <p:nvPr/>
            </p:nvGrpSpPr>
            <p:grpSpPr bwMode="auto">
              <a:xfrm>
                <a:off x="3912" y="3246"/>
                <a:ext cx="541" cy="541"/>
                <a:chOff x="3912" y="3246"/>
                <a:chExt cx="541" cy="541"/>
              </a:xfrm>
            </p:grpSpPr>
            <p:sp>
              <p:nvSpPr>
                <p:cNvPr id="226" name="Line 101">
                  <a:extLst>
                    <a:ext uri="{FF2B5EF4-FFF2-40B4-BE49-F238E27FC236}">
                      <a16:creationId xmlns:a16="http://schemas.microsoft.com/office/drawing/2014/main" id="{E95514EB-D7CD-4A6E-9D42-91D61217EDFF}"/>
                    </a:ext>
                  </a:extLst>
                </p:cNvPr>
                <p:cNvSpPr>
                  <a:spLocks noChangeAspect="1" noChangeShapeType="1"/>
                </p:cNvSpPr>
                <p:nvPr/>
              </p:nvSpPr>
              <p:spPr bwMode="auto">
                <a:xfrm>
                  <a:off x="4102" y="3787"/>
                  <a:ext cx="174"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27" name="Line 102">
                  <a:extLst>
                    <a:ext uri="{FF2B5EF4-FFF2-40B4-BE49-F238E27FC236}">
                      <a16:creationId xmlns:a16="http://schemas.microsoft.com/office/drawing/2014/main" id="{1EE1ABB6-741A-4E6A-8BCC-C5F6FB22B430}"/>
                    </a:ext>
                  </a:extLst>
                </p:cNvPr>
                <p:cNvSpPr>
                  <a:spLocks noChangeAspect="1" noChangeShapeType="1"/>
                </p:cNvSpPr>
                <p:nvPr/>
              </p:nvSpPr>
              <p:spPr bwMode="auto">
                <a:xfrm>
                  <a:off x="4276" y="3787"/>
                  <a:ext cx="173"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28" name="Line 103">
                  <a:extLst>
                    <a:ext uri="{FF2B5EF4-FFF2-40B4-BE49-F238E27FC236}">
                      <a16:creationId xmlns:a16="http://schemas.microsoft.com/office/drawing/2014/main" id="{6CD3BAD7-7628-42C2-92BF-42059161CE7D}"/>
                    </a:ext>
                  </a:extLst>
                </p:cNvPr>
                <p:cNvSpPr>
                  <a:spLocks noChangeAspect="1" noChangeShapeType="1"/>
                </p:cNvSpPr>
                <p:nvPr/>
              </p:nvSpPr>
              <p:spPr bwMode="auto">
                <a:xfrm>
                  <a:off x="3933" y="3607"/>
                  <a:ext cx="173"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29" name="Line 104">
                  <a:extLst>
                    <a:ext uri="{FF2B5EF4-FFF2-40B4-BE49-F238E27FC236}">
                      <a16:creationId xmlns:a16="http://schemas.microsoft.com/office/drawing/2014/main" id="{B210CD92-EAFF-44B7-8160-2441E478B3DE}"/>
                    </a:ext>
                  </a:extLst>
                </p:cNvPr>
                <p:cNvSpPr>
                  <a:spLocks noChangeAspect="1" noChangeShapeType="1"/>
                </p:cNvSpPr>
                <p:nvPr/>
              </p:nvSpPr>
              <p:spPr bwMode="auto">
                <a:xfrm>
                  <a:off x="4106" y="3607"/>
                  <a:ext cx="174"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30" name="Line 105">
                  <a:extLst>
                    <a:ext uri="{FF2B5EF4-FFF2-40B4-BE49-F238E27FC236}">
                      <a16:creationId xmlns:a16="http://schemas.microsoft.com/office/drawing/2014/main" id="{E9BC6F0C-0573-4695-830B-F62A15DD907C}"/>
                    </a:ext>
                  </a:extLst>
                </p:cNvPr>
                <p:cNvSpPr>
                  <a:spLocks noChangeAspect="1" noChangeShapeType="1"/>
                </p:cNvSpPr>
                <p:nvPr/>
              </p:nvSpPr>
              <p:spPr bwMode="auto">
                <a:xfrm>
                  <a:off x="4280" y="3607"/>
                  <a:ext cx="173"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31" name="Line 106">
                  <a:extLst>
                    <a:ext uri="{FF2B5EF4-FFF2-40B4-BE49-F238E27FC236}">
                      <a16:creationId xmlns:a16="http://schemas.microsoft.com/office/drawing/2014/main" id="{9CAE5EC9-EF19-4C78-92AE-A4B189DC3AAD}"/>
                    </a:ext>
                  </a:extLst>
                </p:cNvPr>
                <p:cNvSpPr>
                  <a:spLocks noChangeAspect="1" noChangeShapeType="1"/>
                </p:cNvSpPr>
                <p:nvPr/>
              </p:nvSpPr>
              <p:spPr bwMode="auto">
                <a:xfrm>
                  <a:off x="3929" y="3430"/>
                  <a:ext cx="173"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32" name="Line 107">
                  <a:extLst>
                    <a:ext uri="{FF2B5EF4-FFF2-40B4-BE49-F238E27FC236}">
                      <a16:creationId xmlns:a16="http://schemas.microsoft.com/office/drawing/2014/main" id="{E720B344-212A-4A2D-B854-EA5A534340A8}"/>
                    </a:ext>
                  </a:extLst>
                </p:cNvPr>
                <p:cNvSpPr>
                  <a:spLocks noChangeAspect="1" noChangeShapeType="1"/>
                </p:cNvSpPr>
                <p:nvPr/>
              </p:nvSpPr>
              <p:spPr bwMode="auto">
                <a:xfrm>
                  <a:off x="4102" y="3430"/>
                  <a:ext cx="174"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33" name="Line 108">
                  <a:extLst>
                    <a:ext uri="{FF2B5EF4-FFF2-40B4-BE49-F238E27FC236}">
                      <a16:creationId xmlns:a16="http://schemas.microsoft.com/office/drawing/2014/main" id="{4E2DE704-1766-4D8A-B8E0-13FF814A8405}"/>
                    </a:ext>
                  </a:extLst>
                </p:cNvPr>
                <p:cNvSpPr>
                  <a:spLocks noChangeAspect="1" noChangeShapeType="1"/>
                </p:cNvSpPr>
                <p:nvPr/>
              </p:nvSpPr>
              <p:spPr bwMode="auto">
                <a:xfrm>
                  <a:off x="4276" y="3430"/>
                  <a:ext cx="173"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34" name="Line 109">
                  <a:extLst>
                    <a:ext uri="{FF2B5EF4-FFF2-40B4-BE49-F238E27FC236}">
                      <a16:creationId xmlns:a16="http://schemas.microsoft.com/office/drawing/2014/main" id="{C100A49C-00A7-4166-9E95-E7D4CA5C2F3E}"/>
                    </a:ext>
                  </a:extLst>
                </p:cNvPr>
                <p:cNvSpPr>
                  <a:spLocks noChangeAspect="1" noChangeShapeType="1"/>
                </p:cNvSpPr>
                <p:nvPr/>
              </p:nvSpPr>
              <p:spPr bwMode="auto">
                <a:xfrm>
                  <a:off x="3929" y="3246"/>
                  <a:ext cx="173"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35" name="Line 110">
                  <a:extLst>
                    <a:ext uri="{FF2B5EF4-FFF2-40B4-BE49-F238E27FC236}">
                      <a16:creationId xmlns:a16="http://schemas.microsoft.com/office/drawing/2014/main" id="{4B69136D-8E09-476F-A6E1-F920892355C3}"/>
                    </a:ext>
                  </a:extLst>
                </p:cNvPr>
                <p:cNvSpPr>
                  <a:spLocks noChangeAspect="1" noChangeShapeType="1"/>
                </p:cNvSpPr>
                <p:nvPr/>
              </p:nvSpPr>
              <p:spPr bwMode="auto">
                <a:xfrm>
                  <a:off x="4102" y="3246"/>
                  <a:ext cx="173"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36" name="Line 111">
                  <a:extLst>
                    <a:ext uri="{FF2B5EF4-FFF2-40B4-BE49-F238E27FC236}">
                      <a16:creationId xmlns:a16="http://schemas.microsoft.com/office/drawing/2014/main" id="{0EE964C0-9AFF-467A-872D-F5AECEC58CC5}"/>
                    </a:ext>
                  </a:extLst>
                </p:cNvPr>
                <p:cNvSpPr>
                  <a:spLocks noChangeAspect="1" noChangeShapeType="1"/>
                </p:cNvSpPr>
                <p:nvPr/>
              </p:nvSpPr>
              <p:spPr bwMode="auto">
                <a:xfrm>
                  <a:off x="4275" y="3246"/>
                  <a:ext cx="174"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37" name="Line 112">
                  <a:extLst>
                    <a:ext uri="{FF2B5EF4-FFF2-40B4-BE49-F238E27FC236}">
                      <a16:creationId xmlns:a16="http://schemas.microsoft.com/office/drawing/2014/main" id="{E3211293-B959-46D9-8A9D-7100BE0F9FD9}"/>
                    </a:ext>
                  </a:extLst>
                </p:cNvPr>
                <p:cNvSpPr>
                  <a:spLocks noChangeAspect="1" noChangeShapeType="1"/>
                </p:cNvSpPr>
                <p:nvPr/>
              </p:nvSpPr>
              <p:spPr bwMode="auto">
                <a:xfrm>
                  <a:off x="3961" y="3774"/>
                  <a:ext cx="173"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38" name="Line 113">
                  <a:extLst>
                    <a:ext uri="{FF2B5EF4-FFF2-40B4-BE49-F238E27FC236}">
                      <a16:creationId xmlns:a16="http://schemas.microsoft.com/office/drawing/2014/main" id="{2D7F96D4-8B8C-4B46-A6B9-FCCE9D4FEA30}"/>
                    </a:ext>
                  </a:extLst>
                </p:cNvPr>
                <p:cNvSpPr>
                  <a:spLocks noChangeShapeType="1"/>
                </p:cNvSpPr>
                <p:nvPr/>
              </p:nvSpPr>
              <p:spPr bwMode="auto">
                <a:xfrm flipH="1" flipV="1">
                  <a:off x="3960" y="3616"/>
                  <a:ext cx="480" cy="168"/>
                </a:xfrm>
                <a:prstGeom prst="line">
                  <a:avLst/>
                </a:prstGeom>
                <a:noFill/>
                <a:ln w="9525">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39" name="Line 114">
                  <a:extLst>
                    <a:ext uri="{FF2B5EF4-FFF2-40B4-BE49-F238E27FC236}">
                      <a16:creationId xmlns:a16="http://schemas.microsoft.com/office/drawing/2014/main" id="{679D5D38-7B98-45DA-B0CE-DA810BD60DE2}"/>
                    </a:ext>
                  </a:extLst>
                </p:cNvPr>
                <p:cNvSpPr>
                  <a:spLocks noChangeShapeType="1"/>
                </p:cNvSpPr>
                <p:nvPr/>
              </p:nvSpPr>
              <p:spPr bwMode="auto">
                <a:xfrm flipH="1" flipV="1">
                  <a:off x="3912" y="3248"/>
                  <a:ext cx="480" cy="168"/>
                </a:xfrm>
                <a:prstGeom prst="line">
                  <a:avLst/>
                </a:prstGeom>
                <a:noFill/>
                <a:ln w="9525">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sp>
            <p:nvSpPr>
              <p:cNvPr id="225" name="Line 115">
                <a:extLst>
                  <a:ext uri="{FF2B5EF4-FFF2-40B4-BE49-F238E27FC236}">
                    <a16:creationId xmlns:a16="http://schemas.microsoft.com/office/drawing/2014/main" id="{546A5681-B448-416A-99FE-3281E1B6D005}"/>
                  </a:ext>
                </a:extLst>
              </p:cNvPr>
              <p:cNvSpPr>
                <a:spLocks noChangeShapeType="1"/>
              </p:cNvSpPr>
              <p:nvPr/>
            </p:nvSpPr>
            <p:spPr bwMode="auto">
              <a:xfrm flipH="1" flipV="1">
                <a:off x="3896" y="3424"/>
                <a:ext cx="480" cy="168"/>
              </a:xfrm>
              <a:prstGeom prst="line">
                <a:avLst/>
              </a:prstGeom>
              <a:noFill/>
              <a:ln w="9525">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grpSp>
          <p:nvGrpSpPr>
            <p:cNvPr id="99346" name="Group 116">
              <a:extLst>
                <a:ext uri="{FF2B5EF4-FFF2-40B4-BE49-F238E27FC236}">
                  <a16:creationId xmlns:a16="http://schemas.microsoft.com/office/drawing/2014/main" id="{A92AEB45-B863-4164-B29D-7B1039BDC356}"/>
                </a:ext>
              </a:extLst>
            </p:cNvPr>
            <p:cNvGrpSpPr>
              <a:grpSpLocks/>
            </p:cNvGrpSpPr>
            <p:nvPr/>
          </p:nvGrpSpPr>
          <p:grpSpPr bwMode="auto">
            <a:xfrm>
              <a:off x="3896" y="2582"/>
              <a:ext cx="557" cy="541"/>
              <a:chOff x="3896" y="3246"/>
              <a:chExt cx="557" cy="541"/>
            </a:xfrm>
          </p:grpSpPr>
          <p:grpSp>
            <p:nvGrpSpPr>
              <p:cNvPr id="99349" name="Group 117">
                <a:extLst>
                  <a:ext uri="{FF2B5EF4-FFF2-40B4-BE49-F238E27FC236}">
                    <a16:creationId xmlns:a16="http://schemas.microsoft.com/office/drawing/2014/main" id="{31F8099B-3F3D-47B5-9AB8-A3F6DA01CA91}"/>
                  </a:ext>
                </a:extLst>
              </p:cNvPr>
              <p:cNvGrpSpPr>
                <a:grpSpLocks/>
              </p:cNvGrpSpPr>
              <p:nvPr/>
            </p:nvGrpSpPr>
            <p:grpSpPr bwMode="auto">
              <a:xfrm>
                <a:off x="3912" y="3246"/>
                <a:ext cx="541" cy="541"/>
                <a:chOff x="3912" y="3246"/>
                <a:chExt cx="541" cy="541"/>
              </a:xfrm>
            </p:grpSpPr>
            <p:sp>
              <p:nvSpPr>
                <p:cNvPr id="210" name="Line 118">
                  <a:extLst>
                    <a:ext uri="{FF2B5EF4-FFF2-40B4-BE49-F238E27FC236}">
                      <a16:creationId xmlns:a16="http://schemas.microsoft.com/office/drawing/2014/main" id="{450B9E2E-405E-408C-A315-9559EB6F1077}"/>
                    </a:ext>
                  </a:extLst>
                </p:cNvPr>
                <p:cNvSpPr>
                  <a:spLocks noChangeAspect="1" noChangeShapeType="1"/>
                </p:cNvSpPr>
                <p:nvPr/>
              </p:nvSpPr>
              <p:spPr bwMode="auto">
                <a:xfrm>
                  <a:off x="4102" y="3787"/>
                  <a:ext cx="174"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11" name="Line 119">
                  <a:extLst>
                    <a:ext uri="{FF2B5EF4-FFF2-40B4-BE49-F238E27FC236}">
                      <a16:creationId xmlns:a16="http://schemas.microsoft.com/office/drawing/2014/main" id="{2242BC6D-52A9-4380-95E0-77BF0F2B96EA}"/>
                    </a:ext>
                  </a:extLst>
                </p:cNvPr>
                <p:cNvSpPr>
                  <a:spLocks noChangeAspect="1" noChangeShapeType="1"/>
                </p:cNvSpPr>
                <p:nvPr/>
              </p:nvSpPr>
              <p:spPr bwMode="auto">
                <a:xfrm>
                  <a:off x="4276" y="3787"/>
                  <a:ext cx="173"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12" name="Line 120">
                  <a:extLst>
                    <a:ext uri="{FF2B5EF4-FFF2-40B4-BE49-F238E27FC236}">
                      <a16:creationId xmlns:a16="http://schemas.microsoft.com/office/drawing/2014/main" id="{A07C84F6-8BB5-4B1B-8538-B5A25EC3B012}"/>
                    </a:ext>
                  </a:extLst>
                </p:cNvPr>
                <p:cNvSpPr>
                  <a:spLocks noChangeAspect="1" noChangeShapeType="1"/>
                </p:cNvSpPr>
                <p:nvPr/>
              </p:nvSpPr>
              <p:spPr bwMode="auto">
                <a:xfrm>
                  <a:off x="3933" y="3607"/>
                  <a:ext cx="173"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13" name="Line 121">
                  <a:extLst>
                    <a:ext uri="{FF2B5EF4-FFF2-40B4-BE49-F238E27FC236}">
                      <a16:creationId xmlns:a16="http://schemas.microsoft.com/office/drawing/2014/main" id="{B1632281-3EF7-462F-AF6F-636DF2630DB0}"/>
                    </a:ext>
                  </a:extLst>
                </p:cNvPr>
                <p:cNvSpPr>
                  <a:spLocks noChangeAspect="1" noChangeShapeType="1"/>
                </p:cNvSpPr>
                <p:nvPr/>
              </p:nvSpPr>
              <p:spPr bwMode="auto">
                <a:xfrm>
                  <a:off x="4106" y="3607"/>
                  <a:ext cx="174"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14" name="Line 122">
                  <a:extLst>
                    <a:ext uri="{FF2B5EF4-FFF2-40B4-BE49-F238E27FC236}">
                      <a16:creationId xmlns:a16="http://schemas.microsoft.com/office/drawing/2014/main" id="{BE4C2220-F06F-4664-B0B7-436111A5CB98}"/>
                    </a:ext>
                  </a:extLst>
                </p:cNvPr>
                <p:cNvSpPr>
                  <a:spLocks noChangeAspect="1" noChangeShapeType="1"/>
                </p:cNvSpPr>
                <p:nvPr/>
              </p:nvSpPr>
              <p:spPr bwMode="auto">
                <a:xfrm>
                  <a:off x="4280" y="3607"/>
                  <a:ext cx="173"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15" name="Line 123">
                  <a:extLst>
                    <a:ext uri="{FF2B5EF4-FFF2-40B4-BE49-F238E27FC236}">
                      <a16:creationId xmlns:a16="http://schemas.microsoft.com/office/drawing/2014/main" id="{7FF54F8E-02CA-40FE-8C07-08EA9851A13E}"/>
                    </a:ext>
                  </a:extLst>
                </p:cNvPr>
                <p:cNvSpPr>
                  <a:spLocks noChangeAspect="1" noChangeShapeType="1"/>
                </p:cNvSpPr>
                <p:nvPr/>
              </p:nvSpPr>
              <p:spPr bwMode="auto">
                <a:xfrm>
                  <a:off x="3929" y="3430"/>
                  <a:ext cx="173"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16" name="Line 124">
                  <a:extLst>
                    <a:ext uri="{FF2B5EF4-FFF2-40B4-BE49-F238E27FC236}">
                      <a16:creationId xmlns:a16="http://schemas.microsoft.com/office/drawing/2014/main" id="{0D6EDF3F-9D92-4BD3-AAE4-AA69F536578F}"/>
                    </a:ext>
                  </a:extLst>
                </p:cNvPr>
                <p:cNvSpPr>
                  <a:spLocks noChangeAspect="1" noChangeShapeType="1"/>
                </p:cNvSpPr>
                <p:nvPr/>
              </p:nvSpPr>
              <p:spPr bwMode="auto">
                <a:xfrm>
                  <a:off x="4102" y="3430"/>
                  <a:ext cx="174"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17" name="Line 125">
                  <a:extLst>
                    <a:ext uri="{FF2B5EF4-FFF2-40B4-BE49-F238E27FC236}">
                      <a16:creationId xmlns:a16="http://schemas.microsoft.com/office/drawing/2014/main" id="{1E0008E9-2B06-4BB5-8E0B-94C38D1C5590}"/>
                    </a:ext>
                  </a:extLst>
                </p:cNvPr>
                <p:cNvSpPr>
                  <a:spLocks noChangeAspect="1" noChangeShapeType="1"/>
                </p:cNvSpPr>
                <p:nvPr/>
              </p:nvSpPr>
              <p:spPr bwMode="auto">
                <a:xfrm>
                  <a:off x="4276" y="3430"/>
                  <a:ext cx="173"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18" name="Line 126">
                  <a:extLst>
                    <a:ext uri="{FF2B5EF4-FFF2-40B4-BE49-F238E27FC236}">
                      <a16:creationId xmlns:a16="http://schemas.microsoft.com/office/drawing/2014/main" id="{39A335F7-4C8A-495F-A3AB-3BCB2E1BAD5B}"/>
                    </a:ext>
                  </a:extLst>
                </p:cNvPr>
                <p:cNvSpPr>
                  <a:spLocks noChangeAspect="1" noChangeShapeType="1"/>
                </p:cNvSpPr>
                <p:nvPr/>
              </p:nvSpPr>
              <p:spPr bwMode="auto">
                <a:xfrm>
                  <a:off x="3929" y="3246"/>
                  <a:ext cx="173"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19" name="Line 127">
                  <a:extLst>
                    <a:ext uri="{FF2B5EF4-FFF2-40B4-BE49-F238E27FC236}">
                      <a16:creationId xmlns:a16="http://schemas.microsoft.com/office/drawing/2014/main" id="{843FEB02-939F-4C7F-8ABD-0443E422C114}"/>
                    </a:ext>
                  </a:extLst>
                </p:cNvPr>
                <p:cNvSpPr>
                  <a:spLocks noChangeAspect="1" noChangeShapeType="1"/>
                </p:cNvSpPr>
                <p:nvPr/>
              </p:nvSpPr>
              <p:spPr bwMode="auto">
                <a:xfrm>
                  <a:off x="4102" y="3246"/>
                  <a:ext cx="173"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20" name="Line 128">
                  <a:extLst>
                    <a:ext uri="{FF2B5EF4-FFF2-40B4-BE49-F238E27FC236}">
                      <a16:creationId xmlns:a16="http://schemas.microsoft.com/office/drawing/2014/main" id="{B151CCC8-1C45-466D-A31A-B3D15364B69D}"/>
                    </a:ext>
                  </a:extLst>
                </p:cNvPr>
                <p:cNvSpPr>
                  <a:spLocks noChangeAspect="1" noChangeShapeType="1"/>
                </p:cNvSpPr>
                <p:nvPr/>
              </p:nvSpPr>
              <p:spPr bwMode="auto">
                <a:xfrm>
                  <a:off x="4275" y="3246"/>
                  <a:ext cx="174"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21" name="Line 129">
                  <a:extLst>
                    <a:ext uri="{FF2B5EF4-FFF2-40B4-BE49-F238E27FC236}">
                      <a16:creationId xmlns:a16="http://schemas.microsoft.com/office/drawing/2014/main" id="{2D380B75-4515-42CC-BFA4-E5DA53A23651}"/>
                    </a:ext>
                  </a:extLst>
                </p:cNvPr>
                <p:cNvSpPr>
                  <a:spLocks noChangeAspect="1" noChangeShapeType="1"/>
                </p:cNvSpPr>
                <p:nvPr/>
              </p:nvSpPr>
              <p:spPr bwMode="auto">
                <a:xfrm>
                  <a:off x="3961" y="3774"/>
                  <a:ext cx="173" cy="0"/>
                </a:xfrm>
                <a:prstGeom prst="line">
                  <a:avLst/>
                </a:prstGeom>
                <a:noFill/>
                <a:ln w="12700">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22" name="Line 130">
                  <a:extLst>
                    <a:ext uri="{FF2B5EF4-FFF2-40B4-BE49-F238E27FC236}">
                      <a16:creationId xmlns:a16="http://schemas.microsoft.com/office/drawing/2014/main" id="{1D170D1A-EEE8-4E9E-A9D6-E0F8D06B8F57}"/>
                    </a:ext>
                  </a:extLst>
                </p:cNvPr>
                <p:cNvSpPr>
                  <a:spLocks noChangeShapeType="1"/>
                </p:cNvSpPr>
                <p:nvPr/>
              </p:nvSpPr>
              <p:spPr bwMode="auto">
                <a:xfrm flipH="1" flipV="1">
                  <a:off x="3960" y="3616"/>
                  <a:ext cx="480" cy="168"/>
                </a:xfrm>
                <a:prstGeom prst="line">
                  <a:avLst/>
                </a:prstGeom>
                <a:noFill/>
                <a:ln w="9525">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23" name="Line 131">
                  <a:extLst>
                    <a:ext uri="{FF2B5EF4-FFF2-40B4-BE49-F238E27FC236}">
                      <a16:creationId xmlns:a16="http://schemas.microsoft.com/office/drawing/2014/main" id="{EBE6D2B8-3B79-4E87-925B-05FEED9AB661}"/>
                    </a:ext>
                  </a:extLst>
                </p:cNvPr>
                <p:cNvSpPr>
                  <a:spLocks noChangeShapeType="1"/>
                </p:cNvSpPr>
                <p:nvPr/>
              </p:nvSpPr>
              <p:spPr bwMode="auto">
                <a:xfrm flipH="1" flipV="1">
                  <a:off x="3912" y="3248"/>
                  <a:ext cx="480" cy="168"/>
                </a:xfrm>
                <a:prstGeom prst="line">
                  <a:avLst/>
                </a:prstGeom>
                <a:noFill/>
                <a:ln w="9525">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sp>
            <p:nvSpPr>
              <p:cNvPr id="209" name="Line 132">
                <a:extLst>
                  <a:ext uri="{FF2B5EF4-FFF2-40B4-BE49-F238E27FC236}">
                    <a16:creationId xmlns:a16="http://schemas.microsoft.com/office/drawing/2014/main" id="{1708F09F-9904-4340-B9B2-DA2451D76EA8}"/>
                  </a:ext>
                </a:extLst>
              </p:cNvPr>
              <p:cNvSpPr>
                <a:spLocks noChangeShapeType="1"/>
              </p:cNvSpPr>
              <p:nvPr/>
            </p:nvSpPr>
            <p:spPr bwMode="auto">
              <a:xfrm flipH="1" flipV="1">
                <a:off x="3896" y="3424"/>
                <a:ext cx="480" cy="168"/>
              </a:xfrm>
              <a:prstGeom prst="line">
                <a:avLst/>
              </a:prstGeom>
              <a:noFill/>
              <a:ln w="9525">
                <a:solidFill>
                  <a:srgbClr val="3366CC"/>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sp>
          <p:nvSpPr>
            <p:cNvPr id="206" name="Line 133">
              <a:extLst>
                <a:ext uri="{FF2B5EF4-FFF2-40B4-BE49-F238E27FC236}">
                  <a16:creationId xmlns:a16="http://schemas.microsoft.com/office/drawing/2014/main" id="{09CCCCC3-D20C-47A1-B935-DA1DD8A081EC}"/>
                </a:ext>
              </a:extLst>
            </p:cNvPr>
            <p:cNvSpPr>
              <a:spLocks noChangeShapeType="1"/>
            </p:cNvSpPr>
            <p:nvPr/>
          </p:nvSpPr>
          <p:spPr bwMode="auto">
            <a:xfrm flipH="1" flipV="1">
              <a:off x="3368" y="3128"/>
              <a:ext cx="1064" cy="112"/>
            </a:xfrm>
            <a:prstGeom prst="line">
              <a:avLst/>
            </a:prstGeom>
            <a:noFill/>
            <a:ln w="28575">
              <a:solidFill>
                <a:srgbClr val="00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207" name="Line 134">
              <a:extLst>
                <a:ext uri="{FF2B5EF4-FFF2-40B4-BE49-F238E27FC236}">
                  <a16:creationId xmlns:a16="http://schemas.microsoft.com/office/drawing/2014/main" id="{6EE14F17-35BF-46A8-BB9D-F28DB656F379}"/>
                </a:ext>
              </a:extLst>
            </p:cNvPr>
            <p:cNvSpPr>
              <a:spLocks noChangeShapeType="1"/>
            </p:cNvSpPr>
            <p:nvPr/>
          </p:nvSpPr>
          <p:spPr bwMode="auto">
            <a:xfrm>
              <a:off x="3864" y="2584"/>
              <a:ext cx="88" cy="528"/>
            </a:xfrm>
            <a:prstGeom prst="line">
              <a:avLst/>
            </a:prstGeom>
            <a:noFill/>
            <a:ln w="28575">
              <a:solidFill>
                <a:srgbClr val="000000"/>
              </a:solidFill>
              <a:round/>
              <a:headEnd/>
              <a:tailEnd type="triangle" w="med" len="med"/>
            </a:ln>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a:extLst>
              <a:ext uri="{FF2B5EF4-FFF2-40B4-BE49-F238E27FC236}">
                <a16:creationId xmlns:a16="http://schemas.microsoft.com/office/drawing/2014/main" id="{569B0256-DBB0-4B76-A25A-64ED0C9EFB7D}"/>
              </a:ext>
            </a:extLst>
          </p:cNvPr>
          <p:cNvSpPr>
            <a:spLocks noGrp="1" noChangeArrowheads="1"/>
          </p:cNvSpPr>
          <p:nvPr>
            <p:ph type="title"/>
          </p:nvPr>
        </p:nvSpPr>
        <p:spPr/>
        <p:txBody>
          <a:bodyPr/>
          <a:lstStyle/>
          <a:p>
            <a:r>
              <a:rPr lang="zh-CN" altLang="en-US"/>
              <a:t>分片示例</a:t>
            </a:r>
          </a:p>
        </p:txBody>
      </p:sp>
      <p:sp>
        <p:nvSpPr>
          <p:cNvPr id="100355" name="内容占位符 2">
            <a:extLst>
              <a:ext uri="{FF2B5EF4-FFF2-40B4-BE49-F238E27FC236}">
                <a16:creationId xmlns:a16="http://schemas.microsoft.com/office/drawing/2014/main" id="{B9E4CA3F-AB0A-449C-8EE2-CF0FF5D3E456}"/>
              </a:ext>
            </a:extLst>
          </p:cNvPr>
          <p:cNvSpPr>
            <a:spLocks noGrp="1" noChangeArrowheads="1"/>
          </p:cNvSpPr>
          <p:nvPr>
            <p:ph idx="1"/>
          </p:nvPr>
        </p:nvSpPr>
        <p:spPr/>
        <p:txBody>
          <a:bodyPr/>
          <a:lstStyle/>
          <a:p>
            <a:endParaRPr lang="zh-CN" altLang="en-US"/>
          </a:p>
        </p:txBody>
      </p:sp>
      <p:sp>
        <p:nvSpPr>
          <p:cNvPr id="14" name="Rectangle 4">
            <a:extLst>
              <a:ext uri="{FF2B5EF4-FFF2-40B4-BE49-F238E27FC236}">
                <a16:creationId xmlns:a16="http://schemas.microsoft.com/office/drawing/2014/main" id="{4AB82D9A-009C-4CEE-97B8-9D8028D80489}"/>
              </a:ext>
            </a:extLst>
          </p:cNvPr>
          <p:cNvSpPr>
            <a:spLocks noChangeArrowheads="1"/>
          </p:cNvSpPr>
          <p:nvPr/>
        </p:nvSpPr>
        <p:spPr bwMode="auto">
          <a:xfrm>
            <a:off x="381000" y="1295400"/>
            <a:ext cx="4191000" cy="1295400"/>
          </a:xfrm>
          <a:prstGeom prst="rect">
            <a:avLst/>
          </a:prstGeom>
          <a:solidFill>
            <a:srgbClr val="063DE8"/>
          </a:solidFill>
          <a:ln w="9525">
            <a:noFill/>
            <a:miter lim="800000"/>
            <a:headEnd/>
            <a:tailEnd/>
          </a:ln>
        </p:spPr>
        <p:txBody>
          <a:bodyPr/>
          <a:lstStyle/>
          <a:p>
            <a:pPr marL="342900" indent="-342900" eaLnBrk="1" fontAlgn="auto" hangingPunct="1">
              <a:lnSpc>
                <a:spcPct val="90000"/>
              </a:lnSpc>
              <a:spcBef>
                <a:spcPct val="20000"/>
              </a:spcBef>
              <a:spcAft>
                <a:spcPts val="0"/>
              </a:spcAft>
              <a:defRPr/>
            </a:pPr>
            <a:r>
              <a:rPr kumimoji="0" lang="en-US" altLang="zh-CN" sz="2200" b="1" kern="0">
                <a:solidFill>
                  <a:srgbClr val="FFFFFF"/>
                </a:solidFill>
                <a:latin typeface="Courier New" pitchFamily="49" charset="0"/>
              </a:rPr>
              <a:t>for (j=1; j&lt;M; j++)</a:t>
            </a:r>
          </a:p>
          <a:p>
            <a:pPr marL="742950" lvl="1" indent="-285750" eaLnBrk="1" fontAlgn="auto" hangingPunct="1">
              <a:lnSpc>
                <a:spcPct val="90000"/>
              </a:lnSpc>
              <a:spcBef>
                <a:spcPct val="20000"/>
              </a:spcBef>
              <a:spcAft>
                <a:spcPts val="0"/>
              </a:spcAft>
              <a:defRPr/>
            </a:pPr>
            <a:r>
              <a:rPr kumimoji="0" lang="en-US" altLang="zh-CN" sz="2200" b="1" kern="0">
                <a:solidFill>
                  <a:srgbClr val="FFFFFF"/>
                </a:solidFill>
                <a:latin typeface="Courier New" pitchFamily="49" charset="0"/>
              </a:rPr>
              <a:t>for (i=1; i&lt;N; i++)</a:t>
            </a:r>
          </a:p>
          <a:p>
            <a:pPr marL="742950" lvl="1" indent="-285750" eaLnBrk="1" fontAlgn="auto" hangingPunct="1">
              <a:lnSpc>
                <a:spcPct val="90000"/>
              </a:lnSpc>
              <a:spcBef>
                <a:spcPct val="20000"/>
              </a:spcBef>
              <a:spcAft>
                <a:spcPts val="0"/>
              </a:spcAft>
              <a:defRPr/>
            </a:pPr>
            <a:r>
              <a:rPr kumimoji="0" lang="en-US" altLang="zh-CN" sz="2200" b="1" kern="0">
                <a:solidFill>
                  <a:srgbClr val="FFFFFF"/>
                </a:solidFill>
                <a:latin typeface="Courier New" pitchFamily="49" charset="0"/>
              </a:rPr>
              <a:t>	D[i] = D[i] +B[j,i]</a:t>
            </a:r>
            <a:endParaRPr kumimoji="0" lang="en-US" altLang="zh-CN" sz="2200" b="1" kern="0">
              <a:solidFill>
                <a:srgbClr val="FFFFFF"/>
              </a:solidFill>
            </a:endParaRPr>
          </a:p>
        </p:txBody>
      </p:sp>
      <p:sp>
        <p:nvSpPr>
          <p:cNvPr id="15" name="Rectangle 5">
            <a:extLst>
              <a:ext uri="{FF2B5EF4-FFF2-40B4-BE49-F238E27FC236}">
                <a16:creationId xmlns:a16="http://schemas.microsoft.com/office/drawing/2014/main" id="{8E657E8D-5A59-424A-A6CD-787BE58C0219}"/>
              </a:ext>
            </a:extLst>
          </p:cNvPr>
          <p:cNvSpPr>
            <a:spLocks noChangeArrowheads="1"/>
          </p:cNvSpPr>
          <p:nvPr/>
        </p:nvSpPr>
        <p:spPr bwMode="auto">
          <a:xfrm>
            <a:off x="1752600" y="2819400"/>
            <a:ext cx="7391400" cy="1600200"/>
          </a:xfrm>
          <a:prstGeom prst="rect">
            <a:avLst/>
          </a:prstGeom>
          <a:solidFill>
            <a:srgbClr val="063DE8"/>
          </a:solidFill>
          <a:ln w="9525">
            <a:noFill/>
            <a:miter lim="800000"/>
            <a:headEnd/>
            <a:tailEnd/>
          </a:ln>
        </p:spPr>
        <p:txBody>
          <a:bodyPr/>
          <a:lstStyle/>
          <a:p>
            <a:pPr marL="342900" indent="-342900" eaLnBrk="1" fontAlgn="auto" hangingPunct="1">
              <a:lnSpc>
                <a:spcPct val="90000"/>
              </a:lnSpc>
              <a:spcBef>
                <a:spcPct val="20000"/>
              </a:spcBef>
              <a:spcAft>
                <a:spcPts val="0"/>
              </a:spcAft>
              <a:defRPr/>
            </a:pPr>
            <a:r>
              <a:rPr kumimoji="0" lang="en-US" altLang="zh-CN" sz="2200" b="1" kern="0" dirty="0">
                <a:solidFill>
                  <a:srgbClr val="FFFFFF"/>
                </a:solidFill>
                <a:latin typeface="Courier New" pitchFamily="49" charset="0"/>
              </a:rPr>
              <a:t>for (j=1; j&lt;M; j++)</a:t>
            </a:r>
          </a:p>
          <a:p>
            <a:pPr marL="742950" lvl="1" indent="-285750" eaLnBrk="1" fontAlgn="auto" hangingPunct="1">
              <a:lnSpc>
                <a:spcPct val="90000"/>
              </a:lnSpc>
              <a:spcBef>
                <a:spcPct val="20000"/>
              </a:spcBef>
              <a:spcAft>
                <a:spcPts val="0"/>
              </a:spcAft>
              <a:defRPr/>
            </a:pPr>
            <a:r>
              <a:rPr kumimoji="0" lang="en-US" altLang="zh-CN" sz="2200" b="1" kern="0" dirty="0">
                <a:solidFill>
                  <a:srgbClr val="FFFFFF"/>
                </a:solidFill>
                <a:latin typeface="Courier New" pitchFamily="49" charset="0"/>
              </a:rPr>
              <a:t>for (ii=1; ii&lt;N; ii+=s)</a:t>
            </a:r>
          </a:p>
          <a:p>
            <a:pPr marL="742950" lvl="1" indent="-285750" eaLnBrk="1" fontAlgn="auto" hangingPunct="1">
              <a:lnSpc>
                <a:spcPct val="90000"/>
              </a:lnSpc>
              <a:spcBef>
                <a:spcPct val="20000"/>
              </a:spcBef>
              <a:spcAft>
                <a:spcPts val="0"/>
              </a:spcAft>
              <a:defRPr/>
            </a:pPr>
            <a:r>
              <a:rPr kumimoji="0" lang="en-US" altLang="zh-CN" sz="2200" b="1" kern="0" dirty="0">
                <a:solidFill>
                  <a:srgbClr val="FFFFFF"/>
                </a:solidFill>
                <a:latin typeface="Courier New" pitchFamily="49" charset="0"/>
              </a:rPr>
              <a:t>    for (</a:t>
            </a:r>
            <a:r>
              <a:rPr kumimoji="0" lang="en-US" altLang="zh-CN" sz="2200" b="1" kern="0" dirty="0" err="1">
                <a:solidFill>
                  <a:srgbClr val="FFFFFF"/>
                </a:solidFill>
                <a:latin typeface="Courier New" pitchFamily="49" charset="0"/>
              </a:rPr>
              <a:t>i</a:t>
            </a:r>
            <a:r>
              <a:rPr kumimoji="0" lang="en-US" altLang="zh-CN" sz="2200" b="1" kern="0" dirty="0">
                <a:solidFill>
                  <a:srgbClr val="FFFFFF"/>
                </a:solidFill>
                <a:latin typeface="Courier New" pitchFamily="49" charset="0"/>
              </a:rPr>
              <a:t>=ii; </a:t>
            </a:r>
            <a:r>
              <a:rPr kumimoji="0" lang="en-US" altLang="zh-CN" sz="2200" b="1" kern="0" dirty="0" err="1">
                <a:solidFill>
                  <a:srgbClr val="FFFFFF"/>
                </a:solidFill>
                <a:latin typeface="Courier New" pitchFamily="49" charset="0"/>
              </a:rPr>
              <a:t>i</a:t>
            </a:r>
            <a:r>
              <a:rPr kumimoji="0" lang="en-US" altLang="zh-CN" sz="2200" b="1" kern="0" dirty="0">
                <a:solidFill>
                  <a:srgbClr val="FFFFFF"/>
                </a:solidFill>
                <a:latin typeface="Courier New" pitchFamily="49" charset="0"/>
              </a:rPr>
              <a:t>&lt;min(ii+s-1,N); </a:t>
            </a:r>
            <a:r>
              <a:rPr kumimoji="0" lang="en-US" altLang="zh-CN" sz="2200" b="1" kern="0" dirty="0" err="1">
                <a:solidFill>
                  <a:srgbClr val="FFFFFF"/>
                </a:solidFill>
                <a:latin typeface="Courier New" pitchFamily="49" charset="0"/>
              </a:rPr>
              <a:t>i</a:t>
            </a:r>
            <a:r>
              <a:rPr kumimoji="0" lang="en-US" altLang="zh-CN" sz="2200" b="1" kern="0" dirty="0">
                <a:solidFill>
                  <a:srgbClr val="FFFFFF"/>
                </a:solidFill>
                <a:latin typeface="Courier New" pitchFamily="49" charset="0"/>
              </a:rPr>
              <a:t>++)</a:t>
            </a:r>
          </a:p>
          <a:p>
            <a:pPr marL="742950" lvl="1" indent="-285750" eaLnBrk="1" fontAlgn="auto" hangingPunct="1">
              <a:lnSpc>
                <a:spcPct val="90000"/>
              </a:lnSpc>
              <a:spcBef>
                <a:spcPct val="20000"/>
              </a:spcBef>
              <a:spcAft>
                <a:spcPts val="0"/>
              </a:spcAft>
              <a:defRPr/>
            </a:pPr>
            <a:r>
              <a:rPr kumimoji="0" lang="en-US" altLang="zh-CN" sz="2200" b="1" kern="0" dirty="0">
                <a:solidFill>
                  <a:srgbClr val="FFFFFF"/>
                </a:solidFill>
                <a:latin typeface="Courier New" pitchFamily="49" charset="0"/>
              </a:rPr>
              <a:t>			D[</a:t>
            </a:r>
            <a:r>
              <a:rPr kumimoji="0" lang="en-US" altLang="zh-CN" sz="2200" b="1" kern="0" dirty="0" err="1">
                <a:solidFill>
                  <a:srgbClr val="FFFFFF"/>
                </a:solidFill>
                <a:latin typeface="Courier New" pitchFamily="49" charset="0"/>
              </a:rPr>
              <a:t>i</a:t>
            </a:r>
            <a:r>
              <a:rPr kumimoji="0" lang="en-US" altLang="zh-CN" sz="2200" b="1" kern="0" dirty="0">
                <a:solidFill>
                  <a:srgbClr val="FFFFFF"/>
                </a:solidFill>
                <a:latin typeface="Courier New" pitchFamily="49" charset="0"/>
              </a:rPr>
              <a:t>] = D[</a:t>
            </a:r>
            <a:r>
              <a:rPr kumimoji="0" lang="en-US" altLang="zh-CN" sz="2200" b="1" kern="0" dirty="0" err="1">
                <a:solidFill>
                  <a:srgbClr val="FFFFFF"/>
                </a:solidFill>
                <a:latin typeface="Courier New" pitchFamily="49" charset="0"/>
              </a:rPr>
              <a:t>i</a:t>
            </a:r>
            <a:r>
              <a:rPr kumimoji="0" lang="en-US" altLang="zh-CN" sz="2200" b="1" kern="0" dirty="0">
                <a:solidFill>
                  <a:srgbClr val="FFFFFF"/>
                </a:solidFill>
                <a:latin typeface="Courier New" pitchFamily="49" charset="0"/>
              </a:rPr>
              <a:t>] +B[</a:t>
            </a:r>
            <a:r>
              <a:rPr kumimoji="0" lang="en-US" altLang="zh-CN" sz="2200" b="1" kern="0" dirty="0" err="1">
                <a:solidFill>
                  <a:srgbClr val="FFFFFF"/>
                </a:solidFill>
                <a:latin typeface="Courier New" pitchFamily="49" charset="0"/>
              </a:rPr>
              <a:t>j,i</a:t>
            </a:r>
            <a:r>
              <a:rPr kumimoji="0" lang="en-US" altLang="zh-CN" sz="2200" b="1" kern="0" dirty="0">
                <a:solidFill>
                  <a:srgbClr val="FFFFFF"/>
                </a:solidFill>
                <a:latin typeface="Courier New" pitchFamily="49" charset="0"/>
              </a:rPr>
              <a:t>]</a:t>
            </a:r>
            <a:endParaRPr kumimoji="0" lang="en-US" altLang="zh-CN" sz="2200" b="1" kern="0" dirty="0">
              <a:solidFill>
                <a:srgbClr val="FFFFFF"/>
              </a:solidFill>
            </a:endParaRPr>
          </a:p>
        </p:txBody>
      </p:sp>
      <p:sp>
        <p:nvSpPr>
          <p:cNvPr id="16" name="Text Box 7">
            <a:extLst>
              <a:ext uri="{FF2B5EF4-FFF2-40B4-BE49-F238E27FC236}">
                <a16:creationId xmlns:a16="http://schemas.microsoft.com/office/drawing/2014/main" id="{08E03376-ED6E-4AF6-9A14-E8FB6E03452A}"/>
              </a:ext>
            </a:extLst>
          </p:cNvPr>
          <p:cNvSpPr txBox="1">
            <a:spLocks noChangeArrowheads="1"/>
          </p:cNvSpPr>
          <p:nvPr/>
        </p:nvSpPr>
        <p:spPr bwMode="auto">
          <a:xfrm>
            <a:off x="441325" y="2941638"/>
            <a:ext cx="933450" cy="822325"/>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kumimoji="0" lang="en-US" altLang="zh-CN" sz="1800" b="1" kern="0" dirty="0">
                <a:solidFill>
                  <a:srgbClr val="063DE8"/>
                </a:solidFill>
                <a:latin typeface="Comic Sans MS" pitchFamily="66" charset="0"/>
              </a:rPr>
              <a:t>Strip</a:t>
            </a:r>
          </a:p>
          <a:p>
            <a:pPr eaLnBrk="1" fontAlgn="auto" hangingPunct="1">
              <a:spcBef>
                <a:spcPts val="0"/>
              </a:spcBef>
              <a:spcAft>
                <a:spcPts val="0"/>
              </a:spcAft>
              <a:defRPr/>
            </a:pPr>
            <a:r>
              <a:rPr kumimoji="0" lang="en-US" altLang="zh-CN" sz="1800" b="1" kern="0" dirty="0">
                <a:solidFill>
                  <a:srgbClr val="063DE8"/>
                </a:solidFill>
                <a:latin typeface="Comic Sans MS" pitchFamily="66" charset="0"/>
              </a:rPr>
              <a:t>mine</a:t>
            </a:r>
          </a:p>
        </p:txBody>
      </p:sp>
      <p:sp>
        <p:nvSpPr>
          <p:cNvPr id="17" name="Rectangle 9">
            <a:extLst>
              <a:ext uri="{FF2B5EF4-FFF2-40B4-BE49-F238E27FC236}">
                <a16:creationId xmlns:a16="http://schemas.microsoft.com/office/drawing/2014/main" id="{79ED0995-A6D0-4D48-8B59-D0FB18AABDEF}"/>
              </a:ext>
            </a:extLst>
          </p:cNvPr>
          <p:cNvSpPr>
            <a:spLocks noChangeArrowheads="1"/>
          </p:cNvSpPr>
          <p:nvPr/>
        </p:nvSpPr>
        <p:spPr bwMode="auto">
          <a:xfrm>
            <a:off x="2286000" y="4572000"/>
            <a:ext cx="6858000" cy="1600200"/>
          </a:xfrm>
          <a:prstGeom prst="rect">
            <a:avLst/>
          </a:prstGeom>
          <a:solidFill>
            <a:srgbClr val="063DE8"/>
          </a:solidFill>
          <a:ln w="9525">
            <a:noFill/>
            <a:miter lim="800000"/>
            <a:headEnd/>
            <a:tailEnd/>
          </a:ln>
        </p:spPr>
        <p:txBody>
          <a:bodyPr/>
          <a:lstStyle/>
          <a:p>
            <a:pPr marL="342900" indent="-342900" eaLnBrk="1" fontAlgn="auto" hangingPunct="1">
              <a:lnSpc>
                <a:spcPct val="90000"/>
              </a:lnSpc>
              <a:spcBef>
                <a:spcPct val="20000"/>
              </a:spcBef>
              <a:spcAft>
                <a:spcPts val="0"/>
              </a:spcAft>
              <a:defRPr/>
            </a:pPr>
            <a:r>
              <a:rPr kumimoji="0" lang="en-US" altLang="zh-CN" sz="2200" b="1" kern="0" dirty="0">
                <a:solidFill>
                  <a:srgbClr val="FFFFFF"/>
                </a:solidFill>
                <a:latin typeface="Courier New" pitchFamily="49" charset="0"/>
              </a:rPr>
              <a:t>for (ii=1; ii&lt;N; ii+=s)</a:t>
            </a:r>
          </a:p>
          <a:p>
            <a:pPr marL="342900" indent="-342900" eaLnBrk="1" fontAlgn="auto" hangingPunct="1">
              <a:lnSpc>
                <a:spcPct val="90000"/>
              </a:lnSpc>
              <a:spcBef>
                <a:spcPct val="20000"/>
              </a:spcBef>
              <a:spcAft>
                <a:spcPts val="0"/>
              </a:spcAft>
              <a:defRPr/>
            </a:pPr>
            <a:r>
              <a:rPr kumimoji="0" lang="en-US" altLang="zh-CN" sz="1800" b="1" kern="0" dirty="0">
                <a:solidFill>
                  <a:srgbClr val="FFFFFF"/>
                </a:solidFill>
              </a:rPr>
              <a:t>      </a:t>
            </a:r>
            <a:r>
              <a:rPr kumimoji="0" lang="en-US" altLang="zh-CN" sz="1800" b="1" kern="0" dirty="0">
                <a:solidFill>
                  <a:srgbClr val="FFFFFF"/>
                </a:solidFill>
                <a:latin typeface="Courier New" pitchFamily="49" charset="0"/>
                <a:cs typeface="Courier New" pitchFamily="49" charset="0"/>
              </a:rPr>
              <a:t>for (j=1; j&lt;M; j++)</a:t>
            </a:r>
            <a:endParaRPr kumimoji="0" lang="en-US" altLang="zh-CN" sz="2200" b="1" kern="0" dirty="0">
              <a:solidFill>
                <a:srgbClr val="FFFFFF"/>
              </a:solidFill>
              <a:latin typeface="Courier New" pitchFamily="49" charset="0"/>
              <a:cs typeface="Courier New" pitchFamily="49" charset="0"/>
            </a:endParaRPr>
          </a:p>
          <a:p>
            <a:pPr marL="742950" lvl="1" indent="-285750" eaLnBrk="1" fontAlgn="auto" hangingPunct="1">
              <a:lnSpc>
                <a:spcPct val="90000"/>
              </a:lnSpc>
              <a:spcBef>
                <a:spcPct val="20000"/>
              </a:spcBef>
              <a:spcAft>
                <a:spcPts val="0"/>
              </a:spcAft>
              <a:defRPr/>
            </a:pPr>
            <a:r>
              <a:rPr kumimoji="0" lang="en-US" altLang="zh-CN" sz="2200" b="1" kern="0" dirty="0">
                <a:solidFill>
                  <a:srgbClr val="FFFFFF"/>
                </a:solidFill>
                <a:latin typeface="Courier New" pitchFamily="49" charset="0"/>
                <a:cs typeface="Courier New" pitchFamily="49" charset="0"/>
              </a:rPr>
              <a:t>   for (</a:t>
            </a:r>
            <a:r>
              <a:rPr kumimoji="0" lang="en-US" altLang="zh-CN" sz="2200" b="1" kern="0" dirty="0" err="1">
                <a:solidFill>
                  <a:srgbClr val="FFFFFF"/>
                </a:solidFill>
                <a:latin typeface="Courier New" pitchFamily="49" charset="0"/>
                <a:cs typeface="Courier New" pitchFamily="49" charset="0"/>
              </a:rPr>
              <a:t>i</a:t>
            </a:r>
            <a:r>
              <a:rPr kumimoji="0" lang="en-US" altLang="zh-CN" sz="2200" b="1" kern="0" dirty="0">
                <a:solidFill>
                  <a:srgbClr val="FFFFFF"/>
                </a:solidFill>
                <a:latin typeface="Courier New" pitchFamily="49" charset="0"/>
                <a:cs typeface="Courier New" pitchFamily="49" charset="0"/>
              </a:rPr>
              <a:t>=ii; </a:t>
            </a:r>
            <a:r>
              <a:rPr kumimoji="0" lang="en-US" altLang="zh-CN" sz="2200" b="1" kern="0" dirty="0" err="1">
                <a:solidFill>
                  <a:srgbClr val="FFFFFF"/>
                </a:solidFill>
                <a:latin typeface="Courier New" pitchFamily="49" charset="0"/>
                <a:cs typeface="Courier New" pitchFamily="49" charset="0"/>
              </a:rPr>
              <a:t>i</a:t>
            </a:r>
            <a:r>
              <a:rPr kumimoji="0" lang="en-US" altLang="zh-CN" sz="2200" b="1" kern="0" dirty="0">
                <a:solidFill>
                  <a:srgbClr val="FFFFFF"/>
                </a:solidFill>
                <a:latin typeface="Courier New" pitchFamily="49" charset="0"/>
                <a:cs typeface="Courier New" pitchFamily="49" charset="0"/>
              </a:rPr>
              <a:t>&lt;min(ii+s-1,N); </a:t>
            </a:r>
            <a:r>
              <a:rPr kumimoji="0" lang="en-US" altLang="zh-CN" sz="2200" b="1" kern="0" dirty="0" err="1">
                <a:solidFill>
                  <a:srgbClr val="FFFFFF"/>
                </a:solidFill>
                <a:latin typeface="Courier New" pitchFamily="49" charset="0"/>
                <a:cs typeface="Courier New" pitchFamily="49" charset="0"/>
              </a:rPr>
              <a:t>i</a:t>
            </a:r>
            <a:r>
              <a:rPr kumimoji="0" lang="en-US" altLang="zh-CN" sz="2200" b="1" kern="0" dirty="0">
                <a:solidFill>
                  <a:srgbClr val="FFFFFF"/>
                </a:solidFill>
                <a:latin typeface="Courier New" pitchFamily="49" charset="0"/>
                <a:cs typeface="Courier New" pitchFamily="49" charset="0"/>
              </a:rPr>
              <a:t>++)</a:t>
            </a:r>
          </a:p>
          <a:p>
            <a:pPr marL="742950" lvl="1" indent="-285750" eaLnBrk="1" fontAlgn="auto" hangingPunct="1">
              <a:lnSpc>
                <a:spcPct val="90000"/>
              </a:lnSpc>
              <a:spcBef>
                <a:spcPct val="20000"/>
              </a:spcBef>
              <a:spcAft>
                <a:spcPts val="0"/>
              </a:spcAft>
              <a:defRPr/>
            </a:pPr>
            <a:r>
              <a:rPr kumimoji="0" lang="en-US" altLang="zh-CN" sz="2200" b="1" kern="0" dirty="0">
                <a:solidFill>
                  <a:srgbClr val="FFFFFF"/>
                </a:solidFill>
                <a:latin typeface="Courier New" pitchFamily="49" charset="0"/>
                <a:cs typeface="Courier New" pitchFamily="49" charset="0"/>
              </a:rPr>
              <a:t>			D[</a:t>
            </a:r>
            <a:r>
              <a:rPr kumimoji="0" lang="en-US" altLang="zh-CN" sz="2200" b="1" kern="0" dirty="0" err="1">
                <a:solidFill>
                  <a:srgbClr val="FFFFFF"/>
                </a:solidFill>
                <a:latin typeface="Courier New" pitchFamily="49" charset="0"/>
                <a:cs typeface="Courier New" pitchFamily="49" charset="0"/>
              </a:rPr>
              <a:t>i</a:t>
            </a:r>
            <a:r>
              <a:rPr kumimoji="0" lang="en-US" altLang="zh-CN" sz="2200" b="1" kern="0" dirty="0">
                <a:solidFill>
                  <a:srgbClr val="FFFFFF"/>
                </a:solidFill>
                <a:latin typeface="Courier New" pitchFamily="49" charset="0"/>
                <a:cs typeface="Courier New" pitchFamily="49" charset="0"/>
              </a:rPr>
              <a:t>] = D[</a:t>
            </a:r>
            <a:r>
              <a:rPr kumimoji="0" lang="en-US" altLang="zh-CN" sz="2200" b="1" kern="0" dirty="0" err="1">
                <a:solidFill>
                  <a:srgbClr val="FFFFFF"/>
                </a:solidFill>
                <a:latin typeface="Courier New" pitchFamily="49" charset="0"/>
                <a:cs typeface="Courier New" pitchFamily="49" charset="0"/>
              </a:rPr>
              <a:t>i</a:t>
            </a:r>
            <a:r>
              <a:rPr kumimoji="0" lang="en-US" altLang="zh-CN" sz="2200" b="1" kern="0" dirty="0">
                <a:solidFill>
                  <a:srgbClr val="FFFFFF"/>
                </a:solidFill>
                <a:latin typeface="Courier New" pitchFamily="49" charset="0"/>
                <a:cs typeface="Courier New" pitchFamily="49" charset="0"/>
              </a:rPr>
              <a:t>] +B[</a:t>
            </a:r>
            <a:r>
              <a:rPr kumimoji="0" lang="en-US" altLang="zh-CN" sz="2200" b="1" kern="0" dirty="0" err="1">
                <a:solidFill>
                  <a:srgbClr val="FFFFFF"/>
                </a:solidFill>
                <a:latin typeface="Courier New" pitchFamily="49" charset="0"/>
                <a:cs typeface="Courier New" pitchFamily="49" charset="0"/>
              </a:rPr>
              <a:t>j,i</a:t>
            </a:r>
            <a:r>
              <a:rPr kumimoji="0" lang="en-US" altLang="zh-CN" sz="2200" b="1" kern="0" dirty="0">
                <a:solidFill>
                  <a:srgbClr val="FFFFFF"/>
                </a:solidFill>
                <a:latin typeface="Courier New" pitchFamily="49" charset="0"/>
                <a:cs typeface="Courier New" pitchFamily="49" charset="0"/>
              </a:rPr>
              <a:t>]</a:t>
            </a:r>
          </a:p>
        </p:txBody>
      </p:sp>
      <p:sp>
        <p:nvSpPr>
          <p:cNvPr id="18" name="Text Box 10">
            <a:extLst>
              <a:ext uri="{FF2B5EF4-FFF2-40B4-BE49-F238E27FC236}">
                <a16:creationId xmlns:a16="http://schemas.microsoft.com/office/drawing/2014/main" id="{255C8CAB-5F9E-42ED-9186-524B6BCDD63D}"/>
              </a:ext>
            </a:extLst>
          </p:cNvPr>
          <p:cNvSpPr txBox="1">
            <a:spLocks noChangeArrowheads="1"/>
          </p:cNvSpPr>
          <p:nvPr/>
        </p:nvSpPr>
        <p:spPr bwMode="auto">
          <a:xfrm>
            <a:off x="517525" y="4846638"/>
            <a:ext cx="1370013" cy="457200"/>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kumimoji="0" lang="en-US" altLang="zh-CN" sz="1800" b="1" kern="0">
                <a:solidFill>
                  <a:srgbClr val="063DE8"/>
                </a:solidFill>
                <a:latin typeface="Comic Sans MS" pitchFamily="66" charset="0"/>
              </a:rPr>
              <a:t>Permute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a:extLst>
              <a:ext uri="{FF2B5EF4-FFF2-40B4-BE49-F238E27FC236}">
                <a16:creationId xmlns:a16="http://schemas.microsoft.com/office/drawing/2014/main" id="{C51298B8-538C-400D-994E-43531F381C64}"/>
              </a:ext>
            </a:extLst>
          </p:cNvPr>
          <p:cNvSpPr>
            <a:spLocks noGrp="1" noChangeArrowheads="1"/>
          </p:cNvSpPr>
          <p:nvPr>
            <p:ph type="title"/>
          </p:nvPr>
        </p:nvSpPr>
        <p:spPr/>
        <p:txBody>
          <a:bodyPr/>
          <a:lstStyle/>
          <a:p>
            <a:r>
              <a:rPr lang="en-US" altLang="zh-CN"/>
              <a:t>Unroll——</a:t>
            </a:r>
            <a:r>
              <a:rPr lang="zh-CN" altLang="en-US"/>
              <a:t>循环展开</a:t>
            </a:r>
          </a:p>
        </p:txBody>
      </p:sp>
      <p:sp>
        <p:nvSpPr>
          <p:cNvPr id="101379" name="内容占位符 2">
            <a:extLst>
              <a:ext uri="{FF2B5EF4-FFF2-40B4-BE49-F238E27FC236}">
                <a16:creationId xmlns:a16="http://schemas.microsoft.com/office/drawing/2014/main" id="{9E4EB2E9-C9B7-4BFB-81DE-B30B4A711A35}"/>
              </a:ext>
            </a:extLst>
          </p:cNvPr>
          <p:cNvSpPr>
            <a:spLocks noGrp="1" noChangeArrowheads="1"/>
          </p:cNvSpPr>
          <p:nvPr>
            <p:ph idx="1"/>
          </p:nvPr>
        </p:nvSpPr>
        <p:spPr/>
        <p:txBody>
          <a:bodyPr/>
          <a:lstStyle/>
          <a:p>
            <a:r>
              <a:rPr lang="zh-CN" altLang="en-US"/>
              <a:t>简单重复语句，重复次数</a:t>
            </a:r>
            <a:r>
              <a:rPr lang="en-US" altLang="zh-CN"/>
              <a:t>——</a:t>
            </a:r>
            <a:r>
              <a:rPr lang="zh-CN" altLang="en-US"/>
              <a:t>展开因子</a:t>
            </a:r>
            <a:endParaRPr lang="en-US" altLang="zh-CN"/>
          </a:p>
          <a:p>
            <a:r>
              <a:rPr lang="zh-CN" altLang="en-US"/>
              <a:t>只要重复次数不超过迭代数，就安全</a:t>
            </a:r>
            <a:endParaRPr lang="en-US" altLang="zh-CN"/>
          </a:p>
          <a:p>
            <a:r>
              <a:rPr lang="en-US" altLang="zh-CN"/>
              <a:t>Unroll-and-jam</a:t>
            </a:r>
            <a:r>
              <a:rPr lang="zh-CN" altLang="en-US"/>
              <a:t>展开外层循环，并重复内存循环的语句（不保证安全）</a:t>
            </a:r>
            <a:endParaRPr lang="en-US" altLang="zh-CN"/>
          </a:p>
          <a:p>
            <a:r>
              <a:rPr lang="zh-CN" altLang="en-US"/>
              <a:t>最有效的优化，但过分展开有风险</a:t>
            </a:r>
          </a:p>
        </p:txBody>
      </p:sp>
      <p:sp>
        <p:nvSpPr>
          <p:cNvPr id="7" name="Rectangle 5">
            <a:extLst>
              <a:ext uri="{FF2B5EF4-FFF2-40B4-BE49-F238E27FC236}">
                <a16:creationId xmlns:a16="http://schemas.microsoft.com/office/drawing/2014/main" id="{DD4113F9-CCE3-4919-827C-92CD3F3EAB38}"/>
              </a:ext>
            </a:extLst>
          </p:cNvPr>
          <p:cNvSpPr>
            <a:spLocks noChangeArrowheads="1"/>
          </p:cNvSpPr>
          <p:nvPr/>
        </p:nvSpPr>
        <p:spPr bwMode="auto">
          <a:xfrm>
            <a:off x="-76200" y="4652963"/>
            <a:ext cx="2743200" cy="1295400"/>
          </a:xfrm>
          <a:prstGeom prst="rect">
            <a:avLst/>
          </a:prstGeom>
          <a:solidFill>
            <a:srgbClr val="008000"/>
          </a:solidFill>
          <a:ln w="9525">
            <a:solidFill>
              <a:srgbClr val="008000"/>
            </a:solidFill>
            <a:miter lim="800000"/>
            <a:headEnd/>
            <a:tailEnd/>
          </a:ln>
        </p:spPr>
        <p:txBody>
          <a:bodyPr/>
          <a:lstStyle/>
          <a:p>
            <a:pPr marL="342900" indent="-342900" eaLnBrk="1" fontAlgn="auto" hangingPunct="1">
              <a:lnSpc>
                <a:spcPct val="90000"/>
              </a:lnSpc>
              <a:spcBef>
                <a:spcPct val="20000"/>
              </a:spcBef>
              <a:spcAft>
                <a:spcPts val="0"/>
              </a:spcAft>
              <a:defRPr/>
            </a:pPr>
            <a:r>
              <a:rPr kumimoji="0" lang="en-US" altLang="zh-CN" sz="1500" b="1" kern="0" dirty="0">
                <a:solidFill>
                  <a:srgbClr val="FFFF00"/>
                </a:solidFill>
                <a:latin typeface="Courier New" pitchFamily="49" charset="0"/>
              </a:rPr>
              <a:t>Original:</a:t>
            </a:r>
          </a:p>
          <a:p>
            <a:pPr marL="342900" indent="-342900" eaLnBrk="1" fontAlgn="auto" hangingPunct="1">
              <a:lnSpc>
                <a:spcPct val="90000"/>
              </a:lnSpc>
              <a:spcBef>
                <a:spcPct val="20000"/>
              </a:spcBef>
              <a:spcAft>
                <a:spcPts val="0"/>
              </a:spcAft>
              <a:defRPr/>
            </a:pPr>
            <a:r>
              <a:rPr kumimoji="0" lang="en-US" altLang="zh-CN" sz="1500" kern="0" dirty="0">
                <a:solidFill>
                  <a:srgbClr val="FFFFFF"/>
                </a:solidFill>
                <a:latin typeface="Courier New" pitchFamily="49" charset="0"/>
              </a:rPr>
              <a:t>for (</a:t>
            </a:r>
            <a:r>
              <a:rPr kumimoji="0" lang="en-US" altLang="zh-CN" sz="1500" kern="0" dirty="0" err="1">
                <a:solidFill>
                  <a:srgbClr val="FFFFFF"/>
                </a:solidFill>
                <a:latin typeface="Courier New" pitchFamily="49" charset="0"/>
              </a:rPr>
              <a:t>i</a:t>
            </a:r>
            <a:r>
              <a:rPr kumimoji="0" lang="en-US" altLang="zh-CN" sz="1500" kern="0" dirty="0">
                <a:solidFill>
                  <a:srgbClr val="FFFFFF"/>
                </a:solidFill>
                <a:latin typeface="Courier New" pitchFamily="49" charset="0"/>
              </a:rPr>
              <a:t>=0; </a:t>
            </a:r>
            <a:r>
              <a:rPr kumimoji="0" lang="en-US" altLang="zh-CN" sz="1500" kern="0" dirty="0" err="1">
                <a:solidFill>
                  <a:srgbClr val="FFFFFF"/>
                </a:solidFill>
                <a:latin typeface="Courier New" pitchFamily="49" charset="0"/>
              </a:rPr>
              <a:t>i</a:t>
            </a:r>
            <a:r>
              <a:rPr kumimoji="0" lang="en-US" altLang="zh-CN" sz="1500" kern="0" dirty="0">
                <a:solidFill>
                  <a:srgbClr val="FFFFFF"/>
                </a:solidFill>
                <a:latin typeface="Courier New" pitchFamily="49" charset="0"/>
              </a:rPr>
              <a:t>&lt;4; </a:t>
            </a:r>
            <a:r>
              <a:rPr kumimoji="0" lang="en-US" altLang="zh-CN" sz="1500" kern="0" dirty="0" err="1">
                <a:solidFill>
                  <a:srgbClr val="FFFFFF"/>
                </a:solidFill>
                <a:latin typeface="Courier New" pitchFamily="49" charset="0"/>
              </a:rPr>
              <a:t>i</a:t>
            </a:r>
            <a:r>
              <a:rPr kumimoji="0" lang="en-US" altLang="zh-CN" sz="1500" kern="0" dirty="0">
                <a:solidFill>
                  <a:srgbClr val="FFFFFF"/>
                </a:solidFill>
                <a:latin typeface="Courier New" pitchFamily="49" charset="0"/>
              </a:rPr>
              <a:t>++)</a:t>
            </a:r>
          </a:p>
          <a:p>
            <a:pPr marL="342900" indent="-342900" eaLnBrk="1" fontAlgn="auto" hangingPunct="1">
              <a:lnSpc>
                <a:spcPct val="90000"/>
              </a:lnSpc>
              <a:spcBef>
                <a:spcPct val="20000"/>
              </a:spcBef>
              <a:spcAft>
                <a:spcPts val="0"/>
              </a:spcAft>
              <a:defRPr/>
            </a:pPr>
            <a:r>
              <a:rPr kumimoji="0" lang="en-US" altLang="zh-CN" sz="1500" kern="0" dirty="0">
                <a:solidFill>
                  <a:srgbClr val="FFFFFF"/>
                </a:solidFill>
                <a:latin typeface="Courier New" pitchFamily="49" charset="0"/>
              </a:rPr>
              <a:t> for (j=0; j&lt;8; j++)</a:t>
            </a:r>
          </a:p>
          <a:p>
            <a:pPr marL="342900" indent="-342900" eaLnBrk="1" fontAlgn="auto" hangingPunct="1">
              <a:lnSpc>
                <a:spcPct val="90000"/>
              </a:lnSpc>
              <a:spcBef>
                <a:spcPct val="20000"/>
              </a:spcBef>
              <a:spcAft>
                <a:spcPts val="0"/>
              </a:spcAft>
              <a:defRPr/>
            </a:pPr>
            <a:r>
              <a:rPr kumimoji="0" lang="en-US" altLang="zh-CN" sz="1500" kern="0" dirty="0">
                <a:solidFill>
                  <a:srgbClr val="FFFFFF"/>
                </a:solidFill>
                <a:latin typeface="Courier New" pitchFamily="49" charset="0"/>
              </a:rPr>
              <a:t>  A[</a:t>
            </a:r>
            <a:r>
              <a:rPr kumimoji="0" lang="en-US" altLang="zh-CN" sz="1500" kern="0" dirty="0" err="1">
                <a:solidFill>
                  <a:srgbClr val="FFFFFF"/>
                </a:solidFill>
                <a:latin typeface="Courier New" pitchFamily="49" charset="0"/>
              </a:rPr>
              <a:t>i</a:t>
            </a:r>
            <a:r>
              <a:rPr kumimoji="0" lang="en-US" altLang="zh-CN" sz="1500" kern="0" dirty="0">
                <a:solidFill>
                  <a:srgbClr val="FFFFFF"/>
                </a:solidFill>
                <a:latin typeface="Courier New" pitchFamily="49" charset="0"/>
              </a:rPr>
              <a:t>][j] = B[j+1][</a:t>
            </a:r>
            <a:r>
              <a:rPr kumimoji="0" lang="en-US" altLang="zh-CN" sz="1500" kern="0" dirty="0" err="1">
                <a:solidFill>
                  <a:srgbClr val="FFFFFF"/>
                </a:solidFill>
                <a:latin typeface="Courier New" pitchFamily="49" charset="0"/>
              </a:rPr>
              <a:t>i</a:t>
            </a:r>
            <a:r>
              <a:rPr kumimoji="0" lang="en-US" altLang="zh-CN" sz="1500" kern="0" dirty="0">
                <a:solidFill>
                  <a:srgbClr val="FFFFFF"/>
                </a:solidFill>
                <a:latin typeface="Courier New" pitchFamily="49" charset="0"/>
              </a:rPr>
              <a:t>];</a:t>
            </a:r>
            <a:endParaRPr kumimoji="0" lang="en-US" altLang="zh-CN" sz="1500" kern="0" dirty="0">
              <a:solidFill>
                <a:srgbClr val="FFFFFF"/>
              </a:solidFill>
            </a:endParaRPr>
          </a:p>
        </p:txBody>
      </p:sp>
      <p:sp>
        <p:nvSpPr>
          <p:cNvPr id="8" name="Rectangle 5">
            <a:extLst>
              <a:ext uri="{FF2B5EF4-FFF2-40B4-BE49-F238E27FC236}">
                <a16:creationId xmlns:a16="http://schemas.microsoft.com/office/drawing/2014/main" id="{CC933BE9-35B0-46ED-83E8-DFF980C7109E}"/>
              </a:ext>
            </a:extLst>
          </p:cNvPr>
          <p:cNvSpPr>
            <a:spLocks noChangeArrowheads="1"/>
          </p:cNvSpPr>
          <p:nvPr/>
        </p:nvSpPr>
        <p:spPr bwMode="auto">
          <a:xfrm>
            <a:off x="2819400" y="4652963"/>
            <a:ext cx="2971800" cy="1295400"/>
          </a:xfrm>
          <a:prstGeom prst="rect">
            <a:avLst/>
          </a:prstGeom>
          <a:solidFill>
            <a:srgbClr val="008000"/>
          </a:solidFill>
          <a:ln w="9525">
            <a:solidFill>
              <a:srgbClr val="595959"/>
            </a:solidFill>
            <a:miter lim="800000"/>
            <a:headEnd/>
            <a:tailEnd/>
          </a:ln>
        </p:spPr>
        <p:txBody>
          <a:bodyPr/>
          <a:lstStyle/>
          <a:p>
            <a:pPr marL="342900" indent="-342900" eaLnBrk="1" fontAlgn="auto" hangingPunct="1">
              <a:lnSpc>
                <a:spcPct val="90000"/>
              </a:lnSpc>
              <a:spcBef>
                <a:spcPct val="20000"/>
              </a:spcBef>
              <a:spcAft>
                <a:spcPts val="0"/>
              </a:spcAft>
              <a:defRPr/>
            </a:pPr>
            <a:r>
              <a:rPr kumimoji="0" lang="en-US" altLang="zh-CN" sz="1500" b="1" kern="0" dirty="0">
                <a:solidFill>
                  <a:srgbClr val="FFFF00"/>
                </a:solidFill>
                <a:latin typeface="Courier New" pitchFamily="49" charset="0"/>
              </a:rPr>
              <a:t>Unroll j</a:t>
            </a:r>
          </a:p>
          <a:p>
            <a:pPr marL="342900" indent="-342900" eaLnBrk="1" fontAlgn="auto" hangingPunct="1">
              <a:lnSpc>
                <a:spcPct val="90000"/>
              </a:lnSpc>
              <a:spcBef>
                <a:spcPct val="20000"/>
              </a:spcBef>
              <a:spcAft>
                <a:spcPts val="0"/>
              </a:spcAft>
              <a:defRPr/>
            </a:pPr>
            <a:r>
              <a:rPr kumimoji="0" lang="en-US" altLang="zh-CN" sz="1500" kern="0" dirty="0">
                <a:solidFill>
                  <a:srgbClr val="FFFFFF"/>
                </a:solidFill>
                <a:latin typeface="Courier New" pitchFamily="49" charset="0"/>
              </a:rPr>
              <a:t>for (</a:t>
            </a:r>
            <a:r>
              <a:rPr kumimoji="0" lang="en-US" altLang="zh-CN" sz="1500" kern="0" dirty="0" err="1">
                <a:solidFill>
                  <a:srgbClr val="FFFFFF"/>
                </a:solidFill>
                <a:latin typeface="Courier New" pitchFamily="49" charset="0"/>
              </a:rPr>
              <a:t>i</a:t>
            </a:r>
            <a:r>
              <a:rPr kumimoji="0" lang="en-US" altLang="zh-CN" sz="1500" kern="0" dirty="0">
                <a:solidFill>
                  <a:srgbClr val="FFFFFF"/>
                </a:solidFill>
                <a:latin typeface="Courier New" pitchFamily="49" charset="0"/>
              </a:rPr>
              <a:t>=0; </a:t>
            </a:r>
            <a:r>
              <a:rPr kumimoji="0" lang="en-US" altLang="zh-CN" sz="1500" kern="0" dirty="0" err="1">
                <a:solidFill>
                  <a:srgbClr val="FFFFFF"/>
                </a:solidFill>
                <a:latin typeface="Courier New" pitchFamily="49" charset="0"/>
              </a:rPr>
              <a:t>i</a:t>
            </a:r>
            <a:r>
              <a:rPr kumimoji="0" lang="en-US" altLang="zh-CN" sz="1500" kern="0" dirty="0">
                <a:solidFill>
                  <a:srgbClr val="FFFFFF"/>
                </a:solidFill>
                <a:latin typeface="Courier New" pitchFamily="49" charset="0"/>
              </a:rPr>
              <a:t>&lt;4; </a:t>
            </a:r>
            <a:r>
              <a:rPr kumimoji="0" lang="en-US" altLang="zh-CN" sz="1500" kern="0" dirty="0" err="1">
                <a:solidFill>
                  <a:srgbClr val="FFFFFF"/>
                </a:solidFill>
                <a:latin typeface="Courier New" pitchFamily="49" charset="0"/>
              </a:rPr>
              <a:t>i</a:t>
            </a:r>
            <a:r>
              <a:rPr kumimoji="0" lang="en-US" altLang="zh-CN" sz="1500" kern="0" dirty="0">
                <a:solidFill>
                  <a:srgbClr val="FFFFFF"/>
                </a:solidFill>
                <a:latin typeface="Courier New" pitchFamily="49" charset="0"/>
              </a:rPr>
              <a:t>++)</a:t>
            </a:r>
          </a:p>
          <a:p>
            <a:pPr marL="342900" indent="-342900" eaLnBrk="1" fontAlgn="auto" hangingPunct="1">
              <a:lnSpc>
                <a:spcPct val="90000"/>
              </a:lnSpc>
              <a:spcBef>
                <a:spcPct val="20000"/>
              </a:spcBef>
              <a:spcAft>
                <a:spcPts val="0"/>
              </a:spcAft>
              <a:defRPr/>
            </a:pPr>
            <a:r>
              <a:rPr kumimoji="0" lang="en-US" altLang="zh-CN" sz="1500" kern="0" dirty="0">
                <a:solidFill>
                  <a:srgbClr val="FFFFFF"/>
                </a:solidFill>
                <a:latin typeface="Courier New" pitchFamily="49" charset="0"/>
              </a:rPr>
              <a:t> for (j=0; j&lt;8; j+=2)</a:t>
            </a:r>
          </a:p>
          <a:p>
            <a:pPr marL="342900" lvl="1" indent="-342900" eaLnBrk="1" fontAlgn="auto" hangingPunct="1">
              <a:lnSpc>
                <a:spcPct val="90000"/>
              </a:lnSpc>
              <a:spcBef>
                <a:spcPct val="20000"/>
              </a:spcBef>
              <a:spcAft>
                <a:spcPts val="0"/>
              </a:spcAft>
              <a:defRPr/>
            </a:pPr>
            <a:r>
              <a:rPr kumimoji="0" lang="en-US" altLang="zh-CN" sz="1500" kern="0" dirty="0">
                <a:solidFill>
                  <a:srgbClr val="FFFFFF"/>
                </a:solidFill>
                <a:latin typeface="Courier New" pitchFamily="49" charset="0"/>
              </a:rPr>
              <a:t>  A[</a:t>
            </a:r>
            <a:r>
              <a:rPr kumimoji="0" lang="en-US" altLang="zh-CN" sz="1500" kern="0" dirty="0" err="1">
                <a:solidFill>
                  <a:srgbClr val="FFFFFF"/>
                </a:solidFill>
                <a:latin typeface="Courier New" pitchFamily="49" charset="0"/>
              </a:rPr>
              <a:t>i</a:t>
            </a:r>
            <a:r>
              <a:rPr kumimoji="0" lang="en-US" altLang="zh-CN" sz="1500" kern="0" dirty="0">
                <a:solidFill>
                  <a:srgbClr val="FFFFFF"/>
                </a:solidFill>
                <a:latin typeface="Courier New" pitchFamily="49" charset="0"/>
              </a:rPr>
              <a:t>][j] = B[j+1][</a:t>
            </a:r>
            <a:r>
              <a:rPr kumimoji="0" lang="en-US" altLang="zh-CN" sz="1500" kern="0" dirty="0" err="1">
                <a:solidFill>
                  <a:srgbClr val="FFFFFF"/>
                </a:solidFill>
                <a:latin typeface="Courier New" pitchFamily="49" charset="0"/>
              </a:rPr>
              <a:t>i</a:t>
            </a:r>
            <a:r>
              <a:rPr kumimoji="0" lang="en-US" altLang="zh-CN" sz="1500" kern="0" dirty="0">
                <a:solidFill>
                  <a:srgbClr val="FFFFFF"/>
                </a:solidFill>
                <a:latin typeface="Courier New" pitchFamily="49" charset="0"/>
              </a:rPr>
              <a:t>];</a:t>
            </a:r>
            <a:endParaRPr kumimoji="0" lang="en-US" altLang="zh-CN" sz="1500" kern="0" dirty="0">
              <a:solidFill>
                <a:srgbClr val="FFFFFF"/>
              </a:solidFill>
            </a:endParaRPr>
          </a:p>
          <a:p>
            <a:pPr marL="342900" lvl="1" indent="-342900" eaLnBrk="1" fontAlgn="auto" hangingPunct="1">
              <a:lnSpc>
                <a:spcPct val="90000"/>
              </a:lnSpc>
              <a:spcBef>
                <a:spcPct val="20000"/>
              </a:spcBef>
              <a:spcAft>
                <a:spcPts val="0"/>
              </a:spcAft>
              <a:defRPr/>
            </a:pPr>
            <a:r>
              <a:rPr kumimoji="0" lang="en-US" altLang="zh-CN" sz="1500" kern="0" dirty="0">
                <a:solidFill>
                  <a:srgbClr val="FFFFFF"/>
                </a:solidFill>
                <a:latin typeface="Courier New" pitchFamily="49" charset="0"/>
              </a:rPr>
              <a:t>  A[</a:t>
            </a:r>
            <a:r>
              <a:rPr kumimoji="0" lang="en-US" altLang="zh-CN" sz="1500" kern="0" dirty="0" err="1">
                <a:solidFill>
                  <a:srgbClr val="FFFFFF"/>
                </a:solidFill>
                <a:latin typeface="Courier New" pitchFamily="49" charset="0"/>
              </a:rPr>
              <a:t>i</a:t>
            </a:r>
            <a:r>
              <a:rPr kumimoji="0" lang="en-US" altLang="zh-CN" sz="1500" kern="0" dirty="0">
                <a:solidFill>
                  <a:srgbClr val="FFFFFF"/>
                </a:solidFill>
                <a:latin typeface="Courier New" pitchFamily="49" charset="0"/>
              </a:rPr>
              <a:t>][j+1] = B[j+2][</a:t>
            </a:r>
            <a:r>
              <a:rPr kumimoji="0" lang="en-US" altLang="zh-CN" sz="1500" kern="0" dirty="0" err="1">
                <a:solidFill>
                  <a:srgbClr val="FFFFFF"/>
                </a:solidFill>
                <a:latin typeface="Courier New" pitchFamily="49" charset="0"/>
              </a:rPr>
              <a:t>i</a:t>
            </a:r>
            <a:r>
              <a:rPr kumimoji="0" lang="en-US" altLang="zh-CN" sz="1500" kern="0" dirty="0">
                <a:solidFill>
                  <a:srgbClr val="FFFFFF"/>
                </a:solidFill>
                <a:latin typeface="Courier New" pitchFamily="49" charset="0"/>
              </a:rPr>
              <a:t>];</a:t>
            </a:r>
            <a:endParaRPr kumimoji="0" lang="en-US" altLang="zh-CN" sz="1500" kern="0" dirty="0">
              <a:solidFill>
                <a:srgbClr val="FFFFFF"/>
              </a:solidFill>
            </a:endParaRPr>
          </a:p>
          <a:p>
            <a:pPr marL="342900" indent="-342900" eaLnBrk="1" fontAlgn="auto" hangingPunct="1">
              <a:lnSpc>
                <a:spcPct val="90000"/>
              </a:lnSpc>
              <a:spcBef>
                <a:spcPct val="20000"/>
              </a:spcBef>
              <a:spcAft>
                <a:spcPts val="0"/>
              </a:spcAft>
              <a:defRPr/>
            </a:pPr>
            <a:endParaRPr kumimoji="0" lang="en-US" altLang="zh-CN" sz="1500" kern="0" dirty="0">
              <a:solidFill>
                <a:srgbClr val="FFFFFF"/>
              </a:solidFill>
              <a:latin typeface="Courier New" pitchFamily="49" charset="0"/>
            </a:endParaRPr>
          </a:p>
        </p:txBody>
      </p:sp>
      <p:sp>
        <p:nvSpPr>
          <p:cNvPr id="9" name="Rectangle 5">
            <a:extLst>
              <a:ext uri="{FF2B5EF4-FFF2-40B4-BE49-F238E27FC236}">
                <a16:creationId xmlns:a16="http://schemas.microsoft.com/office/drawing/2014/main" id="{95CBCACB-FBA6-41FA-A175-1AA54B3831A5}"/>
              </a:ext>
            </a:extLst>
          </p:cNvPr>
          <p:cNvSpPr>
            <a:spLocks noChangeArrowheads="1"/>
          </p:cNvSpPr>
          <p:nvPr/>
        </p:nvSpPr>
        <p:spPr bwMode="auto">
          <a:xfrm>
            <a:off x="5943600" y="4652963"/>
            <a:ext cx="3276600" cy="1295400"/>
          </a:xfrm>
          <a:prstGeom prst="rect">
            <a:avLst/>
          </a:prstGeom>
          <a:solidFill>
            <a:srgbClr val="008000"/>
          </a:solidFill>
          <a:ln w="9525">
            <a:solidFill>
              <a:srgbClr val="008000"/>
            </a:solidFill>
            <a:miter lim="800000"/>
            <a:headEnd/>
            <a:tailEnd/>
          </a:ln>
        </p:spPr>
        <p:txBody>
          <a:bodyPr/>
          <a:lstStyle/>
          <a:p>
            <a:pPr marL="342900" indent="-342900" eaLnBrk="1" fontAlgn="auto" hangingPunct="1">
              <a:lnSpc>
                <a:spcPct val="90000"/>
              </a:lnSpc>
              <a:spcBef>
                <a:spcPct val="20000"/>
              </a:spcBef>
              <a:spcAft>
                <a:spcPts val="0"/>
              </a:spcAft>
              <a:defRPr/>
            </a:pPr>
            <a:r>
              <a:rPr kumimoji="0" lang="en-US" altLang="zh-CN" sz="1500" b="1" kern="0" dirty="0">
                <a:solidFill>
                  <a:srgbClr val="FFFF00"/>
                </a:solidFill>
                <a:latin typeface="Courier New" pitchFamily="49" charset="0"/>
              </a:rPr>
              <a:t>Unroll-and-jam </a:t>
            </a:r>
            <a:r>
              <a:rPr kumimoji="0" lang="en-US" altLang="zh-CN" sz="1500" b="1" kern="0" dirty="0" err="1">
                <a:solidFill>
                  <a:srgbClr val="FFFF00"/>
                </a:solidFill>
                <a:latin typeface="Courier New" pitchFamily="49" charset="0"/>
              </a:rPr>
              <a:t>i</a:t>
            </a:r>
            <a:endParaRPr kumimoji="0" lang="en-US" altLang="zh-CN" sz="1500" b="1" kern="0" dirty="0">
              <a:solidFill>
                <a:srgbClr val="FFFF00"/>
              </a:solidFill>
              <a:latin typeface="Courier New" pitchFamily="49" charset="0"/>
            </a:endParaRPr>
          </a:p>
          <a:p>
            <a:pPr marL="342900" indent="-342900" eaLnBrk="1" fontAlgn="auto" hangingPunct="1">
              <a:lnSpc>
                <a:spcPct val="90000"/>
              </a:lnSpc>
              <a:spcBef>
                <a:spcPct val="20000"/>
              </a:spcBef>
              <a:spcAft>
                <a:spcPts val="0"/>
              </a:spcAft>
              <a:defRPr/>
            </a:pPr>
            <a:r>
              <a:rPr kumimoji="0" lang="en-US" altLang="zh-CN" sz="1500" kern="0" dirty="0">
                <a:solidFill>
                  <a:srgbClr val="FFFFFF"/>
                </a:solidFill>
                <a:latin typeface="Courier New" pitchFamily="49" charset="0"/>
              </a:rPr>
              <a:t>for (</a:t>
            </a:r>
            <a:r>
              <a:rPr kumimoji="0" lang="en-US" altLang="zh-CN" sz="1500" kern="0" dirty="0" err="1">
                <a:solidFill>
                  <a:srgbClr val="FFFFFF"/>
                </a:solidFill>
                <a:latin typeface="Courier New" pitchFamily="49" charset="0"/>
              </a:rPr>
              <a:t>i</a:t>
            </a:r>
            <a:r>
              <a:rPr kumimoji="0" lang="en-US" altLang="zh-CN" sz="1500" kern="0" dirty="0">
                <a:solidFill>
                  <a:srgbClr val="FFFFFF"/>
                </a:solidFill>
                <a:latin typeface="Courier New" pitchFamily="49" charset="0"/>
              </a:rPr>
              <a:t>= 0; </a:t>
            </a:r>
            <a:r>
              <a:rPr kumimoji="0" lang="en-US" altLang="zh-CN" sz="1500" kern="0" dirty="0" err="1">
                <a:solidFill>
                  <a:srgbClr val="FFFFFF"/>
                </a:solidFill>
                <a:latin typeface="Courier New" pitchFamily="49" charset="0"/>
              </a:rPr>
              <a:t>i</a:t>
            </a:r>
            <a:r>
              <a:rPr kumimoji="0" lang="en-US" altLang="zh-CN" sz="1500" kern="0" dirty="0">
                <a:solidFill>
                  <a:srgbClr val="FFFFFF"/>
                </a:solidFill>
                <a:latin typeface="Courier New" pitchFamily="49" charset="0"/>
              </a:rPr>
              <a:t>&lt;4; </a:t>
            </a:r>
            <a:r>
              <a:rPr kumimoji="0" lang="en-US" altLang="zh-CN" sz="1500" kern="0" dirty="0" err="1">
                <a:solidFill>
                  <a:srgbClr val="FFFFFF"/>
                </a:solidFill>
                <a:latin typeface="Courier New" pitchFamily="49" charset="0"/>
              </a:rPr>
              <a:t>i</a:t>
            </a:r>
            <a:r>
              <a:rPr kumimoji="0" lang="en-US" altLang="zh-CN" sz="1500" kern="0" dirty="0">
                <a:solidFill>
                  <a:srgbClr val="FFFFFF"/>
                </a:solidFill>
                <a:latin typeface="Courier New" pitchFamily="49" charset="0"/>
              </a:rPr>
              <a:t>+=2)</a:t>
            </a:r>
          </a:p>
          <a:p>
            <a:pPr marL="342900" lvl="1" indent="-342900" eaLnBrk="1" fontAlgn="auto" hangingPunct="1">
              <a:lnSpc>
                <a:spcPct val="90000"/>
              </a:lnSpc>
              <a:spcBef>
                <a:spcPct val="20000"/>
              </a:spcBef>
              <a:spcAft>
                <a:spcPts val="0"/>
              </a:spcAft>
              <a:defRPr/>
            </a:pPr>
            <a:r>
              <a:rPr kumimoji="0" lang="en-US" altLang="zh-CN" sz="1500" kern="0" dirty="0">
                <a:solidFill>
                  <a:srgbClr val="FFFFFF"/>
                </a:solidFill>
                <a:latin typeface="Courier New" pitchFamily="49" charset="0"/>
              </a:rPr>
              <a:t> for (j=0; j&lt;8; </a:t>
            </a:r>
            <a:r>
              <a:rPr kumimoji="0" lang="en-US" altLang="zh-CN" sz="1500" kern="0" dirty="0" err="1">
                <a:solidFill>
                  <a:srgbClr val="FFFFFF"/>
                </a:solidFill>
                <a:latin typeface="Courier New" pitchFamily="49" charset="0"/>
              </a:rPr>
              <a:t>j++</a:t>
            </a:r>
            <a:r>
              <a:rPr kumimoji="0" lang="en-US" altLang="zh-CN" sz="1500" kern="0" dirty="0">
                <a:solidFill>
                  <a:srgbClr val="FFFFFF"/>
                </a:solidFill>
                <a:latin typeface="Courier New" pitchFamily="49" charset="0"/>
              </a:rPr>
              <a:t>) </a:t>
            </a:r>
          </a:p>
          <a:p>
            <a:pPr marL="342900" lvl="1" indent="-342900" eaLnBrk="1" fontAlgn="auto" hangingPunct="1">
              <a:lnSpc>
                <a:spcPct val="90000"/>
              </a:lnSpc>
              <a:spcBef>
                <a:spcPct val="20000"/>
              </a:spcBef>
              <a:spcAft>
                <a:spcPts val="0"/>
              </a:spcAft>
              <a:defRPr/>
            </a:pPr>
            <a:r>
              <a:rPr kumimoji="0" lang="en-US" altLang="zh-CN" sz="1500" kern="0" dirty="0">
                <a:solidFill>
                  <a:srgbClr val="FFFFFF"/>
                </a:solidFill>
                <a:latin typeface="Courier New" pitchFamily="49" charset="0"/>
              </a:rPr>
              <a:t>   A[</a:t>
            </a:r>
            <a:r>
              <a:rPr kumimoji="0" lang="en-US" altLang="zh-CN" sz="1500" kern="0" dirty="0" err="1">
                <a:solidFill>
                  <a:srgbClr val="FFFFFF"/>
                </a:solidFill>
                <a:latin typeface="Courier New" pitchFamily="49" charset="0"/>
              </a:rPr>
              <a:t>i</a:t>
            </a:r>
            <a:r>
              <a:rPr kumimoji="0" lang="en-US" altLang="zh-CN" sz="1500" kern="0" dirty="0">
                <a:solidFill>
                  <a:srgbClr val="FFFFFF"/>
                </a:solidFill>
                <a:latin typeface="Courier New" pitchFamily="49" charset="0"/>
              </a:rPr>
              <a:t>][j] = B[j+1][</a:t>
            </a:r>
            <a:r>
              <a:rPr kumimoji="0" lang="en-US" altLang="zh-CN" sz="1500" kern="0" dirty="0" err="1">
                <a:solidFill>
                  <a:srgbClr val="FFFFFF"/>
                </a:solidFill>
                <a:latin typeface="Courier New" pitchFamily="49" charset="0"/>
              </a:rPr>
              <a:t>i</a:t>
            </a:r>
            <a:r>
              <a:rPr kumimoji="0" lang="en-US" altLang="zh-CN" sz="1500" kern="0" dirty="0">
                <a:solidFill>
                  <a:srgbClr val="FFFFFF"/>
                </a:solidFill>
                <a:latin typeface="Courier New" pitchFamily="49" charset="0"/>
              </a:rPr>
              <a:t>];</a:t>
            </a:r>
            <a:endParaRPr kumimoji="0" lang="en-US" altLang="zh-CN" sz="1500" kern="0" dirty="0">
              <a:solidFill>
                <a:srgbClr val="FFFFFF"/>
              </a:solidFill>
            </a:endParaRPr>
          </a:p>
          <a:p>
            <a:pPr marL="342900" lvl="1" indent="-342900" eaLnBrk="1" fontAlgn="auto" hangingPunct="1">
              <a:lnSpc>
                <a:spcPct val="90000"/>
              </a:lnSpc>
              <a:spcBef>
                <a:spcPct val="20000"/>
              </a:spcBef>
              <a:spcAft>
                <a:spcPts val="0"/>
              </a:spcAft>
              <a:defRPr/>
            </a:pPr>
            <a:r>
              <a:rPr kumimoji="0" lang="en-US" altLang="zh-CN" sz="1500" kern="0" dirty="0">
                <a:solidFill>
                  <a:srgbClr val="FFFFFF"/>
                </a:solidFill>
                <a:latin typeface="Courier New" pitchFamily="49" charset="0"/>
              </a:rPr>
              <a:t>   A[i+1][j] = B[j+1][i+1];</a:t>
            </a:r>
            <a:endParaRPr kumimoji="0" lang="en-US" altLang="zh-CN" sz="1500" kern="0" dirty="0">
              <a:solidFill>
                <a:srgbClr val="FFFFFF"/>
              </a:solidFill>
            </a:endParaRPr>
          </a:p>
          <a:p>
            <a:pPr marL="342900" indent="-342900" eaLnBrk="1" fontAlgn="auto" hangingPunct="1">
              <a:lnSpc>
                <a:spcPct val="90000"/>
              </a:lnSpc>
              <a:spcBef>
                <a:spcPct val="20000"/>
              </a:spcBef>
              <a:spcAft>
                <a:spcPts val="0"/>
              </a:spcAft>
              <a:defRPr/>
            </a:pPr>
            <a:endParaRPr kumimoji="0" lang="en-US" altLang="zh-CN" sz="1500" kern="0" dirty="0">
              <a:solidFill>
                <a:srgbClr val="FFFFFF"/>
              </a:solidFill>
              <a:latin typeface="Courier New" pitchFamily="49"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a:extLst>
              <a:ext uri="{FF2B5EF4-FFF2-40B4-BE49-F238E27FC236}">
                <a16:creationId xmlns:a16="http://schemas.microsoft.com/office/drawing/2014/main" id="{69CEBF9B-093D-49A5-A525-BDADCDD9AFA6}"/>
              </a:ext>
            </a:extLst>
          </p:cNvPr>
          <p:cNvSpPr>
            <a:spLocks noGrp="1" noChangeArrowheads="1"/>
          </p:cNvSpPr>
          <p:nvPr>
            <p:ph type="title"/>
          </p:nvPr>
        </p:nvSpPr>
        <p:spPr/>
        <p:txBody>
          <a:bodyPr/>
          <a:lstStyle/>
          <a:p>
            <a:r>
              <a:rPr lang="en-US" altLang="zh-CN" dirty="0"/>
              <a:t>Unroll-and-Jam</a:t>
            </a:r>
            <a:r>
              <a:rPr lang="zh-CN" altLang="en-US" dirty="0"/>
              <a:t>如何有利局部性</a:t>
            </a:r>
          </a:p>
        </p:txBody>
      </p:sp>
      <p:sp>
        <p:nvSpPr>
          <p:cNvPr id="3" name="内容占位符 2">
            <a:extLst>
              <a:ext uri="{FF2B5EF4-FFF2-40B4-BE49-F238E27FC236}">
                <a16:creationId xmlns:a16="http://schemas.microsoft.com/office/drawing/2014/main" id="{5A338993-96C9-4D63-B592-B12CC1C001C1}"/>
              </a:ext>
            </a:extLst>
          </p:cNvPr>
          <p:cNvSpPr>
            <a:spLocks noGrp="1" noChangeArrowheads="1"/>
          </p:cNvSpPr>
          <p:nvPr>
            <p:ph idx="1"/>
          </p:nvPr>
        </p:nvSpPr>
        <p:spPr/>
        <p:txBody>
          <a:bodyPr/>
          <a:lstStyle/>
          <a:p>
            <a:endParaRPr lang="en-US" altLang="zh-CN"/>
          </a:p>
          <a:p>
            <a:endParaRPr lang="en-US" altLang="zh-CN"/>
          </a:p>
          <a:p>
            <a:endParaRPr lang="en-US" altLang="zh-CN"/>
          </a:p>
          <a:p>
            <a:endParaRPr lang="en-US" altLang="zh-CN"/>
          </a:p>
          <a:p>
            <a:endParaRPr lang="en-US" altLang="zh-CN"/>
          </a:p>
          <a:p>
            <a:endParaRPr lang="en-US" altLang="zh-CN"/>
          </a:p>
          <a:p>
            <a:r>
              <a:rPr lang="zh-CN" altLang="en-US"/>
              <a:t>短时间内复用</a:t>
            </a:r>
            <a:r>
              <a:rPr lang="en-US" altLang="zh-CN"/>
              <a:t>B</a:t>
            </a:r>
            <a:r>
              <a:rPr lang="zh-CN" altLang="en-US"/>
              <a:t>的元素</a:t>
            </a:r>
            <a:endParaRPr lang="en-US" altLang="zh-CN"/>
          </a:p>
          <a:p>
            <a:r>
              <a:rPr lang="zh-CN" altLang="en-US"/>
              <a:t>外层循环展开越多效果越明显</a:t>
            </a:r>
          </a:p>
        </p:txBody>
      </p:sp>
      <p:sp>
        <p:nvSpPr>
          <p:cNvPr id="102404" name="Rectangle 5">
            <a:extLst>
              <a:ext uri="{FF2B5EF4-FFF2-40B4-BE49-F238E27FC236}">
                <a16:creationId xmlns:a16="http://schemas.microsoft.com/office/drawing/2014/main" id="{31D0E0E8-4AF1-46FD-B9BD-F78740F6E1EB}"/>
              </a:ext>
            </a:extLst>
          </p:cNvPr>
          <p:cNvSpPr>
            <a:spLocks noChangeArrowheads="1"/>
          </p:cNvSpPr>
          <p:nvPr/>
        </p:nvSpPr>
        <p:spPr bwMode="auto">
          <a:xfrm>
            <a:off x="685800" y="1371600"/>
            <a:ext cx="4419600" cy="1295400"/>
          </a:xfrm>
          <a:prstGeom prst="rect">
            <a:avLst/>
          </a:prstGeom>
          <a:solidFill>
            <a:srgbClr val="008000"/>
          </a:solidFill>
          <a:ln w="9525">
            <a:solidFill>
              <a:srgbClr val="008000"/>
            </a:solidFill>
            <a:miter lim="800000"/>
            <a:headEnd/>
            <a:tailEnd/>
          </a:ln>
        </p:spPr>
        <p:txBody>
          <a:bodyPr/>
          <a:lstStyle>
            <a:lvl1pPr marL="342900" indent="-342900">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Tx/>
              <a:buSzTx/>
              <a:buFontTx/>
              <a:buNone/>
            </a:pPr>
            <a:r>
              <a:rPr lang="en-US" altLang="zh-CN" sz="1500" b="1">
                <a:solidFill>
                  <a:srgbClr val="FFFF00"/>
                </a:solidFill>
                <a:latin typeface="Courier New" panose="02070309020205020404" pitchFamily="49" charset="0"/>
              </a:rPr>
              <a:t>Original:</a:t>
            </a:r>
          </a:p>
          <a:p>
            <a:pPr eaLnBrk="1" hangingPunct="1">
              <a:lnSpc>
                <a:spcPct val="90000"/>
              </a:lnSpc>
              <a:buClrTx/>
              <a:buSzTx/>
              <a:buFontTx/>
              <a:buNone/>
            </a:pPr>
            <a:r>
              <a:rPr lang="en-US" altLang="zh-CN" sz="1500">
                <a:solidFill>
                  <a:srgbClr val="FFFFFF"/>
                </a:solidFill>
                <a:latin typeface="Courier New" panose="02070309020205020404" pitchFamily="49" charset="0"/>
              </a:rPr>
              <a:t>for (i=0; i&lt;4; i++)</a:t>
            </a:r>
          </a:p>
          <a:p>
            <a:pPr eaLnBrk="1" hangingPunct="1">
              <a:lnSpc>
                <a:spcPct val="90000"/>
              </a:lnSpc>
              <a:buClrTx/>
              <a:buSzTx/>
              <a:buFontTx/>
              <a:buNone/>
            </a:pPr>
            <a:r>
              <a:rPr lang="en-US" altLang="zh-CN" sz="1500">
                <a:solidFill>
                  <a:srgbClr val="FFFFFF"/>
                </a:solidFill>
                <a:latin typeface="Courier New" panose="02070309020205020404" pitchFamily="49" charset="0"/>
              </a:rPr>
              <a:t> for (j=0; j&lt;8; j++)</a:t>
            </a:r>
          </a:p>
          <a:p>
            <a:pPr eaLnBrk="1" hangingPunct="1">
              <a:lnSpc>
                <a:spcPct val="90000"/>
              </a:lnSpc>
              <a:buClrTx/>
              <a:buSzTx/>
              <a:buFontTx/>
              <a:buNone/>
            </a:pPr>
            <a:r>
              <a:rPr lang="en-US" altLang="zh-CN" sz="1500">
                <a:solidFill>
                  <a:srgbClr val="FFFFFF"/>
                </a:solidFill>
                <a:latin typeface="Courier New" panose="02070309020205020404" pitchFamily="49" charset="0"/>
              </a:rPr>
              <a:t>  A[i][j] = B[j+1][i] + B[j+1][i+1]; </a:t>
            </a:r>
            <a:endParaRPr lang="en-US" altLang="zh-CN" sz="1500">
              <a:solidFill>
                <a:srgbClr val="FFFFFF"/>
              </a:solidFill>
              <a:latin typeface="Tahoma" panose="020B0604030504040204" pitchFamily="34" charset="0"/>
            </a:endParaRPr>
          </a:p>
        </p:txBody>
      </p:sp>
      <p:sp>
        <p:nvSpPr>
          <p:cNvPr id="102405" name="Rectangle 5">
            <a:extLst>
              <a:ext uri="{FF2B5EF4-FFF2-40B4-BE49-F238E27FC236}">
                <a16:creationId xmlns:a16="http://schemas.microsoft.com/office/drawing/2014/main" id="{C2EC3E09-50B2-4A2A-8C27-28179D2E7E85}"/>
              </a:ext>
            </a:extLst>
          </p:cNvPr>
          <p:cNvSpPr>
            <a:spLocks noChangeArrowheads="1"/>
          </p:cNvSpPr>
          <p:nvPr/>
        </p:nvSpPr>
        <p:spPr bwMode="auto">
          <a:xfrm>
            <a:off x="4191000" y="2514600"/>
            <a:ext cx="4953000" cy="2209800"/>
          </a:xfrm>
          <a:prstGeom prst="rect">
            <a:avLst/>
          </a:prstGeom>
          <a:solidFill>
            <a:srgbClr val="008000"/>
          </a:solidFill>
          <a:ln w="9525">
            <a:solidFill>
              <a:srgbClr val="008000"/>
            </a:solidFill>
            <a:miter lim="800000"/>
            <a:headEnd/>
            <a:tailEnd/>
          </a:ln>
        </p:spPr>
        <p:txBody>
          <a:bodyPr/>
          <a:lstStyle>
            <a:lvl1pPr marL="342900" indent="-342900">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Tx/>
              <a:buSzTx/>
              <a:buFontTx/>
              <a:buNone/>
            </a:pPr>
            <a:r>
              <a:rPr lang="en-US" altLang="zh-CN" sz="1500" b="1">
                <a:solidFill>
                  <a:srgbClr val="FFFF00"/>
                </a:solidFill>
                <a:latin typeface="Courier New" panose="02070309020205020404" pitchFamily="49" charset="0"/>
              </a:rPr>
              <a:t>Unroll-and-jam i and j loops</a:t>
            </a:r>
          </a:p>
          <a:p>
            <a:pPr eaLnBrk="1" hangingPunct="1">
              <a:lnSpc>
                <a:spcPct val="90000"/>
              </a:lnSpc>
              <a:buClrTx/>
              <a:buSzTx/>
              <a:buFontTx/>
              <a:buNone/>
            </a:pPr>
            <a:r>
              <a:rPr lang="en-US" altLang="zh-CN" sz="1500">
                <a:solidFill>
                  <a:srgbClr val="FFFFFF"/>
                </a:solidFill>
                <a:latin typeface="Courier New" panose="02070309020205020404" pitchFamily="49" charset="0"/>
              </a:rPr>
              <a:t>for (i=0; i&lt;4; i+=2)</a:t>
            </a:r>
          </a:p>
          <a:p>
            <a:pPr eaLnBrk="1" hangingPunct="1">
              <a:lnSpc>
                <a:spcPct val="90000"/>
              </a:lnSpc>
              <a:buClrTx/>
              <a:buSzTx/>
              <a:buFontTx/>
              <a:buNone/>
            </a:pPr>
            <a:r>
              <a:rPr lang="en-US" altLang="zh-CN" sz="1500">
                <a:solidFill>
                  <a:srgbClr val="FFFFFF"/>
                </a:solidFill>
                <a:latin typeface="Courier New" panose="02070309020205020404" pitchFamily="49" charset="0"/>
              </a:rPr>
              <a:t> for (j=0; j&lt;8; j+=2) {</a:t>
            </a:r>
          </a:p>
          <a:p>
            <a:pPr eaLnBrk="1" hangingPunct="1">
              <a:lnSpc>
                <a:spcPct val="90000"/>
              </a:lnSpc>
              <a:buClrTx/>
              <a:buSzTx/>
              <a:buFontTx/>
              <a:buNone/>
            </a:pPr>
            <a:r>
              <a:rPr lang="en-US" altLang="zh-CN" sz="1500">
                <a:solidFill>
                  <a:srgbClr val="FFFFFF"/>
                </a:solidFill>
                <a:latin typeface="Courier New" panose="02070309020205020404" pitchFamily="49" charset="0"/>
              </a:rPr>
              <a:t>  A[i][j]   = B[j+1][i] + B[j+1][i+1];</a:t>
            </a:r>
          </a:p>
          <a:p>
            <a:pPr eaLnBrk="1" hangingPunct="1">
              <a:lnSpc>
                <a:spcPct val="90000"/>
              </a:lnSpc>
              <a:buClrTx/>
              <a:buSzTx/>
              <a:buFontTx/>
              <a:buNone/>
            </a:pPr>
            <a:r>
              <a:rPr lang="en-US" altLang="zh-CN" sz="1500">
                <a:solidFill>
                  <a:srgbClr val="FFFFFF"/>
                </a:solidFill>
                <a:latin typeface="Courier New" panose="02070309020205020404" pitchFamily="49" charset="0"/>
              </a:rPr>
              <a:t>  A[i+1][j] = B[j+1][i+1] + B[j+1][i+2];</a:t>
            </a:r>
          </a:p>
          <a:p>
            <a:pPr eaLnBrk="1" hangingPunct="1">
              <a:lnSpc>
                <a:spcPct val="90000"/>
              </a:lnSpc>
              <a:buClrTx/>
              <a:buSzTx/>
              <a:buFontTx/>
              <a:buNone/>
            </a:pPr>
            <a:r>
              <a:rPr lang="en-US" altLang="zh-CN" sz="1500">
                <a:solidFill>
                  <a:srgbClr val="FFFFFF"/>
                </a:solidFill>
                <a:latin typeface="Courier New" panose="02070309020205020404" pitchFamily="49" charset="0"/>
              </a:rPr>
              <a:t>  A[i][j+1] = B[j+2][i] + B[j+2][i+1];</a:t>
            </a:r>
          </a:p>
          <a:p>
            <a:pPr eaLnBrk="1" hangingPunct="1">
              <a:lnSpc>
                <a:spcPct val="90000"/>
              </a:lnSpc>
              <a:buClrTx/>
              <a:buSzTx/>
              <a:buFontTx/>
              <a:buNone/>
            </a:pPr>
            <a:r>
              <a:rPr lang="en-US" altLang="zh-CN" sz="1500">
                <a:solidFill>
                  <a:srgbClr val="FFFFFF"/>
                </a:solidFill>
                <a:latin typeface="Courier New" panose="02070309020205020404" pitchFamily="49" charset="0"/>
              </a:rPr>
              <a:t>  A[i+1][j+1] B[j+2][i+1] + B[j+2][i+2]; </a:t>
            </a:r>
          </a:p>
          <a:p>
            <a:pPr eaLnBrk="1" hangingPunct="1">
              <a:lnSpc>
                <a:spcPct val="90000"/>
              </a:lnSpc>
              <a:buClrTx/>
              <a:buSzTx/>
              <a:buFontTx/>
              <a:buNone/>
            </a:pPr>
            <a:r>
              <a:rPr lang="en-US" altLang="zh-CN" sz="1500">
                <a:solidFill>
                  <a:srgbClr val="FFFFFF"/>
                </a:solidFill>
                <a:latin typeface="Courier New" panose="02070309020205020404" pitchFamily="49" charset="0"/>
              </a:rPr>
              <a:t>}</a:t>
            </a:r>
            <a:endParaRPr lang="en-US" altLang="zh-CN" sz="1500">
              <a:solidFill>
                <a:srgbClr val="FFFFFF"/>
              </a:solidFill>
              <a:latin typeface="Tahoma" panose="020B0604030504040204" pitchFamily="34" charset="0"/>
            </a:endParaRPr>
          </a:p>
        </p:txBody>
      </p:sp>
      <p:sp>
        <p:nvSpPr>
          <p:cNvPr id="6" name="Oval 8">
            <a:extLst>
              <a:ext uri="{FF2B5EF4-FFF2-40B4-BE49-F238E27FC236}">
                <a16:creationId xmlns:a16="http://schemas.microsoft.com/office/drawing/2014/main" id="{F32BE336-8926-4776-82A7-44F6080A614B}"/>
              </a:ext>
            </a:extLst>
          </p:cNvPr>
          <p:cNvSpPr>
            <a:spLocks noChangeArrowheads="1"/>
          </p:cNvSpPr>
          <p:nvPr/>
        </p:nvSpPr>
        <p:spPr bwMode="auto">
          <a:xfrm>
            <a:off x="7239000" y="3276600"/>
            <a:ext cx="1447800" cy="381000"/>
          </a:xfrm>
          <a:prstGeom prst="ellipse">
            <a:avLst/>
          </a:prstGeom>
          <a:noFill/>
          <a:ln w="15875">
            <a:solidFill>
              <a:srgbClr val="FFF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zh-CN" sz="2400">
              <a:latin typeface="Tahoma" panose="020B0604030504040204" pitchFamily="34" charset="0"/>
            </a:endParaRPr>
          </a:p>
        </p:txBody>
      </p:sp>
      <p:sp>
        <p:nvSpPr>
          <p:cNvPr id="7" name="Oval 9">
            <a:extLst>
              <a:ext uri="{FF2B5EF4-FFF2-40B4-BE49-F238E27FC236}">
                <a16:creationId xmlns:a16="http://schemas.microsoft.com/office/drawing/2014/main" id="{F73438EC-BAAC-4D5F-B023-0DEE2E9BE5D0}"/>
              </a:ext>
            </a:extLst>
          </p:cNvPr>
          <p:cNvSpPr>
            <a:spLocks noChangeArrowheads="1"/>
          </p:cNvSpPr>
          <p:nvPr/>
        </p:nvSpPr>
        <p:spPr bwMode="auto">
          <a:xfrm>
            <a:off x="5791200" y="3505200"/>
            <a:ext cx="1447800" cy="381000"/>
          </a:xfrm>
          <a:prstGeom prst="ellipse">
            <a:avLst/>
          </a:prstGeom>
          <a:noFill/>
          <a:ln w="15875">
            <a:solidFill>
              <a:srgbClr val="FFF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zh-CN" sz="2400">
              <a:latin typeface="Tahoma" panose="020B0604030504040204" pitchFamily="34" charset="0"/>
            </a:endParaRPr>
          </a:p>
        </p:txBody>
      </p:sp>
      <p:sp>
        <p:nvSpPr>
          <p:cNvPr id="8" name="Oval 10">
            <a:extLst>
              <a:ext uri="{FF2B5EF4-FFF2-40B4-BE49-F238E27FC236}">
                <a16:creationId xmlns:a16="http://schemas.microsoft.com/office/drawing/2014/main" id="{D3E7560E-F09C-4C29-9157-55E5641360AD}"/>
              </a:ext>
            </a:extLst>
          </p:cNvPr>
          <p:cNvSpPr>
            <a:spLocks noChangeArrowheads="1"/>
          </p:cNvSpPr>
          <p:nvPr/>
        </p:nvSpPr>
        <p:spPr bwMode="auto">
          <a:xfrm>
            <a:off x="7162800" y="3810000"/>
            <a:ext cx="1447800" cy="381000"/>
          </a:xfrm>
          <a:prstGeom prst="ellipse">
            <a:avLst/>
          </a:prstGeom>
          <a:noFill/>
          <a:ln w="15875">
            <a:solidFill>
              <a:srgbClr val="FFF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zh-CN" sz="2400">
              <a:latin typeface="Tahoma" panose="020B0604030504040204" pitchFamily="34" charset="0"/>
            </a:endParaRPr>
          </a:p>
        </p:txBody>
      </p:sp>
      <p:sp>
        <p:nvSpPr>
          <p:cNvPr id="9" name="Oval 11">
            <a:extLst>
              <a:ext uri="{FF2B5EF4-FFF2-40B4-BE49-F238E27FC236}">
                <a16:creationId xmlns:a16="http://schemas.microsoft.com/office/drawing/2014/main" id="{1F2E8D54-AA88-45C2-8EF5-C7E5EB073A30}"/>
              </a:ext>
            </a:extLst>
          </p:cNvPr>
          <p:cNvSpPr>
            <a:spLocks noChangeArrowheads="1"/>
          </p:cNvSpPr>
          <p:nvPr/>
        </p:nvSpPr>
        <p:spPr bwMode="auto">
          <a:xfrm>
            <a:off x="5638800" y="4038600"/>
            <a:ext cx="1447800" cy="381000"/>
          </a:xfrm>
          <a:prstGeom prst="ellipse">
            <a:avLst/>
          </a:prstGeom>
          <a:noFill/>
          <a:ln w="15875">
            <a:solidFill>
              <a:srgbClr val="FFFF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endParaRPr lang="zh-CN" altLang="zh-CN" sz="2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a:extLst>
              <a:ext uri="{FF2B5EF4-FFF2-40B4-BE49-F238E27FC236}">
                <a16:creationId xmlns:a16="http://schemas.microsoft.com/office/drawing/2014/main" id="{F0B3B25A-8557-4C38-9BBA-580060112A84}"/>
              </a:ext>
            </a:extLst>
          </p:cNvPr>
          <p:cNvSpPr>
            <a:spLocks noGrp="1" noChangeArrowheads="1"/>
          </p:cNvSpPr>
          <p:nvPr>
            <p:ph type="title"/>
          </p:nvPr>
        </p:nvSpPr>
        <p:spPr/>
        <p:txBody>
          <a:bodyPr/>
          <a:lstStyle/>
          <a:p>
            <a:r>
              <a:rPr lang="en-US" altLang="zh-CN"/>
              <a:t>Unroll-and-Jam</a:t>
            </a:r>
            <a:r>
              <a:rPr lang="zh-CN" altLang="en-US"/>
              <a:t>的其他优点</a:t>
            </a:r>
          </a:p>
        </p:txBody>
      </p:sp>
      <p:sp>
        <p:nvSpPr>
          <p:cNvPr id="103427" name="内容占位符 2">
            <a:extLst>
              <a:ext uri="{FF2B5EF4-FFF2-40B4-BE49-F238E27FC236}">
                <a16:creationId xmlns:a16="http://schemas.microsoft.com/office/drawing/2014/main" id="{8AAECB78-8D3A-4FBD-A17A-D60404DA31D2}"/>
              </a:ext>
            </a:extLst>
          </p:cNvPr>
          <p:cNvSpPr>
            <a:spLocks noGrp="1" noChangeArrowheads="1"/>
          </p:cNvSpPr>
          <p:nvPr>
            <p:ph idx="1"/>
          </p:nvPr>
        </p:nvSpPr>
        <p:spPr/>
        <p:txBody>
          <a:bodyPr/>
          <a:lstStyle/>
          <a:p>
            <a:endParaRPr lang="en-US" altLang="zh-CN"/>
          </a:p>
          <a:p>
            <a:endParaRPr lang="en-US" altLang="zh-CN"/>
          </a:p>
          <a:p>
            <a:endParaRPr lang="en-US" altLang="zh-CN"/>
          </a:p>
          <a:p>
            <a:r>
              <a:rPr lang="zh-CN" altLang="en-US"/>
              <a:t>更少的循环</a:t>
            </a:r>
            <a:br>
              <a:rPr lang="en-US" altLang="zh-CN"/>
            </a:br>
            <a:r>
              <a:rPr lang="zh-CN" altLang="en-US"/>
              <a:t>控制操作</a:t>
            </a:r>
            <a:endParaRPr lang="en-US" altLang="zh-CN"/>
          </a:p>
          <a:p>
            <a:r>
              <a:rPr lang="zh-CN" altLang="en-US"/>
              <a:t>无关的计算</a:t>
            </a:r>
            <a:r>
              <a:rPr lang="en-US" altLang="zh-CN">
                <a:sym typeface="Wingdings" panose="05000000000000000000" pitchFamily="2" charset="2"/>
              </a:rPr>
              <a:t></a:t>
            </a:r>
            <a:br>
              <a:rPr lang="en-US" altLang="zh-CN">
                <a:sym typeface="Wingdings" panose="05000000000000000000" pitchFamily="2" charset="2"/>
              </a:rPr>
            </a:br>
            <a:r>
              <a:rPr lang="zh-CN" altLang="en-US">
                <a:sym typeface="Wingdings" panose="05000000000000000000" pitchFamily="2" charset="2"/>
              </a:rPr>
              <a:t>指令级并行</a:t>
            </a:r>
            <a:endParaRPr lang="zh-CN" altLang="en-US"/>
          </a:p>
        </p:txBody>
      </p:sp>
      <p:sp>
        <p:nvSpPr>
          <p:cNvPr id="103428" name="Rectangle 5">
            <a:extLst>
              <a:ext uri="{FF2B5EF4-FFF2-40B4-BE49-F238E27FC236}">
                <a16:creationId xmlns:a16="http://schemas.microsoft.com/office/drawing/2014/main" id="{FF820DE9-EE2B-46D8-8C5E-33FF75D26ADD}"/>
              </a:ext>
            </a:extLst>
          </p:cNvPr>
          <p:cNvSpPr>
            <a:spLocks noChangeArrowheads="1"/>
          </p:cNvSpPr>
          <p:nvPr/>
        </p:nvSpPr>
        <p:spPr bwMode="auto">
          <a:xfrm>
            <a:off x="685800" y="1371600"/>
            <a:ext cx="4419600" cy="1295400"/>
          </a:xfrm>
          <a:prstGeom prst="rect">
            <a:avLst/>
          </a:prstGeom>
          <a:solidFill>
            <a:srgbClr val="008000"/>
          </a:solidFill>
          <a:ln w="9525">
            <a:solidFill>
              <a:srgbClr val="008000"/>
            </a:solidFill>
            <a:miter lim="800000"/>
            <a:headEnd/>
            <a:tailEnd/>
          </a:ln>
        </p:spPr>
        <p:txBody>
          <a:bodyPr/>
          <a:lstStyle>
            <a:lvl1pPr marL="342900" indent="-342900">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Tx/>
              <a:buSzTx/>
              <a:buFontTx/>
              <a:buNone/>
            </a:pPr>
            <a:r>
              <a:rPr lang="en-US" altLang="zh-CN" sz="1500" b="1">
                <a:solidFill>
                  <a:srgbClr val="FFFF00"/>
                </a:solidFill>
                <a:latin typeface="Courier New" panose="02070309020205020404" pitchFamily="49" charset="0"/>
              </a:rPr>
              <a:t>Original:</a:t>
            </a:r>
          </a:p>
          <a:p>
            <a:pPr eaLnBrk="1" hangingPunct="1">
              <a:lnSpc>
                <a:spcPct val="90000"/>
              </a:lnSpc>
              <a:buClrTx/>
              <a:buSzTx/>
              <a:buFontTx/>
              <a:buNone/>
            </a:pPr>
            <a:r>
              <a:rPr lang="en-US" altLang="zh-CN" sz="1500">
                <a:solidFill>
                  <a:srgbClr val="FFFFFF"/>
                </a:solidFill>
                <a:latin typeface="Courier New" panose="02070309020205020404" pitchFamily="49" charset="0"/>
              </a:rPr>
              <a:t>for (i=0; i&lt;4; i++)</a:t>
            </a:r>
          </a:p>
          <a:p>
            <a:pPr eaLnBrk="1" hangingPunct="1">
              <a:lnSpc>
                <a:spcPct val="90000"/>
              </a:lnSpc>
              <a:buClrTx/>
              <a:buSzTx/>
              <a:buFontTx/>
              <a:buNone/>
            </a:pPr>
            <a:r>
              <a:rPr lang="en-US" altLang="zh-CN" sz="1500">
                <a:solidFill>
                  <a:srgbClr val="FFFFFF"/>
                </a:solidFill>
                <a:latin typeface="Courier New" panose="02070309020205020404" pitchFamily="49" charset="0"/>
              </a:rPr>
              <a:t> for (j=0; j&lt;8; j++)</a:t>
            </a:r>
          </a:p>
          <a:p>
            <a:pPr eaLnBrk="1" hangingPunct="1">
              <a:lnSpc>
                <a:spcPct val="90000"/>
              </a:lnSpc>
              <a:buClrTx/>
              <a:buSzTx/>
              <a:buFontTx/>
              <a:buNone/>
            </a:pPr>
            <a:r>
              <a:rPr lang="en-US" altLang="zh-CN" sz="1500">
                <a:solidFill>
                  <a:srgbClr val="FFFFFF"/>
                </a:solidFill>
                <a:latin typeface="Courier New" panose="02070309020205020404" pitchFamily="49" charset="0"/>
              </a:rPr>
              <a:t>  A[i][j] = B[j+1][i] + B[j+1][i+1]; </a:t>
            </a:r>
            <a:endParaRPr lang="en-US" altLang="zh-CN" sz="1500">
              <a:solidFill>
                <a:srgbClr val="FFFFFF"/>
              </a:solidFill>
              <a:latin typeface="Tahoma" panose="020B0604030504040204" pitchFamily="34" charset="0"/>
            </a:endParaRPr>
          </a:p>
        </p:txBody>
      </p:sp>
      <p:sp>
        <p:nvSpPr>
          <p:cNvPr id="103429" name="Rectangle 5">
            <a:extLst>
              <a:ext uri="{FF2B5EF4-FFF2-40B4-BE49-F238E27FC236}">
                <a16:creationId xmlns:a16="http://schemas.microsoft.com/office/drawing/2014/main" id="{E408854B-F818-4180-94ED-13CD6EF120A8}"/>
              </a:ext>
            </a:extLst>
          </p:cNvPr>
          <p:cNvSpPr>
            <a:spLocks noChangeArrowheads="1"/>
          </p:cNvSpPr>
          <p:nvPr/>
        </p:nvSpPr>
        <p:spPr bwMode="auto">
          <a:xfrm>
            <a:off x="4191000" y="2514600"/>
            <a:ext cx="4953000" cy="2209800"/>
          </a:xfrm>
          <a:prstGeom prst="rect">
            <a:avLst/>
          </a:prstGeom>
          <a:solidFill>
            <a:srgbClr val="008000"/>
          </a:solidFill>
          <a:ln w="9525">
            <a:solidFill>
              <a:srgbClr val="008000"/>
            </a:solidFill>
            <a:miter lim="800000"/>
            <a:headEnd/>
            <a:tailEnd/>
          </a:ln>
        </p:spPr>
        <p:txBody>
          <a:bodyPr/>
          <a:lstStyle>
            <a:lvl1pPr marL="342900" indent="-342900">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Tx/>
              <a:buSzTx/>
              <a:buFontTx/>
              <a:buNone/>
            </a:pPr>
            <a:r>
              <a:rPr lang="en-US" altLang="zh-CN" sz="1500" b="1">
                <a:solidFill>
                  <a:srgbClr val="FFFF00"/>
                </a:solidFill>
                <a:latin typeface="Courier New" panose="02070309020205020404" pitchFamily="49" charset="0"/>
              </a:rPr>
              <a:t>Unroll-and-jam i and j loops</a:t>
            </a:r>
          </a:p>
          <a:p>
            <a:pPr eaLnBrk="1" hangingPunct="1">
              <a:lnSpc>
                <a:spcPct val="90000"/>
              </a:lnSpc>
              <a:buClrTx/>
              <a:buSzTx/>
              <a:buFontTx/>
              <a:buNone/>
            </a:pPr>
            <a:r>
              <a:rPr lang="en-US" altLang="zh-CN" sz="1500">
                <a:solidFill>
                  <a:srgbClr val="FFFFFF"/>
                </a:solidFill>
                <a:latin typeface="Courier New" panose="02070309020205020404" pitchFamily="49" charset="0"/>
              </a:rPr>
              <a:t>for (i=0; i&lt;4; i+=2)</a:t>
            </a:r>
          </a:p>
          <a:p>
            <a:pPr eaLnBrk="1" hangingPunct="1">
              <a:lnSpc>
                <a:spcPct val="90000"/>
              </a:lnSpc>
              <a:buClrTx/>
              <a:buSzTx/>
              <a:buFontTx/>
              <a:buNone/>
            </a:pPr>
            <a:r>
              <a:rPr lang="en-US" altLang="zh-CN" sz="1500">
                <a:solidFill>
                  <a:srgbClr val="FFFFFF"/>
                </a:solidFill>
                <a:latin typeface="Courier New" panose="02070309020205020404" pitchFamily="49" charset="0"/>
              </a:rPr>
              <a:t> for (j=0; j&lt;8; j+=2) {</a:t>
            </a:r>
          </a:p>
          <a:p>
            <a:pPr eaLnBrk="1" hangingPunct="1">
              <a:lnSpc>
                <a:spcPct val="90000"/>
              </a:lnSpc>
              <a:buClrTx/>
              <a:buSzTx/>
              <a:buFontTx/>
              <a:buNone/>
            </a:pPr>
            <a:r>
              <a:rPr lang="en-US" altLang="zh-CN" sz="1500">
                <a:solidFill>
                  <a:srgbClr val="FFFFFF"/>
                </a:solidFill>
                <a:latin typeface="Courier New" panose="02070309020205020404" pitchFamily="49" charset="0"/>
              </a:rPr>
              <a:t>  A[i][j]   = B[j+1][i] + B[j+1][i+1];</a:t>
            </a:r>
          </a:p>
          <a:p>
            <a:pPr eaLnBrk="1" hangingPunct="1">
              <a:lnSpc>
                <a:spcPct val="90000"/>
              </a:lnSpc>
              <a:buClrTx/>
              <a:buSzTx/>
              <a:buFontTx/>
              <a:buNone/>
            </a:pPr>
            <a:r>
              <a:rPr lang="en-US" altLang="zh-CN" sz="1500">
                <a:solidFill>
                  <a:srgbClr val="FFFFFF"/>
                </a:solidFill>
                <a:latin typeface="Courier New" panose="02070309020205020404" pitchFamily="49" charset="0"/>
              </a:rPr>
              <a:t>  A[i+1][j] = B[j+1][i+1] + B[j+1][i+2];</a:t>
            </a:r>
          </a:p>
          <a:p>
            <a:pPr eaLnBrk="1" hangingPunct="1">
              <a:lnSpc>
                <a:spcPct val="90000"/>
              </a:lnSpc>
              <a:buClrTx/>
              <a:buSzTx/>
              <a:buFontTx/>
              <a:buNone/>
            </a:pPr>
            <a:r>
              <a:rPr lang="en-US" altLang="zh-CN" sz="1500">
                <a:solidFill>
                  <a:srgbClr val="FFFFFF"/>
                </a:solidFill>
                <a:latin typeface="Courier New" panose="02070309020205020404" pitchFamily="49" charset="0"/>
              </a:rPr>
              <a:t>  A[i][j+1] = B[j+2][i] + B[j+2][i+1];</a:t>
            </a:r>
          </a:p>
          <a:p>
            <a:pPr eaLnBrk="1" hangingPunct="1">
              <a:lnSpc>
                <a:spcPct val="90000"/>
              </a:lnSpc>
              <a:buClrTx/>
              <a:buSzTx/>
              <a:buFontTx/>
              <a:buNone/>
            </a:pPr>
            <a:r>
              <a:rPr lang="en-US" altLang="zh-CN" sz="1500">
                <a:solidFill>
                  <a:srgbClr val="FFFFFF"/>
                </a:solidFill>
                <a:latin typeface="Courier New" panose="02070309020205020404" pitchFamily="49" charset="0"/>
              </a:rPr>
              <a:t>  A[i+1][j+1] B[j+2][i+1] + B[j+2][i+2]; </a:t>
            </a:r>
          </a:p>
          <a:p>
            <a:pPr eaLnBrk="1" hangingPunct="1">
              <a:lnSpc>
                <a:spcPct val="90000"/>
              </a:lnSpc>
              <a:buClrTx/>
              <a:buSzTx/>
              <a:buFontTx/>
              <a:buNone/>
            </a:pPr>
            <a:r>
              <a:rPr lang="en-US" altLang="zh-CN" sz="1500">
                <a:solidFill>
                  <a:srgbClr val="FFFFFF"/>
                </a:solidFill>
                <a:latin typeface="Courier New" panose="02070309020205020404" pitchFamily="49" charset="0"/>
              </a:rPr>
              <a:t>}</a:t>
            </a:r>
            <a:endParaRPr lang="en-US" altLang="zh-CN" sz="1500">
              <a:solidFill>
                <a:srgbClr val="FFFFFF"/>
              </a:solidFill>
              <a:latin typeface="Tahoma" panose="020B060403050404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a:extLst>
              <a:ext uri="{FF2B5EF4-FFF2-40B4-BE49-F238E27FC236}">
                <a16:creationId xmlns:a16="http://schemas.microsoft.com/office/drawing/2014/main" id="{E6F73F5E-04B7-43F6-B1B0-547FFD120EC7}"/>
              </a:ext>
            </a:extLst>
          </p:cNvPr>
          <p:cNvSpPr>
            <a:spLocks noGrp="1" noChangeArrowheads="1"/>
          </p:cNvSpPr>
          <p:nvPr>
            <p:ph type="title"/>
          </p:nvPr>
        </p:nvSpPr>
        <p:spPr/>
        <p:txBody>
          <a:bodyPr/>
          <a:lstStyle/>
          <a:p>
            <a:r>
              <a:rPr lang="zh-CN" altLang="en-US"/>
              <a:t>分片的安全性</a:t>
            </a:r>
          </a:p>
        </p:txBody>
      </p:sp>
      <p:sp>
        <p:nvSpPr>
          <p:cNvPr id="104451" name="内容占位符 2">
            <a:extLst>
              <a:ext uri="{FF2B5EF4-FFF2-40B4-BE49-F238E27FC236}">
                <a16:creationId xmlns:a16="http://schemas.microsoft.com/office/drawing/2014/main" id="{43D8074B-28E5-495A-A121-352D5DE31ADF}"/>
              </a:ext>
            </a:extLst>
          </p:cNvPr>
          <p:cNvSpPr>
            <a:spLocks noGrp="1" noChangeArrowheads="1"/>
          </p:cNvSpPr>
          <p:nvPr>
            <p:ph idx="1"/>
          </p:nvPr>
        </p:nvSpPr>
        <p:spPr/>
        <p:txBody>
          <a:bodyPr/>
          <a:lstStyle/>
          <a:p>
            <a:r>
              <a:rPr lang="zh-CN" altLang="en-US"/>
              <a:t>分片</a:t>
            </a:r>
            <a:r>
              <a:rPr lang="en-US" altLang="zh-CN"/>
              <a:t>=</a:t>
            </a:r>
            <a:r>
              <a:rPr lang="en-US" altLang="zh-CN">
                <a:ea typeface="ＭＳ Ｐゴシック" panose="020B0600070205080204" pitchFamily="34" charset="-128"/>
              </a:rPr>
              <a:t> strip-mine</a:t>
            </a:r>
            <a:r>
              <a:rPr lang="zh-CN" altLang="en-US">
                <a:ea typeface="ＭＳ Ｐゴシック" panose="020B0600070205080204" pitchFamily="34" charset="-128"/>
              </a:rPr>
              <a:t>和</a:t>
            </a:r>
            <a:r>
              <a:rPr lang="en-US" altLang="zh-CN">
                <a:ea typeface="ＭＳ Ｐゴシック" panose="020B0600070205080204" pitchFamily="34" charset="-128"/>
              </a:rPr>
              <a:t>permutation</a:t>
            </a:r>
            <a:endParaRPr lang="en-US" altLang="zh-CN"/>
          </a:p>
          <a:p>
            <a:pPr lvl="1"/>
            <a:r>
              <a:rPr lang="en-US" altLang="zh-CN">
                <a:ea typeface="ＭＳ Ｐゴシック" panose="020B0600070205080204" pitchFamily="34" charset="-128"/>
              </a:rPr>
              <a:t>Strip-mine</a:t>
            </a:r>
            <a:r>
              <a:rPr lang="zh-CN" altLang="en-US"/>
              <a:t>不重排迭代步</a:t>
            </a:r>
            <a:endParaRPr lang="en-US" altLang="zh-CN"/>
          </a:p>
          <a:p>
            <a:pPr lvl="1"/>
            <a:r>
              <a:rPr lang="en-US" altLang="zh-CN"/>
              <a:t>Permutation</a:t>
            </a:r>
            <a:r>
              <a:rPr lang="zh-CN" altLang="en-US"/>
              <a:t>必须合法</a:t>
            </a:r>
            <a:br>
              <a:rPr lang="en-US" altLang="zh-CN"/>
            </a:br>
            <a:r>
              <a:rPr lang="zh-CN" altLang="en-US"/>
              <a:t>或</a:t>
            </a:r>
            <a:br>
              <a:rPr lang="en-US" altLang="zh-CN"/>
            </a:br>
            <a:r>
              <a:rPr lang="zh-CN" altLang="en-US"/>
              <a:t>条纹长度小于依赖距离</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a:extLst>
              <a:ext uri="{FF2B5EF4-FFF2-40B4-BE49-F238E27FC236}">
                <a16:creationId xmlns:a16="http://schemas.microsoft.com/office/drawing/2014/main" id="{F8FAC9BD-EE32-4549-9F16-C61240637A5B}"/>
              </a:ext>
            </a:extLst>
          </p:cNvPr>
          <p:cNvSpPr>
            <a:spLocks noGrp="1" noChangeArrowheads="1"/>
          </p:cNvSpPr>
          <p:nvPr>
            <p:ph type="title"/>
          </p:nvPr>
        </p:nvSpPr>
        <p:spPr/>
        <p:txBody>
          <a:bodyPr/>
          <a:lstStyle/>
          <a:p>
            <a:r>
              <a:rPr lang="en-US" altLang="zh-CN"/>
              <a:t>Unroll-and-Jam</a:t>
            </a:r>
            <a:r>
              <a:rPr lang="zh-CN" altLang="en-US"/>
              <a:t>的安全性</a:t>
            </a:r>
          </a:p>
        </p:txBody>
      </p:sp>
      <p:sp>
        <p:nvSpPr>
          <p:cNvPr id="105475" name="内容占位符 2">
            <a:extLst>
              <a:ext uri="{FF2B5EF4-FFF2-40B4-BE49-F238E27FC236}">
                <a16:creationId xmlns:a16="http://schemas.microsoft.com/office/drawing/2014/main" id="{7C1EDCBB-68A8-4E8B-B8FD-45EA94E84547}"/>
              </a:ext>
            </a:extLst>
          </p:cNvPr>
          <p:cNvSpPr>
            <a:spLocks noGrp="1" noChangeArrowheads="1"/>
          </p:cNvSpPr>
          <p:nvPr>
            <p:ph idx="1"/>
          </p:nvPr>
        </p:nvSpPr>
        <p:spPr/>
        <p:txBody>
          <a:bodyPr/>
          <a:lstStyle/>
          <a:p>
            <a:r>
              <a:rPr lang="en-US" altLang="zh-CN"/>
              <a:t>Unroll-and-Jam=</a:t>
            </a:r>
            <a:r>
              <a:rPr lang="zh-CN" altLang="en-US"/>
              <a:t>分片</a:t>
            </a:r>
            <a:r>
              <a:rPr lang="en-US" altLang="zh-CN"/>
              <a:t>+</a:t>
            </a:r>
            <a:r>
              <a:rPr lang="zh-CN" altLang="en-US"/>
              <a:t>展开</a:t>
            </a:r>
            <a:endParaRPr lang="en-US" altLang="zh-CN"/>
          </a:p>
          <a:p>
            <a:pPr lvl="1"/>
            <a:r>
              <a:rPr lang="en-US" altLang="zh-CN"/>
              <a:t>Permutation</a:t>
            </a:r>
            <a:r>
              <a:rPr lang="zh-CN" altLang="en-US"/>
              <a:t>必须合法</a:t>
            </a:r>
            <a:br>
              <a:rPr lang="en-US" altLang="zh-CN"/>
            </a:br>
            <a:r>
              <a:rPr lang="zh-CN" altLang="en-US"/>
              <a:t>或</a:t>
            </a:r>
            <a:br>
              <a:rPr lang="en-US" altLang="zh-CN"/>
            </a:br>
            <a:r>
              <a:rPr lang="zh-CN" altLang="en-US"/>
              <a:t>展开大小小于依赖距离</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a:extLst>
              <a:ext uri="{FF2B5EF4-FFF2-40B4-BE49-F238E27FC236}">
                <a16:creationId xmlns:a16="http://schemas.microsoft.com/office/drawing/2014/main" id="{2A42A3C2-0766-4642-9557-ADF3D6C6B8DE}"/>
              </a:ext>
            </a:extLst>
          </p:cNvPr>
          <p:cNvSpPr>
            <a:spLocks noGrp="1" noChangeArrowheads="1"/>
          </p:cNvSpPr>
          <p:nvPr>
            <p:ph type="title"/>
          </p:nvPr>
        </p:nvSpPr>
        <p:spPr/>
        <p:txBody>
          <a:bodyPr/>
          <a:lstStyle/>
          <a:p>
            <a:r>
              <a:rPr lang="en-US" altLang="zh-CN">
                <a:ea typeface="ＭＳ Ｐゴシック" panose="020B0600070205080204" pitchFamily="34" charset="-128"/>
              </a:rPr>
              <a:t>Unroll-and-jam = tile + unroll?</a:t>
            </a:r>
            <a:endParaRPr lang="zh-CN" altLang="en-US"/>
          </a:p>
        </p:txBody>
      </p:sp>
      <p:sp>
        <p:nvSpPr>
          <p:cNvPr id="106499" name="内容占位符 2">
            <a:extLst>
              <a:ext uri="{FF2B5EF4-FFF2-40B4-BE49-F238E27FC236}">
                <a16:creationId xmlns:a16="http://schemas.microsoft.com/office/drawing/2014/main" id="{9E668E90-E940-4703-9023-F5E6A7C68604}"/>
              </a:ext>
            </a:extLst>
          </p:cNvPr>
          <p:cNvSpPr>
            <a:spLocks noGrp="1" noChangeArrowheads="1"/>
          </p:cNvSpPr>
          <p:nvPr>
            <p:ph idx="1"/>
          </p:nvPr>
        </p:nvSpPr>
        <p:spPr/>
        <p:txBody>
          <a:bodyPr/>
          <a:lstStyle/>
          <a:p>
            <a:endParaRPr lang="zh-CN" altLang="en-US"/>
          </a:p>
        </p:txBody>
      </p:sp>
      <p:sp>
        <p:nvSpPr>
          <p:cNvPr id="106500" name="Rectangle 5">
            <a:extLst>
              <a:ext uri="{FF2B5EF4-FFF2-40B4-BE49-F238E27FC236}">
                <a16:creationId xmlns:a16="http://schemas.microsoft.com/office/drawing/2014/main" id="{4968B165-52E0-4E79-BD62-3E20EE2F4711}"/>
              </a:ext>
            </a:extLst>
          </p:cNvPr>
          <p:cNvSpPr>
            <a:spLocks noChangeArrowheads="1"/>
          </p:cNvSpPr>
          <p:nvPr/>
        </p:nvSpPr>
        <p:spPr bwMode="auto">
          <a:xfrm>
            <a:off x="5638800" y="4510088"/>
            <a:ext cx="3276600" cy="1295400"/>
          </a:xfrm>
          <a:prstGeom prst="rect">
            <a:avLst/>
          </a:prstGeom>
          <a:solidFill>
            <a:srgbClr val="008000"/>
          </a:solidFill>
          <a:ln w="9525">
            <a:solidFill>
              <a:srgbClr val="008000"/>
            </a:solidFill>
            <a:miter lim="800000"/>
            <a:headEnd/>
            <a:tailEnd/>
          </a:ln>
        </p:spPr>
        <p:txBody>
          <a:bodyPr/>
          <a:lstStyle>
            <a:lvl1pPr marL="342900" indent="-342900">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342900" indent="-34290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Tx/>
              <a:buSzTx/>
              <a:buFontTx/>
              <a:buNone/>
            </a:pPr>
            <a:r>
              <a:rPr lang="en-US" altLang="zh-CN" sz="1500" b="1">
                <a:solidFill>
                  <a:srgbClr val="FFFF00"/>
                </a:solidFill>
                <a:latin typeface="Courier New" panose="02070309020205020404" pitchFamily="49" charset="0"/>
              </a:rPr>
              <a:t>Unroll i tile:</a:t>
            </a:r>
          </a:p>
          <a:p>
            <a:pPr eaLnBrk="1" hangingPunct="1">
              <a:lnSpc>
                <a:spcPct val="90000"/>
              </a:lnSpc>
              <a:buClrTx/>
              <a:buSzTx/>
              <a:buFontTx/>
              <a:buNone/>
            </a:pPr>
            <a:r>
              <a:rPr lang="en-US" altLang="zh-CN" sz="1500">
                <a:solidFill>
                  <a:srgbClr val="FFFFFF"/>
                </a:solidFill>
                <a:latin typeface="Courier New" panose="02070309020205020404" pitchFamily="49" charset="0"/>
              </a:rPr>
              <a:t>for (ii= 0; ii&lt;4; ii+=2)</a:t>
            </a:r>
          </a:p>
          <a:p>
            <a:pPr lvl="1" eaLnBrk="1" hangingPunct="1">
              <a:lnSpc>
                <a:spcPct val="90000"/>
              </a:lnSpc>
              <a:buClrTx/>
              <a:buSzTx/>
              <a:buFontTx/>
              <a:buNone/>
            </a:pPr>
            <a:r>
              <a:rPr lang="en-US" altLang="zh-CN" sz="1500">
                <a:solidFill>
                  <a:srgbClr val="FFFFFF"/>
                </a:solidFill>
                <a:latin typeface="Courier New" panose="02070309020205020404" pitchFamily="49" charset="0"/>
              </a:rPr>
              <a:t> for (j=0; j&lt;8; j++) </a:t>
            </a:r>
          </a:p>
          <a:p>
            <a:pPr lvl="1" eaLnBrk="1" hangingPunct="1">
              <a:lnSpc>
                <a:spcPct val="90000"/>
              </a:lnSpc>
              <a:buClrTx/>
              <a:buSzTx/>
              <a:buFontTx/>
              <a:buNone/>
            </a:pPr>
            <a:r>
              <a:rPr lang="en-US" altLang="zh-CN" sz="1500">
                <a:solidFill>
                  <a:srgbClr val="FFFFFF"/>
                </a:solidFill>
                <a:latin typeface="Courier New" panose="02070309020205020404" pitchFamily="49" charset="0"/>
              </a:rPr>
              <a:t>   A[i][j] = B[j+1][i];</a:t>
            </a:r>
            <a:endParaRPr lang="en-US" altLang="zh-CN" sz="1500">
              <a:solidFill>
                <a:srgbClr val="FFFFFF"/>
              </a:solidFill>
              <a:latin typeface="Tahoma" panose="020B0604030504040204" pitchFamily="34" charset="0"/>
            </a:endParaRPr>
          </a:p>
          <a:p>
            <a:pPr lvl="1" eaLnBrk="1" hangingPunct="1">
              <a:lnSpc>
                <a:spcPct val="90000"/>
              </a:lnSpc>
              <a:buClrTx/>
              <a:buSzTx/>
              <a:buFontTx/>
              <a:buNone/>
            </a:pPr>
            <a:r>
              <a:rPr lang="en-US" altLang="zh-CN" sz="1500">
                <a:solidFill>
                  <a:srgbClr val="FFFFFF"/>
                </a:solidFill>
                <a:latin typeface="Courier New" panose="02070309020205020404" pitchFamily="49" charset="0"/>
              </a:rPr>
              <a:t>   A[i+1][j] = B[j+1][i+1];</a:t>
            </a:r>
            <a:endParaRPr lang="en-US" altLang="zh-CN" sz="1500">
              <a:solidFill>
                <a:srgbClr val="FFFFFF"/>
              </a:solidFill>
              <a:latin typeface="Tahoma" panose="020B0604030504040204" pitchFamily="34" charset="0"/>
            </a:endParaRPr>
          </a:p>
          <a:p>
            <a:pPr eaLnBrk="1" hangingPunct="1">
              <a:lnSpc>
                <a:spcPct val="90000"/>
              </a:lnSpc>
              <a:buClrTx/>
              <a:buSzTx/>
              <a:buFontTx/>
              <a:buNone/>
            </a:pPr>
            <a:endParaRPr lang="en-US" altLang="zh-CN" sz="1500">
              <a:solidFill>
                <a:srgbClr val="FFFFFF"/>
              </a:solidFill>
              <a:latin typeface="Courier New" panose="02070309020205020404" pitchFamily="49" charset="0"/>
            </a:endParaRPr>
          </a:p>
        </p:txBody>
      </p:sp>
      <p:sp>
        <p:nvSpPr>
          <p:cNvPr id="106501" name="Rectangle 5">
            <a:extLst>
              <a:ext uri="{FF2B5EF4-FFF2-40B4-BE49-F238E27FC236}">
                <a16:creationId xmlns:a16="http://schemas.microsoft.com/office/drawing/2014/main" id="{31ED36E7-97CB-4330-9F67-2DDBC202149B}"/>
              </a:ext>
            </a:extLst>
          </p:cNvPr>
          <p:cNvSpPr>
            <a:spLocks noChangeArrowheads="1"/>
          </p:cNvSpPr>
          <p:nvPr/>
        </p:nvSpPr>
        <p:spPr bwMode="auto">
          <a:xfrm>
            <a:off x="457200" y="1385888"/>
            <a:ext cx="2743200" cy="1295400"/>
          </a:xfrm>
          <a:prstGeom prst="rect">
            <a:avLst/>
          </a:prstGeom>
          <a:solidFill>
            <a:srgbClr val="008000"/>
          </a:solidFill>
          <a:ln w="9525">
            <a:solidFill>
              <a:srgbClr val="008000"/>
            </a:solidFill>
            <a:miter lim="800000"/>
            <a:headEnd/>
            <a:tailEnd/>
          </a:ln>
        </p:spPr>
        <p:txBody>
          <a:bodyPr/>
          <a:lstStyle>
            <a:lvl1pPr marL="342900" indent="-342900">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Tx/>
              <a:buSzTx/>
              <a:buFontTx/>
              <a:buNone/>
            </a:pPr>
            <a:r>
              <a:rPr lang="en-US" altLang="zh-CN" sz="1500" b="1">
                <a:solidFill>
                  <a:srgbClr val="FFFF00"/>
                </a:solidFill>
                <a:latin typeface="Courier New" panose="02070309020205020404" pitchFamily="49" charset="0"/>
              </a:rPr>
              <a:t>Original:</a:t>
            </a:r>
          </a:p>
          <a:p>
            <a:pPr eaLnBrk="1" hangingPunct="1">
              <a:lnSpc>
                <a:spcPct val="90000"/>
              </a:lnSpc>
              <a:buClrTx/>
              <a:buSzTx/>
              <a:buFontTx/>
              <a:buNone/>
            </a:pPr>
            <a:r>
              <a:rPr lang="en-US" altLang="zh-CN" sz="1500">
                <a:solidFill>
                  <a:srgbClr val="FFFFFF"/>
                </a:solidFill>
                <a:latin typeface="Courier New" panose="02070309020205020404" pitchFamily="49" charset="0"/>
              </a:rPr>
              <a:t>for (i=0; i&lt;4; i++)</a:t>
            </a:r>
          </a:p>
          <a:p>
            <a:pPr eaLnBrk="1" hangingPunct="1">
              <a:lnSpc>
                <a:spcPct val="90000"/>
              </a:lnSpc>
              <a:buClrTx/>
              <a:buSzTx/>
              <a:buFontTx/>
              <a:buNone/>
            </a:pPr>
            <a:r>
              <a:rPr lang="en-US" altLang="zh-CN" sz="1500">
                <a:solidFill>
                  <a:srgbClr val="FFFFFF"/>
                </a:solidFill>
                <a:latin typeface="Courier New" panose="02070309020205020404" pitchFamily="49" charset="0"/>
              </a:rPr>
              <a:t> for (j=0; j&lt;8; j++)</a:t>
            </a:r>
          </a:p>
          <a:p>
            <a:pPr eaLnBrk="1" hangingPunct="1">
              <a:lnSpc>
                <a:spcPct val="90000"/>
              </a:lnSpc>
              <a:buClrTx/>
              <a:buSzTx/>
              <a:buFontTx/>
              <a:buNone/>
            </a:pPr>
            <a:r>
              <a:rPr lang="en-US" altLang="zh-CN" sz="1500">
                <a:solidFill>
                  <a:srgbClr val="FFFFFF"/>
                </a:solidFill>
                <a:latin typeface="Courier New" panose="02070309020205020404" pitchFamily="49" charset="0"/>
              </a:rPr>
              <a:t>  A[i][j] = B[j+1][i];</a:t>
            </a:r>
            <a:endParaRPr lang="en-US" altLang="zh-CN" sz="1500">
              <a:solidFill>
                <a:srgbClr val="FFFFFF"/>
              </a:solidFill>
              <a:latin typeface="Tahoma" panose="020B0604030504040204" pitchFamily="34" charset="0"/>
            </a:endParaRPr>
          </a:p>
        </p:txBody>
      </p:sp>
      <p:sp>
        <p:nvSpPr>
          <p:cNvPr id="106502" name="Rectangle 5">
            <a:extLst>
              <a:ext uri="{FF2B5EF4-FFF2-40B4-BE49-F238E27FC236}">
                <a16:creationId xmlns:a16="http://schemas.microsoft.com/office/drawing/2014/main" id="{F216EE8D-47D0-43F9-A745-2565C859E08A}"/>
              </a:ext>
            </a:extLst>
          </p:cNvPr>
          <p:cNvSpPr>
            <a:spLocks noChangeArrowheads="1"/>
          </p:cNvSpPr>
          <p:nvPr/>
        </p:nvSpPr>
        <p:spPr bwMode="auto">
          <a:xfrm>
            <a:off x="2819400" y="2833688"/>
            <a:ext cx="3429000" cy="1295400"/>
          </a:xfrm>
          <a:prstGeom prst="rect">
            <a:avLst/>
          </a:prstGeom>
          <a:solidFill>
            <a:srgbClr val="008000"/>
          </a:solidFill>
          <a:ln w="9525">
            <a:solidFill>
              <a:srgbClr val="008000"/>
            </a:solidFill>
            <a:miter lim="800000"/>
            <a:headEnd/>
            <a:tailEnd/>
          </a:ln>
        </p:spPr>
        <p:txBody>
          <a:bodyPr/>
          <a:lstStyle>
            <a:lvl1pPr marL="342900" indent="-342900">
              <a:spcBef>
                <a:spcPct val="20000"/>
              </a:spcBef>
              <a:buClr>
                <a:srgbClr val="FF3300"/>
              </a:buClr>
              <a:buSzPct val="75000"/>
              <a:buFont typeface="Wingdings" panose="05000000000000000000" pitchFamily="2" charset="2"/>
              <a:buChar char="m"/>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9000"/>
              <a:buFont typeface="Wingdings" panose="05000000000000000000" pitchFamily="2" charset="2"/>
              <a:buChar char="q"/>
              <a:defRPr kumimoji="1" sz="2800">
                <a:solidFill>
                  <a:srgbClr val="3333CC"/>
                </a:solidFill>
                <a:latin typeface="Times New Roman" panose="02020603050405020304" pitchFamily="18" charset="0"/>
                <a:ea typeface="宋体" panose="02010600030101010101" pitchFamily="2" charset="-122"/>
              </a:defRPr>
            </a:lvl2pPr>
            <a:lvl3pPr marL="1143000" indent="-228600">
              <a:spcBef>
                <a:spcPct val="20000"/>
              </a:spcBef>
              <a:buClr>
                <a:srgbClr val="FF3300"/>
              </a:buClr>
              <a:buFont typeface="Wingdings" panose="05000000000000000000" pitchFamily="2" charset="2"/>
              <a:buChar char="Ø"/>
              <a:defRPr kumimoji="1" sz="2400">
                <a:solidFill>
                  <a:srgbClr val="FF3300"/>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Tx/>
              <a:buSzTx/>
              <a:buFontTx/>
              <a:buNone/>
            </a:pPr>
            <a:r>
              <a:rPr lang="en-US" altLang="zh-CN" sz="1500" b="1">
                <a:solidFill>
                  <a:srgbClr val="FFFF00"/>
                </a:solidFill>
                <a:latin typeface="Courier New" panose="02070309020205020404" pitchFamily="49" charset="0"/>
              </a:rPr>
              <a:t>Tile i loop:</a:t>
            </a:r>
          </a:p>
          <a:p>
            <a:pPr eaLnBrk="1" hangingPunct="1">
              <a:lnSpc>
                <a:spcPct val="90000"/>
              </a:lnSpc>
              <a:buClrTx/>
              <a:buSzTx/>
              <a:buFontTx/>
              <a:buNone/>
            </a:pPr>
            <a:r>
              <a:rPr lang="en-US" altLang="zh-CN" sz="1500">
                <a:solidFill>
                  <a:srgbClr val="FFFFFF"/>
                </a:solidFill>
                <a:latin typeface="Courier New" panose="02070309020205020404" pitchFamily="49" charset="0"/>
              </a:rPr>
              <a:t>for (ii=0; ii&lt;4; ii+=2)</a:t>
            </a:r>
          </a:p>
          <a:p>
            <a:pPr eaLnBrk="1" hangingPunct="1">
              <a:lnSpc>
                <a:spcPct val="90000"/>
              </a:lnSpc>
              <a:buClrTx/>
              <a:buSzTx/>
              <a:buFontTx/>
              <a:buNone/>
            </a:pPr>
            <a:r>
              <a:rPr lang="en-US" altLang="zh-CN" sz="1500">
                <a:solidFill>
                  <a:srgbClr val="FFFFFF"/>
                </a:solidFill>
                <a:latin typeface="Courier New" panose="02070309020205020404" pitchFamily="49" charset="0"/>
              </a:rPr>
              <a:t> for (j=0; j&lt;8; j++)</a:t>
            </a:r>
          </a:p>
          <a:p>
            <a:pPr eaLnBrk="1" hangingPunct="1">
              <a:lnSpc>
                <a:spcPct val="90000"/>
              </a:lnSpc>
              <a:buClrTx/>
              <a:buSzTx/>
              <a:buFontTx/>
              <a:buNone/>
            </a:pPr>
            <a:r>
              <a:rPr lang="en-US" altLang="zh-CN" sz="1500">
                <a:solidFill>
                  <a:srgbClr val="FFFFFF"/>
                </a:solidFill>
                <a:latin typeface="Courier New" panose="02070309020205020404" pitchFamily="49" charset="0"/>
              </a:rPr>
              <a:t>   for (i=ii; i&lt;ii+2; i++) </a:t>
            </a:r>
          </a:p>
          <a:p>
            <a:pPr eaLnBrk="1" hangingPunct="1">
              <a:lnSpc>
                <a:spcPct val="90000"/>
              </a:lnSpc>
              <a:buClrTx/>
              <a:buSzTx/>
              <a:buFontTx/>
              <a:buNone/>
            </a:pPr>
            <a:r>
              <a:rPr lang="en-US" altLang="zh-CN" sz="1500">
                <a:solidFill>
                  <a:srgbClr val="FFFFFF"/>
                </a:solidFill>
                <a:latin typeface="Courier New" panose="02070309020205020404" pitchFamily="49" charset="0"/>
              </a:rPr>
              <a:t>      A[i][j] = B[j+1][i];</a:t>
            </a:r>
            <a:endParaRPr lang="en-US" altLang="zh-CN" sz="1500">
              <a:solidFill>
                <a:srgbClr val="FFFFFF"/>
              </a:solidFill>
              <a:latin typeface="Tahoma" panose="020B0604030504040204"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02344CF0-FC75-4C82-B5AE-B81D32628FB0}"/>
              </a:ext>
            </a:extLst>
          </p:cNvPr>
          <p:cNvSpPr>
            <a:spLocks noGrp="1" noChangeArrowheads="1"/>
          </p:cNvSpPr>
          <p:nvPr>
            <p:ph type="title"/>
          </p:nvPr>
        </p:nvSpPr>
        <p:spPr/>
        <p:txBody>
          <a:bodyPr/>
          <a:lstStyle/>
          <a:p>
            <a:pPr eaLnBrk="1" hangingPunct="1"/>
            <a:r>
              <a:rPr lang="zh-CN" altLang="en-US"/>
              <a:t>提纲</a:t>
            </a:r>
          </a:p>
        </p:txBody>
      </p:sp>
      <p:sp>
        <p:nvSpPr>
          <p:cNvPr id="107523" name="Rectangle 3">
            <a:extLst>
              <a:ext uri="{FF2B5EF4-FFF2-40B4-BE49-F238E27FC236}">
                <a16:creationId xmlns:a16="http://schemas.microsoft.com/office/drawing/2014/main" id="{D266364E-1FBC-42AD-B857-4F47BAA87A40}"/>
              </a:ext>
            </a:extLst>
          </p:cNvPr>
          <p:cNvSpPr>
            <a:spLocks noGrp="1" noChangeArrowheads="1"/>
          </p:cNvSpPr>
          <p:nvPr>
            <p:ph type="body" idx="1"/>
          </p:nvPr>
        </p:nvSpPr>
        <p:spPr/>
        <p:txBody>
          <a:bodyPr/>
          <a:lstStyle/>
          <a:p>
            <a:pPr eaLnBrk="1" hangingPunct="1"/>
            <a:r>
              <a:rPr lang="en-US" altLang="zh-CN" dirty="0"/>
              <a:t>OpenMP</a:t>
            </a:r>
            <a:r>
              <a:rPr lang="zh-CN" altLang="en-US" dirty="0"/>
              <a:t>并行模型</a:t>
            </a:r>
            <a:endParaRPr lang="en-US" altLang="zh-CN" dirty="0"/>
          </a:p>
          <a:p>
            <a:pPr eaLnBrk="1" hangingPunct="1"/>
            <a:r>
              <a:rPr lang="zh-CN" altLang="en-US" dirty="0"/>
              <a:t>并行循环</a:t>
            </a:r>
            <a:endParaRPr lang="en-US" altLang="zh-CN" dirty="0"/>
          </a:p>
          <a:p>
            <a:pPr eaLnBrk="1" hangingPunct="1"/>
            <a:r>
              <a:rPr lang="zh-CN" altLang="en-US" dirty="0"/>
              <a:t>数据依赖</a:t>
            </a:r>
            <a:endParaRPr lang="en-US" altLang="zh-CN" dirty="0"/>
          </a:p>
          <a:p>
            <a:pPr eaLnBrk="1" hangingPunct="1"/>
            <a:r>
              <a:rPr lang="zh-CN" altLang="en-US" dirty="0"/>
              <a:t>循环调度</a:t>
            </a:r>
            <a:endParaRPr lang="en-US" altLang="zh-CN" dirty="0"/>
          </a:p>
          <a:p>
            <a:pPr eaLnBrk="1" hangingPunct="1"/>
            <a:r>
              <a:rPr lang="zh-CN" altLang="en-US" dirty="0"/>
              <a:t>局部性</a:t>
            </a:r>
            <a:endParaRPr lang="en-US" altLang="zh-CN" dirty="0"/>
          </a:p>
          <a:p>
            <a:pPr eaLnBrk="1" hangingPunct="1"/>
            <a:r>
              <a:rPr lang="en-US" altLang="zh-CN" dirty="0">
                <a:solidFill>
                  <a:srgbClr val="FF0000"/>
                </a:solidFill>
              </a:rPr>
              <a:t>OpenMP</a:t>
            </a:r>
            <a:r>
              <a:rPr lang="zh-CN" altLang="en-US" dirty="0">
                <a:solidFill>
                  <a:srgbClr val="FF0000"/>
                </a:solidFill>
              </a:rPr>
              <a:t>新特性</a:t>
            </a:r>
            <a:endParaRPr lang="en-US" altLang="zh-CN" dirty="0">
              <a:solidFill>
                <a:srgbClr val="FF0000"/>
              </a:solidFill>
            </a:endParaRPr>
          </a:p>
        </p:txBody>
      </p:sp>
    </p:spTree>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3333CC"/>
      </a:accent2>
      <a:accent3>
        <a:srgbClr val="FFFFFF"/>
      </a:accent3>
      <a:accent4>
        <a:srgbClr val="000000"/>
      </a:accent4>
      <a:accent5>
        <a:srgbClr val="AAEFD1"/>
      </a:accent5>
      <a:accent6>
        <a:srgbClr val="2D2DB9"/>
      </a:accent6>
      <a:hlink>
        <a:srgbClr val="FF0000"/>
      </a:hlink>
      <a:folHlink>
        <a:srgbClr val="3333CC"/>
      </a:folHlink>
    </a:clrScheme>
    <a:fontScheme name="Blends">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F0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rgbClr val="FFCF0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D:\Program Files\Microsoft Office\Templates\Presentation Designs\Blends.pot</Template>
  <TotalTime>25508</TotalTime>
  <Words>15994</Words>
  <Application>Microsoft Office PowerPoint</Application>
  <PresentationFormat>全屏显示(4:3)</PresentationFormat>
  <Paragraphs>2147</Paragraphs>
  <Slides>172</Slides>
  <Notes>5</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172</vt:i4>
      </vt:variant>
    </vt:vector>
  </HeadingPairs>
  <TitlesOfParts>
    <vt:vector size="192" baseType="lpstr">
      <vt:lpstr>Courier</vt:lpstr>
      <vt:lpstr>IntelOne Display Regular</vt:lpstr>
      <vt:lpstr>IntelOne Text</vt:lpstr>
      <vt:lpstr>Lucida Grande</vt:lpstr>
      <vt:lpstr>黑体</vt:lpstr>
      <vt:lpstr>黑体</vt:lpstr>
      <vt:lpstr>微软雅黑</vt:lpstr>
      <vt:lpstr>Arial</vt:lpstr>
      <vt:lpstr>Calibri</vt:lpstr>
      <vt:lpstr>Comic Sans MS</vt:lpstr>
      <vt:lpstr>Consolas</vt:lpstr>
      <vt:lpstr>Courier New</vt:lpstr>
      <vt:lpstr>Helvetica</vt:lpstr>
      <vt:lpstr>Symbol</vt:lpstr>
      <vt:lpstr>Tahoma</vt:lpstr>
      <vt:lpstr>Times New Roman</vt:lpstr>
      <vt:lpstr>Verdana</vt:lpstr>
      <vt:lpstr>Wingdings</vt:lpstr>
      <vt:lpstr>Blends</vt:lpstr>
      <vt:lpstr>Equation</vt:lpstr>
      <vt:lpstr>OpenMP编程</vt:lpstr>
      <vt:lpstr>阅读内容</vt:lpstr>
      <vt:lpstr>提纲</vt:lpstr>
      <vt:lpstr>提纲</vt:lpstr>
      <vt:lpstr>OpenMP编程模型</vt:lpstr>
      <vt:lpstr>OpenMP：程序员视角</vt:lpstr>
      <vt:lpstr>OpenMP执行模型</vt:lpstr>
      <vt:lpstr>OpenMP执行模型（续）</vt:lpstr>
      <vt:lpstr>使用编译指示</vt:lpstr>
      <vt:lpstr>编程模型 – 数据共享</vt:lpstr>
      <vt:lpstr>编译指示格式</vt:lpstr>
      <vt:lpstr>运行时库，查询函数</vt:lpstr>
      <vt:lpstr>并行区域结构</vt:lpstr>
      <vt:lpstr>Hello World</vt:lpstr>
      <vt:lpstr>Hello World——与Pthread对比</vt:lpstr>
      <vt:lpstr>Hello World(2)</vt:lpstr>
      <vt:lpstr>Hello World(3)</vt:lpstr>
      <vt:lpstr>为防止编译器不支持OpenMP</vt:lpstr>
      <vt:lpstr>为防止编译器不支持OpenMP</vt:lpstr>
      <vt:lpstr>梯形积分法：函数f(x) [a,b]间积分</vt:lpstr>
      <vt:lpstr>串行版本</vt:lpstr>
      <vt:lpstr>临界区指令</vt:lpstr>
      <vt:lpstr>第一个OpenMP版本</vt:lpstr>
      <vt:lpstr>第一个OpenMP版本(2)</vt:lpstr>
      <vt:lpstr>改得更简洁</vt:lpstr>
      <vt:lpstr>避免所有计算串行化</vt:lpstr>
      <vt:lpstr>OpenMP归约</vt:lpstr>
      <vt:lpstr>改为使用归约</vt:lpstr>
      <vt:lpstr>提纲</vt:lpstr>
      <vt:lpstr>OpenMP数据并行：并行循环</vt:lpstr>
      <vt:lpstr>局限和语义</vt:lpstr>
      <vt:lpstr>简单并行化循环的版本</vt:lpstr>
      <vt:lpstr>同步</vt:lpstr>
      <vt:lpstr>并行for指示的各种形式</vt:lpstr>
      <vt:lpstr>提纲</vt:lpstr>
      <vt:lpstr>竞争条件与数据依赖</vt:lpstr>
      <vt:lpstr>关键控制概念：数据依赖</vt:lpstr>
      <vt:lpstr>数据依赖和相关定义</vt:lpstr>
      <vt:lpstr>标量变量的数据依赖</vt:lpstr>
      <vt:lpstr>一些定义（Allen &amp; Kennedy）</vt:lpstr>
      <vt:lpstr>依赖关系基本定理</vt:lpstr>
      <vt:lpstr>考虑不同重排转换</vt:lpstr>
      <vt:lpstr>数组的数据依赖</vt:lpstr>
      <vt:lpstr>估算π</vt:lpstr>
      <vt:lpstr>尝试第一个OpenMP版本</vt:lpstr>
      <vt:lpstr>根据k的奇偶性计算factor</vt:lpstr>
      <vt:lpstr>factor变为私有</vt:lpstr>
      <vt:lpstr>起泡排序</vt:lpstr>
      <vt:lpstr>Odd-even转置排序</vt:lpstr>
      <vt:lpstr>Odd-even转置排序示例</vt:lpstr>
      <vt:lpstr>Odd-even转置排序示例</vt:lpstr>
      <vt:lpstr>Odd-even OpenMP版本</vt:lpstr>
      <vt:lpstr>Odd-even OpenMP版本(2)</vt:lpstr>
      <vt:lpstr>避免线程创建、销毁开销</vt:lpstr>
      <vt:lpstr>提纲</vt:lpstr>
      <vt:lpstr>静态映射方法</vt:lpstr>
      <vt:lpstr>例：n×n数组块分配</vt:lpstr>
      <vt:lpstr>例：n×n数组二维块分配</vt:lpstr>
      <vt:lpstr>一些问题</vt:lpstr>
      <vt:lpstr>例：高维块分配减少交互</vt:lpstr>
      <vt:lpstr>循环分配和块循环分配</vt:lpstr>
      <vt:lpstr>LU分解</vt:lpstr>
      <vt:lpstr>LU分解（续）</vt:lpstr>
      <vt:lpstr>块循环分配</vt:lpstr>
      <vt:lpstr>例</vt:lpstr>
      <vt:lpstr>达到负载均衡的原因</vt:lpstr>
      <vt:lpstr>循环分配</vt:lpstr>
      <vt:lpstr>编程模型——循环调度</vt:lpstr>
      <vt:lpstr>循环调度</vt:lpstr>
      <vt:lpstr>更多循环调度属性</vt:lpstr>
      <vt:lpstr>调度决策对性能的影响</vt:lpstr>
      <vt:lpstr>数据分布</vt:lpstr>
      <vt:lpstr>调度子句</vt:lpstr>
      <vt:lpstr>OpenMP环境变量</vt:lpstr>
      <vt:lpstr>调度例：多个数组排序</vt:lpstr>
      <vt:lpstr>提纲</vt:lpstr>
      <vt:lpstr>再论局部性</vt:lpstr>
      <vt:lpstr>减少通信的重要性</vt:lpstr>
      <vt:lpstr>串行矩阵乘法C=C+A*B</vt:lpstr>
      <vt:lpstr>分块矩阵乘法减少通信</vt:lpstr>
      <vt:lpstr>分块 vs Cache-Oblivious算法</vt:lpstr>
      <vt:lpstr>通信开销下界</vt:lpstr>
      <vt:lpstr>适用于所有“直接”线性代数运算的新下界</vt:lpstr>
      <vt:lpstr>适用于所有“直接”线性代数运算的新下界</vt:lpstr>
      <vt:lpstr>可否达到下界？</vt:lpstr>
      <vt:lpstr>内存层次优化的目标</vt:lpstr>
      <vt:lpstr>重用和局部性</vt:lpstr>
      <vt:lpstr>利用重用：局部性优化</vt:lpstr>
      <vt:lpstr>依赖关系基本定理</vt:lpstr>
      <vt:lpstr>循环转换：重排</vt:lpstr>
      <vt:lpstr>分片（分块）</vt:lpstr>
      <vt:lpstr>分片示例</vt:lpstr>
      <vt:lpstr>Unroll——循环展开</vt:lpstr>
      <vt:lpstr>Unroll-and-Jam如何有利局部性</vt:lpstr>
      <vt:lpstr>Unroll-and-Jam的其他优点</vt:lpstr>
      <vt:lpstr>分片的安全性</vt:lpstr>
      <vt:lpstr>Unroll-and-Jam的安全性</vt:lpstr>
      <vt:lpstr>Unroll-and-jam = tile + unroll?</vt:lpstr>
      <vt:lpstr>提纲</vt:lpstr>
      <vt:lpstr>OpenMP新特性</vt:lpstr>
      <vt:lpstr>条件并行</vt:lpstr>
      <vt:lpstr>Single和Master结构</vt:lpstr>
      <vt:lpstr>更多的控制机制</vt:lpstr>
      <vt:lpstr>任务并行</vt:lpstr>
      <vt:lpstr>简单方式：OpenMP区域指示</vt:lpstr>
      <vt:lpstr>并行区域例子</vt:lpstr>
      <vt:lpstr>OpenMP 3.0中的任务</vt:lpstr>
      <vt:lpstr>简单的生产者-消费者例子</vt:lpstr>
      <vt:lpstr>生产者—消费者模型关键问题</vt:lpstr>
      <vt:lpstr>FIFO队列读写方法</vt:lpstr>
      <vt:lpstr>解决方案</vt:lpstr>
      <vt:lpstr>Flush指示</vt:lpstr>
      <vt:lpstr>另一个简单的例子</vt:lpstr>
      <vt:lpstr>实现消息传递</vt:lpstr>
      <vt:lpstr>消息传递</vt:lpstr>
      <vt:lpstr>发送消息</vt:lpstr>
      <vt:lpstr>接收消息</vt:lpstr>
      <vt:lpstr>终止检测</vt:lpstr>
      <vt:lpstr>任务例：链表遍历</vt:lpstr>
      <vt:lpstr>用OpenMP 3.0实现！</vt:lpstr>
      <vt:lpstr>原子操作</vt:lpstr>
      <vt:lpstr>atomic和flush</vt:lpstr>
      <vt:lpstr>atomic和flush（续）</vt:lpstr>
      <vt:lpstr>SIMD</vt:lpstr>
      <vt:lpstr>SIMD例子</vt:lpstr>
      <vt:lpstr>SIMD declare例子</vt:lpstr>
      <vt:lpstr>SIMD declare例子</vt:lpstr>
      <vt:lpstr>SIMD declare例子</vt:lpstr>
      <vt:lpstr>OpenMP任务卸载</vt:lpstr>
      <vt:lpstr>主机为中心的模型</vt:lpstr>
      <vt:lpstr>OpenMP卸载的编译器支持</vt:lpstr>
      <vt:lpstr>OpenMP 4.0+设备构造</vt:lpstr>
      <vt:lpstr>执行模型</vt:lpstr>
      <vt:lpstr>目标区域例：saxpy</vt:lpstr>
      <vt:lpstr>device子句</vt:lpstr>
      <vt:lpstr>在目标区域内调用函数</vt:lpstr>
      <vt:lpstr>用环境变量选择目标设备</vt:lpstr>
      <vt:lpstr>异步卸载</vt:lpstr>
      <vt:lpstr>管理设备数据：默认行为</vt:lpstr>
      <vt:lpstr>示例：saxpy</vt:lpstr>
      <vt:lpstr>示例：saxpy</vt:lpstr>
      <vt:lpstr>目标区域使用map子句</vt:lpstr>
      <vt:lpstr>示例：saxpy</vt:lpstr>
      <vt:lpstr>映射动态分配的数据</vt:lpstr>
      <vt:lpstr>示例：saxpy</vt:lpstr>
      <vt:lpstr>目标数据区域（结构化数据）</vt:lpstr>
      <vt:lpstr>target data构造语法</vt:lpstr>
      <vt:lpstr>target data示例</vt:lpstr>
      <vt:lpstr>target enter/exit data示例</vt:lpstr>
      <vt:lpstr>target update构造的语法</vt:lpstr>
      <vt:lpstr>declare target</vt:lpstr>
      <vt:lpstr>统一共享内存</vt:lpstr>
      <vt:lpstr>USM（隐式）示例</vt:lpstr>
      <vt:lpstr>USM（显式）示例</vt:lpstr>
      <vt:lpstr>并行执行</vt:lpstr>
      <vt:lpstr>在目标设备创建并行执行</vt:lpstr>
      <vt:lpstr>示例：saxpy</vt:lpstr>
      <vt:lpstr>teams构造</vt:lpstr>
      <vt:lpstr>teams构造的语法</vt:lpstr>
      <vt:lpstr>distributed构造</vt:lpstr>
      <vt:lpstr>Distribute图示</vt:lpstr>
      <vt:lpstr>多级并行saxpy</vt:lpstr>
      <vt:lpstr>多级并行saxpy</vt:lpstr>
      <vt:lpstr>多级并行saxpy</vt:lpstr>
      <vt:lpstr>多级并行saxpy</vt:lpstr>
      <vt:lpstr>多级并行saxpy</vt:lpstr>
      <vt:lpstr>完整的saxpy示例</vt:lpstr>
      <vt:lpstr>实例研究：NWChem TCE CCSD(T)</vt:lpstr>
      <vt:lpstr>寻找卸载候选</vt:lpstr>
      <vt:lpstr>Kernel示例</vt:lpstr>
      <vt:lpstr>调用kernel/数据管理</vt:lpstr>
      <vt:lpstr>OpenMP小结</vt:lpstr>
    </vt:vector>
  </TitlesOfParts>
  <Company>南开大学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介绍</dc:title>
  <dc:creator>王刚</dc:creator>
  <cp:lastModifiedBy>刚 王</cp:lastModifiedBy>
  <cp:revision>3061</cp:revision>
  <dcterms:created xsi:type="dcterms:W3CDTF">2003-06-05T11:51:39Z</dcterms:created>
  <dcterms:modified xsi:type="dcterms:W3CDTF">2025-05-12T00:35:06Z</dcterms:modified>
</cp:coreProperties>
</file>