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an.gregory@mail.utoronto.ca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ummer ’23 TUT1 TA: Ian Gregory – ian.gregory@mail.utoronto.ca"/>
          <p:cNvSpPr txBox="1"/>
          <p:nvPr>
            <p:ph type="body" idx="21"/>
          </p:nvPr>
        </p:nvSpPr>
        <p:spPr>
          <a:xfrm>
            <a:off x="1206498" y="10571026"/>
            <a:ext cx="21971003" cy="1905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Summer ’23</a:t>
            </a:r>
            <a:br/>
            <a:r>
              <a:t>TUT1</a:t>
            </a:r>
            <a:br/>
            <a:r>
              <a:t>TA: Ian Gregory – </a:t>
            </a:r>
            <a:r>
              <a:rPr u="sng">
                <a:solidFill>
                  <a:schemeClr val="accent1">
                    <a:lumOff val="13575"/>
                  </a:schemeClr>
                </a:solidFill>
                <a:hlinkClick r:id="rId2" invalidUrl="" action="" tgtFrame="" tooltip="" history="1" highlightClick="0" endSnd="0"/>
              </a:rPr>
              <a:t>ian.gregory@mail.utoronto.ca</a:t>
            </a:r>
          </a:p>
        </p:txBody>
      </p:sp>
      <p:sp>
        <p:nvSpPr>
          <p:cNvPr id="152" name="CSCB09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CSCB09</a:t>
            </a:r>
          </a:p>
        </p:txBody>
      </p:sp>
      <p:sp>
        <p:nvSpPr>
          <p:cNvPr id="153" name="Lab W9 — fork(), exec[…](), and I/O Redirec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W9 — </a:t>
            </a:r>
            <a:r>
              <a:rPr sz="4700">
                <a:latin typeface="Menlo Regular"/>
                <a:ea typeface="Menlo Regular"/>
                <a:cs typeface="Menlo Regular"/>
                <a:sym typeface="Menlo Regular"/>
              </a:rPr>
              <a:t>fork()</a:t>
            </a:r>
            <a:r>
              <a:t>, </a:t>
            </a:r>
            <a:r>
              <a:rPr sz="4700">
                <a:latin typeface="Menlo Regular"/>
                <a:ea typeface="Menlo Regular"/>
                <a:cs typeface="Menlo Regular"/>
                <a:sym typeface="Menlo Regular"/>
              </a:rPr>
              <a:t>exec[…]()</a:t>
            </a:r>
            <a:r>
              <a:t>, and I/O Redirection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minder: Where we are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Reminder: Where we are now</a:t>
            </a:r>
          </a:p>
        </p:txBody>
      </p:sp>
      <p:sp>
        <p:nvSpPr>
          <p:cNvPr id="156" name="In this first part of the course, we talked to the OS/kernel indirectly, via the shell…"/>
          <p:cNvSpPr txBox="1"/>
          <p:nvPr>
            <p:ph type="body" idx="1"/>
          </p:nvPr>
        </p:nvSpPr>
        <p:spPr>
          <a:xfrm>
            <a:off x="1206500" y="2716685"/>
            <a:ext cx="21971000" cy="1060057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600"/>
              </a:spcBef>
              <a:defRPr sz="5000"/>
            </a:pPr>
            <a:r>
              <a:t>In this first part of the course, we talked to the OS/kernel </a:t>
            </a:r>
            <a:r>
              <a:rPr i="1"/>
              <a:t>indirectly</a:t>
            </a:r>
            <a:r>
              <a:t>,</a:t>
            </a:r>
            <a:br/>
            <a:r>
              <a:t>via the shell</a:t>
            </a:r>
          </a:p>
          <a:p>
            <a:pPr>
              <a:spcBef>
                <a:spcPts val="3600"/>
              </a:spcBef>
              <a:defRPr sz="5000"/>
            </a:pPr>
            <a:r>
              <a:t>Then, we used some C library functions (fopen, fread, …),</a:t>
            </a:r>
            <a:br/>
            <a:r>
              <a:t>which also talk to the OS for us</a:t>
            </a:r>
            <a:endParaRPr i="1"/>
          </a:p>
          <a:p>
            <a:pPr>
              <a:spcBef>
                <a:spcPts val="3600"/>
              </a:spcBef>
              <a:defRPr b="1" sz="5000"/>
            </a:pPr>
            <a:r>
              <a:t>Now, we are talking directly to the kernel</a:t>
            </a:r>
            <a:r>
              <a:rPr b="0"/>
              <a:t> (</a:t>
            </a:r>
            <a:r>
              <a:rPr b="0" i="1"/>
              <a:t>system calls</a:t>
            </a:r>
            <a:r>
              <a:rPr b="0"/>
              <a:t>)</a:t>
            </a:r>
            <a:endParaRPr b="0"/>
          </a:p>
          <a:p>
            <a:pPr lvl="1">
              <a:spcBef>
                <a:spcPts val="3600"/>
              </a:spcBef>
              <a:defRPr b="1" sz="5000"/>
            </a:pPr>
            <a:r>
              <a:rPr b="0"/>
              <a:t>i.e., there is no “lower” level of abstraction (for user programs)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unning a command as a child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Running a command as a child process</a:t>
            </a:r>
          </a:p>
        </p:txBody>
      </p:sp>
      <p:sp>
        <p:nvSpPr>
          <p:cNvPr id="159" name="Step 1: fork() – duplicates the current process to create a child process…"/>
          <p:cNvSpPr txBox="1"/>
          <p:nvPr>
            <p:ph type="body" idx="1"/>
          </p:nvPr>
        </p:nvSpPr>
        <p:spPr>
          <a:xfrm>
            <a:off x="1206500" y="2716685"/>
            <a:ext cx="21971000" cy="10600573"/>
          </a:xfrm>
          <a:prstGeom prst="rect">
            <a:avLst/>
          </a:prstGeom>
        </p:spPr>
        <p:txBody>
          <a:bodyPr/>
          <a:lstStyle/>
          <a:p>
            <a:pPr marL="542544" indent="-542544" defTabSz="2170121">
              <a:spcBef>
                <a:spcPts val="2400"/>
              </a:spcBef>
              <a:defRPr sz="4450"/>
            </a:pPr>
            <a:r>
              <a:t>Step 1: </a:t>
            </a:r>
            <a:r>
              <a:rPr sz="3559">
                <a:latin typeface="Menlo Regular"/>
                <a:ea typeface="Menlo Regular"/>
                <a:cs typeface="Menlo Regular"/>
                <a:sym typeface="Menlo Regular"/>
              </a:rPr>
              <a:t>fork()</a:t>
            </a:r>
            <a:r>
              <a:t> – duplicates the current process to create a child process</a:t>
            </a:r>
          </a:p>
          <a:p>
            <a:pPr lvl="1" marL="1085088" indent="-542544" defTabSz="2170121">
              <a:spcBef>
                <a:spcPts val="2400"/>
              </a:spcBef>
              <a:defRPr sz="3916"/>
            </a:pPr>
            <a:r>
              <a:t>This system call “returns twice”!</a:t>
            </a:r>
          </a:p>
          <a:p>
            <a:pPr lvl="2" marL="1627632" indent="-542544" defTabSz="2170121">
              <a:spcBef>
                <a:spcPts val="2400"/>
              </a:spcBef>
              <a:defRPr sz="3916"/>
            </a:pPr>
            <a:r>
              <a:t>Once in the new child process (returning 0)</a:t>
            </a:r>
          </a:p>
          <a:p>
            <a:pPr lvl="2" marL="1627632" indent="-542544" defTabSz="2170121">
              <a:spcBef>
                <a:spcPts val="2400"/>
              </a:spcBef>
              <a:defRPr sz="3916"/>
            </a:pPr>
            <a:r>
              <a:t>Once in the existing parent process (returning PID of new child, &gt; 0)</a:t>
            </a:r>
          </a:p>
          <a:p>
            <a:pPr marL="542544" indent="-542544" defTabSz="2170121">
              <a:spcBef>
                <a:spcPts val="2400"/>
              </a:spcBef>
              <a:defRPr sz="4450"/>
            </a:pPr>
            <a:r>
              <a:t>Step 2: </a:t>
            </a:r>
            <a:r>
              <a:rPr sz="3559">
                <a:latin typeface="Menlo Regular"/>
                <a:ea typeface="Menlo Regular"/>
                <a:cs typeface="Menlo Regular"/>
                <a:sym typeface="Menlo Regular"/>
              </a:rPr>
              <a:t>exec[…]()</a:t>
            </a:r>
            <a:r>
              <a:t> – replaces the current process by loading another program</a:t>
            </a:r>
          </a:p>
          <a:p>
            <a:pPr lvl="1" marL="1085088" indent="-542544" defTabSz="2170121">
              <a:spcBef>
                <a:spcPts val="2400"/>
              </a:spcBef>
              <a:defRPr sz="3916"/>
            </a:pPr>
            <a:r>
              <a:t>We say “exec”, but there is no real </a:t>
            </a:r>
            <a:r>
              <a:rPr sz="3559">
                <a:latin typeface="Menlo Regular"/>
                <a:ea typeface="Menlo Regular"/>
                <a:cs typeface="Menlo Regular"/>
                <a:sym typeface="Menlo Regular"/>
              </a:rPr>
              <a:t>exec</a:t>
            </a:r>
            <a:r>
              <a:t> system call;</a:t>
            </a:r>
            <a:br/>
            <a:r>
              <a:t>there are many variants instead, e.g.,</a:t>
            </a:r>
          </a:p>
          <a:p>
            <a:pPr lvl="2" marL="1578309" indent="-493221" defTabSz="2170121">
              <a:spcBef>
                <a:spcPts val="2400"/>
              </a:spcBef>
              <a:defRPr sz="3916"/>
            </a:pPr>
            <a:r>
              <a:rPr sz="3559">
                <a:latin typeface="Menlo Regular"/>
                <a:ea typeface="Menlo Regular"/>
                <a:cs typeface="Menlo Regular"/>
                <a:sym typeface="Menlo Regular"/>
              </a:rPr>
              <a:t>execl(path, arg0, arg1, …, argN, NULL)</a:t>
            </a:r>
          </a:p>
          <a:p>
            <a:pPr lvl="3" marL="2170176" indent="-542544" defTabSz="2170121">
              <a:spcBef>
                <a:spcPts val="2400"/>
              </a:spcBef>
              <a:defRPr sz="3916"/>
            </a:pPr>
            <a:r>
              <a:t>“exec list” – exec program with arguments passed to the function</a:t>
            </a:r>
          </a:p>
          <a:p>
            <a:pPr lvl="2" marL="1578309" indent="-493221" defTabSz="2170121">
              <a:spcBef>
                <a:spcPts val="2400"/>
              </a:spcBef>
              <a:defRPr sz="3916"/>
            </a:pPr>
            <a:r>
              <a:rPr sz="3559">
                <a:latin typeface="Menlo Regular"/>
                <a:ea typeface="Menlo Regular"/>
                <a:cs typeface="Menlo Regular"/>
                <a:sym typeface="Menlo Regular"/>
              </a:rPr>
              <a:t>execv(path, &amp;argv[0])</a:t>
            </a:r>
          </a:p>
          <a:p>
            <a:pPr lvl="3" marL="2170176" indent="-542544" defTabSz="2170121">
              <a:spcBef>
                <a:spcPts val="2400"/>
              </a:spcBef>
              <a:defRPr sz="3916"/>
            </a:pPr>
            <a:r>
              <a:t>“exec vector” – exec program with arguments passed as “vector” (array)</a:t>
            </a:r>
          </a:p>
          <a:p>
            <a:pPr lvl="2" marL="1578309" indent="-493221" defTabSz="2170121">
              <a:spcBef>
                <a:spcPts val="2400"/>
              </a:spcBef>
              <a:defRPr sz="3916"/>
            </a:pPr>
            <a:r>
              <a:rPr sz="3559">
                <a:latin typeface="Menlo Regular"/>
                <a:ea typeface="Menlo Regular"/>
                <a:cs typeface="Menlo Regular"/>
                <a:sym typeface="Menlo Regular"/>
              </a:rPr>
              <a:t>exec[lv]p(path, &amp;argv[0])</a:t>
            </a:r>
          </a:p>
          <a:p>
            <a:pPr lvl="3" marL="2170176" indent="-542544" defTabSz="2170121">
              <a:spcBef>
                <a:spcPts val="2400"/>
              </a:spcBef>
              <a:defRPr sz="3916"/>
            </a:pPr>
            <a:r>
              <a:t>Like </a:t>
            </a:r>
            <a:r>
              <a:rPr sz="3559">
                <a:latin typeface="Menlo Regular"/>
                <a:ea typeface="Menlo Regular"/>
                <a:cs typeface="Menlo Regular"/>
                <a:sym typeface="Menlo Regular"/>
              </a:rPr>
              <a:t>exec[lv]</a:t>
            </a:r>
            <a:r>
              <a:t>, but if </a:t>
            </a:r>
            <a:r>
              <a:rPr sz="3559">
                <a:latin typeface="Menlo Regular"/>
                <a:ea typeface="Menlo Regular"/>
                <a:cs typeface="Menlo Regular"/>
                <a:sym typeface="Menlo Regular"/>
              </a:rPr>
              <a:t>path</a:t>
            </a:r>
            <a:r>
              <a:t> isn’t found, also searches in the </a:t>
            </a:r>
            <a:r>
              <a:rPr sz="3559">
                <a:latin typeface="Menlo Regular"/>
                <a:ea typeface="Menlo Regular"/>
                <a:cs typeface="Menlo Regular"/>
                <a:sym typeface="Menlo Regular"/>
              </a:rPr>
              <a:t>$PATH</a:t>
            </a:r>
            <a:r>
              <a:t> environment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I/O redirection with fork(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I/O redirection with </a:t>
            </a:r>
            <a:r>
              <a:rPr spc="-158" sz="7900">
                <a:latin typeface="Menlo Regular"/>
                <a:ea typeface="Menlo Regular"/>
                <a:cs typeface="Menlo Regular"/>
                <a:sym typeface="Menlo Regular"/>
              </a:rPr>
              <a:t>fork()</a:t>
            </a:r>
          </a:p>
        </p:txBody>
      </p:sp>
      <p:sp>
        <p:nvSpPr>
          <p:cNvPr id="162" name="Recall that fork() duplicates most of the state of the parent process—including its file descriptor table…"/>
          <p:cNvSpPr txBox="1"/>
          <p:nvPr>
            <p:ph type="body" idx="1"/>
          </p:nvPr>
        </p:nvSpPr>
        <p:spPr>
          <a:xfrm>
            <a:off x="1206500" y="2716685"/>
            <a:ext cx="21971000" cy="1060057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600"/>
              </a:spcBef>
              <a:defRPr sz="5000"/>
            </a:pPr>
            <a:r>
              <a:t>Recall that </a:t>
            </a:r>
            <a:r>
              <a:rPr sz="4000">
                <a:latin typeface="Menlo Regular"/>
                <a:ea typeface="Menlo Regular"/>
                <a:cs typeface="Menlo Regular"/>
                <a:sym typeface="Menlo Regular"/>
              </a:rPr>
              <a:t>fork()</a:t>
            </a:r>
            <a:r>
              <a:t> duplicates most of the state of the parent process—</a:t>
            </a:r>
            <a:r>
              <a:rPr b="1"/>
              <a:t>including its file descriptor table</a:t>
            </a:r>
          </a:p>
          <a:p>
            <a:pPr>
              <a:spcBef>
                <a:spcPts val="3600"/>
              </a:spcBef>
              <a:defRPr sz="5000"/>
            </a:pPr>
            <a:r>
              <a:t>What’s more, </a:t>
            </a:r>
            <a:r>
              <a:rPr sz="4000">
                <a:latin typeface="Menlo Regular"/>
                <a:ea typeface="Menlo Regular"/>
                <a:cs typeface="Menlo Regular"/>
                <a:sym typeface="Menlo Regular"/>
              </a:rPr>
              <a:t>exec()</a:t>
            </a:r>
            <a:r>
              <a:t> will </a:t>
            </a:r>
            <a:r>
              <a:rPr b="1"/>
              <a:t>leave open</a:t>
            </a:r>
            <a:r>
              <a:t> anything not marked </a:t>
            </a:r>
            <a:r>
              <a:rPr sz="4000">
                <a:latin typeface="Menlo Regular"/>
                <a:ea typeface="Menlo Regular"/>
                <a:cs typeface="Menlo Regular"/>
                <a:sym typeface="Menlo Regular"/>
              </a:rPr>
              <a:t>CLOEXEC</a:t>
            </a:r>
          </a:p>
          <a:p>
            <a:pPr>
              <a:spcBef>
                <a:spcPts val="3600"/>
              </a:spcBef>
              <a:defRPr sz="5000"/>
            </a:pPr>
            <a:r>
              <a:t>So to redirect I/O in a child process, we simply change </a:t>
            </a:r>
            <a:r>
              <a:rPr b="1"/>
              <a:t>what is referred to</a:t>
            </a:r>
            <a:r>
              <a:t> by file descriptor numbers that the child will assume are given</a:t>
            </a:r>
          </a:p>
          <a:p>
            <a:pPr lvl="1">
              <a:spcBef>
                <a:spcPts val="3600"/>
              </a:spcBef>
              <a:defRPr sz="5000"/>
            </a:pPr>
            <a:r>
              <a:rPr i="1"/>
              <a:t>Which file descriptors are usually assumed given?</a:t>
            </a:r>
          </a:p>
          <a:p>
            <a:pPr lvl="2">
              <a:spcBef>
                <a:spcPts val="3600"/>
              </a:spcBef>
              <a:defRPr sz="5000"/>
            </a:pPr>
            <a:r>
              <a:rPr b="1"/>
              <a:t>0</a:t>
            </a:r>
            <a:r>
              <a:t> (stdin), </a:t>
            </a:r>
            <a:r>
              <a:rPr b="1"/>
              <a:t>1</a:t>
            </a:r>
            <a:r>
              <a:t> (stdout), </a:t>
            </a:r>
            <a:r>
              <a:rPr b="1"/>
              <a:t>2</a:t>
            </a:r>
            <a:r>
              <a:t> (stderr)</a:t>
            </a:r>
          </a:p>
          <a:p>
            <a:pPr lvl="1">
              <a:spcBef>
                <a:spcPts val="3600"/>
              </a:spcBef>
              <a:defRPr sz="5000"/>
            </a:pPr>
            <a:r>
              <a:rPr i="1"/>
              <a:t>How to change </a:t>
            </a:r>
            <a:r>
              <a:rPr b="1" i="1"/>
              <a:t>what is referred to</a:t>
            </a:r>
            <a:r>
              <a:rPr i="1"/>
              <a:t> by </a:t>
            </a:r>
            <a:r>
              <a:rPr i="1" sz="4000">
                <a:latin typeface="Menlo Regular"/>
                <a:ea typeface="Menlo Regular"/>
                <a:cs typeface="Menlo Regular"/>
                <a:sym typeface="Menlo Regular"/>
              </a:rPr>
              <a:t>fd</a:t>
            </a:r>
            <a:r>
              <a:rPr i="1"/>
              <a:t>?</a:t>
            </a:r>
            <a:endParaRPr i="1"/>
          </a:p>
          <a:p>
            <a:pPr lvl="2" marL="1706879" indent="-487679">
              <a:spcBef>
                <a:spcPts val="3600"/>
              </a:spcBef>
              <a:defRPr sz="5000"/>
            </a:pPr>
            <a:r>
              <a:rPr sz="4000">
                <a:latin typeface="Menlo Regular"/>
                <a:ea typeface="Menlo Regular"/>
                <a:cs typeface="Menlo Regular"/>
                <a:sym typeface="Menlo Regular"/>
              </a:rPr>
              <a:t>dup2()</a:t>
            </a:r>
            <a:r>
              <a:t> – “duplicate to” or “duplicate taking 2 arguments”</a:t>
            </a:r>
          </a:p>
          <a:p>
            <a:pPr lvl="3">
              <a:spcBef>
                <a:spcPts val="3600"/>
              </a:spcBef>
              <a:defRPr sz="4400"/>
            </a:pPr>
            <a:r>
              <a:t>see lecture slides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ab W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W9</a:t>
            </a:r>
          </a:p>
        </p:txBody>
      </p:sp>
      <p:sp>
        <p:nvSpPr>
          <p:cNvPr id="165" name="Describe how to find and terminate your runaway fork()ed processes…"/>
          <p:cNvSpPr txBox="1"/>
          <p:nvPr>
            <p:ph type="body" idx="1"/>
          </p:nvPr>
        </p:nvSpPr>
        <p:spPr>
          <a:xfrm>
            <a:off x="1206500" y="2716685"/>
            <a:ext cx="21971000" cy="1060057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600"/>
              </a:spcBef>
              <a:defRPr sz="5000"/>
            </a:pPr>
            <a:r>
              <a:t>Describe how to find and terminate your runaway </a:t>
            </a:r>
            <a:r>
              <a:rPr sz="4000">
                <a:latin typeface="Menlo Regular"/>
                <a:ea typeface="Menlo Regular"/>
                <a:cs typeface="Menlo Regular"/>
                <a:sym typeface="Menlo Regular"/>
              </a:rPr>
              <a:t>fork()</a:t>
            </a:r>
            <a:r>
              <a:t>ed processes</a:t>
            </a:r>
          </a:p>
          <a:p>
            <a:pPr>
              <a:spcBef>
                <a:spcPts val="3600"/>
              </a:spcBef>
              <a:defRPr sz="5000"/>
            </a:pPr>
            <a:r>
              <a:t>Write a program that implements </a:t>
            </a:r>
            <a:r>
              <a:rPr sz="4600">
                <a:latin typeface="Menlo Regular"/>
                <a:ea typeface="Menlo Regular"/>
                <a:cs typeface="Menlo Regular"/>
                <a:sym typeface="Menlo Regular"/>
              </a:rPr>
              <a:t>cmd [args ...] 2&gt; file</a:t>
            </a:r>
            <a:br/>
            <a:r>
              <a:t>for given </a:t>
            </a:r>
            <a:r>
              <a:rPr sz="4600">
                <a:latin typeface="Menlo Regular"/>
                <a:ea typeface="Menlo Regular"/>
                <a:cs typeface="Menlo Regular"/>
                <a:sym typeface="Menlo Regular"/>
              </a:rPr>
              <a:t>cmd</a:t>
            </a:r>
            <a:r>
              <a:t>, </a:t>
            </a:r>
            <a:r>
              <a:rPr sz="4600">
                <a:latin typeface="Menlo Regular"/>
                <a:ea typeface="Menlo Regular"/>
                <a:cs typeface="Menlo Regular"/>
                <a:sym typeface="Menlo Regular"/>
              </a:rPr>
              <a:t>args</a:t>
            </a:r>
            <a:r>
              <a:t>, </a:t>
            </a:r>
            <a:r>
              <a:rPr sz="4600">
                <a:latin typeface="Menlo Regular"/>
                <a:ea typeface="Menlo Regular"/>
                <a:cs typeface="Menlo Regular"/>
                <a:sym typeface="Menlo Regular"/>
              </a:rPr>
              <a:t>file</a:t>
            </a:r>
          </a:p>
          <a:p>
            <a:pPr lvl="1">
              <a:spcBef>
                <a:spcPts val="3600"/>
              </a:spcBef>
              <a:defRPr sz="5000"/>
            </a:pPr>
            <a:r>
              <a:t>i.e., launch </a:t>
            </a:r>
            <a:r>
              <a:rPr sz="4600">
                <a:latin typeface="Menlo Regular"/>
                <a:ea typeface="Menlo Regular"/>
                <a:cs typeface="Menlo Regular"/>
                <a:sym typeface="Menlo Regular"/>
              </a:rPr>
              <a:t>cmd</a:t>
            </a:r>
            <a:r>
              <a:t>, passing </a:t>
            </a:r>
            <a:r>
              <a:rPr sz="4600">
                <a:latin typeface="Menlo Regular"/>
                <a:ea typeface="Menlo Regular"/>
                <a:cs typeface="Menlo Regular"/>
                <a:sym typeface="Menlo Regular"/>
              </a:rPr>
              <a:t>args</a:t>
            </a:r>
            <a:r>
              <a:t>, with stderr (fd 2) redirected to </a:t>
            </a:r>
            <a:r>
              <a:rPr sz="4600">
                <a:latin typeface="Menlo Regular"/>
                <a:ea typeface="Menlo Regular"/>
                <a:cs typeface="Menlo Regular"/>
                <a:sym typeface="Menlo Regular"/>
              </a:rPr>
              <a:t>file</a:t>
            </a:r>
          </a:p>
          <a:p>
            <a:pPr lvl="1">
              <a:spcBef>
                <a:spcPts val="3600"/>
              </a:spcBef>
              <a:defRPr sz="5000"/>
            </a:pPr>
            <a:r>
              <a:t>What you write will essentially be how the shell is implemented(!),</a:t>
            </a:r>
            <a:br/>
            <a:r>
              <a:t>except specialized to this simple kind of command</a:t>
            </a:r>
          </a:p>
          <a:p>
            <a:pPr lvl="2">
              <a:spcBef>
                <a:spcPts val="3600"/>
              </a:spcBef>
              <a:defRPr sz="4200"/>
            </a:pPr>
            <a:r>
              <a:t>(Don’t worry, starter code with plenty of hints is given)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