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80" r:id="rId15"/>
    <p:sldId id="281" r:id="rId16"/>
    <p:sldId id="277" r:id="rId17"/>
    <p:sldId id="278" r:id="rId18"/>
    <p:sldId id="279" r:id="rId19"/>
    <p:sldId id="276" r:id="rId20"/>
    <p:sldId id="282" r:id="rId21"/>
    <p:sldId id="28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F42B-72DE-4EB3-9246-4CA06C865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5916-35E2-04C1-DA3A-5ABCC4D4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F16F-A7C8-BD68-C716-155743B2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04D4-D13E-7ECF-31A3-FEAE64D6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AF94-69FA-BCA9-5B97-53267DFC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A14B-67D5-9CD2-C057-EAD4250F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5E85-BF5B-4590-34AA-99C5BF55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69FC-6B08-45F8-164E-9DA23B7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6A3C-0DEE-7A71-1610-4D87230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B7C2-C691-5DDF-0104-B85BFEE7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FA165-93E1-0866-B708-68D9C075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7A768-A08E-0308-1635-37B6E2CC7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316A-2C06-DC0A-EDB0-837E1FBD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B1F4-8F5B-F9B4-1D02-1F94C86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721A-AC1B-2E2D-44B6-DCADC56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3F14-9372-CAAB-3C38-C8FA1A77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2193-E7ED-9542-79B9-0FFDCB87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EC54-783C-741D-EDB8-235A08B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7E12-7DD4-1D94-D2B7-9E4F3E1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9BF9-F2DD-DEA4-700C-A2BE4A16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50EF-7BFD-7B0F-6159-C501D6AA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62E4-6DCF-F6B3-748F-CA72A858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7B5A-7DB1-99C2-BE2C-AA38E07B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187-C082-CDDE-462D-58983FA9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449F-0F70-C45E-75FC-913594CC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5223-4750-E756-E6C0-08CC5FB0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7377-C354-DFC2-BB61-2D92148F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6877-39DF-160A-6370-8EC338AD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CBBF-9ED8-7538-D017-197538A6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53048-6F5C-12FB-8DC3-621B8FF0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6C86-B6AA-F12D-1386-92030E99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E2BB-8819-6D63-1F64-F435940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69E2-56C9-5679-DF46-6A4089EF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FBD7E-566F-9A8B-D516-FF876666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6359A-44EC-86A2-FE26-66526DDD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62654-D520-37A2-E875-DD8EE56C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DE9DF-2F82-E919-6208-0A4182F4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3792C-8828-A774-CE81-43B9BEA4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43751-2A46-2DC7-E35C-973742E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3347-5A08-1C68-9E60-AB44D411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793-F4D2-B456-E46B-99E67516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54B40-6A82-5ED7-2D31-744EFB4F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1B3D-0624-73A7-65C7-BDCD1924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1211-8E69-4CA0-0C41-89B98E51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A8748-0883-F0B1-F5FC-62A86729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2A12C-C67B-03AD-5672-2E7B364F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43A-354E-D494-4882-93A961FD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76C7-EFBE-BF79-D1F0-86F72863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4249-F8C6-C53A-33BC-761CC60B9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D011D-59FC-E18A-9E58-0075BA67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0826C-1A28-93AB-C1B0-E60D51AD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8090-731C-67E9-537D-5057115B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7CFE-4A43-1C96-8AC1-8E37EDA1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28608-F1CD-0B65-5E52-B2AD1849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1592-E43A-A4DC-F4B3-F4F49BD4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832B-2BEC-3658-13A7-8910BD60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33C6-21C9-6D52-3B78-25696A4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E197-6694-B105-ADDA-F181C991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73245-61C3-271B-A09B-2EFA47C8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B397-4543-7A95-4823-E2019612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63F8-7FAE-8ED2-5464-2D2CB4D5D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C826-B712-45E6-A244-AD94F2946F7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6FFD-6A74-6901-FAB7-BA4C9ED55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4CC5-F3EF-6472-56C5-EB206CE12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manup.in/admin/Clients/Doc/79_Guidelines-Anti-Fraud-Guideline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D6DC-5F98-8A0C-B6DA-ECF9B9659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IT in Anti-Fraud Efforts &amp; Empanelment for Bihar  </a:t>
            </a: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(Work flow diagram &amp; Implementation)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11C17-5406-E7FD-C0F1-A7DEA120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59" y="4404549"/>
            <a:ext cx="10422082" cy="133108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/>
              <a:t>AB-PMJAY (Bihar) in collaboration with ADRI</a:t>
            </a:r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just"/>
            <a:r>
              <a:rPr lang="en-IN" sz="1800" dirty="0"/>
              <a:t>[Materials taken from </a:t>
            </a:r>
            <a:r>
              <a:rPr lang="en-IN" sz="1800" dirty="0">
                <a:hlinkClick r:id="rId2"/>
              </a:rPr>
              <a:t>Microsoft Word - Anti-fraud PMJAY Guidelines- Released-Aug 27 .docx (ayushmanup.in)</a:t>
            </a:r>
            <a:r>
              <a:rPr lang="en-IN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146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BB45E-0884-B32A-689F-0B73232A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BC0016-3567-1974-4B79-072DA9FE4393}"/>
              </a:ext>
            </a:extLst>
          </p:cNvPr>
          <p:cNvSpPr/>
          <p:nvPr/>
        </p:nvSpPr>
        <p:spPr>
          <a:xfrm>
            <a:off x="1157467" y="881131"/>
            <a:ext cx="9826907" cy="222088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3D4FD-B5A7-6719-6D79-9BDDBC0B63C5}"/>
              </a:ext>
            </a:extLst>
          </p:cNvPr>
          <p:cNvSpPr txBox="1"/>
          <p:nvPr/>
        </p:nvSpPr>
        <p:spPr>
          <a:xfrm>
            <a:off x="1453588" y="1266090"/>
            <a:ext cx="2377632" cy="64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anomalies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F8E6F-3A15-9337-74BC-2BEF8100413B}"/>
              </a:ext>
            </a:extLst>
          </p:cNvPr>
          <p:cNvSpPr txBox="1"/>
          <p:nvPr/>
        </p:nvSpPr>
        <p:spPr>
          <a:xfrm>
            <a:off x="4490978" y="1266079"/>
            <a:ext cx="5486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Mapping between patient’s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treatment in different geographic location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3C8FF4-D424-CA27-77DA-5781C527225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08071" y="1589245"/>
            <a:ext cx="6829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EF7C86-F462-9220-3DF2-10713EE8571F}"/>
              </a:ext>
            </a:extLst>
          </p:cNvPr>
          <p:cNvSpPr txBox="1"/>
          <p:nvPr/>
        </p:nvSpPr>
        <p:spPr>
          <a:xfrm>
            <a:off x="8025112" y="2345632"/>
            <a:ext cx="251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</p:spTree>
    <p:extLst>
      <p:ext uri="{BB962C8B-B14F-4D97-AF65-F5344CB8AC3E}">
        <p14:creationId xmlns:p14="http://schemas.microsoft.com/office/powerpoint/2010/main" val="171567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CC35-B81A-017B-84E6-0E5BF604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Fraud detection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CB50-BC65-FAD6-23A7-6D216A39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>
            <a:normAutofit/>
          </a:bodyPr>
          <a:lstStyle/>
          <a:p>
            <a:pPr marL="690879" lvl="1" indent="-345439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Utilized Django management commands for automated data import</a:t>
            </a:r>
          </a:p>
          <a:p>
            <a:pPr marL="690879" lvl="1" indent="-345439" algn="l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Co</a:t>
            </a:r>
            <a:r>
              <a:rPr lang="en-US" sz="2200" u="none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re business logic implemented in Python using Django views and Pandas</a:t>
            </a:r>
          </a:p>
          <a:p>
            <a:pPr marL="690879" lvl="1" indent="-345439" algn="l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u="none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Use of Django’s ORM to filter and count records for different time ranges (Overall, Last 30 Days, Yesterday)</a:t>
            </a:r>
            <a:endParaRPr lang="en-US" sz="2200" dirty="0">
              <a:solidFill>
                <a:srgbClr val="2A2E3A"/>
              </a:solidFill>
              <a:latin typeface="Times New Roman" panose="02020603050405020304" pitchFamily="18" charset="0"/>
              <a:ea typeface="Helios"/>
              <a:cs typeface="Times New Roman" panose="02020603050405020304" pitchFamily="18" charset="0"/>
              <a:sym typeface="Helios"/>
            </a:endParaRPr>
          </a:p>
          <a:p>
            <a:pPr marL="345440" lvl="1" indent="0" algn="just">
              <a:lnSpc>
                <a:spcPts val="4479"/>
              </a:lnSpc>
              <a:buNone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Input data: </a:t>
            </a:r>
          </a:p>
          <a:p>
            <a:pPr marL="688340" lvl="1" indent="-342900" algn="just">
              <a:lnSpc>
                <a:spcPct val="110000"/>
              </a:lnSpc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Excel files (Last 24 Hours, Suspicious Hospital List, Hospital Beds)were taken using Pandas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22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Data normalization: stripping extra spaces, case normalization (uppercasing IDs)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64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A454-9873-ECD7-3BC6-FF7285F6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(snapshot)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47BBD-44EA-19CF-9949-A505107D0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4" y="1117805"/>
            <a:ext cx="10883032" cy="4928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EEDC-69C2-D5E6-A430-83A2D17BEC41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Snapshot of data of patients on a particular day 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6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982FF-0E21-5669-9C4F-B5F8B8A6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79" y="1489748"/>
            <a:ext cx="8664046" cy="441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A7EEA-8E22-8455-DAA5-C9204034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D6D10-EADE-0D50-0174-D4B0311750D5}"/>
              </a:ext>
            </a:extLst>
          </p:cNvPr>
          <p:cNvCxnSpPr>
            <a:cxnSpLocks/>
          </p:cNvCxnSpPr>
          <p:nvPr/>
        </p:nvCxnSpPr>
        <p:spPr>
          <a:xfrm flipV="1">
            <a:off x="5817476" y="3429000"/>
            <a:ext cx="4594885" cy="7094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1F50D-D53E-1AE3-C646-4E558D01F5D1}"/>
              </a:ext>
            </a:extLst>
          </p:cNvPr>
          <p:cNvCxnSpPr>
            <a:cxnSpLocks/>
          </p:cNvCxnSpPr>
          <p:nvPr/>
        </p:nvCxnSpPr>
        <p:spPr>
          <a:xfrm>
            <a:off x="9222828" y="2298041"/>
            <a:ext cx="1189533" cy="11309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23F0D-355A-7A8A-D6AB-8E5DD2A3E812}"/>
              </a:ext>
            </a:extLst>
          </p:cNvPr>
          <p:cNvCxnSpPr>
            <a:cxnSpLocks/>
          </p:cNvCxnSpPr>
          <p:nvPr/>
        </p:nvCxnSpPr>
        <p:spPr>
          <a:xfrm flipV="1">
            <a:off x="5817476" y="3429000"/>
            <a:ext cx="4594885" cy="1600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A2A42-31FC-D247-B4E3-A88291F51FA5}"/>
              </a:ext>
            </a:extLst>
          </p:cNvPr>
          <p:cNvCxnSpPr>
            <a:cxnSpLocks/>
          </p:cNvCxnSpPr>
          <p:nvPr/>
        </p:nvCxnSpPr>
        <p:spPr>
          <a:xfrm>
            <a:off x="9167648" y="3263462"/>
            <a:ext cx="1175887" cy="165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CBF305-D505-56B2-482A-D34FDC63C764}"/>
              </a:ext>
            </a:extLst>
          </p:cNvPr>
          <p:cNvSpPr txBox="1"/>
          <p:nvPr/>
        </p:nvSpPr>
        <p:spPr>
          <a:xfrm>
            <a:off x="10412361" y="2900516"/>
            <a:ext cx="1455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cases can be downloaded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ED80A-A192-8BFF-BA85-79FC5DF97029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Snapshot of dashboard displaying the necessary data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ED7188-8C9F-BBD8-31E1-60602A364FE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02727" y="3197014"/>
            <a:ext cx="4609634" cy="2113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875B4-83B5-4600-797E-C0A93F9AC2C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17476" y="2320918"/>
            <a:ext cx="4594885" cy="1087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3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C3CC-5FC2-EF3D-C0FA-0CF62A911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2D120-9DE1-D7D1-5A87-8E7EF8B6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79" y="1489748"/>
            <a:ext cx="8664045" cy="441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CF50B-A0C3-C00D-95D1-B69FEED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16565-D537-09D8-011D-DEA8555AD687}"/>
              </a:ext>
            </a:extLst>
          </p:cNvPr>
          <p:cNvCxnSpPr>
            <a:cxnSpLocks/>
          </p:cNvCxnSpPr>
          <p:nvPr/>
        </p:nvCxnSpPr>
        <p:spPr>
          <a:xfrm>
            <a:off x="8480491" y="2044439"/>
            <a:ext cx="2184881" cy="8560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9E584-654F-CFFD-3A51-487DAF6C2B51}"/>
              </a:ext>
            </a:extLst>
          </p:cNvPr>
          <p:cNvSpPr txBox="1"/>
          <p:nvPr/>
        </p:nvSpPr>
        <p:spPr>
          <a:xfrm>
            <a:off x="10168759" y="2900516"/>
            <a:ext cx="1698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Wise Visualization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4E163-02B4-D373-5606-D40CCC380C18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Snapshot of case-wise visualizations page 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3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6D30-C975-CFA1-7421-2AC819F8B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831BC7-FBBE-FAED-C8F0-8D23D533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202" y="2175795"/>
            <a:ext cx="8664045" cy="3012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13DF8-69EF-4BDB-8FD1-05FCFDF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1D630-0086-82DF-8A3F-AB3015801264}"/>
              </a:ext>
            </a:extLst>
          </p:cNvPr>
          <p:cNvCxnSpPr>
            <a:cxnSpLocks/>
          </p:cNvCxnSpPr>
          <p:nvPr/>
        </p:nvCxnSpPr>
        <p:spPr>
          <a:xfrm>
            <a:off x="8718331" y="3681931"/>
            <a:ext cx="1615966" cy="43286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1829C-C238-5D81-AD88-BB7CF145E30D}"/>
              </a:ext>
            </a:extLst>
          </p:cNvPr>
          <p:cNvSpPr txBox="1"/>
          <p:nvPr/>
        </p:nvSpPr>
        <p:spPr>
          <a:xfrm>
            <a:off x="10334297" y="4092698"/>
            <a:ext cx="169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flagged patient details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C3265-2B7A-99FF-FA6E-38A13C80174F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Fig4: Snapshot of table visualization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91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AE925-CB58-D036-5A06-556CA148E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B2CD2-6BBB-D34B-FE23-F0839FC5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377" y="1893826"/>
            <a:ext cx="8417250" cy="3607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3A2F7-AA03-9C39-A4FE-F24C3F26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B0BBF7-DE59-1DEC-4D34-6A6D10C394A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72906" y="3167227"/>
            <a:ext cx="2263230" cy="206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5A705D-7046-4069-9762-1026232C4272}"/>
              </a:ext>
            </a:extLst>
          </p:cNvPr>
          <p:cNvSpPr txBox="1"/>
          <p:nvPr/>
        </p:nvSpPr>
        <p:spPr>
          <a:xfrm>
            <a:off x="10136136" y="2865774"/>
            <a:ext cx="175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representation (District-Wise)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568C8-2D9B-0A61-86C3-BA07ABFCA0CB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Snapshot of bar-chart visualization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6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7068-A7FC-9F5B-99EF-B94C65D6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074C2-7382-AA17-9546-AEF66724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600" y="2355538"/>
            <a:ext cx="8417250" cy="2770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8BA4D-E72C-4325-66B9-85FA8A1A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8F1BD-05A2-0A1F-F55A-347C3ED29282}"/>
              </a:ext>
            </a:extLst>
          </p:cNvPr>
          <p:cNvCxnSpPr>
            <a:cxnSpLocks/>
          </p:cNvCxnSpPr>
          <p:nvPr/>
        </p:nvCxnSpPr>
        <p:spPr>
          <a:xfrm>
            <a:off x="9382893" y="2615733"/>
            <a:ext cx="982935" cy="2500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6D82CA-8ACE-C1EF-0BDA-DA05C7DD25C4}"/>
              </a:ext>
            </a:extLst>
          </p:cNvPr>
          <p:cNvSpPr txBox="1"/>
          <p:nvPr/>
        </p:nvSpPr>
        <p:spPr>
          <a:xfrm>
            <a:off x="10136136" y="2865774"/>
            <a:ext cx="1751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Pie-Chart representation (Age Groups and Gender Distribution) (District-Wise)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84B4B-BE6C-DE7C-DB57-DAA4CFEEA31A}"/>
              </a:ext>
            </a:extLst>
          </p:cNvPr>
          <p:cNvSpPr txBox="1"/>
          <p:nvPr/>
        </p:nvSpPr>
        <p:spPr>
          <a:xfrm>
            <a:off x="654484" y="6124903"/>
            <a:ext cx="1010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Snapshot of dashboard displaying the pie-chart representation of two aspects: “Age-Groups” and “Gender Distribution” and district-wise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0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BC7EE-1EA9-4F40-9F60-BA0EE11FF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8AB8DF-6B83-AE51-AB2B-04CCC209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6852"/>
            <a:ext cx="8542283" cy="4803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2B242-BB40-9BE9-8E85-D201F8C0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C50A9-103A-773E-47A1-C1F92EFB61DD}"/>
              </a:ext>
            </a:extLst>
          </p:cNvPr>
          <p:cNvSpPr txBox="1"/>
          <p:nvPr/>
        </p:nvSpPr>
        <p:spPr>
          <a:xfrm>
            <a:off x="10104023" y="4441857"/>
            <a:ext cx="175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 representation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A49C7-D588-F44F-F700-55FBF5B6D3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434703" y="4190159"/>
            <a:ext cx="2669320" cy="6056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C63077-896F-8727-58B1-6BB4B9BFDC56}"/>
              </a:ext>
            </a:extLst>
          </p:cNvPr>
          <p:cNvSpPr txBox="1"/>
          <p:nvPr/>
        </p:nvSpPr>
        <p:spPr>
          <a:xfrm>
            <a:off x="553900" y="6338986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 Snapshot of development of the heat-map representation district-wise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3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B861-40C0-9EDE-D5C4-4804B013E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DB12-4E06-A7DD-A774-E01DE536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 (snapshot)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59AA3-B4D9-C23D-F3F0-08271C7E8D36}"/>
              </a:ext>
            </a:extLst>
          </p:cNvPr>
          <p:cNvSpPr txBox="1"/>
          <p:nvPr/>
        </p:nvSpPr>
        <p:spPr>
          <a:xfrm>
            <a:off x="670250" y="6185097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Fig8: Snapshot of downloaded data of “High Value Claims” having two separate sheets: “Surgical” and “Medical”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BBB04-81E9-DCEA-F52D-3D70D72F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584" y="1231788"/>
            <a:ext cx="7036832" cy="47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80477-5091-B7F7-D136-8A2FE5F21D37}"/>
              </a:ext>
            </a:extLst>
          </p:cNvPr>
          <p:cNvSpPr/>
          <p:nvPr/>
        </p:nvSpPr>
        <p:spPr>
          <a:xfrm>
            <a:off x="870155" y="1170040"/>
            <a:ext cx="10451690" cy="1288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B639A-F65B-0497-EE6D-275F4F1450CE}"/>
              </a:ext>
            </a:extLst>
          </p:cNvPr>
          <p:cNvSpPr/>
          <p:nvPr/>
        </p:nvSpPr>
        <p:spPr>
          <a:xfrm>
            <a:off x="727587" y="2831690"/>
            <a:ext cx="10626213" cy="3274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C386-0BC0-F76E-0588-49A8B526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D2E3-41BE-CC6E-5A89-84299EFE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396181"/>
            <a:ext cx="10515600" cy="499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Beneficiary fraud </a:t>
            </a:r>
            <a:r>
              <a:rPr lang="en-US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(Main focus):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conducted by an eligible beneficiary of PMJAY 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Payer fraud: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conducted by a staff or consultant of NHA or SHA or personnel employed by any of the agencies contracted by the NHA or the SHA directly or indirectly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fraud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conducted by any private or public health service provider empaneled for providing services under PMJAY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[For further reading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Annex 1: Page 21)]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 are not concentrating on)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0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AC84-EF75-5222-791C-A7C8B020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26DE-10C9-7D64-5261-C2F11DF9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 (snapshot)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0C2C8-DADC-05C4-EC30-C6BABCCE83A1}"/>
              </a:ext>
            </a:extLst>
          </p:cNvPr>
          <p:cNvSpPr txBox="1"/>
          <p:nvPr/>
        </p:nvSpPr>
        <p:spPr>
          <a:xfrm>
            <a:off x="1050275" y="5700465"/>
            <a:ext cx="1010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Fig8: Sample snapshot of downloadable data of “Ophthalmology (Cataract)” having color coded results for Age less than 40(Yellow), OT Cases(Magenta), and Pre-auth Time(Cyan)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BD715-B60A-E91E-F4B2-ABB0406E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19" y="1418592"/>
            <a:ext cx="10360995" cy="37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E375-BFEC-D456-9AD4-261CCC9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C615-F10B-25AE-1EEA-76CA402C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Future work (Yet to start the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38581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034DE8-595B-8140-2234-68520490809A}"/>
              </a:ext>
            </a:extLst>
          </p:cNvPr>
          <p:cNvSpPr/>
          <p:nvPr/>
        </p:nvSpPr>
        <p:spPr>
          <a:xfrm>
            <a:off x="786580" y="2907223"/>
            <a:ext cx="3864076" cy="1871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16B22-8589-A83C-9D78-214185067CCE}"/>
              </a:ext>
            </a:extLst>
          </p:cNvPr>
          <p:cNvSpPr/>
          <p:nvPr/>
        </p:nvSpPr>
        <p:spPr>
          <a:xfrm>
            <a:off x="7541342" y="3016251"/>
            <a:ext cx="3298721" cy="3476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8BACF-E096-8710-E3AF-A192F3C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24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PM-JAY “Empanelment”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0C43-A99E-A81D-7B33-2F717EDA4265}"/>
              </a:ext>
            </a:extLst>
          </p:cNvPr>
          <p:cNvSpPr txBox="1"/>
          <p:nvPr/>
        </p:nvSpPr>
        <p:spPr>
          <a:xfrm>
            <a:off x="4257368" y="1651415"/>
            <a:ext cx="3156156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role on Empanelment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0C85A-FC4D-BCA9-E6FB-84610A490511}"/>
              </a:ext>
            </a:extLst>
          </p:cNvPr>
          <p:cNvSpPr txBox="1"/>
          <p:nvPr/>
        </p:nvSpPr>
        <p:spPr>
          <a:xfrm>
            <a:off x="1017637" y="3199940"/>
            <a:ext cx="32397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among the healthcare service providers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E53E1-0105-F388-4F55-B2F460160818}"/>
              </a:ext>
            </a:extLst>
          </p:cNvPr>
          <p:cNvSpPr txBox="1"/>
          <p:nvPr/>
        </p:nvSpPr>
        <p:spPr>
          <a:xfrm>
            <a:off x="7762568" y="3463158"/>
            <a:ext cx="2753032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&amp; Approval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F895C-1CAF-DE52-FD3F-79D724C137D5}"/>
              </a:ext>
            </a:extLst>
          </p:cNvPr>
          <p:cNvSpPr txBox="1"/>
          <p:nvPr/>
        </p:nvSpPr>
        <p:spPr>
          <a:xfrm>
            <a:off x="8025579" y="4450951"/>
            <a:ext cx="249002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Service Provider Landscape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A23416-0DB2-5CF2-F880-5EE348C2F997}"/>
              </a:ext>
            </a:extLst>
          </p:cNvPr>
          <p:cNvCxnSpPr/>
          <p:nvPr/>
        </p:nvCxnSpPr>
        <p:spPr>
          <a:xfrm>
            <a:off x="5663380" y="2090798"/>
            <a:ext cx="0" cy="3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B75B0-9112-3185-6D0B-3343ED3402D3}"/>
              </a:ext>
            </a:extLst>
          </p:cNvPr>
          <p:cNvCxnSpPr>
            <a:cxnSpLocks/>
          </p:cNvCxnSpPr>
          <p:nvPr/>
        </p:nvCxnSpPr>
        <p:spPr>
          <a:xfrm>
            <a:off x="2423651" y="2428567"/>
            <a:ext cx="674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2A49A3-67A4-A26B-105A-FF5ABA5BE2DC}"/>
              </a:ext>
            </a:extLst>
          </p:cNvPr>
          <p:cNvCxnSpPr>
            <a:cxnSpLocks/>
          </p:cNvCxnSpPr>
          <p:nvPr/>
        </p:nvCxnSpPr>
        <p:spPr>
          <a:xfrm>
            <a:off x="2428567" y="2428567"/>
            <a:ext cx="0" cy="44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994D80-68E2-F78E-A455-27B3A16528F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71038" y="2418735"/>
            <a:ext cx="19665" cy="59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951D65-4697-6A46-DE11-C893F2F84598}"/>
              </a:ext>
            </a:extLst>
          </p:cNvPr>
          <p:cNvSpPr txBox="1"/>
          <p:nvPr/>
        </p:nvSpPr>
        <p:spPr>
          <a:xfrm>
            <a:off x="8445910" y="5584723"/>
            <a:ext cx="206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SHA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C2636-F914-FD0C-404B-9A0146D36FA4}"/>
              </a:ext>
            </a:extLst>
          </p:cNvPr>
          <p:cNvSpPr txBox="1"/>
          <p:nvPr/>
        </p:nvSpPr>
        <p:spPr>
          <a:xfrm>
            <a:off x="1351937" y="4108230"/>
            <a:ext cx="249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 working as a collaborative partner</a:t>
            </a:r>
          </a:p>
        </p:txBody>
      </p:sp>
    </p:spTree>
    <p:extLst>
      <p:ext uri="{BB962C8B-B14F-4D97-AF65-F5344CB8AC3E}">
        <p14:creationId xmlns:p14="http://schemas.microsoft.com/office/powerpoint/2010/main" val="104510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4A7C-4827-03C1-3533-CE2AE94B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for Dashboard on Hospital Empanelment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3A77-CF53-C273-D1C8-1335BD9E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7176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log in facility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(Read/edit)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Doctor (Read)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level officer (Read)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hospital available district wise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among the hospitals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Speciality wise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specialist doctor available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strength wise</a:t>
            </a:r>
          </a:p>
          <a:p>
            <a:pPr marL="914400"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documents verification information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Registration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NOC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Bio-Medical authorization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will appear on the lapse of expiry date for the mandatory documents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7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1358-1EE0-ECBE-6C05-1040CCB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 responsibilities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01B16-831A-8FCE-13F7-031C08170F92}"/>
              </a:ext>
            </a:extLst>
          </p:cNvPr>
          <p:cNvSpPr txBox="1"/>
          <p:nvPr/>
        </p:nvSpPr>
        <p:spPr>
          <a:xfrm>
            <a:off x="5275118" y="1465118"/>
            <a:ext cx="8208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C75AF-DF4F-85BE-E73D-C297F020DC30}"/>
              </a:ext>
            </a:extLst>
          </p:cNvPr>
          <p:cNvSpPr txBox="1"/>
          <p:nvPr/>
        </p:nvSpPr>
        <p:spPr>
          <a:xfrm>
            <a:off x="838200" y="3093027"/>
            <a:ext cx="238644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Develop anti-fraud framework, guidelines and policies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03B88-D2A6-3F4A-B6B4-E556937A6175}"/>
              </a:ext>
            </a:extLst>
          </p:cNvPr>
          <p:cNvSpPr txBox="1"/>
          <p:nvPr/>
        </p:nvSpPr>
        <p:spPr>
          <a:xfrm>
            <a:off x="3792681" y="3105834"/>
            <a:ext cx="23864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Provide broad oversight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76D91-9FBA-E07D-C03F-66BEF7CD6BDD}"/>
              </a:ext>
            </a:extLst>
          </p:cNvPr>
          <p:cNvSpPr txBox="1"/>
          <p:nvPr/>
        </p:nvSpPr>
        <p:spPr>
          <a:xfrm>
            <a:off x="6580910" y="3123151"/>
            <a:ext cx="238644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Design IT infrastructure and protocols for advanced data analytics for fraud detection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32323-7B63-FC18-4C6A-251238455C21}"/>
              </a:ext>
            </a:extLst>
          </p:cNvPr>
          <p:cNvSpPr txBox="1"/>
          <p:nvPr/>
        </p:nvSpPr>
        <p:spPr>
          <a:xfrm>
            <a:off x="9369139" y="3093027"/>
            <a:ext cx="23864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technical assistance to states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FA139-3DDF-F283-095D-DBD7D69967DB}"/>
              </a:ext>
            </a:extLst>
          </p:cNvPr>
          <p:cNvCxnSpPr>
            <a:stCxn id="4" idx="2"/>
          </p:cNvCxnSpPr>
          <p:nvPr/>
        </p:nvCxnSpPr>
        <p:spPr>
          <a:xfrm>
            <a:off x="5685559" y="1834450"/>
            <a:ext cx="0" cy="5450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6ABC4-1F36-C7C2-8691-FB5E8E34F662}"/>
              </a:ext>
            </a:extLst>
          </p:cNvPr>
          <p:cNvCxnSpPr/>
          <p:nvPr/>
        </p:nvCxnSpPr>
        <p:spPr>
          <a:xfrm>
            <a:off x="1620982" y="2379518"/>
            <a:ext cx="88426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D9307-9868-16CF-763B-4518BB519BA9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074AC-0DCC-3F5E-2493-5A25BF219532}"/>
              </a:ext>
            </a:extLst>
          </p:cNvPr>
          <p:cNvCxnSpPr>
            <a:cxnSpLocks/>
          </p:cNvCxnSpPr>
          <p:nvPr/>
        </p:nvCxnSpPr>
        <p:spPr>
          <a:xfrm>
            <a:off x="4985904" y="2379518"/>
            <a:ext cx="0" cy="6974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E01A8-5E9C-7B3A-FE18-B91B231D2070}"/>
              </a:ext>
            </a:extLst>
          </p:cNvPr>
          <p:cNvCxnSpPr>
            <a:cxnSpLocks/>
          </p:cNvCxnSpPr>
          <p:nvPr/>
        </p:nvCxnSpPr>
        <p:spPr>
          <a:xfrm>
            <a:off x="7597486" y="2379518"/>
            <a:ext cx="0" cy="7436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11904B-5D1B-0C1C-23A0-EE39F4D8D357}"/>
              </a:ext>
            </a:extLst>
          </p:cNvPr>
          <p:cNvCxnSpPr>
            <a:cxnSpLocks/>
          </p:cNvCxnSpPr>
          <p:nvPr/>
        </p:nvCxnSpPr>
        <p:spPr>
          <a:xfrm>
            <a:off x="10486925" y="2350670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94FDE1-45B8-1487-BEB8-5DEF961D4679}"/>
              </a:ext>
            </a:extLst>
          </p:cNvPr>
          <p:cNvSpPr txBox="1"/>
          <p:nvPr/>
        </p:nvSpPr>
        <p:spPr>
          <a:xfrm>
            <a:off x="987136" y="5663045"/>
            <a:ext cx="1098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dedicated </a:t>
            </a:r>
            <a:r>
              <a:rPr lang="en-IN" b="1" dirty="0"/>
              <a:t>anti-fraud cell </a:t>
            </a:r>
            <a:r>
              <a:rPr lang="en-IN" dirty="0"/>
              <a:t>for each state (NE (1 officer) , </a:t>
            </a:r>
            <a:r>
              <a:rPr lang="en-IN" dirty="0">
                <a:highlight>
                  <a:srgbClr val="008080"/>
                </a:highlight>
              </a:rPr>
              <a:t>Non-NE/HFS </a:t>
            </a:r>
            <a:r>
              <a:rPr lang="en-IN" dirty="0"/>
              <a:t>(2 officer) , Non-HFS (2 officer), Non-HFS (1 officer) by NHA .   [More read: Page 10]</a:t>
            </a:r>
          </a:p>
        </p:txBody>
      </p:sp>
    </p:spTree>
    <p:extLst>
      <p:ext uri="{BB962C8B-B14F-4D97-AF65-F5344CB8AC3E}">
        <p14:creationId xmlns:p14="http://schemas.microsoft.com/office/powerpoint/2010/main" val="41866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6501-A989-0013-69D8-354989D1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858802-9022-6A3E-0D38-59FE866E1D10}"/>
              </a:ext>
            </a:extLst>
          </p:cNvPr>
          <p:cNvSpPr/>
          <p:nvPr/>
        </p:nvSpPr>
        <p:spPr>
          <a:xfrm>
            <a:off x="5385922" y="2905246"/>
            <a:ext cx="4725299" cy="3236167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7F07-3EC4-6A1D-F17D-974F94C9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responsibilities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1BBAF-20A8-26E2-5A36-74EEB0E5E20A}"/>
              </a:ext>
            </a:extLst>
          </p:cNvPr>
          <p:cNvSpPr txBox="1"/>
          <p:nvPr/>
        </p:nvSpPr>
        <p:spPr>
          <a:xfrm>
            <a:off x="5275118" y="1465118"/>
            <a:ext cx="8208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975C4-F82C-4122-D9EA-A0CA87D10B65}"/>
              </a:ext>
            </a:extLst>
          </p:cNvPr>
          <p:cNvSpPr txBox="1"/>
          <p:nvPr/>
        </p:nvSpPr>
        <p:spPr>
          <a:xfrm>
            <a:off x="838200" y="3093026"/>
            <a:ext cx="131271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Develop institutional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253-3654-F53A-27EF-DD3E0F56ECF9}"/>
              </a:ext>
            </a:extLst>
          </p:cNvPr>
          <p:cNvSpPr txBox="1"/>
          <p:nvPr/>
        </p:nvSpPr>
        <p:spPr>
          <a:xfrm>
            <a:off x="2354816" y="3064037"/>
            <a:ext cx="147638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Adapt and approve state anti-fraud policies and guidelines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E4FE6-C0D7-BA8B-4441-C7E2FC22E771}"/>
              </a:ext>
            </a:extLst>
          </p:cNvPr>
          <p:cNvSpPr txBox="1"/>
          <p:nvPr/>
        </p:nvSpPr>
        <p:spPr>
          <a:xfrm>
            <a:off x="4064144" y="3067502"/>
            <a:ext cx="12153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Develop 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8D591-7FB4-2816-F2F0-3315C811FC9F}"/>
              </a:ext>
            </a:extLst>
          </p:cNvPr>
          <p:cNvSpPr txBox="1"/>
          <p:nvPr/>
        </p:nvSpPr>
        <p:spPr>
          <a:xfrm>
            <a:off x="5475448" y="3093026"/>
            <a:ext cx="113372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Conduct anti-fraud awareness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B679D-B700-61A4-F02E-B376C239092B}"/>
              </a:ext>
            </a:extLst>
          </p:cNvPr>
          <p:cNvCxnSpPr>
            <a:stCxn id="4" idx="2"/>
          </p:cNvCxnSpPr>
          <p:nvPr/>
        </p:nvCxnSpPr>
        <p:spPr>
          <a:xfrm>
            <a:off x="5685559" y="1834450"/>
            <a:ext cx="0" cy="5450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6F32FC-96A4-C30F-B0FE-FEF22E5B9A9C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9211538" cy="986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16821A-58EA-B001-CEBF-4DFAFB6C470F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7A7BF-5CFF-14BB-F990-09125B8E81A1}"/>
              </a:ext>
            </a:extLst>
          </p:cNvPr>
          <p:cNvCxnSpPr>
            <a:cxnSpLocks/>
          </p:cNvCxnSpPr>
          <p:nvPr/>
        </p:nvCxnSpPr>
        <p:spPr>
          <a:xfrm>
            <a:off x="2990848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35BC89-B98B-054C-333A-62AFC9340D16}"/>
              </a:ext>
            </a:extLst>
          </p:cNvPr>
          <p:cNvCxnSpPr>
            <a:cxnSpLocks/>
          </p:cNvCxnSpPr>
          <p:nvPr/>
        </p:nvCxnSpPr>
        <p:spPr>
          <a:xfrm>
            <a:off x="4545575" y="2389385"/>
            <a:ext cx="0" cy="71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360D5-BB7A-20DF-BC29-F01EDB7A4EA0}"/>
              </a:ext>
            </a:extLst>
          </p:cNvPr>
          <p:cNvCxnSpPr>
            <a:cxnSpLocks/>
          </p:cNvCxnSpPr>
          <p:nvPr/>
        </p:nvCxnSpPr>
        <p:spPr>
          <a:xfrm>
            <a:off x="6000747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A2A755-8573-1CAA-B212-68A8132983F5}"/>
              </a:ext>
            </a:extLst>
          </p:cNvPr>
          <p:cNvSpPr txBox="1"/>
          <p:nvPr/>
        </p:nvSpPr>
        <p:spPr>
          <a:xfrm>
            <a:off x="6868379" y="3110204"/>
            <a:ext cx="142225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 and implement mechanisms for preventing and detecting all kinds of fraud under PMJAY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D9E1D-5B10-6D7D-F03A-ACB8E5FDA03F}"/>
              </a:ext>
            </a:extLst>
          </p:cNvPr>
          <p:cNvSpPr txBox="1"/>
          <p:nvPr/>
        </p:nvSpPr>
        <p:spPr>
          <a:xfrm>
            <a:off x="8549834" y="3105834"/>
            <a:ext cx="142225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Data analytics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A5EB3-BEE8-83DA-4633-40B9F3CC58EE}"/>
              </a:ext>
            </a:extLst>
          </p:cNvPr>
          <p:cNvSpPr txBox="1"/>
          <p:nvPr/>
        </p:nvSpPr>
        <p:spPr>
          <a:xfrm>
            <a:off x="10231289" y="3105834"/>
            <a:ext cx="142225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Contract design, management and enforcement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51347-D387-851D-072D-872F18E0955E}"/>
              </a:ext>
            </a:extLst>
          </p:cNvPr>
          <p:cNvCxnSpPr>
            <a:cxnSpLocks/>
          </p:cNvCxnSpPr>
          <p:nvPr/>
        </p:nvCxnSpPr>
        <p:spPr>
          <a:xfrm>
            <a:off x="7670220" y="2389385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67929-2F4C-1DA4-6148-ED5CEE08E949}"/>
              </a:ext>
            </a:extLst>
          </p:cNvPr>
          <p:cNvCxnSpPr>
            <a:cxnSpLocks/>
          </p:cNvCxnSpPr>
          <p:nvPr/>
        </p:nvCxnSpPr>
        <p:spPr>
          <a:xfrm>
            <a:off x="9059138" y="2389385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B00381-8CCB-0489-F3AE-87EF3E63AA29}"/>
              </a:ext>
            </a:extLst>
          </p:cNvPr>
          <p:cNvCxnSpPr>
            <a:cxnSpLocks/>
          </p:cNvCxnSpPr>
          <p:nvPr/>
        </p:nvCxnSpPr>
        <p:spPr>
          <a:xfrm>
            <a:off x="10832520" y="2366710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66713-B46F-82F9-663C-48C1C0D57FF6}"/>
              </a:ext>
            </a:extLst>
          </p:cNvPr>
          <p:cNvSpPr txBox="1"/>
          <p:nvPr/>
        </p:nvSpPr>
        <p:spPr>
          <a:xfrm>
            <a:off x="8551630" y="4780344"/>
            <a:ext cx="122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architect by ADRI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819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1B3E-960C-27FD-6609-EB7A763D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5"/>
            <a:ext cx="1149366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IT in Anti-Fraud Efforts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venture with ADRI team)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A788-E3A4-3CCB-78BE-AA410BC8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 for detecting fraud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triggers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analytics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tools to assist in fraud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[Development on Day-to-day overall report through dashboard]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EE62-78D8-9D87-1038-BEF87620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area “Data mining and analytics” (Main focus)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7116-BEEE-4E04-AC93-1111F72F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prospective analysis: to analyze current data through dashboard to determine the legitimacy of claims</a:t>
            </a:r>
          </a:p>
          <a:p>
            <a:pPr marL="457200" lvl="1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retrospective analysis: to identify patterns of fraudulent behavior based on historical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60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A458-3D6E-B491-EAFD-0D07AC7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plan for designing dashboard on AB-PMJAY Bihar fraud detection (From ADRI) based on four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E86D-5ACF-8796-3489-96C57A36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121"/>
            <a:ext cx="10515600" cy="4039565"/>
          </a:xfrm>
        </p:spPr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Admitted in Watchlist Hospitals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value claims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Bed Cases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Family ID Cases</a:t>
            </a:r>
          </a:p>
          <a:p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Anomalies</a:t>
            </a:r>
          </a:p>
          <a:p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Opthalmolog</a:t>
            </a:r>
            <a:r>
              <a:rPr lang="en-US" sz="3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(Cataract)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48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8B9286-B771-89D3-1117-F7837F04BA89}"/>
              </a:ext>
            </a:extLst>
          </p:cNvPr>
          <p:cNvSpPr/>
          <p:nvPr/>
        </p:nvSpPr>
        <p:spPr>
          <a:xfrm>
            <a:off x="1169043" y="3713624"/>
            <a:ext cx="8495818" cy="272768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18373-5957-869A-F3E2-085E9F1CE5E6}"/>
              </a:ext>
            </a:extLst>
          </p:cNvPr>
          <p:cNvSpPr/>
          <p:nvPr/>
        </p:nvSpPr>
        <p:spPr>
          <a:xfrm>
            <a:off x="1169043" y="416689"/>
            <a:ext cx="7974957" cy="310201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A4DFA-EA21-3B4D-862C-1770CA310CF4}"/>
              </a:ext>
            </a:extLst>
          </p:cNvPr>
          <p:cNvSpPr txBox="1"/>
          <p:nvPr/>
        </p:nvSpPr>
        <p:spPr>
          <a:xfrm>
            <a:off x="1298294" y="1400538"/>
            <a:ext cx="2071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 Admitted in Watchlist Hospitals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FBEB4-D22E-5231-DD40-B74DEE3433D8}"/>
              </a:ext>
            </a:extLst>
          </p:cNvPr>
          <p:cNvSpPr txBox="1"/>
          <p:nvPr/>
        </p:nvSpPr>
        <p:spPr>
          <a:xfrm>
            <a:off x="4795776" y="614589"/>
            <a:ext cx="2071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District wise flagged cases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641D5-CF3E-FE3D-ABB2-EED0078776D2}"/>
              </a:ext>
            </a:extLst>
          </p:cNvPr>
          <p:cNvSpPr txBox="1"/>
          <p:nvPr/>
        </p:nvSpPr>
        <p:spPr>
          <a:xfrm>
            <a:off x="4795776" y="2046869"/>
            <a:ext cx="207186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Flagging the cases from suspicious hospital list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32943C-9DA7-B854-D70F-87D7759A1B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370162" y="937755"/>
            <a:ext cx="1425614" cy="785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4F9BC-6DB7-9539-D8C4-8E7503321F9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70162" y="1851949"/>
            <a:ext cx="1425614" cy="656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9B18E3-0213-59D5-5C0B-AC8936832E66}"/>
              </a:ext>
            </a:extLst>
          </p:cNvPr>
          <p:cNvSpPr txBox="1"/>
          <p:nvPr/>
        </p:nvSpPr>
        <p:spPr>
          <a:xfrm>
            <a:off x="6867644" y="2978601"/>
            <a:ext cx="214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Overall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8F277-F18A-C4A9-A9B2-7CEFEE621EEA}"/>
              </a:ext>
            </a:extLst>
          </p:cNvPr>
          <p:cNvSpPr txBox="1"/>
          <p:nvPr/>
        </p:nvSpPr>
        <p:spPr>
          <a:xfrm>
            <a:off x="1298294" y="4701252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 value claims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8F615-90C0-8F4B-4CE3-91B66BB7C76E}"/>
              </a:ext>
            </a:extLst>
          </p:cNvPr>
          <p:cNvSpPr txBox="1"/>
          <p:nvPr/>
        </p:nvSpPr>
        <p:spPr>
          <a:xfrm>
            <a:off x="4795776" y="3793207"/>
            <a:ext cx="20718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cases who claimed larger than 1 Lakh in Surgery Department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AC31B-1CEE-E75B-C0B8-2603BCBA108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70162" y="4393372"/>
            <a:ext cx="1425614" cy="453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A4F53D-377A-02C2-6F9D-57149CDDF75E}"/>
              </a:ext>
            </a:extLst>
          </p:cNvPr>
          <p:cNvSpPr txBox="1"/>
          <p:nvPr/>
        </p:nvSpPr>
        <p:spPr>
          <a:xfrm>
            <a:off x="6867644" y="5360954"/>
            <a:ext cx="251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E28D3-A349-220F-4006-AC766964793A}"/>
              </a:ext>
            </a:extLst>
          </p:cNvPr>
          <p:cNvSpPr txBox="1"/>
          <p:nvPr/>
        </p:nvSpPr>
        <p:spPr>
          <a:xfrm>
            <a:off x="4795776" y="5151949"/>
            <a:ext cx="20718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cases who claimed larger than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25,000 in Medical Department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DFB9B-EAD6-4D18-A32F-7C0F0C288C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70162" y="4928998"/>
            <a:ext cx="1425614" cy="823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1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A729F-39A9-D434-DDDB-D0976C61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68FB17-4BBA-D9B9-1D08-BD1B40430DEC}"/>
              </a:ext>
            </a:extLst>
          </p:cNvPr>
          <p:cNvSpPr/>
          <p:nvPr/>
        </p:nvSpPr>
        <p:spPr>
          <a:xfrm>
            <a:off x="983851" y="424245"/>
            <a:ext cx="10810754" cy="564205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9F95D-94A4-0073-921F-9DEC54406369}"/>
              </a:ext>
            </a:extLst>
          </p:cNvPr>
          <p:cNvSpPr txBox="1"/>
          <p:nvPr/>
        </p:nvSpPr>
        <p:spPr>
          <a:xfrm>
            <a:off x="1680019" y="838608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bed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84480-170E-A4E7-F195-F165B5B24F10}"/>
              </a:ext>
            </a:extLst>
          </p:cNvPr>
          <p:cNvSpPr txBox="1"/>
          <p:nvPr/>
        </p:nvSpPr>
        <p:spPr>
          <a:xfrm>
            <a:off x="8333773" y="5533762"/>
            <a:ext cx="274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E581E1-3E03-FB88-967F-D9B4BE876C12}"/>
              </a:ext>
            </a:extLst>
          </p:cNvPr>
          <p:cNvSpPr txBox="1"/>
          <p:nvPr/>
        </p:nvSpPr>
        <p:spPr>
          <a:xfrm>
            <a:off x="5716127" y="547328"/>
            <a:ext cx="5945533" cy="923330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with number of daily admissions of the hospital and the bed strength of the hospital.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(Number of admissions &gt; bed strength) then mark.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4EFDBF-5A8F-CEE0-1D5B-06C5AB2F1CE8}"/>
              </a:ext>
            </a:extLst>
          </p:cNvPr>
          <p:cNvCxnSpPr>
            <a:cxnSpLocks/>
          </p:cNvCxnSpPr>
          <p:nvPr/>
        </p:nvCxnSpPr>
        <p:spPr>
          <a:xfrm>
            <a:off x="3751887" y="1008993"/>
            <a:ext cx="196424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FB2288-C8DE-3689-67EB-70E007A3A075}"/>
              </a:ext>
            </a:extLst>
          </p:cNvPr>
          <p:cNvSpPr txBox="1"/>
          <p:nvPr/>
        </p:nvSpPr>
        <p:spPr>
          <a:xfrm>
            <a:off x="6311816" y="1853699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A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81E268-D3A6-50BE-336A-5FE58317705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51753" y="2038365"/>
            <a:ext cx="3160063" cy="94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83E60A-78E7-2896-716A-E2A1C511BD63}"/>
              </a:ext>
            </a:extLst>
          </p:cNvPr>
          <p:cNvSpPr txBox="1"/>
          <p:nvPr/>
        </p:nvSpPr>
        <p:spPr>
          <a:xfrm>
            <a:off x="7704052" y="1892788"/>
            <a:ext cx="3774193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more than 30 cases per OT per Surgeon</a:t>
            </a:r>
            <a:endParaRPr lang="en-IN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B2C52-307E-6C4B-F0B4-72D65CF4C97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00481" y="2062065"/>
            <a:ext cx="503571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0C4BA8-4293-E12B-1D3B-D2170BB1D58F}"/>
              </a:ext>
            </a:extLst>
          </p:cNvPr>
          <p:cNvSpPr txBox="1"/>
          <p:nvPr/>
        </p:nvSpPr>
        <p:spPr>
          <a:xfrm>
            <a:off x="1499617" y="2633501"/>
            <a:ext cx="172185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phthalmology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(Cataract)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8026-C6BE-BAEF-7386-7D8DE024FE9C}"/>
              </a:ext>
            </a:extLst>
          </p:cNvPr>
          <p:cNvSpPr txBox="1"/>
          <p:nvPr/>
        </p:nvSpPr>
        <p:spPr>
          <a:xfrm>
            <a:off x="6287151" y="2587335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B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DB42C-9494-F132-76D5-F16635175838}"/>
              </a:ext>
            </a:extLst>
          </p:cNvPr>
          <p:cNvSpPr txBox="1"/>
          <p:nvPr/>
        </p:nvSpPr>
        <p:spPr>
          <a:xfrm>
            <a:off x="7704052" y="2563852"/>
            <a:ext cx="3467782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Pre-auth time between 8 AM to 6 PM</a:t>
            </a:r>
            <a:endParaRPr lang="en-IN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7B694-6A77-E45E-1F0B-60404477EABE}"/>
              </a:ext>
            </a:extLst>
          </p:cNvPr>
          <p:cNvCxnSpPr>
            <a:cxnSpLocks/>
          </p:cNvCxnSpPr>
          <p:nvPr/>
        </p:nvCxnSpPr>
        <p:spPr>
          <a:xfrm flipV="1">
            <a:off x="7200481" y="2799713"/>
            <a:ext cx="503570" cy="682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AB7BF7-E142-07AF-B085-CC20A1D2F22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221473" y="2772001"/>
            <a:ext cx="306567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8FA0EA-9B83-932A-A9EE-0F0EEFC9E8A7}"/>
              </a:ext>
            </a:extLst>
          </p:cNvPr>
          <p:cNvSpPr txBox="1"/>
          <p:nvPr/>
        </p:nvSpPr>
        <p:spPr>
          <a:xfrm>
            <a:off x="6287151" y="3370710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C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FE8E7C-5922-6487-1027-6761199C8A79}"/>
              </a:ext>
            </a:extLst>
          </p:cNvPr>
          <p:cNvSpPr txBox="1"/>
          <p:nvPr/>
        </p:nvSpPr>
        <p:spPr>
          <a:xfrm>
            <a:off x="7704051" y="3347227"/>
            <a:ext cx="3957609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patient’s age should be less than 40 years</a:t>
            </a:r>
            <a:endParaRPr lang="en-IN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F56DAE-BAC8-33A5-9068-DD9A396ED8CB}"/>
              </a:ext>
            </a:extLst>
          </p:cNvPr>
          <p:cNvCxnSpPr>
            <a:cxnSpLocks/>
          </p:cNvCxnSpPr>
          <p:nvPr/>
        </p:nvCxnSpPr>
        <p:spPr>
          <a:xfrm flipV="1">
            <a:off x="7200481" y="3581217"/>
            <a:ext cx="503570" cy="86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9620A1-8119-3263-64EE-EE515599E96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15760" y="3021076"/>
            <a:ext cx="3071391" cy="534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D90AEF-E8F1-D35B-287A-BFD9CC21B40F}"/>
              </a:ext>
            </a:extLst>
          </p:cNvPr>
          <p:cNvSpPr txBox="1"/>
          <p:nvPr/>
        </p:nvSpPr>
        <p:spPr>
          <a:xfrm>
            <a:off x="1643223" y="4191638"/>
            <a:ext cx="14024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62B6B-3A4D-88D6-A8E6-CA28B90987EC}"/>
              </a:ext>
            </a:extLst>
          </p:cNvPr>
          <p:cNvSpPr txBox="1"/>
          <p:nvPr/>
        </p:nvSpPr>
        <p:spPr>
          <a:xfrm>
            <a:off x="5350846" y="4191638"/>
            <a:ext cx="4272988" cy="369332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Emergency in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cataract, Oncology, Dialysis 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E9A14A-E472-5F3B-4390-3E96D63DE7D2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045688" y="4376304"/>
            <a:ext cx="230515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D23058-6D74-9663-081E-C72610770A35}"/>
              </a:ext>
            </a:extLst>
          </p:cNvPr>
          <p:cNvSpPr txBox="1"/>
          <p:nvPr/>
        </p:nvSpPr>
        <p:spPr>
          <a:xfrm>
            <a:off x="1643223" y="5034073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Multiple usage of 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8B33A-7D6D-0489-6FAD-7335A83CEA1A}"/>
              </a:ext>
            </a:extLst>
          </p:cNvPr>
          <p:cNvSpPr txBox="1"/>
          <p:nvPr/>
        </p:nvSpPr>
        <p:spPr>
          <a:xfrm>
            <a:off x="4272608" y="5028945"/>
            <a:ext cx="5081283" cy="369332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day, same family ID with more than 2 cases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9745A7-F8E7-805C-D77F-6436F5782A2E}"/>
              </a:ext>
            </a:extLst>
          </p:cNvPr>
          <p:cNvCxnSpPr>
            <a:cxnSpLocks/>
          </p:cNvCxnSpPr>
          <p:nvPr/>
        </p:nvCxnSpPr>
        <p:spPr>
          <a:xfrm>
            <a:off x="3683737" y="5213611"/>
            <a:ext cx="627932" cy="132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939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Use of IT in Anti-Fraud Efforts &amp; Empanelment for Bihar  (Work flow diagram &amp; Implementation)</vt:lpstr>
      <vt:lpstr>Fraud type</vt:lpstr>
      <vt:lpstr>NHA responsibilities</vt:lpstr>
      <vt:lpstr>SHA responsibilities</vt:lpstr>
      <vt:lpstr>Use of IT in Anti-Fraud Efforts (Joint venture with ADRI team)</vt:lpstr>
      <vt:lpstr>In the area “Data mining and analytics” (Main focus)</vt:lpstr>
      <vt:lpstr>Initial plan for designing dashboard on AB-PMJAY Bihar fraud detection (From ADRI) based on four options</vt:lpstr>
      <vt:lpstr>PowerPoint Presentation</vt:lpstr>
      <vt:lpstr>PowerPoint Presentation</vt:lpstr>
      <vt:lpstr>PowerPoint Presentation</vt:lpstr>
      <vt:lpstr>Implementation of Fraud detection dashboard</vt:lpstr>
      <vt:lpstr>Input data (snapshot)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Downloaded data (snapshot)</vt:lpstr>
      <vt:lpstr>Downloaded data (snapshot)</vt:lpstr>
      <vt:lpstr>PowerPoint Presentation</vt:lpstr>
      <vt:lpstr>PM-JAY “Empanelment”</vt:lpstr>
      <vt:lpstr>Workflow for Dashboard on Hospital Empanelment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Mousumi Gupta</dc:creator>
  <cp:lastModifiedBy>Asian Development Research Institute</cp:lastModifiedBy>
  <cp:revision>49</cp:revision>
  <dcterms:created xsi:type="dcterms:W3CDTF">2025-02-18T06:11:40Z</dcterms:created>
  <dcterms:modified xsi:type="dcterms:W3CDTF">2025-04-16T11:15:42Z</dcterms:modified>
</cp:coreProperties>
</file>