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258" r:id="rId4"/>
    <p:sldId id="262" r:id="rId5"/>
    <p:sldId id="257" r:id="rId6"/>
    <p:sldId id="264" r:id="rId7"/>
    <p:sldId id="259" r:id="rId8"/>
    <p:sldId id="269" r:id="rId9"/>
    <p:sldId id="268" r:id="rId10"/>
    <p:sldId id="261" r:id="rId11"/>
    <p:sldId id="265" r:id="rId12"/>
    <p:sldId id="266" r:id="rId13"/>
    <p:sldId id="267" r:id="rId14"/>
    <p:sldId id="271" r:id="rId15"/>
    <p:sldId id="260"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80F1E-03E0-4293-A013-C0635E00A1D8}" type="datetimeFigureOut">
              <a:rPr lang="en-GB" smtClean="0"/>
              <a:t>25/02/2015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D94077-CADF-4DF2-B5D6-0B754EB0F5CF}" type="slidenum">
              <a:rPr lang="en-GB" smtClean="0"/>
              <a:t>‹#›</a:t>
            </a:fld>
            <a:endParaRPr lang="en-GB" dirty="0"/>
          </a:p>
        </p:txBody>
      </p:sp>
    </p:spTree>
    <p:extLst>
      <p:ext uri="{BB962C8B-B14F-4D97-AF65-F5344CB8AC3E}">
        <p14:creationId xmlns:p14="http://schemas.microsoft.com/office/powerpoint/2010/main" val="301003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a:t>
            </a:fld>
            <a:endParaRPr lang="en-GB" dirty="0"/>
          </a:p>
        </p:txBody>
      </p:sp>
    </p:spTree>
    <p:extLst>
      <p:ext uri="{BB962C8B-B14F-4D97-AF65-F5344CB8AC3E}">
        <p14:creationId xmlns:p14="http://schemas.microsoft.com/office/powerpoint/2010/main" val="149343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10</a:t>
            </a:fld>
            <a:endParaRPr lang="en-GB" dirty="0"/>
          </a:p>
        </p:txBody>
      </p:sp>
    </p:spTree>
    <p:extLst>
      <p:ext uri="{BB962C8B-B14F-4D97-AF65-F5344CB8AC3E}">
        <p14:creationId xmlns:p14="http://schemas.microsoft.com/office/powerpoint/2010/main" val="321678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11</a:t>
            </a:fld>
            <a:endParaRPr lang="en-GB" dirty="0"/>
          </a:p>
        </p:txBody>
      </p:sp>
    </p:spTree>
    <p:extLst>
      <p:ext uri="{BB962C8B-B14F-4D97-AF65-F5344CB8AC3E}">
        <p14:creationId xmlns:p14="http://schemas.microsoft.com/office/powerpoint/2010/main" val="3157436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12</a:t>
            </a:fld>
            <a:endParaRPr lang="en-GB" dirty="0"/>
          </a:p>
        </p:txBody>
      </p:sp>
    </p:spTree>
    <p:extLst>
      <p:ext uri="{BB962C8B-B14F-4D97-AF65-F5344CB8AC3E}">
        <p14:creationId xmlns:p14="http://schemas.microsoft.com/office/powerpoint/2010/main" val="1109699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13</a:t>
            </a:fld>
            <a:endParaRPr lang="en-GB" dirty="0"/>
          </a:p>
        </p:txBody>
      </p:sp>
    </p:spTree>
    <p:extLst>
      <p:ext uri="{BB962C8B-B14F-4D97-AF65-F5344CB8AC3E}">
        <p14:creationId xmlns:p14="http://schemas.microsoft.com/office/powerpoint/2010/main" val="4154086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Isaac</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14</a:t>
            </a:fld>
            <a:endParaRPr lang="en-GB" dirty="0"/>
          </a:p>
        </p:txBody>
      </p:sp>
    </p:spTree>
    <p:extLst>
      <p:ext uri="{BB962C8B-B14F-4D97-AF65-F5344CB8AC3E}">
        <p14:creationId xmlns:p14="http://schemas.microsoft.com/office/powerpoint/2010/main" val="104485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Isaac</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15</a:t>
            </a:fld>
            <a:endParaRPr lang="en-GB" dirty="0"/>
          </a:p>
        </p:txBody>
      </p:sp>
    </p:spTree>
    <p:extLst>
      <p:ext uri="{BB962C8B-B14F-4D97-AF65-F5344CB8AC3E}">
        <p14:creationId xmlns:p14="http://schemas.microsoft.com/office/powerpoint/2010/main" val="3097111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Isaac</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16</a:t>
            </a:fld>
            <a:endParaRPr lang="en-GB" dirty="0"/>
          </a:p>
        </p:txBody>
      </p:sp>
    </p:spTree>
    <p:extLst>
      <p:ext uri="{BB962C8B-B14F-4D97-AF65-F5344CB8AC3E}">
        <p14:creationId xmlns:p14="http://schemas.microsoft.com/office/powerpoint/2010/main" val="92870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2</a:t>
            </a:fld>
            <a:endParaRPr lang="en-GB" dirty="0"/>
          </a:p>
        </p:txBody>
      </p:sp>
    </p:spTree>
    <p:extLst>
      <p:ext uri="{BB962C8B-B14F-4D97-AF65-F5344CB8AC3E}">
        <p14:creationId xmlns:p14="http://schemas.microsoft.com/office/powerpoint/2010/main" val="246819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3</a:t>
            </a:fld>
            <a:endParaRPr lang="en-GB" dirty="0"/>
          </a:p>
        </p:txBody>
      </p:sp>
    </p:spTree>
    <p:extLst>
      <p:ext uri="{BB962C8B-B14F-4D97-AF65-F5344CB8AC3E}">
        <p14:creationId xmlns:p14="http://schemas.microsoft.com/office/powerpoint/2010/main" val="243756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4</a:t>
            </a:fld>
            <a:endParaRPr lang="en-GB" dirty="0"/>
          </a:p>
        </p:txBody>
      </p:sp>
    </p:spTree>
    <p:extLst>
      <p:ext uri="{BB962C8B-B14F-4D97-AF65-F5344CB8AC3E}">
        <p14:creationId xmlns:p14="http://schemas.microsoft.com/office/powerpoint/2010/main" val="44467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5</a:t>
            </a:fld>
            <a:endParaRPr lang="en-GB" dirty="0"/>
          </a:p>
        </p:txBody>
      </p:sp>
    </p:spTree>
    <p:extLst>
      <p:ext uri="{BB962C8B-B14F-4D97-AF65-F5344CB8AC3E}">
        <p14:creationId xmlns:p14="http://schemas.microsoft.com/office/powerpoint/2010/main" val="331701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6</a:t>
            </a:fld>
            <a:endParaRPr lang="en-GB" dirty="0"/>
          </a:p>
        </p:txBody>
      </p:sp>
    </p:spTree>
    <p:extLst>
      <p:ext uri="{BB962C8B-B14F-4D97-AF65-F5344CB8AC3E}">
        <p14:creationId xmlns:p14="http://schemas.microsoft.com/office/powerpoint/2010/main" val="386277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7</a:t>
            </a:fld>
            <a:endParaRPr lang="en-GB" dirty="0"/>
          </a:p>
        </p:txBody>
      </p:sp>
    </p:spTree>
    <p:extLst>
      <p:ext uri="{BB962C8B-B14F-4D97-AF65-F5344CB8AC3E}">
        <p14:creationId xmlns:p14="http://schemas.microsoft.com/office/powerpoint/2010/main" val="2146867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8</a:t>
            </a:fld>
            <a:endParaRPr lang="en-GB" dirty="0"/>
          </a:p>
        </p:txBody>
      </p:sp>
    </p:spTree>
    <p:extLst>
      <p:ext uri="{BB962C8B-B14F-4D97-AF65-F5344CB8AC3E}">
        <p14:creationId xmlns:p14="http://schemas.microsoft.com/office/powerpoint/2010/main" val="62355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9</a:t>
            </a:fld>
            <a:endParaRPr lang="en-GB" dirty="0"/>
          </a:p>
        </p:txBody>
      </p:sp>
    </p:spTree>
    <p:extLst>
      <p:ext uri="{BB962C8B-B14F-4D97-AF65-F5344CB8AC3E}">
        <p14:creationId xmlns:p14="http://schemas.microsoft.com/office/powerpoint/2010/main" val="129649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F6CE6-259D-4872-A5CA-E08A0AC05CD2}" type="datetimeFigureOut">
              <a:rPr lang="en-GB" smtClean="0"/>
              <a:t>25/02/2015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C0D45-19CA-4A6E-8563-8B617A4E062C}"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010543"/>
          </a:xfrm>
        </p:spPr>
        <p:txBody>
          <a:bodyPr>
            <a:normAutofit/>
          </a:bodyPr>
          <a:lstStyle/>
          <a:p>
            <a:r>
              <a:rPr lang="en-GB" dirty="0" smtClean="0"/>
              <a:t>Introducing…</a:t>
            </a:r>
            <a:endParaRPr lang="en-GB" dirty="0"/>
          </a:p>
        </p:txBody>
      </p:sp>
      <p:sp>
        <p:nvSpPr>
          <p:cNvPr id="3" name="Subtitle 2"/>
          <p:cNvSpPr>
            <a:spLocks noGrp="1"/>
          </p:cNvSpPr>
          <p:nvPr>
            <p:ph type="subTitle" idx="1"/>
          </p:nvPr>
        </p:nvSpPr>
        <p:spPr>
          <a:xfrm>
            <a:off x="827584" y="3356992"/>
            <a:ext cx="7560840" cy="2281808"/>
          </a:xfrm>
        </p:spPr>
        <p:txBody>
          <a:bodyPr>
            <a:normAutofit fontScale="85000" lnSpcReduction="10000"/>
          </a:bodyPr>
          <a:lstStyle/>
          <a:p>
            <a:r>
              <a:rPr lang="en-GB" dirty="0" smtClean="0"/>
              <a:t>Isaac Jordan - 2080466J, </a:t>
            </a:r>
          </a:p>
          <a:p>
            <a:r>
              <a:rPr lang="en-GB" dirty="0" smtClean="0"/>
              <a:t>Jack </a:t>
            </a:r>
            <a:r>
              <a:rPr lang="en-GB" dirty="0" err="1" smtClean="0"/>
              <a:t>Croal</a:t>
            </a:r>
            <a:r>
              <a:rPr lang="en-GB" dirty="0" smtClean="0"/>
              <a:t> - 2062685C,</a:t>
            </a:r>
          </a:p>
          <a:p>
            <a:r>
              <a:rPr lang="en-GB" dirty="0" smtClean="0"/>
              <a:t>Callum Nixon – 2072704N, </a:t>
            </a:r>
          </a:p>
          <a:p>
            <a:r>
              <a:rPr lang="en-GB" dirty="0" smtClean="0"/>
              <a:t>Ben Jackson – 2088051J</a:t>
            </a:r>
          </a:p>
          <a:p>
            <a:r>
              <a:rPr lang="en-GB" dirty="0" smtClean="0"/>
              <a:t>Group A4</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loud.githubusercontent.com/assets/3807889/6130912/7236631c-b140-11e4-8590-1cea6a8e46c1.png"/>
          <p:cNvPicPr>
            <a:picLocks noChangeAspect="1" noChangeArrowheads="1"/>
          </p:cNvPicPr>
          <p:nvPr/>
        </p:nvPicPr>
        <p:blipFill>
          <a:blip r:embed="rId3" cstate="print"/>
          <a:srcRect/>
          <a:stretch>
            <a:fillRect/>
          </a:stretch>
        </p:blipFill>
        <p:spPr bwMode="auto">
          <a:xfrm>
            <a:off x="1" y="0"/>
            <a:ext cx="9144000" cy="6742164"/>
          </a:xfrm>
          <a:prstGeom prst="rect">
            <a:avLst/>
          </a:prstGeom>
          <a:noFill/>
        </p:spPr>
      </p:pic>
      <p:sp>
        <p:nvSpPr>
          <p:cNvPr id="3" name="Line Callout 1 2"/>
          <p:cNvSpPr/>
          <p:nvPr/>
        </p:nvSpPr>
        <p:spPr>
          <a:xfrm>
            <a:off x="611560" y="2492896"/>
            <a:ext cx="1728192" cy="1080120"/>
          </a:xfrm>
          <a:prstGeom prst="borderCallout1">
            <a:avLst>
              <a:gd name="adj1" fmla="val 55032"/>
              <a:gd name="adj2" fmla="val 99230"/>
              <a:gd name="adj3" fmla="val -5213"/>
              <a:gd name="adj4" fmla="val 16863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Text field for entering current location</a:t>
            </a:r>
            <a:endParaRPr lang="en-GB" dirty="0">
              <a:solidFill>
                <a:schemeClr val="tx1"/>
              </a:solidFill>
            </a:endParaRPr>
          </a:p>
        </p:txBody>
      </p:sp>
      <p:sp>
        <p:nvSpPr>
          <p:cNvPr id="5" name="Line Callout 1 4"/>
          <p:cNvSpPr/>
          <p:nvPr/>
        </p:nvSpPr>
        <p:spPr>
          <a:xfrm>
            <a:off x="7308304" y="2492896"/>
            <a:ext cx="1728192" cy="1080120"/>
          </a:xfrm>
          <a:prstGeom prst="borderCallout1">
            <a:avLst>
              <a:gd name="adj1" fmla="val 48582"/>
              <a:gd name="adj2" fmla="val 463"/>
              <a:gd name="adj3" fmla="val 147976"/>
              <a:gd name="adj4" fmla="val -43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Only shown if not logged in</a:t>
            </a:r>
            <a:endParaRPr lang="en-GB" dirty="0">
              <a:solidFill>
                <a:schemeClr val="tx1"/>
              </a:solidFill>
            </a:endParaRPr>
          </a:p>
        </p:txBody>
      </p:sp>
      <p:cxnSp>
        <p:nvCxnSpPr>
          <p:cNvPr id="6" name="Straight Connector 5"/>
          <p:cNvCxnSpPr>
            <a:endCxn id="5" idx="3"/>
          </p:cNvCxnSpPr>
          <p:nvPr/>
        </p:nvCxnSpPr>
        <p:spPr>
          <a:xfrm flipH="1">
            <a:off x="8172400" y="1124744"/>
            <a:ext cx="360040" cy="1368152"/>
          </a:xfrm>
          <a:prstGeom prst="line">
            <a:avLst/>
          </a:prstGeom>
        </p:spPr>
        <p:style>
          <a:lnRef idx="2">
            <a:schemeClr val="dk1"/>
          </a:lnRef>
          <a:fillRef idx="0">
            <a:schemeClr val="dk1"/>
          </a:fillRef>
          <a:effectRef idx="1">
            <a:schemeClr val="dk1"/>
          </a:effectRef>
          <a:fontRef idx="minor">
            <a:schemeClr val="tx1"/>
          </a:fontRef>
        </p:style>
      </p:cxnSp>
      <p:sp>
        <p:nvSpPr>
          <p:cNvPr id="7" name="Rectangle 6"/>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cloud.githubusercontent.com/assets/3807889/6130915/7aab9a62-b140-11e4-8f74-39f30d853599.png"/>
          <p:cNvPicPr>
            <a:picLocks noChangeAspect="1" noChangeArrowheads="1"/>
          </p:cNvPicPr>
          <p:nvPr/>
        </p:nvPicPr>
        <p:blipFill>
          <a:blip r:embed="rId3" cstate="print"/>
          <a:srcRect/>
          <a:stretch>
            <a:fillRect/>
          </a:stretch>
        </p:blipFill>
        <p:spPr bwMode="auto">
          <a:xfrm>
            <a:off x="-25219" y="17445"/>
            <a:ext cx="9144000" cy="6704339"/>
          </a:xfrm>
          <a:prstGeom prst="rect">
            <a:avLst/>
          </a:prstGeom>
          <a:noFill/>
        </p:spPr>
      </p:pic>
      <p:sp>
        <p:nvSpPr>
          <p:cNvPr id="3" name="Line Callout 1 2"/>
          <p:cNvSpPr/>
          <p:nvPr/>
        </p:nvSpPr>
        <p:spPr>
          <a:xfrm>
            <a:off x="6444208" y="4941168"/>
            <a:ext cx="1152128" cy="1512168"/>
          </a:xfrm>
          <a:prstGeom prst="borderCallout1">
            <a:avLst>
              <a:gd name="adj1" fmla="val -139"/>
              <a:gd name="adj2" fmla="val 81341"/>
              <a:gd name="adj3" fmla="val -66374"/>
              <a:gd name="adj4" fmla="val 1242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Blacklist a food vendor (requires log-in)</a:t>
            </a:r>
            <a:endParaRPr lang="en-GB" dirty="0">
              <a:solidFill>
                <a:schemeClr val="tx1"/>
              </a:solidFill>
            </a:endParaRPr>
          </a:p>
        </p:txBody>
      </p:sp>
      <p:sp>
        <p:nvSpPr>
          <p:cNvPr id="4" name="Line Callout 1 3"/>
          <p:cNvSpPr/>
          <p:nvPr/>
        </p:nvSpPr>
        <p:spPr>
          <a:xfrm>
            <a:off x="2123728" y="4941168"/>
            <a:ext cx="1152128" cy="1584176"/>
          </a:xfrm>
          <a:prstGeom prst="borderCallout1">
            <a:avLst>
              <a:gd name="adj1" fmla="val 149"/>
              <a:gd name="adj2" fmla="val 71514"/>
              <a:gd name="adj3" fmla="val -78991"/>
              <a:gd name="adj4" fmla="val 4001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Favourite a food vendor </a:t>
            </a:r>
            <a:r>
              <a:rPr lang="en-GB" dirty="0">
                <a:solidFill>
                  <a:schemeClr val="tx1"/>
                </a:solidFill>
              </a:rPr>
              <a:t>(requires log-in)</a:t>
            </a:r>
          </a:p>
          <a:p>
            <a:pPr algn="ctr"/>
            <a:endParaRPr lang="en-GB" dirty="0">
              <a:solidFill>
                <a:schemeClr val="tx1"/>
              </a:solidFill>
            </a:endParaRPr>
          </a:p>
        </p:txBody>
      </p:sp>
      <p:sp>
        <p:nvSpPr>
          <p:cNvPr id="5" name="Line Callout 1 4"/>
          <p:cNvSpPr/>
          <p:nvPr/>
        </p:nvSpPr>
        <p:spPr>
          <a:xfrm>
            <a:off x="3563888" y="4941168"/>
            <a:ext cx="1152128" cy="1546718"/>
          </a:xfrm>
          <a:prstGeom prst="borderCallout1">
            <a:avLst>
              <a:gd name="adj1" fmla="val 280"/>
              <a:gd name="adj2" fmla="val 54886"/>
              <a:gd name="adj3" fmla="val -38992"/>
              <a:gd name="adj4" fmla="val 177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Select a food vendor</a:t>
            </a:r>
            <a:endParaRPr lang="en-GB" dirty="0">
              <a:solidFill>
                <a:schemeClr val="tx1"/>
              </a:solidFill>
            </a:endParaRPr>
          </a:p>
        </p:txBody>
      </p:sp>
      <p:sp>
        <p:nvSpPr>
          <p:cNvPr id="6" name="Line Callout 1 5"/>
          <p:cNvSpPr/>
          <p:nvPr/>
        </p:nvSpPr>
        <p:spPr>
          <a:xfrm>
            <a:off x="5004048" y="4941168"/>
            <a:ext cx="1152128" cy="1512168"/>
          </a:xfrm>
          <a:prstGeom prst="borderCallout1">
            <a:avLst>
              <a:gd name="adj1" fmla="val -139"/>
              <a:gd name="adj2" fmla="val 75294"/>
              <a:gd name="adj3" fmla="val -37055"/>
              <a:gd name="adj4" fmla="val 1673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Dismiss and show next food vendor</a:t>
            </a:r>
            <a:endParaRPr lang="en-GB" dirty="0">
              <a:solidFill>
                <a:schemeClr val="tx1"/>
              </a:solidFill>
            </a:endParaRPr>
          </a:p>
        </p:txBody>
      </p:sp>
      <p:sp>
        <p:nvSpPr>
          <p:cNvPr id="7" name="Line Callout 1 6"/>
          <p:cNvSpPr/>
          <p:nvPr/>
        </p:nvSpPr>
        <p:spPr>
          <a:xfrm>
            <a:off x="7781494" y="4941168"/>
            <a:ext cx="1152128" cy="1512168"/>
          </a:xfrm>
          <a:prstGeom prst="borderCallout1">
            <a:avLst>
              <a:gd name="adj1" fmla="val -139"/>
              <a:gd name="adj2" fmla="val 53374"/>
              <a:gd name="adj3" fmla="val -104383"/>
              <a:gd name="adj4" fmla="val 502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Tooltip upon hover</a:t>
            </a:r>
            <a:endParaRPr lang="en-GB" dirty="0">
              <a:solidFill>
                <a:schemeClr val="tx1"/>
              </a:solidFill>
            </a:endParaRPr>
          </a:p>
        </p:txBody>
      </p:sp>
      <p:sp>
        <p:nvSpPr>
          <p:cNvPr id="8" name="Rectangle 7"/>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cloud.githubusercontent.com/assets/3807889/6130919/80082084-b140-11e4-928c-14ae25975a0a.png"/>
          <p:cNvPicPr>
            <a:picLocks noChangeAspect="1" noChangeArrowheads="1"/>
          </p:cNvPicPr>
          <p:nvPr/>
        </p:nvPicPr>
        <p:blipFill>
          <a:blip r:embed="rId3" cstate="print"/>
          <a:srcRect/>
          <a:stretch>
            <a:fillRect/>
          </a:stretch>
        </p:blipFill>
        <p:spPr bwMode="auto">
          <a:xfrm>
            <a:off x="34861" y="0"/>
            <a:ext cx="9109139" cy="6669360"/>
          </a:xfrm>
          <a:prstGeom prst="rect">
            <a:avLst/>
          </a:prstGeom>
          <a:noFill/>
        </p:spPr>
      </p:pic>
      <p:sp>
        <p:nvSpPr>
          <p:cNvPr id="3" name="Line Callout 1 2"/>
          <p:cNvSpPr/>
          <p:nvPr/>
        </p:nvSpPr>
        <p:spPr>
          <a:xfrm>
            <a:off x="4013366" y="4869160"/>
            <a:ext cx="1152128" cy="1656184"/>
          </a:xfrm>
          <a:prstGeom prst="borderCallout1">
            <a:avLst>
              <a:gd name="adj1" fmla="val -139"/>
              <a:gd name="adj2" fmla="val 53374"/>
              <a:gd name="adj3" fmla="val -56007"/>
              <a:gd name="adj4" fmla="val 275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Map from current location to food vendor</a:t>
            </a:r>
            <a:endParaRPr lang="en-GB" dirty="0">
              <a:solidFill>
                <a:schemeClr val="tx1"/>
              </a:solidFill>
            </a:endParaRPr>
          </a:p>
        </p:txBody>
      </p:sp>
      <p:sp>
        <p:nvSpPr>
          <p:cNvPr id="4" name="Line Callout 1 3"/>
          <p:cNvSpPr/>
          <p:nvPr/>
        </p:nvSpPr>
        <p:spPr>
          <a:xfrm>
            <a:off x="7380312" y="4869160"/>
            <a:ext cx="1152128" cy="1656184"/>
          </a:xfrm>
          <a:prstGeom prst="borderCallout1">
            <a:avLst>
              <a:gd name="adj1" fmla="val -139"/>
              <a:gd name="adj2" fmla="val 53374"/>
              <a:gd name="adj3" fmla="val -43337"/>
              <a:gd name="adj4" fmla="val 2149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Adds the food vendor to favourites if logged in </a:t>
            </a:r>
            <a:endParaRPr lang="en-GB" dirty="0">
              <a:solidFill>
                <a:schemeClr val="tx1"/>
              </a:solidFill>
            </a:endParaRPr>
          </a:p>
        </p:txBody>
      </p:sp>
      <p:sp>
        <p:nvSpPr>
          <p:cNvPr id="5" name="Line Callout 1 4"/>
          <p:cNvSpPr/>
          <p:nvPr/>
        </p:nvSpPr>
        <p:spPr>
          <a:xfrm>
            <a:off x="6950469" y="1218280"/>
            <a:ext cx="1584176" cy="792088"/>
          </a:xfrm>
          <a:prstGeom prst="borderCallout1">
            <a:avLst>
              <a:gd name="adj1" fmla="val 98141"/>
              <a:gd name="adj2" fmla="val 96596"/>
              <a:gd name="adj3" fmla="val 206333"/>
              <a:gd name="adj4" fmla="val 462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Links to food vendors menu</a:t>
            </a:r>
            <a:endParaRPr lang="en-GB" dirty="0">
              <a:solidFill>
                <a:schemeClr val="tx1"/>
              </a:solidFill>
            </a:endParaRPr>
          </a:p>
        </p:txBody>
      </p:sp>
      <p:sp>
        <p:nvSpPr>
          <p:cNvPr id="6" name="Rectangle 5"/>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s://cloud.githubusercontent.com/assets/3807889/6130929/8f66bbb2-b140-11e4-8dcb-29ebabdc12da.png"/>
          <p:cNvPicPr>
            <a:picLocks noChangeAspect="1" noChangeArrowheads="1"/>
          </p:cNvPicPr>
          <p:nvPr/>
        </p:nvPicPr>
        <p:blipFill>
          <a:blip r:embed="rId3" cstate="print"/>
          <a:srcRect/>
          <a:stretch>
            <a:fillRect/>
          </a:stretch>
        </p:blipFill>
        <p:spPr bwMode="auto">
          <a:xfrm>
            <a:off x="0" y="44624"/>
            <a:ext cx="9144000" cy="6675971"/>
          </a:xfrm>
          <a:prstGeom prst="rect">
            <a:avLst/>
          </a:prstGeom>
          <a:noFill/>
        </p:spPr>
      </p:pic>
      <p:sp>
        <p:nvSpPr>
          <p:cNvPr id="3" name="Rectangle 2"/>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
        <p:nvSpPr>
          <p:cNvPr id="4" name="Line Callout 1 3"/>
          <p:cNvSpPr/>
          <p:nvPr/>
        </p:nvSpPr>
        <p:spPr>
          <a:xfrm>
            <a:off x="7020272" y="2558571"/>
            <a:ext cx="1152128" cy="1230469"/>
          </a:xfrm>
          <a:prstGeom prst="borderCallout1">
            <a:avLst>
              <a:gd name="adj1" fmla="val -139"/>
              <a:gd name="adj2" fmla="val 53374"/>
              <a:gd name="adj3" fmla="val -74227"/>
              <a:gd name="adj4" fmla="val -16973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Tabs to cycle through pages</a:t>
            </a:r>
            <a:endParaRPr lang="en-GB"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771800" y="1556792"/>
            <a:ext cx="331236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a:t>
            </a:r>
          </a:p>
          <a:p>
            <a:pPr algn="ctr"/>
            <a:r>
              <a:rPr lang="en-GB" dirty="0" smtClean="0"/>
              <a:t>http://grubgrabber.com/search/</a:t>
            </a:r>
          </a:p>
        </p:txBody>
      </p:sp>
      <p:sp>
        <p:nvSpPr>
          <p:cNvPr id="7" name="Rounded Rectangle 6"/>
          <p:cNvSpPr/>
          <p:nvPr/>
        </p:nvSpPr>
        <p:spPr>
          <a:xfrm>
            <a:off x="0" y="548680"/>
            <a:ext cx="31683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http://grubgrabber.com/login/</a:t>
            </a:r>
          </a:p>
        </p:txBody>
      </p:sp>
      <p:sp>
        <p:nvSpPr>
          <p:cNvPr id="8" name="Rounded Rectangle 7"/>
          <p:cNvSpPr/>
          <p:nvPr/>
        </p:nvSpPr>
        <p:spPr>
          <a:xfrm>
            <a:off x="5687616" y="548680"/>
            <a:ext cx="34563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http://grubgrabber.com/register/ </a:t>
            </a:r>
            <a:endParaRPr lang="en-GB" dirty="0"/>
          </a:p>
        </p:txBody>
      </p:sp>
      <p:sp>
        <p:nvSpPr>
          <p:cNvPr id="9" name="Rounded Rectangle 8"/>
          <p:cNvSpPr/>
          <p:nvPr/>
        </p:nvSpPr>
        <p:spPr>
          <a:xfrm>
            <a:off x="0" y="2708920"/>
            <a:ext cx="334786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http://grubgrabber.com/profile/</a:t>
            </a:r>
          </a:p>
          <a:p>
            <a:pPr algn="ctr"/>
            <a:r>
              <a:rPr lang="en-GB" dirty="0" smtClean="0"/>
              <a:t>(accessible from anywhere if logged in)</a:t>
            </a:r>
          </a:p>
        </p:txBody>
      </p:sp>
      <p:sp>
        <p:nvSpPr>
          <p:cNvPr id="10" name="Rounded Rectangle 9"/>
          <p:cNvSpPr/>
          <p:nvPr/>
        </p:nvSpPr>
        <p:spPr>
          <a:xfrm>
            <a:off x="2699792" y="4005064"/>
            <a:ext cx="34563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http://grubgrabber.com/search/</a:t>
            </a:r>
          </a:p>
          <a:p>
            <a:pPr algn="ctr"/>
            <a:r>
              <a:rPr lang="en-GB" dirty="0" smtClean="0"/>
              <a:t>(with POST data)</a:t>
            </a:r>
          </a:p>
        </p:txBody>
      </p:sp>
      <p:sp>
        <p:nvSpPr>
          <p:cNvPr id="11" name="Rounded Rectangle 10"/>
          <p:cNvSpPr/>
          <p:nvPr/>
        </p:nvSpPr>
        <p:spPr>
          <a:xfrm>
            <a:off x="2267744" y="5661248"/>
            <a:ext cx="432048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http://grubgrabber.com/place/&lt;PLACE_ID&gt;</a:t>
            </a:r>
            <a:endParaRPr lang="en-GB" dirty="0"/>
          </a:p>
        </p:txBody>
      </p:sp>
      <p:cxnSp>
        <p:nvCxnSpPr>
          <p:cNvPr id="15" name="Straight Arrow Connector 14"/>
          <p:cNvCxnSpPr/>
          <p:nvPr/>
        </p:nvCxnSpPr>
        <p:spPr>
          <a:xfrm flipH="1" flipV="1">
            <a:off x="2483768" y="1124744"/>
            <a:ext cx="2880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flipV="1">
            <a:off x="5868144" y="1196752"/>
            <a:ext cx="3600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6" idx="2"/>
            <a:endCxn id="10" idx="0"/>
          </p:cNvCxnSpPr>
          <p:nvPr/>
        </p:nvCxnSpPr>
        <p:spPr>
          <a:xfrm>
            <a:off x="4427984" y="2276872"/>
            <a:ext cx="0" cy="17281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0" idx="2"/>
          </p:cNvCxnSpPr>
          <p:nvPr/>
        </p:nvCxnSpPr>
        <p:spPr>
          <a:xfrm>
            <a:off x="4427984" y="4653136"/>
            <a:ext cx="0"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7" idx="2"/>
            <a:endCxn id="9" idx="0"/>
          </p:cNvCxnSpPr>
          <p:nvPr/>
        </p:nvCxnSpPr>
        <p:spPr>
          <a:xfrm>
            <a:off x="1584176" y="1124744"/>
            <a:ext cx="89756" cy="15841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6" idx="1"/>
          </p:cNvCxnSpPr>
          <p:nvPr/>
        </p:nvCxnSpPr>
        <p:spPr>
          <a:xfrm flipH="1">
            <a:off x="1835696" y="1916832"/>
            <a:ext cx="936104" cy="79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8" idx="1"/>
            <a:endCxn id="7" idx="3"/>
          </p:cNvCxnSpPr>
          <p:nvPr/>
        </p:nvCxnSpPr>
        <p:spPr>
          <a:xfrm flipH="1" flipV="1">
            <a:off x="3168352" y="836712"/>
            <a:ext cx="2519264" cy="36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H="1" flipV="1">
            <a:off x="3275856" y="3573016"/>
            <a:ext cx="36004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endCxn id="9" idx="2"/>
          </p:cNvCxnSpPr>
          <p:nvPr/>
        </p:nvCxnSpPr>
        <p:spPr>
          <a:xfrm flipH="1" flipV="1">
            <a:off x="1673932" y="3573016"/>
            <a:ext cx="1313892" cy="2088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3203848" y="0"/>
            <a:ext cx="2952328" cy="769441"/>
          </a:xfrm>
          <a:prstGeom prst="rect">
            <a:avLst/>
          </a:prstGeom>
          <a:noFill/>
        </p:spPr>
        <p:txBody>
          <a:bodyPr wrap="square" rtlCol="0">
            <a:spAutoFit/>
          </a:bodyPr>
          <a:lstStyle/>
          <a:p>
            <a:r>
              <a:rPr lang="en-GB" sz="4400" dirty="0" smtClean="0"/>
              <a:t>URL MAP</a:t>
            </a:r>
            <a:endParaRPr lang="en-GB" sz="4400" dirty="0"/>
          </a:p>
        </p:txBody>
      </p:sp>
      <p:cxnSp>
        <p:nvCxnSpPr>
          <p:cNvPr id="23" name="Straight Arrow Connector 22"/>
          <p:cNvCxnSpPr/>
          <p:nvPr/>
        </p:nvCxnSpPr>
        <p:spPr>
          <a:xfrm>
            <a:off x="2699792" y="1124744"/>
            <a:ext cx="2880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V="1">
            <a:off x="2051720" y="2060848"/>
            <a:ext cx="720080"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1475656" y="3573016"/>
            <a:ext cx="1296144" cy="2088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7826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smtClean="0"/>
              <a:t>Entity-Relationship Diagram</a:t>
            </a:r>
            <a:endParaRPr lang="en-GB" dirty="0"/>
          </a:p>
        </p:txBody>
      </p:sp>
      <p:pic>
        <p:nvPicPr>
          <p:cNvPr id="5122" name="Picture 2" descr="ER_Diagram.jpg"/>
          <p:cNvPicPr>
            <a:picLocks noChangeAspect="1" noChangeArrowheads="1"/>
          </p:cNvPicPr>
          <p:nvPr/>
        </p:nvPicPr>
        <p:blipFill>
          <a:blip r:embed="rId3" cstate="print"/>
          <a:srcRect/>
          <a:stretch>
            <a:fillRect/>
          </a:stretch>
        </p:blipFill>
        <p:spPr bwMode="auto">
          <a:xfrm>
            <a:off x="611560" y="836712"/>
            <a:ext cx="7747932" cy="5832648"/>
          </a:xfrm>
          <a:prstGeom prst="rect">
            <a:avLst/>
          </a:prstGeom>
          <a:noFill/>
        </p:spPr>
      </p:pic>
      <p:sp>
        <p:nvSpPr>
          <p:cNvPr id="3" name="Rectangle 2"/>
          <p:cNvSpPr/>
          <p:nvPr/>
        </p:nvSpPr>
        <p:spPr>
          <a:xfrm>
            <a:off x="2627784" y="2276871"/>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Set by</a:t>
            </a:r>
            <a:endParaRPr lang="en-GB" sz="800" dirty="0">
              <a:solidFill>
                <a:schemeClr val="tx1"/>
              </a:solidFill>
            </a:endParaRPr>
          </a:p>
        </p:txBody>
      </p:sp>
      <p:sp>
        <p:nvSpPr>
          <p:cNvPr id="5" name="Rectangle 4"/>
          <p:cNvSpPr/>
          <p:nvPr/>
        </p:nvSpPr>
        <p:spPr>
          <a:xfrm>
            <a:off x="5868144" y="1412794"/>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p>
        </p:txBody>
      </p:sp>
      <p:sp>
        <p:nvSpPr>
          <p:cNvPr id="6" name="Rectangle 5"/>
          <p:cNvSpPr/>
          <p:nvPr/>
        </p:nvSpPr>
        <p:spPr>
          <a:xfrm>
            <a:off x="5868144" y="1942035"/>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endParaRPr lang="en-GB" sz="1000" dirty="0">
              <a:solidFill>
                <a:schemeClr val="tx1"/>
              </a:solidFill>
            </a:endParaRPr>
          </a:p>
        </p:txBody>
      </p:sp>
      <p:sp>
        <p:nvSpPr>
          <p:cNvPr id="7" name="Rectangle 6"/>
          <p:cNvSpPr/>
          <p:nvPr/>
        </p:nvSpPr>
        <p:spPr>
          <a:xfrm>
            <a:off x="5868144" y="2492914"/>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endParaRPr lang="en-GB" sz="1000" dirty="0">
              <a:solidFill>
                <a:schemeClr val="tx1"/>
              </a:solidFill>
            </a:endParaRPr>
          </a:p>
        </p:txBody>
      </p:sp>
      <p:sp>
        <p:nvSpPr>
          <p:cNvPr id="8" name="Rectangle 7"/>
          <p:cNvSpPr/>
          <p:nvPr/>
        </p:nvSpPr>
        <p:spPr>
          <a:xfrm>
            <a:off x="5868144" y="3011312"/>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endParaRPr lang="en-GB" sz="10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Architecture</a:t>
            </a:r>
            <a:endParaRPr lang="en-GB" dirty="0"/>
          </a:p>
        </p:txBody>
      </p:sp>
      <p:pic>
        <p:nvPicPr>
          <p:cNvPr id="3" name="Picture 2"/>
          <p:cNvPicPr>
            <a:picLocks noChangeAspect="1"/>
          </p:cNvPicPr>
          <p:nvPr/>
        </p:nvPicPr>
        <p:blipFill>
          <a:blip r:embed="rId3"/>
          <a:stretch>
            <a:fillRect/>
          </a:stretch>
        </p:blipFill>
        <p:spPr>
          <a:xfrm>
            <a:off x="371050" y="1628800"/>
            <a:ext cx="8377414" cy="39825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2586831"/>
            <a:ext cx="3810000" cy="2552700"/>
          </a:xfrm>
        </p:spPr>
      </p:pic>
      <p:sp>
        <p:nvSpPr>
          <p:cNvPr id="5" name="Title 4"/>
          <p:cNvSpPr>
            <a:spLocks noGrp="1"/>
          </p:cNvSpPr>
          <p:nvPr>
            <p:ph type="title"/>
          </p:nvPr>
        </p:nvSpPr>
        <p:spPr>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Grub Grabber</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449616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97889"/>
            <a:ext cx="8229600" cy="1143000"/>
          </a:xfrm>
        </p:spPr>
        <p:txBody>
          <a:bodyPr/>
          <a:lstStyle/>
          <a:p>
            <a:r>
              <a:rPr lang="en-GB" dirty="0" smtClean="0"/>
              <a:t>Aim</a:t>
            </a:r>
            <a:endParaRPr lang="en-GB" dirty="0"/>
          </a:p>
        </p:txBody>
      </p:sp>
      <p:sp>
        <p:nvSpPr>
          <p:cNvPr id="5" name="TextBox 4"/>
          <p:cNvSpPr txBox="1"/>
          <p:nvPr/>
        </p:nvSpPr>
        <p:spPr>
          <a:xfrm>
            <a:off x="755576" y="1988840"/>
            <a:ext cx="7920880" cy="1661993"/>
          </a:xfrm>
          <a:prstGeom prst="rect">
            <a:avLst/>
          </a:prstGeom>
          <a:noFill/>
        </p:spPr>
        <p:txBody>
          <a:bodyPr wrap="square" rtlCol="0">
            <a:spAutoFit/>
          </a:bodyPr>
          <a:lstStyle/>
          <a:p>
            <a:r>
              <a:rPr lang="en-GB" sz="2800" dirty="0" smtClean="0"/>
              <a:t>To provide an application that is accessible to all online which provides users with personalised recommendations for places to get food. </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Features</a:t>
            </a:r>
            <a:endParaRPr lang="en-GB" dirty="0"/>
          </a:p>
        </p:txBody>
      </p:sp>
      <p:sp>
        <p:nvSpPr>
          <p:cNvPr id="3" name="Content Placeholder 2"/>
          <p:cNvSpPr>
            <a:spLocks noGrp="1"/>
          </p:cNvSpPr>
          <p:nvPr>
            <p:ph idx="1"/>
          </p:nvPr>
        </p:nvSpPr>
        <p:spPr/>
        <p:txBody>
          <a:bodyPr/>
          <a:lstStyle/>
          <a:p>
            <a:r>
              <a:rPr lang="en-GB" dirty="0" smtClean="0"/>
              <a:t>Immediate food location recommendations, whether or not you have signed up.</a:t>
            </a:r>
          </a:p>
          <a:p>
            <a:r>
              <a:rPr lang="en-GB" dirty="0" smtClean="0"/>
              <a:t>Takes </a:t>
            </a:r>
            <a:r>
              <a:rPr lang="en-GB" dirty="0"/>
              <a:t>into account what other people have </a:t>
            </a:r>
            <a:r>
              <a:rPr lang="en-GB" dirty="0" smtClean="0"/>
              <a:t>rated if you are similar users (like the same places).</a:t>
            </a:r>
            <a:endParaRPr lang="en-GB" dirty="0"/>
          </a:p>
          <a:p>
            <a:r>
              <a:rPr lang="en-GB" dirty="0" smtClean="0"/>
              <a:t>Uses familiar Google Maps API to provide directions and maps.</a:t>
            </a:r>
          </a:p>
          <a:p>
            <a:r>
              <a:rPr lang="en-GB" dirty="0" smtClean="0"/>
              <a:t>Provides links to menus, and price lists.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 – Steven Jacobs</a:t>
            </a:r>
            <a:endParaRPr lang="en-GB" dirty="0"/>
          </a:p>
        </p:txBody>
      </p:sp>
      <p:sp>
        <p:nvSpPr>
          <p:cNvPr id="3" name="Content Placeholder 2"/>
          <p:cNvSpPr>
            <a:spLocks noGrp="1"/>
          </p:cNvSpPr>
          <p:nvPr>
            <p:ph idx="1"/>
          </p:nvPr>
        </p:nvSpPr>
        <p:spPr>
          <a:xfrm>
            <a:off x="4427984" y="1340768"/>
            <a:ext cx="4186808" cy="2664296"/>
          </a:xfrm>
        </p:spPr>
        <p:txBody>
          <a:bodyPr>
            <a:normAutofit fontScale="62500" lnSpcReduction="20000"/>
          </a:bodyPr>
          <a:lstStyle/>
          <a:p>
            <a:pPr lvl="0"/>
            <a:r>
              <a:rPr lang="en-GB" dirty="0" smtClean="0"/>
              <a:t>35 years </a:t>
            </a:r>
            <a:r>
              <a:rPr lang="en-GB" dirty="0"/>
              <a:t>old</a:t>
            </a:r>
          </a:p>
          <a:p>
            <a:pPr lvl="0"/>
            <a:r>
              <a:rPr lang="en-GB" dirty="0"/>
              <a:t>PHD student studying philosophy</a:t>
            </a:r>
          </a:p>
          <a:p>
            <a:pPr lvl="0"/>
            <a:r>
              <a:rPr lang="en-GB" dirty="0"/>
              <a:t>Lives in Glasgow</a:t>
            </a:r>
          </a:p>
          <a:p>
            <a:pPr lvl="0"/>
            <a:r>
              <a:rPr lang="en-GB" dirty="0"/>
              <a:t>Single and doesn’t have many friends</a:t>
            </a:r>
          </a:p>
          <a:p>
            <a:r>
              <a:rPr lang="en-GB" dirty="0"/>
              <a:t>“I can’t be bothered setting up any accounts”</a:t>
            </a:r>
          </a:p>
          <a:p>
            <a:r>
              <a:rPr lang="en-GB" dirty="0"/>
              <a:t>“I love a cheeky Nandos”</a:t>
            </a:r>
          </a:p>
        </p:txBody>
      </p:sp>
      <p:pic>
        <p:nvPicPr>
          <p:cNvPr id="4" name="Picture 3" descr="http://timescity.com/blog/wp-content/uploads/2014/04/84521453.jpg"/>
          <p:cNvPicPr/>
          <p:nvPr/>
        </p:nvPicPr>
        <p:blipFill>
          <a:blip r:embed="rId3" cstate="print"/>
          <a:srcRect/>
          <a:stretch>
            <a:fillRect/>
          </a:stretch>
        </p:blipFill>
        <p:spPr bwMode="auto">
          <a:xfrm>
            <a:off x="467544" y="1340768"/>
            <a:ext cx="3888432" cy="2664296"/>
          </a:xfrm>
          <a:prstGeom prst="rect">
            <a:avLst/>
          </a:prstGeom>
          <a:noFill/>
          <a:ln w="9525">
            <a:noFill/>
            <a:miter lim="800000"/>
            <a:headEnd/>
            <a:tailEnd/>
          </a:ln>
        </p:spPr>
      </p:pic>
      <p:sp>
        <p:nvSpPr>
          <p:cNvPr id="5" name="TextBox 4"/>
          <p:cNvSpPr txBox="1"/>
          <p:nvPr/>
        </p:nvSpPr>
        <p:spPr>
          <a:xfrm>
            <a:off x="467544" y="4077072"/>
            <a:ext cx="8208912" cy="2585323"/>
          </a:xfrm>
          <a:prstGeom prst="rect">
            <a:avLst/>
          </a:prstGeom>
          <a:noFill/>
        </p:spPr>
        <p:txBody>
          <a:bodyPr wrap="square" rtlCol="0">
            <a:spAutoFit/>
          </a:bodyPr>
          <a:lstStyle/>
          <a:p>
            <a:r>
              <a:rPr lang="en-GB" dirty="0" smtClean="0"/>
              <a:t>- Steve’s </a:t>
            </a:r>
            <a:r>
              <a:rPr lang="en-GB" dirty="0"/>
              <a:t>studies take up a lot of his time so when he has time to eat lunch he will want </a:t>
            </a:r>
            <a:r>
              <a:rPr lang="en-GB" dirty="0" smtClean="0"/>
              <a:t>it </a:t>
            </a:r>
            <a:r>
              <a:rPr lang="en-GB" dirty="0"/>
              <a:t>to be </a:t>
            </a:r>
            <a:r>
              <a:rPr lang="en-GB" b="1" u="sng" dirty="0"/>
              <a:t>quick</a:t>
            </a:r>
            <a:r>
              <a:rPr lang="en-GB" dirty="0"/>
              <a:t> to get and eat.</a:t>
            </a:r>
          </a:p>
          <a:p>
            <a:r>
              <a:rPr lang="en-GB" dirty="0" smtClean="0"/>
              <a:t>- Having </a:t>
            </a:r>
            <a:r>
              <a:rPr lang="en-GB" dirty="0"/>
              <a:t>lots of spam emails already filling up his inbox, Steve </a:t>
            </a:r>
            <a:r>
              <a:rPr lang="en-GB" b="1" u="sng" dirty="0"/>
              <a:t>does not want to give his information away </a:t>
            </a:r>
            <a:r>
              <a:rPr lang="en-GB" dirty="0"/>
              <a:t>to another website.</a:t>
            </a:r>
          </a:p>
          <a:p>
            <a:r>
              <a:rPr lang="en-GB" dirty="0" smtClean="0"/>
              <a:t>- Steve </a:t>
            </a:r>
            <a:r>
              <a:rPr lang="en-GB" dirty="0"/>
              <a:t>generally only eats vegetables on special occasions, and </a:t>
            </a:r>
            <a:r>
              <a:rPr lang="en-GB" b="1" u="sng" dirty="0"/>
              <a:t>happily eats unhealthy food if it saves him time and money</a:t>
            </a:r>
            <a:r>
              <a:rPr lang="en-GB" dirty="0"/>
              <a:t>.</a:t>
            </a:r>
          </a:p>
          <a:p>
            <a:r>
              <a:rPr lang="en-GB" dirty="0" smtClean="0"/>
              <a:t>- Being </a:t>
            </a:r>
            <a:r>
              <a:rPr lang="en-GB" dirty="0"/>
              <a:t>a student, money can be tight, so being able </a:t>
            </a:r>
            <a:r>
              <a:rPr lang="en-GB" b="1" u="sng" dirty="0"/>
              <a:t>to find the cheapest places to eat nearby </a:t>
            </a:r>
            <a:r>
              <a:rPr lang="en-GB" dirty="0"/>
              <a:t>would make his life easier.</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 – Harriet Cole</a:t>
            </a:r>
            <a:endParaRPr lang="en-GB" dirty="0"/>
          </a:p>
        </p:txBody>
      </p:sp>
      <p:sp>
        <p:nvSpPr>
          <p:cNvPr id="3" name="Content Placeholder 2"/>
          <p:cNvSpPr>
            <a:spLocks noGrp="1"/>
          </p:cNvSpPr>
          <p:nvPr>
            <p:ph idx="1"/>
          </p:nvPr>
        </p:nvSpPr>
        <p:spPr>
          <a:xfrm>
            <a:off x="4644008" y="1268760"/>
            <a:ext cx="4104456" cy="2664296"/>
          </a:xfrm>
        </p:spPr>
        <p:txBody>
          <a:bodyPr>
            <a:noAutofit/>
          </a:bodyPr>
          <a:lstStyle/>
          <a:p>
            <a:pPr lvl="0"/>
            <a:r>
              <a:rPr lang="en-GB" sz="1600" dirty="0"/>
              <a:t>23 years old </a:t>
            </a:r>
          </a:p>
          <a:p>
            <a:pPr lvl="0"/>
            <a:r>
              <a:rPr lang="en-GB" sz="1600" dirty="0"/>
              <a:t>Recently graduated into an office job</a:t>
            </a:r>
          </a:p>
          <a:p>
            <a:pPr lvl="0"/>
            <a:r>
              <a:rPr lang="en-GB" sz="1600" dirty="0"/>
              <a:t>In long distance relationship</a:t>
            </a:r>
          </a:p>
          <a:p>
            <a:pPr lvl="0"/>
            <a:r>
              <a:rPr lang="en-GB" sz="1600" dirty="0"/>
              <a:t>Big foodie</a:t>
            </a:r>
          </a:p>
          <a:p>
            <a:pPr lvl="0"/>
            <a:r>
              <a:rPr lang="en-GB" sz="1600" dirty="0"/>
              <a:t>L</a:t>
            </a:r>
            <a:r>
              <a:rPr lang="en-GB" sz="1600" dirty="0" smtClean="0"/>
              <a:t>ives </a:t>
            </a:r>
            <a:r>
              <a:rPr lang="en-GB" sz="1600" dirty="0"/>
              <a:t>in London</a:t>
            </a:r>
          </a:p>
          <a:p>
            <a:pPr lvl="0"/>
            <a:r>
              <a:rPr lang="en-GB" sz="1600" dirty="0"/>
              <a:t>Loves social media</a:t>
            </a:r>
          </a:p>
          <a:p>
            <a:r>
              <a:rPr lang="en-GB" sz="1600" i="1" dirty="0"/>
              <a:t>“I don’t eat the same cuisine 2 days in a row”</a:t>
            </a:r>
            <a:endParaRPr lang="en-GB" sz="1600" dirty="0"/>
          </a:p>
          <a:p>
            <a:r>
              <a:rPr lang="en-GB" sz="1600" i="1" dirty="0"/>
              <a:t>“Presentation really makes a good dish great!”</a:t>
            </a:r>
            <a:endParaRPr lang="en-GB" sz="1600" dirty="0"/>
          </a:p>
        </p:txBody>
      </p:sp>
      <p:sp>
        <p:nvSpPr>
          <p:cNvPr id="5" name="TextBox 4"/>
          <p:cNvSpPr txBox="1"/>
          <p:nvPr/>
        </p:nvSpPr>
        <p:spPr>
          <a:xfrm>
            <a:off x="395536" y="4221088"/>
            <a:ext cx="8208912" cy="2308324"/>
          </a:xfrm>
          <a:prstGeom prst="rect">
            <a:avLst/>
          </a:prstGeom>
          <a:noFill/>
        </p:spPr>
        <p:txBody>
          <a:bodyPr wrap="square" rtlCol="0">
            <a:spAutoFit/>
          </a:bodyPr>
          <a:lstStyle/>
          <a:p>
            <a:pPr>
              <a:buFontTx/>
              <a:buChar char="-"/>
            </a:pPr>
            <a:r>
              <a:rPr lang="en-GB" dirty="0" smtClean="0"/>
              <a:t> Harriet works in a boring office, her lunch is at the same time every day. </a:t>
            </a:r>
            <a:r>
              <a:rPr lang="en-GB" b="1" u="sng" dirty="0" smtClean="0"/>
              <a:t>She wants daily food suggestions on time every day. </a:t>
            </a:r>
          </a:p>
          <a:p>
            <a:pPr>
              <a:buFontTx/>
              <a:buChar char="-"/>
            </a:pPr>
            <a:r>
              <a:rPr lang="en-GB" dirty="0" smtClean="0"/>
              <a:t> Due </a:t>
            </a:r>
            <a:r>
              <a:rPr lang="en-GB" dirty="0"/>
              <a:t>to expensive house prices </a:t>
            </a:r>
            <a:r>
              <a:rPr lang="en-GB" dirty="0" smtClean="0"/>
              <a:t>she </a:t>
            </a:r>
            <a:r>
              <a:rPr lang="en-GB" dirty="0"/>
              <a:t>tries to save what money she can, however this doesn’t stop her spending money on </a:t>
            </a:r>
            <a:r>
              <a:rPr lang="en-GB" b="1" u="sng" dirty="0" smtClean="0"/>
              <a:t>nice, varied </a:t>
            </a:r>
            <a:r>
              <a:rPr lang="en-GB" b="1" u="sng" dirty="0"/>
              <a:t>food once in a while. </a:t>
            </a:r>
          </a:p>
          <a:p>
            <a:pPr>
              <a:buFontTx/>
              <a:buChar char="-"/>
            </a:pPr>
            <a:r>
              <a:rPr lang="en-GB" dirty="0" smtClean="0"/>
              <a:t>Harriet </a:t>
            </a:r>
            <a:r>
              <a:rPr lang="en-GB" dirty="0"/>
              <a:t>eats out for lunch every day she is working but being in a new city struggles to </a:t>
            </a:r>
            <a:r>
              <a:rPr lang="en-GB" b="1" u="sng" dirty="0"/>
              <a:t>find the right place for her to eat </a:t>
            </a:r>
            <a:r>
              <a:rPr lang="en-GB" dirty="0"/>
              <a:t>as she </a:t>
            </a:r>
            <a:r>
              <a:rPr lang="en-GB" b="1" u="sng" dirty="0"/>
              <a:t>enjoys eating a variety of cuisines</a:t>
            </a:r>
            <a:r>
              <a:rPr lang="en-GB" dirty="0" smtClean="0"/>
              <a:t>.</a:t>
            </a:r>
          </a:p>
          <a:p>
            <a:pPr>
              <a:buFontTx/>
              <a:buChar char="-"/>
            </a:pPr>
            <a:r>
              <a:rPr lang="en-GB" dirty="0"/>
              <a:t> </a:t>
            </a:r>
            <a:r>
              <a:rPr lang="en-GB" dirty="0" smtClean="0"/>
              <a:t>She’s a big Facebook user, so </a:t>
            </a:r>
            <a:r>
              <a:rPr lang="en-GB" i="1" dirty="0" smtClean="0"/>
              <a:t>obviously</a:t>
            </a:r>
            <a:r>
              <a:rPr lang="en-GB" dirty="0" smtClean="0"/>
              <a:t> doesn’t care about giving her personal information away by </a:t>
            </a:r>
            <a:r>
              <a:rPr lang="en-GB" b="1" u="sng" dirty="0" smtClean="0"/>
              <a:t>registering</a:t>
            </a:r>
            <a:r>
              <a:rPr lang="en-GB" dirty="0" smtClean="0"/>
              <a:t> for Food Finder.</a:t>
            </a:r>
            <a:endParaRPr lang="en-GB" dirty="0"/>
          </a:p>
        </p:txBody>
      </p:sp>
      <p:pic>
        <p:nvPicPr>
          <p:cNvPr id="6" name="Picture 5" descr="http://disinfo.s3.amazonaws.com/wp-content/uploads/2012/10/CTU_Cafeteria-300x191.jpg"/>
          <p:cNvPicPr/>
          <p:nvPr/>
        </p:nvPicPr>
        <p:blipFill>
          <a:blip r:embed="rId3" cstate="print"/>
          <a:srcRect/>
          <a:stretch>
            <a:fillRect/>
          </a:stretch>
        </p:blipFill>
        <p:spPr bwMode="auto">
          <a:xfrm>
            <a:off x="395536" y="1268760"/>
            <a:ext cx="4176464" cy="2713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Specification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Takes location (street/postcode) </a:t>
            </a:r>
            <a:r>
              <a:rPr lang="en-GB" dirty="0"/>
              <a:t>from user if they don't have an </a:t>
            </a:r>
            <a:r>
              <a:rPr lang="en-GB" dirty="0" smtClean="0"/>
              <a:t>account.</a:t>
            </a:r>
            <a:endParaRPr lang="en-GB" dirty="0"/>
          </a:p>
          <a:p>
            <a:r>
              <a:rPr lang="en-GB" dirty="0"/>
              <a:t>Recommends </a:t>
            </a:r>
            <a:r>
              <a:rPr lang="en-GB" dirty="0" smtClean="0"/>
              <a:t>food vendors based </a:t>
            </a:r>
            <a:r>
              <a:rPr lang="en-GB" dirty="0"/>
              <a:t>on ratings and location in relation to </a:t>
            </a:r>
            <a:r>
              <a:rPr lang="en-GB" dirty="0" smtClean="0"/>
              <a:t>user.</a:t>
            </a:r>
            <a:endParaRPr lang="en-GB" dirty="0"/>
          </a:p>
          <a:p>
            <a:r>
              <a:rPr lang="en-GB" dirty="0"/>
              <a:t>Gives information on the recommended </a:t>
            </a:r>
            <a:r>
              <a:rPr lang="en-GB" dirty="0" smtClean="0"/>
              <a:t>vendor based </a:t>
            </a:r>
            <a:r>
              <a:rPr lang="en-GB" dirty="0"/>
              <a:t>on Google Maps API (reviews, </a:t>
            </a:r>
            <a:r>
              <a:rPr lang="en-GB" dirty="0" smtClean="0"/>
              <a:t>menu, pricelists).</a:t>
            </a:r>
            <a:endParaRPr lang="en-GB" dirty="0"/>
          </a:p>
          <a:p>
            <a:r>
              <a:rPr lang="en-GB" dirty="0"/>
              <a:t>Stores </a:t>
            </a:r>
            <a:r>
              <a:rPr lang="en-GB" dirty="0" smtClean="0"/>
              <a:t>a log of decisions (favourite, eat, dismiss, blacklist) </a:t>
            </a:r>
            <a:r>
              <a:rPr lang="en-GB" dirty="0"/>
              <a:t>made by the user in order to make sure </a:t>
            </a:r>
            <a:r>
              <a:rPr lang="en-GB" dirty="0" smtClean="0"/>
              <a:t>vendors they don’t </a:t>
            </a:r>
            <a:r>
              <a:rPr lang="en-GB" dirty="0"/>
              <a:t>like don't come up again, and that they don't get the same places </a:t>
            </a:r>
            <a:r>
              <a:rPr lang="en-GB" dirty="0" smtClean="0"/>
              <a:t>too many times </a:t>
            </a:r>
            <a:r>
              <a:rPr lang="en-GB" dirty="0"/>
              <a:t>in a few </a:t>
            </a:r>
            <a:r>
              <a:rPr lang="en-GB" dirty="0" smtClean="0"/>
              <a:t>days.</a:t>
            </a:r>
            <a:endParaRPr lang="en-GB" dirty="0"/>
          </a:p>
          <a:p>
            <a:r>
              <a:rPr lang="en-GB" dirty="0"/>
              <a:t>Users can </a:t>
            </a:r>
            <a:r>
              <a:rPr lang="en-GB" dirty="0" smtClean="0"/>
              <a:t>create an account </a:t>
            </a:r>
            <a:r>
              <a:rPr lang="en-GB" dirty="0"/>
              <a:t>to store preferences and </a:t>
            </a:r>
            <a:r>
              <a:rPr lang="en-GB" dirty="0" smtClean="0"/>
              <a:t>locations</a:t>
            </a:r>
            <a:r>
              <a:rPr lang="en-GB"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GB" dirty="0" smtClean="0"/>
              <a:t>Specification - MoSCoW</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8016736"/>
              </p:ext>
            </p:extLst>
          </p:nvPr>
        </p:nvGraphicFramePr>
        <p:xfrm>
          <a:off x="179512" y="1139037"/>
          <a:ext cx="8784976" cy="5660627"/>
        </p:xfrm>
        <a:graphic>
          <a:graphicData uri="http://schemas.openxmlformats.org/drawingml/2006/table">
            <a:tbl>
              <a:tblPr firstRow="1" bandRow="1">
                <a:tableStyleId>{69CF1AB2-1976-4502-BF36-3FF5EA218861}</a:tableStyleId>
              </a:tblPr>
              <a:tblGrid>
                <a:gridCol w="994171"/>
                <a:gridCol w="7790805"/>
              </a:tblGrid>
              <a:tr h="1293381">
                <a:tc>
                  <a:txBody>
                    <a:bodyPr/>
                    <a:lstStyle/>
                    <a:p>
                      <a:r>
                        <a:rPr lang="en-GB" b="1" dirty="0" smtClean="0"/>
                        <a:t>Must</a:t>
                      </a:r>
                      <a:endParaRPr lang="en-GB" b="1" dirty="0"/>
                    </a:p>
                  </a:txBody>
                  <a:tcPr/>
                </a:tc>
                <a:tc>
                  <a:txBody>
                    <a:bodyPr/>
                    <a:lstStyle/>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Personalised food recommendations based on ratings and location of the user</a:t>
                      </a:r>
                    </a:p>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Be easy to use, with no unnecessary time wasted (i.e. no need for login)</a:t>
                      </a:r>
                    </a:p>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Use a maps API for location, directions and reviews</a:t>
                      </a:r>
                    </a:p>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Take location from user if they don’t have an account</a:t>
                      </a:r>
                    </a:p>
                  </a:txBody>
                  <a:tcPr/>
                </a:tc>
              </a:tr>
              <a:tr h="1929851">
                <a:tc>
                  <a:txBody>
                    <a:bodyPr/>
                    <a:lstStyle/>
                    <a:p>
                      <a:r>
                        <a:rPr lang="en-GB" b="1" dirty="0" smtClean="0"/>
                        <a:t>Should</a:t>
                      </a:r>
                      <a:endParaRPr lang="en-GB" b="1" dirty="0"/>
                    </a:p>
                  </a:txBody>
                  <a:tcPr/>
                </a:tc>
                <a:tc>
                  <a:txBody>
                    <a:bodyPr/>
                    <a:lstStyle/>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Store suggestions made</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Stores suggestions made to user and choices made by the user in order to make sure places they don’t like don't come up again, and that they don't get the same places twice in a few days -doing this by thumbs up or down (</a:t>
                      </a:r>
                      <a:r>
                        <a:rPr lang="en-GB" sz="1800" b="1" kern="1200" dirty="0" smtClean="0">
                          <a:solidFill>
                            <a:schemeClr val="dk1"/>
                          </a:solidFill>
                          <a:effectLst/>
                          <a:latin typeface="+mn-lt"/>
                          <a:ea typeface="+mn-ea"/>
                          <a:cs typeface="+mn-cs"/>
                        </a:rPr>
                        <a:t>if user is logged in</a:t>
                      </a:r>
                      <a:r>
                        <a:rPr lang="en-GB" sz="1800" kern="1200" dirty="0" smtClean="0">
                          <a:solidFill>
                            <a:schemeClr val="dk1"/>
                          </a:solidFill>
                          <a:effectLst/>
                          <a:latin typeface="+mn-lt"/>
                          <a:ea typeface="+mn-ea"/>
                          <a:cs typeface="+mn-cs"/>
                        </a:rPr>
                        <a:t>)</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Allow user to ‘blacklist’ and ‘favourite’ vendors (</a:t>
                      </a:r>
                      <a:r>
                        <a:rPr lang="en-GB" sz="1800" b="1" kern="1200" dirty="0" smtClean="0">
                          <a:solidFill>
                            <a:schemeClr val="dk1"/>
                          </a:solidFill>
                          <a:effectLst/>
                          <a:latin typeface="+mn-lt"/>
                          <a:ea typeface="+mn-ea"/>
                          <a:cs typeface="+mn-cs"/>
                        </a:rPr>
                        <a:t>if user is logged in</a:t>
                      </a:r>
                      <a:r>
                        <a:rPr lang="en-GB" sz="1800" kern="1200" dirty="0" smtClean="0">
                          <a:solidFill>
                            <a:schemeClr val="dk1"/>
                          </a:solidFill>
                          <a:effectLst/>
                          <a:latin typeface="+mn-lt"/>
                          <a:ea typeface="+mn-ea"/>
                          <a:cs typeface="+mn-cs"/>
                        </a:rPr>
                        <a:t>)</a:t>
                      </a:r>
                    </a:p>
                  </a:txBody>
                  <a:tcPr/>
                </a:tc>
              </a:tr>
              <a:tr h="1522995">
                <a:tc>
                  <a:txBody>
                    <a:bodyPr/>
                    <a:lstStyle/>
                    <a:p>
                      <a:r>
                        <a:rPr lang="en-GB" b="1" dirty="0" smtClean="0"/>
                        <a:t>Could</a:t>
                      </a:r>
                      <a:endParaRPr lang="en-GB" b="1"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Take into account what other people have rated</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Price range rating for each vendor</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Ability to view your friends accounts</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Provide links to the vendors menu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Social network integration (i.e. Facebook) to share your lunch location</a:t>
                      </a:r>
                    </a:p>
                  </a:txBody>
                  <a:tcPr/>
                </a:tc>
              </a:tr>
              <a:tr h="597252">
                <a:tc>
                  <a:txBody>
                    <a:bodyPr/>
                    <a:lstStyle/>
                    <a:p>
                      <a:r>
                        <a:rPr lang="en-GB" b="1" dirty="0" smtClean="0"/>
                        <a:t>Won’t</a:t>
                      </a:r>
                      <a:endParaRPr lang="en-GB" b="1"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Place orders for you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Retrieve location using GPS or IP</a:t>
                      </a:r>
                    </a:p>
                    <a:p>
                      <a:endParaRPr lang="en-GB" dirty="0"/>
                    </a:p>
                  </a:txBody>
                  <a:tcPr/>
                </a:tc>
              </a:tr>
            </a:tbl>
          </a:graphicData>
        </a:graphic>
      </p:graphicFrame>
    </p:spTree>
    <p:extLst>
      <p:ext uri="{BB962C8B-B14F-4D97-AF65-F5344CB8AC3E}">
        <p14:creationId xmlns:p14="http://schemas.microsoft.com/office/powerpoint/2010/main" val="109445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Needs Matrix</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2071959"/>
              </p:ext>
            </p:extLst>
          </p:nvPr>
        </p:nvGraphicFramePr>
        <p:xfrm>
          <a:off x="451692" y="1401078"/>
          <a:ext cx="8229600" cy="5052259"/>
        </p:xfrm>
        <a:graphic>
          <a:graphicData uri="http://schemas.openxmlformats.org/drawingml/2006/table">
            <a:tbl>
              <a:tblPr firstRow="1" bandRow="1">
                <a:tableStyleId>{5C22544A-7EE6-4342-B048-85BDC9FD1C3A}</a:tableStyleId>
              </a:tblPr>
              <a:tblGrid>
                <a:gridCol w="2458616"/>
                <a:gridCol w="2880320"/>
                <a:gridCol w="2890664"/>
              </a:tblGrid>
              <a:tr h="878759">
                <a:tc>
                  <a:txBody>
                    <a:bodyPr/>
                    <a:lstStyle/>
                    <a:p>
                      <a:r>
                        <a:rPr lang="en-GB" dirty="0" smtClean="0"/>
                        <a:t>Features</a:t>
                      </a:r>
                      <a:endParaRPr lang="en-GB" dirty="0"/>
                    </a:p>
                  </a:txBody>
                  <a:tcPr/>
                </a:tc>
                <a:tc>
                  <a:txBody>
                    <a:bodyPr/>
                    <a:lstStyle/>
                    <a:p>
                      <a:r>
                        <a:rPr lang="en-GB" dirty="0" smtClean="0"/>
                        <a:t>Steven Jacobs (quick</a:t>
                      </a:r>
                      <a:r>
                        <a:rPr lang="en-GB" baseline="0" dirty="0" smtClean="0"/>
                        <a:t>, no login)</a:t>
                      </a:r>
                      <a:endParaRPr lang="en-GB" dirty="0"/>
                    </a:p>
                  </a:txBody>
                  <a:tcPr/>
                </a:tc>
                <a:tc>
                  <a:txBody>
                    <a:bodyPr/>
                    <a:lstStyle/>
                    <a:p>
                      <a:r>
                        <a:rPr lang="en-GB" dirty="0" smtClean="0"/>
                        <a:t>Harriet Cole (variety,</a:t>
                      </a:r>
                      <a:r>
                        <a:rPr lang="en-GB" baseline="0" dirty="0" smtClean="0"/>
                        <a:t> registers)</a:t>
                      </a:r>
                      <a:endParaRPr lang="en-GB" dirty="0"/>
                    </a:p>
                  </a:txBody>
                  <a:tcPr/>
                </a:tc>
              </a:tr>
              <a:tr h="509122">
                <a:tc>
                  <a:txBody>
                    <a:bodyPr/>
                    <a:lstStyle/>
                    <a:p>
                      <a:r>
                        <a:rPr lang="en-GB" dirty="0" smtClean="0"/>
                        <a:t>Favourites/Blacklist</a:t>
                      </a:r>
                      <a:endParaRPr lang="en-GB" dirty="0"/>
                    </a:p>
                  </a:txBody>
                  <a:tcPr/>
                </a:tc>
                <a:tc>
                  <a:txBody>
                    <a:bodyPr/>
                    <a:lstStyle/>
                    <a:p>
                      <a:r>
                        <a:rPr lang="en-GB" dirty="0" smtClean="0"/>
                        <a:t>2</a:t>
                      </a:r>
                      <a:endParaRPr lang="en-GB" dirty="0"/>
                    </a:p>
                  </a:txBody>
                  <a:tcPr/>
                </a:tc>
                <a:tc>
                  <a:txBody>
                    <a:bodyPr/>
                    <a:lstStyle/>
                    <a:p>
                      <a:r>
                        <a:rPr lang="en-GB" dirty="0" smtClean="0"/>
                        <a:t>8</a:t>
                      </a:r>
                      <a:endParaRPr lang="en-GB" dirty="0"/>
                    </a:p>
                  </a:txBody>
                  <a:tcPr/>
                </a:tc>
              </a:tr>
              <a:tr h="813945">
                <a:tc>
                  <a:txBody>
                    <a:bodyPr/>
                    <a:lstStyle/>
                    <a:p>
                      <a:r>
                        <a:rPr lang="en-GB" dirty="0" smtClean="0"/>
                        <a:t>Stores</a:t>
                      </a:r>
                      <a:r>
                        <a:rPr lang="en-GB" baseline="0" dirty="0" smtClean="0"/>
                        <a:t> suggestions to avoid repeats</a:t>
                      </a:r>
                      <a:endParaRPr lang="en-GB" dirty="0"/>
                    </a:p>
                  </a:txBody>
                  <a:tcPr/>
                </a:tc>
                <a:tc>
                  <a:txBody>
                    <a:bodyPr/>
                    <a:lstStyle/>
                    <a:p>
                      <a:r>
                        <a:rPr lang="en-GB" dirty="0" smtClean="0"/>
                        <a:t>3</a:t>
                      </a:r>
                      <a:endParaRPr lang="en-GB" dirty="0"/>
                    </a:p>
                  </a:txBody>
                  <a:tcPr/>
                </a:tc>
                <a:tc>
                  <a:txBody>
                    <a:bodyPr/>
                    <a:lstStyle/>
                    <a:p>
                      <a:r>
                        <a:rPr lang="en-GB" dirty="0" smtClean="0"/>
                        <a:t>9</a:t>
                      </a:r>
                      <a:endParaRPr lang="en-GB" dirty="0"/>
                    </a:p>
                  </a:txBody>
                  <a:tcPr/>
                </a:tc>
              </a:tr>
              <a:tr h="813945">
                <a:tc>
                  <a:txBody>
                    <a:bodyPr/>
                    <a:lstStyle/>
                    <a:p>
                      <a:r>
                        <a:rPr lang="en-GB" dirty="0" smtClean="0"/>
                        <a:t>Remember user’s location</a:t>
                      </a:r>
                      <a:endParaRPr lang="en-GB" dirty="0"/>
                    </a:p>
                  </a:txBody>
                  <a:tcPr/>
                </a:tc>
                <a:tc>
                  <a:txBody>
                    <a:bodyPr/>
                    <a:lstStyle/>
                    <a:p>
                      <a:r>
                        <a:rPr lang="en-GB" dirty="0" smtClean="0"/>
                        <a:t>2</a:t>
                      </a:r>
                      <a:endParaRPr lang="en-GB" dirty="0"/>
                    </a:p>
                  </a:txBody>
                  <a:tcPr/>
                </a:tc>
                <a:tc>
                  <a:txBody>
                    <a:bodyPr/>
                    <a:lstStyle/>
                    <a:p>
                      <a:r>
                        <a:rPr lang="en-GB" dirty="0" smtClean="0"/>
                        <a:t>9</a:t>
                      </a:r>
                      <a:endParaRPr lang="en-GB" dirty="0"/>
                    </a:p>
                  </a:txBody>
                  <a:tcPr/>
                </a:tc>
              </a:tr>
              <a:tr h="509122">
                <a:tc>
                  <a:txBody>
                    <a:bodyPr/>
                    <a:lstStyle/>
                    <a:p>
                      <a:r>
                        <a:rPr lang="en-GB" dirty="0" smtClean="0"/>
                        <a:t>Displays price range</a:t>
                      </a:r>
                      <a:endParaRPr lang="en-GB" dirty="0"/>
                    </a:p>
                  </a:txBody>
                  <a:tcPr/>
                </a:tc>
                <a:tc>
                  <a:txBody>
                    <a:bodyPr/>
                    <a:lstStyle/>
                    <a:p>
                      <a:r>
                        <a:rPr lang="en-GB" dirty="0" smtClean="0"/>
                        <a:t>8</a:t>
                      </a:r>
                      <a:endParaRPr lang="en-GB" dirty="0"/>
                    </a:p>
                  </a:txBody>
                  <a:tcPr/>
                </a:tc>
                <a:tc>
                  <a:txBody>
                    <a:bodyPr/>
                    <a:lstStyle/>
                    <a:p>
                      <a:r>
                        <a:rPr lang="en-GB" dirty="0" smtClean="0"/>
                        <a:t>4</a:t>
                      </a:r>
                      <a:endParaRPr lang="en-GB" dirty="0"/>
                    </a:p>
                  </a:txBody>
                  <a:tcPr/>
                </a:tc>
              </a:tr>
              <a:tr h="509122">
                <a:tc>
                  <a:txBody>
                    <a:bodyPr/>
                    <a:lstStyle/>
                    <a:p>
                      <a:r>
                        <a:rPr lang="en-GB" dirty="0" smtClean="0"/>
                        <a:t>Provides map to vendor</a:t>
                      </a:r>
                      <a:endParaRPr lang="en-GB" dirty="0"/>
                    </a:p>
                  </a:txBody>
                  <a:tcPr/>
                </a:tc>
                <a:tc>
                  <a:txBody>
                    <a:bodyPr/>
                    <a:lstStyle/>
                    <a:p>
                      <a:r>
                        <a:rPr lang="en-GB" dirty="0" smtClean="0"/>
                        <a:t>9</a:t>
                      </a:r>
                      <a:endParaRPr lang="en-GB" dirty="0"/>
                    </a:p>
                  </a:txBody>
                  <a:tcPr/>
                </a:tc>
                <a:tc>
                  <a:txBody>
                    <a:bodyPr/>
                    <a:lstStyle/>
                    <a:p>
                      <a:r>
                        <a:rPr lang="en-GB" dirty="0" smtClean="0"/>
                        <a:t>9</a:t>
                      </a:r>
                      <a:endParaRPr lang="en-GB" dirty="0"/>
                    </a:p>
                  </a:txBody>
                  <a:tcPr/>
                </a:tc>
              </a:tr>
              <a:tr h="509122">
                <a:tc>
                  <a:txBody>
                    <a:bodyPr/>
                    <a:lstStyle/>
                    <a:p>
                      <a:r>
                        <a:rPr lang="en-GB" dirty="0" smtClean="0"/>
                        <a:t>Social media Integration</a:t>
                      </a:r>
                      <a:endParaRPr lang="en-GB" dirty="0"/>
                    </a:p>
                  </a:txBody>
                  <a:tcPr/>
                </a:tc>
                <a:tc>
                  <a:txBody>
                    <a:bodyPr/>
                    <a:lstStyle/>
                    <a:p>
                      <a:r>
                        <a:rPr lang="en-GB" dirty="0" smtClean="0"/>
                        <a:t>0</a:t>
                      </a:r>
                      <a:endParaRPr lang="en-GB" dirty="0"/>
                    </a:p>
                  </a:txBody>
                  <a:tcPr/>
                </a:tc>
                <a:tc>
                  <a:txBody>
                    <a:bodyPr/>
                    <a:lstStyle/>
                    <a:p>
                      <a:r>
                        <a:rPr lang="en-GB" dirty="0" smtClean="0"/>
                        <a:t>6</a:t>
                      </a:r>
                      <a:endParaRPr lang="en-GB" dirty="0"/>
                    </a:p>
                  </a:txBody>
                  <a:tcPr/>
                </a:tc>
              </a:tr>
              <a:tr h="509122">
                <a:tc>
                  <a:txBody>
                    <a:bodyPr/>
                    <a:lstStyle/>
                    <a:p>
                      <a:r>
                        <a:rPr lang="en-GB" dirty="0" smtClean="0"/>
                        <a:t>Ability to view friends</a:t>
                      </a:r>
                      <a:endParaRPr lang="en-GB" dirty="0"/>
                    </a:p>
                  </a:txBody>
                  <a:tcPr/>
                </a:tc>
                <a:tc>
                  <a:txBody>
                    <a:bodyPr/>
                    <a:lstStyle/>
                    <a:p>
                      <a:r>
                        <a:rPr lang="en-GB" dirty="0" smtClean="0"/>
                        <a:t>0</a:t>
                      </a:r>
                      <a:endParaRPr lang="en-GB" dirty="0"/>
                    </a:p>
                  </a:txBody>
                  <a:tcPr/>
                </a:tc>
                <a:tc>
                  <a:txBody>
                    <a:bodyPr/>
                    <a:lstStyle/>
                    <a:p>
                      <a:r>
                        <a:rPr lang="en-GB" dirty="0" smtClean="0"/>
                        <a:t>6</a:t>
                      </a:r>
                      <a:endParaRPr lang="en-GB" dirty="0"/>
                    </a:p>
                  </a:txBody>
                  <a:tcPr/>
                </a:tc>
              </a:tr>
            </a:tbl>
          </a:graphicData>
        </a:graphic>
      </p:graphicFrame>
    </p:spTree>
    <p:extLst>
      <p:ext uri="{BB962C8B-B14F-4D97-AF65-F5344CB8AC3E}">
        <p14:creationId xmlns:p14="http://schemas.microsoft.com/office/powerpoint/2010/main" val="3244576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911</Words>
  <Application>Microsoft Office PowerPoint</Application>
  <PresentationFormat>On-screen Show (4:3)</PresentationFormat>
  <Paragraphs>152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Introducing…</vt:lpstr>
      <vt:lpstr>Grub Grabber</vt:lpstr>
      <vt:lpstr>Aim</vt:lpstr>
      <vt:lpstr>Main Features</vt:lpstr>
      <vt:lpstr>Persona – Steven Jacobs</vt:lpstr>
      <vt:lpstr>Persona – Harriet Cole</vt:lpstr>
      <vt:lpstr>Specification</vt:lpstr>
      <vt:lpstr>Specification - MoSCoW</vt:lpstr>
      <vt:lpstr>User Needs Matrix</vt:lpstr>
      <vt:lpstr>PowerPoint Presentation</vt:lpstr>
      <vt:lpstr>PowerPoint Presentation</vt:lpstr>
      <vt:lpstr>PowerPoint Presentation</vt:lpstr>
      <vt:lpstr>PowerPoint Presentation</vt:lpstr>
      <vt:lpstr>PowerPoint Presentation</vt:lpstr>
      <vt:lpstr>Entity-Relationship Diagram</vt:lpstr>
      <vt:lpstr>System Architecture</vt:lpstr>
    </vt:vector>
  </TitlesOfParts>
  <Company>Computing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Finder – for now...</dc:title>
  <dc:creator>Registered User</dc:creator>
  <cp:lastModifiedBy>Ben Jackson</cp:lastModifiedBy>
  <cp:revision>25</cp:revision>
  <dcterms:created xsi:type="dcterms:W3CDTF">2015-02-19T14:08:51Z</dcterms:created>
  <dcterms:modified xsi:type="dcterms:W3CDTF">2015-02-25T00:29:58Z</dcterms:modified>
</cp:coreProperties>
</file>