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sldIdLst>
    <p:sldId id="279" r:id="rId4"/>
    <p:sldId id="257" r:id="rId5"/>
    <p:sldId id="259" r:id="rId6"/>
    <p:sldId id="300" r:id="rId7"/>
    <p:sldId id="301" r:id="rId8"/>
    <p:sldId id="302" r:id="rId9"/>
    <p:sldId id="303" r:id="rId10"/>
    <p:sldId id="306" r:id="rId11"/>
    <p:sldId id="307" r:id="rId12"/>
    <p:sldId id="313" r:id="rId13"/>
    <p:sldId id="310" r:id="rId14"/>
    <p:sldId id="312" r:id="rId15"/>
    <p:sldId id="311" r:id="rId16"/>
    <p:sldId id="308" r:id="rId17"/>
    <p:sldId id="309" r:id="rId18"/>
    <p:sldId id="272"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7"/>
    <p:restoredTop sz="94681"/>
  </p:normalViewPr>
  <p:slideViewPr>
    <p:cSldViewPr snapToGrid="0" snapToObjects="1" showGuides="1">
      <p:cViewPr varScale="1">
        <p:scale>
          <a:sx n="63" d="100"/>
          <a:sy n="63" d="100"/>
        </p:scale>
        <p:origin x="200" y="1168"/>
      </p:cViewPr>
      <p:guideLst>
        <p:guide orient="horz" pos="872"/>
        <p:guide pos="5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EECE964-F870-0E41-9FE5-38142943DD7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EECE964-F870-0E41-9FE5-38142943DD7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EECE964-F870-0E41-9FE5-38142943DD7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EECE964-F870-0E41-9FE5-38142943DD7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EECE964-F870-0E41-9FE5-38142943DD7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EECE964-F870-0E41-9FE5-38142943DD7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EECE964-F870-0E41-9FE5-38142943DD7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EECE964-F870-0E41-9FE5-38142943DD7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EECE964-F870-0E41-9FE5-38142943DD7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CE964-F870-0E41-9FE5-38142943DD7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EECE964-F870-0E41-9FE5-38142943DD7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EECE964-F870-0E41-9FE5-38142943DD7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EECE964-F870-0E41-9FE5-38142943DD7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EECE964-F870-0E41-9FE5-38142943DD7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EECE964-F870-0E41-9FE5-38142943DD7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EECE964-F870-0E41-9FE5-38142943DD7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EECE964-F870-0E41-9FE5-38142943DD7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EECE964-F870-0E41-9FE5-38142943DD7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EECE964-F870-0E41-9FE5-38142943DD7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CE964-F870-0E41-9FE5-38142943DD7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EECE964-F870-0E41-9FE5-38142943DD7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EECE964-F870-0E41-9FE5-38142943DD7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870857" y="2380343"/>
            <a:ext cx="5751830" cy="2491740"/>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endParaRPr lang="en-US" sz="6600" dirty="0">
              <a:solidFill>
                <a:srgbClr val="FF6600"/>
              </a:solidFill>
            </a:endParaRPr>
          </a:p>
          <a:p>
            <a:r>
              <a:rPr lang="en-US" sz="2500" dirty="0">
                <a:solidFill>
                  <a:srgbClr val="FF6600"/>
                </a:solidFill>
              </a:rPr>
              <a:t>Virtual</a:t>
            </a:r>
            <a:r>
              <a:rPr lang="en-US" sz="2500" dirty="0"/>
              <a:t> </a:t>
            </a:r>
            <a:r>
              <a:rPr lang="en-US" sz="2500" dirty="0">
                <a:solidFill>
                  <a:srgbClr val="FF6600"/>
                </a:solidFill>
              </a:rPr>
              <a:t>Internship</a:t>
            </a:r>
            <a:endParaRPr lang="en-US" sz="2500" dirty="0">
              <a:solidFill>
                <a:srgbClr val="FF6600"/>
              </a:solidFill>
            </a:endParaRPr>
          </a:p>
          <a:p>
            <a:endParaRPr lang="en-US" sz="4000" dirty="0"/>
          </a:p>
          <a:p>
            <a:r>
              <a:rPr lang="en-GB" altLang="en-US" sz="2500" dirty="0">
                <a:solidFill>
                  <a:srgbClr val="FF6600"/>
                </a:solidFill>
              </a:rPr>
              <a:t>28</a:t>
            </a:r>
            <a:r>
              <a:rPr lang="en-US" sz="2500" dirty="0">
                <a:solidFill>
                  <a:srgbClr val="FF6600"/>
                </a:solidFill>
              </a:rPr>
              <a:t>-</a:t>
            </a:r>
            <a:r>
              <a:rPr lang="en-GB" altLang="en-US" sz="2500" dirty="0">
                <a:solidFill>
                  <a:srgbClr val="FF6600"/>
                </a:solidFill>
              </a:rPr>
              <a:t>April</a:t>
            </a:r>
            <a:r>
              <a:rPr lang="en-US" sz="2500" dirty="0">
                <a:solidFill>
                  <a:srgbClr val="FF6600"/>
                </a:solidFill>
              </a:rPr>
              <a:t>-202</a:t>
            </a:r>
            <a:r>
              <a:rPr lang="en-GB" altLang="en-US" sz="2500" dirty="0">
                <a:solidFill>
                  <a:srgbClr val="FF6600"/>
                </a:solidFill>
              </a:rPr>
              <a:t>2</a:t>
            </a:r>
            <a:endParaRPr lang="en-GB" altLang="en-US" sz="2500" dirty="0">
              <a:solidFill>
                <a:srgbClr val="FF66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p:cNvSpPr>
            <a:spLocks noGrp="1"/>
          </p:cNvSpPr>
          <p:nvPr>
            <p:ph type="title"/>
          </p:nvPr>
        </p:nvSpPr>
        <p:spPr/>
        <p:txBody>
          <a:bodyPr/>
          <a:lstStyle/>
          <a:p>
            <a:r>
              <a:rPr lang="en-GB" b="1" dirty="0">
                <a:solidFill>
                  <a:schemeClr val="accent2"/>
                </a:solidFill>
              </a:rPr>
              <a:t>Exploratory Data Analysis</a:t>
            </a:r>
            <a:endParaRPr lang="en-GB" b="1" dirty="0">
              <a:solidFill>
                <a:schemeClr val="accent2"/>
              </a:solidFill>
            </a:endParaRPr>
          </a:p>
        </p:txBody>
      </p:sp>
      <p:pic>
        <p:nvPicPr>
          <p:cNvPr id="3" name="Content Placeholder 2"/>
          <p:cNvPicPr>
            <a:picLocks noChangeAspect="1"/>
          </p:cNvPicPr>
          <p:nvPr>
            <p:ph idx="1"/>
          </p:nvPr>
        </p:nvPicPr>
        <p:blipFill>
          <a:blip r:embed="rId1"/>
          <a:stretch>
            <a:fillRect/>
          </a:stretch>
        </p:blipFill>
        <p:spPr>
          <a:xfrm>
            <a:off x="294005" y="1691005"/>
            <a:ext cx="8608695" cy="4664075"/>
          </a:xfrm>
          <a:prstGeom prst="rect">
            <a:avLst/>
          </a:prstGeom>
        </p:spPr>
      </p:pic>
      <p:sp>
        <p:nvSpPr>
          <p:cNvPr id="4" name="Text Box 3"/>
          <p:cNvSpPr txBox="1"/>
          <p:nvPr/>
        </p:nvSpPr>
        <p:spPr>
          <a:xfrm>
            <a:off x="9116060" y="1945640"/>
            <a:ext cx="2615565" cy="2306320"/>
          </a:xfrm>
          <a:prstGeom prst="rect">
            <a:avLst/>
          </a:prstGeom>
          <a:noFill/>
        </p:spPr>
        <p:txBody>
          <a:bodyPr wrap="square" rtlCol="0" anchor="t">
            <a:spAutoFit/>
          </a:bodyPr>
          <a:p>
            <a:pPr>
              <a:lnSpc>
                <a:spcPct val="120000"/>
              </a:lnSpc>
            </a:pPr>
            <a:r>
              <a:rPr lang="en-US" sz="2400"/>
              <a:t>Both price_charged and cost_of_trip is comparatively higher for Yellow cab than Pink cab</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p:cNvSpPr>
            <a:spLocks noGrp="1"/>
          </p:cNvSpPr>
          <p:nvPr>
            <p:ph type="title"/>
          </p:nvPr>
        </p:nvSpPr>
        <p:spPr/>
        <p:txBody>
          <a:bodyPr/>
          <a:lstStyle/>
          <a:p>
            <a:r>
              <a:rPr lang="en-GB" b="1" dirty="0">
                <a:solidFill>
                  <a:schemeClr val="accent2"/>
                </a:solidFill>
              </a:rPr>
              <a:t>Exploratory Data Analysis</a:t>
            </a:r>
            <a:endParaRPr lang="en-GB" b="1" dirty="0">
              <a:solidFill>
                <a:schemeClr val="accent2"/>
              </a:solidFill>
            </a:endParaRPr>
          </a:p>
        </p:txBody>
      </p:sp>
      <p:pic>
        <p:nvPicPr>
          <p:cNvPr id="3" name="Content Placeholder 2"/>
          <p:cNvPicPr>
            <a:picLocks noChangeAspect="1"/>
          </p:cNvPicPr>
          <p:nvPr>
            <p:ph idx="1"/>
          </p:nvPr>
        </p:nvPicPr>
        <p:blipFill>
          <a:blip r:embed="rId1"/>
          <a:stretch>
            <a:fillRect/>
          </a:stretch>
        </p:blipFill>
        <p:spPr>
          <a:xfrm>
            <a:off x="922655" y="1691005"/>
            <a:ext cx="4455795" cy="4699000"/>
          </a:xfrm>
          <a:prstGeom prst="rect">
            <a:avLst/>
          </a:prstGeom>
        </p:spPr>
      </p:pic>
      <p:sp>
        <p:nvSpPr>
          <p:cNvPr id="4" name="Text Box 3"/>
          <p:cNvSpPr txBox="1"/>
          <p:nvPr/>
        </p:nvSpPr>
        <p:spPr>
          <a:xfrm>
            <a:off x="5548630" y="2068830"/>
            <a:ext cx="5805805" cy="2009775"/>
          </a:xfrm>
          <a:prstGeom prst="rect">
            <a:avLst/>
          </a:prstGeom>
          <a:noFill/>
        </p:spPr>
        <p:txBody>
          <a:bodyPr wrap="square" rtlCol="0" anchor="t">
            <a:spAutoFit/>
          </a:bodyPr>
          <a:p>
            <a:pPr>
              <a:lnSpc>
                <a:spcPct val="130000"/>
              </a:lnSpc>
            </a:pPr>
            <a:r>
              <a:rPr lang="en-US" sz="2400"/>
              <a:t>In all the cities where the no of users is high, more no of poeple have opted for Yellow cab, especially in Neywork where this amount is almost 4 times that for Pink cab</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p:cNvSpPr>
            <a:spLocks noGrp="1"/>
          </p:cNvSpPr>
          <p:nvPr>
            <p:ph type="title"/>
          </p:nvPr>
        </p:nvSpPr>
        <p:spPr/>
        <p:txBody>
          <a:bodyPr/>
          <a:lstStyle/>
          <a:p>
            <a:r>
              <a:rPr lang="en-GB" b="1" dirty="0">
                <a:solidFill>
                  <a:schemeClr val="accent2"/>
                </a:solidFill>
              </a:rPr>
              <a:t>Exploratory Data Analysis</a:t>
            </a:r>
            <a:endParaRPr lang="en-GB" b="1" dirty="0">
              <a:solidFill>
                <a:schemeClr val="accent2"/>
              </a:solidFill>
            </a:endParaRPr>
          </a:p>
        </p:txBody>
      </p:sp>
      <p:pic>
        <p:nvPicPr>
          <p:cNvPr id="3" name="Content Placeholder 2"/>
          <p:cNvPicPr>
            <a:picLocks noChangeAspect="1"/>
          </p:cNvPicPr>
          <p:nvPr>
            <p:ph idx="1"/>
          </p:nvPr>
        </p:nvPicPr>
        <p:blipFill>
          <a:blip r:embed="rId1"/>
          <a:stretch>
            <a:fillRect/>
          </a:stretch>
        </p:blipFill>
        <p:spPr>
          <a:xfrm>
            <a:off x="838200" y="1691005"/>
            <a:ext cx="10318750" cy="47040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p:cNvSpPr>
            <a:spLocks noGrp="1"/>
          </p:cNvSpPr>
          <p:nvPr>
            <p:ph type="title"/>
          </p:nvPr>
        </p:nvSpPr>
        <p:spPr/>
        <p:txBody>
          <a:bodyPr/>
          <a:lstStyle/>
          <a:p>
            <a:r>
              <a:rPr lang="en-GB" b="1" dirty="0">
                <a:solidFill>
                  <a:schemeClr val="accent2"/>
                </a:solidFill>
              </a:rPr>
              <a:t>Exploratory Data Analysis</a:t>
            </a:r>
            <a:endParaRPr lang="en-GB" b="1" dirty="0">
              <a:solidFill>
                <a:schemeClr val="accent2"/>
              </a:solidFill>
            </a:endParaRPr>
          </a:p>
        </p:txBody>
      </p:sp>
      <p:pic>
        <p:nvPicPr>
          <p:cNvPr id="3" name="Content Placeholder 2"/>
          <p:cNvPicPr>
            <a:picLocks noChangeAspect="1"/>
          </p:cNvPicPr>
          <p:nvPr>
            <p:ph idx="1"/>
          </p:nvPr>
        </p:nvPicPr>
        <p:blipFill>
          <a:blip r:embed="rId1"/>
          <a:stretch>
            <a:fillRect/>
          </a:stretch>
        </p:blipFill>
        <p:spPr>
          <a:xfrm>
            <a:off x="307975" y="1691005"/>
            <a:ext cx="11389360" cy="3943350"/>
          </a:xfrm>
          <a:prstGeom prst="rect">
            <a:avLst/>
          </a:prstGeom>
        </p:spPr>
      </p:pic>
      <p:sp>
        <p:nvSpPr>
          <p:cNvPr id="4" name="Text Box 3"/>
          <p:cNvSpPr txBox="1"/>
          <p:nvPr/>
        </p:nvSpPr>
        <p:spPr>
          <a:xfrm>
            <a:off x="1009650" y="5831205"/>
            <a:ext cx="10615930" cy="497205"/>
          </a:xfrm>
          <a:prstGeom prst="rect">
            <a:avLst/>
          </a:prstGeom>
          <a:noFill/>
        </p:spPr>
        <p:txBody>
          <a:bodyPr wrap="square" rtlCol="0" anchor="t">
            <a:spAutoFit/>
          </a:bodyPr>
          <a:p>
            <a:pPr>
              <a:lnSpc>
                <a:spcPct val="110000"/>
              </a:lnSpc>
            </a:pPr>
            <a:r>
              <a:rPr lang="en-US" sz="2400"/>
              <a:t>All age groups have shown more interest in Yellow cab than pink cab</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p:cNvSpPr>
            <a:spLocks noGrp="1"/>
          </p:cNvSpPr>
          <p:nvPr>
            <p:ph type="title"/>
          </p:nvPr>
        </p:nvSpPr>
        <p:spPr/>
        <p:txBody>
          <a:bodyPr/>
          <a:lstStyle/>
          <a:p>
            <a:r>
              <a:rPr lang="en-GB" b="1" dirty="0">
                <a:solidFill>
                  <a:schemeClr val="accent2"/>
                </a:solidFill>
              </a:rPr>
              <a:t>Exploratory Data Analysis</a:t>
            </a:r>
            <a:endParaRPr lang="en-GB" b="1" dirty="0">
              <a:solidFill>
                <a:schemeClr val="accent2"/>
              </a:solidFill>
            </a:endParaRPr>
          </a:p>
        </p:txBody>
      </p:sp>
      <p:pic>
        <p:nvPicPr>
          <p:cNvPr id="5" name="Content Placeholder 4"/>
          <p:cNvPicPr>
            <a:picLocks noChangeAspect="1"/>
          </p:cNvPicPr>
          <p:nvPr>
            <p:ph idx="1"/>
          </p:nvPr>
        </p:nvPicPr>
        <p:blipFill>
          <a:blip r:embed="rId1"/>
          <a:stretch>
            <a:fillRect/>
          </a:stretch>
        </p:blipFill>
        <p:spPr>
          <a:xfrm>
            <a:off x="671195" y="1691005"/>
            <a:ext cx="11035030" cy="3846195"/>
          </a:xfrm>
          <a:prstGeom prst="rect">
            <a:avLst/>
          </a:prstGeom>
        </p:spPr>
      </p:pic>
      <p:sp>
        <p:nvSpPr>
          <p:cNvPr id="6" name="Text Box 5"/>
          <p:cNvSpPr txBox="1"/>
          <p:nvPr/>
        </p:nvSpPr>
        <p:spPr>
          <a:xfrm>
            <a:off x="196215" y="5648960"/>
            <a:ext cx="11984990" cy="902970"/>
          </a:xfrm>
          <a:prstGeom prst="rect">
            <a:avLst/>
          </a:prstGeom>
          <a:noFill/>
        </p:spPr>
        <p:txBody>
          <a:bodyPr wrap="square" rtlCol="0" anchor="t">
            <a:spAutoFit/>
          </a:bodyPr>
          <a:p>
            <a:pPr>
              <a:lnSpc>
                <a:spcPct val="110000"/>
              </a:lnSpc>
            </a:pPr>
            <a:r>
              <a:rPr lang="en-US" sz="2400"/>
              <a:t>There is more demand for cabs (here also Yellow cab is in favour) during the last months of the year (highest in december) and low during the first months of the year (lowest in february).</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p:cNvSpPr>
            <a:spLocks noGrp="1"/>
          </p:cNvSpPr>
          <p:nvPr>
            <p:ph type="title"/>
          </p:nvPr>
        </p:nvSpPr>
        <p:spPr/>
        <p:txBody>
          <a:bodyPr/>
          <a:lstStyle/>
          <a:p>
            <a:r>
              <a:rPr lang="en-GB" b="1" dirty="0">
                <a:solidFill>
                  <a:schemeClr val="accent2"/>
                </a:solidFill>
              </a:rPr>
              <a:t>Exploratory Data Analysis</a:t>
            </a:r>
            <a:endParaRPr lang="en-GB" b="1" dirty="0">
              <a:solidFill>
                <a:schemeClr val="accent2"/>
              </a:solidFill>
            </a:endParaRPr>
          </a:p>
        </p:txBody>
      </p:sp>
      <p:pic>
        <p:nvPicPr>
          <p:cNvPr id="4" name="Content Placeholder 3"/>
          <p:cNvPicPr>
            <a:picLocks noChangeAspect="1"/>
          </p:cNvPicPr>
          <p:nvPr>
            <p:ph idx="1"/>
          </p:nvPr>
        </p:nvPicPr>
        <p:blipFill>
          <a:blip r:embed="rId1"/>
          <a:stretch>
            <a:fillRect/>
          </a:stretch>
        </p:blipFill>
        <p:spPr>
          <a:xfrm>
            <a:off x="733425" y="1524635"/>
            <a:ext cx="10725785" cy="3808730"/>
          </a:xfrm>
          <a:prstGeom prst="rect">
            <a:avLst/>
          </a:prstGeom>
        </p:spPr>
      </p:pic>
      <p:sp>
        <p:nvSpPr>
          <p:cNvPr id="5" name="Text Box 4"/>
          <p:cNvSpPr txBox="1"/>
          <p:nvPr/>
        </p:nvSpPr>
        <p:spPr>
          <a:xfrm>
            <a:off x="1471295" y="5602605"/>
            <a:ext cx="9882505" cy="902970"/>
          </a:xfrm>
          <a:prstGeom prst="rect">
            <a:avLst/>
          </a:prstGeom>
          <a:noFill/>
        </p:spPr>
        <p:txBody>
          <a:bodyPr wrap="square" rtlCol="0" anchor="t">
            <a:spAutoFit/>
          </a:bodyPr>
          <a:p>
            <a:pPr>
              <a:lnSpc>
                <a:spcPct val="110000"/>
              </a:lnSpc>
            </a:pPr>
            <a:r>
              <a:rPr lang="en-US" sz="2400"/>
              <a:t>More people have been found to using cab on Fridays, Saturdays and Sundays .i.e., when the weekend starts and during the weekend.</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22325" y="1983105"/>
            <a:ext cx="10546715" cy="3633470"/>
          </a:xfrm>
          <a:prstGeom prst="rect">
            <a:avLst/>
          </a:prstGeom>
          <a:noFill/>
        </p:spPr>
        <p:txBody>
          <a:bodyPr wrap="square" rtlCol="0">
            <a:spAutoFit/>
          </a:bodyPr>
          <a:lstStyle/>
          <a:p>
            <a:pPr>
              <a:lnSpc>
                <a:spcPct val="110000"/>
              </a:lnSpc>
            </a:pPr>
            <a:r>
              <a:rPr lang="en-US" sz="2400" dirty="0"/>
              <a:t>It is best to invest in </a:t>
            </a:r>
            <a:r>
              <a:rPr lang="en-US" sz="2400" b="1" dirty="0"/>
              <a:t>Yellow Cab</a:t>
            </a:r>
            <a:r>
              <a:rPr lang="en-US" sz="2400" dirty="0"/>
              <a:t>.</a:t>
            </a:r>
            <a:endParaRPr lang="en-US" sz="2400" dirty="0"/>
          </a:p>
          <a:p>
            <a:pPr>
              <a:lnSpc>
                <a:spcPct val="110000"/>
              </a:lnSpc>
            </a:pPr>
            <a:endParaRPr lang="en-US" sz="2400" dirty="0"/>
          </a:p>
          <a:p>
            <a:pPr>
              <a:lnSpc>
                <a:spcPct val="110000"/>
              </a:lnSpc>
            </a:pPr>
            <a:r>
              <a:rPr lang="en-US" sz="2400" dirty="0"/>
              <a:t>The reasons for the same are:</a:t>
            </a:r>
            <a:endParaRPr lang="en-US" sz="2400" dirty="0"/>
          </a:p>
          <a:p>
            <a:pPr>
              <a:lnSpc>
                <a:spcPct val="110000"/>
              </a:lnSpc>
            </a:pPr>
            <a:endParaRPr lang="en-US" sz="2400" dirty="0"/>
          </a:p>
          <a:p>
            <a:pPr marL="342900" indent="-342900">
              <a:lnSpc>
                <a:spcPct val="130000"/>
              </a:lnSpc>
              <a:buFont typeface="Arial" panose="020B0604020202020204" pitchFamily="34" charset="0"/>
              <a:buChar char="•"/>
            </a:pPr>
            <a:r>
              <a:rPr lang="en-US" sz="2400" dirty="0"/>
              <a:t>More income per month</a:t>
            </a:r>
            <a:endParaRPr lang="en-US" sz="2400" dirty="0"/>
          </a:p>
          <a:p>
            <a:pPr marL="342900" indent="-342900">
              <a:lnSpc>
                <a:spcPct val="130000"/>
              </a:lnSpc>
              <a:buFont typeface="Arial" panose="020B0604020202020204" pitchFamily="34" charset="0"/>
              <a:buChar char="•"/>
            </a:pPr>
            <a:r>
              <a:rPr lang="en-US" sz="2400" dirty="0"/>
              <a:t>More users</a:t>
            </a:r>
            <a:endParaRPr lang="en-US" sz="2400" dirty="0"/>
          </a:p>
          <a:p>
            <a:pPr marL="342900" indent="-342900">
              <a:lnSpc>
                <a:spcPct val="130000"/>
              </a:lnSpc>
              <a:buFont typeface="Arial" panose="020B0604020202020204" pitchFamily="34" charset="0"/>
              <a:buChar char="•"/>
            </a:pPr>
            <a:r>
              <a:rPr lang="en-US" sz="2400" dirty="0"/>
              <a:t>Comparatively higher cost of trip and price charged, but not too high for users to look in for alternatives.</a:t>
            </a:r>
            <a:endParaRPr lang="en-US" sz="2400" dirty="0"/>
          </a:p>
        </p:txBody>
      </p:sp>
      <p:sp>
        <p:nvSpPr>
          <p:cNvPr id="4" name="Rectangle 3"/>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endParaRPr lang="en-US" sz="4400" dirty="0">
              <a:solidFill>
                <a:schemeClr val="accent2"/>
              </a:solidFill>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endParaRPr lang="en-US" sz="6600" dirty="0">
              <a:solidFill>
                <a:srgbClr val="FF6600"/>
              </a:solidFill>
            </a:endParaRPr>
          </a:p>
          <a:p>
            <a:endParaRPr lang="en-US" sz="6600" dirty="0">
              <a:solidFill>
                <a:srgbClr val="FF6600"/>
              </a:solidFill>
            </a:endParaRPr>
          </a:p>
        </p:txBody>
      </p:sp>
      <p:sp>
        <p:nvSpPr>
          <p:cNvPr id="3" name="Rectangle 2"/>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12608"/>
            <a:ext cx="10515600" cy="4351338"/>
          </a:xfrm>
        </p:spPr>
        <p:txBody>
          <a:bodyPr>
            <a:normAutofit/>
          </a:bodyPr>
          <a:lstStyle/>
          <a:p>
            <a:r>
              <a:rPr lang="en-US" sz="2000" dirty="0"/>
              <a:t>XYZ is a private equity firm in US. Due to remarkable growth in the Cab Industry in last few years and multiple key players in the market, it is planning for an investment in Cab industry. </a:t>
            </a:r>
            <a:endParaRPr lang="en-US" sz="2000" dirty="0"/>
          </a:p>
          <a:p>
            <a:pPr marL="0" indent="0">
              <a:buNone/>
            </a:pPr>
            <a:endParaRPr lang="en-US" sz="2000" dirty="0"/>
          </a:p>
          <a:p>
            <a:r>
              <a:rPr lang="en-US" sz="2000" dirty="0"/>
              <a:t>Objective : Provide actionable insights to help XYZ firm in identifying the right company for making investment.</a:t>
            </a:r>
            <a:endParaRPr lang="en-US" sz="2000" dirty="0"/>
          </a:p>
          <a:p>
            <a:endParaRPr lang="en-US" sz="2000" dirty="0"/>
          </a:p>
          <a:p>
            <a:pPr marL="0" indent="0">
              <a:buNone/>
            </a:pPr>
            <a:r>
              <a:rPr lang="en-US" sz="2000" dirty="0"/>
              <a:t>The analysis has been divided into four parts: </a:t>
            </a:r>
            <a:endParaRPr lang="en-US" sz="2000" dirty="0"/>
          </a:p>
          <a:p>
            <a:r>
              <a:rPr lang="en-US" sz="2000" dirty="0"/>
              <a:t>Data Understanding </a:t>
            </a:r>
            <a:endParaRPr lang="en-US" sz="2000" dirty="0"/>
          </a:p>
          <a:p>
            <a:r>
              <a:rPr lang="en-GB" altLang="en-US" sz="2000" dirty="0"/>
              <a:t>Data Cleaning</a:t>
            </a:r>
            <a:endParaRPr lang="en-US" sz="2000" dirty="0"/>
          </a:p>
          <a:p>
            <a:r>
              <a:rPr lang="en-GB" altLang="en-US" sz="2000" dirty="0"/>
              <a:t>Exploratory Data Analysis</a:t>
            </a:r>
            <a:endParaRPr lang="en-GB" altLang="en-US" sz="20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endParaRPr lang="en-US" sz="3500" b="1" dirty="0">
              <a:solidFill>
                <a:schemeClr val="accent2"/>
              </a:solidFill>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37" y="2094230"/>
            <a:ext cx="11142345" cy="4399915"/>
          </a:xfrm>
          <a:prstGeom prst="rect">
            <a:avLst/>
          </a:prstGeom>
          <a:noFill/>
        </p:spPr>
        <p:txBody>
          <a:bodyPr wrap="none" rtlCol="0">
            <a:spAutoFit/>
          </a:bodyPr>
          <a:lstStyle/>
          <a:p>
            <a:pPr indent="0" algn="l">
              <a:buFont typeface="Arial" panose="020B0604020202020204" pitchFamily="34" charset="0"/>
              <a:buNone/>
            </a:pPr>
            <a:r>
              <a:rPr lang="en-GB" altLang="en-US" sz="2000" dirty="0"/>
              <a:t>Given with 4 datasets:</a:t>
            </a:r>
            <a:endParaRPr lang="en-GB" altLang="en-US" sz="2000" dirty="0"/>
          </a:p>
          <a:p>
            <a:pPr indent="0" algn="l" defTabSz="914400">
              <a:buFont typeface="Arial" panose="020B0604020202020204" pitchFamily="34" charset="0"/>
              <a:buNone/>
              <a:tabLst>
                <a:tab pos="268605" algn="l"/>
              </a:tabLst>
            </a:pPr>
            <a:endParaRPr lang="en-US" sz="2000" dirty="0"/>
          </a:p>
          <a:p>
            <a:pPr marL="285750" indent="-285750" algn="l" defTabSz="914400">
              <a:buFont typeface="Arial" panose="020B0604020202020204" pitchFamily="34" charset="0"/>
              <a:buChar char="•"/>
              <a:tabLst>
                <a:tab pos="268605" algn="l"/>
              </a:tabLst>
            </a:pPr>
            <a:r>
              <a:rPr lang="en-US" sz="2000" b="1" dirty="0"/>
              <a:t>Cab_Data.c</a:t>
            </a:r>
            <a:r>
              <a:rPr lang="en-US" sz="2000" b="1" dirty="0"/>
              <a:t>sv : </a:t>
            </a:r>
            <a:endParaRPr lang="en-US" sz="2000" dirty="0"/>
          </a:p>
          <a:p>
            <a:pPr indent="0" algn="l" defTabSz="914400">
              <a:buFont typeface="Arial" panose="020B0604020202020204" pitchFamily="34" charset="0"/>
              <a:buNone/>
              <a:tabLst>
                <a:tab pos="268605" algn="l"/>
              </a:tabLst>
            </a:pPr>
            <a:r>
              <a:rPr lang="en-GB" altLang="en-US" sz="2000" dirty="0"/>
              <a:t>	T</a:t>
            </a:r>
            <a:r>
              <a:rPr lang="en-US" sz="2000" dirty="0"/>
              <a:t>his file includes details of transaction for 2 cab companies</a:t>
            </a:r>
            <a:r>
              <a:rPr lang="en-GB" altLang="en-US" sz="2000" dirty="0"/>
              <a:t>.</a:t>
            </a:r>
            <a:endParaRPr lang="en-US" sz="2000" dirty="0"/>
          </a:p>
          <a:p>
            <a:pPr indent="0" algn="l" defTabSz="914400">
              <a:buFont typeface="Arial" panose="020B0604020202020204" pitchFamily="34" charset="0"/>
              <a:buNone/>
              <a:tabLst>
                <a:tab pos="268605" algn="l"/>
              </a:tabLst>
            </a:pPr>
            <a:endParaRPr lang="en-US" sz="2000" dirty="0"/>
          </a:p>
          <a:p>
            <a:pPr marL="285750" indent="-285750" algn="l" defTabSz="914400">
              <a:buFont typeface="Arial" panose="020B0604020202020204" pitchFamily="34" charset="0"/>
              <a:buChar char="•"/>
              <a:tabLst>
                <a:tab pos="268605" algn="l"/>
              </a:tabLst>
            </a:pPr>
            <a:r>
              <a:rPr lang="en-US" sz="2000" b="1" dirty="0"/>
              <a:t>Customer_ID.csv :</a:t>
            </a:r>
            <a:r>
              <a:rPr lang="en-US" sz="2000" dirty="0"/>
              <a:t> </a:t>
            </a:r>
            <a:endParaRPr lang="en-US" sz="2000" dirty="0"/>
          </a:p>
          <a:p>
            <a:pPr indent="0" algn="l" defTabSz="914400">
              <a:buFont typeface="Arial" panose="020B0604020202020204" pitchFamily="34" charset="0"/>
              <a:buNone/>
              <a:tabLst>
                <a:tab pos="268605" algn="l"/>
              </a:tabLst>
            </a:pPr>
            <a:r>
              <a:rPr lang="en-GB" altLang="en-US" sz="2000" dirty="0"/>
              <a:t>	T</a:t>
            </a:r>
            <a:r>
              <a:rPr lang="en-US" sz="2000" dirty="0"/>
              <a:t>his is a mapping table that contains a unique identifier which links the customer’s demographic details</a:t>
            </a:r>
            <a:r>
              <a:rPr lang="en-GB" altLang="en-US" sz="2000" dirty="0"/>
              <a:t>.</a:t>
            </a:r>
            <a:endParaRPr lang="en-GB" altLang="en-US" sz="2000" dirty="0"/>
          </a:p>
          <a:p>
            <a:pPr indent="0" algn="l" defTabSz="914400">
              <a:buFont typeface="Arial" panose="020B0604020202020204" pitchFamily="34" charset="0"/>
              <a:buNone/>
              <a:tabLst>
                <a:tab pos="268605" algn="l"/>
              </a:tabLst>
            </a:pPr>
            <a:endParaRPr lang="en-US" sz="2000" dirty="0"/>
          </a:p>
          <a:p>
            <a:pPr marL="285750" indent="-285750" algn="l" defTabSz="914400">
              <a:buFont typeface="Arial" panose="020B0604020202020204" pitchFamily="34" charset="0"/>
              <a:buChar char="•"/>
              <a:tabLst>
                <a:tab pos="268605" algn="l"/>
              </a:tabLst>
            </a:pPr>
            <a:r>
              <a:rPr lang="en-US" sz="2000" b="1" dirty="0"/>
              <a:t>Transaction_ID.csv : </a:t>
            </a:r>
            <a:endParaRPr lang="en-US" sz="2000" b="1" dirty="0"/>
          </a:p>
          <a:p>
            <a:pPr indent="0" algn="l" defTabSz="914400">
              <a:buFont typeface="Arial" panose="020B0604020202020204" pitchFamily="34" charset="0"/>
              <a:buNone/>
              <a:tabLst>
                <a:tab pos="268605" algn="l"/>
              </a:tabLst>
            </a:pPr>
            <a:r>
              <a:rPr lang="en-GB" altLang="en-US" sz="2000" dirty="0"/>
              <a:t>	T</a:t>
            </a:r>
            <a:r>
              <a:rPr lang="en-US" sz="2000" dirty="0"/>
              <a:t>his is a mapping table that contains transaction to customer mapping and payment mode</a:t>
            </a:r>
            <a:r>
              <a:rPr lang="en-GB" altLang="en-US" sz="2000" dirty="0"/>
              <a:t>.</a:t>
            </a:r>
            <a:endParaRPr lang="en-GB" altLang="en-US" sz="2000" dirty="0"/>
          </a:p>
          <a:p>
            <a:pPr indent="0" algn="l" defTabSz="914400">
              <a:buFont typeface="Arial" panose="020B0604020202020204" pitchFamily="34" charset="0"/>
              <a:buNone/>
              <a:tabLst>
                <a:tab pos="268605" algn="l"/>
              </a:tabLst>
            </a:pPr>
            <a:endParaRPr lang="en-US" sz="2000" dirty="0"/>
          </a:p>
          <a:p>
            <a:pPr marL="285750" indent="-285750" algn="l" defTabSz="914400">
              <a:buFont typeface="Arial" panose="020B0604020202020204" pitchFamily="34" charset="0"/>
              <a:buChar char="•"/>
              <a:tabLst>
                <a:tab pos="268605" algn="l"/>
              </a:tabLst>
            </a:pPr>
            <a:r>
              <a:rPr lang="en-US" sz="2000" b="1" dirty="0"/>
              <a:t>City.csv : </a:t>
            </a:r>
            <a:endParaRPr lang="en-US" sz="2000" b="1" dirty="0"/>
          </a:p>
          <a:p>
            <a:pPr indent="0" algn="l" defTabSz="914400">
              <a:buFont typeface="Arial" panose="020B0604020202020204" pitchFamily="34" charset="0"/>
              <a:buNone/>
              <a:tabLst>
                <a:tab pos="268605" algn="l"/>
              </a:tabLst>
            </a:pPr>
            <a:r>
              <a:rPr lang="en-GB" altLang="en-US" sz="2000" dirty="0"/>
              <a:t>	T</a:t>
            </a:r>
            <a:r>
              <a:rPr lang="en-US" sz="2000" dirty="0"/>
              <a:t>his file contains list of US cities, their population and number of cab users</a:t>
            </a:r>
            <a:endParaRPr lang="en-US" sz="2000" dirty="0"/>
          </a:p>
          <a:p>
            <a:pPr indent="0" algn="l" defTabSz="914400">
              <a:buFont typeface="Arial" panose="020B0604020202020204" pitchFamily="34" charset="0"/>
              <a:buNone/>
              <a:tabLst>
                <a:tab pos="268605" algn="l"/>
              </a:tabLst>
            </a:pPr>
            <a:endParaRPr lang="en-US" sz="2000" dirty="0"/>
          </a:p>
        </p:txBody>
      </p:sp>
      <p:sp>
        <p:nvSpPr>
          <p:cNvPr id="18" name="Rectangle 17"/>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p:cNvSpPr>
            <a:spLocks noGrp="1"/>
          </p:cNvSpPr>
          <p:nvPr>
            <p:ph type="title"/>
          </p:nvPr>
        </p:nvSpPr>
        <p:spPr>
          <a:xfrm>
            <a:off x="838200" y="59927"/>
            <a:ext cx="10515600" cy="1325563"/>
          </a:xfrm>
        </p:spPr>
        <p:txBody>
          <a:bodyPr/>
          <a:lstStyle/>
          <a:p>
            <a:r>
              <a:rPr lang="en-US" b="1" dirty="0">
                <a:solidFill>
                  <a:schemeClr val="accent2"/>
                </a:solidFill>
              </a:rPr>
              <a:t>Data </a:t>
            </a:r>
            <a:r>
              <a:rPr lang="en-GB" altLang="en-US" b="1" dirty="0">
                <a:solidFill>
                  <a:schemeClr val="accent2"/>
                </a:solidFill>
              </a:rPr>
              <a:t>Understanding</a:t>
            </a:r>
            <a:endParaRPr lang="en-GB" altLang="en-US" b="1"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37" y="1778000"/>
            <a:ext cx="7141210" cy="4831080"/>
          </a:xfrm>
          <a:prstGeom prst="rect">
            <a:avLst/>
          </a:prstGeom>
          <a:noFill/>
        </p:spPr>
        <p:txBody>
          <a:bodyPr wrap="square" rtlCol="0">
            <a:spAutoFit/>
          </a:bodyPr>
          <a:lstStyle/>
          <a:p>
            <a:pPr indent="0" algn="l" defTabSz="914400">
              <a:lnSpc>
                <a:spcPct val="140000"/>
              </a:lnSpc>
              <a:buFont typeface="Arial" panose="020B0604020202020204" pitchFamily="34" charset="0"/>
              <a:buNone/>
              <a:tabLst>
                <a:tab pos="268605" algn="l"/>
              </a:tabLst>
            </a:pPr>
            <a:r>
              <a:rPr lang="en-GB" sz="2000" dirty="0"/>
              <a:t>The following steps where taken to clean the data:</a:t>
            </a:r>
            <a:endParaRPr lang="en-GB" sz="2000" dirty="0"/>
          </a:p>
          <a:p>
            <a:pPr indent="0" algn="l" defTabSz="914400">
              <a:lnSpc>
                <a:spcPct val="140000"/>
              </a:lnSpc>
              <a:buFont typeface="Arial" panose="020B0604020202020204" pitchFamily="34" charset="0"/>
              <a:buNone/>
              <a:tabLst>
                <a:tab pos="268605" algn="l"/>
              </a:tabLst>
            </a:pPr>
            <a:endParaRPr lang="en-GB" sz="2000" dirty="0"/>
          </a:p>
          <a:p>
            <a:pPr marL="457200" indent="-457200" algn="l" defTabSz="914400">
              <a:lnSpc>
                <a:spcPct val="140000"/>
              </a:lnSpc>
              <a:buFont typeface="Arial" panose="020B0604020202020204" pitchFamily="34" charset="0"/>
              <a:buAutoNum type="arabicPeriod"/>
              <a:tabLst>
                <a:tab pos="268605" algn="l"/>
              </a:tabLst>
            </a:pPr>
            <a:r>
              <a:rPr lang="en-GB" sz="2000" dirty="0"/>
              <a:t>Check for null values</a:t>
            </a:r>
            <a:endParaRPr lang="en-GB" sz="2000" dirty="0"/>
          </a:p>
          <a:p>
            <a:pPr marL="457200" indent="-457200" algn="l" defTabSz="914400">
              <a:lnSpc>
                <a:spcPct val="140000"/>
              </a:lnSpc>
              <a:buFont typeface="Arial" panose="020B0604020202020204" pitchFamily="34" charset="0"/>
              <a:buAutoNum type="arabicPeriod"/>
              <a:tabLst>
                <a:tab pos="268605" algn="l"/>
              </a:tabLst>
            </a:pPr>
            <a:r>
              <a:rPr lang="en-GB" sz="2000" dirty="0"/>
              <a:t>Check for duplicate entries</a:t>
            </a:r>
            <a:endParaRPr lang="en-GB" sz="2000" dirty="0"/>
          </a:p>
          <a:p>
            <a:pPr marL="457200" indent="-457200" algn="l" defTabSz="914400">
              <a:lnSpc>
                <a:spcPct val="140000"/>
              </a:lnSpc>
              <a:buFont typeface="Arial" panose="020B0604020202020204" pitchFamily="34" charset="0"/>
              <a:buAutoNum type="arabicPeriod"/>
              <a:tabLst>
                <a:tab pos="268605" algn="l"/>
              </a:tabLst>
            </a:pPr>
            <a:r>
              <a:rPr lang="en-GB" sz="2000" dirty="0"/>
              <a:t>Check names of columns</a:t>
            </a:r>
            <a:endParaRPr lang="en-GB" sz="2000" dirty="0"/>
          </a:p>
          <a:p>
            <a:pPr marL="457200" indent="-457200" algn="l" defTabSz="914400">
              <a:lnSpc>
                <a:spcPct val="140000"/>
              </a:lnSpc>
              <a:buFont typeface="Arial" panose="020B0604020202020204" pitchFamily="34" charset="0"/>
              <a:buAutoNum type="arabicPeriod"/>
              <a:tabLst>
                <a:tab pos="268605" algn="l"/>
              </a:tabLst>
            </a:pPr>
            <a:r>
              <a:rPr lang="en-GB" sz="2000" dirty="0"/>
              <a:t>Check datatype and values in columns</a:t>
            </a:r>
            <a:endParaRPr lang="en-GB" sz="2000" dirty="0"/>
          </a:p>
          <a:p>
            <a:pPr marL="457200" indent="-457200" algn="l" defTabSz="914400">
              <a:lnSpc>
                <a:spcPct val="140000"/>
              </a:lnSpc>
              <a:buFont typeface="Arial" panose="020B0604020202020204" pitchFamily="34" charset="0"/>
              <a:buAutoNum type="arabicPeriod"/>
              <a:tabLst>
                <a:tab pos="268605" algn="l"/>
              </a:tabLst>
            </a:pPr>
            <a:r>
              <a:rPr lang="en-GB" sz="2000" dirty="0"/>
              <a:t>Check unique values in columns</a:t>
            </a:r>
            <a:endParaRPr lang="en-GB" sz="2000" dirty="0"/>
          </a:p>
          <a:p>
            <a:pPr marL="457200" indent="-457200" algn="l" defTabSz="914400">
              <a:lnSpc>
                <a:spcPct val="140000"/>
              </a:lnSpc>
              <a:buFont typeface="Arial" panose="020B0604020202020204" pitchFamily="34" charset="0"/>
              <a:buAutoNum type="arabicPeriod"/>
              <a:tabLst>
                <a:tab pos="268605" algn="l"/>
              </a:tabLst>
            </a:pPr>
            <a:r>
              <a:rPr lang="en-GB" sz="2000" dirty="0"/>
              <a:t>Merge dataframes and drop columns not necessary for analysis</a:t>
            </a:r>
            <a:endParaRPr lang="en-GB" sz="2000" dirty="0"/>
          </a:p>
          <a:p>
            <a:pPr marL="457200" indent="-457200" algn="l" defTabSz="914400">
              <a:lnSpc>
                <a:spcPct val="140000"/>
              </a:lnSpc>
              <a:buFont typeface="Arial" panose="020B0604020202020204" pitchFamily="34" charset="0"/>
              <a:buAutoNum type="arabicPeriod"/>
              <a:tabLst>
                <a:tab pos="268605" algn="l"/>
              </a:tabLst>
            </a:pPr>
            <a:r>
              <a:rPr lang="en-GB" sz="2000" dirty="0"/>
              <a:t>Derive features, if necessary</a:t>
            </a:r>
            <a:endParaRPr lang="en-GB" sz="2000" dirty="0"/>
          </a:p>
          <a:p>
            <a:pPr marL="457200" indent="-457200" algn="l" defTabSz="914400">
              <a:lnSpc>
                <a:spcPct val="140000"/>
              </a:lnSpc>
              <a:buFont typeface="Arial" panose="020B0604020202020204" pitchFamily="34" charset="0"/>
              <a:buAutoNum type="arabicPeriod"/>
              <a:tabLst>
                <a:tab pos="268605" algn="l"/>
              </a:tabLst>
            </a:pPr>
            <a:r>
              <a:rPr lang="en-GB" sz="2000" dirty="0"/>
              <a:t>Check for outliers</a:t>
            </a:r>
            <a:endParaRPr lang="en-GB" sz="2000" dirty="0"/>
          </a:p>
          <a:p>
            <a:pPr marL="457200" indent="-457200" algn="l" defTabSz="914400">
              <a:lnSpc>
                <a:spcPct val="140000"/>
              </a:lnSpc>
              <a:buFont typeface="Arial" panose="020B0604020202020204" pitchFamily="34" charset="0"/>
              <a:buAutoNum type="arabicPeriod"/>
              <a:tabLst>
                <a:tab pos="268605" algn="l"/>
              </a:tabLst>
            </a:pPr>
            <a:r>
              <a:rPr lang="en-GB" sz="2000" dirty="0"/>
              <a:t>Sanity checks</a:t>
            </a:r>
            <a:endParaRPr lang="en-GB" sz="2000" dirty="0"/>
          </a:p>
        </p:txBody>
      </p:sp>
      <p:sp>
        <p:nvSpPr>
          <p:cNvPr id="18" name="Rectangle 17"/>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p:cNvSpPr>
            <a:spLocks noGrp="1"/>
          </p:cNvSpPr>
          <p:nvPr>
            <p:ph type="title"/>
          </p:nvPr>
        </p:nvSpPr>
        <p:spPr>
          <a:xfrm>
            <a:off x="838200" y="59927"/>
            <a:ext cx="10515600" cy="1325563"/>
          </a:xfrm>
        </p:spPr>
        <p:txBody>
          <a:bodyPr/>
          <a:lstStyle/>
          <a:p>
            <a:r>
              <a:rPr lang="en-US" b="1" dirty="0">
                <a:solidFill>
                  <a:schemeClr val="accent2"/>
                </a:solidFill>
              </a:rPr>
              <a:t>Data </a:t>
            </a:r>
            <a:r>
              <a:rPr lang="en-GB" altLang="en-US" b="1" dirty="0">
                <a:solidFill>
                  <a:schemeClr val="accent2"/>
                </a:solidFill>
              </a:rPr>
              <a:t>Cleaning</a:t>
            </a:r>
            <a:endParaRPr lang="en-GB" altLang="en-US" b="1" dirty="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312" y="2075815"/>
            <a:ext cx="7141210" cy="2707005"/>
          </a:xfrm>
          <a:prstGeom prst="rect">
            <a:avLst/>
          </a:prstGeom>
          <a:noFill/>
        </p:spPr>
        <p:txBody>
          <a:bodyPr wrap="square" rtlCol="0">
            <a:spAutoFit/>
          </a:bodyPr>
          <a:lstStyle/>
          <a:p>
            <a:pPr indent="0" algn="l" defTabSz="914400">
              <a:lnSpc>
                <a:spcPct val="170000"/>
              </a:lnSpc>
              <a:buFont typeface="Arial" panose="020B0604020202020204" pitchFamily="34" charset="0"/>
              <a:buNone/>
              <a:tabLst>
                <a:tab pos="268605" algn="l"/>
              </a:tabLst>
            </a:pPr>
            <a:r>
              <a:rPr lang="en-GB" sz="2000" dirty="0"/>
              <a:t>The following where done to explore the data:</a:t>
            </a:r>
            <a:endParaRPr lang="en-GB" sz="2000" dirty="0"/>
          </a:p>
          <a:p>
            <a:pPr indent="0" algn="l" defTabSz="914400">
              <a:lnSpc>
                <a:spcPct val="170000"/>
              </a:lnSpc>
              <a:buFont typeface="Arial" panose="020B0604020202020204" pitchFamily="34" charset="0"/>
              <a:buNone/>
              <a:tabLst>
                <a:tab pos="268605" algn="l"/>
              </a:tabLst>
            </a:pPr>
            <a:endParaRPr lang="en-GB" sz="2000" dirty="0"/>
          </a:p>
          <a:p>
            <a:pPr marL="457200" indent="-457200" algn="l" defTabSz="914400">
              <a:lnSpc>
                <a:spcPct val="170000"/>
              </a:lnSpc>
              <a:buFont typeface="Arial" panose="020B0604020202020204" pitchFamily="34" charset="0"/>
              <a:buAutoNum type="arabicPeriod"/>
              <a:tabLst>
                <a:tab pos="268605" algn="l"/>
              </a:tabLst>
            </a:pPr>
            <a:r>
              <a:rPr lang="en-GB" sz="2000" dirty="0"/>
              <a:t>Univariate analysis</a:t>
            </a:r>
            <a:endParaRPr lang="en-GB" sz="2000" dirty="0"/>
          </a:p>
          <a:p>
            <a:pPr marL="457200" indent="-457200" algn="l" defTabSz="914400">
              <a:lnSpc>
                <a:spcPct val="170000"/>
              </a:lnSpc>
              <a:buFont typeface="Arial" panose="020B0604020202020204" pitchFamily="34" charset="0"/>
              <a:buAutoNum type="arabicPeriod"/>
              <a:tabLst>
                <a:tab pos="268605" algn="l"/>
              </a:tabLst>
            </a:pPr>
            <a:r>
              <a:rPr lang="en-GB" sz="2000" dirty="0"/>
              <a:t>Bivariate analysis</a:t>
            </a:r>
            <a:endParaRPr lang="en-GB" sz="2000" dirty="0"/>
          </a:p>
          <a:p>
            <a:pPr marL="457200" indent="-457200" algn="l" defTabSz="914400">
              <a:lnSpc>
                <a:spcPct val="170000"/>
              </a:lnSpc>
              <a:buFont typeface="Arial" panose="020B0604020202020204" pitchFamily="34" charset="0"/>
              <a:buAutoNum type="arabicPeriod"/>
              <a:tabLst>
                <a:tab pos="268605" algn="l"/>
              </a:tabLst>
            </a:pPr>
            <a:r>
              <a:rPr lang="en-GB" sz="2000" dirty="0"/>
              <a:t>Multivariate analysis</a:t>
            </a:r>
            <a:endParaRPr lang="en-GB" sz="2000" dirty="0"/>
          </a:p>
        </p:txBody>
      </p:sp>
      <p:sp>
        <p:nvSpPr>
          <p:cNvPr id="18" name="Rectangle 17"/>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p:cNvSpPr>
            <a:spLocks noGrp="1"/>
          </p:cNvSpPr>
          <p:nvPr>
            <p:ph type="title"/>
          </p:nvPr>
        </p:nvSpPr>
        <p:spPr>
          <a:xfrm>
            <a:off x="838200" y="59927"/>
            <a:ext cx="10515600" cy="1325563"/>
          </a:xfrm>
        </p:spPr>
        <p:txBody>
          <a:bodyPr/>
          <a:lstStyle/>
          <a:p>
            <a:r>
              <a:rPr lang="en-GB" b="1" dirty="0">
                <a:solidFill>
                  <a:schemeClr val="accent2"/>
                </a:solidFill>
              </a:rPr>
              <a:t>Exploratory Data Analysis</a:t>
            </a:r>
            <a:endParaRPr lang="en-GB" b="1" dirty="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p:cNvSpPr>
            <a:spLocks noGrp="1"/>
          </p:cNvSpPr>
          <p:nvPr>
            <p:ph type="title"/>
          </p:nvPr>
        </p:nvSpPr>
        <p:spPr/>
        <p:txBody>
          <a:bodyPr/>
          <a:lstStyle/>
          <a:p>
            <a:r>
              <a:rPr lang="en-GB" b="1" dirty="0">
                <a:solidFill>
                  <a:schemeClr val="accent2"/>
                </a:solidFill>
              </a:rPr>
              <a:t>Exploratory Data Analysis</a:t>
            </a:r>
            <a:endParaRPr lang="en-GB" b="1" dirty="0">
              <a:solidFill>
                <a:schemeClr val="accent2"/>
              </a:solidFill>
            </a:endParaRPr>
          </a:p>
        </p:txBody>
      </p:sp>
      <p:pic>
        <p:nvPicPr>
          <p:cNvPr id="2" name="Content Placeholder 1"/>
          <p:cNvPicPr>
            <a:picLocks noChangeAspect="1"/>
          </p:cNvPicPr>
          <p:nvPr>
            <p:ph idx="1"/>
          </p:nvPr>
        </p:nvPicPr>
        <p:blipFill>
          <a:blip r:embed="rId1"/>
          <a:srcRect l="17165" t="48037" r="12207" b="8113"/>
          <a:stretch>
            <a:fillRect/>
          </a:stretch>
        </p:blipFill>
        <p:spPr>
          <a:xfrm>
            <a:off x="1038225" y="1938655"/>
            <a:ext cx="8532495" cy="2980055"/>
          </a:xfrm>
          <a:prstGeom prst="rect">
            <a:avLst/>
          </a:prstGeom>
        </p:spPr>
      </p:pic>
      <p:sp>
        <p:nvSpPr>
          <p:cNvPr id="3" name="Text Box 2"/>
          <p:cNvSpPr txBox="1"/>
          <p:nvPr/>
        </p:nvSpPr>
        <p:spPr>
          <a:xfrm>
            <a:off x="1620520" y="5166360"/>
            <a:ext cx="8951595" cy="460375"/>
          </a:xfrm>
          <a:prstGeom prst="rect">
            <a:avLst/>
          </a:prstGeom>
          <a:noFill/>
        </p:spPr>
        <p:txBody>
          <a:bodyPr wrap="square" rtlCol="0" anchor="t">
            <a:spAutoFit/>
          </a:bodyPr>
          <a:p>
            <a:r>
              <a:rPr lang="en-US" sz="2400"/>
              <a:t>There is more data pertaining to yellow cab</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p:cNvSpPr>
            <a:spLocks noGrp="1"/>
          </p:cNvSpPr>
          <p:nvPr>
            <p:ph type="title"/>
          </p:nvPr>
        </p:nvSpPr>
        <p:spPr/>
        <p:txBody>
          <a:bodyPr/>
          <a:lstStyle/>
          <a:p>
            <a:r>
              <a:rPr lang="en-GB" b="1" dirty="0">
                <a:solidFill>
                  <a:schemeClr val="accent2"/>
                </a:solidFill>
              </a:rPr>
              <a:t>Exploratory Data Analysis</a:t>
            </a:r>
            <a:endParaRPr lang="en-GB" b="1" dirty="0">
              <a:solidFill>
                <a:schemeClr val="accent2"/>
              </a:solidFill>
            </a:endParaRPr>
          </a:p>
        </p:txBody>
      </p:sp>
      <p:pic>
        <p:nvPicPr>
          <p:cNvPr id="4" name="Content Placeholder 3"/>
          <p:cNvPicPr>
            <a:picLocks noChangeAspect="1"/>
          </p:cNvPicPr>
          <p:nvPr>
            <p:ph idx="1"/>
          </p:nvPr>
        </p:nvPicPr>
        <p:blipFill>
          <a:blip r:embed="rId1"/>
          <a:srcRect l="16869" t="47789" r="11476" b="7948"/>
          <a:stretch>
            <a:fillRect/>
          </a:stretch>
        </p:blipFill>
        <p:spPr>
          <a:xfrm>
            <a:off x="1513205" y="1997710"/>
            <a:ext cx="9543415" cy="3316605"/>
          </a:xfrm>
          <a:prstGeom prst="rect">
            <a:avLst/>
          </a:prstGeom>
        </p:spPr>
      </p:pic>
      <p:sp>
        <p:nvSpPr>
          <p:cNvPr id="5" name="Text Box 4"/>
          <p:cNvSpPr txBox="1"/>
          <p:nvPr/>
        </p:nvSpPr>
        <p:spPr>
          <a:xfrm>
            <a:off x="2195830" y="5549265"/>
            <a:ext cx="8636000" cy="460375"/>
          </a:xfrm>
          <a:prstGeom prst="rect">
            <a:avLst/>
          </a:prstGeom>
          <a:noFill/>
        </p:spPr>
        <p:txBody>
          <a:bodyPr wrap="square" rtlCol="0" anchor="t">
            <a:spAutoFit/>
          </a:bodyPr>
          <a:p>
            <a:r>
              <a:rPr lang="en-US" sz="2400"/>
              <a:t>Most no of cab users fall in the age groups of 20-40</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p:cNvSpPr>
            <a:spLocks noGrp="1"/>
          </p:cNvSpPr>
          <p:nvPr>
            <p:ph type="title"/>
          </p:nvPr>
        </p:nvSpPr>
        <p:spPr/>
        <p:txBody>
          <a:bodyPr/>
          <a:lstStyle/>
          <a:p>
            <a:r>
              <a:rPr lang="en-GB" b="1" dirty="0">
                <a:solidFill>
                  <a:schemeClr val="accent2"/>
                </a:solidFill>
              </a:rPr>
              <a:t>Exploratory Data Analysis</a:t>
            </a:r>
            <a:endParaRPr lang="en-GB" b="1" dirty="0">
              <a:solidFill>
                <a:schemeClr val="accent2"/>
              </a:solidFill>
            </a:endParaRPr>
          </a:p>
        </p:txBody>
      </p:sp>
      <p:pic>
        <p:nvPicPr>
          <p:cNvPr id="6" name="Content Placeholder 5"/>
          <p:cNvPicPr>
            <a:picLocks noChangeAspect="1"/>
          </p:cNvPicPr>
          <p:nvPr>
            <p:ph idx="1"/>
          </p:nvPr>
        </p:nvPicPr>
        <p:blipFill>
          <a:blip r:embed="rId1"/>
          <a:srcRect l="17165" t="38450" r="11911" b="3088"/>
          <a:stretch>
            <a:fillRect/>
          </a:stretch>
        </p:blipFill>
        <p:spPr>
          <a:xfrm>
            <a:off x="2087880" y="1623060"/>
            <a:ext cx="8249285" cy="3825240"/>
          </a:xfrm>
          <a:prstGeom prst="rect">
            <a:avLst/>
          </a:prstGeom>
        </p:spPr>
      </p:pic>
      <p:sp>
        <p:nvSpPr>
          <p:cNvPr id="7" name="Text Box 6"/>
          <p:cNvSpPr txBox="1"/>
          <p:nvPr/>
        </p:nvSpPr>
        <p:spPr>
          <a:xfrm>
            <a:off x="1405890" y="5532755"/>
            <a:ext cx="9685655" cy="902970"/>
          </a:xfrm>
          <a:prstGeom prst="rect">
            <a:avLst/>
          </a:prstGeom>
          <a:noFill/>
        </p:spPr>
        <p:txBody>
          <a:bodyPr wrap="square" rtlCol="0" anchor="t">
            <a:spAutoFit/>
          </a:bodyPr>
          <a:p>
            <a:pPr>
              <a:lnSpc>
                <a:spcPct val="110000"/>
              </a:lnSpc>
            </a:pPr>
            <a:r>
              <a:rPr lang="en-US" sz="2400"/>
              <a:t>More no of cab users are from Newyork (almost double the no of the runner city), followed by Chicago, WashingtonDC and Ls Angeles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p:cNvSpPr>
            <a:spLocks noGrp="1"/>
          </p:cNvSpPr>
          <p:nvPr>
            <p:ph type="title"/>
          </p:nvPr>
        </p:nvSpPr>
        <p:spPr/>
        <p:txBody>
          <a:bodyPr/>
          <a:lstStyle/>
          <a:p>
            <a:r>
              <a:rPr lang="en-GB" b="1" dirty="0">
                <a:solidFill>
                  <a:schemeClr val="accent2"/>
                </a:solidFill>
              </a:rPr>
              <a:t>Exploratory Data Analysis</a:t>
            </a:r>
            <a:endParaRPr lang="en-GB" b="1" dirty="0">
              <a:solidFill>
                <a:schemeClr val="accent2"/>
              </a:solidFill>
            </a:endParaRPr>
          </a:p>
        </p:txBody>
      </p:sp>
      <p:pic>
        <p:nvPicPr>
          <p:cNvPr id="9" name="Content Placeholder 8"/>
          <p:cNvPicPr>
            <a:picLocks noChangeAspect="1"/>
          </p:cNvPicPr>
          <p:nvPr>
            <p:ph idx="1"/>
          </p:nvPr>
        </p:nvPicPr>
        <p:blipFill>
          <a:blip r:embed="rId1"/>
          <a:stretch>
            <a:fillRect/>
          </a:stretch>
        </p:blipFill>
        <p:spPr>
          <a:xfrm>
            <a:off x="720090" y="1550670"/>
            <a:ext cx="4742180" cy="5164455"/>
          </a:xfrm>
          <a:prstGeom prst="rect">
            <a:avLst/>
          </a:prstGeom>
        </p:spPr>
      </p:pic>
      <p:sp>
        <p:nvSpPr>
          <p:cNvPr id="10" name="Text Box 9"/>
          <p:cNvSpPr txBox="1"/>
          <p:nvPr/>
        </p:nvSpPr>
        <p:spPr>
          <a:xfrm>
            <a:off x="5720715" y="2008505"/>
            <a:ext cx="5438775" cy="902970"/>
          </a:xfrm>
          <a:prstGeom prst="rect">
            <a:avLst/>
          </a:prstGeom>
          <a:noFill/>
        </p:spPr>
        <p:txBody>
          <a:bodyPr wrap="square" rtlCol="0" anchor="t">
            <a:spAutoFit/>
          </a:bodyPr>
          <a:p>
            <a:pPr>
              <a:lnSpc>
                <a:spcPct val="110000"/>
              </a:lnSpc>
            </a:pPr>
            <a:r>
              <a:rPr lang="en-US" sz="2400"/>
              <a:t>The km_travelled is comparable for both Yellow and Pink cab</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2785</Words>
  <Application>WPS Presentation</Application>
  <PresentationFormat>Widescreen</PresentationFormat>
  <Paragraphs>106</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17</vt:i4>
      </vt:variant>
    </vt:vector>
  </HeadingPairs>
  <TitlesOfParts>
    <vt:vector size="26" baseType="lpstr">
      <vt:lpstr>Arial</vt:lpstr>
      <vt:lpstr>SimSun</vt:lpstr>
      <vt:lpstr>Wingdings</vt:lpstr>
      <vt:lpstr>Calibri</vt:lpstr>
      <vt:lpstr>Microsoft YaHei</vt:lpstr>
      <vt:lpstr>Arial Unicode MS</vt:lpstr>
      <vt:lpstr>Calibri Light</vt:lpstr>
      <vt:lpstr>Office Theme</vt:lpstr>
      <vt:lpstr>1_Office Theme</vt:lpstr>
      <vt:lpstr>PowerPoint 演示文稿</vt:lpstr>
      <vt:lpstr>Background –G2M(cab industry) case study</vt:lpstr>
      <vt:lpstr>Data Exploration</vt:lpstr>
      <vt:lpstr>Data Understanding</vt:lpstr>
      <vt:lpstr>Data Cleaning</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KUTUZA</cp:lastModifiedBy>
  <cp:revision>147</cp:revision>
  <cp:lastPrinted>2019-08-24T08:13:00Z</cp:lastPrinted>
  <dcterms:created xsi:type="dcterms:W3CDTF">2019-08-19T15:39:00Z</dcterms:created>
  <dcterms:modified xsi:type="dcterms:W3CDTF">2022-04-28T10:40:32Z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491E611CAD594D18984D33AC5D147D05</vt:lpwstr>
  </property>
  <property fmtid="{D5CDD505-2E9C-101B-9397-08002B2CF9AE}" pid="3" name="KSOProductBuildVer">
    <vt:lpwstr>1033-11.2.0.10451</vt:lpwstr>
  </property>
</Properties>
</file>