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86" r:id="rId2"/>
    <p:sldMasterId id="2147483804" r:id="rId3"/>
    <p:sldMasterId id="2147483858" r:id="rId4"/>
    <p:sldMasterId id="2147483894" r:id="rId5"/>
    <p:sldMasterId id="2147483906" r:id="rId6"/>
    <p:sldMasterId id="2147483948" r:id="rId7"/>
  </p:sldMasterIdLst>
  <p:sldIdLst>
    <p:sldId id="256" r:id="rId8"/>
    <p:sldId id="257" r:id="rId9"/>
    <p:sldId id="258" r:id="rId10"/>
    <p:sldId id="262" r:id="rId11"/>
    <p:sldId id="273" r:id="rId12"/>
    <p:sldId id="264" r:id="rId13"/>
    <p:sldId id="278"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523"/>
    <a:srgbClr val="003D73"/>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Tuesday, December 1, 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8591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84798088"/>
      </p:ext>
    </p:extLst>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3615278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3108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0889268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35456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4259487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9665180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0946690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85754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223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395C5C9-164C-46B3-A87E-7660D39D3106}" type="datetime2">
              <a:rPr lang="en-US" smtClean="0"/>
              <a:t>Tuesday, December 1, 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algn="l"/>
            <a:r>
              <a:rPr lang="en-US"/>
              <a:t>Sample Footer Text</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45304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2509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984364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Tuesday, December 1, 2020</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46762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392738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December 1,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5003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December 1,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04061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December 1,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759903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55801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94891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48142614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4445984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5355779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Tuesday, December 1, 2020</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3880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04659434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8" name="Footer Placeholder 7"/>
          <p:cNvSpPr>
            <a:spLocks noGrp="1"/>
          </p:cNvSpPr>
          <p:nvPr>
            <p:ph type="ftr" sz="quarter" idx="11"/>
          </p:nvPr>
        </p:nvSpPr>
        <p:spPr/>
        <p:txBody>
          <a:bodyPr/>
          <a:lstStyle/>
          <a:p>
            <a:pPr algn="l"/>
            <a:r>
              <a:rPr lang="en-US"/>
              <a:t>Sample Footer Text</a:t>
            </a:r>
            <a:endParaRPr lang="en-US" dirty="0"/>
          </a:p>
        </p:txBody>
      </p:sp>
      <p:sp>
        <p:nvSpPr>
          <p:cNvPr id="9" name="Slide Number Placeholder 8"/>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45690786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pPr algn="l"/>
            <a:r>
              <a:rPr lang="en-US"/>
              <a:t>Sample Footer Text</a:t>
            </a:r>
            <a:endParaRPr lang="en-US" dirty="0"/>
          </a:p>
        </p:txBody>
      </p:sp>
      <p:sp>
        <p:nvSpPr>
          <p:cNvPr id="9" name="Slide Number Placeholder 8"/>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64387815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B75179A-1E2B-41AB-B400-4F1B4022FAEE}"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160605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5681D0F-6595-4F14-8EF3-954CD87C797B}"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908625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80598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DCFF8A-AAF8-4A12-8A91-9CA0EAF6CBB9}"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97833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Tuesday, December 1, 2020</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887185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332150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December 1,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0535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847982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F2A30D-1C09-413F-AAB1-38F366000715}" type="datetime2">
              <a:rPr lang="en-US" smtClean="0"/>
              <a:t>Tuesday, December 1, 2020</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292188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B82B9C-D65E-4F64-95C3-B10F3B00F0D9}" type="datetime2">
              <a:rPr lang="en-US" smtClean="0"/>
              <a:t>Tuesday, December 1, 2020</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2593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7F5FDCC-6AAC-4A08-B9E0-3793AB5E64C3}" type="datetime2">
              <a:rPr lang="en-US" smtClean="0"/>
              <a:t>Tuesday, December 1, 2020</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96676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339594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8106112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070757132"/>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57970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21167749"/>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4"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96206599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4"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9467837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December 1,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318817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92205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022001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2395C5C9-164C-46B3-A87E-7660D39D3106}" type="datetime2">
              <a:rPr lang="en-US" smtClean="0"/>
              <a:t>Tuesday, December 1, 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pPr algn="l"/>
            <a:r>
              <a:rPr lang="en-US"/>
              <a:t>Sample Footer Text</a:t>
            </a:r>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621B6DD-29C1-4FEA-923F-71EA1347694C}"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6495185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681496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ABCC25C3-021A-4B0B-8F70-0C181FE1CF45}" type="datetime2">
              <a:rPr lang="en-US" smtClean="0"/>
              <a:t>Tuesday, December 1, 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pPr algn="l"/>
            <a:r>
              <a:rPr lang="en-US"/>
              <a:t>Sample Footer Text</a:t>
            </a:r>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621B6DD-29C1-4FEA-923F-71EA1347694C}"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923937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163253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December 1,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932486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December 1,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754268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DB82B9C-D65E-4F64-95C3-B10F3B00F0D9}" type="datetime2">
              <a:rPr lang="en-US" smtClean="0"/>
              <a:t>Tuesday, December 1,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8902357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7F5FDCC-6AAC-4A08-B9E0-3793AB5E64C3}" type="datetime2">
              <a:rPr lang="en-US" smtClean="0"/>
              <a:t>Tuesday, December 1, 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r>
              <a:rPr lang="en-US"/>
              <a:t>Sample Footer Text</a:t>
            </a:r>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621B6DD-29C1-4FEA-923F-71EA1347694C}" type="slidenum">
              <a:rPr lang="en-US" smtClean="0"/>
              <a:t>‹#›</a:t>
            </a:fld>
            <a:endParaRPr lang="en-US"/>
          </a:p>
        </p:txBody>
      </p:sp>
    </p:spTree>
    <p:extLst>
      <p:ext uri="{BB962C8B-B14F-4D97-AF65-F5344CB8AC3E}">
        <p14:creationId xmlns:p14="http://schemas.microsoft.com/office/powerpoint/2010/main" val="388009051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December 1,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531464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49FE94D-439C-40F1-900E-BC07940E3988}" type="datetime2">
              <a:rPr lang="en-US" smtClean="0"/>
              <a:t>Tuesday, December 1, 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r>
              <a:rPr lang="en-US"/>
              <a:t>Sample Footer Text</a:t>
            </a:r>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621B6DD-29C1-4FEA-923F-71EA1347694C}" type="slidenum">
              <a:rPr lang="en-US" smtClean="0"/>
              <a:t>‹#›</a:t>
            </a:fld>
            <a:endParaRPr lang="en-US"/>
          </a:p>
        </p:txBody>
      </p:sp>
    </p:spTree>
    <p:extLst>
      <p:ext uri="{BB962C8B-B14F-4D97-AF65-F5344CB8AC3E}">
        <p14:creationId xmlns:p14="http://schemas.microsoft.com/office/powerpoint/2010/main" val="24513907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111004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05681D0F-6595-4F14-8EF3-954CD87C797B}" type="datetime2">
              <a:rPr lang="en-US" smtClean="0"/>
              <a:t>Tuesday, December 1, 2020</a:t>
            </a:fld>
            <a:endParaRPr lang="en-US"/>
          </a:p>
        </p:txBody>
      </p:sp>
      <p:sp>
        <p:nvSpPr>
          <p:cNvPr id="5" name="Footer Placeholder 4"/>
          <p:cNvSpPr>
            <a:spLocks noGrp="1"/>
          </p:cNvSpPr>
          <p:nvPr>
            <p:ph type="ftr" sz="quarter" idx="11"/>
          </p:nvPr>
        </p:nvSpPr>
        <p:spPr>
          <a:xfrm>
            <a:off x="2933699" y="6296615"/>
            <a:ext cx="5959577" cy="365125"/>
          </a:xfrm>
        </p:spPr>
        <p:txBody>
          <a:bodyPr/>
          <a:lstStyle/>
          <a:p>
            <a:r>
              <a:rPr lang="en-US"/>
              <a:t>Sample Footer Text</a:t>
            </a: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621B6DD-29C1-4FEA-923F-71EA1347694C}"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7407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395C5C9-164C-46B3-A87E-7660D39D3106}" type="datetime2">
              <a:rPr lang="en-US" smtClean="0"/>
              <a:t>Tuesday, December 1, 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algn="l"/>
            <a:r>
              <a:rPr lang="en-US"/>
              <a:t>Sample Footer Text</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621B6DD-29C1-4FEA-923F-71EA1347694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22183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543378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BCC25C3-021A-4B0B-8F70-0C181FE1CF45}" type="datetime2">
              <a:rPr lang="en-US" smtClean="0"/>
              <a:t>Tuesday, December 1, 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algn="l"/>
            <a:r>
              <a:rPr lang="en-US"/>
              <a:t>Sample Footer Text</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621B6DD-29C1-4FEA-923F-71EA1347694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6361612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09894990"/>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December 1,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77651127"/>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December 1,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45799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December 1,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2040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December 1,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258787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7F5FDCC-6AAC-4A08-B9E0-3793AB5E64C3}" type="datetime2">
              <a:rPr lang="en-US" smtClean="0"/>
              <a:t>Tuesday, December 1, 2020</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a:t>Sample Footer Text</a:t>
            </a:r>
          </a:p>
        </p:txBody>
      </p:sp>
      <p:sp>
        <p:nvSpPr>
          <p:cNvPr id="7" name="Slide Number Placeholder 6"/>
          <p:cNvSpPr>
            <a:spLocks noGrp="1"/>
          </p:cNvSpPr>
          <p:nvPr>
            <p:ph type="sldNum" sz="quarter" idx="12"/>
          </p:nvPr>
        </p:nvSpPr>
        <p:spPr>
          <a:xfrm>
            <a:off x="5691014" y="6375679"/>
            <a:ext cx="1232456" cy="345796"/>
          </a:xfrm>
        </p:spPr>
        <p:txBody>
          <a:bodyPr/>
          <a:lstStyle/>
          <a:p>
            <a:fld id="{1621B6DD-29C1-4FEA-923F-71EA1347694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487776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49FE94D-439C-40F1-900E-BC07940E3988}" type="datetime2">
              <a:rPr lang="en-US" smtClean="0"/>
              <a:t>Tuesday, December 1, 2020</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a:t>Sample Footer Text</a:t>
            </a:r>
          </a:p>
        </p:txBody>
      </p:sp>
      <p:sp>
        <p:nvSpPr>
          <p:cNvPr id="7" name="Slide Number Placeholder 6"/>
          <p:cNvSpPr>
            <a:spLocks noGrp="1"/>
          </p:cNvSpPr>
          <p:nvPr>
            <p:ph type="sldNum" sz="quarter" idx="12"/>
          </p:nvPr>
        </p:nvSpPr>
        <p:spPr>
          <a:xfrm>
            <a:off x="5687568" y="6375679"/>
            <a:ext cx="1234440" cy="345796"/>
          </a:xfr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819148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07213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606287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395C5C9-164C-46B3-A87E-7660D39D3106}" type="datetime2">
              <a:rPr lang="en-US" smtClean="0"/>
              <a:t>Tuesday, December 1, 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pPr algn="l"/>
            <a:r>
              <a:rPr lang="en-US"/>
              <a:t>Sample Footer Text</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621B6DD-29C1-4FEA-923F-71EA1347694C}" type="slidenum">
              <a:rPr lang="en-US" smtClean="0"/>
              <a:t>‹#›</a:t>
            </a:fld>
            <a:endParaRPr lang="en-US"/>
          </a:p>
        </p:txBody>
      </p:sp>
    </p:spTree>
    <p:extLst>
      <p:ext uri="{BB962C8B-B14F-4D97-AF65-F5344CB8AC3E}">
        <p14:creationId xmlns:p14="http://schemas.microsoft.com/office/powerpoint/2010/main" val="12431691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83634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BCC25C3-021A-4B0B-8F70-0C181FE1CF45}" type="datetime2">
              <a:rPr lang="en-US" smtClean="0"/>
              <a:t>Tuesday, December 1, 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621B6DD-29C1-4FEA-923F-71EA1347694C}" type="slidenum">
              <a:rPr lang="en-US" smtClean="0"/>
              <a:t>‹#›</a:t>
            </a:fld>
            <a:endParaRPr lang="en-US"/>
          </a:p>
        </p:txBody>
      </p:sp>
    </p:spTree>
    <p:extLst>
      <p:ext uri="{BB962C8B-B14F-4D97-AF65-F5344CB8AC3E}">
        <p14:creationId xmlns:p14="http://schemas.microsoft.com/office/powerpoint/2010/main" val="10750687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930861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December 1,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02758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December 1,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3209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0095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December 1,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98113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7F5FDCC-6AAC-4A08-B9E0-3793AB5E64C3}" type="datetime2">
              <a:rPr lang="en-US" smtClean="0"/>
              <a:t>Tuesday, December 1, 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Sample Footer Text</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621B6DD-29C1-4FEA-923F-71EA1347694C}" type="slidenum">
              <a:rPr lang="en-US" smtClean="0"/>
              <a:t>‹#›</a:t>
            </a:fld>
            <a:endParaRPr lang="en-US"/>
          </a:p>
        </p:txBody>
      </p:sp>
    </p:spTree>
    <p:extLst>
      <p:ext uri="{BB962C8B-B14F-4D97-AF65-F5344CB8AC3E}">
        <p14:creationId xmlns:p14="http://schemas.microsoft.com/office/powerpoint/2010/main" val="18185391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115415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December 1,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7297965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5681D0F-6595-4F14-8EF3-954CD87C797B}" type="datetime2">
              <a:rPr lang="en-US" smtClean="0"/>
              <a:t>Tuesday, December 1, 2020</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Sample Footer Text</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621B6DD-29C1-4FEA-923F-71EA1347694C}" type="slidenum">
              <a:rPr lang="en-US" smtClean="0"/>
              <a:t>‹#›</a:t>
            </a:fld>
            <a:endParaRPr lang="en-US"/>
          </a:p>
        </p:txBody>
      </p:sp>
    </p:spTree>
    <p:extLst>
      <p:ext uri="{BB962C8B-B14F-4D97-AF65-F5344CB8AC3E}">
        <p14:creationId xmlns:p14="http://schemas.microsoft.com/office/powerpoint/2010/main" val="21249751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395C5C9-164C-46B3-A87E-7660D39D3106}" type="datetime2">
              <a:rPr lang="en-US" smtClean="0"/>
              <a:t>Tuesday, December 1, 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pPr algn="l"/>
            <a:r>
              <a:rPr lang="en-US"/>
              <a:t>Sample Footer Text</a:t>
            </a: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621B6DD-29C1-4FEA-923F-71EA1347694C}"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15179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December 1,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360545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Tuesday, December 1, 2020</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7563023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38504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December 1,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3300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642239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December 1,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693727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December 1,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9055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6471045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Tuesday, December 1,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815562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067274390"/>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908869970"/>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412229"/>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422407760"/>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1035213"/>
      </p:ext>
    </p:extLst>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Tuesday, December 1, 2020</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541102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5.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4.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theme" Target="../theme/theme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image" Target="../media/image9.jp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6460487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lgn="l"/>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80696865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436495985"/>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621B6DD-29C1-4FEA-923F-71EA1347694C}"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275608"/>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621B6DD-29C1-4FEA-923F-71EA1347694C}"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195439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621B6DD-29C1-4FEA-923F-71EA1347694C}"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046612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DEA2CF1-0EB2-4673-802D-3371233E4A77}" type="datetime2">
              <a:rPr lang="en-US" smtClean="0"/>
              <a:t>Tuesday, December 1, 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22625831"/>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Email_filte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AF44F-3374-4BC9-AE24-2001C53A4D9F}"/>
              </a:ext>
            </a:extLst>
          </p:cNvPr>
          <p:cNvSpPr>
            <a:spLocks noGrp="1"/>
          </p:cNvSpPr>
          <p:nvPr>
            <p:ph type="ctrTitle"/>
          </p:nvPr>
        </p:nvSpPr>
        <p:spPr>
          <a:xfrm>
            <a:off x="2077375" y="501006"/>
            <a:ext cx="8534764" cy="1416571"/>
          </a:xfrm>
          <a:solidFill>
            <a:srgbClr val="0F1523"/>
          </a:solidFill>
          <a:ln>
            <a:solidFill>
              <a:schemeClr val="accent1">
                <a:lumMod val="50000"/>
              </a:schemeClr>
            </a:solidFill>
          </a:ln>
          <a:effectLst>
            <a:outerShdw blurRad="184150" dist="241300" dir="11520000" sx="110000" sy="110000" algn="ctr">
              <a:srgbClr val="000000">
                <a:alpha val="18000"/>
              </a:srgbClr>
            </a:outerShdw>
            <a:reflection blurRad="12700" stA="26000" endPos="32000" dist="12700" dir="5400000" sy="-100000" rotWithShape="0"/>
          </a:effectLst>
        </p:spPr>
        <p:style>
          <a:lnRef idx="1">
            <a:schemeClr val="accent2"/>
          </a:lnRef>
          <a:fillRef idx="3">
            <a:schemeClr val="accent2"/>
          </a:fillRef>
          <a:effectRef idx="2">
            <a:schemeClr val="accent2"/>
          </a:effectRef>
          <a:fontRef idx="minor">
            <a:schemeClr val="lt1"/>
          </a:fontRef>
        </p:style>
        <p:txBody>
          <a:bodyPr>
            <a:noAutofit/>
          </a:bodyPr>
          <a:lstStyle/>
          <a:p>
            <a:r>
              <a:rPr lang="en-IN" sz="4400" dirty="0">
                <a:solidFill>
                  <a:schemeClr val="bg1"/>
                </a:solidFill>
                <a:latin typeface="Bahnschrift SemiCondensed" panose="020B0502040204020203" pitchFamily="34" charset="0"/>
              </a:rPr>
              <a:t>Digits Recognition using Logistic Regression and Neural Networks</a:t>
            </a:r>
          </a:p>
        </p:txBody>
      </p:sp>
      <p:sp>
        <p:nvSpPr>
          <p:cNvPr id="3" name="Subtitle 2">
            <a:extLst>
              <a:ext uri="{FF2B5EF4-FFF2-40B4-BE49-F238E27FC236}">
                <a16:creationId xmlns:a16="http://schemas.microsoft.com/office/drawing/2014/main" id="{0F00A249-DE95-403C-9708-DC9BB9C3E2C3}"/>
              </a:ext>
            </a:extLst>
          </p:cNvPr>
          <p:cNvSpPr>
            <a:spLocks noGrp="1"/>
          </p:cNvSpPr>
          <p:nvPr>
            <p:ph type="subTitle" idx="1"/>
          </p:nvPr>
        </p:nvSpPr>
        <p:spPr>
          <a:xfrm>
            <a:off x="8139658" y="5441430"/>
            <a:ext cx="4052341" cy="1416570"/>
          </a:xfrm>
        </p:spPr>
        <p:style>
          <a:lnRef idx="0">
            <a:schemeClr val="dk1"/>
          </a:lnRef>
          <a:fillRef idx="3">
            <a:schemeClr val="dk1"/>
          </a:fillRef>
          <a:effectRef idx="3">
            <a:schemeClr val="dk1"/>
          </a:effectRef>
          <a:fontRef idx="minor">
            <a:schemeClr val="lt1"/>
          </a:fontRef>
        </p:style>
        <p:txBody>
          <a:bodyPr>
            <a:normAutofit/>
          </a:bodyPr>
          <a:lstStyle/>
          <a:p>
            <a:pPr algn="l"/>
            <a:r>
              <a:rPr lang="en-IN" sz="3500" dirty="0">
                <a:solidFill>
                  <a:schemeClr val="bg1"/>
                </a:solidFill>
              </a:rPr>
              <a:t>Made By: </a:t>
            </a:r>
          </a:p>
          <a:p>
            <a:pPr algn="l"/>
            <a:r>
              <a:rPr lang="en-US" sz="2000" dirty="0">
                <a:solidFill>
                  <a:schemeClr val="bg1"/>
                </a:solidFill>
              </a:rPr>
              <a:t>Mohd. Sheesh Saifi</a:t>
            </a:r>
            <a:r>
              <a:rPr lang="en-IN" sz="2000" dirty="0">
                <a:solidFill>
                  <a:schemeClr val="bg1"/>
                </a:solidFill>
              </a:rPr>
              <a:t>  </a:t>
            </a:r>
          </a:p>
        </p:txBody>
      </p:sp>
    </p:spTree>
    <p:extLst>
      <p:ext uri="{BB962C8B-B14F-4D97-AF65-F5344CB8AC3E}">
        <p14:creationId xmlns:p14="http://schemas.microsoft.com/office/powerpoint/2010/main" val="41169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5717-598C-445F-A250-2F7C52061451}"/>
              </a:ext>
            </a:extLst>
          </p:cNvPr>
          <p:cNvSpPr>
            <a:spLocks noGrp="1"/>
          </p:cNvSpPr>
          <p:nvPr>
            <p:ph type="title"/>
          </p:nvPr>
        </p:nvSpPr>
        <p:spPr>
          <a:xfrm>
            <a:off x="-1731390" y="743488"/>
            <a:ext cx="10728322" cy="584449"/>
          </a:xfrm>
        </p:spPr>
        <p:txBody>
          <a:bodyPr>
            <a:normAutofit fontScale="90000"/>
          </a:bodyPr>
          <a:lstStyle/>
          <a:p>
            <a:pPr algn="r"/>
            <a:r>
              <a:rPr lang="en-IN" sz="3600" u="sng" dirty="0">
                <a:solidFill>
                  <a:schemeClr val="accent1">
                    <a:lumMod val="50000"/>
                  </a:schemeClr>
                </a:solidFill>
                <a:latin typeface="Bahnschrift SemiLight SemiConde" panose="020B0502040204020203" pitchFamily="34" charset="0"/>
              </a:rPr>
              <a:t>github link of this project</a:t>
            </a:r>
          </a:p>
        </p:txBody>
      </p:sp>
      <p:sp>
        <p:nvSpPr>
          <p:cNvPr id="3" name="Content Placeholder 2">
            <a:extLst>
              <a:ext uri="{FF2B5EF4-FFF2-40B4-BE49-F238E27FC236}">
                <a16:creationId xmlns:a16="http://schemas.microsoft.com/office/drawing/2014/main" id="{1072D1EE-0BE2-4176-BDC5-0ED48C691503}"/>
              </a:ext>
            </a:extLst>
          </p:cNvPr>
          <p:cNvSpPr>
            <a:spLocks noGrp="1"/>
          </p:cNvSpPr>
          <p:nvPr>
            <p:ph sz="quarter" idx="13"/>
          </p:nvPr>
        </p:nvSpPr>
        <p:spPr>
          <a:xfrm>
            <a:off x="616622" y="1936037"/>
            <a:ext cx="11105059" cy="1931436"/>
          </a:xfrm>
        </p:spPr>
        <p:txBody>
          <a:bodyPr>
            <a:noAutofit/>
          </a:bodyPr>
          <a:lstStyle/>
          <a:p>
            <a:r>
              <a:rPr lang="en-IN" sz="2800" u="sng" dirty="0">
                <a:solidFill>
                  <a:schemeClr val="accent1">
                    <a:lumMod val="75000"/>
                  </a:schemeClr>
                </a:solidFill>
                <a:latin typeface="Arial" panose="020B0604020202020204" pitchFamily="34" charset="0"/>
                <a:cs typeface="Arial" panose="020B0604020202020204" pitchFamily="34" charset="0"/>
              </a:rPr>
              <a:t>https://github.com/Sheesh-Saifi/Logistic-Regression-with-neural-network</a:t>
            </a:r>
          </a:p>
        </p:txBody>
      </p:sp>
    </p:spTree>
    <p:extLst>
      <p:ext uri="{BB962C8B-B14F-4D97-AF65-F5344CB8AC3E}">
        <p14:creationId xmlns:p14="http://schemas.microsoft.com/office/powerpoint/2010/main" val="114811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D9CA-D07E-4A02-8381-FF56B1153696}"/>
              </a:ext>
            </a:extLst>
          </p:cNvPr>
          <p:cNvSpPr>
            <a:spLocks noGrp="1"/>
          </p:cNvSpPr>
          <p:nvPr>
            <p:ph type="title"/>
          </p:nvPr>
        </p:nvSpPr>
        <p:spPr>
          <a:xfrm>
            <a:off x="720000" y="619200"/>
            <a:ext cx="10728322" cy="565788"/>
          </a:xfrm>
        </p:spPr>
        <p:txBody>
          <a:bodyPr>
            <a:normAutofit fontScale="90000"/>
          </a:bodyPr>
          <a:lstStyle/>
          <a:p>
            <a:pPr algn="r"/>
            <a:r>
              <a:rPr lang="en-IN"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BD7C5F51-CC41-4491-A06F-1C9E323A3D7C}"/>
              </a:ext>
            </a:extLst>
          </p:cNvPr>
          <p:cNvSpPr>
            <a:spLocks noGrp="1"/>
          </p:cNvSpPr>
          <p:nvPr>
            <p:ph idx="1"/>
          </p:nvPr>
        </p:nvSpPr>
        <p:spPr>
          <a:xfrm>
            <a:off x="1030719" y="1423993"/>
            <a:ext cx="10728325" cy="4550679"/>
          </a:xfrm>
        </p:spPr>
        <p:txBody>
          <a:bodyPr>
            <a:noAutofit/>
          </a:bodyPr>
          <a:lstStyle/>
          <a:p>
            <a:pPr algn="l"/>
            <a:r>
              <a:rPr lang="en-US" b="1" i="0" dirty="0">
                <a:solidFill>
                  <a:srgbClr val="202122"/>
                </a:solidFill>
                <a:effectLst/>
              </a:rPr>
              <a:t>Machine learning</a:t>
            </a:r>
            <a:r>
              <a:rPr lang="en-US" b="0" i="0" dirty="0">
                <a:solidFill>
                  <a:srgbClr val="202122"/>
                </a:solidFill>
                <a:effectLst/>
              </a:rPr>
              <a:t> (</a:t>
            </a:r>
            <a:r>
              <a:rPr lang="en-US" b="1" i="0" dirty="0">
                <a:solidFill>
                  <a:srgbClr val="202122"/>
                </a:solidFill>
                <a:effectLst/>
              </a:rPr>
              <a:t>ML</a:t>
            </a:r>
            <a:r>
              <a:rPr lang="en-US" b="0" i="0" dirty="0">
                <a:solidFill>
                  <a:srgbClr val="202122"/>
                </a:solidFill>
                <a:effectLst/>
              </a:rPr>
              <a:t>) is the study of computer algorithms that improve automatically through experience.</a:t>
            </a:r>
            <a:r>
              <a:rPr lang="en-US" b="0" i="0" baseline="30000" dirty="0">
                <a:solidFill>
                  <a:srgbClr val="0B0080"/>
                </a:solidFill>
                <a:effectLst/>
              </a:rPr>
              <a:t> </a:t>
            </a:r>
            <a:r>
              <a:rPr lang="en-US" b="0" i="0" dirty="0">
                <a:solidFill>
                  <a:srgbClr val="202122"/>
                </a:solidFill>
                <a:effectLst/>
              </a:rPr>
              <a:t>It is seen as a subset of </a:t>
            </a:r>
            <a:r>
              <a:rPr lang="en-US" dirty="0">
                <a:solidFill>
                  <a:srgbClr val="0B0080"/>
                </a:solidFill>
              </a:rPr>
              <a:t>artificial intelligence</a:t>
            </a:r>
            <a:r>
              <a:rPr lang="en-US" b="0" i="0" dirty="0">
                <a:solidFill>
                  <a:srgbClr val="202122"/>
                </a:solidFill>
                <a:effectLst/>
              </a:rPr>
              <a:t>. Machine learning algorithms build a model based on sample data, known as "</a:t>
            </a:r>
            <a:r>
              <a:rPr lang="en-US" dirty="0">
                <a:solidFill>
                  <a:srgbClr val="0B0080"/>
                </a:solidFill>
              </a:rPr>
              <a:t>training data</a:t>
            </a:r>
            <a:r>
              <a:rPr lang="en-US" b="0" i="0" dirty="0">
                <a:solidFill>
                  <a:srgbClr val="202122"/>
                </a:solidFill>
                <a:effectLst/>
              </a:rPr>
              <a:t>", in order to make predictions or decisions without being explicitly programmed to do so. Machine learning algorithms are used in a wide variety of applications, such as </a:t>
            </a:r>
            <a:r>
              <a:rPr lang="en-US" dirty="0">
                <a:solidFill>
                  <a:srgbClr val="0B0080"/>
                </a:solidFill>
              </a:rPr>
              <a:t>email</a:t>
            </a:r>
            <a:r>
              <a:rPr lang="en-US" b="0" i="0" u="none" strike="noStrike" dirty="0">
                <a:solidFill>
                  <a:srgbClr val="0B0080"/>
                </a:solidFill>
                <a:effectLst/>
                <a:hlinkClick r:id="rId2" tooltip="Email filtering"/>
              </a:rPr>
              <a:t> </a:t>
            </a:r>
            <a:r>
              <a:rPr lang="en-US" dirty="0">
                <a:solidFill>
                  <a:srgbClr val="0B0080"/>
                </a:solidFill>
              </a:rPr>
              <a:t>filtering</a:t>
            </a:r>
            <a:r>
              <a:rPr lang="en-US" b="0" i="0" dirty="0">
                <a:solidFill>
                  <a:srgbClr val="202122"/>
                </a:solidFill>
                <a:effectLst/>
              </a:rPr>
              <a:t> and </a:t>
            </a:r>
            <a:r>
              <a:rPr lang="en-US" dirty="0">
                <a:solidFill>
                  <a:srgbClr val="0B0080"/>
                </a:solidFill>
              </a:rPr>
              <a:t>computer vision</a:t>
            </a:r>
            <a:r>
              <a:rPr lang="en-US" b="0" i="0" dirty="0">
                <a:solidFill>
                  <a:srgbClr val="202122"/>
                </a:solidFill>
                <a:effectLst/>
              </a:rPr>
              <a:t>, where it is difficult or unfeasible to develop conventional algorithms to perform the needed tasks.</a:t>
            </a:r>
          </a:p>
          <a:p>
            <a:r>
              <a:rPr lang="en-US" dirty="0"/>
              <a:t>The main objective of the project is to use logistic regression with neural networks to perform machine learning on a dataset of digits so that we can later recognize them.</a:t>
            </a:r>
            <a:endParaRPr lang="en-IN" dirty="0"/>
          </a:p>
        </p:txBody>
      </p:sp>
    </p:spTree>
    <p:extLst>
      <p:ext uri="{BB962C8B-B14F-4D97-AF65-F5344CB8AC3E}">
        <p14:creationId xmlns:p14="http://schemas.microsoft.com/office/powerpoint/2010/main" val="173895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D293-EAF3-49B2-8581-ACBB81E39685}"/>
              </a:ext>
            </a:extLst>
          </p:cNvPr>
          <p:cNvSpPr>
            <a:spLocks noGrp="1"/>
          </p:cNvSpPr>
          <p:nvPr>
            <p:ph type="title"/>
          </p:nvPr>
        </p:nvSpPr>
        <p:spPr>
          <a:xfrm>
            <a:off x="731839" y="1144079"/>
            <a:ext cx="10728322" cy="500474"/>
          </a:xfrm>
        </p:spPr>
        <p:txBody>
          <a:bodyPr>
            <a:normAutofit fontScale="90000"/>
          </a:bodyPr>
          <a:lstStyle/>
          <a:p>
            <a:pPr algn="r"/>
            <a:r>
              <a:rPr lang="en-IN" b="1" u="sng" dirty="0">
                <a:latin typeface="Algerian" panose="04020705040A02060702" pitchFamily="82" charset="0"/>
              </a:rPr>
              <a:t>LOGISTIC  </a:t>
            </a:r>
            <a:r>
              <a:rPr lang="en-IN" b="1" u="sng" dirty="0" err="1">
                <a:latin typeface="Algerian" panose="04020705040A02060702" pitchFamily="82" charset="0"/>
              </a:rPr>
              <a:t>rEGRESSION</a:t>
            </a:r>
            <a:endParaRPr lang="en-IN"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CD8EE724-248C-4478-B014-6381BB1A7236}"/>
              </a:ext>
            </a:extLst>
          </p:cNvPr>
          <p:cNvSpPr>
            <a:spLocks noGrp="1"/>
          </p:cNvSpPr>
          <p:nvPr>
            <p:ph idx="1"/>
          </p:nvPr>
        </p:nvSpPr>
        <p:spPr>
          <a:xfrm>
            <a:off x="731836" y="2542608"/>
            <a:ext cx="10728325" cy="4537334"/>
          </a:xfrm>
        </p:spPr>
        <p:txBody>
          <a:bodyPr>
            <a:noAutofit/>
          </a:bodyPr>
          <a:lstStyle/>
          <a:p>
            <a:pPr marL="0" indent="0" algn="just">
              <a:buNone/>
            </a:pPr>
            <a:r>
              <a:rPr lang="en-US" sz="2000" b="0" i="0" dirty="0">
                <a:solidFill>
                  <a:schemeClr val="tx1"/>
                </a:solidFill>
                <a:effectLst/>
              </a:rPr>
              <a:t>Logistic regression is a </a:t>
            </a:r>
            <a:r>
              <a:rPr lang="en-US" sz="2000" dirty="0">
                <a:solidFill>
                  <a:schemeClr val="tx1"/>
                </a:solidFill>
              </a:rPr>
              <a:t>statistical model</a:t>
            </a:r>
            <a:r>
              <a:rPr lang="en-US" sz="2000" b="0" i="0" dirty="0">
                <a:solidFill>
                  <a:schemeClr val="tx1"/>
                </a:solidFill>
                <a:effectLst/>
              </a:rPr>
              <a:t> that in its basic form uses a </a:t>
            </a:r>
            <a:r>
              <a:rPr lang="en-US" sz="2000" dirty="0">
                <a:solidFill>
                  <a:schemeClr val="tx1"/>
                </a:solidFill>
              </a:rPr>
              <a:t>logistic function</a:t>
            </a:r>
            <a:r>
              <a:rPr lang="en-US" sz="2000" b="0" i="0" dirty="0">
                <a:solidFill>
                  <a:schemeClr val="tx1"/>
                </a:solidFill>
                <a:effectLst/>
              </a:rPr>
              <a:t> to model a </a:t>
            </a:r>
            <a:r>
              <a:rPr lang="en-US" sz="2000" dirty="0">
                <a:solidFill>
                  <a:schemeClr val="tx1"/>
                </a:solidFill>
              </a:rPr>
              <a:t>binary</a:t>
            </a:r>
            <a:r>
              <a:rPr lang="en-US" sz="2000" b="0" i="0" dirty="0">
                <a:solidFill>
                  <a:schemeClr val="tx1"/>
                </a:solidFill>
                <a:effectLst/>
              </a:rPr>
              <a:t> </a:t>
            </a:r>
            <a:r>
              <a:rPr lang="en-US" sz="2000" dirty="0">
                <a:solidFill>
                  <a:schemeClr val="tx1"/>
                </a:solidFill>
              </a:rPr>
              <a:t>dependent variable</a:t>
            </a:r>
            <a:r>
              <a:rPr lang="en-US" sz="2000" b="0" i="0" dirty="0">
                <a:solidFill>
                  <a:schemeClr val="tx1"/>
                </a:solidFill>
                <a:effectLst/>
              </a:rPr>
              <a:t>, although many more complex </a:t>
            </a:r>
            <a:r>
              <a:rPr lang="en-US" sz="2000" dirty="0">
                <a:solidFill>
                  <a:schemeClr val="tx1"/>
                </a:solidFill>
              </a:rPr>
              <a:t>extensions</a:t>
            </a:r>
            <a:r>
              <a:rPr lang="en-US" sz="2000" b="0" i="0" dirty="0">
                <a:solidFill>
                  <a:schemeClr val="tx1"/>
                </a:solidFill>
                <a:effectLst/>
              </a:rPr>
              <a:t> exist. In </a:t>
            </a:r>
            <a:r>
              <a:rPr lang="en-US" sz="2000" dirty="0">
                <a:solidFill>
                  <a:schemeClr val="tx1"/>
                </a:solidFill>
              </a:rPr>
              <a:t>regression analysis,</a:t>
            </a:r>
            <a:r>
              <a:rPr lang="en-US" sz="2000" b="0" i="0" dirty="0">
                <a:solidFill>
                  <a:schemeClr val="tx1"/>
                </a:solidFill>
                <a:effectLst/>
              </a:rPr>
              <a:t> </a:t>
            </a:r>
            <a:r>
              <a:rPr lang="en-US" sz="2000" b="1" i="0" dirty="0">
                <a:solidFill>
                  <a:schemeClr val="tx1"/>
                </a:solidFill>
                <a:effectLst/>
              </a:rPr>
              <a:t>logistic regression</a:t>
            </a:r>
            <a:r>
              <a:rPr lang="en-US" sz="2000" b="0" i="0" dirty="0">
                <a:solidFill>
                  <a:schemeClr val="tx1"/>
                </a:solidFill>
                <a:effectLst/>
              </a:rPr>
              <a:t> (or </a:t>
            </a:r>
            <a:r>
              <a:rPr lang="en-US" sz="2000" b="1" i="0" dirty="0">
                <a:solidFill>
                  <a:schemeClr val="tx1"/>
                </a:solidFill>
                <a:effectLst/>
              </a:rPr>
              <a:t>logit regression</a:t>
            </a:r>
            <a:r>
              <a:rPr lang="en-US" sz="2000" b="0" i="0" dirty="0">
                <a:solidFill>
                  <a:schemeClr val="tx1"/>
                </a:solidFill>
                <a:effectLst/>
              </a:rPr>
              <a:t>) is </a:t>
            </a:r>
            <a:r>
              <a:rPr lang="en-US" sz="2000" dirty="0">
                <a:solidFill>
                  <a:schemeClr val="tx1"/>
                </a:solidFill>
              </a:rPr>
              <a:t>estimating</a:t>
            </a:r>
            <a:r>
              <a:rPr lang="en-US" sz="2000" b="0" i="0" dirty="0">
                <a:solidFill>
                  <a:schemeClr val="tx1"/>
                </a:solidFill>
                <a:effectLst/>
              </a:rPr>
              <a:t> the parameters of a logistic model (a form of </a:t>
            </a:r>
            <a:r>
              <a:rPr lang="en-US" sz="2000" dirty="0">
                <a:solidFill>
                  <a:schemeClr val="tx1"/>
                </a:solidFill>
              </a:rPr>
              <a:t>binary regression)</a:t>
            </a:r>
            <a:r>
              <a:rPr lang="en-US" sz="2000" b="0" i="0" dirty="0">
                <a:solidFill>
                  <a:schemeClr val="tx1"/>
                </a:solidFill>
                <a:effectLst/>
              </a:rPr>
              <a:t>.</a:t>
            </a:r>
          </a:p>
          <a:p>
            <a:pPr marL="0" indent="0" algn="just">
              <a:buNone/>
            </a:pPr>
            <a:r>
              <a:rPr lang="en-US" sz="2000" dirty="0">
                <a:solidFill>
                  <a:srgbClr val="202122"/>
                </a:solidFill>
              </a:rPr>
              <a:t>In simple words, Logistic Regression is a classification Algorithm. It is used to model the probability of certain events like pass/fail, win/lose, healthy/sick, etc. </a:t>
            </a:r>
            <a:endParaRPr lang="en-US" sz="2000" dirty="0">
              <a:solidFill>
                <a:srgbClr val="202122"/>
              </a:solidFill>
              <a:latin typeface="Arial" panose="020B0604020202020204" pitchFamily="34" charset="0"/>
            </a:endParaRPr>
          </a:p>
          <a:p>
            <a:pPr marL="0" indent="0" algn="just">
              <a:buNone/>
            </a:pPr>
            <a:r>
              <a:rPr lang="en-US" sz="2000" b="0" i="0" dirty="0">
                <a:solidFill>
                  <a:schemeClr val="tx1"/>
                </a:solidFill>
                <a:effectLst/>
              </a:rPr>
              <a:t>A </a:t>
            </a:r>
            <a:r>
              <a:rPr lang="en-US" sz="2000" b="1" i="0" dirty="0">
                <a:solidFill>
                  <a:schemeClr val="tx1"/>
                </a:solidFill>
                <a:effectLst/>
              </a:rPr>
              <a:t>neural network</a:t>
            </a:r>
            <a:r>
              <a:rPr lang="en-US" sz="2000" b="0" i="0" dirty="0">
                <a:solidFill>
                  <a:schemeClr val="tx1"/>
                </a:solidFill>
                <a:effectLst/>
              </a:rPr>
              <a:t> is a series of algorithms that endeavors to recognize underlying relationships in a set of data through a process that mimics the way the human brain operates. In this sense, </a:t>
            </a:r>
            <a:r>
              <a:rPr lang="en-US" sz="2000" b="1" i="0" dirty="0">
                <a:solidFill>
                  <a:schemeClr val="tx1"/>
                </a:solidFill>
                <a:effectLst/>
              </a:rPr>
              <a:t>neural networks</a:t>
            </a:r>
            <a:r>
              <a:rPr lang="en-US" sz="2000" b="0" i="0" dirty="0">
                <a:solidFill>
                  <a:schemeClr val="tx1"/>
                </a:solidFill>
                <a:effectLst/>
              </a:rPr>
              <a:t> refer to systems of neurons, either organic or artificial in nature.</a:t>
            </a:r>
            <a:endParaRPr lang="en-IN" sz="2000" b="1" dirty="0">
              <a:solidFill>
                <a:schemeClr val="tx1"/>
              </a:solidFill>
            </a:endParaRPr>
          </a:p>
        </p:txBody>
      </p:sp>
    </p:spTree>
    <p:extLst>
      <p:ext uri="{BB962C8B-B14F-4D97-AF65-F5344CB8AC3E}">
        <p14:creationId xmlns:p14="http://schemas.microsoft.com/office/powerpoint/2010/main" val="136530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BC68-D0E2-4A0C-826B-6ED6BF1410BA}"/>
              </a:ext>
            </a:extLst>
          </p:cNvPr>
          <p:cNvSpPr>
            <a:spLocks noGrp="1"/>
          </p:cNvSpPr>
          <p:nvPr>
            <p:ph type="title"/>
          </p:nvPr>
        </p:nvSpPr>
        <p:spPr>
          <a:xfrm>
            <a:off x="720000" y="619200"/>
            <a:ext cx="10728322" cy="575118"/>
          </a:xfrm>
        </p:spPr>
        <p:txBody>
          <a:bodyPr>
            <a:normAutofit fontScale="90000"/>
          </a:bodyPr>
          <a:lstStyle/>
          <a:p>
            <a:pPr algn="r"/>
            <a:r>
              <a:rPr lang="en-US" u="sng" dirty="0">
                <a:latin typeface="Algerian" panose="04020705040A02060702" pitchFamily="82" charset="0"/>
              </a:rPr>
              <a:t>Methodology</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E9F7AEE-F091-43D2-BB5E-8D45338F48C6}"/>
              </a:ext>
            </a:extLst>
          </p:cNvPr>
          <p:cNvSpPr>
            <a:spLocks noGrp="1"/>
          </p:cNvSpPr>
          <p:nvPr>
            <p:ph idx="1"/>
          </p:nvPr>
        </p:nvSpPr>
        <p:spPr>
          <a:xfrm>
            <a:off x="720000" y="1530220"/>
            <a:ext cx="10728325" cy="4238756"/>
          </a:xfrm>
        </p:spPr>
        <p:txBody>
          <a:bodyPr/>
          <a:lstStyle/>
          <a:p>
            <a:r>
              <a:rPr lang="en-IN" dirty="0"/>
              <a:t>Identifying the project area</a:t>
            </a:r>
          </a:p>
          <a:p>
            <a:r>
              <a:rPr lang="en-US" dirty="0"/>
              <a:t>Identifying the type of data that is to be classified.</a:t>
            </a:r>
          </a:p>
          <a:p>
            <a:r>
              <a:rPr lang="nn-NO" dirty="0"/>
              <a:t>Using relevant algorithm on dataset for machine learning.</a:t>
            </a:r>
          </a:p>
          <a:p>
            <a:r>
              <a:rPr lang="en-US" dirty="0"/>
              <a:t>Learn parameters and Visualize the result. </a:t>
            </a:r>
          </a:p>
          <a:p>
            <a:r>
              <a:rPr lang="en-US" dirty="0"/>
              <a:t>Test the results.</a:t>
            </a:r>
            <a:endParaRPr lang="en-IN" dirty="0"/>
          </a:p>
        </p:txBody>
      </p:sp>
    </p:spTree>
    <p:extLst>
      <p:ext uri="{BB962C8B-B14F-4D97-AF65-F5344CB8AC3E}">
        <p14:creationId xmlns:p14="http://schemas.microsoft.com/office/powerpoint/2010/main" val="28808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21D6-DBD9-44C6-9FA8-7756847A3188}"/>
              </a:ext>
            </a:extLst>
          </p:cNvPr>
          <p:cNvSpPr>
            <a:spLocks noGrp="1"/>
          </p:cNvSpPr>
          <p:nvPr>
            <p:ph type="title"/>
          </p:nvPr>
        </p:nvSpPr>
        <p:spPr>
          <a:xfrm>
            <a:off x="720000" y="619200"/>
            <a:ext cx="10728322" cy="649763"/>
          </a:xfrm>
        </p:spPr>
        <p:txBody>
          <a:bodyPr>
            <a:normAutofit/>
          </a:bodyPr>
          <a:lstStyle/>
          <a:p>
            <a:pPr algn="r"/>
            <a:r>
              <a:rPr lang="en-IN" sz="3600" u="sng"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8A1B9244-32C3-4CE5-84EF-9C223681B627}"/>
              </a:ext>
            </a:extLst>
          </p:cNvPr>
          <p:cNvSpPr>
            <a:spLocks noGrp="1"/>
          </p:cNvSpPr>
          <p:nvPr>
            <p:ph idx="1"/>
          </p:nvPr>
        </p:nvSpPr>
        <p:spPr>
          <a:xfrm>
            <a:off x="720000" y="1418252"/>
            <a:ext cx="10728325" cy="4572001"/>
          </a:xfrm>
        </p:spPr>
        <p:txBody>
          <a:bodyPr>
            <a:normAutofit/>
          </a:bodyPr>
          <a:lstStyle/>
          <a:p>
            <a:pPr marL="0" indent="0">
              <a:buNone/>
            </a:pPr>
            <a:r>
              <a:rPr lang="en-US" b="0" i="0" dirty="0">
                <a:solidFill>
                  <a:srgbClr val="333333"/>
                </a:solidFill>
                <a:effectLst/>
                <a:latin typeface="Roboto"/>
              </a:rPr>
              <a:t>Handwritten character recognition is one of the practically important issues in pattern recognition applications. The applications of digit recognition includes in postal mail sorting, bank check processing, form data entry, etc. The heart of the problem lies within the ability to develop an efficient algorithm that can recognize hand written digits and which is submitted by users by the way of a scanner, tablet, and other digital devices.</a:t>
            </a:r>
          </a:p>
          <a:p>
            <a:pPr marL="0" indent="0">
              <a:buNone/>
            </a:pPr>
            <a:endParaRPr lang="en-US" dirty="0">
              <a:solidFill>
                <a:srgbClr val="333333"/>
              </a:solidFill>
              <a:latin typeface="Roboto"/>
            </a:endParaRPr>
          </a:p>
          <a:p>
            <a:pPr marL="0" indent="0" algn="l">
              <a:buNone/>
            </a:pPr>
            <a:r>
              <a:rPr lang="en-US" b="0" i="0" dirty="0">
                <a:solidFill>
                  <a:srgbClr val="000000"/>
                </a:solidFill>
                <a:effectLst/>
                <a:latin typeface="Roboto"/>
              </a:rPr>
              <a:t>The challenge in handwritten character recognition is mainly caused by the large variation of individual writing styles. Hence, robust feature extraction is very important to improve the performance of a handwritten character recognition system. Nowadays handwritten digit recognition has obtained lot of concentration in the area of pattern recognition system sowing to its application in diverse fields.</a:t>
            </a:r>
          </a:p>
          <a:p>
            <a:pPr marL="0" indent="0">
              <a:buNone/>
            </a:pPr>
            <a:endParaRPr lang="en-IN" dirty="0"/>
          </a:p>
        </p:txBody>
      </p:sp>
    </p:spTree>
    <p:extLst>
      <p:ext uri="{BB962C8B-B14F-4D97-AF65-F5344CB8AC3E}">
        <p14:creationId xmlns:p14="http://schemas.microsoft.com/office/powerpoint/2010/main" val="130796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C0C1-B072-4FD5-BA6B-A179682EC316}"/>
              </a:ext>
            </a:extLst>
          </p:cNvPr>
          <p:cNvSpPr>
            <a:spLocks noGrp="1"/>
          </p:cNvSpPr>
          <p:nvPr>
            <p:ph type="title"/>
          </p:nvPr>
        </p:nvSpPr>
        <p:spPr>
          <a:xfrm>
            <a:off x="879798" y="350302"/>
            <a:ext cx="10728322" cy="537796"/>
          </a:xfrm>
        </p:spPr>
        <p:txBody>
          <a:bodyPr>
            <a:normAutofit fontScale="90000"/>
          </a:bodyPr>
          <a:lstStyle/>
          <a:p>
            <a:pPr algn="r"/>
            <a:r>
              <a:rPr lang="en-IN" u="sng" dirty="0">
                <a:latin typeface="Algerian" panose="04020705040A02060702" pitchFamily="82" charset="0"/>
              </a:rPr>
              <a:t>Visualizing the dataset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A95AF84-C8A5-484E-8B5A-90C641EA4992}"/>
              </a:ext>
            </a:extLst>
          </p:cNvPr>
          <p:cNvSpPr>
            <a:spLocks noGrp="1"/>
          </p:cNvSpPr>
          <p:nvPr>
            <p:ph idx="1"/>
          </p:nvPr>
        </p:nvSpPr>
        <p:spPr>
          <a:xfrm>
            <a:off x="4009292" y="5281713"/>
            <a:ext cx="7061161" cy="690285"/>
          </a:xfrm>
        </p:spPr>
        <p:txBody>
          <a:bodyPr>
            <a:normAutofit/>
          </a:bodyPr>
          <a:lstStyle/>
          <a:p>
            <a:r>
              <a:rPr lang="en-US" b="1" dirty="0"/>
              <a:t>Few Examples from the dataset</a:t>
            </a:r>
            <a:endParaRPr lang="en-IN" b="1" dirty="0"/>
          </a:p>
        </p:txBody>
      </p:sp>
      <p:sp>
        <p:nvSpPr>
          <p:cNvPr id="4" name="AutoShape 2">
            <a:extLst>
              <a:ext uri="{FF2B5EF4-FFF2-40B4-BE49-F238E27FC236}">
                <a16:creationId xmlns:a16="http://schemas.microsoft.com/office/drawing/2014/main" id="{360D1B2E-3EF9-453B-B7D1-5CDBAECA2ACC}"/>
              </a:ext>
            </a:extLst>
          </p:cNvPr>
          <p:cNvSpPr>
            <a:spLocks noChangeAspect="1" noChangeArrowheads="1"/>
          </p:cNvSpPr>
          <p:nvPr/>
        </p:nvSpPr>
        <p:spPr bwMode="auto">
          <a:xfrm>
            <a:off x="4386263" y="2062163"/>
            <a:ext cx="3419475" cy="2733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A807DE4-6471-4441-AFA3-C6C5B46D7A5C}"/>
              </a:ext>
            </a:extLst>
          </p:cNvPr>
          <p:cNvPicPr>
            <a:picLocks noChangeAspect="1"/>
          </p:cNvPicPr>
          <p:nvPr/>
        </p:nvPicPr>
        <p:blipFill>
          <a:blip r:embed="rId2"/>
          <a:stretch>
            <a:fillRect/>
          </a:stretch>
        </p:blipFill>
        <p:spPr>
          <a:xfrm>
            <a:off x="4152900" y="1376463"/>
            <a:ext cx="3886200" cy="3905250"/>
          </a:xfrm>
          <a:prstGeom prst="rect">
            <a:avLst/>
          </a:prstGeom>
        </p:spPr>
      </p:pic>
    </p:spTree>
    <p:extLst>
      <p:ext uri="{BB962C8B-B14F-4D97-AF65-F5344CB8AC3E}">
        <p14:creationId xmlns:p14="http://schemas.microsoft.com/office/powerpoint/2010/main" val="18728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FC591A-D16B-43ED-A802-2F8C5AAB85FA}"/>
              </a:ext>
            </a:extLst>
          </p:cNvPr>
          <p:cNvSpPr txBox="1">
            <a:spLocks/>
          </p:cNvSpPr>
          <p:nvPr/>
        </p:nvSpPr>
        <p:spPr>
          <a:xfrm>
            <a:off x="879798" y="348206"/>
            <a:ext cx="10728322" cy="537796"/>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r"/>
            <a:r>
              <a:rPr lang="en-IN" u="sng" dirty="0">
                <a:latin typeface="Algerian" panose="04020705040A02060702" pitchFamily="82" charset="0"/>
              </a:rPr>
              <a:t>Model representation</a:t>
            </a:r>
            <a:endParaRPr lang="en-IN" dirty="0">
              <a:latin typeface="Algerian" panose="04020705040A02060702" pitchFamily="82" charset="0"/>
            </a:endParaRPr>
          </a:p>
        </p:txBody>
      </p:sp>
      <p:pic>
        <p:nvPicPr>
          <p:cNvPr id="5" name="Picture 4">
            <a:extLst>
              <a:ext uri="{FF2B5EF4-FFF2-40B4-BE49-F238E27FC236}">
                <a16:creationId xmlns:a16="http://schemas.microsoft.com/office/drawing/2014/main" id="{82A2FE58-197E-4CE5-9E86-72A2276BC204}"/>
              </a:ext>
            </a:extLst>
          </p:cNvPr>
          <p:cNvPicPr>
            <a:picLocks noChangeAspect="1"/>
          </p:cNvPicPr>
          <p:nvPr/>
        </p:nvPicPr>
        <p:blipFill>
          <a:blip r:embed="rId2"/>
          <a:stretch>
            <a:fillRect/>
          </a:stretch>
        </p:blipFill>
        <p:spPr>
          <a:xfrm>
            <a:off x="3810321" y="1246665"/>
            <a:ext cx="4867275" cy="4133850"/>
          </a:xfrm>
          <a:prstGeom prst="rect">
            <a:avLst/>
          </a:prstGeom>
        </p:spPr>
      </p:pic>
      <p:sp>
        <p:nvSpPr>
          <p:cNvPr id="6" name="Content Placeholder 2">
            <a:extLst>
              <a:ext uri="{FF2B5EF4-FFF2-40B4-BE49-F238E27FC236}">
                <a16:creationId xmlns:a16="http://schemas.microsoft.com/office/drawing/2014/main" id="{BF2C1513-656E-4614-B56F-837624E32D2A}"/>
              </a:ext>
            </a:extLst>
          </p:cNvPr>
          <p:cNvSpPr>
            <a:spLocks noGrp="1"/>
          </p:cNvSpPr>
          <p:nvPr>
            <p:ph idx="1"/>
          </p:nvPr>
        </p:nvSpPr>
        <p:spPr>
          <a:xfrm>
            <a:off x="3810321" y="5449301"/>
            <a:ext cx="7660972" cy="720680"/>
          </a:xfrm>
        </p:spPr>
        <p:txBody>
          <a:bodyPr>
            <a:normAutofit/>
          </a:bodyPr>
          <a:lstStyle/>
          <a:p>
            <a:r>
              <a:rPr lang="en-IN" b="1" dirty="0"/>
              <a:t>Neural Network Model used</a:t>
            </a:r>
          </a:p>
        </p:txBody>
      </p:sp>
    </p:spTree>
    <p:extLst>
      <p:ext uri="{BB962C8B-B14F-4D97-AF65-F5344CB8AC3E}">
        <p14:creationId xmlns:p14="http://schemas.microsoft.com/office/powerpoint/2010/main" val="239909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745B-D88A-4DA6-B11A-5E760B293D4C}"/>
              </a:ext>
            </a:extLst>
          </p:cNvPr>
          <p:cNvSpPr>
            <a:spLocks noGrp="1"/>
          </p:cNvSpPr>
          <p:nvPr>
            <p:ph type="title" idx="4294967295"/>
          </p:nvPr>
        </p:nvSpPr>
        <p:spPr>
          <a:xfrm>
            <a:off x="1463675" y="0"/>
            <a:ext cx="10728325" cy="557212"/>
          </a:xfrm>
        </p:spPr>
        <p:txBody>
          <a:bodyPr>
            <a:normAutofit fontScale="90000"/>
          </a:bodyPr>
          <a:lstStyle/>
          <a:p>
            <a:pPr algn="r"/>
            <a:r>
              <a:rPr lang="en-IN" sz="3600" u="sng" dirty="0">
                <a:solidFill>
                  <a:schemeClr val="tx1"/>
                </a:solidFill>
                <a:latin typeface="Algerian" panose="04020705040A02060702" pitchFamily="82" charset="0"/>
              </a:rPr>
              <a:t>RESULT</a:t>
            </a:r>
          </a:p>
        </p:txBody>
      </p:sp>
      <p:sp>
        <p:nvSpPr>
          <p:cNvPr id="3" name="Content Placeholder 2"/>
          <p:cNvSpPr>
            <a:spLocks noGrp="1"/>
          </p:cNvSpPr>
          <p:nvPr>
            <p:ph idx="4294967295"/>
          </p:nvPr>
        </p:nvSpPr>
        <p:spPr>
          <a:xfrm>
            <a:off x="3562646" y="110275"/>
            <a:ext cx="6499225" cy="474123"/>
          </a:xfrm>
        </p:spPr>
        <p:txBody>
          <a:bodyPr>
            <a:normAutofit/>
          </a:bodyPr>
          <a:lstStyle/>
          <a:p>
            <a:pPr marL="0" indent="0">
              <a:buNone/>
            </a:pPr>
            <a:r>
              <a:rPr lang="en-US" b="1" i="1" u="sng" dirty="0">
                <a:solidFill>
                  <a:schemeClr val="bg2">
                    <a:lumMod val="25000"/>
                  </a:schemeClr>
                </a:solidFill>
                <a:latin typeface="MS PGothic" panose="020B0600070205080204" pitchFamily="34" charset="-128"/>
                <a:ea typeface="MS PGothic" panose="020B0600070205080204" pitchFamily="34" charset="-128"/>
              </a:rPr>
              <a:t>Recognition of a digit:-</a:t>
            </a:r>
            <a:endParaRPr lang="en-IN" b="1" i="1" u="sng" dirty="0">
              <a:solidFill>
                <a:schemeClr val="bg2">
                  <a:lumMod val="25000"/>
                </a:schemeClr>
              </a:solidFill>
              <a:latin typeface="MS PGothic" panose="020B0600070205080204" pitchFamily="34" charset="-128"/>
              <a:ea typeface="MS PGothic" panose="020B0600070205080204" pitchFamily="34" charset="-128"/>
            </a:endParaRPr>
          </a:p>
        </p:txBody>
      </p:sp>
      <p:pic>
        <p:nvPicPr>
          <p:cNvPr id="6" name="Picture 5">
            <a:extLst>
              <a:ext uri="{FF2B5EF4-FFF2-40B4-BE49-F238E27FC236}">
                <a16:creationId xmlns:a16="http://schemas.microsoft.com/office/drawing/2014/main" id="{8C233AA5-AB68-4D9C-8BB1-2F48EC4B9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07" y="1411807"/>
            <a:ext cx="2674620" cy="4655820"/>
          </a:xfrm>
          <a:prstGeom prst="rect">
            <a:avLst/>
          </a:prstGeom>
        </p:spPr>
      </p:pic>
      <p:pic>
        <p:nvPicPr>
          <p:cNvPr id="7" name="Picture 6">
            <a:extLst>
              <a:ext uri="{FF2B5EF4-FFF2-40B4-BE49-F238E27FC236}">
                <a16:creationId xmlns:a16="http://schemas.microsoft.com/office/drawing/2014/main" id="{F15EBB7E-0625-4BCA-B91F-364CBEBE1F96}"/>
              </a:ext>
            </a:extLst>
          </p:cNvPr>
          <p:cNvPicPr>
            <a:picLocks noChangeAspect="1"/>
          </p:cNvPicPr>
          <p:nvPr/>
        </p:nvPicPr>
        <p:blipFill>
          <a:blip r:embed="rId3"/>
          <a:stretch>
            <a:fillRect/>
          </a:stretch>
        </p:blipFill>
        <p:spPr>
          <a:xfrm>
            <a:off x="4998128" y="1411807"/>
            <a:ext cx="6684885" cy="4655819"/>
          </a:xfrm>
          <a:prstGeom prst="rect">
            <a:avLst/>
          </a:prstGeom>
        </p:spPr>
      </p:pic>
      <p:sp>
        <p:nvSpPr>
          <p:cNvPr id="8" name="Content Placeholder 2">
            <a:extLst>
              <a:ext uri="{FF2B5EF4-FFF2-40B4-BE49-F238E27FC236}">
                <a16:creationId xmlns:a16="http://schemas.microsoft.com/office/drawing/2014/main" id="{76AC0552-0A25-45DD-8482-B933065C1C3F}"/>
              </a:ext>
            </a:extLst>
          </p:cNvPr>
          <p:cNvSpPr txBox="1">
            <a:spLocks/>
          </p:cNvSpPr>
          <p:nvPr/>
        </p:nvSpPr>
        <p:spPr>
          <a:xfrm>
            <a:off x="1463676" y="910498"/>
            <a:ext cx="1563610" cy="474123"/>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Corbel" panose="020B0503020204020204" pitchFamily="34" charset="0"/>
              <a:buNone/>
            </a:pPr>
            <a:r>
              <a:rPr lang="en-US" b="1" i="1" u="sng" dirty="0">
                <a:solidFill>
                  <a:schemeClr val="bg2">
                    <a:lumMod val="25000"/>
                  </a:schemeClr>
                </a:solidFill>
                <a:latin typeface="MS PGothic" panose="020B0600070205080204" pitchFamily="34" charset="-128"/>
                <a:ea typeface="MS PGothic" panose="020B0600070205080204" pitchFamily="34" charset="-128"/>
              </a:rPr>
              <a:t>Input</a:t>
            </a:r>
            <a:endParaRPr lang="en-IN" b="1" i="1" u="sng" dirty="0">
              <a:solidFill>
                <a:schemeClr val="bg2">
                  <a:lumMod val="25000"/>
                </a:schemeClr>
              </a:solidFill>
              <a:latin typeface="MS PGothic" panose="020B0600070205080204" pitchFamily="34" charset="-128"/>
              <a:ea typeface="MS PGothic" panose="020B0600070205080204" pitchFamily="34" charset="-128"/>
            </a:endParaRPr>
          </a:p>
        </p:txBody>
      </p:sp>
      <p:sp>
        <p:nvSpPr>
          <p:cNvPr id="9" name="Content Placeholder 2">
            <a:extLst>
              <a:ext uri="{FF2B5EF4-FFF2-40B4-BE49-F238E27FC236}">
                <a16:creationId xmlns:a16="http://schemas.microsoft.com/office/drawing/2014/main" id="{37A749E4-562C-4CF8-ABFF-CF68901534CC}"/>
              </a:ext>
            </a:extLst>
          </p:cNvPr>
          <p:cNvSpPr txBox="1">
            <a:spLocks/>
          </p:cNvSpPr>
          <p:nvPr/>
        </p:nvSpPr>
        <p:spPr>
          <a:xfrm>
            <a:off x="7883711" y="937684"/>
            <a:ext cx="1563610" cy="474123"/>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Corbel" panose="020B0503020204020204" pitchFamily="34" charset="0"/>
              <a:buNone/>
            </a:pPr>
            <a:r>
              <a:rPr lang="en-US" b="1" i="1" u="sng" dirty="0">
                <a:solidFill>
                  <a:schemeClr val="bg2">
                    <a:lumMod val="25000"/>
                  </a:schemeClr>
                </a:solidFill>
                <a:latin typeface="MS PGothic" panose="020B0600070205080204" pitchFamily="34" charset="-128"/>
                <a:ea typeface="MS PGothic" panose="020B0600070205080204" pitchFamily="34" charset="-128"/>
              </a:rPr>
              <a:t>Output</a:t>
            </a:r>
            <a:endParaRPr lang="en-IN" b="1" i="1" u="sng" dirty="0">
              <a:solidFill>
                <a:schemeClr val="bg2">
                  <a:lumMod val="25000"/>
                </a:schemeClr>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6061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143F-F827-4C8C-8F3C-5C1DF40498A1}"/>
              </a:ext>
            </a:extLst>
          </p:cNvPr>
          <p:cNvSpPr>
            <a:spLocks noGrp="1"/>
          </p:cNvSpPr>
          <p:nvPr>
            <p:ph type="title"/>
          </p:nvPr>
        </p:nvSpPr>
        <p:spPr>
          <a:xfrm>
            <a:off x="882759" y="941998"/>
            <a:ext cx="10728322" cy="575118"/>
          </a:xfrm>
        </p:spPr>
        <p:txBody>
          <a:bodyPr>
            <a:normAutofit fontScale="90000"/>
          </a:bodyPr>
          <a:lstStyle/>
          <a:p>
            <a:pPr algn="r"/>
            <a:r>
              <a:rPr lang="en-IN" sz="3600" u="sng" dirty="0">
                <a:solidFill>
                  <a:schemeClr val="accent1">
                    <a:lumMod val="10000"/>
                    <a:lumOff val="90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CC4F4F55-EF65-44BF-8D0F-B305916DEDA6}"/>
              </a:ext>
            </a:extLst>
          </p:cNvPr>
          <p:cNvSpPr>
            <a:spLocks noGrp="1"/>
          </p:cNvSpPr>
          <p:nvPr>
            <p:ph idx="1"/>
          </p:nvPr>
        </p:nvSpPr>
        <p:spPr>
          <a:xfrm>
            <a:off x="731839" y="2024109"/>
            <a:ext cx="10728325" cy="3604334"/>
          </a:xfrm>
        </p:spPr>
        <p:txBody>
          <a:bodyPr>
            <a:noAutofit/>
          </a:bodyPr>
          <a:lstStyle/>
          <a:p>
            <a:r>
              <a:rPr lang="en-US" sz="3200" dirty="0"/>
              <a:t>We trained our Neural network of Logistic Regression Algorithm with a digits dataset of different type of fonts.</a:t>
            </a:r>
          </a:p>
          <a:p>
            <a:r>
              <a:rPr lang="en-US" sz="3200" dirty="0"/>
              <a:t>Then, we used the trained network to predict an unknown image of a digit.</a:t>
            </a:r>
            <a:endParaRPr lang="en-IN" sz="3200" dirty="0"/>
          </a:p>
        </p:txBody>
      </p:sp>
    </p:spTree>
    <p:extLst>
      <p:ext uri="{BB962C8B-B14F-4D97-AF65-F5344CB8AC3E}">
        <p14:creationId xmlns:p14="http://schemas.microsoft.com/office/powerpoint/2010/main" val="1181723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5.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6.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7.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Facet</Template>
  <TotalTime>379</TotalTime>
  <Words>531</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14</vt:i4>
      </vt:variant>
      <vt:variant>
        <vt:lpstr>Theme</vt:lpstr>
      </vt:variant>
      <vt:variant>
        <vt:i4>7</vt:i4>
      </vt:variant>
      <vt:variant>
        <vt:lpstr>Slide Titles</vt:lpstr>
      </vt:variant>
      <vt:variant>
        <vt:i4>10</vt:i4>
      </vt:variant>
    </vt:vector>
  </HeadingPairs>
  <TitlesOfParts>
    <vt:vector size="31" baseType="lpstr">
      <vt:lpstr>MS PGothic</vt:lpstr>
      <vt:lpstr>Roboto</vt:lpstr>
      <vt:lpstr>Algerian</vt:lpstr>
      <vt:lpstr>Arial</vt:lpstr>
      <vt:lpstr>Bahnschrift SemiCondensed</vt:lpstr>
      <vt:lpstr>Bahnschrift SemiLight SemiConde</vt:lpstr>
      <vt:lpstr>Calibri</vt:lpstr>
      <vt:lpstr>Century Gothic</vt:lpstr>
      <vt:lpstr>Century Schoolbook</vt:lpstr>
      <vt:lpstr>Corbel</vt:lpstr>
      <vt:lpstr>Gill Sans MT</vt:lpstr>
      <vt:lpstr>Impact</vt:lpstr>
      <vt:lpstr>Wingdings 2</vt:lpstr>
      <vt:lpstr>Wingdings 3</vt:lpstr>
      <vt:lpstr>Parallax</vt:lpstr>
      <vt:lpstr>Ion Boardroom</vt:lpstr>
      <vt:lpstr>Ion</vt:lpstr>
      <vt:lpstr>Feathered</vt:lpstr>
      <vt:lpstr>Badge</vt:lpstr>
      <vt:lpstr>Dividend</vt:lpstr>
      <vt:lpstr>Main Event</vt:lpstr>
      <vt:lpstr>Digits Recognition using Logistic Regression and Neural Networks</vt:lpstr>
      <vt:lpstr>Introduction</vt:lpstr>
      <vt:lpstr>LOGISTIC  rEGRESSION</vt:lpstr>
      <vt:lpstr>Methodology</vt:lpstr>
      <vt:lpstr>ABSTRACT</vt:lpstr>
      <vt:lpstr>Visualizing the dataset</vt:lpstr>
      <vt:lpstr>PowerPoint Presentation</vt:lpstr>
      <vt:lpstr>RESULT</vt:lpstr>
      <vt:lpstr>CONCLUSION</vt:lpstr>
      <vt:lpstr>github link of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dc:title>
  <dc:creator>Rishabh Jaiswal</dc:creator>
  <cp:lastModifiedBy>sheesh saifi</cp:lastModifiedBy>
  <cp:revision>34</cp:revision>
  <dcterms:created xsi:type="dcterms:W3CDTF">2020-11-19T18:19:39Z</dcterms:created>
  <dcterms:modified xsi:type="dcterms:W3CDTF">2020-12-01T04:24:28Z</dcterms:modified>
</cp:coreProperties>
</file>