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9" r:id="rId3"/>
    <p:sldId id="296" r:id="rId4"/>
    <p:sldId id="297" r:id="rId5"/>
    <p:sldId id="315" r:id="rId6"/>
    <p:sldId id="317" r:id="rId7"/>
    <p:sldId id="316" r:id="rId8"/>
    <p:sldId id="318" r:id="rId9"/>
    <p:sldId id="319" r:id="rId10"/>
    <p:sldId id="298" r:id="rId11"/>
    <p:sldId id="320" r:id="rId12"/>
    <p:sldId id="299" r:id="rId13"/>
    <p:sldId id="300" r:id="rId14"/>
    <p:sldId id="301" r:id="rId15"/>
    <p:sldId id="302" r:id="rId16"/>
    <p:sldId id="305" r:id="rId17"/>
    <p:sldId id="307" r:id="rId18"/>
    <p:sldId id="308" r:id="rId19"/>
    <p:sldId id="309" r:id="rId20"/>
    <p:sldId id="310" r:id="rId21"/>
    <p:sldId id="311" r:id="rId22"/>
    <p:sldId id="312" r:id="rId23"/>
    <p:sldId id="313" r:id="rId24"/>
    <p:sldId id="321" r:id="rId25"/>
    <p:sldId id="322" r:id="rId26"/>
    <p:sldId id="306" r:id="rId27"/>
    <p:sldId id="314" r:id="rId28"/>
    <p:sldId id="323" r:id="rId29"/>
    <p:sldId id="303" r:id="rId30"/>
    <p:sldId id="324" r:id="rId31"/>
    <p:sldId id="325" r:id="rId32"/>
    <p:sldId id="326" r:id="rId33"/>
    <p:sldId id="327" r:id="rId34"/>
    <p:sldId id="304" r:id="rId35"/>
    <p:sldId id="328" r:id="rId36"/>
    <p:sldId id="295" r:id="rId37"/>
    <p:sldId id="329" r:id="rId38"/>
    <p:sldId id="291" r:id="rId39"/>
    <p:sldId id="29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13" autoAdjust="0"/>
    <p:restoredTop sz="94660"/>
  </p:normalViewPr>
  <p:slideViewPr>
    <p:cSldViewPr snapToGrid="0">
      <p:cViewPr varScale="1">
        <p:scale>
          <a:sx n="89" d="100"/>
          <a:sy n="89" d="100"/>
        </p:scale>
        <p:origin x="10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576-EB06-0DDB-FDF9-30BB428E8687}"/>
              </a:ext>
            </a:extLst>
          </p:cNvPr>
          <p:cNvSpPr>
            <a:spLocks noGrp="1"/>
          </p:cNvSpPr>
          <p:nvPr>
            <p:ph type="title"/>
          </p:nvPr>
        </p:nvSpPr>
        <p:spPr>
          <a:xfrm>
            <a:off x="913795" y="609600"/>
            <a:ext cx="5978072" cy="970450"/>
          </a:xfrm>
        </p:spPr>
        <p:txBody>
          <a:bodyPr>
            <a:normAutofit/>
          </a:bodyPr>
          <a:lstStyle/>
          <a:p>
            <a:pPr>
              <a:lnSpc>
                <a:spcPct val="90000"/>
              </a:lnSpc>
            </a:pPr>
            <a:r>
              <a:rPr lang="en-US" sz="3400" dirty="0"/>
              <a:t>Inspect the Code | Demo Time</a:t>
            </a:r>
          </a:p>
        </p:txBody>
      </p:sp>
      <p:sp>
        <p:nvSpPr>
          <p:cNvPr id="13" name="Content Placeholder 12">
            <a:extLst>
              <a:ext uri="{FF2B5EF4-FFF2-40B4-BE49-F238E27FC236}">
                <a16:creationId xmlns:a16="http://schemas.microsoft.com/office/drawing/2014/main" id="{AF3C7529-1394-9B0B-7212-68791495291E}"/>
              </a:ext>
            </a:extLst>
          </p:cNvPr>
          <p:cNvSpPr>
            <a:spLocks noGrp="1"/>
          </p:cNvSpPr>
          <p:nvPr>
            <p:ph idx="1"/>
          </p:nvPr>
        </p:nvSpPr>
        <p:spPr>
          <a:xfrm>
            <a:off x="913795" y="1828801"/>
            <a:ext cx="5978072" cy="3866048"/>
          </a:xfrm>
        </p:spPr>
        <p:txBody>
          <a:bodyPr anchor="ctr">
            <a:normAutofit/>
          </a:bodyPr>
          <a:lstStyle/>
          <a:p>
            <a:r>
              <a:rPr lang="en-US" dirty="0"/>
              <a:t>Let’s give it a spin!</a:t>
            </a:r>
          </a:p>
        </p:txBody>
      </p:sp>
      <p:pic>
        <p:nvPicPr>
          <p:cNvPr id="16" name="Picture 15">
            <a:extLst>
              <a:ext uri="{FF2B5EF4-FFF2-40B4-BE49-F238E27FC236}">
                <a16:creationId xmlns:a16="http://schemas.microsoft.com/office/drawing/2014/main" id="{7DA43854-EA2D-47A8-A881-E61A317A2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9" name="Content Placeholder 8" descr="Doctors discussing test results">
            <a:extLst>
              <a:ext uri="{FF2B5EF4-FFF2-40B4-BE49-F238E27FC236}">
                <a16:creationId xmlns:a16="http://schemas.microsoft.com/office/drawing/2014/main" id="{4E18F69D-D2D7-E2A8-1D6E-DDAF3E0AA2C5}"/>
              </a:ext>
            </a:extLst>
          </p:cNvPr>
          <p:cNvPicPr>
            <a:picLocks noChangeAspect="1"/>
          </p:cNvPicPr>
          <p:nvPr/>
        </p:nvPicPr>
        <p:blipFill>
          <a:blip r:embed="rId4">
            <a:extLst>
              <a:ext uri="{28A0092B-C50C-407E-A947-70E740481C1C}">
                <a14:useLocalDpi xmlns:a14="http://schemas.microsoft.com/office/drawing/2010/main" val="0"/>
              </a:ext>
            </a:extLst>
          </a:blip>
          <a:srcRect l="39984" r="7756" b="1"/>
          <a:stretch>
            <a:fillRect/>
          </a:stretch>
        </p:blipFill>
        <p:spPr>
          <a:xfrm>
            <a:off x="7552945" y="643465"/>
            <a:ext cx="3995592" cy="5103372"/>
          </a:xfrm>
          <a:prstGeom prst="rect">
            <a:avLst/>
          </a:prstGeom>
        </p:spPr>
      </p:pic>
    </p:spTree>
    <p:extLst>
      <p:ext uri="{BB962C8B-B14F-4D97-AF65-F5344CB8AC3E}">
        <p14:creationId xmlns:p14="http://schemas.microsoft.com/office/powerpoint/2010/main" val="324272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5E4-24AD-1D7E-4C29-E4617A75D8E3}"/>
              </a:ext>
            </a:extLst>
          </p:cNvPr>
          <p:cNvSpPr>
            <a:spLocks noGrp="1"/>
          </p:cNvSpPr>
          <p:nvPr>
            <p:ph type="title"/>
          </p:nvPr>
        </p:nvSpPr>
        <p:spPr/>
        <p:txBody>
          <a:bodyPr/>
          <a:lstStyle/>
          <a:p>
            <a:r>
              <a:rPr lang="en-US" dirty="0"/>
              <a:t>Sec-Basics | Thread Modeling</a:t>
            </a:r>
          </a:p>
        </p:txBody>
      </p:sp>
      <p:sp>
        <p:nvSpPr>
          <p:cNvPr id="3" name="Content Placeholder 2">
            <a:extLst>
              <a:ext uri="{FF2B5EF4-FFF2-40B4-BE49-F238E27FC236}">
                <a16:creationId xmlns:a16="http://schemas.microsoft.com/office/drawing/2014/main" id="{A27C1BFD-3638-1C4D-61A0-CD90D7841C7A}"/>
              </a:ext>
            </a:extLst>
          </p:cNvPr>
          <p:cNvSpPr>
            <a:spLocks noGrp="1"/>
          </p:cNvSpPr>
          <p:nvPr>
            <p:ph idx="1"/>
          </p:nvPr>
        </p:nvSpPr>
        <p:spPr>
          <a:xfrm>
            <a:off x="685195" y="1723305"/>
            <a:ext cx="4993229" cy="4631775"/>
          </a:xfrm>
        </p:spPr>
        <p:txBody>
          <a:bodyPr>
            <a:normAutofit/>
          </a:bodyPr>
          <a:lstStyle/>
          <a:p>
            <a:r>
              <a:rPr lang="en-US" dirty="0"/>
              <a:t>Identify Assets</a:t>
            </a:r>
          </a:p>
          <a:p>
            <a:pPr lvl="1"/>
            <a:r>
              <a:rPr lang="en-US" dirty="0"/>
              <a:t>User data</a:t>
            </a:r>
          </a:p>
          <a:p>
            <a:pPr lvl="1"/>
            <a:r>
              <a:rPr lang="en-US" dirty="0"/>
              <a:t>Service Endpoints</a:t>
            </a:r>
          </a:p>
          <a:p>
            <a:pPr lvl="1"/>
            <a:r>
              <a:rPr lang="en-US" dirty="0"/>
              <a:t>Tokens / keys</a:t>
            </a:r>
          </a:p>
          <a:p>
            <a:r>
              <a:rPr lang="en-US" dirty="0"/>
              <a:t>Threats</a:t>
            </a:r>
          </a:p>
          <a:p>
            <a:pPr lvl="1"/>
            <a:r>
              <a:rPr lang="en-US" dirty="0"/>
              <a:t>Token theft</a:t>
            </a:r>
          </a:p>
          <a:p>
            <a:pPr lvl="1"/>
            <a:r>
              <a:rPr lang="en-US" dirty="0"/>
              <a:t>Replay</a:t>
            </a:r>
          </a:p>
          <a:p>
            <a:pPr lvl="1"/>
            <a:r>
              <a:rPr lang="en-US" dirty="0"/>
              <a:t>Injection</a:t>
            </a:r>
          </a:p>
          <a:p>
            <a:pPr lvl="1"/>
            <a:r>
              <a:rPr lang="en-US" dirty="0"/>
              <a:t>Broken AuthN/</a:t>
            </a:r>
            <a:r>
              <a:rPr lang="en-US" dirty="0" err="1"/>
              <a:t>AuthR</a:t>
            </a:r>
            <a:endParaRPr lang="en-US" dirty="0"/>
          </a:p>
          <a:p>
            <a:pPr lvl="1"/>
            <a:r>
              <a:rPr lang="en-US" dirty="0"/>
              <a:t>DDoS / DoS attacks</a:t>
            </a:r>
          </a:p>
        </p:txBody>
      </p:sp>
      <p:sp>
        <p:nvSpPr>
          <p:cNvPr id="4" name="Content Placeholder 2">
            <a:extLst>
              <a:ext uri="{FF2B5EF4-FFF2-40B4-BE49-F238E27FC236}">
                <a16:creationId xmlns:a16="http://schemas.microsoft.com/office/drawing/2014/main" id="{E3BBC321-3B7F-B2C4-1A4B-640478C27857}"/>
              </a:ext>
            </a:extLst>
          </p:cNvPr>
          <p:cNvSpPr txBox="1">
            <a:spLocks/>
          </p:cNvSpPr>
          <p:nvPr/>
        </p:nvSpPr>
        <p:spPr>
          <a:xfrm>
            <a:off x="5866795" y="1723304"/>
            <a:ext cx="49932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Security Objectives</a:t>
            </a:r>
          </a:p>
          <a:p>
            <a:pPr lvl="1"/>
            <a:r>
              <a:rPr lang="en-US" dirty="0"/>
              <a:t>Confidentiality</a:t>
            </a:r>
          </a:p>
          <a:p>
            <a:pPr lvl="1"/>
            <a:r>
              <a:rPr lang="en-US" dirty="0"/>
              <a:t>Integrity</a:t>
            </a:r>
          </a:p>
          <a:p>
            <a:pPr lvl="1"/>
            <a:r>
              <a:rPr lang="en-US" dirty="0"/>
              <a:t>Availability</a:t>
            </a:r>
          </a:p>
          <a:p>
            <a:pPr lvl="1"/>
            <a:r>
              <a:rPr lang="en-US" dirty="0"/>
              <a:t>Authentication (AuthN)</a:t>
            </a:r>
          </a:p>
          <a:p>
            <a:pPr lvl="1"/>
            <a:r>
              <a:rPr lang="en-US" dirty="0"/>
              <a:t>Authorization (</a:t>
            </a:r>
            <a:r>
              <a:rPr lang="en-US" dirty="0" err="1"/>
              <a:t>AuthR</a:t>
            </a:r>
            <a:r>
              <a:rPr lang="en-US" dirty="0"/>
              <a:t>)</a:t>
            </a:r>
          </a:p>
          <a:p>
            <a:pPr lvl="1"/>
            <a:r>
              <a:rPr lang="en-US" dirty="0"/>
              <a:t>Non-Repudiation</a:t>
            </a:r>
          </a:p>
          <a:p>
            <a:r>
              <a:rPr lang="en-US" dirty="0"/>
              <a:t>Principles at play</a:t>
            </a:r>
          </a:p>
          <a:p>
            <a:pPr lvl="1"/>
            <a:r>
              <a:rPr lang="en-US" b="1" dirty="0">
                <a:solidFill>
                  <a:srgbClr val="FFC000"/>
                </a:solidFill>
              </a:rPr>
              <a:t>Least Privilege </a:t>
            </a:r>
            <a:r>
              <a:rPr lang="en-US" dirty="0"/>
              <a:t>(only provide what’s needed and no more)</a:t>
            </a:r>
          </a:p>
          <a:p>
            <a:pPr lvl="1"/>
            <a:r>
              <a:rPr lang="en-US" b="1" dirty="0">
                <a:solidFill>
                  <a:srgbClr val="FFC000"/>
                </a:solidFill>
              </a:rPr>
              <a:t>Defense in Depth </a:t>
            </a:r>
            <a:r>
              <a:rPr lang="en-US" dirty="0"/>
              <a:t>(security layers)</a:t>
            </a:r>
          </a:p>
        </p:txBody>
      </p:sp>
    </p:spTree>
    <p:extLst>
      <p:ext uri="{BB962C8B-B14F-4D97-AF65-F5344CB8AC3E}">
        <p14:creationId xmlns:p14="http://schemas.microsoft.com/office/powerpoint/2010/main" val="65558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7030-D7EF-7E42-3E96-15668ED2B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FE8D6-86AD-A37A-AAD1-C996FA8B9661}"/>
              </a:ext>
            </a:extLst>
          </p:cNvPr>
          <p:cNvSpPr>
            <a:spLocks noGrp="1"/>
          </p:cNvSpPr>
          <p:nvPr>
            <p:ph type="title"/>
          </p:nvPr>
        </p:nvSpPr>
        <p:spPr/>
        <p:txBody>
          <a:bodyPr/>
          <a:lstStyle/>
          <a:p>
            <a:r>
              <a:rPr lang="en-US" dirty="0"/>
              <a:t>Sec-Basics | AuthN v </a:t>
            </a:r>
            <a:r>
              <a:rPr lang="en-US" dirty="0" err="1"/>
              <a:t>AuthR</a:t>
            </a:r>
            <a:endParaRPr lang="en-US" dirty="0"/>
          </a:p>
        </p:txBody>
      </p:sp>
      <p:sp>
        <p:nvSpPr>
          <p:cNvPr id="3" name="Content Placeholder 2">
            <a:extLst>
              <a:ext uri="{FF2B5EF4-FFF2-40B4-BE49-F238E27FC236}">
                <a16:creationId xmlns:a16="http://schemas.microsoft.com/office/drawing/2014/main" id="{ECF23196-FA0F-04DA-81BA-05368FCE88A9}"/>
              </a:ext>
            </a:extLst>
          </p:cNvPr>
          <p:cNvSpPr>
            <a:spLocks noGrp="1"/>
          </p:cNvSpPr>
          <p:nvPr>
            <p:ph idx="1"/>
          </p:nvPr>
        </p:nvSpPr>
        <p:spPr>
          <a:xfrm>
            <a:off x="685195" y="1723305"/>
            <a:ext cx="9400637" cy="4631775"/>
          </a:xfrm>
        </p:spPr>
        <p:txBody>
          <a:bodyPr>
            <a:normAutofit fontScale="92500" lnSpcReduction="10000"/>
          </a:bodyPr>
          <a:lstStyle/>
          <a:p>
            <a:r>
              <a:rPr lang="en-US" b="1" dirty="0">
                <a:solidFill>
                  <a:srgbClr val="FFC000"/>
                </a:solidFill>
              </a:rPr>
              <a:t>Authentication</a:t>
            </a:r>
            <a:r>
              <a:rPr lang="en-US" dirty="0"/>
              <a:t> (AuthN)</a:t>
            </a:r>
          </a:p>
          <a:p>
            <a:pPr lvl="1"/>
            <a:r>
              <a:rPr lang="en-US" dirty="0"/>
              <a:t>Verify who the client is</a:t>
            </a:r>
          </a:p>
          <a:p>
            <a:pPr lvl="2"/>
            <a:r>
              <a:rPr lang="en-US" dirty="0"/>
              <a:t>API Keys</a:t>
            </a:r>
          </a:p>
          <a:p>
            <a:pPr lvl="2"/>
            <a:r>
              <a:rPr lang="en-US" dirty="0"/>
              <a:t>JWT</a:t>
            </a:r>
          </a:p>
          <a:p>
            <a:pPr lvl="2"/>
            <a:r>
              <a:rPr lang="en-US" dirty="0"/>
              <a:t>OAuth2 Flows</a:t>
            </a:r>
          </a:p>
          <a:p>
            <a:r>
              <a:rPr lang="en-US" b="1" dirty="0">
                <a:solidFill>
                  <a:srgbClr val="FFC000"/>
                </a:solidFill>
              </a:rPr>
              <a:t>Authorization</a:t>
            </a:r>
            <a:r>
              <a:rPr lang="en-US" dirty="0"/>
              <a:t> (</a:t>
            </a:r>
            <a:r>
              <a:rPr lang="en-US" dirty="0" err="1"/>
              <a:t>AuthR</a:t>
            </a:r>
            <a:r>
              <a:rPr lang="en-US" dirty="0"/>
              <a:t>)</a:t>
            </a:r>
          </a:p>
          <a:p>
            <a:pPr lvl="1"/>
            <a:r>
              <a:rPr lang="en-US" dirty="0"/>
              <a:t>Verify what the client can do</a:t>
            </a:r>
          </a:p>
          <a:p>
            <a:pPr lvl="2"/>
            <a:r>
              <a:rPr lang="en-US" dirty="0"/>
              <a:t>Roles</a:t>
            </a:r>
          </a:p>
          <a:p>
            <a:pPr lvl="2"/>
            <a:r>
              <a:rPr lang="en-US" dirty="0"/>
              <a:t>Scopes</a:t>
            </a:r>
          </a:p>
          <a:p>
            <a:pPr lvl="2"/>
            <a:r>
              <a:rPr lang="en-US" dirty="0"/>
              <a:t>Access Control Lists (ACLs)</a:t>
            </a:r>
          </a:p>
          <a:p>
            <a:r>
              <a:rPr lang="en-US" dirty="0"/>
              <a:t>Example</a:t>
            </a:r>
          </a:p>
          <a:p>
            <a:pPr lvl="1"/>
            <a:r>
              <a:rPr lang="en-US" dirty="0"/>
              <a:t>Client “X” is authenticated, if it has the role “Billing” then it is allowed to call endpoint</a:t>
            </a:r>
          </a:p>
          <a:p>
            <a:pPr lvl="2"/>
            <a:r>
              <a:rPr lang="en-US" dirty="0">
                <a:solidFill>
                  <a:schemeClr val="accent1"/>
                </a:solidFill>
                <a:latin typeface="OCR A Extended" panose="02010509020102010303" pitchFamily="50" charset="0"/>
              </a:rPr>
              <a:t>POST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/billing</a:t>
            </a:r>
            <a:endParaRPr lang="en-US" dirty="0"/>
          </a:p>
        </p:txBody>
      </p:sp>
    </p:spTree>
    <p:extLst>
      <p:ext uri="{BB962C8B-B14F-4D97-AF65-F5344CB8AC3E}">
        <p14:creationId xmlns:p14="http://schemas.microsoft.com/office/powerpoint/2010/main" val="88752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E816-BAF8-D16D-3BD8-58398780A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A6FEB-0106-D671-67DB-1872F853F0C6}"/>
              </a:ext>
            </a:extLst>
          </p:cNvPr>
          <p:cNvSpPr>
            <a:spLocks noGrp="1"/>
          </p:cNvSpPr>
          <p:nvPr>
            <p:ph type="title"/>
          </p:nvPr>
        </p:nvSpPr>
        <p:spPr/>
        <p:txBody>
          <a:bodyPr/>
          <a:lstStyle/>
          <a:p>
            <a:r>
              <a:rPr lang="en-US" dirty="0"/>
              <a:t>Sec-Basics | TLS</a:t>
            </a:r>
          </a:p>
        </p:txBody>
      </p:sp>
      <p:sp>
        <p:nvSpPr>
          <p:cNvPr id="3" name="Content Placeholder 2">
            <a:extLst>
              <a:ext uri="{FF2B5EF4-FFF2-40B4-BE49-F238E27FC236}">
                <a16:creationId xmlns:a16="http://schemas.microsoft.com/office/drawing/2014/main" id="{B78FBE11-6902-59FC-E81C-FDD57F16E9D2}"/>
              </a:ext>
            </a:extLst>
          </p:cNvPr>
          <p:cNvSpPr>
            <a:spLocks noGrp="1"/>
          </p:cNvSpPr>
          <p:nvPr>
            <p:ph idx="1"/>
          </p:nvPr>
        </p:nvSpPr>
        <p:spPr>
          <a:xfrm>
            <a:off x="685195" y="1723305"/>
            <a:ext cx="4161125" cy="4631775"/>
          </a:xfrm>
        </p:spPr>
        <p:txBody>
          <a:bodyPr>
            <a:normAutofit fontScale="92500" lnSpcReduction="20000"/>
          </a:bodyPr>
          <a:lstStyle/>
          <a:p>
            <a:r>
              <a:rPr lang="en-US" dirty="0">
                <a:solidFill>
                  <a:schemeClr val="accent1">
                    <a:lumMod val="75000"/>
                  </a:schemeClr>
                </a:solidFill>
              </a:rPr>
              <a:t>Transport Layer Security (</a:t>
            </a:r>
            <a:r>
              <a:rPr lang="en-US" b="1" dirty="0">
                <a:solidFill>
                  <a:schemeClr val="accent1">
                    <a:lumMod val="75000"/>
                  </a:schemeClr>
                </a:solidFill>
              </a:rPr>
              <a:t>TLS</a:t>
            </a:r>
            <a:r>
              <a:rPr lang="en-US" dirty="0">
                <a:solidFill>
                  <a:schemeClr val="accent1">
                    <a:lumMod val="75000"/>
                  </a:schemeClr>
                </a:solidFill>
              </a:rPr>
              <a:t>)</a:t>
            </a:r>
          </a:p>
          <a:p>
            <a:pPr lvl="1"/>
            <a:r>
              <a:rPr lang="en-US" dirty="0"/>
              <a:t>HTTPS in PROD – especially if exposed to the public Internet</a:t>
            </a:r>
          </a:p>
          <a:p>
            <a:pPr lvl="1"/>
            <a:r>
              <a:rPr lang="en-US" dirty="0"/>
              <a:t>It is better to use in all ENV (if your budge allows it or it is a practice already enforced by IT team)</a:t>
            </a:r>
          </a:p>
          <a:p>
            <a:pPr lvl="1"/>
            <a:r>
              <a:rPr lang="en-US" dirty="0"/>
              <a:t>The problem with HTTP is network packets travel in plain-text</a:t>
            </a:r>
          </a:p>
          <a:p>
            <a:pPr lvl="1"/>
            <a:r>
              <a:rPr lang="en-US" dirty="0"/>
              <a:t>Enforce redirects (HTTP </a:t>
            </a:r>
            <a:r>
              <a:rPr lang="en-US" dirty="0">
                <a:sym typeface="Wingdings" panose="05000000000000000000" pitchFamily="2" charset="2"/>
              </a:rPr>
              <a:t> HTTPS)</a:t>
            </a:r>
          </a:p>
          <a:p>
            <a:pPr lvl="1"/>
            <a:r>
              <a:rPr lang="en-US" dirty="0">
                <a:sym typeface="Wingdings" panose="05000000000000000000" pitchFamily="2" charset="2"/>
              </a:rPr>
              <a:t>Use Certificates when possible</a:t>
            </a:r>
          </a:p>
          <a:p>
            <a:pPr lvl="2"/>
            <a:r>
              <a:rPr lang="en-US" sz="1500" dirty="0" err="1">
                <a:solidFill>
                  <a:schemeClr val="accent1"/>
                </a:solidFill>
                <a:latin typeface="OCR A Extended" panose="02010509020102010303" pitchFamily="50" charset="0"/>
                <a:sym typeface="Wingdings" panose="05000000000000000000" pitchFamily="2" charset="2"/>
              </a:rPr>
              <a:t>letsencrypt</a:t>
            </a:r>
            <a:r>
              <a:rPr lang="en-US" dirty="0">
                <a:sym typeface="Wingdings" panose="05000000000000000000" pitchFamily="2" charset="2"/>
              </a:rPr>
              <a:t> is free and opensource</a:t>
            </a:r>
          </a:p>
          <a:p>
            <a:pPr lvl="2"/>
            <a:r>
              <a:rPr lang="en-US" dirty="0">
                <a:sym typeface="Wingdings" panose="05000000000000000000" pitchFamily="2" charset="2"/>
              </a:rPr>
              <a:t>Automate the renewal</a:t>
            </a:r>
          </a:p>
          <a:p>
            <a:pPr lvl="2"/>
            <a:r>
              <a:rPr lang="en-US" sz="1500" dirty="0">
                <a:solidFill>
                  <a:schemeClr val="accent1"/>
                </a:solidFill>
                <a:latin typeface="OCR A Extended" panose="02010509020102010303" pitchFamily="50" charset="0"/>
                <a:sym typeface="Wingdings" panose="05000000000000000000" pitchFamily="2" charset="2"/>
              </a:rPr>
              <a:t>https://letsencrypt.org</a:t>
            </a:r>
          </a:p>
        </p:txBody>
      </p:sp>
      <p:sp>
        <p:nvSpPr>
          <p:cNvPr id="4" name="Content Placeholder 2">
            <a:extLst>
              <a:ext uri="{FF2B5EF4-FFF2-40B4-BE49-F238E27FC236}">
                <a16:creationId xmlns:a16="http://schemas.microsoft.com/office/drawing/2014/main" id="{05A8F926-99A5-2A9F-FA19-30EDCDF13835}"/>
              </a:ext>
            </a:extLst>
          </p:cNvPr>
          <p:cNvSpPr txBox="1">
            <a:spLocks/>
          </p:cNvSpPr>
          <p:nvPr/>
        </p:nvSpPr>
        <p:spPr>
          <a:xfrm>
            <a:off x="5596128" y="1723305"/>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ym typeface="Wingdings" panose="05000000000000000000" pitchFamily="2" charset="2"/>
              </a:rPr>
              <a:t>TLS Checklist</a:t>
            </a:r>
          </a:p>
          <a:p>
            <a:pPr lvl="1"/>
            <a:r>
              <a:rPr lang="en-US" dirty="0">
                <a:sym typeface="Wingdings" panose="05000000000000000000" pitchFamily="2" charset="2"/>
              </a:rPr>
              <a:t>TLS 1.2 minimum</a:t>
            </a:r>
          </a:p>
          <a:p>
            <a:pPr lvl="1"/>
            <a:r>
              <a:rPr lang="en-US" dirty="0">
                <a:sym typeface="Wingdings" panose="05000000000000000000" pitchFamily="2" charset="2"/>
              </a:rPr>
              <a:t>TLS 1.3 is preferred</a:t>
            </a:r>
          </a:p>
          <a:p>
            <a:pPr lvl="1"/>
            <a:r>
              <a:rPr lang="en-US" dirty="0">
                <a:sym typeface="Wingdings" panose="05000000000000000000" pitchFamily="2" charset="2"/>
              </a:rPr>
              <a:t>Strong cypher </a:t>
            </a:r>
            <a:r>
              <a:rPr lang="en-US" dirty="0" err="1">
                <a:sym typeface="Wingdings" panose="05000000000000000000" pitchFamily="2" charset="2"/>
              </a:rPr>
              <a:t>suties</a:t>
            </a:r>
            <a:endParaRPr lang="en-US" dirty="0">
              <a:sym typeface="Wingdings" panose="05000000000000000000" pitchFamily="2" charset="2"/>
            </a:endParaRPr>
          </a:p>
          <a:p>
            <a:pPr lvl="1"/>
            <a:r>
              <a:rPr lang="en-US" dirty="0">
                <a:sym typeface="Wingdings" panose="05000000000000000000" pitchFamily="2" charset="2"/>
              </a:rPr>
              <a:t>HSTS – </a:t>
            </a:r>
            <a:r>
              <a:rPr lang="en-US" sz="1300" dirty="0">
                <a:sym typeface="Wingdings" panose="05000000000000000000" pitchFamily="2" charset="2"/>
              </a:rPr>
              <a:t>browser policy to enforce connecting to HTTPS only</a:t>
            </a:r>
          </a:p>
          <a:p>
            <a:pPr lvl="1"/>
            <a:r>
              <a:rPr lang="en-US" dirty="0">
                <a:sym typeface="Wingdings" panose="05000000000000000000" pitchFamily="2" charset="2"/>
              </a:rPr>
              <a:t>Disable obsolete protocols</a:t>
            </a:r>
          </a:p>
          <a:p>
            <a:pPr lvl="1"/>
            <a:r>
              <a:rPr lang="en-US" dirty="0">
                <a:sym typeface="Wingdings" panose="05000000000000000000" pitchFamily="2" charset="2"/>
              </a:rPr>
              <a:t>Forward secrecy (no long-lived session tokens)</a:t>
            </a:r>
          </a:p>
          <a:p>
            <a:pPr lvl="1"/>
            <a:r>
              <a:rPr lang="en-US" dirty="0">
                <a:sym typeface="Wingdings" panose="05000000000000000000" pitchFamily="2" charset="2"/>
              </a:rPr>
              <a:t>Never put cert/private-key info in code repository</a:t>
            </a:r>
            <a:endParaRPr lang="en-US" dirty="0"/>
          </a:p>
        </p:txBody>
      </p:sp>
    </p:spTree>
    <p:extLst>
      <p:ext uri="{BB962C8B-B14F-4D97-AF65-F5344CB8AC3E}">
        <p14:creationId xmlns:p14="http://schemas.microsoft.com/office/powerpoint/2010/main" val="208550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FCF6-55D7-3A29-3574-ACE1B59D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9E7B7-AE87-1773-382D-31205B3B033D}"/>
              </a:ext>
            </a:extLst>
          </p:cNvPr>
          <p:cNvSpPr>
            <a:spLocks noGrp="1"/>
          </p:cNvSpPr>
          <p:nvPr>
            <p:ph type="title"/>
          </p:nvPr>
        </p:nvSpPr>
        <p:spPr/>
        <p:txBody>
          <a:bodyPr/>
          <a:lstStyle/>
          <a:p>
            <a:r>
              <a:rPr lang="en-US" dirty="0"/>
              <a:t>Sec-Basics | Tokens &amp; Secrets Lifecycle</a:t>
            </a:r>
          </a:p>
        </p:txBody>
      </p:sp>
      <p:sp>
        <p:nvSpPr>
          <p:cNvPr id="4" name="Content Placeholder 2">
            <a:extLst>
              <a:ext uri="{FF2B5EF4-FFF2-40B4-BE49-F238E27FC236}">
                <a16:creationId xmlns:a16="http://schemas.microsoft.com/office/drawing/2014/main" id="{838FD4EB-174E-0B14-CF17-0A96AB2A88DA}"/>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short-lived access-tokens </a:t>
            </a:r>
          </a:p>
          <a:p>
            <a:r>
              <a:rPr lang="en-US" dirty="0"/>
              <a:t>Use refresh-tokens for long-lived sessions</a:t>
            </a:r>
          </a:p>
          <a:p>
            <a:r>
              <a:rPr lang="en-US" dirty="0"/>
              <a:t>Adopt tooling that allows you to revoke and/or rotate tokens (blacklists, token version, etc.)</a:t>
            </a:r>
          </a:p>
          <a:p>
            <a:r>
              <a:rPr lang="en-US" dirty="0"/>
              <a:t>Store secrets safely and effectively</a:t>
            </a:r>
          </a:p>
          <a:p>
            <a:pPr lvl="1"/>
            <a:r>
              <a:rPr lang="en-US" dirty="0"/>
              <a:t>Use ENV vars</a:t>
            </a:r>
          </a:p>
          <a:p>
            <a:pPr lvl="1"/>
            <a:r>
              <a:rPr lang="en-US" dirty="0"/>
              <a:t>Secret stores (e.g., Thycotic, AWS Secret Manager)</a:t>
            </a:r>
          </a:p>
          <a:p>
            <a:r>
              <a:rPr lang="en-US" dirty="0"/>
              <a:t>Key management</a:t>
            </a:r>
          </a:p>
          <a:p>
            <a:pPr lvl="1"/>
            <a:r>
              <a:rPr lang="en-US" dirty="0"/>
              <a:t>Rotate signing keys</a:t>
            </a:r>
          </a:p>
          <a:p>
            <a:pPr lvl="1"/>
            <a:r>
              <a:rPr lang="en-US" dirty="0"/>
              <a:t>Asymmetric signing (public/private keys)</a:t>
            </a:r>
          </a:p>
        </p:txBody>
      </p:sp>
    </p:spTree>
    <p:extLst>
      <p:ext uri="{BB962C8B-B14F-4D97-AF65-F5344CB8AC3E}">
        <p14:creationId xmlns:p14="http://schemas.microsoft.com/office/powerpoint/2010/main" val="372316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6516-01D2-9BFB-DBA6-868A39E6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C22B4-40B2-B15E-33A9-FF270C49F66E}"/>
              </a:ext>
            </a:extLst>
          </p:cNvPr>
          <p:cNvSpPr>
            <a:spLocks noGrp="1"/>
          </p:cNvSpPr>
          <p:nvPr>
            <p:ph type="title"/>
          </p:nvPr>
        </p:nvSpPr>
        <p:spPr/>
        <p:txBody>
          <a:bodyPr/>
          <a:lstStyle/>
          <a:p>
            <a:r>
              <a:rPr lang="en-US" dirty="0"/>
              <a:t>Sec-Basics | Input Validation</a:t>
            </a:r>
          </a:p>
        </p:txBody>
      </p:sp>
      <p:sp>
        <p:nvSpPr>
          <p:cNvPr id="4" name="Content Placeholder 2">
            <a:extLst>
              <a:ext uri="{FF2B5EF4-FFF2-40B4-BE49-F238E27FC236}">
                <a16:creationId xmlns:a16="http://schemas.microsoft.com/office/drawing/2014/main" id="{25F83910-2826-DBA8-CE51-0869B8421935}"/>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Validate everything for an incoming request</a:t>
            </a:r>
          </a:p>
          <a:p>
            <a:pPr lvl="1"/>
            <a:r>
              <a:rPr lang="en-US" dirty="0"/>
              <a:t>Or as much as you can</a:t>
            </a:r>
          </a:p>
          <a:p>
            <a:pPr lvl="2"/>
            <a:r>
              <a:rPr lang="en-US" dirty="0" err="1"/>
              <a:t>Url</a:t>
            </a:r>
            <a:r>
              <a:rPr lang="en-US" dirty="0"/>
              <a:t> Path</a:t>
            </a:r>
          </a:p>
          <a:p>
            <a:pPr lvl="2"/>
            <a:r>
              <a:rPr lang="en-US" dirty="0"/>
              <a:t>Query String</a:t>
            </a:r>
          </a:p>
          <a:p>
            <a:pPr lvl="2"/>
            <a:r>
              <a:rPr lang="en-US" dirty="0"/>
              <a:t>Headers</a:t>
            </a:r>
          </a:p>
          <a:p>
            <a:pPr lvl="2"/>
            <a:r>
              <a:rPr lang="en-US" dirty="0"/>
              <a:t>Body</a:t>
            </a:r>
          </a:p>
          <a:p>
            <a:r>
              <a:rPr lang="en-US" dirty="0"/>
              <a:t>Use typed-models to de-risk injection and serialization errors</a:t>
            </a:r>
          </a:p>
          <a:p>
            <a:r>
              <a:rPr lang="en-US" dirty="0"/>
              <a:t>Sanitize user input</a:t>
            </a:r>
          </a:p>
          <a:p>
            <a:r>
              <a:rPr lang="en-US" dirty="0"/>
              <a:t>Refer to OWASP Top 10: Input Validation</a:t>
            </a:r>
          </a:p>
          <a:p>
            <a:r>
              <a:rPr lang="en-US" dirty="0"/>
              <a:t>Log suspicious inputs</a:t>
            </a:r>
          </a:p>
          <a:p>
            <a:r>
              <a:rPr lang="en-US" dirty="0"/>
              <a:t>Rate-limit abusive patterns</a:t>
            </a:r>
          </a:p>
          <a:p>
            <a:pPr lvl="1"/>
            <a:endParaRPr lang="en-US" dirty="0"/>
          </a:p>
        </p:txBody>
      </p:sp>
    </p:spTree>
    <p:extLst>
      <p:ext uri="{BB962C8B-B14F-4D97-AF65-F5344CB8AC3E}">
        <p14:creationId xmlns:p14="http://schemas.microsoft.com/office/powerpoint/2010/main" val="154939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F086-500B-FA9B-A1B6-19A97DCA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35BD-9E27-1837-4C2F-42682D25B6CC}"/>
              </a:ext>
            </a:extLst>
          </p:cNvPr>
          <p:cNvSpPr>
            <a:spLocks noGrp="1"/>
          </p:cNvSpPr>
          <p:nvPr>
            <p:ph type="title"/>
          </p:nvPr>
        </p:nvSpPr>
        <p:spPr/>
        <p:txBody>
          <a:bodyPr/>
          <a:lstStyle/>
          <a:p>
            <a:r>
              <a:rPr lang="en-US" dirty="0"/>
              <a:t>Sec-Basics | Preventing Overuse</a:t>
            </a:r>
          </a:p>
        </p:txBody>
      </p:sp>
      <p:sp>
        <p:nvSpPr>
          <p:cNvPr id="4" name="Content Placeholder 2">
            <a:extLst>
              <a:ext uri="{FF2B5EF4-FFF2-40B4-BE49-F238E27FC236}">
                <a16:creationId xmlns:a16="http://schemas.microsoft.com/office/drawing/2014/main" id="{83BF2CD4-EFF0-5233-6A17-FA0EAA7987B3}"/>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Prevent abuse, protect backend resources (RAM, CPU, Storage), enforce SLAs</a:t>
            </a:r>
          </a:p>
          <a:p>
            <a:r>
              <a:rPr lang="en-US" dirty="0"/>
              <a:t>Strategies</a:t>
            </a:r>
          </a:p>
          <a:p>
            <a:pPr lvl="1"/>
            <a:r>
              <a:rPr lang="en-US" dirty="0"/>
              <a:t>Token Bucket</a:t>
            </a:r>
          </a:p>
          <a:p>
            <a:pPr lvl="1"/>
            <a:r>
              <a:rPr lang="en-US" dirty="0"/>
              <a:t>Leaky Bucket</a:t>
            </a:r>
          </a:p>
          <a:p>
            <a:pPr lvl="1"/>
            <a:r>
              <a:rPr lang="en-US" dirty="0"/>
              <a:t>Fixed Window</a:t>
            </a:r>
          </a:p>
          <a:p>
            <a:pPr lvl="1"/>
            <a:r>
              <a:rPr lang="en-US" dirty="0"/>
              <a:t>Sliding Window</a:t>
            </a:r>
          </a:p>
          <a:p>
            <a:pPr lvl="1"/>
            <a:r>
              <a:rPr lang="en-US" dirty="0"/>
              <a:t>Per-{x}, where “x” is</a:t>
            </a:r>
          </a:p>
          <a:p>
            <a:pPr lvl="2"/>
            <a:r>
              <a:rPr lang="en-US" dirty="0"/>
              <a:t>User</a:t>
            </a:r>
          </a:p>
          <a:p>
            <a:pPr lvl="2"/>
            <a:r>
              <a:rPr lang="en-US" dirty="0"/>
              <a:t>IP Address</a:t>
            </a:r>
          </a:p>
          <a:p>
            <a:pPr lvl="2"/>
            <a:r>
              <a:rPr lang="en-US" dirty="0"/>
              <a:t>API Key</a:t>
            </a:r>
          </a:p>
          <a:p>
            <a:pPr lvl="1"/>
            <a:endParaRPr lang="en-US" dirty="0"/>
          </a:p>
        </p:txBody>
      </p:sp>
      <p:sp>
        <p:nvSpPr>
          <p:cNvPr id="3" name="Content Placeholder 2">
            <a:extLst>
              <a:ext uri="{FF2B5EF4-FFF2-40B4-BE49-F238E27FC236}">
                <a16:creationId xmlns:a16="http://schemas.microsoft.com/office/drawing/2014/main" id="{A6E87908-8A79-36A2-B305-55BBC8639A1A}"/>
              </a:ext>
            </a:extLst>
          </p:cNvPr>
          <p:cNvSpPr txBox="1">
            <a:spLocks/>
          </p:cNvSpPr>
          <p:nvPr/>
        </p:nvSpPr>
        <p:spPr>
          <a:xfrm>
            <a:off x="5721097"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Implementation</a:t>
            </a:r>
          </a:p>
          <a:p>
            <a:pPr lvl="1"/>
            <a:r>
              <a:rPr lang="en-US" dirty="0"/>
              <a:t>API Gateway (Kong, NGINX, Express Gateway, etc.)</a:t>
            </a:r>
          </a:p>
          <a:p>
            <a:pPr lvl="1"/>
            <a:r>
              <a:rPr lang="en-US" dirty="0"/>
              <a:t>Reverse Proxy</a:t>
            </a:r>
          </a:p>
          <a:p>
            <a:pPr lvl="1"/>
            <a:r>
              <a:rPr lang="en-US" dirty="0"/>
              <a:t>Cloud Gateway / API LB</a:t>
            </a:r>
          </a:p>
          <a:p>
            <a:pPr lvl="1"/>
            <a:r>
              <a:rPr lang="en-US" dirty="0"/>
              <a:t>Redis</a:t>
            </a:r>
          </a:p>
          <a:p>
            <a:pPr lvl="1"/>
            <a:endParaRPr lang="en-US" dirty="0"/>
          </a:p>
          <a:p>
            <a:r>
              <a:rPr lang="en-US" dirty="0"/>
              <a:t>When implementing, respond with appropriate HEADER in the response</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-Limit</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-Remaining</a:t>
            </a:r>
          </a:p>
          <a:p>
            <a:pPr lvl="1"/>
            <a:r>
              <a:rPr lang="en-US" dirty="0"/>
              <a:t>Use </a:t>
            </a:r>
            <a:r>
              <a:rPr lang="en-US" sz="1400" dirty="0">
                <a:solidFill>
                  <a:schemeClr val="accent1"/>
                </a:solidFill>
                <a:latin typeface="OCR A Extended" panose="02010509020102010303" pitchFamily="50" charset="0"/>
              </a:rPr>
              <a:t>HTTP 429 Too Many Requests </a:t>
            </a:r>
            <a:r>
              <a:rPr lang="en-US" dirty="0"/>
              <a:t>Status Code</a:t>
            </a:r>
          </a:p>
          <a:p>
            <a:pPr lvl="1"/>
            <a:endParaRPr lang="en-US" dirty="0"/>
          </a:p>
        </p:txBody>
      </p:sp>
    </p:spTree>
    <p:extLst>
      <p:ext uri="{BB962C8B-B14F-4D97-AF65-F5344CB8AC3E}">
        <p14:creationId xmlns:p14="http://schemas.microsoft.com/office/powerpoint/2010/main" val="20463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478C5-184F-4036-29C8-148C6DE90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D506D-7182-93B2-3DA7-6F8CBDF9607D}"/>
              </a:ext>
            </a:extLst>
          </p:cNvPr>
          <p:cNvSpPr>
            <a:spLocks noGrp="1"/>
          </p:cNvSpPr>
          <p:nvPr>
            <p:ph type="title"/>
          </p:nvPr>
        </p:nvSpPr>
        <p:spPr/>
        <p:txBody>
          <a:bodyPr/>
          <a:lstStyle/>
          <a:p>
            <a:r>
              <a:rPr lang="en-US" dirty="0"/>
              <a:t>Sec-Basics | Other Best-Practices</a:t>
            </a:r>
          </a:p>
        </p:txBody>
      </p:sp>
      <p:sp>
        <p:nvSpPr>
          <p:cNvPr id="4" name="Content Placeholder 2">
            <a:extLst>
              <a:ext uri="{FF2B5EF4-FFF2-40B4-BE49-F238E27FC236}">
                <a16:creationId xmlns:a16="http://schemas.microsoft.com/office/drawing/2014/main" id="{C8956A8C-763A-097F-AFC1-664FE3941856}"/>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secure headers</a:t>
            </a:r>
          </a:p>
          <a:p>
            <a:pPr lvl="1"/>
            <a:r>
              <a:rPr lang="en-US" dirty="0"/>
              <a:t>Content-Security-Policy</a:t>
            </a:r>
          </a:p>
          <a:p>
            <a:pPr lvl="1"/>
            <a:r>
              <a:rPr lang="en-US" dirty="0"/>
              <a:t>X-Frame-Options</a:t>
            </a:r>
          </a:p>
          <a:p>
            <a:pPr lvl="1"/>
            <a:r>
              <a:rPr lang="en-US" dirty="0"/>
              <a:t>X-Content-Type-Options</a:t>
            </a:r>
          </a:p>
          <a:p>
            <a:r>
              <a:rPr lang="en-US" dirty="0"/>
              <a:t>Cross-Origin Resource Sharing (CORS) – allow only required origins and methods</a:t>
            </a:r>
          </a:p>
          <a:p>
            <a:r>
              <a:rPr lang="en-US" dirty="0"/>
              <a:t>Cross-Site Request Forgery (CSRF) – relevant when using cookies</a:t>
            </a:r>
          </a:p>
          <a:p>
            <a:r>
              <a:rPr lang="en-US" dirty="0"/>
              <a:t>Audit logging</a:t>
            </a:r>
          </a:p>
          <a:p>
            <a:pPr lvl="1"/>
            <a:r>
              <a:rPr lang="en-US" dirty="0" err="1"/>
              <a:t>authN</a:t>
            </a:r>
            <a:r>
              <a:rPr lang="en-US" dirty="0"/>
              <a:t>/</a:t>
            </a:r>
            <a:r>
              <a:rPr lang="en-US" dirty="0" err="1"/>
              <a:t>authR</a:t>
            </a:r>
            <a:r>
              <a:rPr lang="en-US" dirty="0"/>
              <a:t> failures, token issues, suspicious IPs</a:t>
            </a:r>
          </a:p>
          <a:p>
            <a:r>
              <a:rPr lang="en-US" dirty="0"/>
              <a:t>Auto Sec Checks</a:t>
            </a:r>
          </a:p>
          <a:p>
            <a:pPr lvl="1"/>
            <a:r>
              <a:rPr lang="en-US" dirty="0"/>
              <a:t>Dependency scanning</a:t>
            </a:r>
          </a:p>
          <a:p>
            <a:pPr lvl="1"/>
            <a:r>
              <a:rPr lang="en-US" dirty="0"/>
              <a:t>Static analysis</a:t>
            </a:r>
          </a:p>
          <a:p>
            <a:pPr lvl="1"/>
            <a:r>
              <a:rPr lang="en-US" dirty="0"/>
              <a:t>Secrets scanning</a:t>
            </a:r>
          </a:p>
          <a:p>
            <a:pPr lvl="1"/>
            <a:endParaRPr lang="en-US" dirty="0"/>
          </a:p>
        </p:txBody>
      </p:sp>
    </p:spTree>
    <p:extLst>
      <p:ext uri="{BB962C8B-B14F-4D97-AF65-F5344CB8AC3E}">
        <p14:creationId xmlns:p14="http://schemas.microsoft.com/office/powerpoint/2010/main" val="163798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ABEC-6C24-F354-542D-D0F53C97D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76A75-D2D3-4945-47AA-AEEB7606397F}"/>
              </a:ext>
            </a:extLst>
          </p:cNvPr>
          <p:cNvSpPr>
            <a:spLocks noGrp="1"/>
          </p:cNvSpPr>
          <p:nvPr>
            <p:ph type="title"/>
          </p:nvPr>
        </p:nvSpPr>
        <p:spPr/>
        <p:txBody>
          <a:bodyPr/>
          <a:lstStyle/>
          <a:p>
            <a:r>
              <a:rPr lang="en-US" dirty="0"/>
              <a:t>Sec-Basics | API Keys v. JWT Tokens</a:t>
            </a:r>
          </a:p>
        </p:txBody>
      </p:sp>
      <p:graphicFrame>
        <p:nvGraphicFramePr>
          <p:cNvPr id="5" name="Content Placeholder 4">
            <a:extLst>
              <a:ext uri="{FF2B5EF4-FFF2-40B4-BE49-F238E27FC236}">
                <a16:creationId xmlns:a16="http://schemas.microsoft.com/office/drawing/2014/main" id="{CB420129-115D-01F6-30E8-97736D31764F}"/>
              </a:ext>
            </a:extLst>
          </p:cNvPr>
          <p:cNvGraphicFramePr>
            <a:graphicFrameLocks noGrp="1"/>
          </p:cNvGraphicFramePr>
          <p:nvPr>
            <p:ph idx="1"/>
            <p:extLst>
              <p:ext uri="{D42A27DB-BD31-4B8C-83A1-F6EECF244321}">
                <p14:modId xmlns:p14="http://schemas.microsoft.com/office/powerpoint/2010/main" val="1226659727"/>
              </p:ext>
            </p:extLst>
          </p:nvPr>
        </p:nvGraphicFramePr>
        <p:xfrm>
          <a:off x="1143000" y="1737360"/>
          <a:ext cx="9695307" cy="4391796"/>
        </p:xfrm>
        <a:graphic>
          <a:graphicData uri="http://schemas.openxmlformats.org/drawingml/2006/table">
            <a:tbl>
              <a:tblPr firstRow="1" bandRow="1">
                <a:tableStyleId>{5C22544A-7EE6-4342-B048-85BDC9FD1C3A}</a:tableStyleId>
              </a:tblPr>
              <a:tblGrid>
                <a:gridCol w="2025625">
                  <a:extLst>
                    <a:ext uri="{9D8B030D-6E8A-4147-A177-3AD203B41FA5}">
                      <a16:colId xmlns:a16="http://schemas.microsoft.com/office/drawing/2014/main" val="847341680"/>
                    </a:ext>
                  </a:extLst>
                </a:gridCol>
                <a:gridCol w="3649473">
                  <a:extLst>
                    <a:ext uri="{9D8B030D-6E8A-4147-A177-3AD203B41FA5}">
                      <a16:colId xmlns:a16="http://schemas.microsoft.com/office/drawing/2014/main" val="835522588"/>
                    </a:ext>
                  </a:extLst>
                </a:gridCol>
                <a:gridCol w="4020209">
                  <a:extLst>
                    <a:ext uri="{9D8B030D-6E8A-4147-A177-3AD203B41FA5}">
                      <a16:colId xmlns:a16="http://schemas.microsoft.com/office/drawing/2014/main" val="3547250663"/>
                    </a:ext>
                  </a:extLst>
                </a:gridCol>
              </a:tblGrid>
              <a:tr h="351600">
                <a:tc>
                  <a:txBody>
                    <a:bodyPr/>
                    <a:lstStyle/>
                    <a:p>
                      <a:r>
                        <a:rPr lang="en-US" sz="1200" dirty="0">
                          <a:latin typeface="Abadi" panose="020B0604020104020204" pitchFamily="34" charset="0"/>
                        </a:rPr>
                        <a:t>Consideration</a:t>
                      </a:r>
                    </a:p>
                  </a:txBody>
                  <a:tcPr/>
                </a:tc>
                <a:tc>
                  <a:txBody>
                    <a:bodyPr/>
                    <a:lstStyle/>
                    <a:p>
                      <a:r>
                        <a:rPr lang="en-US" sz="1200" dirty="0">
                          <a:latin typeface="Abadi" panose="020B0604020104020204" pitchFamily="34" charset="0"/>
                        </a:rPr>
                        <a:t>API Keys</a:t>
                      </a:r>
                    </a:p>
                  </a:txBody>
                  <a:tcPr/>
                </a:tc>
                <a:tc>
                  <a:txBody>
                    <a:bodyPr/>
                    <a:lstStyle/>
                    <a:p>
                      <a:r>
                        <a:rPr lang="en-US" sz="1200" dirty="0">
                          <a:latin typeface="Abadi" panose="020B0604020104020204" pitchFamily="34" charset="0"/>
                        </a:rPr>
                        <a:t>JWT Tokens / OAuth2</a:t>
                      </a:r>
                    </a:p>
                  </a:txBody>
                  <a:tcPr/>
                </a:tc>
                <a:extLst>
                  <a:ext uri="{0D108BD9-81ED-4DB2-BD59-A6C34878D82A}">
                    <a16:rowId xmlns:a16="http://schemas.microsoft.com/office/drawing/2014/main" val="876858728"/>
                  </a:ext>
                </a:extLst>
              </a:tr>
              <a:tr h="1473830">
                <a:tc>
                  <a:txBody>
                    <a:bodyPr/>
                    <a:lstStyle/>
                    <a:p>
                      <a:r>
                        <a:rPr lang="en-US" sz="1200" dirty="0">
                          <a:solidFill>
                            <a:schemeClr val="bg1">
                              <a:lumMod val="75000"/>
                              <a:lumOff val="25000"/>
                            </a:schemeClr>
                          </a:solidFill>
                          <a:latin typeface="Abadi" panose="020B0604020104020204" pitchFamily="34" charset="0"/>
                        </a:rPr>
                        <a:t>Features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Simple, often stateless, good for service-to-service or first-party clients.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Typically, bearer key in header or query string (avoid query if possible).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Self-contained claims (sub, exp, </a:t>
                      </a:r>
                      <a:r>
                        <a:rPr lang="en-US" sz="1200" dirty="0" err="1">
                          <a:solidFill>
                            <a:schemeClr val="bg1">
                              <a:lumMod val="75000"/>
                              <a:lumOff val="25000"/>
                            </a:schemeClr>
                          </a:solidFill>
                          <a:latin typeface="Abadi" panose="020B0604020104020204" pitchFamily="34" charset="0"/>
                        </a:rPr>
                        <a:t>aud</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Abadi" panose="020B0604020104020204" pitchFamily="34" charset="0"/>
                        </a:rPr>
                        <a:t>iss</a:t>
                      </a:r>
                      <a:r>
                        <a:rPr lang="en-US" sz="1200" dirty="0">
                          <a:solidFill>
                            <a:schemeClr val="bg1">
                              <a:lumMod val="75000"/>
                              <a:lumOff val="25000"/>
                            </a:schemeClr>
                          </a:solidFill>
                          <a:latin typeface="Abadi" panose="020B0604020104020204" pitchFamily="34" charset="0"/>
                        </a:rPr>
                        <a:t>, scopes).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Short-lived access tokens and optionally refresh tokens.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Can be validated stateless with signature (HS256 or RS256).</a:t>
                      </a:r>
                    </a:p>
                  </a:txBody>
                  <a:tcPr/>
                </a:tc>
                <a:extLst>
                  <a:ext uri="{0D108BD9-81ED-4DB2-BD59-A6C34878D82A}">
                    <a16:rowId xmlns:a16="http://schemas.microsoft.com/office/drawing/2014/main" val="3907894608"/>
                  </a:ext>
                </a:extLst>
              </a:tr>
              <a:tr h="780263">
                <a:tc>
                  <a:txBody>
                    <a:bodyPr/>
                    <a:lstStyle/>
                    <a:p>
                      <a:r>
                        <a:rPr lang="en-US" sz="1200" dirty="0">
                          <a:solidFill>
                            <a:schemeClr val="bg1">
                              <a:lumMod val="75000"/>
                              <a:lumOff val="25000"/>
                            </a:schemeClr>
                          </a:solidFill>
                          <a:latin typeface="Abadi" panose="020B0604020104020204" pitchFamily="34" charset="0"/>
                        </a:rPr>
                        <a:t>Issues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Hard to revoke individual sessions unless tracked server-side.</a:t>
                      </a:r>
                    </a:p>
                    <a:p>
                      <a:endParaRPr lang="en-US" sz="1200" dirty="0">
                        <a:solidFill>
                          <a:schemeClr val="bg1">
                            <a:lumMod val="75000"/>
                            <a:lumOff val="2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Revocation harder with fully stateless tokens — need </a:t>
                      </a:r>
                      <a:r>
                        <a:rPr lang="en-US" sz="1200" dirty="0" err="1">
                          <a:solidFill>
                            <a:schemeClr val="bg1">
                              <a:lumMod val="75000"/>
                              <a:lumOff val="25000"/>
                            </a:schemeClr>
                          </a:solidFill>
                          <a:latin typeface="Abadi" panose="020B0604020104020204" pitchFamily="34" charset="0"/>
                        </a:rPr>
                        <a:t>jti</a:t>
                      </a:r>
                      <a:r>
                        <a:rPr lang="en-US" sz="1200" dirty="0">
                          <a:solidFill>
                            <a:schemeClr val="bg1">
                              <a:lumMod val="75000"/>
                              <a:lumOff val="25000"/>
                            </a:schemeClr>
                          </a:solidFill>
                          <a:latin typeface="Abadi" panose="020B0604020104020204" pitchFamily="34" charset="0"/>
                        </a:rPr>
                        <a:t> + blacklist or token versioning.</a:t>
                      </a:r>
                    </a:p>
                    <a:p>
                      <a:endParaRPr lang="en-US" sz="1200" dirty="0">
                        <a:solidFill>
                          <a:schemeClr val="bg1">
                            <a:lumMod val="75000"/>
                            <a:lumOff val="25000"/>
                          </a:schemeClr>
                        </a:solidFill>
                        <a:latin typeface="Abadi" panose="020B0604020104020204" pitchFamily="34" charset="0"/>
                      </a:endParaRPr>
                    </a:p>
                  </a:txBody>
                  <a:tcPr/>
                </a:tc>
                <a:extLst>
                  <a:ext uri="{0D108BD9-81ED-4DB2-BD59-A6C34878D82A}">
                    <a16:rowId xmlns:a16="http://schemas.microsoft.com/office/drawing/2014/main" val="3214265745"/>
                  </a:ext>
                </a:extLst>
              </a:tr>
              <a:tr h="780263">
                <a:tc>
                  <a:txBody>
                    <a:bodyPr/>
                    <a:lstStyle/>
                    <a:p>
                      <a:r>
                        <a:rPr lang="en-US" sz="1200" dirty="0">
                          <a:solidFill>
                            <a:schemeClr val="bg1">
                              <a:lumMod val="75000"/>
                              <a:lumOff val="25000"/>
                            </a:schemeClr>
                          </a:solidFill>
                          <a:latin typeface="Abadi" panose="020B0604020104020204" pitchFamily="34" charset="0"/>
                        </a:rPr>
                        <a:t>Best Use Case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Best for simple service credentials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internal (inside your WAN/LAN) microservices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user authentication</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delegated auth</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public clients, mobile/web</a:t>
                      </a:r>
                    </a:p>
                  </a:txBody>
                  <a:tcPr/>
                </a:tc>
                <a:extLst>
                  <a:ext uri="{0D108BD9-81ED-4DB2-BD59-A6C34878D82A}">
                    <a16:rowId xmlns:a16="http://schemas.microsoft.com/office/drawing/2014/main" val="972978848"/>
                  </a:ext>
                </a:extLst>
              </a:tr>
              <a:tr h="797399">
                <a:tc>
                  <a:txBody>
                    <a:bodyPr/>
                    <a:lstStyle/>
                    <a:p>
                      <a:r>
                        <a:rPr lang="en-US" sz="1200" dirty="0">
                          <a:solidFill>
                            <a:schemeClr val="bg1">
                              <a:lumMod val="75000"/>
                              <a:lumOff val="25000"/>
                            </a:schemeClr>
                          </a:solidFill>
                          <a:latin typeface="Abadi" panose="020B0604020104020204" pitchFamily="34" charset="0"/>
                        </a:rPr>
                        <a:t>Security Nuances</a:t>
                      </a:r>
                    </a:p>
                  </a:txBody>
                  <a:tcPr/>
                </a:tc>
                <a:tc>
                  <a:txBody>
                    <a:bodyPr/>
                    <a:lstStyle/>
                    <a:p>
                      <a:endParaRPr lang="en-US" sz="1200" dirty="0">
                        <a:solidFill>
                          <a:schemeClr val="bg1">
                            <a:lumMod val="75000"/>
                            <a:lumOff val="25000"/>
                          </a:schemeClr>
                        </a:solidFill>
                        <a:latin typeface="Abadi" panose="020B0604020104020204" pitchFamily="34" charset="0"/>
                      </a:endParaRP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Store access tokens in memory or secure </a:t>
                      </a:r>
                      <a:r>
                        <a:rPr lang="en-US" sz="1200" dirty="0" err="1">
                          <a:solidFill>
                            <a:schemeClr val="bg1">
                              <a:lumMod val="75000"/>
                              <a:lumOff val="25000"/>
                            </a:schemeClr>
                          </a:solidFill>
                          <a:latin typeface="OCR A Extended" panose="02010509020102010303" pitchFamily="50" charset="0"/>
                        </a:rPr>
                        <a:t>httpOnly</a:t>
                      </a:r>
                      <a:r>
                        <a:rPr lang="en-US" sz="1200" dirty="0">
                          <a:solidFill>
                            <a:schemeClr val="bg1">
                              <a:lumMod val="75000"/>
                              <a:lumOff val="25000"/>
                            </a:schemeClr>
                          </a:solidFill>
                          <a:latin typeface="Abadi" panose="020B0604020104020204" pitchFamily="34" charset="0"/>
                        </a:rPr>
                        <a:t> cookies, avoid </a:t>
                      </a:r>
                      <a:r>
                        <a:rPr lang="en-US" sz="1200" dirty="0" err="1">
                          <a:solidFill>
                            <a:schemeClr val="bg1">
                              <a:lumMod val="75000"/>
                              <a:lumOff val="25000"/>
                            </a:schemeClr>
                          </a:solidFill>
                          <a:latin typeface="OCR A Extended" panose="02010509020102010303" pitchFamily="50" charset="0"/>
                        </a:rPr>
                        <a:t>localStorage</a:t>
                      </a:r>
                      <a:r>
                        <a:rPr lang="en-US" sz="1200" dirty="0">
                          <a:solidFill>
                            <a:schemeClr val="bg1">
                              <a:lumMod val="75000"/>
                              <a:lumOff val="25000"/>
                            </a:schemeClr>
                          </a:solidFill>
                          <a:latin typeface="Abadi" panose="020B0604020104020204" pitchFamily="34" charset="0"/>
                        </a:rPr>
                        <a:t> for web apps.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Choose asymmetric signing (RS256) if multiple services verify tokens without sharing secret.</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Always verify </a:t>
                      </a:r>
                      <a:r>
                        <a:rPr lang="en-US" sz="1200" dirty="0">
                          <a:solidFill>
                            <a:schemeClr val="bg1">
                              <a:lumMod val="75000"/>
                              <a:lumOff val="25000"/>
                            </a:schemeClr>
                          </a:solidFill>
                          <a:latin typeface="OCR A Extended" panose="02010509020102010303" pitchFamily="50" charset="0"/>
                        </a:rPr>
                        <a:t>exp</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OCR A Extended" panose="02010509020102010303" pitchFamily="50" charset="0"/>
                        </a:rPr>
                        <a:t>nbf</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aud</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iss</a:t>
                      </a:r>
                      <a:r>
                        <a:rPr lang="en-US" sz="1200" dirty="0">
                          <a:solidFill>
                            <a:schemeClr val="bg1">
                              <a:lumMod val="75000"/>
                              <a:lumOff val="25000"/>
                            </a:schemeClr>
                          </a:solidFill>
                          <a:latin typeface="Abadi" panose="020B0604020104020204" pitchFamily="34" charset="0"/>
                        </a:rPr>
                        <a:t>, and </a:t>
                      </a:r>
                      <a:r>
                        <a:rPr lang="en-US" sz="1200" kern="1200" dirty="0">
                          <a:solidFill>
                            <a:schemeClr val="bg1">
                              <a:lumMod val="75000"/>
                              <a:lumOff val="25000"/>
                            </a:schemeClr>
                          </a:solidFill>
                          <a:latin typeface="OCR A Extended" panose="02010509020102010303" pitchFamily="50" charset="0"/>
                          <a:ea typeface="+mn-ea"/>
                          <a:cs typeface="+mn-cs"/>
                        </a:rPr>
                        <a:t>signature</a:t>
                      </a:r>
                      <a:r>
                        <a:rPr lang="en-US" sz="1200" dirty="0">
                          <a:solidFill>
                            <a:schemeClr val="bg1">
                              <a:lumMod val="75000"/>
                              <a:lumOff val="25000"/>
                            </a:schemeClr>
                          </a:solidFill>
                          <a:latin typeface="Abadi" panose="020B0604020104020204" pitchFamily="34" charset="0"/>
                        </a:rPr>
                        <a:t>.</a:t>
                      </a:r>
                    </a:p>
                  </a:txBody>
                  <a:tcPr/>
                </a:tc>
                <a:extLst>
                  <a:ext uri="{0D108BD9-81ED-4DB2-BD59-A6C34878D82A}">
                    <a16:rowId xmlns:a16="http://schemas.microsoft.com/office/drawing/2014/main" val="2902449301"/>
                  </a:ext>
                </a:extLst>
              </a:tr>
            </a:tbl>
          </a:graphicData>
        </a:graphic>
      </p:graphicFrame>
    </p:spTree>
    <p:extLst>
      <p:ext uri="{BB962C8B-B14F-4D97-AF65-F5344CB8AC3E}">
        <p14:creationId xmlns:p14="http://schemas.microsoft.com/office/powerpoint/2010/main" val="9182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9F2B0-F3F5-6DD5-E8C9-02EF2D0E1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F3A55-C0A6-BDAF-97AE-32AB9A1C15CF}"/>
              </a:ext>
            </a:extLst>
          </p:cNvPr>
          <p:cNvSpPr>
            <a:spLocks noGrp="1"/>
          </p:cNvSpPr>
          <p:nvPr>
            <p:ph type="title"/>
          </p:nvPr>
        </p:nvSpPr>
        <p:spPr>
          <a:xfrm>
            <a:off x="919119" y="79248"/>
            <a:ext cx="10353762" cy="970450"/>
          </a:xfrm>
        </p:spPr>
        <p:txBody>
          <a:bodyPr/>
          <a:lstStyle/>
          <a:p>
            <a:r>
              <a:rPr lang="en-US" dirty="0"/>
              <a:t>Sec-Basics | OAuth 2.0 m2m Flow</a:t>
            </a:r>
          </a:p>
        </p:txBody>
      </p:sp>
      <p:pic>
        <p:nvPicPr>
          <p:cNvPr id="7" name="Picture 6">
            <a:extLst>
              <a:ext uri="{FF2B5EF4-FFF2-40B4-BE49-F238E27FC236}">
                <a16:creationId xmlns:a16="http://schemas.microsoft.com/office/drawing/2014/main" id="{BC59C7B8-1962-CA16-0AC4-211B8EA9811F}"/>
              </a:ext>
            </a:extLst>
          </p:cNvPr>
          <p:cNvPicPr>
            <a:picLocks noChangeAspect="1"/>
          </p:cNvPicPr>
          <p:nvPr/>
        </p:nvPicPr>
        <p:blipFill>
          <a:blip r:embed="rId2"/>
          <a:stretch>
            <a:fillRect/>
          </a:stretch>
        </p:blipFill>
        <p:spPr>
          <a:xfrm>
            <a:off x="2826216" y="1049698"/>
            <a:ext cx="6539567" cy="5610216"/>
          </a:xfrm>
          <a:prstGeom prst="rect">
            <a:avLst/>
          </a:prstGeom>
        </p:spPr>
      </p:pic>
    </p:spTree>
    <p:extLst>
      <p:ext uri="{BB962C8B-B14F-4D97-AF65-F5344CB8AC3E}">
        <p14:creationId xmlns:p14="http://schemas.microsoft.com/office/powerpoint/2010/main" val="237149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0504-8948-A80E-EE30-0B494882D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C2330-B0A3-B9DE-B823-06447E828ED4}"/>
              </a:ext>
            </a:extLst>
          </p:cNvPr>
          <p:cNvSpPr>
            <a:spLocks noGrp="1"/>
          </p:cNvSpPr>
          <p:nvPr>
            <p:ph type="title"/>
          </p:nvPr>
        </p:nvSpPr>
        <p:spPr>
          <a:xfrm>
            <a:off x="919119" y="79248"/>
            <a:ext cx="10353762" cy="970450"/>
          </a:xfrm>
        </p:spPr>
        <p:txBody>
          <a:bodyPr/>
          <a:lstStyle/>
          <a:p>
            <a:r>
              <a:rPr lang="en-US" dirty="0"/>
              <a:t>Sec-Basics | OAuth 2.0 Prequel</a:t>
            </a:r>
          </a:p>
        </p:txBody>
      </p:sp>
      <p:pic>
        <p:nvPicPr>
          <p:cNvPr id="4" name="Picture 3">
            <a:extLst>
              <a:ext uri="{FF2B5EF4-FFF2-40B4-BE49-F238E27FC236}">
                <a16:creationId xmlns:a16="http://schemas.microsoft.com/office/drawing/2014/main" id="{031A843A-3EB2-EF69-03AE-6AD964723DC7}"/>
              </a:ext>
            </a:extLst>
          </p:cNvPr>
          <p:cNvPicPr>
            <a:picLocks noChangeAspect="1"/>
          </p:cNvPicPr>
          <p:nvPr/>
        </p:nvPicPr>
        <p:blipFill>
          <a:blip r:embed="rId2"/>
          <a:stretch>
            <a:fillRect/>
          </a:stretch>
        </p:blipFill>
        <p:spPr>
          <a:xfrm>
            <a:off x="1780573" y="1357023"/>
            <a:ext cx="8630854" cy="4143953"/>
          </a:xfrm>
          <a:prstGeom prst="rect">
            <a:avLst/>
          </a:prstGeom>
        </p:spPr>
      </p:pic>
      <p:sp>
        <p:nvSpPr>
          <p:cNvPr id="5" name="Title 1">
            <a:extLst>
              <a:ext uri="{FF2B5EF4-FFF2-40B4-BE49-F238E27FC236}">
                <a16:creationId xmlns:a16="http://schemas.microsoft.com/office/drawing/2014/main" id="{94F197FC-90E1-85D9-137C-E88A4C7813DA}"/>
              </a:ext>
            </a:extLst>
          </p:cNvPr>
          <p:cNvSpPr txBox="1">
            <a:spLocks/>
          </p:cNvSpPr>
          <p:nvPr/>
        </p:nvSpPr>
        <p:spPr>
          <a:xfrm>
            <a:off x="919119" y="5208368"/>
            <a:ext cx="308457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Do this first!</a:t>
            </a:r>
          </a:p>
        </p:txBody>
      </p:sp>
    </p:spTree>
    <p:extLst>
      <p:ext uri="{BB962C8B-B14F-4D97-AF65-F5344CB8AC3E}">
        <p14:creationId xmlns:p14="http://schemas.microsoft.com/office/powerpoint/2010/main" val="292688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3EAF-3BC4-966B-B516-505875CA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62D53-CC79-4630-B0CE-16195A36670F}"/>
              </a:ext>
            </a:extLst>
          </p:cNvPr>
          <p:cNvSpPr>
            <a:spLocks noGrp="1"/>
          </p:cNvSpPr>
          <p:nvPr>
            <p:ph type="title"/>
          </p:nvPr>
        </p:nvSpPr>
        <p:spPr/>
        <p:txBody>
          <a:bodyPr/>
          <a:lstStyle/>
          <a:p>
            <a:r>
              <a:rPr lang="en-US" dirty="0" err="1"/>
              <a:t>FastAPI</a:t>
            </a:r>
            <a:r>
              <a:rPr lang="en-US" dirty="0"/>
              <a:t> Security</a:t>
            </a:r>
          </a:p>
        </p:txBody>
      </p:sp>
      <p:sp>
        <p:nvSpPr>
          <p:cNvPr id="3" name="Content Placeholder 2">
            <a:extLst>
              <a:ext uri="{FF2B5EF4-FFF2-40B4-BE49-F238E27FC236}">
                <a16:creationId xmlns:a16="http://schemas.microsoft.com/office/drawing/2014/main" id="{B4AA91AA-F9E7-9A75-37FA-41525F2D3CE9}"/>
              </a:ext>
            </a:extLst>
          </p:cNvPr>
          <p:cNvSpPr>
            <a:spLocks noGrp="1"/>
          </p:cNvSpPr>
          <p:nvPr>
            <p:ph idx="1"/>
          </p:nvPr>
        </p:nvSpPr>
        <p:spPr/>
        <p:txBody>
          <a:bodyPr/>
          <a:lstStyle/>
          <a:p>
            <a:pPr marL="36900" indent="0">
              <a:buNone/>
            </a:pPr>
            <a:r>
              <a:rPr lang="en-US" dirty="0"/>
              <a:t>Let’s discuss:</a:t>
            </a:r>
          </a:p>
          <a:p>
            <a:pPr marL="36900" indent="0">
              <a:buNone/>
            </a:pPr>
            <a:endParaRPr lang="en-US" dirty="0"/>
          </a:p>
          <a:p>
            <a:r>
              <a:rPr lang="en-US" dirty="0"/>
              <a:t>While looking at code</a:t>
            </a:r>
          </a:p>
          <a:p>
            <a:pPr lvl="1"/>
            <a:r>
              <a:rPr lang="en-US" dirty="0"/>
              <a:t>Leverage built-in security features</a:t>
            </a:r>
          </a:p>
          <a:p>
            <a:pPr lvl="1"/>
            <a:r>
              <a:rPr lang="en-US" dirty="0"/>
              <a:t>Use dependency injection for security</a:t>
            </a:r>
          </a:p>
          <a:p>
            <a:pPr lvl="1"/>
            <a:r>
              <a:rPr lang="en-US" dirty="0"/>
              <a:t>Spot shortcomings of the original design</a:t>
            </a:r>
          </a:p>
          <a:p>
            <a:pPr lvl="1"/>
            <a:r>
              <a:rPr lang="en-US" dirty="0"/>
              <a:t>Address how to correct structural data issues</a:t>
            </a:r>
          </a:p>
          <a:p>
            <a:pPr lvl="1"/>
            <a:r>
              <a:rPr lang="en-US" dirty="0"/>
              <a:t>Implement (and test) machine-2-machine OAuth 2.0 flow</a:t>
            </a:r>
          </a:p>
        </p:txBody>
      </p:sp>
    </p:spTree>
    <p:extLst>
      <p:ext uri="{BB962C8B-B14F-4D97-AF65-F5344CB8AC3E}">
        <p14:creationId xmlns:p14="http://schemas.microsoft.com/office/powerpoint/2010/main" val="211092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F2C6-61CB-8A8D-A1DF-CEEE10FCD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F2B4D-B49C-0051-30D0-B00D694E8773}"/>
              </a:ext>
            </a:extLst>
          </p:cNvPr>
          <p:cNvSpPr>
            <a:spLocks noGrp="1"/>
          </p:cNvSpPr>
          <p:nvPr>
            <p:ph type="title"/>
          </p:nvPr>
        </p:nvSpPr>
        <p:spPr/>
        <p:txBody>
          <a:bodyPr/>
          <a:lstStyle/>
          <a:p>
            <a:r>
              <a:rPr lang="en-US" dirty="0" err="1"/>
              <a:t>FastAPI</a:t>
            </a:r>
            <a:r>
              <a:rPr lang="en-US" dirty="0"/>
              <a:t> Security | Built-In Features</a:t>
            </a:r>
          </a:p>
        </p:txBody>
      </p:sp>
      <p:sp>
        <p:nvSpPr>
          <p:cNvPr id="3" name="Content Placeholder 2">
            <a:extLst>
              <a:ext uri="{FF2B5EF4-FFF2-40B4-BE49-F238E27FC236}">
                <a16:creationId xmlns:a16="http://schemas.microsoft.com/office/drawing/2014/main" id="{1AEC0489-3E35-7A93-F5C3-C644F53DA807}"/>
              </a:ext>
            </a:extLst>
          </p:cNvPr>
          <p:cNvSpPr>
            <a:spLocks noGrp="1"/>
          </p:cNvSpPr>
          <p:nvPr>
            <p:ph idx="1"/>
          </p:nvPr>
        </p:nvSpPr>
        <p:spPr/>
        <p:txBody>
          <a:bodyPr/>
          <a:lstStyle/>
          <a:p>
            <a:r>
              <a:rPr lang="en-US" dirty="0"/>
              <a:t>Fast API contains small helper dependencies available in the </a:t>
            </a:r>
            <a:r>
              <a:rPr lang="en-US" sz="1800" dirty="0" err="1">
                <a:solidFill>
                  <a:schemeClr val="accent1"/>
                </a:solidFill>
                <a:latin typeface="OCR A Extended" panose="02010509020102010303" pitchFamily="50" charset="0"/>
              </a:rPr>
              <a:t>fastapi.security</a:t>
            </a:r>
            <a:r>
              <a:rPr lang="en-US" sz="1800" dirty="0">
                <a:solidFill>
                  <a:schemeClr val="accent1"/>
                </a:solidFill>
                <a:latin typeface="OCR A Extended" panose="02010509020102010303" pitchFamily="50" charset="0"/>
              </a:rPr>
              <a:t> </a:t>
            </a:r>
            <a:r>
              <a:rPr lang="en-US" dirty="0"/>
              <a:t>module</a:t>
            </a:r>
          </a:p>
          <a:p>
            <a:r>
              <a:rPr lang="en-US" dirty="0"/>
              <a:t>These are some utilities available</a:t>
            </a:r>
          </a:p>
          <a:p>
            <a:pPr lvl="1"/>
            <a:r>
              <a:rPr lang="en-US" dirty="0"/>
              <a:t>OAuth2 </a:t>
            </a:r>
            <a:r>
              <a:rPr lang="en-US" dirty="0" err="1"/>
              <a:t>PasswordBearer</a:t>
            </a:r>
            <a:endParaRPr lang="en-US" dirty="0"/>
          </a:p>
          <a:p>
            <a:pPr lvl="1"/>
            <a:r>
              <a:rPr lang="en-US" dirty="0"/>
              <a:t>OAuth2</a:t>
            </a:r>
          </a:p>
          <a:p>
            <a:pPr lvl="1"/>
            <a:r>
              <a:rPr lang="en-US" dirty="0"/>
              <a:t>HTTP Basic</a:t>
            </a:r>
          </a:p>
          <a:p>
            <a:pPr lvl="1"/>
            <a:r>
              <a:rPr lang="en-US" dirty="0"/>
              <a:t>HTTP Bearer</a:t>
            </a:r>
          </a:p>
          <a:p>
            <a:pPr lvl="1"/>
            <a:r>
              <a:rPr lang="en-US" dirty="0"/>
              <a:t>HTTP Digest</a:t>
            </a:r>
          </a:p>
          <a:p>
            <a:pPr lvl="1"/>
            <a:r>
              <a:rPr lang="en-US" dirty="0" err="1"/>
              <a:t>APIKey</a:t>
            </a:r>
            <a:r>
              <a:rPr lang="en-US" dirty="0"/>
              <a:t> Header</a:t>
            </a:r>
          </a:p>
          <a:p>
            <a:pPr lvl="1"/>
            <a:r>
              <a:rPr lang="en-US" dirty="0" err="1"/>
              <a:t>APIKey</a:t>
            </a:r>
            <a:r>
              <a:rPr lang="en-US" dirty="0"/>
              <a:t> Query</a:t>
            </a:r>
          </a:p>
        </p:txBody>
      </p:sp>
    </p:spTree>
    <p:extLst>
      <p:ext uri="{BB962C8B-B14F-4D97-AF65-F5344CB8AC3E}">
        <p14:creationId xmlns:p14="http://schemas.microsoft.com/office/powerpoint/2010/main" val="8531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E0D48-1B3A-DED5-598C-AA4C9B2FA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4EA25-1DA6-D700-E2A6-2379814B1B0D}"/>
              </a:ext>
            </a:extLst>
          </p:cNvPr>
          <p:cNvSpPr>
            <a:spLocks noGrp="1"/>
          </p:cNvSpPr>
          <p:nvPr>
            <p:ph type="title"/>
          </p:nvPr>
        </p:nvSpPr>
        <p:spPr/>
        <p:txBody>
          <a:bodyPr/>
          <a:lstStyle/>
          <a:p>
            <a:r>
              <a:rPr lang="en-US" dirty="0" err="1"/>
              <a:t>FastAPI</a:t>
            </a:r>
            <a:r>
              <a:rPr lang="en-US" dirty="0"/>
              <a:t> Security | Rate-Limiting</a:t>
            </a:r>
          </a:p>
        </p:txBody>
      </p:sp>
      <p:sp>
        <p:nvSpPr>
          <p:cNvPr id="3" name="Content Placeholder 2">
            <a:extLst>
              <a:ext uri="{FF2B5EF4-FFF2-40B4-BE49-F238E27FC236}">
                <a16:creationId xmlns:a16="http://schemas.microsoft.com/office/drawing/2014/main" id="{285B0522-DBCA-1597-A8C9-7C6DBB6F131E}"/>
              </a:ext>
            </a:extLst>
          </p:cNvPr>
          <p:cNvSpPr>
            <a:spLocks noGrp="1"/>
          </p:cNvSpPr>
          <p:nvPr>
            <p:ph idx="1"/>
          </p:nvPr>
        </p:nvSpPr>
        <p:spPr/>
        <p:txBody>
          <a:bodyPr>
            <a:normAutofit fontScale="92500" lnSpcReduction="10000"/>
          </a:bodyPr>
          <a:lstStyle/>
          <a:p>
            <a:r>
              <a:rPr lang="en-US" dirty="0"/>
              <a:t>API Rate-Limiting</a:t>
            </a:r>
          </a:p>
          <a:p>
            <a:pPr lvl="1"/>
            <a:r>
              <a:rPr lang="en-US" dirty="0"/>
              <a:t>Helps control the frequency of requests to the entirety or selected routes of a REST API with a fixed limit</a:t>
            </a:r>
          </a:p>
          <a:p>
            <a:pPr lvl="1"/>
            <a:r>
              <a:rPr lang="en-US" dirty="0"/>
              <a:t>Callers can be uniquely identified by IP Address, API Key, user ID, etc.</a:t>
            </a:r>
          </a:p>
          <a:p>
            <a:pPr lvl="1"/>
            <a:r>
              <a:rPr lang="en-US" dirty="0"/>
              <a:t>Can be applied uniformly to the whole API or routes of the API</a:t>
            </a:r>
          </a:p>
          <a:p>
            <a:pPr lvl="1"/>
            <a:r>
              <a:rPr lang="en-US" dirty="0"/>
              <a:t>When limit is hit, subsequent requests are blocked (HTTP 429 Too Many Requests)</a:t>
            </a:r>
          </a:p>
          <a:p>
            <a:pPr lvl="1"/>
            <a:r>
              <a:rPr lang="en-US" dirty="0"/>
              <a:t>Focus is towards prevent API abuse (DDoS)</a:t>
            </a:r>
          </a:p>
          <a:p>
            <a:r>
              <a:rPr lang="en-US" dirty="0"/>
              <a:t>API Throttling</a:t>
            </a:r>
          </a:p>
          <a:p>
            <a:pPr lvl="1"/>
            <a:r>
              <a:rPr lang="en-US" dirty="0"/>
              <a:t>It is another API access control which aims to control frequency of requests with a dynamic value that changes based on sever criteria such as Server Load, User Priority, Request Type, Time of Day, etc.</a:t>
            </a:r>
          </a:p>
          <a:p>
            <a:pPr lvl="1"/>
            <a:r>
              <a:rPr lang="en-US" dirty="0"/>
              <a:t>Focus is towards system performance and availability</a:t>
            </a:r>
          </a:p>
          <a:p>
            <a:endParaRPr lang="en-US" dirty="0"/>
          </a:p>
        </p:txBody>
      </p:sp>
    </p:spTree>
    <p:extLst>
      <p:ext uri="{BB962C8B-B14F-4D97-AF65-F5344CB8AC3E}">
        <p14:creationId xmlns:p14="http://schemas.microsoft.com/office/powerpoint/2010/main" val="173435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ADFE-C4E0-32D2-F0FE-733249CED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60CB8-585C-A03D-11B9-BC09FCA0FF9E}"/>
              </a:ext>
            </a:extLst>
          </p:cNvPr>
          <p:cNvSpPr>
            <a:spLocks noGrp="1"/>
          </p:cNvSpPr>
          <p:nvPr>
            <p:ph type="title"/>
          </p:nvPr>
        </p:nvSpPr>
        <p:spPr>
          <a:xfrm>
            <a:off x="913795" y="143256"/>
            <a:ext cx="10353762" cy="970450"/>
          </a:xfrm>
        </p:spPr>
        <p:txBody>
          <a:bodyPr/>
          <a:lstStyle/>
          <a:p>
            <a:r>
              <a:rPr lang="en-US" dirty="0"/>
              <a:t>Evolvable APIs| Versioning</a:t>
            </a:r>
          </a:p>
        </p:txBody>
      </p:sp>
      <p:sp>
        <p:nvSpPr>
          <p:cNvPr id="3" name="Content Placeholder 2">
            <a:extLst>
              <a:ext uri="{FF2B5EF4-FFF2-40B4-BE49-F238E27FC236}">
                <a16:creationId xmlns:a16="http://schemas.microsoft.com/office/drawing/2014/main" id="{46792B71-99B6-5A23-EC65-0E7CF9F9447D}"/>
              </a:ext>
            </a:extLst>
          </p:cNvPr>
          <p:cNvSpPr>
            <a:spLocks noGrp="1"/>
          </p:cNvSpPr>
          <p:nvPr>
            <p:ph idx="1"/>
          </p:nvPr>
        </p:nvSpPr>
        <p:spPr>
          <a:xfrm>
            <a:off x="913795" y="1580051"/>
            <a:ext cx="10353762" cy="4866470"/>
          </a:xfrm>
        </p:spPr>
        <p:txBody>
          <a:bodyPr>
            <a:normAutofit fontScale="92500" lnSpcReduction="20000"/>
          </a:bodyPr>
          <a:lstStyle/>
          <a:p>
            <a:r>
              <a:rPr lang="en-US" dirty="0"/>
              <a:t>REST API versioning allows an API to evolve overtime and introduce braking changes without interrupting service to clients using a previous API version</a:t>
            </a:r>
          </a:p>
          <a:p>
            <a:r>
              <a:rPr lang="en-US" dirty="0"/>
              <a:t>Consider implementing if you are exposing your API to public Internet</a:t>
            </a:r>
          </a:p>
          <a:p>
            <a:r>
              <a:rPr lang="en-US" dirty="0"/>
              <a:t>Define a policy of how your API contract may change and make clients aware of it</a:t>
            </a:r>
          </a:p>
          <a:p>
            <a:r>
              <a:rPr lang="en-US" dirty="0"/>
              <a:t>Leverage concepts from Semantic Versioning v2.0.0 (</a:t>
            </a:r>
            <a:r>
              <a:rPr lang="en-US" sz="1500" dirty="0" err="1">
                <a:solidFill>
                  <a:schemeClr val="accent1"/>
                </a:solidFill>
                <a:latin typeface="OCR A Extended" panose="02010509020102010303" pitchFamily="50" charset="0"/>
              </a:rPr>
              <a:t>major.minor.patch</a:t>
            </a:r>
            <a:r>
              <a:rPr lang="en-US" dirty="0"/>
              <a:t>)</a:t>
            </a:r>
          </a:p>
          <a:p>
            <a:pPr lvl="1"/>
            <a:r>
              <a:rPr lang="en-US" dirty="0"/>
              <a:t>Purpose/Scope – communication stability between provider-consumer of the API</a:t>
            </a:r>
          </a:p>
          <a:p>
            <a:pPr lvl="1"/>
            <a:r>
              <a:rPr lang="en-US" dirty="0"/>
              <a:t>Format – Use </a:t>
            </a:r>
            <a:r>
              <a:rPr lang="en-US" sz="1500" dirty="0">
                <a:solidFill>
                  <a:schemeClr val="accent1"/>
                </a:solidFill>
                <a:latin typeface="OCR A Extended" panose="02010509020102010303" pitchFamily="50" charset="0"/>
              </a:rPr>
              <a:t>v1</a:t>
            </a:r>
            <a:r>
              <a:rPr lang="en-US" dirty="0"/>
              <a:t> or </a:t>
            </a:r>
            <a:r>
              <a:rPr lang="en-US" sz="1500" dirty="0">
                <a:solidFill>
                  <a:schemeClr val="accent1"/>
                </a:solidFill>
                <a:latin typeface="OCR A Extended" panose="02010509020102010303" pitchFamily="50" charset="0"/>
              </a:rPr>
              <a:t>v1.1</a:t>
            </a:r>
            <a:r>
              <a:rPr lang="en-US" dirty="0"/>
              <a:t>, no need to introduce “patch” number</a:t>
            </a:r>
          </a:p>
          <a:p>
            <a:pPr lvl="1"/>
            <a:r>
              <a:rPr lang="en-US" dirty="0"/>
              <a:t>Meaning of Increments – You are in control. Example:</a:t>
            </a:r>
          </a:p>
          <a:p>
            <a:pPr lvl="2"/>
            <a:r>
              <a:rPr lang="en-US" dirty="0"/>
              <a:t>Major – breaking changes to existing endpoints, removed fields from request/response pairs</a:t>
            </a:r>
          </a:p>
          <a:p>
            <a:pPr lvl="2"/>
            <a:r>
              <a:rPr lang="en-US" dirty="0"/>
              <a:t>Minor – new endpoints or optional fields in existing endpoints, no fields removed in existing request/response pairs</a:t>
            </a:r>
          </a:p>
          <a:p>
            <a:pPr lvl="1"/>
            <a:r>
              <a:rPr lang="en-US" dirty="0"/>
              <a:t>Backwards compatibility – You must guarantee and commit to it. Document it!</a:t>
            </a:r>
          </a:p>
          <a:p>
            <a:pPr lvl="1"/>
            <a:r>
              <a:rPr lang="en-US" dirty="0"/>
              <a:t>Version Lifecycle – Deprecate old versions (e.g., anything older than 3 versions ago)</a:t>
            </a:r>
          </a:p>
          <a:p>
            <a:r>
              <a:rPr lang="en-US" dirty="0"/>
              <a:t>Standards?  You’ll need to define one and make your clients aware</a:t>
            </a:r>
          </a:p>
          <a:p>
            <a:pPr lvl="1"/>
            <a:endParaRPr lang="en-US" dirty="0"/>
          </a:p>
        </p:txBody>
      </p:sp>
    </p:spTree>
    <p:extLst>
      <p:ext uri="{BB962C8B-B14F-4D97-AF65-F5344CB8AC3E}">
        <p14:creationId xmlns:p14="http://schemas.microsoft.com/office/powerpoint/2010/main" val="2603547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BB23C-0EA8-9267-CCA5-B94DFEF89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26144-F29E-01F5-8354-44FA515CB90B}"/>
              </a:ext>
            </a:extLst>
          </p:cNvPr>
          <p:cNvSpPr>
            <a:spLocks noGrp="1"/>
          </p:cNvSpPr>
          <p:nvPr>
            <p:ph type="title"/>
          </p:nvPr>
        </p:nvSpPr>
        <p:spPr>
          <a:xfrm>
            <a:off x="913795" y="143256"/>
            <a:ext cx="10353762" cy="670560"/>
          </a:xfrm>
        </p:spPr>
        <p:txBody>
          <a:bodyPr>
            <a:normAutofit fontScale="90000"/>
          </a:bodyPr>
          <a:lstStyle/>
          <a:p>
            <a:r>
              <a:rPr lang="en-US" dirty="0"/>
              <a:t>Evolvable APIs| Versioning Strategies</a:t>
            </a:r>
          </a:p>
        </p:txBody>
      </p:sp>
      <p:sp>
        <p:nvSpPr>
          <p:cNvPr id="3" name="Content Placeholder 2">
            <a:extLst>
              <a:ext uri="{FF2B5EF4-FFF2-40B4-BE49-F238E27FC236}">
                <a16:creationId xmlns:a16="http://schemas.microsoft.com/office/drawing/2014/main" id="{1D12C1FE-C44B-C81E-3017-8741B68CABFA}"/>
              </a:ext>
            </a:extLst>
          </p:cNvPr>
          <p:cNvSpPr>
            <a:spLocks noGrp="1"/>
          </p:cNvSpPr>
          <p:nvPr>
            <p:ph idx="1"/>
          </p:nvPr>
        </p:nvSpPr>
        <p:spPr>
          <a:xfrm>
            <a:off x="913795" y="950976"/>
            <a:ext cx="10353762" cy="5495545"/>
          </a:xfrm>
        </p:spPr>
        <p:txBody>
          <a:bodyPr>
            <a:normAutofit fontScale="85000" lnSpcReduction="20000"/>
          </a:bodyPr>
          <a:lstStyle/>
          <a:p>
            <a:r>
              <a:rPr lang="en-US" dirty="0"/>
              <a:t>URI Versioning (very common)</a:t>
            </a:r>
          </a:p>
          <a:p>
            <a:pPr lvl="1"/>
            <a:r>
              <a:rPr lang="en-US" dirty="0"/>
              <a:t>The API version is defined on the route itself. Explicit. Easy to read. Cacheable.</a:t>
            </a:r>
          </a:p>
          <a:p>
            <a:pPr lvl="1"/>
            <a:r>
              <a:rPr lang="en-US" dirty="0"/>
              <a:t>Can lead to “URL Clutter”.</a:t>
            </a:r>
          </a:p>
          <a:p>
            <a:pPr lvl="1"/>
            <a:r>
              <a:rPr lang="en-US" dirty="0"/>
              <a:t>Example v1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/v1/</a:t>
            </a:r>
            <a:r>
              <a:rPr lang="en-US" sz="1400" dirty="0" err="1">
                <a:solidFill>
                  <a:schemeClr val="accent1"/>
                </a:solidFill>
                <a:latin typeface="OCR A Extended" panose="02010509020102010303" pitchFamily="50" charset="0"/>
              </a:rPr>
              <a:t>books?skip</a:t>
            </a:r>
            <a:r>
              <a:rPr lang="en-US" sz="1400" dirty="0">
                <a:solidFill>
                  <a:schemeClr val="accent1"/>
                </a:solidFill>
                <a:latin typeface="OCR A Extended" panose="02010509020102010303" pitchFamily="50" charset="0"/>
              </a:rPr>
              <a:t>=0&amp;limit=100</a:t>
            </a:r>
          </a:p>
          <a:p>
            <a:pPr lvl="1"/>
            <a:r>
              <a:rPr lang="en-US" dirty="0"/>
              <a:t>Example v2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/v1/</a:t>
            </a:r>
            <a:r>
              <a:rPr lang="en-US" sz="1400" dirty="0" err="1">
                <a:solidFill>
                  <a:schemeClr val="accent1"/>
                </a:solidFill>
                <a:latin typeface="OCR A Extended" panose="02010509020102010303" pitchFamily="50" charset="0"/>
              </a:rPr>
              <a:t>books?skip</a:t>
            </a:r>
            <a:r>
              <a:rPr lang="en-US" sz="1400" dirty="0">
                <a:solidFill>
                  <a:schemeClr val="accent1"/>
                </a:solidFill>
                <a:latin typeface="OCR A Extended" panose="02010509020102010303" pitchFamily="50" charset="0"/>
              </a:rPr>
              <a:t>=0&amp;limit=100</a:t>
            </a:r>
            <a:endParaRPr lang="en-US" sz="1400" dirty="0"/>
          </a:p>
          <a:p>
            <a:r>
              <a:rPr lang="en-US" dirty="0"/>
              <a:t>Query</a:t>
            </a:r>
          </a:p>
          <a:p>
            <a:pPr lvl="1"/>
            <a:r>
              <a:rPr lang="en-US" dirty="0"/>
              <a:t>The API version is defined one of the </a:t>
            </a:r>
            <a:r>
              <a:rPr lang="en-US" sz="1400" dirty="0">
                <a:solidFill>
                  <a:schemeClr val="accent1"/>
                </a:solidFill>
                <a:latin typeface="OCR A Extended" panose="02010509020102010303" pitchFamily="50" charset="0"/>
              </a:rPr>
              <a:t>query-string</a:t>
            </a:r>
            <a:r>
              <a:rPr lang="en-US" dirty="0"/>
              <a:t> parameters. Explicit. Could be difficult see a version if the </a:t>
            </a:r>
            <a:r>
              <a:rPr lang="en-US" sz="1400" dirty="0">
                <a:solidFill>
                  <a:schemeClr val="accent1"/>
                </a:solidFill>
                <a:latin typeface="OCR A Extended" panose="02010509020102010303" pitchFamily="50" charset="0"/>
              </a:rPr>
              <a:t>query-string</a:t>
            </a:r>
            <a:r>
              <a:rPr lang="en-US" dirty="0"/>
              <a:t> is long.</a:t>
            </a:r>
          </a:p>
          <a:p>
            <a:pPr lvl="1"/>
            <a:r>
              <a:rPr lang="en-US" dirty="0"/>
              <a:t>Example v1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a:t>
            </a:r>
            <a:r>
              <a:rPr lang="en-US" sz="1400" dirty="0" err="1">
                <a:solidFill>
                  <a:schemeClr val="accent1"/>
                </a:solidFill>
                <a:latin typeface="OCR A Extended" panose="02010509020102010303" pitchFamily="50" charset="0"/>
              </a:rPr>
              <a:t>books?version</a:t>
            </a:r>
            <a:r>
              <a:rPr lang="en-US" sz="1400" dirty="0">
                <a:solidFill>
                  <a:schemeClr val="accent1"/>
                </a:solidFill>
                <a:latin typeface="OCR A Extended" panose="02010509020102010303" pitchFamily="50" charset="0"/>
              </a:rPr>
              <a:t>=1&amp;skip=0&amp;limit=100</a:t>
            </a:r>
            <a:endParaRPr lang="en-US" sz="1400" dirty="0"/>
          </a:p>
          <a:p>
            <a:pPr lvl="1"/>
            <a:r>
              <a:rPr lang="en-US" dirty="0"/>
              <a:t>Example v2 | </a:t>
            </a:r>
            <a:r>
              <a:rPr lang="en-US" sz="1400" dirty="0">
                <a:solidFill>
                  <a:schemeClr val="accent1"/>
                </a:solidFill>
                <a:latin typeface="OCR A Extended" panose="02010509020102010303" pitchFamily="50" charset="0"/>
              </a:rPr>
              <a:t>GET </a:t>
            </a:r>
            <a:r>
              <a:rPr lang="en-US" sz="1400" dirty="0" err="1">
                <a:solidFill>
                  <a:schemeClr val="accent1"/>
                </a:solidFill>
                <a:latin typeface="OCR A Extended" panose="02010509020102010303" pitchFamily="50" charset="0"/>
              </a:rPr>
              <a:t>api</a:t>
            </a:r>
            <a:r>
              <a:rPr lang="en-US" sz="1400" dirty="0">
                <a:solidFill>
                  <a:schemeClr val="accent1"/>
                </a:solidFill>
                <a:latin typeface="OCR A Extended" panose="02010509020102010303" pitchFamily="50" charset="0"/>
              </a:rPr>
              <a:t>/</a:t>
            </a:r>
            <a:r>
              <a:rPr lang="en-US" sz="1400" dirty="0" err="1">
                <a:solidFill>
                  <a:schemeClr val="accent1"/>
                </a:solidFill>
                <a:latin typeface="OCR A Extended" panose="02010509020102010303" pitchFamily="50" charset="0"/>
              </a:rPr>
              <a:t>books?version</a:t>
            </a:r>
            <a:r>
              <a:rPr lang="en-US" sz="1400" dirty="0">
                <a:solidFill>
                  <a:schemeClr val="accent1"/>
                </a:solidFill>
                <a:latin typeface="OCR A Extended" panose="02010509020102010303" pitchFamily="50" charset="0"/>
              </a:rPr>
              <a:t>=2&amp;skip=0&amp;limit=100</a:t>
            </a:r>
          </a:p>
          <a:p>
            <a:r>
              <a:rPr lang="en-US" dirty="0"/>
              <a:t>HTTP Header</a:t>
            </a:r>
          </a:p>
          <a:p>
            <a:pPr lvl="1"/>
            <a:r>
              <a:rPr lang="en-US" dirty="0"/>
              <a:t>Requires a client to explicitly send a HEADER for each call</a:t>
            </a:r>
          </a:p>
          <a:p>
            <a:pPr lvl="1"/>
            <a:r>
              <a:rPr lang="en-US" dirty="0"/>
              <a:t>Keeps URI clean (REST-purist)</a:t>
            </a:r>
          </a:p>
          <a:p>
            <a:pPr lvl="1"/>
            <a:r>
              <a:rPr lang="en-US" dirty="0"/>
              <a:t>Example: </a:t>
            </a:r>
            <a:r>
              <a:rPr lang="en-US" sz="1400" dirty="0">
                <a:solidFill>
                  <a:schemeClr val="accent1"/>
                </a:solidFill>
                <a:latin typeface="OCR A Extended" panose="02010509020102010303" pitchFamily="50" charset="0"/>
              </a:rPr>
              <a:t>X-API-Version: 1 </a:t>
            </a:r>
            <a:r>
              <a:rPr lang="en-US" dirty="0"/>
              <a:t>or  </a:t>
            </a:r>
            <a:r>
              <a:rPr lang="en-US" sz="1400" dirty="0">
                <a:solidFill>
                  <a:schemeClr val="accent1"/>
                </a:solidFill>
                <a:latin typeface="OCR A Extended" panose="02010509020102010303" pitchFamily="50" charset="0"/>
              </a:rPr>
              <a:t>X-API-Version: 2</a:t>
            </a:r>
          </a:p>
          <a:p>
            <a:r>
              <a:rPr lang="en-US" dirty="0"/>
              <a:t>Media-Type Versioning</a:t>
            </a:r>
          </a:p>
          <a:p>
            <a:pPr lvl="1"/>
            <a:r>
              <a:rPr lang="en-US" dirty="0"/>
              <a:t>More complex to implement and manage. Clients are required to specify media-types</a:t>
            </a:r>
          </a:p>
          <a:p>
            <a:pPr lvl="1"/>
            <a:r>
              <a:rPr lang="en-US" dirty="0"/>
              <a:t>Aligns well with REST principles</a:t>
            </a:r>
          </a:p>
          <a:p>
            <a:pPr lvl="1"/>
            <a:r>
              <a:rPr lang="en-US" dirty="0"/>
              <a:t>Example: </a:t>
            </a:r>
            <a:r>
              <a:rPr lang="en-US" sz="1400" dirty="0">
                <a:solidFill>
                  <a:schemeClr val="accent1"/>
                </a:solidFill>
                <a:latin typeface="OCR A Extended" panose="02010509020102010303" pitchFamily="50" charset="0"/>
              </a:rPr>
              <a:t>Accept: application/vnd.mycompany.v1+json </a:t>
            </a:r>
            <a:r>
              <a:rPr lang="en-US" sz="1400" dirty="0"/>
              <a:t>or </a:t>
            </a:r>
            <a:r>
              <a:rPr lang="en-US" sz="1400" dirty="0">
                <a:solidFill>
                  <a:schemeClr val="accent1"/>
                </a:solidFill>
                <a:latin typeface="OCR A Extended" panose="02010509020102010303" pitchFamily="50" charset="0"/>
              </a:rPr>
              <a:t>Accept: application/</a:t>
            </a:r>
            <a:r>
              <a:rPr lang="en-US" sz="1400" dirty="0" err="1">
                <a:solidFill>
                  <a:schemeClr val="accent1"/>
                </a:solidFill>
                <a:latin typeface="OCR A Extended" panose="02010509020102010303" pitchFamily="50" charset="0"/>
              </a:rPr>
              <a:t>vnd</a:t>
            </a:r>
            <a:r>
              <a:rPr lang="en-US" sz="1400" dirty="0">
                <a:solidFill>
                  <a:schemeClr val="accent1"/>
                </a:solidFill>
                <a:latin typeface="OCR A Extended" panose="02010509020102010303" pitchFamily="50" charset="0"/>
              </a:rPr>
              <a:t>/myco.v2+json</a:t>
            </a:r>
            <a:endParaRPr lang="en-US" sz="1400" dirty="0"/>
          </a:p>
        </p:txBody>
      </p:sp>
    </p:spTree>
    <p:extLst>
      <p:ext uri="{BB962C8B-B14F-4D97-AF65-F5344CB8AC3E}">
        <p14:creationId xmlns:p14="http://schemas.microsoft.com/office/powerpoint/2010/main" val="402174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2781-A450-74C2-4507-90EE1A311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5239-1038-5B00-9F5F-87D70794AA70}"/>
              </a:ext>
            </a:extLst>
          </p:cNvPr>
          <p:cNvSpPr>
            <a:spLocks noGrp="1"/>
          </p:cNvSpPr>
          <p:nvPr>
            <p:ph type="title"/>
          </p:nvPr>
        </p:nvSpPr>
        <p:spPr>
          <a:xfrm>
            <a:off x="913795" y="143256"/>
            <a:ext cx="10353762" cy="670560"/>
          </a:xfrm>
        </p:spPr>
        <p:txBody>
          <a:bodyPr>
            <a:normAutofit fontScale="90000"/>
          </a:bodyPr>
          <a:lstStyle/>
          <a:p>
            <a:r>
              <a:rPr lang="en-US" dirty="0"/>
              <a:t>Evolvable APIs| Best Practices</a:t>
            </a:r>
          </a:p>
        </p:txBody>
      </p:sp>
      <p:sp>
        <p:nvSpPr>
          <p:cNvPr id="3" name="Content Placeholder 2">
            <a:extLst>
              <a:ext uri="{FF2B5EF4-FFF2-40B4-BE49-F238E27FC236}">
                <a16:creationId xmlns:a16="http://schemas.microsoft.com/office/drawing/2014/main" id="{7384A34E-4915-06D4-54E7-86EB24B34B55}"/>
              </a:ext>
            </a:extLst>
          </p:cNvPr>
          <p:cNvSpPr>
            <a:spLocks noGrp="1"/>
          </p:cNvSpPr>
          <p:nvPr>
            <p:ph idx="1"/>
          </p:nvPr>
        </p:nvSpPr>
        <p:spPr>
          <a:xfrm>
            <a:off x="913795" y="950976"/>
            <a:ext cx="6730589" cy="5111495"/>
          </a:xfrm>
        </p:spPr>
        <p:txBody>
          <a:bodyPr>
            <a:normAutofit/>
          </a:bodyPr>
          <a:lstStyle/>
          <a:p>
            <a:r>
              <a:rPr lang="en-US" sz="1800" dirty="0"/>
              <a:t>Start with versioning early</a:t>
            </a:r>
          </a:p>
          <a:p>
            <a:pPr lvl="1"/>
            <a:r>
              <a:rPr lang="en-US" sz="1600" dirty="0"/>
              <a:t>If possible, implement it from the beginning of your API development</a:t>
            </a:r>
          </a:p>
          <a:p>
            <a:r>
              <a:rPr lang="en-US" sz="1800" dirty="0"/>
              <a:t>Choose a consistent strategy</a:t>
            </a:r>
          </a:p>
          <a:p>
            <a:pPr lvl="1"/>
            <a:r>
              <a:rPr lang="en-US" sz="1600" dirty="0"/>
              <a:t>Select one approach and apply it uniformly across your API</a:t>
            </a:r>
          </a:p>
          <a:p>
            <a:r>
              <a:rPr lang="en-US" sz="1800" dirty="0"/>
              <a:t>Document thoroughly</a:t>
            </a:r>
          </a:p>
          <a:p>
            <a:pPr lvl="1"/>
            <a:r>
              <a:rPr lang="en-US" sz="1600" dirty="0"/>
              <a:t>Provide clear documentation for all API versions, including breaking changes and migration paths</a:t>
            </a:r>
          </a:p>
          <a:p>
            <a:r>
              <a:rPr lang="en-US" sz="1800" dirty="0"/>
              <a:t>Communicate effectively</a:t>
            </a:r>
          </a:p>
          <a:p>
            <a:pPr lvl="1"/>
            <a:r>
              <a:rPr lang="en-US" sz="1600" dirty="0"/>
              <a:t>Inform API consumers about changes, deprecations, and new features well in advance. If possible, provide a time-line of events and the drop-dead date for deprecated endpoints</a:t>
            </a:r>
          </a:p>
          <a:p>
            <a:r>
              <a:rPr lang="en-US" sz="1800" dirty="0"/>
              <a:t>Monitor usage</a:t>
            </a:r>
          </a:p>
          <a:p>
            <a:pPr lvl="1"/>
            <a:r>
              <a:rPr lang="en-US" sz="1600" dirty="0"/>
              <a:t>Track which API versions are actively being used to inform your deprecation planning</a:t>
            </a:r>
          </a:p>
        </p:txBody>
      </p:sp>
      <p:pic>
        <p:nvPicPr>
          <p:cNvPr id="7" name="Picture 6">
            <a:extLst>
              <a:ext uri="{FF2B5EF4-FFF2-40B4-BE49-F238E27FC236}">
                <a16:creationId xmlns:a16="http://schemas.microsoft.com/office/drawing/2014/main" id="{F4586E78-4DEE-5921-50C7-CAAAB46FA2F4}"/>
              </a:ext>
            </a:extLst>
          </p:cNvPr>
          <p:cNvPicPr>
            <a:picLocks noChangeAspect="1"/>
          </p:cNvPicPr>
          <p:nvPr/>
        </p:nvPicPr>
        <p:blipFill>
          <a:blip r:embed="rId2"/>
          <a:stretch>
            <a:fillRect/>
          </a:stretch>
        </p:blipFill>
        <p:spPr>
          <a:xfrm>
            <a:off x="10091124" y="3821229"/>
            <a:ext cx="1202705" cy="1728679"/>
          </a:xfrm>
          <a:prstGeom prst="rect">
            <a:avLst/>
          </a:prstGeom>
        </p:spPr>
      </p:pic>
      <p:pic>
        <p:nvPicPr>
          <p:cNvPr id="9" name="Picture 8">
            <a:extLst>
              <a:ext uri="{FF2B5EF4-FFF2-40B4-BE49-F238E27FC236}">
                <a16:creationId xmlns:a16="http://schemas.microsoft.com/office/drawing/2014/main" id="{66D92794-4789-CF9D-761E-47D6505E422C}"/>
              </a:ext>
            </a:extLst>
          </p:cNvPr>
          <p:cNvPicPr>
            <a:picLocks noChangeAspect="1"/>
          </p:cNvPicPr>
          <p:nvPr/>
        </p:nvPicPr>
        <p:blipFill>
          <a:blip r:embed="rId3"/>
          <a:stretch>
            <a:fillRect/>
          </a:stretch>
        </p:blipFill>
        <p:spPr>
          <a:xfrm>
            <a:off x="8778423" y="1591529"/>
            <a:ext cx="1202975" cy="1837471"/>
          </a:xfrm>
          <a:prstGeom prst="rect">
            <a:avLst/>
          </a:prstGeom>
        </p:spPr>
      </p:pic>
    </p:spTree>
    <p:extLst>
      <p:ext uri="{BB962C8B-B14F-4D97-AF65-F5344CB8AC3E}">
        <p14:creationId xmlns:p14="http://schemas.microsoft.com/office/powerpoint/2010/main" val="2823277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8C1F-4814-C695-4E15-50DBBF36D92F}"/>
              </a:ext>
            </a:extLst>
          </p:cNvPr>
          <p:cNvSpPr>
            <a:spLocks noGrp="1"/>
          </p:cNvSpPr>
          <p:nvPr>
            <p:ph type="title"/>
          </p:nvPr>
        </p:nvSpPr>
        <p:spPr/>
        <p:txBody>
          <a:bodyPr/>
          <a:lstStyle/>
          <a:p>
            <a:r>
              <a:rPr lang="en-US" dirty="0"/>
              <a:t>Evolvable APIs | Dox &amp; </a:t>
            </a:r>
            <a:r>
              <a:rPr lang="en-US" dirty="0" err="1"/>
              <a:t>OpenAPI</a:t>
            </a:r>
            <a:endParaRPr lang="en-US" dirty="0"/>
          </a:p>
        </p:txBody>
      </p:sp>
      <p:sp>
        <p:nvSpPr>
          <p:cNvPr id="3" name="Content Placeholder 2">
            <a:extLst>
              <a:ext uri="{FF2B5EF4-FFF2-40B4-BE49-F238E27FC236}">
                <a16:creationId xmlns:a16="http://schemas.microsoft.com/office/drawing/2014/main" id="{EDF35D6C-70F6-716E-5BED-31A308D9BF1E}"/>
              </a:ext>
            </a:extLst>
          </p:cNvPr>
          <p:cNvSpPr>
            <a:spLocks noGrp="1"/>
          </p:cNvSpPr>
          <p:nvPr>
            <p:ph idx="1"/>
          </p:nvPr>
        </p:nvSpPr>
        <p:spPr/>
        <p:txBody>
          <a:bodyPr>
            <a:normAutofit fontScale="92500" lnSpcReduction="10000"/>
          </a:bodyPr>
          <a:lstStyle/>
          <a:p>
            <a:r>
              <a:rPr lang="en-US" dirty="0"/>
              <a:t>Fast API helps with documentation</a:t>
            </a:r>
          </a:p>
          <a:p>
            <a:pPr lvl="1"/>
            <a:r>
              <a:rPr lang="en-US" dirty="0"/>
              <a:t>Automatically produces a valid </a:t>
            </a:r>
            <a:r>
              <a:rPr lang="en-US" dirty="0" err="1"/>
              <a:t>OpenAPI</a:t>
            </a:r>
            <a:r>
              <a:rPr lang="en-US" dirty="0"/>
              <a:t> Spec JSON document</a:t>
            </a:r>
          </a:p>
          <a:p>
            <a:pPr lvl="1"/>
            <a:r>
              <a:rPr lang="en-US" dirty="0"/>
              <a:t>Automatically produces a Swagger Style User Interface</a:t>
            </a:r>
          </a:p>
          <a:p>
            <a:pPr lvl="2"/>
            <a:r>
              <a:rPr lang="en-US" dirty="0"/>
              <a:t>Endpoint  </a:t>
            </a:r>
            <a:r>
              <a:rPr lang="en-US" sz="1200" dirty="0">
                <a:solidFill>
                  <a:schemeClr val="accent1"/>
                </a:solidFill>
                <a:latin typeface="OCR A Extended" panose="02010509020102010303" pitchFamily="50" charset="0"/>
              </a:rPr>
              <a:t>http(s)://{host}:port/docs</a:t>
            </a:r>
          </a:p>
          <a:p>
            <a:pPr lvl="1"/>
            <a:r>
              <a:rPr lang="en-US" dirty="0"/>
              <a:t>Automatically produces a </a:t>
            </a:r>
            <a:r>
              <a:rPr lang="en-US" dirty="0" err="1"/>
              <a:t>ReDoc</a:t>
            </a:r>
            <a:r>
              <a:rPr lang="en-US" dirty="0"/>
              <a:t> Style User Interface</a:t>
            </a:r>
          </a:p>
          <a:p>
            <a:pPr lvl="2"/>
            <a:r>
              <a:rPr lang="en-US" dirty="0"/>
              <a:t>Endpoint </a:t>
            </a:r>
            <a:r>
              <a:rPr lang="en-US" sz="1200" dirty="0">
                <a:solidFill>
                  <a:schemeClr val="accent1"/>
                </a:solidFill>
                <a:latin typeface="OCR A Extended" panose="02010509020102010303" pitchFamily="50" charset="0"/>
              </a:rPr>
              <a:t>http(s)://{host}:port/</a:t>
            </a:r>
            <a:r>
              <a:rPr lang="en-US" sz="1200" dirty="0" err="1">
                <a:solidFill>
                  <a:schemeClr val="accent1"/>
                </a:solidFill>
                <a:latin typeface="OCR A Extended" panose="02010509020102010303" pitchFamily="50" charset="0"/>
              </a:rPr>
              <a:t>redoc</a:t>
            </a:r>
            <a:endParaRPr lang="en-US" sz="1200" dirty="0">
              <a:solidFill>
                <a:schemeClr val="accent1"/>
              </a:solidFill>
              <a:latin typeface="OCR A Extended" panose="02010509020102010303" pitchFamily="50" charset="0"/>
            </a:endParaRPr>
          </a:p>
          <a:p>
            <a:r>
              <a:rPr lang="en-US" dirty="0"/>
              <a:t>Familiarize yourself with </a:t>
            </a:r>
            <a:r>
              <a:rPr lang="en-US" dirty="0" err="1"/>
              <a:t>OpenAPI</a:t>
            </a:r>
            <a:r>
              <a:rPr lang="en-US" dirty="0"/>
              <a:t> Specifications</a:t>
            </a:r>
          </a:p>
          <a:p>
            <a:pPr lvl="1"/>
            <a:r>
              <a:rPr lang="en-US" sz="1200" dirty="0">
                <a:solidFill>
                  <a:schemeClr val="accent1"/>
                </a:solidFill>
                <a:latin typeface="OCR A Extended" panose="02010509020102010303" pitchFamily="50" charset="0"/>
              </a:rPr>
              <a:t>https://spec.openapis.org/oas/v3.0.3.html</a:t>
            </a:r>
            <a:r>
              <a:rPr lang="en-US" dirty="0"/>
              <a:t>  </a:t>
            </a:r>
          </a:p>
          <a:p>
            <a:r>
              <a:rPr lang="en-US" dirty="0"/>
              <a:t>Documentation of your API will</a:t>
            </a:r>
          </a:p>
          <a:p>
            <a:pPr lvl="1"/>
            <a:r>
              <a:rPr lang="en-US" dirty="0"/>
              <a:t>facilitate integrations with other services</a:t>
            </a:r>
          </a:p>
          <a:p>
            <a:pPr lvl="1"/>
            <a:r>
              <a:rPr lang="en-US" dirty="0"/>
              <a:t>facilitate MCP implementation</a:t>
            </a:r>
          </a:p>
          <a:p>
            <a:pPr lvl="1"/>
            <a:endParaRPr lang="en-US" dirty="0"/>
          </a:p>
          <a:p>
            <a:pPr lvl="1"/>
            <a:endParaRPr lang="en-US" dirty="0"/>
          </a:p>
        </p:txBody>
      </p:sp>
      <p:pic>
        <p:nvPicPr>
          <p:cNvPr id="5" name="Picture 4">
            <a:extLst>
              <a:ext uri="{FF2B5EF4-FFF2-40B4-BE49-F238E27FC236}">
                <a16:creationId xmlns:a16="http://schemas.microsoft.com/office/drawing/2014/main" id="{FA5ADFCC-D8F0-2956-26F7-FA1F7C5FFB81}"/>
              </a:ext>
            </a:extLst>
          </p:cNvPr>
          <p:cNvPicPr>
            <a:picLocks noChangeAspect="1"/>
          </p:cNvPicPr>
          <p:nvPr/>
        </p:nvPicPr>
        <p:blipFill>
          <a:blip r:embed="rId2"/>
          <a:stretch>
            <a:fillRect/>
          </a:stretch>
        </p:blipFill>
        <p:spPr>
          <a:xfrm>
            <a:off x="6627674" y="4340994"/>
            <a:ext cx="5179516" cy="2205878"/>
          </a:xfrm>
          <a:prstGeom prst="rect">
            <a:avLst/>
          </a:prstGeom>
        </p:spPr>
      </p:pic>
    </p:spTree>
    <p:extLst>
      <p:ext uri="{BB962C8B-B14F-4D97-AF65-F5344CB8AC3E}">
        <p14:creationId xmlns:p14="http://schemas.microsoft.com/office/powerpoint/2010/main" val="3806393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72D6A-3FF2-161C-F5ED-4A66C9E65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1CE1B1-48F7-D174-8C6F-D46A58D7BCC5}"/>
              </a:ext>
            </a:extLst>
          </p:cNvPr>
          <p:cNvSpPr>
            <a:spLocks noGrp="1"/>
          </p:cNvSpPr>
          <p:nvPr>
            <p:ph type="title"/>
          </p:nvPr>
        </p:nvSpPr>
        <p:spPr>
          <a:xfrm>
            <a:off x="919119" y="117157"/>
            <a:ext cx="10353762" cy="492443"/>
          </a:xfrm>
        </p:spPr>
        <p:txBody>
          <a:bodyPr>
            <a:normAutofit fontScale="90000"/>
          </a:bodyPr>
          <a:lstStyle/>
          <a:p>
            <a:r>
              <a:rPr lang="en-US" dirty="0"/>
              <a:t>Industrial Use Cases</a:t>
            </a:r>
          </a:p>
        </p:txBody>
      </p:sp>
      <p:sp>
        <p:nvSpPr>
          <p:cNvPr id="7" name="Content Placeholder 6">
            <a:extLst>
              <a:ext uri="{FF2B5EF4-FFF2-40B4-BE49-F238E27FC236}">
                <a16:creationId xmlns:a16="http://schemas.microsoft.com/office/drawing/2014/main" id="{26F62B33-19F2-4E3D-ECCD-59B8E07D9815}"/>
              </a:ext>
            </a:extLst>
          </p:cNvPr>
          <p:cNvSpPr>
            <a:spLocks noGrp="1"/>
          </p:cNvSpPr>
          <p:nvPr>
            <p:ph idx="1"/>
          </p:nvPr>
        </p:nvSpPr>
        <p:spPr>
          <a:xfrm>
            <a:off x="720157" y="1161827"/>
            <a:ext cx="3141838" cy="3119717"/>
          </a:xfrm>
        </p:spPr>
        <p:txBody>
          <a:bodyPr/>
          <a:lstStyle/>
          <a:p>
            <a:pPr marL="36900" indent="0">
              <a:buNone/>
            </a:pPr>
            <a:r>
              <a:rPr lang="en-US" dirty="0">
                <a:solidFill>
                  <a:srgbClr val="00B050"/>
                </a:solidFill>
              </a:rPr>
              <a:t>An API oriented towards ISA-95 style contract</a:t>
            </a:r>
          </a:p>
          <a:p>
            <a:r>
              <a:rPr lang="en-US" dirty="0" err="1"/>
              <a:t>api</a:t>
            </a:r>
            <a:r>
              <a:rPr lang="en-US" dirty="0"/>
              <a:t>/v1/enterprise</a:t>
            </a:r>
          </a:p>
          <a:p>
            <a:r>
              <a:rPr lang="en-US" dirty="0" err="1"/>
              <a:t>api</a:t>
            </a:r>
            <a:r>
              <a:rPr lang="en-US" dirty="0"/>
              <a:t>/v1/sites</a:t>
            </a:r>
          </a:p>
          <a:p>
            <a:r>
              <a:rPr lang="en-US" dirty="0" err="1"/>
              <a:t>api</a:t>
            </a:r>
            <a:r>
              <a:rPr lang="en-US" dirty="0"/>
              <a:t>/v1/areas/</a:t>
            </a:r>
          </a:p>
          <a:p>
            <a:r>
              <a:rPr lang="en-US" dirty="0" err="1"/>
              <a:t>api</a:t>
            </a:r>
            <a:r>
              <a:rPr lang="en-US" dirty="0"/>
              <a:t>/v1/cells</a:t>
            </a:r>
          </a:p>
          <a:p>
            <a:r>
              <a:rPr lang="en-US" dirty="0" err="1"/>
              <a:t>api</a:t>
            </a:r>
            <a:r>
              <a:rPr lang="en-US" dirty="0"/>
              <a:t>/v1/devices</a:t>
            </a:r>
          </a:p>
        </p:txBody>
      </p:sp>
      <p:sp>
        <p:nvSpPr>
          <p:cNvPr id="8" name="Content Placeholder 6">
            <a:extLst>
              <a:ext uri="{FF2B5EF4-FFF2-40B4-BE49-F238E27FC236}">
                <a16:creationId xmlns:a16="http://schemas.microsoft.com/office/drawing/2014/main" id="{3D055BFC-94EC-C496-52CB-364505050BAA}"/>
              </a:ext>
            </a:extLst>
          </p:cNvPr>
          <p:cNvSpPr txBox="1">
            <a:spLocks/>
          </p:cNvSpPr>
          <p:nvPr/>
        </p:nvSpPr>
        <p:spPr>
          <a:xfrm>
            <a:off x="3195021" y="4195483"/>
            <a:ext cx="3141838" cy="22160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rgbClr val="00B0F0"/>
                </a:solidFill>
              </a:rPr>
              <a:t>Where to get individual resources?</a:t>
            </a:r>
          </a:p>
          <a:p>
            <a:r>
              <a:rPr lang="en-US" dirty="0" err="1"/>
              <a:t>api</a:t>
            </a:r>
            <a:r>
              <a:rPr lang="en-US" dirty="0"/>
              <a:t>/v1/areas/{id}</a:t>
            </a:r>
          </a:p>
          <a:p>
            <a:r>
              <a:rPr lang="en-US" dirty="0" err="1"/>
              <a:t>api</a:t>
            </a:r>
            <a:r>
              <a:rPr lang="en-US" dirty="0"/>
              <a:t>/v1/cells/{id}</a:t>
            </a:r>
          </a:p>
          <a:p>
            <a:r>
              <a:rPr lang="en-US" dirty="0" err="1"/>
              <a:t>api</a:t>
            </a:r>
            <a:r>
              <a:rPr lang="en-US" dirty="0"/>
              <a:t>/v1/devices/{id}</a:t>
            </a:r>
          </a:p>
        </p:txBody>
      </p:sp>
      <p:sp>
        <p:nvSpPr>
          <p:cNvPr id="9" name="Content Placeholder 6">
            <a:extLst>
              <a:ext uri="{FF2B5EF4-FFF2-40B4-BE49-F238E27FC236}">
                <a16:creationId xmlns:a16="http://schemas.microsoft.com/office/drawing/2014/main" id="{0C5BDB2C-7FAC-5278-2F79-791CAE4F0947}"/>
              </a:ext>
            </a:extLst>
          </p:cNvPr>
          <p:cNvSpPr txBox="1">
            <a:spLocks/>
          </p:cNvSpPr>
          <p:nvPr/>
        </p:nvSpPr>
        <p:spPr>
          <a:xfrm>
            <a:off x="5177409" y="1401491"/>
            <a:ext cx="4633565" cy="20021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rgbClr val="FFC000"/>
                </a:solidFill>
              </a:rPr>
              <a:t>Where to get work orders?</a:t>
            </a:r>
          </a:p>
          <a:p>
            <a:r>
              <a:rPr lang="en-US" dirty="0" err="1"/>
              <a:t>api</a:t>
            </a:r>
            <a:r>
              <a:rPr lang="en-US" dirty="0"/>
              <a:t>/v1/areas/{id}/work-orders</a:t>
            </a:r>
          </a:p>
          <a:p>
            <a:r>
              <a:rPr lang="en-US" dirty="0" err="1"/>
              <a:t>api</a:t>
            </a:r>
            <a:r>
              <a:rPr lang="en-US" dirty="0"/>
              <a:t>/v1/cells/{id}/work-orders</a:t>
            </a:r>
          </a:p>
          <a:p>
            <a:r>
              <a:rPr lang="en-US" dirty="0" err="1"/>
              <a:t>api</a:t>
            </a:r>
            <a:r>
              <a:rPr lang="en-US" dirty="0"/>
              <a:t>/v1/devices/{id}/work-orders</a:t>
            </a:r>
          </a:p>
        </p:txBody>
      </p:sp>
      <p:sp>
        <p:nvSpPr>
          <p:cNvPr id="10" name="Content Placeholder 6">
            <a:extLst>
              <a:ext uri="{FF2B5EF4-FFF2-40B4-BE49-F238E27FC236}">
                <a16:creationId xmlns:a16="http://schemas.microsoft.com/office/drawing/2014/main" id="{58589B28-9079-B774-974A-CD1AF4C07D34}"/>
              </a:ext>
            </a:extLst>
          </p:cNvPr>
          <p:cNvSpPr txBox="1">
            <a:spLocks/>
          </p:cNvSpPr>
          <p:nvPr/>
        </p:nvSpPr>
        <p:spPr>
          <a:xfrm>
            <a:off x="7844117" y="4195482"/>
            <a:ext cx="3141838" cy="22160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solidFill>
                  <a:schemeClr val="accent3"/>
                </a:solidFill>
              </a:rPr>
              <a:t>What about relationships?</a:t>
            </a:r>
          </a:p>
          <a:p>
            <a:r>
              <a:rPr lang="en-US" dirty="0"/>
              <a:t>???</a:t>
            </a:r>
          </a:p>
          <a:p>
            <a:r>
              <a:rPr lang="en-US" dirty="0"/>
              <a:t>???</a:t>
            </a:r>
          </a:p>
          <a:p>
            <a:r>
              <a:rPr lang="en-US" dirty="0"/>
              <a:t>???</a:t>
            </a:r>
          </a:p>
        </p:txBody>
      </p:sp>
    </p:spTree>
    <p:extLst>
      <p:ext uri="{BB962C8B-B14F-4D97-AF65-F5344CB8AC3E}">
        <p14:creationId xmlns:p14="http://schemas.microsoft.com/office/powerpoint/2010/main" val="4259844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a:xfrm>
            <a:off x="512536" y="75383"/>
            <a:ext cx="10353762" cy="492443"/>
          </a:xfrm>
        </p:spPr>
        <p:txBody>
          <a:bodyPr>
            <a:normAutofit fontScale="90000"/>
          </a:bodyPr>
          <a:lstStyle/>
          <a:p>
            <a:pPr algn="l"/>
            <a:r>
              <a:rPr lang="en-US" dirty="0"/>
              <a:t>Industrial Use Cases</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a:xfrm>
            <a:off x="660935" y="914136"/>
            <a:ext cx="5697017" cy="1087249"/>
          </a:xfrm>
        </p:spPr>
        <p:txBody>
          <a:bodyPr>
            <a:normAutofit lnSpcReduction="10000"/>
          </a:bodyPr>
          <a:lstStyle/>
          <a:p>
            <a:pPr marL="36900" indent="0">
              <a:buNone/>
            </a:pPr>
            <a:r>
              <a:rPr lang="en-US" dirty="0"/>
              <a:t>An API oriented towards  CESMII/API standardization | </a:t>
            </a:r>
            <a:r>
              <a:rPr lang="en-US" sz="1300" dirty="0">
                <a:solidFill>
                  <a:schemeClr val="accent1"/>
                </a:solidFill>
                <a:latin typeface="OCR A Extended" panose="02010509020102010303" pitchFamily="50" charset="0"/>
              </a:rPr>
              <a:t>github.com/</a:t>
            </a:r>
            <a:r>
              <a:rPr lang="en-US" sz="1300" dirty="0" err="1">
                <a:solidFill>
                  <a:schemeClr val="accent1"/>
                </a:solidFill>
                <a:latin typeface="OCR A Extended" panose="02010509020102010303" pitchFamily="50" charset="0"/>
              </a:rPr>
              <a:t>cesmii</a:t>
            </a:r>
            <a:r>
              <a:rPr lang="en-US" sz="1300" dirty="0">
                <a:solidFill>
                  <a:schemeClr val="accent1"/>
                </a:solidFill>
                <a:latin typeface="OCR A Extended" panose="02010509020102010303" pitchFamily="50" charset="0"/>
              </a:rPr>
              <a:t>/</a:t>
            </a:r>
            <a:r>
              <a:rPr lang="en-US" sz="1300" dirty="0" err="1">
                <a:solidFill>
                  <a:schemeClr val="accent1"/>
                </a:solidFill>
                <a:latin typeface="OCR A Extended" panose="02010509020102010303" pitchFamily="50" charset="0"/>
              </a:rPr>
              <a:t>api</a:t>
            </a:r>
            <a:r>
              <a:rPr lang="en-US" sz="1300" dirty="0">
                <a:solidFill>
                  <a:schemeClr val="accent1"/>
                </a:solidFill>
                <a:latin typeface="OCR A Extended" panose="02010509020102010303" pitchFamily="50" charset="0"/>
              </a:rPr>
              <a:t>/issues/94</a:t>
            </a:r>
          </a:p>
          <a:p>
            <a:r>
              <a:rPr lang="en-US" dirty="0"/>
              <a:t>Is it easier to generalize?</a:t>
            </a:r>
          </a:p>
        </p:txBody>
      </p:sp>
      <p:pic>
        <p:nvPicPr>
          <p:cNvPr id="5" name="Picture 4">
            <a:extLst>
              <a:ext uri="{FF2B5EF4-FFF2-40B4-BE49-F238E27FC236}">
                <a16:creationId xmlns:a16="http://schemas.microsoft.com/office/drawing/2014/main" id="{E0B6E626-4BBA-7DE1-417C-6913A6F2DB37}"/>
              </a:ext>
            </a:extLst>
          </p:cNvPr>
          <p:cNvPicPr>
            <a:picLocks noChangeAspect="1"/>
          </p:cNvPicPr>
          <p:nvPr/>
        </p:nvPicPr>
        <p:blipFill>
          <a:blip r:embed="rId2"/>
          <a:stretch>
            <a:fillRect/>
          </a:stretch>
        </p:blipFill>
        <p:spPr>
          <a:xfrm>
            <a:off x="7594899" y="567826"/>
            <a:ext cx="4084565" cy="6152456"/>
          </a:xfrm>
          <a:prstGeom prst="rect">
            <a:avLst/>
          </a:prstGeom>
        </p:spPr>
      </p:pic>
      <p:pic>
        <p:nvPicPr>
          <p:cNvPr id="6" name="Picture 5">
            <a:extLst>
              <a:ext uri="{FF2B5EF4-FFF2-40B4-BE49-F238E27FC236}">
                <a16:creationId xmlns:a16="http://schemas.microsoft.com/office/drawing/2014/main" id="{973765EB-8786-F6A2-1C4E-F88F8AED777A}"/>
              </a:ext>
            </a:extLst>
          </p:cNvPr>
          <p:cNvPicPr>
            <a:picLocks noChangeAspect="1"/>
          </p:cNvPicPr>
          <p:nvPr/>
        </p:nvPicPr>
        <p:blipFill>
          <a:blip r:embed="rId3"/>
          <a:stretch>
            <a:fillRect/>
          </a:stretch>
        </p:blipFill>
        <p:spPr>
          <a:xfrm>
            <a:off x="512536" y="2266293"/>
            <a:ext cx="5845416" cy="4350569"/>
          </a:xfrm>
          <a:prstGeom prst="rect">
            <a:avLst/>
          </a:prstGeom>
        </p:spPr>
      </p:pic>
    </p:spTree>
    <p:extLst>
      <p:ext uri="{BB962C8B-B14F-4D97-AF65-F5344CB8AC3E}">
        <p14:creationId xmlns:p14="http://schemas.microsoft.com/office/powerpoint/2010/main" val="1978438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0C8C-06B0-43B1-2572-F3D4D2527147}"/>
              </a:ext>
            </a:extLst>
          </p:cNvPr>
          <p:cNvSpPr>
            <a:spLocks noGrp="1"/>
          </p:cNvSpPr>
          <p:nvPr>
            <p:ph type="title"/>
          </p:nvPr>
        </p:nvSpPr>
        <p:spPr>
          <a:xfrm>
            <a:off x="5146159" y="146613"/>
            <a:ext cx="5978072" cy="970450"/>
          </a:xfrm>
        </p:spPr>
        <p:txBody>
          <a:bodyPr>
            <a:normAutofit/>
          </a:bodyPr>
          <a:lstStyle/>
          <a:p>
            <a:r>
              <a:rPr lang="en-US" dirty="0"/>
              <a:t>REST for MCP…</a:t>
            </a:r>
          </a:p>
        </p:txBody>
      </p:sp>
      <p:pic>
        <p:nvPicPr>
          <p:cNvPr id="5" name="Picture 4">
            <a:extLst>
              <a:ext uri="{FF2B5EF4-FFF2-40B4-BE49-F238E27FC236}">
                <a16:creationId xmlns:a16="http://schemas.microsoft.com/office/drawing/2014/main" id="{A9AEA669-AB17-EC13-BBE9-5EBBFF53145B}"/>
              </a:ext>
            </a:extLst>
          </p:cNvPr>
          <p:cNvPicPr>
            <a:picLocks noChangeAspect="1"/>
          </p:cNvPicPr>
          <p:nvPr/>
        </p:nvPicPr>
        <p:blipFill>
          <a:blip r:embed="rId3"/>
          <a:srcRect l="12619" r="20384"/>
          <a:stretch>
            <a:fillRect/>
          </a:stretch>
        </p:blipFill>
        <p:spPr>
          <a:xfrm>
            <a:off x="-10649" y="1"/>
            <a:ext cx="4571649" cy="6858000"/>
          </a:xfrm>
          <a:prstGeom prst="rect">
            <a:avLst/>
          </a:prstGeom>
        </p:spPr>
      </p:pic>
      <p:sp>
        <p:nvSpPr>
          <p:cNvPr id="3" name="Content Placeholder 2">
            <a:extLst>
              <a:ext uri="{FF2B5EF4-FFF2-40B4-BE49-F238E27FC236}">
                <a16:creationId xmlns:a16="http://schemas.microsoft.com/office/drawing/2014/main" id="{B7B5E19D-BF47-A836-101E-8C11F00A35B6}"/>
              </a:ext>
            </a:extLst>
          </p:cNvPr>
          <p:cNvSpPr>
            <a:spLocks noGrp="1"/>
          </p:cNvSpPr>
          <p:nvPr>
            <p:ph idx="1"/>
          </p:nvPr>
        </p:nvSpPr>
        <p:spPr>
          <a:xfrm>
            <a:off x="5146159" y="1203767"/>
            <a:ext cx="6683167" cy="5347504"/>
          </a:xfrm>
        </p:spPr>
        <p:txBody>
          <a:bodyPr anchor="ctr">
            <a:noAutofit/>
          </a:bodyPr>
          <a:lstStyle/>
          <a:p>
            <a:pPr>
              <a:lnSpc>
                <a:spcPct val="90000"/>
              </a:lnSpc>
            </a:pPr>
            <a:r>
              <a:rPr lang="en-US" sz="1600" dirty="0">
                <a:solidFill>
                  <a:schemeClr val="accent3"/>
                </a:solidFill>
              </a:rPr>
              <a:t>Decoupled nature of a REST API </a:t>
            </a:r>
            <a:r>
              <a:rPr lang="en-US" sz="1600" dirty="0"/>
              <a:t>allows agents to access relevant tools</a:t>
            </a:r>
          </a:p>
          <a:p>
            <a:pPr lvl="1">
              <a:lnSpc>
                <a:spcPct val="90000"/>
              </a:lnSpc>
            </a:pPr>
            <a:r>
              <a:rPr lang="en-US" sz="1600" dirty="0"/>
              <a:t>Helps reduce custom integrations ( </a:t>
            </a:r>
            <a:r>
              <a:rPr lang="en-US" sz="1600" dirty="0" err="1"/>
              <a:t>NxM</a:t>
            </a:r>
            <a:r>
              <a:rPr lang="en-US" sz="1600" dirty="0"/>
              <a:t> problem)</a:t>
            </a:r>
          </a:p>
          <a:p>
            <a:pPr>
              <a:lnSpc>
                <a:spcPct val="90000"/>
              </a:lnSpc>
            </a:pPr>
            <a:r>
              <a:rPr lang="en-US" sz="1600" dirty="0">
                <a:solidFill>
                  <a:schemeClr val="accent3"/>
                </a:solidFill>
              </a:rPr>
              <a:t>Statelessness of REST</a:t>
            </a:r>
            <a:r>
              <a:rPr lang="en-US" sz="1600" dirty="0"/>
              <a:t> enables MCP scalability (think NFRs)</a:t>
            </a:r>
          </a:p>
          <a:p>
            <a:pPr lvl="1">
              <a:lnSpc>
                <a:spcPct val="90000"/>
              </a:lnSpc>
            </a:pPr>
            <a:r>
              <a:rPr lang="en-US" sz="1600" dirty="0"/>
              <a:t>Helps with context window limits issues</a:t>
            </a:r>
          </a:p>
          <a:p>
            <a:pPr>
              <a:lnSpc>
                <a:spcPct val="90000"/>
              </a:lnSpc>
            </a:pPr>
            <a:r>
              <a:rPr lang="en-US" sz="1600" dirty="0">
                <a:solidFill>
                  <a:schemeClr val="accent3"/>
                </a:solidFill>
              </a:rPr>
              <a:t>Cache-ability of REST </a:t>
            </a:r>
            <a:r>
              <a:rPr lang="en-US" sz="1600" dirty="0"/>
              <a:t>improves MCP Efficiency</a:t>
            </a:r>
          </a:p>
          <a:p>
            <a:pPr lvl="1">
              <a:lnSpc>
                <a:spcPct val="90000"/>
              </a:lnSpc>
            </a:pPr>
            <a:r>
              <a:rPr lang="en-US" sz="1600" dirty="0"/>
              <a:t>Reduces latency. Improves model response</a:t>
            </a:r>
          </a:p>
          <a:p>
            <a:pPr>
              <a:lnSpc>
                <a:spcPct val="90000"/>
              </a:lnSpc>
            </a:pPr>
            <a:r>
              <a:rPr lang="en-US" sz="1600" dirty="0">
                <a:solidFill>
                  <a:schemeClr val="accent3"/>
                </a:solidFill>
              </a:rPr>
              <a:t>A stable API “contract” </a:t>
            </a:r>
            <a:r>
              <a:rPr lang="en-US" sz="1600" dirty="0"/>
              <a:t>promotes MCP Interoperability</a:t>
            </a:r>
          </a:p>
          <a:p>
            <a:pPr lvl="1">
              <a:lnSpc>
                <a:spcPct val="90000"/>
              </a:lnSpc>
            </a:pPr>
            <a:r>
              <a:rPr lang="en-US" sz="1600" dirty="0"/>
              <a:t>Helps reduce hallucinations</a:t>
            </a:r>
          </a:p>
          <a:p>
            <a:pPr>
              <a:lnSpc>
                <a:spcPct val="90000"/>
              </a:lnSpc>
            </a:pPr>
            <a:r>
              <a:rPr lang="en-US" sz="1600" dirty="0">
                <a:solidFill>
                  <a:schemeClr val="accent3"/>
                </a:solidFill>
              </a:rPr>
              <a:t>Layered System</a:t>
            </a:r>
            <a:r>
              <a:rPr lang="en-US" sz="1600" dirty="0"/>
              <a:t> enables MCP Extensibility</a:t>
            </a:r>
          </a:p>
          <a:p>
            <a:pPr lvl="1">
              <a:lnSpc>
                <a:spcPct val="90000"/>
              </a:lnSpc>
            </a:pPr>
            <a:r>
              <a:rPr lang="en-US" sz="1600" dirty="0"/>
              <a:t>Security. Control abuse. Logging.</a:t>
            </a:r>
          </a:p>
          <a:p>
            <a:pPr>
              <a:lnSpc>
                <a:spcPct val="90000"/>
              </a:lnSpc>
            </a:pPr>
            <a:r>
              <a:rPr lang="en-US" sz="1600" dirty="0">
                <a:solidFill>
                  <a:schemeClr val="accent3"/>
                </a:solidFill>
              </a:rPr>
              <a:t>Richardson Maturity Model </a:t>
            </a:r>
            <a:r>
              <a:rPr lang="en-US" sz="1600" dirty="0"/>
              <a:t>adoption improves MCP interpretation of tool capabilities</a:t>
            </a:r>
          </a:p>
          <a:p>
            <a:pPr lvl="1">
              <a:lnSpc>
                <a:spcPct val="90000"/>
              </a:lnSpc>
            </a:pPr>
            <a:r>
              <a:rPr lang="en-US" sz="1600" dirty="0"/>
              <a:t>Adequate HTTP Verbs, HTTP response codes, and </a:t>
            </a:r>
            <a:r>
              <a:rPr lang="en-US" sz="1600" dirty="0" err="1"/>
              <a:t>OpenAPI</a:t>
            </a:r>
            <a:r>
              <a:rPr lang="en-US" sz="1600" dirty="0"/>
              <a:t> Spec definitions educate an Agent about MCP capabilities</a:t>
            </a:r>
          </a:p>
          <a:p>
            <a:pPr>
              <a:lnSpc>
                <a:spcPct val="90000"/>
              </a:lnSpc>
            </a:pPr>
            <a:r>
              <a:rPr lang="en-US" sz="1600" dirty="0"/>
              <a:t>Others?</a:t>
            </a:r>
          </a:p>
        </p:txBody>
      </p:sp>
      <p:pic>
        <p:nvPicPr>
          <p:cNvPr id="10" name="Picture 9">
            <a:extLst>
              <a:ext uri="{FF2B5EF4-FFF2-40B4-BE49-F238E27FC236}">
                <a16:creationId xmlns:a16="http://schemas.microsoft.com/office/drawing/2014/main" id="{A59FFE16-5BBD-489F-B8B3-934A79241F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Tree>
    <p:extLst>
      <p:ext uri="{BB962C8B-B14F-4D97-AF65-F5344CB8AC3E}">
        <p14:creationId xmlns:p14="http://schemas.microsoft.com/office/powerpoint/2010/main" val="2089067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Dos</a:t>
            </a:r>
          </a:p>
        </p:txBody>
      </p:sp>
    </p:spTree>
    <p:extLst>
      <p:ext uri="{BB962C8B-B14F-4D97-AF65-F5344CB8AC3E}">
        <p14:creationId xmlns:p14="http://schemas.microsoft.com/office/powerpoint/2010/main" val="75470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Two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normAutofit fontScale="85000" lnSpcReduction="10000"/>
          </a:bodyPr>
          <a:lstStyle/>
          <a:p>
            <a:r>
              <a:rPr lang="en-US" dirty="0"/>
              <a:t>Created REST API application with Python’s </a:t>
            </a:r>
            <a:r>
              <a:rPr lang="en-US" dirty="0" err="1"/>
              <a:t>FastAPI</a:t>
            </a:r>
            <a:r>
              <a:rPr lang="en-US" dirty="0"/>
              <a:t> library</a:t>
            </a:r>
          </a:p>
          <a:p>
            <a:r>
              <a:rPr lang="en-US" dirty="0"/>
              <a:t>Implemented a basic REST API for a library</a:t>
            </a:r>
          </a:p>
          <a:p>
            <a:r>
              <a:rPr lang="en-US" dirty="0"/>
              <a:t>Discussed Error Handling</a:t>
            </a:r>
          </a:p>
          <a:p>
            <a:r>
              <a:rPr lang="en-US" dirty="0"/>
              <a:t>Discussed API Security basics</a:t>
            </a:r>
          </a:p>
          <a:p>
            <a:r>
              <a:rPr lang="en-US" dirty="0"/>
              <a:t>Iterated on the basic API and added a security layer with OAuth 2.0 (with Auth0)</a:t>
            </a:r>
          </a:p>
          <a:p>
            <a:r>
              <a:rPr lang="en-US" dirty="0"/>
              <a:t>Iterated on the API and added rate-limiting capabilities</a:t>
            </a:r>
          </a:p>
          <a:p>
            <a:r>
              <a:rPr lang="en-US" dirty="0"/>
              <a:t>Iterated on the API and added sustainable evolution (versioning) approach</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Discussed manufacturing implications</a:t>
            </a:r>
          </a:p>
          <a:p>
            <a:pPr lvl="1"/>
            <a:r>
              <a:rPr lang="en-US" dirty="0"/>
              <a:t>ISA-95 Hierarchy</a:t>
            </a:r>
          </a:p>
          <a:p>
            <a:pPr lvl="1"/>
            <a:r>
              <a:rPr lang="en-US" dirty="0"/>
              <a:t>CESMII / API Initiative</a:t>
            </a:r>
          </a:p>
          <a:p>
            <a:r>
              <a:rPr lang="en-US" dirty="0"/>
              <a:t>Industrial Use Cases</a:t>
            </a:r>
          </a:p>
          <a:p>
            <a:pPr lvl="1"/>
            <a:r>
              <a:rPr lang="en-US" dirty="0"/>
              <a:t>Machine data APIs</a:t>
            </a:r>
          </a:p>
          <a:p>
            <a:pPr lvl="1"/>
            <a:r>
              <a:rPr lang="en-US" dirty="0"/>
              <a:t>Production Monitoring</a:t>
            </a:r>
          </a:p>
          <a:p>
            <a:r>
              <a:rPr lang="en-US" dirty="0"/>
              <a:t>MCP Workshop in November!</a:t>
            </a:r>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3CD2-8A57-6303-FDC7-606D56A0E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8ECA-FB2E-78D9-24FB-13875BE98455}"/>
              </a:ext>
            </a:extLst>
          </p:cNvPr>
          <p:cNvSpPr>
            <a:spLocks noGrp="1"/>
          </p:cNvSpPr>
          <p:nvPr>
            <p:ph type="title"/>
          </p:nvPr>
        </p:nvSpPr>
        <p:spPr>
          <a:xfrm>
            <a:off x="913794" y="80211"/>
            <a:ext cx="10353762" cy="970450"/>
          </a:xfrm>
        </p:spPr>
        <p:txBody>
          <a:bodyPr/>
          <a:lstStyle/>
          <a:p>
            <a:r>
              <a:rPr lang="en-US" dirty="0"/>
              <a:t>Recall | Conceptual Model</a:t>
            </a:r>
          </a:p>
        </p:txBody>
      </p:sp>
      <p:pic>
        <p:nvPicPr>
          <p:cNvPr id="11" name="Picture 10">
            <a:extLst>
              <a:ext uri="{FF2B5EF4-FFF2-40B4-BE49-F238E27FC236}">
                <a16:creationId xmlns:a16="http://schemas.microsoft.com/office/drawing/2014/main" id="{359D9DA3-A2AA-7C8F-74CF-E56FF3D4BFB6}"/>
              </a:ext>
            </a:extLst>
          </p:cNvPr>
          <p:cNvPicPr>
            <a:picLocks noChangeAspect="1"/>
          </p:cNvPicPr>
          <p:nvPr/>
        </p:nvPicPr>
        <p:blipFill>
          <a:blip r:embed="rId2"/>
          <a:stretch>
            <a:fillRect/>
          </a:stretch>
        </p:blipFill>
        <p:spPr>
          <a:xfrm>
            <a:off x="2179788" y="1050661"/>
            <a:ext cx="7832423" cy="5650788"/>
          </a:xfrm>
          <a:prstGeom prst="rect">
            <a:avLst/>
          </a:prstGeom>
        </p:spPr>
      </p:pic>
    </p:spTree>
    <p:extLst>
      <p:ext uri="{BB962C8B-B14F-4D97-AF65-F5344CB8AC3E}">
        <p14:creationId xmlns:p14="http://schemas.microsoft.com/office/powerpoint/2010/main" val="292822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53A8-9D5F-C354-A231-7CEE86FB8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BE75-CE79-ABCF-F768-9941AAF01240}"/>
              </a:ext>
            </a:extLst>
          </p:cNvPr>
          <p:cNvSpPr>
            <a:spLocks noGrp="1"/>
          </p:cNvSpPr>
          <p:nvPr>
            <p:ph type="title"/>
          </p:nvPr>
        </p:nvSpPr>
        <p:spPr>
          <a:xfrm>
            <a:off x="913794" y="80211"/>
            <a:ext cx="10353762" cy="970450"/>
          </a:xfrm>
        </p:spPr>
        <p:txBody>
          <a:bodyPr/>
          <a:lstStyle/>
          <a:p>
            <a:r>
              <a:rPr lang="en-US" dirty="0"/>
              <a:t>Inspect the Code | App Structure</a:t>
            </a:r>
          </a:p>
        </p:txBody>
      </p:sp>
      <p:pic>
        <p:nvPicPr>
          <p:cNvPr id="7" name="Picture 6">
            <a:extLst>
              <a:ext uri="{FF2B5EF4-FFF2-40B4-BE49-F238E27FC236}">
                <a16:creationId xmlns:a16="http://schemas.microsoft.com/office/drawing/2014/main" id="{DFF7DDBB-F63B-F4D2-5B40-6CE6E476FA6E}"/>
              </a:ext>
            </a:extLst>
          </p:cNvPr>
          <p:cNvPicPr>
            <a:picLocks noChangeAspect="1"/>
          </p:cNvPicPr>
          <p:nvPr/>
        </p:nvPicPr>
        <p:blipFill>
          <a:blip r:embed="rId2"/>
          <a:stretch>
            <a:fillRect/>
          </a:stretch>
        </p:blipFill>
        <p:spPr>
          <a:xfrm>
            <a:off x="1792838" y="1050661"/>
            <a:ext cx="8606324" cy="5510476"/>
          </a:xfrm>
          <a:prstGeom prst="rect">
            <a:avLst/>
          </a:prstGeom>
        </p:spPr>
      </p:pic>
    </p:spTree>
    <p:extLst>
      <p:ext uri="{BB962C8B-B14F-4D97-AF65-F5344CB8AC3E}">
        <p14:creationId xmlns:p14="http://schemas.microsoft.com/office/powerpoint/2010/main" val="216541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5F2F7-C82A-DE1E-07FA-CCA421D4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55DA-E048-79E2-8E68-8F2556722496}"/>
              </a:ext>
            </a:extLst>
          </p:cNvPr>
          <p:cNvSpPr>
            <a:spLocks noGrp="1"/>
          </p:cNvSpPr>
          <p:nvPr>
            <p:ph type="title"/>
          </p:nvPr>
        </p:nvSpPr>
        <p:spPr>
          <a:xfrm>
            <a:off x="913794" y="80211"/>
            <a:ext cx="10353762" cy="970450"/>
          </a:xfrm>
        </p:spPr>
        <p:txBody>
          <a:bodyPr/>
          <a:lstStyle/>
          <a:p>
            <a:r>
              <a:rPr lang="en-US" dirty="0"/>
              <a:t>Inspect the Code | ERD v0.1</a:t>
            </a:r>
          </a:p>
        </p:txBody>
      </p:sp>
      <p:pic>
        <p:nvPicPr>
          <p:cNvPr id="4" name="Picture 3">
            <a:extLst>
              <a:ext uri="{FF2B5EF4-FFF2-40B4-BE49-F238E27FC236}">
                <a16:creationId xmlns:a16="http://schemas.microsoft.com/office/drawing/2014/main" id="{4C2C1898-BC45-1FDD-F8B1-8CC72A5E5E4D}"/>
              </a:ext>
            </a:extLst>
          </p:cNvPr>
          <p:cNvPicPr>
            <a:picLocks noChangeAspect="1"/>
          </p:cNvPicPr>
          <p:nvPr/>
        </p:nvPicPr>
        <p:blipFill>
          <a:blip r:embed="rId2"/>
          <a:stretch>
            <a:fillRect/>
          </a:stretch>
        </p:blipFill>
        <p:spPr>
          <a:xfrm>
            <a:off x="1549266" y="951147"/>
            <a:ext cx="9093467" cy="5643470"/>
          </a:xfrm>
          <a:prstGeom prst="rect">
            <a:avLst/>
          </a:prstGeom>
        </p:spPr>
      </p:pic>
    </p:spTree>
    <p:extLst>
      <p:ext uri="{BB962C8B-B14F-4D97-AF65-F5344CB8AC3E}">
        <p14:creationId xmlns:p14="http://schemas.microsoft.com/office/powerpoint/2010/main" val="252616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981A-0221-2974-D838-A9F079E3D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91DA-CE51-2C21-4FE9-26E9412D4064}"/>
              </a:ext>
            </a:extLst>
          </p:cNvPr>
          <p:cNvSpPr>
            <a:spLocks noGrp="1"/>
          </p:cNvSpPr>
          <p:nvPr>
            <p:ph type="title"/>
          </p:nvPr>
        </p:nvSpPr>
        <p:spPr>
          <a:xfrm>
            <a:off x="913794" y="80211"/>
            <a:ext cx="10353762" cy="970450"/>
          </a:xfrm>
        </p:spPr>
        <p:txBody>
          <a:bodyPr/>
          <a:lstStyle/>
          <a:p>
            <a:r>
              <a:rPr lang="en-US" dirty="0"/>
              <a:t>Inspect the Code | ERD v0.2</a:t>
            </a:r>
          </a:p>
        </p:txBody>
      </p:sp>
      <p:pic>
        <p:nvPicPr>
          <p:cNvPr id="6" name="Picture 5">
            <a:extLst>
              <a:ext uri="{FF2B5EF4-FFF2-40B4-BE49-F238E27FC236}">
                <a16:creationId xmlns:a16="http://schemas.microsoft.com/office/drawing/2014/main" id="{A3278CA6-1C92-CEC0-D7B0-629EC34B65CB}"/>
              </a:ext>
            </a:extLst>
          </p:cNvPr>
          <p:cNvPicPr>
            <a:picLocks noChangeAspect="1"/>
          </p:cNvPicPr>
          <p:nvPr/>
        </p:nvPicPr>
        <p:blipFill>
          <a:blip r:embed="rId2"/>
          <a:stretch>
            <a:fillRect/>
          </a:stretch>
        </p:blipFill>
        <p:spPr>
          <a:xfrm>
            <a:off x="1636294" y="960907"/>
            <a:ext cx="9346667" cy="5633710"/>
          </a:xfrm>
          <a:prstGeom prst="rect">
            <a:avLst/>
          </a:prstGeom>
        </p:spPr>
      </p:pic>
    </p:spTree>
    <p:extLst>
      <p:ext uri="{BB962C8B-B14F-4D97-AF65-F5344CB8AC3E}">
        <p14:creationId xmlns:p14="http://schemas.microsoft.com/office/powerpoint/2010/main" val="29944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45939-446F-9CF4-DFEF-15AF2396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4F73-6837-09C0-1ADC-9600FD14237C}"/>
              </a:ext>
            </a:extLst>
          </p:cNvPr>
          <p:cNvSpPr>
            <a:spLocks noGrp="1"/>
          </p:cNvSpPr>
          <p:nvPr>
            <p:ph type="title"/>
          </p:nvPr>
        </p:nvSpPr>
        <p:spPr>
          <a:xfrm>
            <a:off x="913794" y="80211"/>
            <a:ext cx="10353762" cy="970450"/>
          </a:xfrm>
        </p:spPr>
        <p:txBody>
          <a:bodyPr/>
          <a:lstStyle/>
          <a:p>
            <a:r>
              <a:rPr lang="en-US" dirty="0"/>
              <a:t>Inspect the Code | ERD v0.3</a:t>
            </a:r>
          </a:p>
        </p:txBody>
      </p:sp>
      <p:pic>
        <p:nvPicPr>
          <p:cNvPr id="4" name="Picture 3">
            <a:extLst>
              <a:ext uri="{FF2B5EF4-FFF2-40B4-BE49-F238E27FC236}">
                <a16:creationId xmlns:a16="http://schemas.microsoft.com/office/drawing/2014/main" id="{A479E506-2E2E-7E64-819B-5F6809006579}"/>
              </a:ext>
            </a:extLst>
          </p:cNvPr>
          <p:cNvPicPr>
            <a:picLocks noChangeAspect="1"/>
          </p:cNvPicPr>
          <p:nvPr/>
        </p:nvPicPr>
        <p:blipFill>
          <a:blip r:embed="rId2"/>
          <a:stretch>
            <a:fillRect/>
          </a:stretch>
        </p:blipFill>
        <p:spPr>
          <a:xfrm>
            <a:off x="1395916" y="1050661"/>
            <a:ext cx="9389517" cy="5633710"/>
          </a:xfrm>
          <a:prstGeom prst="rect">
            <a:avLst/>
          </a:prstGeom>
        </p:spPr>
      </p:pic>
    </p:spTree>
    <p:extLst>
      <p:ext uri="{BB962C8B-B14F-4D97-AF65-F5344CB8AC3E}">
        <p14:creationId xmlns:p14="http://schemas.microsoft.com/office/powerpoint/2010/main" val="102421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38005</TotalTime>
  <Words>2284</Words>
  <Application>Microsoft Office PowerPoint</Application>
  <PresentationFormat>Widescreen</PresentationFormat>
  <Paragraphs>364</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Abadi</vt:lpstr>
      <vt:lpstr>Aptos</vt:lpstr>
      <vt:lpstr>Arial</vt:lpstr>
      <vt:lpstr>Calisto MT</vt:lpstr>
      <vt:lpstr>OCR A Extended</vt:lpstr>
      <vt:lpstr>Wingdings</vt:lpstr>
      <vt:lpstr>Wingdings 2</vt:lpstr>
      <vt:lpstr>Slate</vt:lpstr>
      <vt:lpstr>REST APIs</vt:lpstr>
      <vt:lpstr>Module 5</vt:lpstr>
      <vt:lpstr>Recap |  REST API Design</vt:lpstr>
      <vt:lpstr>Pre-Flight Check</vt:lpstr>
      <vt:lpstr>Recall | Conceptual Model</vt:lpstr>
      <vt:lpstr>Inspect the Code | App Structure</vt:lpstr>
      <vt:lpstr>Inspect the Code | ERD v0.1</vt:lpstr>
      <vt:lpstr>Inspect the Code | ERD v0.2</vt:lpstr>
      <vt:lpstr>Inspect the Code | ERD v0.3</vt:lpstr>
      <vt:lpstr>Inspect the Code | C.R.U.D. Ops</vt:lpstr>
      <vt:lpstr>Inspect the Code | Demo Time</vt:lpstr>
      <vt:lpstr>Inspect the Code | Error Handling</vt:lpstr>
      <vt:lpstr>Manufacturing Context</vt:lpstr>
      <vt:lpstr>Manufacturing Context</vt:lpstr>
      <vt:lpstr>Module 6</vt:lpstr>
      <vt:lpstr>Sec-Basics | Thread Modeling</vt:lpstr>
      <vt:lpstr>Sec-Basics | AuthN v AuthR</vt:lpstr>
      <vt:lpstr>Sec-Basics | TLS</vt:lpstr>
      <vt:lpstr>Sec-Basics | Tokens &amp; Secrets Lifecycle</vt:lpstr>
      <vt:lpstr>Sec-Basics | Input Validation</vt:lpstr>
      <vt:lpstr>Sec-Basics | Preventing Overuse</vt:lpstr>
      <vt:lpstr>Sec-Basics | Other Best-Practices</vt:lpstr>
      <vt:lpstr>Sec-Basics | API Keys v. JWT Tokens</vt:lpstr>
      <vt:lpstr>Sec-Basics | OAuth 2.0 m2m Flow</vt:lpstr>
      <vt:lpstr>Sec-Basics | OAuth 2.0 Prequel</vt:lpstr>
      <vt:lpstr>FastAPI Security</vt:lpstr>
      <vt:lpstr>FastAPI Security | Built-In Features</vt:lpstr>
      <vt:lpstr>FastAPI Security | Rate-Limiting</vt:lpstr>
      <vt:lpstr>Module 7</vt:lpstr>
      <vt:lpstr>Evolvable APIs| Versioning</vt:lpstr>
      <vt:lpstr>Evolvable APIs| Versioning Strategies</vt:lpstr>
      <vt:lpstr>Evolvable APIs| Best Practices</vt:lpstr>
      <vt:lpstr>Evolvable APIs | Dox &amp; OpenAPI</vt:lpstr>
      <vt:lpstr>Module 8</vt:lpstr>
      <vt:lpstr>Industrial Use Cases</vt:lpstr>
      <vt:lpstr>Industrial Use Cases</vt:lpstr>
      <vt:lpstr>REST for MCP…</vt:lpstr>
      <vt:lpstr>The Recap _</vt:lpstr>
      <vt:lpstr>Day Two | Recap</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21</cp:revision>
  <dcterms:created xsi:type="dcterms:W3CDTF">2025-08-20T21:28:44Z</dcterms:created>
  <dcterms:modified xsi:type="dcterms:W3CDTF">2025-09-29T02:52:22Z</dcterms:modified>
</cp:coreProperties>
</file>