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4"/>
  </p:notesMasterIdLst>
  <p:sldIdLst>
    <p:sldId id="256" r:id="rId2"/>
    <p:sldId id="259" r:id="rId3"/>
    <p:sldId id="296" r:id="rId4"/>
    <p:sldId id="297" r:id="rId5"/>
    <p:sldId id="315" r:id="rId6"/>
    <p:sldId id="317" r:id="rId7"/>
    <p:sldId id="316" r:id="rId8"/>
    <p:sldId id="318" r:id="rId9"/>
    <p:sldId id="319" r:id="rId10"/>
    <p:sldId id="298" r:id="rId11"/>
    <p:sldId id="320" r:id="rId12"/>
    <p:sldId id="299" r:id="rId13"/>
    <p:sldId id="300" r:id="rId14"/>
    <p:sldId id="301" r:id="rId15"/>
    <p:sldId id="302" r:id="rId16"/>
    <p:sldId id="305" r:id="rId17"/>
    <p:sldId id="307" r:id="rId18"/>
    <p:sldId id="308" r:id="rId19"/>
    <p:sldId id="309" r:id="rId20"/>
    <p:sldId id="310" r:id="rId21"/>
    <p:sldId id="311" r:id="rId22"/>
    <p:sldId id="312" r:id="rId23"/>
    <p:sldId id="313" r:id="rId24"/>
    <p:sldId id="306" r:id="rId25"/>
    <p:sldId id="314" r:id="rId26"/>
    <p:sldId id="303" r:id="rId27"/>
    <p:sldId id="304" r:id="rId28"/>
    <p:sldId id="295" r:id="rId29"/>
    <p:sldId id="260" r:id="rId30"/>
    <p:sldId id="261" r:id="rId31"/>
    <p:sldId id="262" r:id="rId32"/>
    <p:sldId id="263" r:id="rId33"/>
    <p:sldId id="264" r:id="rId34"/>
    <p:sldId id="265" r:id="rId35"/>
    <p:sldId id="266" r:id="rId36"/>
    <p:sldId id="267" r:id="rId37"/>
    <p:sldId id="272" r:id="rId38"/>
    <p:sldId id="273" r:id="rId39"/>
    <p:sldId id="274" r:id="rId40"/>
    <p:sldId id="269" r:id="rId41"/>
    <p:sldId id="275" r:id="rId42"/>
    <p:sldId id="282" r:id="rId43"/>
    <p:sldId id="294" r:id="rId44"/>
    <p:sldId id="283" r:id="rId45"/>
    <p:sldId id="276" r:id="rId46"/>
    <p:sldId id="278" r:id="rId47"/>
    <p:sldId id="277" r:id="rId48"/>
    <p:sldId id="285" r:id="rId49"/>
    <p:sldId id="279" r:id="rId50"/>
    <p:sldId id="280" r:id="rId51"/>
    <p:sldId id="281" r:id="rId52"/>
    <p:sldId id="270" r:id="rId53"/>
    <p:sldId id="271" r:id="rId54"/>
    <p:sldId id="286" r:id="rId55"/>
    <p:sldId id="287" r:id="rId56"/>
    <p:sldId id="288" r:id="rId57"/>
    <p:sldId id="289" r:id="rId58"/>
    <p:sldId id="290" r:id="rId59"/>
    <p:sldId id="268" r:id="rId60"/>
    <p:sldId id="291" r:id="rId61"/>
    <p:sldId id="292" r:id="rId62"/>
    <p:sldId id="293"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34</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40</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46</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48</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9CE2-5095-7D28-0574-38BD57B1B29F}"/>
              </a:ext>
            </a:extLst>
          </p:cNvPr>
          <p:cNvSpPr>
            <a:spLocks noGrp="1"/>
          </p:cNvSpPr>
          <p:nvPr>
            <p:ph type="title"/>
          </p:nvPr>
        </p:nvSpPr>
        <p:spPr/>
        <p:txBody>
          <a:bodyPr/>
          <a:lstStyle/>
          <a:p>
            <a:r>
              <a:rPr lang="en-US" dirty="0"/>
              <a:t>Inspect the Code | C.R.U.D. Ops</a:t>
            </a:r>
          </a:p>
        </p:txBody>
      </p:sp>
      <p:sp>
        <p:nvSpPr>
          <p:cNvPr id="3" name="Content Placeholder 2">
            <a:extLst>
              <a:ext uri="{FF2B5EF4-FFF2-40B4-BE49-F238E27FC236}">
                <a16:creationId xmlns:a16="http://schemas.microsoft.com/office/drawing/2014/main" id="{66F68F47-7874-88A6-0517-CC3AD62450A1}"/>
              </a:ext>
            </a:extLst>
          </p:cNvPr>
          <p:cNvSpPr>
            <a:spLocks noGrp="1"/>
          </p:cNvSpPr>
          <p:nvPr>
            <p:ph idx="1"/>
          </p:nvPr>
        </p:nvSpPr>
        <p:spPr/>
        <p:txBody>
          <a:bodyPr>
            <a:normAutofit lnSpcReduction="10000"/>
          </a:bodyPr>
          <a:lstStyle/>
          <a:p>
            <a:r>
              <a:rPr lang="en-US" dirty="0"/>
              <a:t>Run the app to</a:t>
            </a:r>
          </a:p>
          <a:p>
            <a:pPr lvl="1"/>
            <a:r>
              <a:rPr lang="en-US" dirty="0"/>
              <a:t>Create a book resource</a:t>
            </a:r>
          </a:p>
          <a:p>
            <a:pPr lvl="1"/>
            <a:r>
              <a:rPr lang="en-US" dirty="0"/>
              <a:t>Update a book resource</a:t>
            </a:r>
          </a:p>
          <a:p>
            <a:pPr lvl="2"/>
            <a:r>
              <a:rPr lang="en-US" dirty="0"/>
              <a:t>Using PUT</a:t>
            </a:r>
          </a:p>
          <a:p>
            <a:pPr lvl="2"/>
            <a:r>
              <a:rPr lang="en-US" dirty="0"/>
              <a:t>Using PATCH</a:t>
            </a:r>
          </a:p>
          <a:p>
            <a:pPr lvl="1"/>
            <a:r>
              <a:rPr lang="en-US" dirty="0"/>
              <a:t>Delete a book resource</a:t>
            </a:r>
          </a:p>
          <a:p>
            <a:r>
              <a:rPr lang="en-US" dirty="0"/>
              <a:t>Highlight the referential integrity problems</a:t>
            </a:r>
          </a:p>
          <a:p>
            <a:pPr lvl="1"/>
            <a:r>
              <a:rPr lang="en-US" dirty="0"/>
              <a:t>Show how this app deals with that issue</a:t>
            </a:r>
          </a:p>
          <a:p>
            <a:pPr lvl="1"/>
            <a:r>
              <a:rPr lang="en-US" dirty="0"/>
              <a:t>There are many approaches to this, you must be aware and deal with these in the best REST-</a:t>
            </a:r>
            <a:r>
              <a:rPr lang="en-US" dirty="0" err="1"/>
              <a:t>ful</a:t>
            </a:r>
            <a:r>
              <a:rPr lang="en-US" dirty="0"/>
              <a:t> way.  Just having your REST API return </a:t>
            </a:r>
            <a:r>
              <a:rPr lang="en-US" sz="1700" dirty="0">
                <a:solidFill>
                  <a:srgbClr val="FF0000"/>
                </a:solidFill>
                <a:latin typeface="OCR A Extended" panose="02010509020102010303" pitchFamily="50" charset="0"/>
              </a:rPr>
              <a:t>500 – Internal Server Error </a:t>
            </a:r>
            <a:r>
              <a:rPr lang="en-US" dirty="0"/>
              <a:t>is not the only way!</a:t>
            </a:r>
          </a:p>
        </p:txBody>
      </p:sp>
    </p:spTree>
    <p:extLst>
      <p:ext uri="{BB962C8B-B14F-4D97-AF65-F5344CB8AC3E}">
        <p14:creationId xmlns:p14="http://schemas.microsoft.com/office/powerpoint/2010/main" val="345713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A576-EB06-0DDB-FDF9-30BB428E8687}"/>
              </a:ext>
            </a:extLst>
          </p:cNvPr>
          <p:cNvSpPr>
            <a:spLocks noGrp="1"/>
          </p:cNvSpPr>
          <p:nvPr>
            <p:ph type="title"/>
          </p:nvPr>
        </p:nvSpPr>
        <p:spPr>
          <a:xfrm>
            <a:off x="913795" y="609600"/>
            <a:ext cx="5978072" cy="970450"/>
          </a:xfrm>
        </p:spPr>
        <p:txBody>
          <a:bodyPr>
            <a:normAutofit/>
          </a:bodyPr>
          <a:lstStyle/>
          <a:p>
            <a:pPr>
              <a:lnSpc>
                <a:spcPct val="90000"/>
              </a:lnSpc>
            </a:pPr>
            <a:r>
              <a:rPr lang="en-US" sz="3400" dirty="0"/>
              <a:t>Inspect the Code | Demo Time</a:t>
            </a:r>
          </a:p>
        </p:txBody>
      </p:sp>
      <p:sp>
        <p:nvSpPr>
          <p:cNvPr id="13" name="Content Placeholder 12">
            <a:extLst>
              <a:ext uri="{FF2B5EF4-FFF2-40B4-BE49-F238E27FC236}">
                <a16:creationId xmlns:a16="http://schemas.microsoft.com/office/drawing/2014/main" id="{AF3C7529-1394-9B0B-7212-68791495291E}"/>
              </a:ext>
            </a:extLst>
          </p:cNvPr>
          <p:cNvSpPr>
            <a:spLocks noGrp="1"/>
          </p:cNvSpPr>
          <p:nvPr>
            <p:ph idx="1"/>
          </p:nvPr>
        </p:nvSpPr>
        <p:spPr>
          <a:xfrm>
            <a:off x="913795" y="1828801"/>
            <a:ext cx="5978072" cy="3866048"/>
          </a:xfrm>
        </p:spPr>
        <p:txBody>
          <a:bodyPr anchor="ctr">
            <a:normAutofit/>
          </a:bodyPr>
          <a:lstStyle/>
          <a:p>
            <a:r>
              <a:rPr lang="en-US" dirty="0"/>
              <a:t>Let’s give it a spin!</a:t>
            </a:r>
          </a:p>
        </p:txBody>
      </p:sp>
      <p:pic>
        <p:nvPicPr>
          <p:cNvPr id="16" name="Picture 15">
            <a:extLst>
              <a:ext uri="{FF2B5EF4-FFF2-40B4-BE49-F238E27FC236}">
                <a16:creationId xmlns:a16="http://schemas.microsoft.com/office/drawing/2014/main" id="{7DA43854-EA2D-47A8-A881-E61A317A2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9" name="Content Placeholder 8" descr="Doctors discussing test results">
            <a:extLst>
              <a:ext uri="{FF2B5EF4-FFF2-40B4-BE49-F238E27FC236}">
                <a16:creationId xmlns:a16="http://schemas.microsoft.com/office/drawing/2014/main" id="{4E18F69D-D2D7-E2A8-1D6E-DDAF3E0AA2C5}"/>
              </a:ext>
            </a:extLst>
          </p:cNvPr>
          <p:cNvPicPr>
            <a:picLocks noChangeAspect="1"/>
          </p:cNvPicPr>
          <p:nvPr/>
        </p:nvPicPr>
        <p:blipFill>
          <a:blip r:embed="rId4">
            <a:extLst>
              <a:ext uri="{28A0092B-C50C-407E-A947-70E740481C1C}">
                <a14:useLocalDpi xmlns:a14="http://schemas.microsoft.com/office/drawing/2010/main" val="0"/>
              </a:ext>
            </a:extLst>
          </a:blip>
          <a:srcRect l="39984" r="7756" b="1"/>
          <a:stretch>
            <a:fillRect/>
          </a:stretch>
        </p:blipFill>
        <p:spPr>
          <a:xfrm>
            <a:off x="7552945" y="643465"/>
            <a:ext cx="3995592" cy="5103372"/>
          </a:xfrm>
          <a:prstGeom prst="rect">
            <a:avLst/>
          </a:prstGeom>
        </p:spPr>
      </p:pic>
    </p:spTree>
    <p:extLst>
      <p:ext uri="{BB962C8B-B14F-4D97-AF65-F5344CB8AC3E}">
        <p14:creationId xmlns:p14="http://schemas.microsoft.com/office/powerpoint/2010/main" val="324272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E893-EE3C-F4FD-8F15-B6859125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8B24-406A-59BD-BE01-4F65D324D819}"/>
              </a:ext>
            </a:extLst>
          </p:cNvPr>
          <p:cNvSpPr>
            <a:spLocks noGrp="1"/>
          </p:cNvSpPr>
          <p:nvPr>
            <p:ph type="title"/>
          </p:nvPr>
        </p:nvSpPr>
        <p:spPr/>
        <p:txBody>
          <a:bodyPr/>
          <a:lstStyle/>
          <a:p>
            <a:r>
              <a:rPr lang="en-US" dirty="0"/>
              <a:t>Inspect the Code | Error Handling</a:t>
            </a:r>
          </a:p>
        </p:txBody>
      </p:sp>
      <p:sp>
        <p:nvSpPr>
          <p:cNvPr id="3" name="Content Placeholder 2">
            <a:extLst>
              <a:ext uri="{FF2B5EF4-FFF2-40B4-BE49-F238E27FC236}">
                <a16:creationId xmlns:a16="http://schemas.microsoft.com/office/drawing/2014/main" id="{8E3A8EF5-0E41-C2F7-12AB-CD062349BA81}"/>
              </a:ext>
            </a:extLst>
          </p:cNvPr>
          <p:cNvSpPr>
            <a:spLocks noGrp="1"/>
          </p:cNvSpPr>
          <p:nvPr>
            <p:ph idx="1"/>
          </p:nvPr>
        </p:nvSpPr>
        <p:spPr>
          <a:xfrm>
            <a:off x="913795" y="1732449"/>
            <a:ext cx="5468717" cy="4192863"/>
          </a:xfrm>
        </p:spPr>
        <p:txBody>
          <a:bodyPr>
            <a:normAutofit fontScale="92500" lnSpcReduction="20000"/>
          </a:bodyPr>
          <a:lstStyle/>
          <a:p>
            <a:r>
              <a:rPr lang="en-US" dirty="0"/>
              <a:t>Try-Catch is your friend</a:t>
            </a:r>
          </a:p>
          <a:p>
            <a:pPr lvl="1"/>
            <a:r>
              <a:rPr lang="en-US" dirty="0"/>
              <a:t>But be careful</a:t>
            </a:r>
          </a:p>
          <a:p>
            <a:r>
              <a:rPr lang="en-US" dirty="0"/>
              <a:t>Create Custom Error Types </a:t>
            </a:r>
          </a:p>
          <a:p>
            <a:r>
              <a:rPr lang="en-US" dirty="0"/>
              <a:t>Only catch custom exceptions</a:t>
            </a:r>
          </a:p>
          <a:p>
            <a:r>
              <a:rPr lang="en-US" dirty="0"/>
              <a:t>Use a generic error handling for any other exceptions</a:t>
            </a:r>
          </a:p>
          <a:p>
            <a:r>
              <a:rPr lang="en-US" dirty="0"/>
              <a:t>If you must catch generic exceptions, have a good code commentary as to why</a:t>
            </a:r>
          </a:p>
          <a:p>
            <a:pPr lvl="1"/>
            <a:r>
              <a:rPr lang="en-US" dirty="0"/>
              <a:t>Catching generic exceptions is an anti-pattern / code smell</a:t>
            </a:r>
          </a:p>
          <a:p>
            <a:r>
              <a:rPr lang="en-US" dirty="0"/>
              <a:t>For more on code smells and how to best handle them visit</a:t>
            </a:r>
          </a:p>
          <a:p>
            <a:pPr lvl="1"/>
            <a:r>
              <a:rPr lang="en-US" dirty="0">
                <a:solidFill>
                  <a:srgbClr val="FFC000"/>
                </a:solidFill>
              </a:rPr>
              <a:t>https://</a:t>
            </a:r>
            <a:r>
              <a:rPr lang="en-US" b="1" dirty="0">
                <a:solidFill>
                  <a:srgbClr val="FFC000"/>
                </a:solidFill>
              </a:rPr>
              <a:t>refactoring.guru</a:t>
            </a:r>
            <a:r>
              <a:rPr lang="en-US" dirty="0">
                <a:solidFill>
                  <a:srgbClr val="FFC000"/>
                </a:solidFill>
              </a:rPr>
              <a:t>/refactoring/smells</a:t>
            </a:r>
          </a:p>
        </p:txBody>
      </p:sp>
      <p:pic>
        <p:nvPicPr>
          <p:cNvPr id="5" name="Picture 4">
            <a:extLst>
              <a:ext uri="{FF2B5EF4-FFF2-40B4-BE49-F238E27FC236}">
                <a16:creationId xmlns:a16="http://schemas.microsoft.com/office/drawing/2014/main" id="{F9484EAF-0BF1-A5BE-1042-5ADA19575C48}"/>
              </a:ext>
            </a:extLst>
          </p:cNvPr>
          <p:cNvPicPr>
            <a:picLocks noChangeAspect="1"/>
          </p:cNvPicPr>
          <p:nvPr/>
        </p:nvPicPr>
        <p:blipFill>
          <a:blip r:embed="rId2"/>
          <a:stretch>
            <a:fillRect/>
          </a:stretch>
        </p:blipFill>
        <p:spPr>
          <a:xfrm>
            <a:off x="7284842" y="2331720"/>
            <a:ext cx="4161316" cy="2971800"/>
          </a:xfrm>
          <a:prstGeom prst="rect">
            <a:avLst/>
          </a:prstGeom>
        </p:spPr>
      </p:pic>
    </p:spTree>
    <p:extLst>
      <p:ext uri="{BB962C8B-B14F-4D97-AF65-F5344CB8AC3E}">
        <p14:creationId xmlns:p14="http://schemas.microsoft.com/office/powerpoint/2010/main" val="350486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A1F-FA9C-F1F2-C1B2-C9C416CC7428}"/>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59321D15-4DD0-C36E-D795-07D7A9479A55}"/>
              </a:ext>
            </a:extLst>
          </p:cNvPr>
          <p:cNvSpPr>
            <a:spLocks noGrp="1"/>
          </p:cNvSpPr>
          <p:nvPr>
            <p:ph idx="1"/>
          </p:nvPr>
        </p:nvSpPr>
        <p:spPr>
          <a:xfrm>
            <a:off x="748141" y="2015641"/>
            <a:ext cx="2533493" cy="4058751"/>
          </a:xfrm>
        </p:spPr>
        <p:txBody>
          <a:bodyPr/>
          <a:lstStyle/>
          <a:p>
            <a:r>
              <a:rPr lang="en-US" dirty="0"/>
              <a:t>Modeling based on ISA 95</a:t>
            </a:r>
          </a:p>
          <a:p>
            <a:pPr lvl="1"/>
            <a:r>
              <a:rPr lang="en-US" dirty="0"/>
              <a:t>Enterprise</a:t>
            </a:r>
          </a:p>
          <a:p>
            <a:pPr lvl="1"/>
            <a:r>
              <a:rPr lang="en-US" dirty="0"/>
              <a:t>Sites</a:t>
            </a:r>
          </a:p>
          <a:p>
            <a:pPr lvl="1"/>
            <a:r>
              <a:rPr lang="en-US" dirty="0"/>
              <a:t>Areas</a:t>
            </a:r>
          </a:p>
          <a:p>
            <a:pPr lvl="1"/>
            <a:r>
              <a:rPr lang="en-US" dirty="0"/>
              <a:t>Cells</a:t>
            </a:r>
          </a:p>
          <a:p>
            <a:pPr lvl="1"/>
            <a:r>
              <a:rPr lang="en-US" dirty="0"/>
              <a:t>Devices</a:t>
            </a:r>
          </a:p>
        </p:txBody>
      </p:sp>
      <p:pic>
        <p:nvPicPr>
          <p:cNvPr id="5" name="Picture 4">
            <a:extLst>
              <a:ext uri="{FF2B5EF4-FFF2-40B4-BE49-F238E27FC236}">
                <a16:creationId xmlns:a16="http://schemas.microsoft.com/office/drawing/2014/main" id="{A2B3EE74-F52B-5ECD-FD40-BD8926866944}"/>
              </a:ext>
            </a:extLst>
          </p:cNvPr>
          <p:cNvPicPr>
            <a:picLocks noChangeAspect="1"/>
          </p:cNvPicPr>
          <p:nvPr/>
        </p:nvPicPr>
        <p:blipFill>
          <a:blip r:embed="rId2"/>
          <a:stretch>
            <a:fillRect/>
          </a:stretch>
        </p:blipFill>
        <p:spPr>
          <a:xfrm>
            <a:off x="9870677" y="609600"/>
            <a:ext cx="1396880" cy="5537925"/>
          </a:xfrm>
          <a:prstGeom prst="rect">
            <a:avLst/>
          </a:prstGeom>
        </p:spPr>
      </p:pic>
    </p:spTree>
    <p:extLst>
      <p:ext uri="{BB962C8B-B14F-4D97-AF65-F5344CB8AC3E}">
        <p14:creationId xmlns:p14="http://schemas.microsoft.com/office/powerpoint/2010/main" val="225219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401E-E373-9654-5858-277364E82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0EEE9-2DED-FE53-8969-1B639E245B3A}"/>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91974EC3-F13E-E2A3-19A2-661543805BC8}"/>
              </a:ext>
            </a:extLst>
          </p:cNvPr>
          <p:cNvSpPr>
            <a:spLocks noGrp="1"/>
          </p:cNvSpPr>
          <p:nvPr>
            <p:ph idx="1"/>
          </p:nvPr>
        </p:nvSpPr>
        <p:spPr>
          <a:xfrm>
            <a:off x="748141" y="2015641"/>
            <a:ext cx="2533493" cy="4058751"/>
          </a:xfrm>
        </p:spPr>
        <p:txBody>
          <a:bodyPr/>
          <a:lstStyle/>
          <a:p>
            <a:r>
              <a:rPr lang="en-US" dirty="0"/>
              <a:t>Modeling based on CESMII’s API Proposal</a:t>
            </a:r>
          </a:p>
          <a:p>
            <a:pPr lvl="1"/>
            <a:r>
              <a:rPr lang="en-US" dirty="0"/>
              <a:t>Namespaces</a:t>
            </a:r>
          </a:p>
          <a:p>
            <a:pPr lvl="1"/>
            <a:r>
              <a:rPr lang="en-US" dirty="0"/>
              <a:t>Subscriptions</a:t>
            </a:r>
          </a:p>
          <a:p>
            <a:pPr lvl="1"/>
            <a:r>
              <a:rPr lang="en-US" dirty="0"/>
              <a:t>Instances</a:t>
            </a:r>
          </a:p>
          <a:p>
            <a:pPr lvl="1"/>
            <a:r>
              <a:rPr lang="en-US" dirty="0"/>
              <a:t>Object Types</a:t>
            </a:r>
          </a:p>
          <a:p>
            <a:pPr lvl="1"/>
            <a:r>
              <a:rPr lang="en-US" dirty="0"/>
              <a:t>Relationship Types</a:t>
            </a:r>
          </a:p>
        </p:txBody>
      </p:sp>
      <p:pic>
        <p:nvPicPr>
          <p:cNvPr id="6" name="Picture 5">
            <a:extLst>
              <a:ext uri="{FF2B5EF4-FFF2-40B4-BE49-F238E27FC236}">
                <a16:creationId xmlns:a16="http://schemas.microsoft.com/office/drawing/2014/main" id="{B08486AA-63A7-52CF-C8EE-EA064D17C55D}"/>
              </a:ext>
            </a:extLst>
          </p:cNvPr>
          <p:cNvPicPr>
            <a:picLocks noChangeAspect="1"/>
          </p:cNvPicPr>
          <p:nvPr/>
        </p:nvPicPr>
        <p:blipFill>
          <a:blip r:embed="rId2"/>
          <a:stretch>
            <a:fillRect/>
          </a:stretch>
        </p:blipFill>
        <p:spPr>
          <a:xfrm>
            <a:off x="4812632" y="1675212"/>
            <a:ext cx="6465573" cy="4812133"/>
          </a:xfrm>
          <a:prstGeom prst="rect">
            <a:avLst/>
          </a:prstGeom>
        </p:spPr>
      </p:pic>
    </p:spTree>
    <p:extLst>
      <p:ext uri="{BB962C8B-B14F-4D97-AF65-F5344CB8AC3E}">
        <p14:creationId xmlns:p14="http://schemas.microsoft.com/office/powerpoint/2010/main" val="168535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CC7AE68-FCC3-E9FE-F890-A9492D367C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64C3E0-A316-8EEB-4DC3-055087481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4477-14B2-27FB-C767-207375E65749}"/>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6</a:t>
            </a:r>
          </a:p>
        </p:txBody>
      </p:sp>
      <p:sp>
        <p:nvSpPr>
          <p:cNvPr id="3" name="Content Placeholder 2">
            <a:extLst>
              <a:ext uri="{FF2B5EF4-FFF2-40B4-BE49-F238E27FC236}">
                <a16:creationId xmlns:a16="http://schemas.microsoft.com/office/drawing/2014/main" id="{21B282EE-A9A0-83D7-9C93-2D207275A195}"/>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Security &amp;</a:t>
            </a:r>
          </a:p>
          <a:p>
            <a:pPr marL="0" indent="0" algn="r">
              <a:buNone/>
            </a:pPr>
            <a:r>
              <a:rPr lang="en-US" dirty="0">
                <a:solidFill>
                  <a:schemeClr val="tx1"/>
                </a:solidFill>
              </a:rPr>
              <a:t>Authentication</a:t>
            </a:r>
          </a:p>
        </p:txBody>
      </p:sp>
      <p:cxnSp>
        <p:nvCxnSpPr>
          <p:cNvPr id="10" name="Straight Connector 9">
            <a:extLst>
              <a:ext uri="{FF2B5EF4-FFF2-40B4-BE49-F238E27FC236}">
                <a16:creationId xmlns:a16="http://schemas.microsoft.com/office/drawing/2014/main" id="{F26942A4-7D57-529C-726C-0A20E7D71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75E4-24AD-1D7E-4C29-E4617A75D8E3}"/>
              </a:ext>
            </a:extLst>
          </p:cNvPr>
          <p:cNvSpPr>
            <a:spLocks noGrp="1"/>
          </p:cNvSpPr>
          <p:nvPr>
            <p:ph type="title"/>
          </p:nvPr>
        </p:nvSpPr>
        <p:spPr/>
        <p:txBody>
          <a:bodyPr/>
          <a:lstStyle/>
          <a:p>
            <a:r>
              <a:rPr lang="en-US" dirty="0"/>
              <a:t>Sec-Basics | Thread Modeling</a:t>
            </a:r>
          </a:p>
        </p:txBody>
      </p:sp>
      <p:sp>
        <p:nvSpPr>
          <p:cNvPr id="3" name="Content Placeholder 2">
            <a:extLst>
              <a:ext uri="{FF2B5EF4-FFF2-40B4-BE49-F238E27FC236}">
                <a16:creationId xmlns:a16="http://schemas.microsoft.com/office/drawing/2014/main" id="{A27C1BFD-3638-1C4D-61A0-CD90D7841C7A}"/>
              </a:ext>
            </a:extLst>
          </p:cNvPr>
          <p:cNvSpPr>
            <a:spLocks noGrp="1"/>
          </p:cNvSpPr>
          <p:nvPr>
            <p:ph idx="1"/>
          </p:nvPr>
        </p:nvSpPr>
        <p:spPr>
          <a:xfrm>
            <a:off x="685195" y="1723305"/>
            <a:ext cx="4993229" cy="4631775"/>
          </a:xfrm>
        </p:spPr>
        <p:txBody>
          <a:bodyPr>
            <a:normAutofit/>
          </a:bodyPr>
          <a:lstStyle/>
          <a:p>
            <a:r>
              <a:rPr lang="en-US" dirty="0"/>
              <a:t>Identify Assets</a:t>
            </a:r>
          </a:p>
          <a:p>
            <a:pPr lvl="1"/>
            <a:r>
              <a:rPr lang="en-US" dirty="0"/>
              <a:t>User data</a:t>
            </a:r>
          </a:p>
          <a:p>
            <a:pPr lvl="1"/>
            <a:r>
              <a:rPr lang="en-US" dirty="0"/>
              <a:t>Service Endpoints</a:t>
            </a:r>
          </a:p>
          <a:p>
            <a:pPr lvl="1"/>
            <a:r>
              <a:rPr lang="en-US" dirty="0"/>
              <a:t>Tokens / keys</a:t>
            </a:r>
          </a:p>
          <a:p>
            <a:r>
              <a:rPr lang="en-US" dirty="0"/>
              <a:t>Threats</a:t>
            </a:r>
          </a:p>
          <a:p>
            <a:pPr lvl="1"/>
            <a:r>
              <a:rPr lang="en-US" dirty="0"/>
              <a:t>Token theft</a:t>
            </a:r>
          </a:p>
          <a:p>
            <a:pPr lvl="1"/>
            <a:r>
              <a:rPr lang="en-US" dirty="0"/>
              <a:t>Replay</a:t>
            </a:r>
          </a:p>
          <a:p>
            <a:pPr lvl="1"/>
            <a:r>
              <a:rPr lang="en-US" dirty="0"/>
              <a:t>Injection</a:t>
            </a:r>
          </a:p>
          <a:p>
            <a:pPr lvl="1"/>
            <a:r>
              <a:rPr lang="en-US" dirty="0"/>
              <a:t>Broken AuthN/</a:t>
            </a:r>
            <a:r>
              <a:rPr lang="en-US" dirty="0" err="1"/>
              <a:t>AuthR</a:t>
            </a:r>
            <a:endParaRPr lang="en-US" dirty="0"/>
          </a:p>
          <a:p>
            <a:pPr lvl="1"/>
            <a:r>
              <a:rPr lang="en-US" dirty="0"/>
              <a:t>DDoS / DoS attacks</a:t>
            </a:r>
          </a:p>
        </p:txBody>
      </p:sp>
      <p:sp>
        <p:nvSpPr>
          <p:cNvPr id="4" name="Content Placeholder 2">
            <a:extLst>
              <a:ext uri="{FF2B5EF4-FFF2-40B4-BE49-F238E27FC236}">
                <a16:creationId xmlns:a16="http://schemas.microsoft.com/office/drawing/2014/main" id="{E3BBC321-3B7F-B2C4-1A4B-640478C27857}"/>
              </a:ext>
            </a:extLst>
          </p:cNvPr>
          <p:cNvSpPr txBox="1">
            <a:spLocks/>
          </p:cNvSpPr>
          <p:nvPr/>
        </p:nvSpPr>
        <p:spPr>
          <a:xfrm>
            <a:off x="5866795" y="1723304"/>
            <a:ext cx="49932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Security Objectives</a:t>
            </a:r>
          </a:p>
          <a:p>
            <a:pPr lvl="1"/>
            <a:r>
              <a:rPr lang="en-US" dirty="0"/>
              <a:t>Confidentiality</a:t>
            </a:r>
          </a:p>
          <a:p>
            <a:pPr lvl="1"/>
            <a:r>
              <a:rPr lang="en-US" dirty="0"/>
              <a:t>Integrity</a:t>
            </a:r>
          </a:p>
          <a:p>
            <a:pPr lvl="1"/>
            <a:r>
              <a:rPr lang="en-US" dirty="0"/>
              <a:t>Availability</a:t>
            </a:r>
          </a:p>
          <a:p>
            <a:pPr lvl="1"/>
            <a:r>
              <a:rPr lang="en-US" dirty="0"/>
              <a:t>Authentication (AuthN)</a:t>
            </a:r>
          </a:p>
          <a:p>
            <a:pPr lvl="1"/>
            <a:r>
              <a:rPr lang="en-US" dirty="0"/>
              <a:t>Authorization (</a:t>
            </a:r>
            <a:r>
              <a:rPr lang="en-US" dirty="0" err="1"/>
              <a:t>AuthR</a:t>
            </a:r>
            <a:r>
              <a:rPr lang="en-US" dirty="0"/>
              <a:t>)</a:t>
            </a:r>
          </a:p>
          <a:p>
            <a:pPr lvl="1"/>
            <a:r>
              <a:rPr lang="en-US" dirty="0"/>
              <a:t>Non-Repudiation</a:t>
            </a:r>
          </a:p>
          <a:p>
            <a:r>
              <a:rPr lang="en-US" dirty="0"/>
              <a:t>Principles at play</a:t>
            </a:r>
          </a:p>
          <a:p>
            <a:pPr lvl="1"/>
            <a:r>
              <a:rPr lang="en-US" b="1" dirty="0">
                <a:solidFill>
                  <a:srgbClr val="FFC000"/>
                </a:solidFill>
              </a:rPr>
              <a:t>Least Privilege </a:t>
            </a:r>
            <a:r>
              <a:rPr lang="en-US" dirty="0"/>
              <a:t>(only provide what’s needed and no more)</a:t>
            </a:r>
          </a:p>
          <a:p>
            <a:pPr lvl="1"/>
            <a:r>
              <a:rPr lang="en-US" b="1" dirty="0">
                <a:solidFill>
                  <a:srgbClr val="FFC000"/>
                </a:solidFill>
              </a:rPr>
              <a:t>Defense in Depth </a:t>
            </a:r>
            <a:r>
              <a:rPr lang="en-US" dirty="0"/>
              <a:t>(security layers)</a:t>
            </a:r>
          </a:p>
        </p:txBody>
      </p:sp>
    </p:spTree>
    <p:extLst>
      <p:ext uri="{BB962C8B-B14F-4D97-AF65-F5344CB8AC3E}">
        <p14:creationId xmlns:p14="http://schemas.microsoft.com/office/powerpoint/2010/main" val="65558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7030-D7EF-7E42-3E96-15668ED2B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FE8D6-86AD-A37A-AAD1-C996FA8B9661}"/>
              </a:ext>
            </a:extLst>
          </p:cNvPr>
          <p:cNvSpPr>
            <a:spLocks noGrp="1"/>
          </p:cNvSpPr>
          <p:nvPr>
            <p:ph type="title"/>
          </p:nvPr>
        </p:nvSpPr>
        <p:spPr/>
        <p:txBody>
          <a:bodyPr/>
          <a:lstStyle/>
          <a:p>
            <a:r>
              <a:rPr lang="en-US" dirty="0"/>
              <a:t>Sec-Basics | AuthN v </a:t>
            </a:r>
            <a:r>
              <a:rPr lang="en-US" dirty="0" err="1"/>
              <a:t>AuthR</a:t>
            </a:r>
            <a:endParaRPr lang="en-US" dirty="0"/>
          </a:p>
        </p:txBody>
      </p:sp>
      <p:sp>
        <p:nvSpPr>
          <p:cNvPr id="3" name="Content Placeholder 2">
            <a:extLst>
              <a:ext uri="{FF2B5EF4-FFF2-40B4-BE49-F238E27FC236}">
                <a16:creationId xmlns:a16="http://schemas.microsoft.com/office/drawing/2014/main" id="{ECF23196-FA0F-04DA-81BA-05368FCE88A9}"/>
              </a:ext>
            </a:extLst>
          </p:cNvPr>
          <p:cNvSpPr>
            <a:spLocks noGrp="1"/>
          </p:cNvSpPr>
          <p:nvPr>
            <p:ph idx="1"/>
          </p:nvPr>
        </p:nvSpPr>
        <p:spPr>
          <a:xfrm>
            <a:off x="685195" y="1723305"/>
            <a:ext cx="9400637" cy="4631775"/>
          </a:xfrm>
        </p:spPr>
        <p:txBody>
          <a:bodyPr>
            <a:normAutofit fontScale="92500" lnSpcReduction="10000"/>
          </a:bodyPr>
          <a:lstStyle/>
          <a:p>
            <a:r>
              <a:rPr lang="en-US" b="1" dirty="0">
                <a:solidFill>
                  <a:srgbClr val="FFC000"/>
                </a:solidFill>
              </a:rPr>
              <a:t>Authentication</a:t>
            </a:r>
            <a:r>
              <a:rPr lang="en-US" dirty="0"/>
              <a:t> (AuthN)</a:t>
            </a:r>
          </a:p>
          <a:p>
            <a:pPr lvl="1"/>
            <a:r>
              <a:rPr lang="en-US" dirty="0"/>
              <a:t>Verify who the client is</a:t>
            </a:r>
          </a:p>
          <a:p>
            <a:pPr lvl="2"/>
            <a:r>
              <a:rPr lang="en-US" dirty="0"/>
              <a:t>API Keys</a:t>
            </a:r>
          </a:p>
          <a:p>
            <a:pPr lvl="2"/>
            <a:r>
              <a:rPr lang="en-US" dirty="0"/>
              <a:t>JWT</a:t>
            </a:r>
          </a:p>
          <a:p>
            <a:pPr lvl="2"/>
            <a:r>
              <a:rPr lang="en-US" dirty="0"/>
              <a:t>OAuth2 Flows</a:t>
            </a:r>
          </a:p>
          <a:p>
            <a:r>
              <a:rPr lang="en-US" b="1" dirty="0">
                <a:solidFill>
                  <a:srgbClr val="FFC000"/>
                </a:solidFill>
              </a:rPr>
              <a:t>Authorization</a:t>
            </a:r>
            <a:r>
              <a:rPr lang="en-US" dirty="0"/>
              <a:t> (</a:t>
            </a:r>
            <a:r>
              <a:rPr lang="en-US" dirty="0" err="1"/>
              <a:t>AuthR</a:t>
            </a:r>
            <a:r>
              <a:rPr lang="en-US" dirty="0"/>
              <a:t>)</a:t>
            </a:r>
          </a:p>
          <a:p>
            <a:pPr lvl="1"/>
            <a:r>
              <a:rPr lang="en-US" dirty="0"/>
              <a:t>Verify what the client can do</a:t>
            </a:r>
          </a:p>
          <a:p>
            <a:pPr lvl="2"/>
            <a:r>
              <a:rPr lang="en-US" dirty="0"/>
              <a:t>Roles</a:t>
            </a:r>
          </a:p>
          <a:p>
            <a:pPr lvl="2"/>
            <a:r>
              <a:rPr lang="en-US" dirty="0"/>
              <a:t>Scopes</a:t>
            </a:r>
          </a:p>
          <a:p>
            <a:pPr lvl="2"/>
            <a:r>
              <a:rPr lang="en-US" dirty="0"/>
              <a:t>Access Control Lists (ACLs)</a:t>
            </a:r>
          </a:p>
          <a:p>
            <a:r>
              <a:rPr lang="en-US" dirty="0"/>
              <a:t>Example</a:t>
            </a:r>
          </a:p>
          <a:p>
            <a:pPr lvl="1"/>
            <a:r>
              <a:rPr lang="en-US" dirty="0"/>
              <a:t>Client “X” is authenticated, if it has the role “Billing” then it is allowed to call endpoint</a:t>
            </a:r>
          </a:p>
          <a:p>
            <a:pPr lvl="2"/>
            <a:r>
              <a:rPr lang="en-US" dirty="0">
                <a:solidFill>
                  <a:schemeClr val="accent1"/>
                </a:solidFill>
                <a:latin typeface="OCR A Extended" panose="02010509020102010303" pitchFamily="50" charset="0"/>
              </a:rPr>
              <a:t>POST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/billing</a:t>
            </a:r>
            <a:endParaRPr lang="en-US" dirty="0"/>
          </a:p>
        </p:txBody>
      </p:sp>
    </p:spTree>
    <p:extLst>
      <p:ext uri="{BB962C8B-B14F-4D97-AF65-F5344CB8AC3E}">
        <p14:creationId xmlns:p14="http://schemas.microsoft.com/office/powerpoint/2010/main" val="88752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E816-BAF8-D16D-3BD8-58398780A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A6FEB-0106-D671-67DB-1872F853F0C6}"/>
              </a:ext>
            </a:extLst>
          </p:cNvPr>
          <p:cNvSpPr>
            <a:spLocks noGrp="1"/>
          </p:cNvSpPr>
          <p:nvPr>
            <p:ph type="title"/>
          </p:nvPr>
        </p:nvSpPr>
        <p:spPr/>
        <p:txBody>
          <a:bodyPr/>
          <a:lstStyle/>
          <a:p>
            <a:r>
              <a:rPr lang="en-US" dirty="0"/>
              <a:t>Sec-Basics | TLS</a:t>
            </a:r>
          </a:p>
        </p:txBody>
      </p:sp>
      <p:sp>
        <p:nvSpPr>
          <p:cNvPr id="3" name="Content Placeholder 2">
            <a:extLst>
              <a:ext uri="{FF2B5EF4-FFF2-40B4-BE49-F238E27FC236}">
                <a16:creationId xmlns:a16="http://schemas.microsoft.com/office/drawing/2014/main" id="{B78FBE11-6902-59FC-E81C-FDD57F16E9D2}"/>
              </a:ext>
            </a:extLst>
          </p:cNvPr>
          <p:cNvSpPr>
            <a:spLocks noGrp="1"/>
          </p:cNvSpPr>
          <p:nvPr>
            <p:ph idx="1"/>
          </p:nvPr>
        </p:nvSpPr>
        <p:spPr>
          <a:xfrm>
            <a:off x="685195" y="1723305"/>
            <a:ext cx="4161125" cy="4631775"/>
          </a:xfrm>
        </p:spPr>
        <p:txBody>
          <a:bodyPr>
            <a:normAutofit fontScale="92500" lnSpcReduction="20000"/>
          </a:bodyPr>
          <a:lstStyle/>
          <a:p>
            <a:r>
              <a:rPr lang="en-US" dirty="0">
                <a:solidFill>
                  <a:schemeClr val="accent1">
                    <a:lumMod val="75000"/>
                  </a:schemeClr>
                </a:solidFill>
              </a:rPr>
              <a:t>Transport Layer Security (</a:t>
            </a:r>
            <a:r>
              <a:rPr lang="en-US" b="1" dirty="0">
                <a:solidFill>
                  <a:schemeClr val="accent1">
                    <a:lumMod val="75000"/>
                  </a:schemeClr>
                </a:solidFill>
              </a:rPr>
              <a:t>TLS</a:t>
            </a:r>
            <a:r>
              <a:rPr lang="en-US" dirty="0">
                <a:solidFill>
                  <a:schemeClr val="accent1">
                    <a:lumMod val="75000"/>
                  </a:schemeClr>
                </a:solidFill>
              </a:rPr>
              <a:t>)</a:t>
            </a:r>
          </a:p>
          <a:p>
            <a:pPr lvl="1"/>
            <a:r>
              <a:rPr lang="en-US" dirty="0"/>
              <a:t>HTTPS in PROD – especially if exposed to the public Internet</a:t>
            </a:r>
          </a:p>
          <a:p>
            <a:pPr lvl="1"/>
            <a:r>
              <a:rPr lang="en-US" dirty="0"/>
              <a:t>It is better to use in all ENV (if your budge allows it or it is a practice already enforced by IT team)</a:t>
            </a:r>
          </a:p>
          <a:p>
            <a:pPr lvl="1"/>
            <a:r>
              <a:rPr lang="en-US" dirty="0"/>
              <a:t>The problem with HTTP is network packets travel in plain-text</a:t>
            </a:r>
          </a:p>
          <a:p>
            <a:pPr lvl="1"/>
            <a:r>
              <a:rPr lang="en-US" dirty="0"/>
              <a:t>Enforce redirects (HTTP </a:t>
            </a:r>
            <a:r>
              <a:rPr lang="en-US" dirty="0">
                <a:sym typeface="Wingdings" panose="05000000000000000000" pitchFamily="2" charset="2"/>
              </a:rPr>
              <a:t> HTTPS)</a:t>
            </a:r>
          </a:p>
          <a:p>
            <a:pPr lvl="1"/>
            <a:r>
              <a:rPr lang="en-US" dirty="0">
                <a:sym typeface="Wingdings" panose="05000000000000000000" pitchFamily="2" charset="2"/>
              </a:rPr>
              <a:t>Use Certificates when possible</a:t>
            </a:r>
          </a:p>
          <a:p>
            <a:pPr lvl="2"/>
            <a:r>
              <a:rPr lang="en-US" sz="1500" dirty="0" err="1">
                <a:solidFill>
                  <a:schemeClr val="accent1"/>
                </a:solidFill>
                <a:latin typeface="OCR A Extended" panose="02010509020102010303" pitchFamily="50" charset="0"/>
                <a:sym typeface="Wingdings" panose="05000000000000000000" pitchFamily="2" charset="2"/>
              </a:rPr>
              <a:t>letsencrypt</a:t>
            </a:r>
            <a:r>
              <a:rPr lang="en-US" dirty="0">
                <a:sym typeface="Wingdings" panose="05000000000000000000" pitchFamily="2" charset="2"/>
              </a:rPr>
              <a:t> is free and opensource</a:t>
            </a:r>
          </a:p>
          <a:p>
            <a:pPr lvl="2"/>
            <a:r>
              <a:rPr lang="en-US" dirty="0">
                <a:sym typeface="Wingdings" panose="05000000000000000000" pitchFamily="2" charset="2"/>
              </a:rPr>
              <a:t>Automate the renewal</a:t>
            </a:r>
          </a:p>
          <a:p>
            <a:pPr lvl="2"/>
            <a:r>
              <a:rPr lang="en-US" sz="1500" dirty="0">
                <a:solidFill>
                  <a:schemeClr val="accent1"/>
                </a:solidFill>
                <a:latin typeface="OCR A Extended" panose="02010509020102010303" pitchFamily="50" charset="0"/>
                <a:sym typeface="Wingdings" panose="05000000000000000000" pitchFamily="2" charset="2"/>
              </a:rPr>
              <a:t>https://letsencrypt.org</a:t>
            </a:r>
          </a:p>
        </p:txBody>
      </p:sp>
      <p:sp>
        <p:nvSpPr>
          <p:cNvPr id="4" name="Content Placeholder 2">
            <a:extLst>
              <a:ext uri="{FF2B5EF4-FFF2-40B4-BE49-F238E27FC236}">
                <a16:creationId xmlns:a16="http://schemas.microsoft.com/office/drawing/2014/main" id="{05A8F926-99A5-2A9F-FA19-30EDCDF13835}"/>
              </a:ext>
            </a:extLst>
          </p:cNvPr>
          <p:cNvSpPr txBox="1">
            <a:spLocks/>
          </p:cNvSpPr>
          <p:nvPr/>
        </p:nvSpPr>
        <p:spPr>
          <a:xfrm>
            <a:off x="5596128" y="1723305"/>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ym typeface="Wingdings" panose="05000000000000000000" pitchFamily="2" charset="2"/>
              </a:rPr>
              <a:t>TLS Checklist</a:t>
            </a:r>
          </a:p>
          <a:p>
            <a:pPr lvl="1"/>
            <a:r>
              <a:rPr lang="en-US" dirty="0">
                <a:sym typeface="Wingdings" panose="05000000000000000000" pitchFamily="2" charset="2"/>
              </a:rPr>
              <a:t>TLS 1.2 minimum</a:t>
            </a:r>
          </a:p>
          <a:p>
            <a:pPr lvl="1"/>
            <a:r>
              <a:rPr lang="en-US" dirty="0">
                <a:sym typeface="Wingdings" panose="05000000000000000000" pitchFamily="2" charset="2"/>
              </a:rPr>
              <a:t>TLS 1.3 is preferred</a:t>
            </a:r>
          </a:p>
          <a:p>
            <a:pPr lvl="1"/>
            <a:r>
              <a:rPr lang="en-US" dirty="0">
                <a:sym typeface="Wingdings" panose="05000000000000000000" pitchFamily="2" charset="2"/>
              </a:rPr>
              <a:t>Strong cypher </a:t>
            </a:r>
            <a:r>
              <a:rPr lang="en-US" dirty="0" err="1">
                <a:sym typeface="Wingdings" panose="05000000000000000000" pitchFamily="2" charset="2"/>
              </a:rPr>
              <a:t>suties</a:t>
            </a:r>
            <a:endParaRPr lang="en-US" dirty="0">
              <a:sym typeface="Wingdings" panose="05000000000000000000" pitchFamily="2" charset="2"/>
            </a:endParaRPr>
          </a:p>
          <a:p>
            <a:pPr lvl="1"/>
            <a:r>
              <a:rPr lang="en-US" dirty="0">
                <a:sym typeface="Wingdings" panose="05000000000000000000" pitchFamily="2" charset="2"/>
              </a:rPr>
              <a:t>HSTS – </a:t>
            </a:r>
            <a:r>
              <a:rPr lang="en-US" sz="1300" dirty="0">
                <a:sym typeface="Wingdings" panose="05000000000000000000" pitchFamily="2" charset="2"/>
              </a:rPr>
              <a:t>browser policy to enforce connecting to HTTPS only</a:t>
            </a:r>
          </a:p>
          <a:p>
            <a:pPr lvl="1"/>
            <a:r>
              <a:rPr lang="en-US" dirty="0">
                <a:sym typeface="Wingdings" panose="05000000000000000000" pitchFamily="2" charset="2"/>
              </a:rPr>
              <a:t>Disable obsolete protocols</a:t>
            </a:r>
          </a:p>
          <a:p>
            <a:pPr lvl="1"/>
            <a:r>
              <a:rPr lang="en-US" dirty="0">
                <a:sym typeface="Wingdings" panose="05000000000000000000" pitchFamily="2" charset="2"/>
              </a:rPr>
              <a:t>Forward secrecy (no long-lived session tokens)</a:t>
            </a:r>
          </a:p>
          <a:p>
            <a:pPr lvl="1"/>
            <a:r>
              <a:rPr lang="en-US" dirty="0">
                <a:sym typeface="Wingdings" panose="05000000000000000000" pitchFamily="2" charset="2"/>
              </a:rPr>
              <a:t>Never put cert/private-key info in code repository</a:t>
            </a:r>
            <a:endParaRPr lang="en-US" dirty="0"/>
          </a:p>
        </p:txBody>
      </p:sp>
    </p:spTree>
    <p:extLst>
      <p:ext uri="{BB962C8B-B14F-4D97-AF65-F5344CB8AC3E}">
        <p14:creationId xmlns:p14="http://schemas.microsoft.com/office/powerpoint/2010/main" val="208550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FCF6-55D7-3A29-3574-ACE1B59D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9E7B7-AE87-1773-382D-31205B3B033D}"/>
              </a:ext>
            </a:extLst>
          </p:cNvPr>
          <p:cNvSpPr>
            <a:spLocks noGrp="1"/>
          </p:cNvSpPr>
          <p:nvPr>
            <p:ph type="title"/>
          </p:nvPr>
        </p:nvSpPr>
        <p:spPr/>
        <p:txBody>
          <a:bodyPr/>
          <a:lstStyle/>
          <a:p>
            <a:r>
              <a:rPr lang="en-US" dirty="0"/>
              <a:t>Sec-Basics | Tokens &amp; Secrets Lifecycle</a:t>
            </a:r>
          </a:p>
        </p:txBody>
      </p:sp>
      <p:sp>
        <p:nvSpPr>
          <p:cNvPr id="4" name="Content Placeholder 2">
            <a:extLst>
              <a:ext uri="{FF2B5EF4-FFF2-40B4-BE49-F238E27FC236}">
                <a16:creationId xmlns:a16="http://schemas.microsoft.com/office/drawing/2014/main" id="{838FD4EB-174E-0B14-CF17-0A96AB2A88DA}"/>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short-lived access-tokens </a:t>
            </a:r>
          </a:p>
          <a:p>
            <a:r>
              <a:rPr lang="en-US" dirty="0"/>
              <a:t>Use refresh-tokens for long-lived sessions</a:t>
            </a:r>
          </a:p>
          <a:p>
            <a:r>
              <a:rPr lang="en-US" dirty="0"/>
              <a:t>Adopt tooling that allows you to revoke and/or rotate tokens (blacklists, token version, etc.)</a:t>
            </a:r>
          </a:p>
          <a:p>
            <a:r>
              <a:rPr lang="en-US" dirty="0"/>
              <a:t>Store secrets safely and effectively</a:t>
            </a:r>
          </a:p>
          <a:p>
            <a:pPr lvl="1"/>
            <a:r>
              <a:rPr lang="en-US" dirty="0"/>
              <a:t>Use ENV vars</a:t>
            </a:r>
          </a:p>
          <a:p>
            <a:pPr lvl="1"/>
            <a:r>
              <a:rPr lang="en-US" dirty="0"/>
              <a:t>Secret stores (e.g., Thycotic, AWS Secret Manager)</a:t>
            </a:r>
          </a:p>
          <a:p>
            <a:r>
              <a:rPr lang="en-US" dirty="0"/>
              <a:t>Key management</a:t>
            </a:r>
          </a:p>
          <a:p>
            <a:pPr lvl="1"/>
            <a:r>
              <a:rPr lang="en-US" dirty="0"/>
              <a:t>Rotate signing keys</a:t>
            </a:r>
          </a:p>
          <a:p>
            <a:pPr lvl="1"/>
            <a:r>
              <a:rPr lang="en-US" dirty="0"/>
              <a:t>Asymmetric signing (public/private keys)</a:t>
            </a:r>
          </a:p>
        </p:txBody>
      </p:sp>
    </p:spTree>
    <p:extLst>
      <p:ext uri="{BB962C8B-B14F-4D97-AF65-F5344CB8AC3E}">
        <p14:creationId xmlns:p14="http://schemas.microsoft.com/office/powerpoint/2010/main" val="372316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5</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err="1">
                <a:solidFill>
                  <a:schemeClr val="tx1"/>
                </a:solidFill>
              </a:rPr>
              <a:t>FastAPI</a:t>
            </a: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Hands-On</a:t>
            </a:r>
          </a:p>
          <a:p>
            <a:pPr marL="0" indent="0" algn="r">
              <a:buNone/>
            </a:pPr>
            <a:r>
              <a:rPr lang="en-US" dirty="0">
                <a:solidFill>
                  <a:schemeClr val="tx1"/>
                </a:solidFill>
              </a:rPr>
              <a:t>Implementation</a:t>
            </a:r>
          </a:p>
          <a:p>
            <a:pPr marL="0" indent="0" algn="r">
              <a:buNone/>
            </a:pPr>
            <a:r>
              <a:rPr lang="en-US" dirty="0">
                <a:solidFill>
                  <a:schemeClr val="tx1"/>
                </a:solidFill>
              </a:rPr>
              <a:t>With Python</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6516-01D2-9BFB-DBA6-868A39E6A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C22B4-40B2-B15E-33A9-FF270C49F66E}"/>
              </a:ext>
            </a:extLst>
          </p:cNvPr>
          <p:cNvSpPr>
            <a:spLocks noGrp="1"/>
          </p:cNvSpPr>
          <p:nvPr>
            <p:ph type="title"/>
          </p:nvPr>
        </p:nvSpPr>
        <p:spPr/>
        <p:txBody>
          <a:bodyPr/>
          <a:lstStyle/>
          <a:p>
            <a:r>
              <a:rPr lang="en-US" dirty="0"/>
              <a:t>Sec-Basics | Input Validation</a:t>
            </a:r>
          </a:p>
        </p:txBody>
      </p:sp>
      <p:sp>
        <p:nvSpPr>
          <p:cNvPr id="4" name="Content Placeholder 2">
            <a:extLst>
              <a:ext uri="{FF2B5EF4-FFF2-40B4-BE49-F238E27FC236}">
                <a16:creationId xmlns:a16="http://schemas.microsoft.com/office/drawing/2014/main" id="{25F83910-2826-DBA8-CE51-0869B8421935}"/>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Validate everything for an incoming request</a:t>
            </a:r>
          </a:p>
          <a:p>
            <a:pPr lvl="1"/>
            <a:r>
              <a:rPr lang="en-US" dirty="0"/>
              <a:t>Or as much as you can</a:t>
            </a:r>
          </a:p>
          <a:p>
            <a:pPr lvl="2"/>
            <a:r>
              <a:rPr lang="en-US" dirty="0" err="1"/>
              <a:t>Url</a:t>
            </a:r>
            <a:r>
              <a:rPr lang="en-US" dirty="0"/>
              <a:t> Path</a:t>
            </a:r>
          </a:p>
          <a:p>
            <a:pPr lvl="2"/>
            <a:r>
              <a:rPr lang="en-US" dirty="0"/>
              <a:t>Query String</a:t>
            </a:r>
          </a:p>
          <a:p>
            <a:pPr lvl="2"/>
            <a:r>
              <a:rPr lang="en-US" dirty="0"/>
              <a:t>Headers</a:t>
            </a:r>
          </a:p>
          <a:p>
            <a:pPr lvl="2"/>
            <a:r>
              <a:rPr lang="en-US" dirty="0"/>
              <a:t>Body</a:t>
            </a:r>
          </a:p>
          <a:p>
            <a:r>
              <a:rPr lang="en-US" dirty="0"/>
              <a:t>Use typed-models to de-risk injection and serialization errors</a:t>
            </a:r>
          </a:p>
          <a:p>
            <a:r>
              <a:rPr lang="en-US" dirty="0"/>
              <a:t>Sanitize user input</a:t>
            </a:r>
          </a:p>
          <a:p>
            <a:r>
              <a:rPr lang="en-US" dirty="0"/>
              <a:t>Refer to OWASP Top 10: Input Validation</a:t>
            </a:r>
          </a:p>
          <a:p>
            <a:r>
              <a:rPr lang="en-US" dirty="0"/>
              <a:t>Log suspicious inputs</a:t>
            </a:r>
          </a:p>
          <a:p>
            <a:r>
              <a:rPr lang="en-US" dirty="0"/>
              <a:t>Rate-limit abusive patterns</a:t>
            </a:r>
          </a:p>
          <a:p>
            <a:pPr lvl="1"/>
            <a:endParaRPr lang="en-US" dirty="0"/>
          </a:p>
        </p:txBody>
      </p:sp>
    </p:spTree>
    <p:extLst>
      <p:ext uri="{BB962C8B-B14F-4D97-AF65-F5344CB8AC3E}">
        <p14:creationId xmlns:p14="http://schemas.microsoft.com/office/powerpoint/2010/main" val="154939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F086-500B-FA9B-A1B6-19A97DCA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735BD-9E27-1837-4C2F-42682D25B6CC}"/>
              </a:ext>
            </a:extLst>
          </p:cNvPr>
          <p:cNvSpPr>
            <a:spLocks noGrp="1"/>
          </p:cNvSpPr>
          <p:nvPr>
            <p:ph type="title"/>
          </p:nvPr>
        </p:nvSpPr>
        <p:spPr/>
        <p:txBody>
          <a:bodyPr/>
          <a:lstStyle/>
          <a:p>
            <a:r>
              <a:rPr lang="en-US" dirty="0"/>
              <a:t>Sec-Basics | Preventing Overuse</a:t>
            </a:r>
          </a:p>
        </p:txBody>
      </p:sp>
      <p:sp>
        <p:nvSpPr>
          <p:cNvPr id="4" name="Content Placeholder 2">
            <a:extLst>
              <a:ext uri="{FF2B5EF4-FFF2-40B4-BE49-F238E27FC236}">
                <a16:creationId xmlns:a16="http://schemas.microsoft.com/office/drawing/2014/main" id="{83BF2CD4-EFF0-5233-6A17-FA0EAA7987B3}"/>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Prevent abuse, protect backend resources (RAM, CPU, Storage), enforce SLAs</a:t>
            </a:r>
          </a:p>
          <a:p>
            <a:r>
              <a:rPr lang="en-US" dirty="0"/>
              <a:t>Strategies</a:t>
            </a:r>
          </a:p>
          <a:p>
            <a:pPr lvl="1"/>
            <a:r>
              <a:rPr lang="en-US" dirty="0"/>
              <a:t>Token Bucket</a:t>
            </a:r>
          </a:p>
          <a:p>
            <a:pPr lvl="1"/>
            <a:r>
              <a:rPr lang="en-US" dirty="0"/>
              <a:t>Leaky Bucket</a:t>
            </a:r>
          </a:p>
          <a:p>
            <a:pPr lvl="1"/>
            <a:r>
              <a:rPr lang="en-US" dirty="0"/>
              <a:t>Fixed Window</a:t>
            </a:r>
          </a:p>
          <a:p>
            <a:pPr lvl="1"/>
            <a:r>
              <a:rPr lang="en-US" dirty="0"/>
              <a:t>Sliding Window</a:t>
            </a:r>
          </a:p>
          <a:p>
            <a:pPr lvl="1"/>
            <a:r>
              <a:rPr lang="en-US" dirty="0"/>
              <a:t>Per-{x}, where “x” is</a:t>
            </a:r>
          </a:p>
          <a:p>
            <a:pPr lvl="2"/>
            <a:r>
              <a:rPr lang="en-US" dirty="0"/>
              <a:t>User</a:t>
            </a:r>
          </a:p>
          <a:p>
            <a:pPr lvl="2"/>
            <a:r>
              <a:rPr lang="en-US" dirty="0"/>
              <a:t>IP Address</a:t>
            </a:r>
          </a:p>
          <a:p>
            <a:pPr lvl="2"/>
            <a:r>
              <a:rPr lang="en-US" dirty="0"/>
              <a:t>API Key</a:t>
            </a:r>
          </a:p>
          <a:p>
            <a:pPr lvl="1"/>
            <a:endParaRPr lang="en-US" dirty="0"/>
          </a:p>
        </p:txBody>
      </p:sp>
      <p:sp>
        <p:nvSpPr>
          <p:cNvPr id="3" name="Content Placeholder 2">
            <a:extLst>
              <a:ext uri="{FF2B5EF4-FFF2-40B4-BE49-F238E27FC236}">
                <a16:creationId xmlns:a16="http://schemas.microsoft.com/office/drawing/2014/main" id="{A6E87908-8A79-36A2-B305-55BBC8639A1A}"/>
              </a:ext>
            </a:extLst>
          </p:cNvPr>
          <p:cNvSpPr txBox="1">
            <a:spLocks/>
          </p:cNvSpPr>
          <p:nvPr/>
        </p:nvSpPr>
        <p:spPr>
          <a:xfrm>
            <a:off x="5721097"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Implementation</a:t>
            </a:r>
          </a:p>
          <a:p>
            <a:pPr lvl="1"/>
            <a:r>
              <a:rPr lang="en-US" dirty="0"/>
              <a:t>API Gateway (Kong, NGINX, Express Gateway, etc.)</a:t>
            </a:r>
          </a:p>
          <a:p>
            <a:pPr lvl="1"/>
            <a:r>
              <a:rPr lang="en-US" dirty="0"/>
              <a:t>Reverse Proxy</a:t>
            </a:r>
          </a:p>
          <a:p>
            <a:pPr lvl="1"/>
            <a:r>
              <a:rPr lang="en-US" dirty="0"/>
              <a:t>Cloud Gateway / API LB</a:t>
            </a:r>
          </a:p>
          <a:p>
            <a:pPr lvl="1"/>
            <a:r>
              <a:rPr lang="en-US" dirty="0"/>
              <a:t>Redis</a:t>
            </a:r>
          </a:p>
          <a:p>
            <a:pPr lvl="1"/>
            <a:endParaRPr lang="en-US" dirty="0"/>
          </a:p>
          <a:p>
            <a:r>
              <a:rPr lang="en-US" dirty="0"/>
              <a:t>When implementing, respond with appropriate HEADER in the response</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-Limit</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-Remaining</a:t>
            </a:r>
          </a:p>
          <a:p>
            <a:pPr lvl="1"/>
            <a:r>
              <a:rPr lang="en-US" dirty="0"/>
              <a:t>Use </a:t>
            </a:r>
            <a:r>
              <a:rPr lang="en-US" sz="1400" dirty="0">
                <a:solidFill>
                  <a:schemeClr val="accent1"/>
                </a:solidFill>
                <a:latin typeface="OCR A Extended" panose="02010509020102010303" pitchFamily="50" charset="0"/>
              </a:rPr>
              <a:t>HTTP 429 </a:t>
            </a:r>
            <a:r>
              <a:rPr lang="en-US" dirty="0"/>
              <a:t>Status Code</a:t>
            </a:r>
          </a:p>
          <a:p>
            <a:pPr lvl="1"/>
            <a:endParaRPr lang="en-US" dirty="0"/>
          </a:p>
        </p:txBody>
      </p:sp>
    </p:spTree>
    <p:extLst>
      <p:ext uri="{BB962C8B-B14F-4D97-AF65-F5344CB8AC3E}">
        <p14:creationId xmlns:p14="http://schemas.microsoft.com/office/powerpoint/2010/main" val="20463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478C5-184F-4036-29C8-148C6DE90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D506D-7182-93B2-3DA7-6F8CBDF9607D}"/>
              </a:ext>
            </a:extLst>
          </p:cNvPr>
          <p:cNvSpPr>
            <a:spLocks noGrp="1"/>
          </p:cNvSpPr>
          <p:nvPr>
            <p:ph type="title"/>
          </p:nvPr>
        </p:nvSpPr>
        <p:spPr/>
        <p:txBody>
          <a:bodyPr/>
          <a:lstStyle/>
          <a:p>
            <a:r>
              <a:rPr lang="en-US" dirty="0"/>
              <a:t>Sec-Basics | Other Best-Practices</a:t>
            </a:r>
          </a:p>
        </p:txBody>
      </p:sp>
      <p:sp>
        <p:nvSpPr>
          <p:cNvPr id="4" name="Content Placeholder 2">
            <a:extLst>
              <a:ext uri="{FF2B5EF4-FFF2-40B4-BE49-F238E27FC236}">
                <a16:creationId xmlns:a16="http://schemas.microsoft.com/office/drawing/2014/main" id="{C8956A8C-763A-097F-AFC1-664FE3941856}"/>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secure headers</a:t>
            </a:r>
          </a:p>
          <a:p>
            <a:pPr lvl="1"/>
            <a:r>
              <a:rPr lang="en-US" dirty="0"/>
              <a:t>Content-Security-Policy</a:t>
            </a:r>
          </a:p>
          <a:p>
            <a:pPr lvl="1"/>
            <a:r>
              <a:rPr lang="en-US" dirty="0"/>
              <a:t>X-Frame-Options</a:t>
            </a:r>
          </a:p>
          <a:p>
            <a:pPr lvl="1"/>
            <a:r>
              <a:rPr lang="en-US" dirty="0"/>
              <a:t>X-Content-Type-Options</a:t>
            </a:r>
          </a:p>
          <a:p>
            <a:r>
              <a:rPr lang="en-US" dirty="0"/>
              <a:t>Cross-Origin Resource Sharing (CORS) – allow only required origins and methods</a:t>
            </a:r>
          </a:p>
          <a:p>
            <a:r>
              <a:rPr lang="en-US" dirty="0"/>
              <a:t>Cross-Site Request Forgery (CSRF) – relevant when using cookies</a:t>
            </a:r>
          </a:p>
          <a:p>
            <a:r>
              <a:rPr lang="en-US" dirty="0"/>
              <a:t>Audit logging</a:t>
            </a:r>
          </a:p>
          <a:p>
            <a:pPr lvl="1"/>
            <a:r>
              <a:rPr lang="en-US" dirty="0" err="1"/>
              <a:t>authN</a:t>
            </a:r>
            <a:r>
              <a:rPr lang="en-US" dirty="0"/>
              <a:t>/</a:t>
            </a:r>
            <a:r>
              <a:rPr lang="en-US" dirty="0" err="1"/>
              <a:t>authR</a:t>
            </a:r>
            <a:r>
              <a:rPr lang="en-US" dirty="0"/>
              <a:t> failures, token issues, suspicious IPs</a:t>
            </a:r>
          </a:p>
          <a:p>
            <a:r>
              <a:rPr lang="en-US" dirty="0"/>
              <a:t>Auto Sec Checks</a:t>
            </a:r>
          </a:p>
          <a:p>
            <a:pPr lvl="1"/>
            <a:r>
              <a:rPr lang="en-US" dirty="0"/>
              <a:t>Dependency scanning</a:t>
            </a:r>
          </a:p>
          <a:p>
            <a:pPr lvl="1"/>
            <a:r>
              <a:rPr lang="en-US" dirty="0"/>
              <a:t>Static analysis</a:t>
            </a:r>
          </a:p>
          <a:p>
            <a:pPr lvl="1"/>
            <a:r>
              <a:rPr lang="en-US" dirty="0"/>
              <a:t>Secrets scanning</a:t>
            </a:r>
          </a:p>
          <a:p>
            <a:pPr lvl="1"/>
            <a:endParaRPr lang="en-US" dirty="0"/>
          </a:p>
        </p:txBody>
      </p:sp>
    </p:spTree>
    <p:extLst>
      <p:ext uri="{BB962C8B-B14F-4D97-AF65-F5344CB8AC3E}">
        <p14:creationId xmlns:p14="http://schemas.microsoft.com/office/powerpoint/2010/main" val="163798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ABEC-6C24-F354-542D-D0F53C97D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76A75-D2D3-4945-47AA-AEEB7606397F}"/>
              </a:ext>
            </a:extLst>
          </p:cNvPr>
          <p:cNvSpPr>
            <a:spLocks noGrp="1"/>
          </p:cNvSpPr>
          <p:nvPr>
            <p:ph type="title"/>
          </p:nvPr>
        </p:nvSpPr>
        <p:spPr/>
        <p:txBody>
          <a:bodyPr/>
          <a:lstStyle/>
          <a:p>
            <a:r>
              <a:rPr lang="en-US" dirty="0"/>
              <a:t>Sec-Basics | API Keys v. JWT Tokens</a:t>
            </a:r>
          </a:p>
        </p:txBody>
      </p:sp>
      <p:graphicFrame>
        <p:nvGraphicFramePr>
          <p:cNvPr id="5" name="Content Placeholder 4">
            <a:extLst>
              <a:ext uri="{FF2B5EF4-FFF2-40B4-BE49-F238E27FC236}">
                <a16:creationId xmlns:a16="http://schemas.microsoft.com/office/drawing/2014/main" id="{CB420129-115D-01F6-30E8-97736D31764F}"/>
              </a:ext>
            </a:extLst>
          </p:cNvPr>
          <p:cNvGraphicFramePr>
            <a:graphicFrameLocks noGrp="1"/>
          </p:cNvGraphicFramePr>
          <p:nvPr>
            <p:ph idx="1"/>
            <p:extLst>
              <p:ext uri="{D42A27DB-BD31-4B8C-83A1-F6EECF244321}">
                <p14:modId xmlns:p14="http://schemas.microsoft.com/office/powerpoint/2010/main" val="1226659727"/>
              </p:ext>
            </p:extLst>
          </p:nvPr>
        </p:nvGraphicFramePr>
        <p:xfrm>
          <a:off x="1143000" y="1737360"/>
          <a:ext cx="9695307" cy="4391796"/>
        </p:xfrm>
        <a:graphic>
          <a:graphicData uri="http://schemas.openxmlformats.org/drawingml/2006/table">
            <a:tbl>
              <a:tblPr firstRow="1" bandRow="1">
                <a:tableStyleId>{5C22544A-7EE6-4342-B048-85BDC9FD1C3A}</a:tableStyleId>
              </a:tblPr>
              <a:tblGrid>
                <a:gridCol w="2025625">
                  <a:extLst>
                    <a:ext uri="{9D8B030D-6E8A-4147-A177-3AD203B41FA5}">
                      <a16:colId xmlns:a16="http://schemas.microsoft.com/office/drawing/2014/main" val="847341680"/>
                    </a:ext>
                  </a:extLst>
                </a:gridCol>
                <a:gridCol w="3649473">
                  <a:extLst>
                    <a:ext uri="{9D8B030D-6E8A-4147-A177-3AD203B41FA5}">
                      <a16:colId xmlns:a16="http://schemas.microsoft.com/office/drawing/2014/main" val="835522588"/>
                    </a:ext>
                  </a:extLst>
                </a:gridCol>
                <a:gridCol w="4020209">
                  <a:extLst>
                    <a:ext uri="{9D8B030D-6E8A-4147-A177-3AD203B41FA5}">
                      <a16:colId xmlns:a16="http://schemas.microsoft.com/office/drawing/2014/main" val="3547250663"/>
                    </a:ext>
                  </a:extLst>
                </a:gridCol>
              </a:tblGrid>
              <a:tr h="351600">
                <a:tc>
                  <a:txBody>
                    <a:bodyPr/>
                    <a:lstStyle/>
                    <a:p>
                      <a:r>
                        <a:rPr lang="en-US" sz="1200" dirty="0">
                          <a:latin typeface="Abadi" panose="020B0604020104020204" pitchFamily="34" charset="0"/>
                        </a:rPr>
                        <a:t>Consideration</a:t>
                      </a:r>
                    </a:p>
                  </a:txBody>
                  <a:tcPr/>
                </a:tc>
                <a:tc>
                  <a:txBody>
                    <a:bodyPr/>
                    <a:lstStyle/>
                    <a:p>
                      <a:r>
                        <a:rPr lang="en-US" sz="1200" dirty="0">
                          <a:latin typeface="Abadi" panose="020B0604020104020204" pitchFamily="34" charset="0"/>
                        </a:rPr>
                        <a:t>API Keys</a:t>
                      </a:r>
                    </a:p>
                  </a:txBody>
                  <a:tcPr/>
                </a:tc>
                <a:tc>
                  <a:txBody>
                    <a:bodyPr/>
                    <a:lstStyle/>
                    <a:p>
                      <a:r>
                        <a:rPr lang="en-US" sz="1200" dirty="0">
                          <a:latin typeface="Abadi" panose="020B0604020104020204" pitchFamily="34" charset="0"/>
                        </a:rPr>
                        <a:t>JWT Tokens / OAuth2</a:t>
                      </a:r>
                    </a:p>
                  </a:txBody>
                  <a:tcPr/>
                </a:tc>
                <a:extLst>
                  <a:ext uri="{0D108BD9-81ED-4DB2-BD59-A6C34878D82A}">
                    <a16:rowId xmlns:a16="http://schemas.microsoft.com/office/drawing/2014/main" val="876858728"/>
                  </a:ext>
                </a:extLst>
              </a:tr>
              <a:tr h="1473830">
                <a:tc>
                  <a:txBody>
                    <a:bodyPr/>
                    <a:lstStyle/>
                    <a:p>
                      <a:r>
                        <a:rPr lang="en-US" sz="1200" dirty="0">
                          <a:solidFill>
                            <a:schemeClr val="bg1">
                              <a:lumMod val="75000"/>
                              <a:lumOff val="25000"/>
                            </a:schemeClr>
                          </a:solidFill>
                          <a:latin typeface="Abadi" panose="020B0604020104020204" pitchFamily="34" charset="0"/>
                        </a:rPr>
                        <a:t>Features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Simple, often stateless, good for service-to-service or first-party clients.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Typically, bearer key in header or query string (avoid query if possible).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Self-contained claims (sub, exp, </a:t>
                      </a:r>
                      <a:r>
                        <a:rPr lang="en-US" sz="1200" dirty="0" err="1">
                          <a:solidFill>
                            <a:schemeClr val="bg1">
                              <a:lumMod val="75000"/>
                              <a:lumOff val="25000"/>
                            </a:schemeClr>
                          </a:solidFill>
                          <a:latin typeface="Abadi" panose="020B0604020104020204" pitchFamily="34" charset="0"/>
                        </a:rPr>
                        <a:t>aud</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Abadi" panose="020B0604020104020204" pitchFamily="34" charset="0"/>
                        </a:rPr>
                        <a:t>iss</a:t>
                      </a:r>
                      <a:r>
                        <a:rPr lang="en-US" sz="1200" dirty="0">
                          <a:solidFill>
                            <a:schemeClr val="bg1">
                              <a:lumMod val="75000"/>
                              <a:lumOff val="25000"/>
                            </a:schemeClr>
                          </a:solidFill>
                          <a:latin typeface="Abadi" panose="020B0604020104020204" pitchFamily="34" charset="0"/>
                        </a:rPr>
                        <a:t>, scopes).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Short-lived access tokens and optionally refresh tokens.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Can be validated stateless with signature (HS256 or RS256).</a:t>
                      </a:r>
                    </a:p>
                  </a:txBody>
                  <a:tcPr/>
                </a:tc>
                <a:extLst>
                  <a:ext uri="{0D108BD9-81ED-4DB2-BD59-A6C34878D82A}">
                    <a16:rowId xmlns:a16="http://schemas.microsoft.com/office/drawing/2014/main" val="3907894608"/>
                  </a:ext>
                </a:extLst>
              </a:tr>
              <a:tr h="780263">
                <a:tc>
                  <a:txBody>
                    <a:bodyPr/>
                    <a:lstStyle/>
                    <a:p>
                      <a:r>
                        <a:rPr lang="en-US" sz="1200" dirty="0">
                          <a:solidFill>
                            <a:schemeClr val="bg1">
                              <a:lumMod val="75000"/>
                              <a:lumOff val="25000"/>
                            </a:schemeClr>
                          </a:solidFill>
                          <a:latin typeface="Abadi" panose="020B0604020104020204" pitchFamily="34" charset="0"/>
                        </a:rPr>
                        <a:t>Issues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Hard to revoke individual sessions unless tracked server-side.</a:t>
                      </a:r>
                    </a:p>
                    <a:p>
                      <a:endParaRPr lang="en-US" sz="1200" dirty="0">
                        <a:solidFill>
                          <a:schemeClr val="bg1">
                            <a:lumMod val="75000"/>
                            <a:lumOff val="2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Revocation harder with fully stateless tokens — need </a:t>
                      </a:r>
                      <a:r>
                        <a:rPr lang="en-US" sz="1200" dirty="0" err="1">
                          <a:solidFill>
                            <a:schemeClr val="bg1">
                              <a:lumMod val="75000"/>
                              <a:lumOff val="25000"/>
                            </a:schemeClr>
                          </a:solidFill>
                          <a:latin typeface="Abadi" panose="020B0604020104020204" pitchFamily="34" charset="0"/>
                        </a:rPr>
                        <a:t>jti</a:t>
                      </a:r>
                      <a:r>
                        <a:rPr lang="en-US" sz="1200" dirty="0">
                          <a:solidFill>
                            <a:schemeClr val="bg1">
                              <a:lumMod val="75000"/>
                              <a:lumOff val="25000"/>
                            </a:schemeClr>
                          </a:solidFill>
                          <a:latin typeface="Abadi" panose="020B0604020104020204" pitchFamily="34" charset="0"/>
                        </a:rPr>
                        <a:t> + blacklist or token versioning.</a:t>
                      </a:r>
                    </a:p>
                    <a:p>
                      <a:endParaRPr lang="en-US" sz="1200" dirty="0">
                        <a:solidFill>
                          <a:schemeClr val="bg1">
                            <a:lumMod val="75000"/>
                            <a:lumOff val="25000"/>
                          </a:schemeClr>
                        </a:solidFill>
                        <a:latin typeface="Abadi" panose="020B0604020104020204" pitchFamily="34" charset="0"/>
                      </a:endParaRPr>
                    </a:p>
                  </a:txBody>
                  <a:tcPr/>
                </a:tc>
                <a:extLst>
                  <a:ext uri="{0D108BD9-81ED-4DB2-BD59-A6C34878D82A}">
                    <a16:rowId xmlns:a16="http://schemas.microsoft.com/office/drawing/2014/main" val="3214265745"/>
                  </a:ext>
                </a:extLst>
              </a:tr>
              <a:tr h="780263">
                <a:tc>
                  <a:txBody>
                    <a:bodyPr/>
                    <a:lstStyle/>
                    <a:p>
                      <a:r>
                        <a:rPr lang="en-US" sz="1200" dirty="0">
                          <a:solidFill>
                            <a:schemeClr val="bg1">
                              <a:lumMod val="75000"/>
                              <a:lumOff val="25000"/>
                            </a:schemeClr>
                          </a:solidFill>
                          <a:latin typeface="Abadi" panose="020B0604020104020204" pitchFamily="34" charset="0"/>
                        </a:rPr>
                        <a:t>Best Use Case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Best for simple service credentials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internal (inside your WAN/LAN) microservices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user authentication</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delegated auth</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public clients, mobile/web</a:t>
                      </a:r>
                    </a:p>
                  </a:txBody>
                  <a:tcPr/>
                </a:tc>
                <a:extLst>
                  <a:ext uri="{0D108BD9-81ED-4DB2-BD59-A6C34878D82A}">
                    <a16:rowId xmlns:a16="http://schemas.microsoft.com/office/drawing/2014/main" val="972978848"/>
                  </a:ext>
                </a:extLst>
              </a:tr>
              <a:tr h="797399">
                <a:tc>
                  <a:txBody>
                    <a:bodyPr/>
                    <a:lstStyle/>
                    <a:p>
                      <a:r>
                        <a:rPr lang="en-US" sz="1200" dirty="0">
                          <a:solidFill>
                            <a:schemeClr val="bg1">
                              <a:lumMod val="75000"/>
                              <a:lumOff val="25000"/>
                            </a:schemeClr>
                          </a:solidFill>
                          <a:latin typeface="Abadi" panose="020B0604020104020204" pitchFamily="34" charset="0"/>
                        </a:rPr>
                        <a:t>Security Nuances</a:t>
                      </a:r>
                    </a:p>
                  </a:txBody>
                  <a:tcPr/>
                </a:tc>
                <a:tc>
                  <a:txBody>
                    <a:bodyPr/>
                    <a:lstStyle/>
                    <a:p>
                      <a:endParaRPr lang="en-US" sz="1200" dirty="0">
                        <a:solidFill>
                          <a:schemeClr val="bg1">
                            <a:lumMod val="75000"/>
                            <a:lumOff val="25000"/>
                          </a:schemeClr>
                        </a:solidFill>
                        <a:latin typeface="Abadi" panose="020B0604020104020204" pitchFamily="34" charset="0"/>
                      </a:endParaRP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Store access tokens in memory or secure </a:t>
                      </a:r>
                      <a:r>
                        <a:rPr lang="en-US" sz="1200" dirty="0" err="1">
                          <a:solidFill>
                            <a:schemeClr val="bg1">
                              <a:lumMod val="75000"/>
                              <a:lumOff val="25000"/>
                            </a:schemeClr>
                          </a:solidFill>
                          <a:latin typeface="OCR A Extended" panose="02010509020102010303" pitchFamily="50" charset="0"/>
                        </a:rPr>
                        <a:t>httpOnly</a:t>
                      </a:r>
                      <a:r>
                        <a:rPr lang="en-US" sz="1200" dirty="0">
                          <a:solidFill>
                            <a:schemeClr val="bg1">
                              <a:lumMod val="75000"/>
                              <a:lumOff val="25000"/>
                            </a:schemeClr>
                          </a:solidFill>
                          <a:latin typeface="Abadi" panose="020B0604020104020204" pitchFamily="34" charset="0"/>
                        </a:rPr>
                        <a:t> cookies, avoid </a:t>
                      </a:r>
                      <a:r>
                        <a:rPr lang="en-US" sz="1200" dirty="0" err="1">
                          <a:solidFill>
                            <a:schemeClr val="bg1">
                              <a:lumMod val="75000"/>
                              <a:lumOff val="25000"/>
                            </a:schemeClr>
                          </a:solidFill>
                          <a:latin typeface="OCR A Extended" panose="02010509020102010303" pitchFamily="50" charset="0"/>
                        </a:rPr>
                        <a:t>localStorage</a:t>
                      </a:r>
                      <a:r>
                        <a:rPr lang="en-US" sz="1200" dirty="0">
                          <a:solidFill>
                            <a:schemeClr val="bg1">
                              <a:lumMod val="75000"/>
                              <a:lumOff val="25000"/>
                            </a:schemeClr>
                          </a:solidFill>
                          <a:latin typeface="Abadi" panose="020B0604020104020204" pitchFamily="34" charset="0"/>
                        </a:rPr>
                        <a:t> for web apps.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Choose asymmetric signing (RS256) if multiple services verify tokens without sharing secret.</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Always verify </a:t>
                      </a:r>
                      <a:r>
                        <a:rPr lang="en-US" sz="1200" dirty="0">
                          <a:solidFill>
                            <a:schemeClr val="bg1">
                              <a:lumMod val="75000"/>
                              <a:lumOff val="25000"/>
                            </a:schemeClr>
                          </a:solidFill>
                          <a:latin typeface="OCR A Extended" panose="02010509020102010303" pitchFamily="50" charset="0"/>
                        </a:rPr>
                        <a:t>exp</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OCR A Extended" panose="02010509020102010303" pitchFamily="50" charset="0"/>
                        </a:rPr>
                        <a:t>nbf</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aud</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iss</a:t>
                      </a:r>
                      <a:r>
                        <a:rPr lang="en-US" sz="1200" dirty="0">
                          <a:solidFill>
                            <a:schemeClr val="bg1">
                              <a:lumMod val="75000"/>
                              <a:lumOff val="25000"/>
                            </a:schemeClr>
                          </a:solidFill>
                          <a:latin typeface="Abadi" panose="020B0604020104020204" pitchFamily="34" charset="0"/>
                        </a:rPr>
                        <a:t>, and </a:t>
                      </a:r>
                      <a:r>
                        <a:rPr lang="en-US" sz="1200" kern="1200" dirty="0">
                          <a:solidFill>
                            <a:schemeClr val="bg1">
                              <a:lumMod val="75000"/>
                              <a:lumOff val="25000"/>
                            </a:schemeClr>
                          </a:solidFill>
                          <a:latin typeface="OCR A Extended" panose="02010509020102010303" pitchFamily="50" charset="0"/>
                          <a:ea typeface="+mn-ea"/>
                          <a:cs typeface="+mn-cs"/>
                        </a:rPr>
                        <a:t>signature</a:t>
                      </a:r>
                      <a:r>
                        <a:rPr lang="en-US" sz="1200" dirty="0">
                          <a:solidFill>
                            <a:schemeClr val="bg1">
                              <a:lumMod val="75000"/>
                              <a:lumOff val="25000"/>
                            </a:schemeClr>
                          </a:solidFill>
                          <a:latin typeface="Abadi" panose="020B0604020104020204" pitchFamily="34" charset="0"/>
                        </a:rPr>
                        <a:t>.</a:t>
                      </a:r>
                    </a:p>
                  </a:txBody>
                  <a:tcPr/>
                </a:tc>
                <a:extLst>
                  <a:ext uri="{0D108BD9-81ED-4DB2-BD59-A6C34878D82A}">
                    <a16:rowId xmlns:a16="http://schemas.microsoft.com/office/drawing/2014/main" val="2902449301"/>
                  </a:ext>
                </a:extLst>
              </a:tr>
            </a:tbl>
          </a:graphicData>
        </a:graphic>
      </p:graphicFrame>
    </p:spTree>
    <p:extLst>
      <p:ext uri="{BB962C8B-B14F-4D97-AF65-F5344CB8AC3E}">
        <p14:creationId xmlns:p14="http://schemas.microsoft.com/office/powerpoint/2010/main" val="9182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3EAF-3BC4-966B-B516-505875CA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62D53-CC79-4630-B0CE-16195A36670F}"/>
              </a:ext>
            </a:extLst>
          </p:cNvPr>
          <p:cNvSpPr>
            <a:spLocks noGrp="1"/>
          </p:cNvSpPr>
          <p:nvPr>
            <p:ph type="title"/>
          </p:nvPr>
        </p:nvSpPr>
        <p:spPr/>
        <p:txBody>
          <a:bodyPr/>
          <a:lstStyle/>
          <a:p>
            <a:r>
              <a:rPr lang="en-US" dirty="0" err="1"/>
              <a:t>FastAPI</a:t>
            </a:r>
            <a:r>
              <a:rPr lang="en-US" dirty="0"/>
              <a:t> Security</a:t>
            </a:r>
          </a:p>
        </p:txBody>
      </p:sp>
      <p:sp>
        <p:nvSpPr>
          <p:cNvPr id="3" name="Content Placeholder 2">
            <a:extLst>
              <a:ext uri="{FF2B5EF4-FFF2-40B4-BE49-F238E27FC236}">
                <a16:creationId xmlns:a16="http://schemas.microsoft.com/office/drawing/2014/main" id="{B4AA91AA-F9E7-9A75-37FA-41525F2D3CE9}"/>
              </a:ext>
            </a:extLst>
          </p:cNvPr>
          <p:cNvSpPr>
            <a:spLocks noGrp="1"/>
          </p:cNvSpPr>
          <p:nvPr>
            <p:ph idx="1"/>
          </p:nvPr>
        </p:nvSpPr>
        <p:spPr/>
        <p:txBody>
          <a:bodyPr/>
          <a:lstStyle/>
          <a:p>
            <a:pPr marL="36900" indent="0">
              <a:buNone/>
            </a:pPr>
            <a:r>
              <a:rPr lang="en-US" dirty="0"/>
              <a:t>Let’s discuss:</a:t>
            </a:r>
          </a:p>
          <a:p>
            <a:pPr marL="36900" indent="0">
              <a:buNone/>
            </a:pPr>
            <a:endParaRPr lang="en-US" dirty="0"/>
          </a:p>
          <a:p>
            <a:r>
              <a:rPr lang="en-US" dirty="0"/>
              <a:t>While looking at code</a:t>
            </a:r>
          </a:p>
          <a:p>
            <a:pPr lvl="1"/>
            <a:r>
              <a:rPr lang="en-US" dirty="0"/>
              <a:t>Leverage built-in security features</a:t>
            </a:r>
          </a:p>
          <a:p>
            <a:pPr lvl="1"/>
            <a:r>
              <a:rPr lang="en-US" dirty="0"/>
              <a:t>Use dependency injection for security</a:t>
            </a:r>
          </a:p>
          <a:p>
            <a:r>
              <a:rPr lang="en-US" dirty="0"/>
              <a:t>Best-practices</a:t>
            </a:r>
          </a:p>
        </p:txBody>
      </p:sp>
    </p:spTree>
    <p:extLst>
      <p:ext uri="{BB962C8B-B14F-4D97-AF65-F5344CB8AC3E}">
        <p14:creationId xmlns:p14="http://schemas.microsoft.com/office/powerpoint/2010/main" val="2110922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0F2C6-61CB-8A8D-A1DF-CEEE10FCD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F2B4D-B49C-0051-30D0-B00D694E8773}"/>
              </a:ext>
            </a:extLst>
          </p:cNvPr>
          <p:cNvSpPr>
            <a:spLocks noGrp="1"/>
          </p:cNvSpPr>
          <p:nvPr>
            <p:ph type="title"/>
          </p:nvPr>
        </p:nvSpPr>
        <p:spPr/>
        <p:txBody>
          <a:bodyPr/>
          <a:lstStyle/>
          <a:p>
            <a:r>
              <a:rPr lang="en-US" dirty="0" err="1"/>
              <a:t>FastAPI</a:t>
            </a:r>
            <a:r>
              <a:rPr lang="en-US" dirty="0"/>
              <a:t> Security | Built-In Features</a:t>
            </a:r>
          </a:p>
        </p:txBody>
      </p:sp>
      <p:sp>
        <p:nvSpPr>
          <p:cNvPr id="3" name="Content Placeholder 2">
            <a:extLst>
              <a:ext uri="{FF2B5EF4-FFF2-40B4-BE49-F238E27FC236}">
                <a16:creationId xmlns:a16="http://schemas.microsoft.com/office/drawing/2014/main" id="{1AEC0489-3E35-7A93-F5C3-C644F53DA807}"/>
              </a:ext>
            </a:extLst>
          </p:cNvPr>
          <p:cNvSpPr>
            <a:spLocks noGrp="1"/>
          </p:cNvSpPr>
          <p:nvPr>
            <p:ph idx="1"/>
          </p:nvPr>
        </p:nvSpPr>
        <p:spPr/>
        <p:txBody>
          <a:bodyPr/>
          <a:lstStyle/>
          <a:p>
            <a:r>
              <a:rPr lang="en-US" dirty="0"/>
              <a:t>Fast API contains small helper dependencies available in the </a:t>
            </a:r>
            <a:r>
              <a:rPr lang="en-US" sz="1800" dirty="0" err="1">
                <a:solidFill>
                  <a:schemeClr val="accent1"/>
                </a:solidFill>
                <a:latin typeface="OCR A Extended" panose="02010509020102010303" pitchFamily="50" charset="0"/>
              </a:rPr>
              <a:t>fastapi.security</a:t>
            </a:r>
            <a:r>
              <a:rPr lang="en-US" sz="1800" dirty="0">
                <a:solidFill>
                  <a:schemeClr val="accent1"/>
                </a:solidFill>
                <a:latin typeface="OCR A Extended" panose="02010509020102010303" pitchFamily="50" charset="0"/>
              </a:rPr>
              <a:t> </a:t>
            </a:r>
            <a:r>
              <a:rPr lang="en-US" dirty="0"/>
              <a:t>module</a:t>
            </a:r>
          </a:p>
          <a:p>
            <a:r>
              <a:rPr lang="en-US" dirty="0"/>
              <a:t>These are some utilities available</a:t>
            </a:r>
          </a:p>
          <a:p>
            <a:pPr lvl="1"/>
            <a:r>
              <a:rPr lang="en-US" dirty="0"/>
              <a:t>OAuth2 </a:t>
            </a:r>
            <a:r>
              <a:rPr lang="en-US" dirty="0" err="1"/>
              <a:t>PasswordBearer</a:t>
            </a:r>
            <a:endParaRPr lang="en-US" dirty="0"/>
          </a:p>
          <a:p>
            <a:pPr lvl="1"/>
            <a:r>
              <a:rPr lang="en-US" dirty="0"/>
              <a:t>OAuth2</a:t>
            </a:r>
          </a:p>
          <a:p>
            <a:pPr lvl="1"/>
            <a:r>
              <a:rPr lang="en-US" dirty="0"/>
              <a:t>HTTP Basic</a:t>
            </a:r>
          </a:p>
          <a:p>
            <a:pPr lvl="1"/>
            <a:r>
              <a:rPr lang="en-US" dirty="0"/>
              <a:t>HTTP Bearer</a:t>
            </a:r>
          </a:p>
          <a:p>
            <a:pPr lvl="1"/>
            <a:r>
              <a:rPr lang="en-US" dirty="0"/>
              <a:t>HTTP Digest</a:t>
            </a:r>
          </a:p>
          <a:p>
            <a:pPr lvl="1"/>
            <a:r>
              <a:rPr lang="en-US" dirty="0" err="1"/>
              <a:t>APIKey</a:t>
            </a:r>
            <a:r>
              <a:rPr lang="en-US" dirty="0"/>
              <a:t> Header</a:t>
            </a:r>
          </a:p>
          <a:p>
            <a:pPr lvl="1"/>
            <a:r>
              <a:rPr lang="en-US" dirty="0" err="1"/>
              <a:t>APIKey</a:t>
            </a:r>
            <a:r>
              <a:rPr lang="en-US" dirty="0"/>
              <a:t> Query</a:t>
            </a:r>
          </a:p>
        </p:txBody>
      </p:sp>
    </p:spTree>
    <p:extLst>
      <p:ext uri="{BB962C8B-B14F-4D97-AF65-F5344CB8AC3E}">
        <p14:creationId xmlns:p14="http://schemas.microsoft.com/office/powerpoint/2010/main" val="85310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4DE880A-296D-E2B1-BADF-DFE65D7F9E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256899-F1C0-6115-5C15-768B72CF5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D06F-299A-4E93-B021-D53922182F0E}"/>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7</a:t>
            </a:r>
          </a:p>
        </p:txBody>
      </p:sp>
      <p:sp>
        <p:nvSpPr>
          <p:cNvPr id="3" name="Content Placeholder 2">
            <a:extLst>
              <a:ext uri="{FF2B5EF4-FFF2-40B4-BE49-F238E27FC236}">
                <a16:creationId xmlns:a16="http://schemas.microsoft.com/office/drawing/2014/main" id="{858D151E-CB46-4369-80A6-59A26AA77460}"/>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Building</a:t>
            </a:r>
          </a:p>
          <a:p>
            <a:pPr marL="0" indent="0" algn="r">
              <a:buNone/>
            </a:pPr>
            <a:r>
              <a:rPr lang="en-US" dirty="0">
                <a:solidFill>
                  <a:schemeClr val="tx1"/>
                </a:solidFill>
              </a:rPr>
              <a:t>Evolvable</a:t>
            </a:r>
          </a:p>
          <a:p>
            <a:pPr marL="0" indent="0" algn="r">
              <a:buNone/>
            </a:pPr>
            <a:r>
              <a:rPr lang="en-US" dirty="0">
                <a:solidFill>
                  <a:schemeClr val="tx1"/>
                </a:solidFill>
              </a:rPr>
              <a:t>APIs</a:t>
            </a:r>
          </a:p>
        </p:txBody>
      </p:sp>
      <p:cxnSp>
        <p:nvCxnSpPr>
          <p:cNvPr id="10" name="Straight Connector 9">
            <a:extLst>
              <a:ext uri="{FF2B5EF4-FFF2-40B4-BE49-F238E27FC236}">
                <a16:creationId xmlns:a16="http://schemas.microsoft.com/office/drawing/2014/main" id="{CC42B081-F7CF-24E8-EB1A-75E8F0DCC0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C076728-C9B4-46FB-22B0-F9918F3309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2647538-478C-6CB5-98C2-4E5BE25E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46DC9-3F51-12F7-7CE4-6A84DC30C8DF}"/>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8</a:t>
            </a:r>
          </a:p>
        </p:txBody>
      </p:sp>
      <p:sp>
        <p:nvSpPr>
          <p:cNvPr id="3" name="Content Placeholder 2">
            <a:extLst>
              <a:ext uri="{FF2B5EF4-FFF2-40B4-BE49-F238E27FC236}">
                <a16:creationId xmlns:a16="http://schemas.microsoft.com/office/drawing/2014/main" id="{04DDF3FA-9EA8-D9A1-F439-056391F6A697}"/>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Manufacturing</a:t>
            </a:r>
          </a:p>
          <a:p>
            <a:pPr marL="0" indent="0" algn="r">
              <a:buNone/>
            </a:pPr>
            <a:r>
              <a:rPr lang="en-US" dirty="0">
                <a:solidFill>
                  <a:schemeClr val="tx1"/>
                </a:solidFill>
              </a:rPr>
              <a:t>Applications</a:t>
            </a:r>
          </a:p>
          <a:p>
            <a:pPr marL="0" indent="0" algn="r">
              <a:buNone/>
            </a:pPr>
            <a:r>
              <a:rPr lang="en-US" dirty="0">
                <a:solidFill>
                  <a:schemeClr val="tx1"/>
                </a:solidFill>
              </a:rPr>
              <a:t>And MCP</a:t>
            </a:r>
          </a:p>
          <a:p>
            <a:pPr marL="0" indent="0" algn="r">
              <a:buNone/>
            </a:pPr>
            <a:r>
              <a:rPr lang="en-US" dirty="0">
                <a:solidFill>
                  <a:schemeClr val="tx1"/>
                </a:solidFill>
              </a:rPr>
              <a:t>Integrations</a:t>
            </a:r>
          </a:p>
        </p:txBody>
      </p:sp>
      <p:cxnSp>
        <p:nvCxnSpPr>
          <p:cNvPr id="10" name="Straight Connector 9">
            <a:extLst>
              <a:ext uri="{FF2B5EF4-FFF2-40B4-BE49-F238E27FC236}">
                <a16:creationId xmlns:a16="http://schemas.microsoft.com/office/drawing/2014/main" id="{75FC463A-8E64-5E32-AC27-01DFE05D1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79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C3D-83D1-B193-043A-79D0154942AE}"/>
              </a:ext>
            </a:extLst>
          </p:cNvPr>
          <p:cNvSpPr>
            <a:spLocks noGrp="1"/>
          </p:cNvSpPr>
          <p:nvPr>
            <p:ph type="title"/>
          </p:nvPr>
        </p:nvSpPr>
        <p:spPr/>
        <p:txBody>
          <a:bodyPr/>
          <a:lstStyle/>
          <a:p>
            <a:r>
              <a:rPr lang="en-US" dirty="0"/>
              <a:t>Discard Slides below and including this one</a:t>
            </a:r>
          </a:p>
        </p:txBody>
      </p:sp>
      <p:sp>
        <p:nvSpPr>
          <p:cNvPr id="3" name="Content Placeholder 2">
            <a:extLst>
              <a:ext uri="{FF2B5EF4-FFF2-40B4-BE49-F238E27FC236}">
                <a16:creationId xmlns:a16="http://schemas.microsoft.com/office/drawing/2014/main" id="{D3DD9EA5-7158-2341-0F8D-4935FEEC6E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8438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815D-36C6-DEBE-F293-37C7520F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405A-4B6E-66FF-DD0D-ACDC5B1476C1}"/>
              </a:ext>
            </a:extLst>
          </p:cNvPr>
          <p:cNvSpPr>
            <a:spLocks noGrp="1"/>
          </p:cNvSpPr>
          <p:nvPr>
            <p:ph type="title"/>
          </p:nvPr>
        </p:nvSpPr>
        <p:spPr/>
        <p:txBody>
          <a:bodyPr/>
          <a:lstStyle/>
          <a:p>
            <a:r>
              <a:rPr lang="en-US" dirty="0"/>
              <a:t>Recap |  REST API Design</a:t>
            </a:r>
          </a:p>
        </p:txBody>
      </p:sp>
      <p:sp>
        <p:nvSpPr>
          <p:cNvPr id="3" name="Content Placeholder 2">
            <a:extLst>
              <a:ext uri="{FF2B5EF4-FFF2-40B4-BE49-F238E27FC236}">
                <a16:creationId xmlns:a16="http://schemas.microsoft.com/office/drawing/2014/main" id="{10EE9929-B94D-4B32-DA27-A1881E8D68DD}"/>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4DC5A275-4BB4-3F3F-8753-9592B57DF693}"/>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80519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6" name="Picture 5">
            <a:extLst>
              <a:ext uri="{FF2B5EF4-FFF2-40B4-BE49-F238E27FC236}">
                <a16:creationId xmlns:a16="http://schemas.microsoft.com/office/drawing/2014/main" id="{50C3E76A-2843-12AA-8720-D49C55B401ED}"/>
              </a:ext>
            </a:extLst>
          </p:cNvPr>
          <p:cNvPicPr>
            <a:picLocks noChangeAspect="1"/>
          </p:cNvPicPr>
          <p:nvPr/>
        </p:nvPicPr>
        <p:blipFill>
          <a:blip r:embed="rId5"/>
          <a:stretch>
            <a:fillRect/>
          </a:stretch>
        </p:blipFill>
        <p:spPr>
          <a:xfrm>
            <a:off x="3834410" y="1499104"/>
            <a:ext cx="6953202" cy="5120429"/>
          </a:xfrm>
          <a:prstGeom prst="rect">
            <a:avLst/>
          </a:prstGeom>
        </p:spPr>
      </p:pic>
      <p:sp>
        <p:nvSpPr>
          <p:cNvPr id="3" name="Right Brace 2">
            <a:extLst>
              <a:ext uri="{FF2B5EF4-FFF2-40B4-BE49-F238E27FC236}">
                <a16:creationId xmlns:a16="http://schemas.microsoft.com/office/drawing/2014/main" id="{075A9DDA-E86C-CBFB-7B88-411664362216}"/>
              </a:ext>
            </a:extLst>
          </p:cNvPr>
          <p:cNvSpPr/>
          <p:nvPr/>
        </p:nvSpPr>
        <p:spPr>
          <a:xfrm>
            <a:off x="7177083" y="1579418"/>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E7BFD4-46C0-2A31-6B6F-2CA60598324A}"/>
              </a:ext>
            </a:extLst>
          </p:cNvPr>
          <p:cNvSpPr txBox="1"/>
          <p:nvPr/>
        </p:nvSpPr>
        <p:spPr>
          <a:xfrm>
            <a:off x="7444938" y="1570181"/>
            <a:ext cx="2885934" cy="707886"/>
          </a:xfrm>
          <a:prstGeom prst="rect">
            <a:avLst/>
          </a:prstGeom>
          <a:noFill/>
        </p:spPr>
        <p:txBody>
          <a:bodyPr wrap="square" rtlCol="0">
            <a:spAutoFit/>
          </a:bodyPr>
          <a:lstStyle/>
          <a:p>
            <a:r>
              <a:rPr lang="en-US" sz="2000" dirty="0">
                <a:solidFill>
                  <a:schemeClr val="accent3"/>
                </a:solidFill>
              </a:rPr>
              <a:t>Something to represent the domain.</a:t>
            </a:r>
          </a:p>
        </p:txBody>
      </p:sp>
    </p:spTree>
    <p:extLst>
      <p:ext uri="{BB962C8B-B14F-4D97-AF65-F5344CB8AC3E}">
        <p14:creationId xmlns:p14="http://schemas.microsoft.com/office/powerpoint/2010/main" val="14412886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3CD2-8A57-6303-FDC7-606D56A0E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8ECA-FB2E-78D9-24FB-13875BE98455}"/>
              </a:ext>
            </a:extLst>
          </p:cNvPr>
          <p:cNvSpPr>
            <a:spLocks noGrp="1"/>
          </p:cNvSpPr>
          <p:nvPr>
            <p:ph type="title"/>
          </p:nvPr>
        </p:nvSpPr>
        <p:spPr>
          <a:xfrm>
            <a:off x="913794" y="80211"/>
            <a:ext cx="10353762" cy="970450"/>
          </a:xfrm>
        </p:spPr>
        <p:txBody>
          <a:bodyPr/>
          <a:lstStyle/>
          <a:p>
            <a:r>
              <a:rPr lang="en-US" dirty="0"/>
              <a:t>Recall | Conceptual Model</a:t>
            </a:r>
          </a:p>
        </p:txBody>
      </p:sp>
      <p:pic>
        <p:nvPicPr>
          <p:cNvPr id="11" name="Picture 10">
            <a:extLst>
              <a:ext uri="{FF2B5EF4-FFF2-40B4-BE49-F238E27FC236}">
                <a16:creationId xmlns:a16="http://schemas.microsoft.com/office/drawing/2014/main" id="{359D9DA3-A2AA-7C8F-74CF-E56FF3D4BFB6}"/>
              </a:ext>
            </a:extLst>
          </p:cNvPr>
          <p:cNvPicPr>
            <a:picLocks noChangeAspect="1"/>
          </p:cNvPicPr>
          <p:nvPr/>
        </p:nvPicPr>
        <p:blipFill>
          <a:blip r:embed="rId2"/>
          <a:stretch>
            <a:fillRect/>
          </a:stretch>
        </p:blipFill>
        <p:spPr>
          <a:xfrm>
            <a:off x="2179788" y="1050661"/>
            <a:ext cx="7832423" cy="5650788"/>
          </a:xfrm>
          <a:prstGeom prst="rect">
            <a:avLst/>
          </a:prstGeom>
        </p:spPr>
      </p:pic>
    </p:spTree>
    <p:extLst>
      <p:ext uri="{BB962C8B-B14F-4D97-AF65-F5344CB8AC3E}">
        <p14:creationId xmlns:p14="http://schemas.microsoft.com/office/powerpoint/2010/main" val="2928224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853A8-9D5F-C354-A231-7CEE86FB8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BE75-CE79-ABCF-F768-9941AAF01240}"/>
              </a:ext>
            </a:extLst>
          </p:cNvPr>
          <p:cNvSpPr>
            <a:spLocks noGrp="1"/>
          </p:cNvSpPr>
          <p:nvPr>
            <p:ph type="title"/>
          </p:nvPr>
        </p:nvSpPr>
        <p:spPr>
          <a:xfrm>
            <a:off x="913794" y="80211"/>
            <a:ext cx="10353762" cy="970450"/>
          </a:xfrm>
        </p:spPr>
        <p:txBody>
          <a:bodyPr/>
          <a:lstStyle/>
          <a:p>
            <a:r>
              <a:rPr lang="en-US" dirty="0"/>
              <a:t>Inspect the Code | App Structure</a:t>
            </a:r>
          </a:p>
        </p:txBody>
      </p:sp>
      <p:pic>
        <p:nvPicPr>
          <p:cNvPr id="7" name="Picture 6">
            <a:extLst>
              <a:ext uri="{FF2B5EF4-FFF2-40B4-BE49-F238E27FC236}">
                <a16:creationId xmlns:a16="http://schemas.microsoft.com/office/drawing/2014/main" id="{DFF7DDBB-F63B-F4D2-5B40-6CE6E476FA6E}"/>
              </a:ext>
            </a:extLst>
          </p:cNvPr>
          <p:cNvPicPr>
            <a:picLocks noChangeAspect="1"/>
          </p:cNvPicPr>
          <p:nvPr/>
        </p:nvPicPr>
        <p:blipFill>
          <a:blip r:embed="rId2"/>
          <a:stretch>
            <a:fillRect/>
          </a:stretch>
        </p:blipFill>
        <p:spPr>
          <a:xfrm>
            <a:off x="1792838" y="1050661"/>
            <a:ext cx="8606324" cy="5510476"/>
          </a:xfrm>
          <a:prstGeom prst="rect">
            <a:avLst/>
          </a:prstGeom>
        </p:spPr>
      </p:pic>
    </p:spTree>
    <p:extLst>
      <p:ext uri="{BB962C8B-B14F-4D97-AF65-F5344CB8AC3E}">
        <p14:creationId xmlns:p14="http://schemas.microsoft.com/office/powerpoint/2010/main" val="2165415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5F2F7-C82A-DE1E-07FA-CCA421D4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255DA-E048-79E2-8E68-8F2556722496}"/>
              </a:ext>
            </a:extLst>
          </p:cNvPr>
          <p:cNvSpPr>
            <a:spLocks noGrp="1"/>
          </p:cNvSpPr>
          <p:nvPr>
            <p:ph type="title"/>
          </p:nvPr>
        </p:nvSpPr>
        <p:spPr>
          <a:xfrm>
            <a:off x="913794" y="80211"/>
            <a:ext cx="10353762" cy="970450"/>
          </a:xfrm>
        </p:spPr>
        <p:txBody>
          <a:bodyPr/>
          <a:lstStyle/>
          <a:p>
            <a:r>
              <a:rPr lang="en-US" dirty="0"/>
              <a:t>Inspect the Code | ERD v0.1</a:t>
            </a:r>
          </a:p>
        </p:txBody>
      </p:sp>
      <p:pic>
        <p:nvPicPr>
          <p:cNvPr id="4" name="Picture 3">
            <a:extLst>
              <a:ext uri="{FF2B5EF4-FFF2-40B4-BE49-F238E27FC236}">
                <a16:creationId xmlns:a16="http://schemas.microsoft.com/office/drawing/2014/main" id="{4C2C1898-BC45-1FDD-F8B1-8CC72A5E5E4D}"/>
              </a:ext>
            </a:extLst>
          </p:cNvPr>
          <p:cNvPicPr>
            <a:picLocks noChangeAspect="1"/>
          </p:cNvPicPr>
          <p:nvPr/>
        </p:nvPicPr>
        <p:blipFill>
          <a:blip r:embed="rId2"/>
          <a:stretch>
            <a:fillRect/>
          </a:stretch>
        </p:blipFill>
        <p:spPr>
          <a:xfrm>
            <a:off x="1549266" y="951147"/>
            <a:ext cx="9093467" cy="5643470"/>
          </a:xfrm>
          <a:prstGeom prst="rect">
            <a:avLst/>
          </a:prstGeom>
        </p:spPr>
      </p:pic>
    </p:spTree>
    <p:extLst>
      <p:ext uri="{BB962C8B-B14F-4D97-AF65-F5344CB8AC3E}">
        <p14:creationId xmlns:p14="http://schemas.microsoft.com/office/powerpoint/2010/main" val="252616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981A-0221-2974-D838-A9F079E3D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E91DA-CE51-2C21-4FE9-26E9412D4064}"/>
              </a:ext>
            </a:extLst>
          </p:cNvPr>
          <p:cNvSpPr>
            <a:spLocks noGrp="1"/>
          </p:cNvSpPr>
          <p:nvPr>
            <p:ph type="title"/>
          </p:nvPr>
        </p:nvSpPr>
        <p:spPr>
          <a:xfrm>
            <a:off x="913794" y="80211"/>
            <a:ext cx="10353762" cy="970450"/>
          </a:xfrm>
        </p:spPr>
        <p:txBody>
          <a:bodyPr/>
          <a:lstStyle/>
          <a:p>
            <a:r>
              <a:rPr lang="en-US" dirty="0"/>
              <a:t>Inspect the Code | ERD v0.2</a:t>
            </a:r>
          </a:p>
        </p:txBody>
      </p:sp>
      <p:pic>
        <p:nvPicPr>
          <p:cNvPr id="6" name="Picture 5">
            <a:extLst>
              <a:ext uri="{FF2B5EF4-FFF2-40B4-BE49-F238E27FC236}">
                <a16:creationId xmlns:a16="http://schemas.microsoft.com/office/drawing/2014/main" id="{A3278CA6-1C92-CEC0-D7B0-629EC34B65CB}"/>
              </a:ext>
            </a:extLst>
          </p:cNvPr>
          <p:cNvPicPr>
            <a:picLocks noChangeAspect="1"/>
          </p:cNvPicPr>
          <p:nvPr/>
        </p:nvPicPr>
        <p:blipFill>
          <a:blip r:embed="rId2"/>
          <a:stretch>
            <a:fillRect/>
          </a:stretch>
        </p:blipFill>
        <p:spPr>
          <a:xfrm>
            <a:off x="1636294" y="960907"/>
            <a:ext cx="9346667" cy="5633710"/>
          </a:xfrm>
          <a:prstGeom prst="rect">
            <a:avLst/>
          </a:prstGeom>
        </p:spPr>
      </p:pic>
    </p:spTree>
    <p:extLst>
      <p:ext uri="{BB962C8B-B14F-4D97-AF65-F5344CB8AC3E}">
        <p14:creationId xmlns:p14="http://schemas.microsoft.com/office/powerpoint/2010/main" val="29944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45939-446F-9CF4-DFEF-15AF23969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94F73-6837-09C0-1ADC-9600FD14237C}"/>
              </a:ext>
            </a:extLst>
          </p:cNvPr>
          <p:cNvSpPr>
            <a:spLocks noGrp="1"/>
          </p:cNvSpPr>
          <p:nvPr>
            <p:ph type="title"/>
          </p:nvPr>
        </p:nvSpPr>
        <p:spPr>
          <a:xfrm>
            <a:off x="913794" y="80211"/>
            <a:ext cx="10353762" cy="970450"/>
          </a:xfrm>
        </p:spPr>
        <p:txBody>
          <a:bodyPr/>
          <a:lstStyle/>
          <a:p>
            <a:r>
              <a:rPr lang="en-US" dirty="0"/>
              <a:t>Inspect the Code | ERD v0.3</a:t>
            </a:r>
          </a:p>
        </p:txBody>
      </p:sp>
      <p:pic>
        <p:nvPicPr>
          <p:cNvPr id="4" name="Picture 3">
            <a:extLst>
              <a:ext uri="{FF2B5EF4-FFF2-40B4-BE49-F238E27FC236}">
                <a16:creationId xmlns:a16="http://schemas.microsoft.com/office/drawing/2014/main" id="{A479E506-2E2E-7E64-819B-5F6809006579}"/>
              </a:ext>
            </a:extLst>
          </p:cNvPr>
          <p:cNvPicPr>
            <a:picLocks noChangeAspect="1"/>
          </p:cNvPicPr>
          <p:nvPr/>
        </p:nvPicPr>
        <p:blipFill>
          <a:blip r:embed="rId2"/>
          <a:stretch>
            <a:fillRect/>
          </a:stretch>
        </p:blipFill>
        <p:spPr>
          <a:xfrm>
            <a:off x="1395916" y="1050661"/>
            <a:ext cx="9389517" cy="5633710"/>
          </a:xfrm>
          <a:prstGeom prst="rect">
            <a:avLst/>
          </a:prstGeom>
        </p:spPr>
      </p:pic>
    </p:spTree>
    <p:extLst>
      <p:ext uri="{BB962C8B-B14F-4D97-AF65-F5344CB8AC3E}">
        <p14:creationId xmlns:p14="http://schemas.microsoft.com/office/powerpoint/2010/main" val="102421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33168</TotalTime>
  <Words>3689</Words>
  <Application>Microsoft Office PowerPoint</Application>
  <PresentationFormat>Widescreen</PresentationFormat>
  <Paragraphs>623</Paragraphs>
  <Slides>62</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62</vt:i4>
      </vt:variant>
    </vt:vector>
  </HeadingPairs>
  <TitlesOfParts>
    <vt:vector size="71" baseType="lpstr">
      <vt:lpstr>Abadi</vt:lpstr>
      <vt:lpstr>Aptos</vt:lpstr>
      <vt:lpstr>Arial</vt:lpstr>
      <vt:lpstr>Calisto MT</vt:lpstr>
      <vt:lpstr>Courier New</vt:lpstr>
      <vt:lpstr>OCR A Extended</vt:lpstr>
      <vt:lpstr>Wingdings</vt:lpstr>
      <vt:lpstr>Wingdings 2</vt:lpstr>
      <vt:lpstr>Slate</vt:lpstr>
      <vt:lpstr>REST APIs</vt:lpstr>
      <vt:lpstr>Module 5</vt:lpstr>
      <vt:lpstr>Recap |  REST API Design</vt:lpstr>
      <vt:lpstr>Pre-Flight Check</vt:lpstr>
      <vt:lpstr>Recall | Conceptual Model</vt:lpstr>
      <vt:lpstr>Inspect the Code | App Structure</vt:lpstr>
      <vt:lpstr>Inspect the Code | ERD v0.1</vt:lpstr>
      <vt:lpstr>Inspect the Code | ERD v0.2</vt:lpstr>
      <vt:lpstr>Inspect the Code | ERD v0.3</vt:lpstr>
      <vt:lpstr>Inspect the Code | C.R.U.D. Ops</vt:lpstr>
      <vt:lpstr>Inspect the Code | Demo Time</vt:lpstr>
      <vt:lpstr>Inspect the Code | Error Handling</vt:lpstr>
      <vt:lpstr>Manufacturing Context</vt:lpstr>
      <vt:lpstr>Manufacturing Context</vt:lpstr>
      <vt:lpstr>Module 6</vt:lpstr>
      <vt:lpstr>Sec-Basics | Thread Modeling</vt:lpstr>
      <vt:lpstr>Sec-Basics | AuthN v AuthR</vt:lpstr>
      <vt:lpstr>Sec-Basics | TLS</vt:lpstr>
      <vt:lpstr>Sec-Basics | Tokens &amp; Secrets Lifecycle</vt:lpstr>
      <vt:lpstr>Sec-Basics | Input Validation</vt:lpstr>
      <vt:lpstr>Sec-Basics | Preventing Overuse</vt:lpstr>
      <vt:lpstr>Sec-Basics | Other Best-Practices</vt:lpstr>
      <vt:lpstr>Sec-Basics | API Keys v. JWT Tokens</vt:lpstr>
      <vt:lpstr>FastAPI Security</vt:lpstr>
      <vt:lpstr>FastAPI Security | Built-In Features</vt:lpstr>
      <vt:lpstr>Module 7</vt:lpstr>
      <vt:lpstr>Module 8</vt:lpstr>
      <vt:lpstr>Discard Slides below and including this one</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15</cp:revision>
  <dcterms:created xsi:type="dcterms:W3CDTF">2025-08-20T21:28:44Z</dcterms:created>
  <dcterms:modified xsi:type="dcterms:W3CDTF">2025-09-25T18:14:45Z</dcterms:modified>
</cp:coreProperties>
</file>