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66"/>
  </p:notesMasterIdLst>
  <p:sldIdLst>
    <p:sldId id="256" r:id="rId2"/>
    <p:sldId id="259" r:id="rId3"/>
    <p:sldId id="296" r:id="rId4"/>
    <p:sldId id="297" r:id="rId5"/>
    <p:sldId id="315" r:id="rId6"/>
    <p:sldId id="317" r:id="rId7"/>
    <p:sldId id="316" r:id="rId8"/>
    <p:sldId id="318" r:id="rId9"/>
    <p:sldId id="319" r:id="rId10"/>
    <p:sldId id="298" r:id="rId11"/>
    <p:sldId id="320" r:id="rId12"/>
    <p:sldId id="299" r:id="rId13"/>
    <p:sldId id="300" r:id="rId14"/>
    <p:sldId id="301" r:id="rId15"/>
    <p:sldId id="302" r:id="rId16"/>
    <p:sldId id="305" r:id="rId17"/>
    <p:sldId id="307" r:id="rId18"/>
    <p:sldId id="308" r:id="rId19"/>
    <p:sldId id="309" r:id="rId20"/>
    <p:sldId id="310" r:id="rId21"/>
    <p:sldId id="311" r:id="rId22"/>
    <p:sldId id="312" r:id="rId23"/>
    <p:sldId id="313" r:id="rId24"/>
    <p:sldId id="321" r:id="rId25"/>
    <p:sldId id="322" r:id="rId26"/>
    <p:sldId id="306" r:id="rId27"/>
    <p:sldId id="314" r:id="rId28"/>
    <p:sldId id="303" r:id="rId29"/>
    <p:sldId id="304" r:id="rId30"/>
    <p:sldId id="295" r:id="rId31"/>
    <p:sldId id="260" r:id="rId32"/>
    <p:sldId id="261" r:id="rId33"/>
    <p:sldId id="262" r:id="rId34"/>
    <p:sldId id="263" r:id="rId35"/>
    <p:sldId id="264" r:id="rId36"/>
    <p:sldId id="265" r:id="rId37"/>
    <p:sldId id="266" r:id="rId38"/>
    <p:sldId id="267" r:id="rId39"/>
    <p:sldId id="272" r:id="rId40"/>
    <p:sldId id="273" r:id="rId41"/>
    <p:sldId id="274" r:id="rId42"/>
    <p:sldId id="269" r:id="rId43"/>
    <p:sldId id="275" r:id="rId44"/>
    <p:sldId id="282" r:id="rId45"/>
    <p:sldId id="294" r:id="rId46"/>
    <p:sldId id="283" r:id="rId47"/>
    <p:sldId id="276" r:id="rId48"/>
    <p:sldId id="278" r:id="rId49"/>
    <p:sldId id="277" r:id="rId50"/>
    <p:sldId id="285" r:id="rId51"/>
    <p:sldId id="279" r:id="rId52"/>
    <p:sldId id="280" r:id="rId53"/>
    <p:sldId id="281" r:id="rId54"/>
    <p:sldId id="270" r:id="rId55"/>
    <p:sldId id="271" r:id="rId56"/>
    <p:sldId id="286" r:id="rId57"/>
    <p:sldId id="287" r:id="rId58"/>
    <p:sldId id="288" r:id="rId59"/>
    <p:sldId id="289" r:id="rId60"/>
    <p:sldId id="290" r:id="rId61"/>
    <p:sldId id="268" r:id="rId62"/>
    <p:sldId id="291" r:id="rId63"/>
    <p:sldId id="292" r:id="rId64"/>
    <p:sldId id="293" r:id="rId6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5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79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A758EB-509B-4CCF-8AD3-97A8A991C7FF}"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BBF519-BB17-4C09-A473-025D7A25044D}" type="slidenum">
              <a:rPr lang="en-US" smtClean="0"/>
              <a:t>‹#›</a:t>
            </a:fld>
            <a:endParaRPr lang="en-US"/>
          </a:p>
        </p:txBody>
      </p:sp>
    </p:spTree>
    <p:extLst>
      <p:ext uri="{BB962C8B-B14F-4D97-AF65-F5344CB8AC3E}">
        <p14:creationId xmlns:p14="http://schemas.microsoft.com/office/powerpoint/2010/main" val="14776848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36</a:t>
            </a:fld>
            <a:endParaRPr lang="en-US"/>
          </a:p>
        </p:txBody>
      </p:sp>
    </p:spTree>
    <p:extLst>
      <p:ext uri="{BB962C8B-B14F-4D97-AF65-F5344CB8AC3E}">
        <p14:creationId xmlns:p14="http://schemas.microsoft.com/office/powerpoint/2010/main" val="2436847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42</a:t>
            </a:fld>
            <a:endParaRPr lang="en-US"/>
          </a:p>
        </p:txBody>
      </p:sp>
    </p:spTree>
    <p:extLst>
      <p:ext uri="{BB962C8B-B14F-4D97-AF65-F5344CB8AC3E}">
        <p14:creationId xmlns:p14="http://schemas.microsoft.com/office/powerpoint/2010/main" val="16821031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ABBF519-BB17-4C09-A473-025D7A25044D}" type="slidenum">
              <a:rPr lang="en-US" smtClean="0"/>
              <a:t>48</a:t>
            </a:fld>
            <a:endParaRPr lang="en-US"/>
          </a:p>
        </p:txBody>
      </p:sp>
    </p:spTree>
    <p:extLst>
      <p:ext uri="{BB962C8B-B14F-4D97-AF65-F5344CB8AC3E}">
        <p14:creationId xmlns:p14="http://schemas.microsoft.com/office/powerpoint/2010/main" val="1921159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5A3B7-73CF-466E-9F73-FE86C5DAD6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51F644-5E0A-FB7B-7894-E7B4234A7C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0B5F56-219A-3A9D-633A-87479079D1D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9C9C954-63F7-399A-FED3-D41547A8B3D7}"/>
              </a:ext>
            </a:extLst>
          </p:cNvPr>
          <p:cNvSpPr>
            <a:spLocks noGrp="1"/>
          </p:cNvSpPr>
          <p:nvPr>
            <p:ph type="sldNum" sz="quarter" idx="5"/>
          </p:nvPr>
        </p:nvSpPr>
        <p:spPr/>
        <p:txBody>
          <a:bodyPr/>
          <a:lstStyle/>
          <a:p>
            <a:fld id="{CABBF519-BB17-4C09-A473-025D7A25044D}" type="slidenum">
              <a:rPr lang="en-US" smtClean="0"/>
              <a:t>50</a:t>
            </a:fld>
            <a:endParaRPr lang="en-US"/>
          </a:p>
        </p:txBody>
      </p:sp>
    </p:spTree>
    <p:extLst>
      <p:ext uri="{BB962C8B-B14F-4D97-AF65-F5344CB8AC3E}">
        <p14:creationId xmlns:p14="http://schemas.microsoft.com/office/powerpoint/2010/main" val="5815581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70700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655141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5235910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8831762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3859375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17581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7055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22183891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689954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784559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4D53D78-2354-48EA-98FF-9805F4E9985B}" type="datetimeFigureOut">
              <a:rPr lang="en-US" smtClean="0"/>
              <a:t>9/24/2025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9889515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809468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4D53D78-2354-48EA-98FF-9805F4E9985B}" type="datetimeFigureOut">
              <a:rPr lang="en-US" smtClean="0"/>
              <a:t>9/24/2025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5266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4D53D78-2354-48EA-98FF-9805F4E9985B}" type="datetimeFigureOut">
              <a:rPr lang="en-US" smtClean="0"/>
              <a:t>9/24/2025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27573720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D53D78-2354-48EA-98FF-9805F4E9985B}" type="datetimeFigureOut">
              <a:rPr lang="en-US" smtClean="0"/>
              <a:t>9/24/2025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3874405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418178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4D53D78-2354-48EA-98FF-9805F4E9985B}" type="datetimeFigureOut">
              <a:rPr lang="en-US" smtClean="0"/>
              <a:t>9/24/2025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5487CE-8276-4F87-8806-64BE97744ADD}" type="slidenum">
              <a:rPr lang="en-US" smtClean="0"/>
              <a:t>‹#›</a:t>
            </a:fld>
            <a:endParaRPr lang="en-US"/>
          </a:p>
        </p:txBody>
      </p:sp>
    </p:spTree>
    <p:extLst>
      <p:ext uri="{BB962C8B-B14F-4D97-AF65-F5344CB8AC3E}">
        <p14:creationId xmlns:p14="http://schemas.microsoft.com/office/powerpoint/2010/main" val="1194037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4D53D78-2354-48EA-98FF-9805F4E9985B}" type="datetimeFigureOut">
              <a:rPr lang="en-US" smtClean="0"/>
              <a:t>9/24/2025</a:t>
            </a:fld>
            <a:endParaRPr lang="en-US"/>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9E5487CE-8276-4F87-8806-64BE97744ADD}" type="slidenum">
              <a:rPr lang="en-US" smtClean="0"/>
              <a:t>‹#›</a:t>
            </a:fld>
            <a:endParaRPr lang="en-US"/>
          </a:p>
        </p:txBody>
      </p:sp>
    </p:spTree>
    <p:extLst>
      <p:ext uri="{BB962C8B-B14F-4D97-AF65-F5344CB8AC3E}">
        <p14:creationId xmlns:p14="http://schemas.microsoft.com/office/powerpoint/2010/main" val="4261197827"/>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4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2.png"/></Relationships>
</file>

<file path=ppt/slides/_rels/slide4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4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B482FD-C684-4DAA-AC4C-1739F51A98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54B8E8-9736-EF31-A0C6-1925343F7335}"/>
              </a:ext>
            </a:extLst>
          </p:cNvPr>
          <p:cNvSpPr>
            <a:spLocks noGrp="1"/>
          </p:cNvSpPr>
          <p:nvPr>
            <p:ph type="ctrTitle"/>
          </p:nvPr>
        </p:nvSpPr>
        <p:spPr>
          <a:xfrm>
            <a:off x="5139236" y="1097280"/>
            <a:ext cx="6043875" cy="4626864"/>
          </a:xfrm>
        </p:spPr>
        <p:txBody>
          <a:bodyPr anchor="ctr">
            <a:normAutofit/>
          </a:bodyPr>
          <a:lstStyle/>
          <a:p>
            <a:pPr algn="l"/>
            <a:r>
              <a:rPr lang="en-US" dirty="0"/>
              <a:t>REST APIs</a:t>
            </a:r>
            <a:endParaRPr lang="en-US"/>
          </a:p>
        </p:txBody>
      </p:sp>
      <p:sp>
        <p:nvSpPr>
          <p:cNvPr id="3" name="Subtitle 2">
            <a:extLst>
              <a:ext uri="{FF2B5EF4-FFF2-40B4-BE49-F238E27FC236}">
                <a16:creationId xmlns:a16="http://schemas.microsoft.com/office/drawing/2014/main" id="{4838A3D6-13CF-F018-5280-8293C234A764}"/>
              </a:ext>
            </a:extLst>
          </p:cNvPr>
          <p:cNvSpPr>
            <a:spLocks noGrp="1"/>
          </p:cNvSpPr>
          <p:nvPr>
            <p:ph type="subTitle" idx="1"/>
          </p:nvPr>
        </p:nvSpPr>
        <p:spPr>
          <a:xfrm>
            <a:off x="913795" y="1097280"/>
            <a:ext cx="3256177" cy="4626863"/>
          </a:xfrm>
        </p:spPr>
        <p:txBody>
          <a:bodyPr anchor="ctr">
            <a:normAutofit/>
          </a:bodyPr>
          <a:lstStyle/>
          <a:p>
            <a:pPr algn="r"/>
            <a:r>
              <a:rPr lang="en-US" dirty="0"/>
              <a:t>Design | Build | Run</a:t>
            </a:r>
            <a:endParaRPr lang="en-US"/>
          </a:p>
        </p:txBody>
      </p:sp>
      <p:cxnSp>
        <p:nvCxnSpPr>
          <p:cNvPr id="10" name="Straight Connector 9">
            <a:extLst>
              <a:ext uri="{FF2B5EF4-FFF2-40B4-BE49-F238E27FC236}">
                <a16:creationId xmlns:a16="http://schemas.microsoft.com/office/drawing/2014/main" id="{2DAA738B-EDF5-4694-B25A-3488245BC87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605"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714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B9CE2-5095-7D28-0574-38BD57B1B29F}"/>
              </a:ext>
            </a:extLst>
          </p:cNvPr>
          <p:cNvSpPr>
            <a:spLocks noGrp="1"/>
          </p:cNvSpPr>
          <p:nvPr>
            <p:ph type="title"/>
          </p:nvPr>
        </p:nvSpPr>
        <p:spPr/>
        <p:txBody>
          <a:bodyPr/>
          <a:lstStyle/>
          <a:p>
            <a:r>
              <a:rPr lang="en-US" dirty="0"/>
              <a:t>Inspect the Code | C.R.U.D. Ops</a:t>
            </a:r>
          </a:p>
        </p:txBody>
      </p:sp>
      <p:sp>
        <p:nvSpPr>
          <p:cNvPr id="3" name="Content Placeholder 2">
            <a:extLst>
              <a:ext uri="{FF2B5EF4-FFF2-40B4-BE49-F238E27FC236}">
                <a16:creationId xmlns:a16="http://schemas.microsoft.com/office/drawing/2014/main" id="{66F68F47-7874-88A6-0517-CC3AD62450A1}"/>
              </a:ext>
            </a:extLst>
          </p:cNvPr>
          <p:cNvSpPr>
            <a:spLocks noGrp="1"/>
          </p:cNvSpPr>
          <p:nvPr>
            <p:ph idx="1"/>
          </p:nvPr>
        </p:nvSpPr>
        <p:spPr/>
        <p:txBody>
          <a:bodyPr>
            <a:normAutofit lnSpcReduction="10000"/>
          </a:bodyPr>
          <a:lstStyle/>
          <a:p>
            <a:r>
              <a:rPr lang="en-US" dirty="0"/>
              <a:t>Run the app to</a:t>
            </a:r>
          </a:p>
          <a:p>
            <a:pPr lvl="1"/>
            <a:r>
              <a:rPr lang="en-US" dirty="0"/>
              <a:t>Create a book resource</a:t>
            </a:r>
          </a:p>
          <a:p>
            <a:pPr lvl="1"/>
            <a:r>
              <a:rPr lang="en-US" dirty="0"/>
              <a:t>Update a book resource</a:t>
            </a:r>
          </a:p>
          <a:p>
            <a:pPr lvl="2"/>
            <a:r>
              <a:rPr lang="en-US" dirty="0"/>
              <a:t>Using PUT</a:t>
            </a:r>
          </a:p>
          <a:p>
            <a:pPr lvl="2"/>
            <a:r>
              <a:rPr lang="en-US" dirty="0"/>
              <a:t>Using PATCH</a:t>
            </a:r>
          </a:p>
          <a:p>
            <a:pPr lvl="1"/>
            <a:r>
              <a:rPr lang="en-US" dirty="0"/>
              <a:t>Delete a book resource</a:t>
            </a:r>
          </a:p>
          <a:p>
            <a:r>
              <a:rPr lang="en-US" dirty="0"/>
              <a:t>Highlight the referential integrity problems</a:t>
            </a:r>
          </a:p>
          <a:p>
            <a:pPr lvl="1"/>
            <a:r>
              <a:rPr lang="en-US" dirty="0"/>
              <a:t>Show how this app deals with that issue</a:t>
            </a:r>
          </a:p>
          <a:p>
            <a:pPr lvl="1"/>
            <a:r>
              <a:rPr lang="en-US" dirty="0"/>
              <a:t>There are many approaches to this, you must be aware and deal with these in the best REST-</a:t>
            </a:r>
            <a:r>
              <a:rPr lang="en-US" dirty="0" err="1"/>
              <a:t>ful</a:t>
            </a:r>
            <a:r>
              <a:rPr lang="en-US" dirty="0"/>
              <a:t> way.  Just having your REST API return </a:t>
            </a:r>
            <a:r>
              <a:rPr lang="en-US" sz="1700" dirty="0">
                <a:solidFill>
                  <a:srgbClr val="FF0000"/>
                </a:solidFill>
                <a:latin typeface="OCR A Extended" panose="02010509020102010303" pitchFamily="50" charset="0"/>
              </a:rPr>
              <a:t>500 – Internal Server Error </a:t>
            </a:r>
            <a:r>
              <a:rPr lang="en-US" dirty="0"/>
              <a:t>is not the only way!</a:t>
            </a:r>
          </a:p>
        </p:txBody>
      </p:sp>
    </p:spTree>
    <p:extLst>
      <p:ext uri="{BB962C8B-B14F-4D97-AF65-F5344CB8AC3E}">
        <p14:creationId xmlns:p14="http://schemas.microsoft.com/office/powerpoint/2010/main" val="34571363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CA576-EB06-0DDB-FDF9-30BB428E8687}"/>
              </a:ext>
            </a:extLst>
          </p:cNvPr>
          <p:cNvSpPr>
            <a:spLocks noGrp="1"/>
          </p:cNvSpPr>
          <p:nvPr>
            <p:ph type="title"/>
          </p:nvPr>
        </p:nvSpPr>
        <p:spPr>
          <a:xfrm>
            <a:off x="913795" y="609600"/>
            <a:ext cx="5978072" cy="970450"/>
          </a:xfrm>
        </p:spPr>
        <p:txBody>
          <a:bodyPr>
            <a:normAutofit/>
          </a:bodyPr>
          <a:lstStyle/>
          <a:p>
            <a:pPr>
              <a:lnSpc>
                <a:spcPct val="90000"/>
              </a:lnSpc>
            </a:pPr>
            <a:r>
              <a:rPr lang="en-US" sz="3400" dirty="0"/>
              <a:t>Inspect the Code | Demo Time</a:t>
            </a:r>
          </a:p>
        </p:txBody>
      </p:sp>
      <p:sp>
        <p:nvSpPr>
          <p:cNvPr id="13" name="Content Placeholder 12">
            <a:extLst>
              <a:ext uri="{FF2B5EF4-FFF2-40B4-BE49-F238E27FC236}">
                <a16:creationId xmlns:a16="http://schemas.microsoft.com/office/drawing/2014/main" id="{AF3C7529-1394-9B0B-7212-68791495291E}"/>
              </a:ext>
            </a:extLst>
          </p:cNvPr>
          <p:cNvSpPr>
            <a:spLocks noGrp="1"/>
          </p:cNvSpPr>
          <p:nvPr>
            <p:ph idx="1"/>
          </p:nvPr>
        </p:nvSpPr>
        <p:spPr>
          <a:xfrm>
            <a:off x="913795" y="1828801"/>
            <a:ext cx="5978072" cy="3866048"/>
          </a:xfrm>
        </p:spPr>
        <p:txBody>
          <a:bodyPr anchor="ctr">
            <a:normAutofit/>
          </a:bodyPr>
          <a:lstStyle/>
          <a:p>
            <a:r>
              <a:rPr lang="en-US" dirty="0"/>
              <a:t>Let’s give it a spin!</a:t>
            </a:r>
          </a:p>
        </p:txBody>
      </p:sp>
      <p:pic>
        <p:nvPicPr>
          <p:cNvPr id="16" name="Picture 15">
            <a:extLst>
              <a:ext uri="{FF2B5EF4-FFF2-40B4-BE49-F238E27FC236}">
                <a16:creationId xmlns:a16="http://schemas.microsoft.com/office/drawing/2014/main" id="{7DA43854-EA2D-47A8-A881-E61A317A2BF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9" name="Content Placeholder 8" descr="Doctors discussing test results">
            <a:extLst>
              <a:ext uri="{FF2B5EF4-FFF2-40B4-BE49-F238E27FC236}">
                <a16:creationId xmlns:a16="http://schemas.microsoft.com/office/drawing/2014/main" id="{4E18F69D-D2D7-E2A8-1D6E-DDAF3E0AA2C5}"/>
              </a:ext>
            </a:extLst>
          </p:cNvPr>
          <p:cNvPicPr>
            <a:picLocks noChangeAspect="1"/>
          </p:cNvPicPr>
          <p:nvPr/>
        </p:nvPicPr>
        <p:blipFill>
          <a:blip r:embed="rId4">
            <a:extLst>
              <a:ext uri="{28A0092B-C50C-407E-A947-70E740481C1C}">
                <a14:useLocalDpi xmlns:a14="http://schemas.microsoft.com/office/drawing/2010/main" val="0"/>
              </a:ext>
            </a:extLst>
          </a:blip>
          <a:srcRect l="39984" r="7756" b="1"/>
          <a:stretch>
            <a:fillRect/>
          </a:stretch>
        </p:blipFill>
        <p:spPr>
          <a:xfrm>
            <a:off x="7552945" y="643465"/>
            <a:ext cx="3995592" cy="5103372"/>
          </a:xfrm>
          <a:prstGeom prst="rect">
            <a:avLst/>
          </a:prstGeom>
        </p:spPr>
      </p:pic>
    </p:spTree>
    <p:extLst>
      <p:ext uri="{BB962C8B-B14F-4D97-AF65-F5344CB8AC3E}">
        <p14:creationId xmlns:p14="http://schemas.microsoft.com/office/powerpoint/2010/main" val="32427250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2CE893-EE3C-F4FD-8F15-B685912530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718B24-406A-59BD-BE01-4F65D324D819}"/>
              </a:ext>
            </a:extLst>
          </p:cNvPr>
          <p:cNvSpPr>
            <a:spLocks noGrp="1"/>
          </p:cNvSpPr>
          <p:nvPr>
            <p:ph type="title"/>
          </p:nvPr>
        </p:nvSpPr>
        <p:spPr/>
        <p:txBody>
          <a:bodyPr/>
          <a:lstStyle/>
          <a:p>
            <a:r>
              <a:rPr lang="en-US" dirty="0"/>
              <a:t>Inspect the Code | Error Handling</a:t>
            </a:r>
          </a:p>
        </p:txBody>
      </p:sp>
      <p:sp>
        <p:nvSpPr>
          <p:cNvPr id="3" name="Content Placeholder 2">
            <a:extLst>
              <a:ext uri="{FF2B5EF4-FFF2-40B4-BE49-F238E27FC236}">
                <a16:creationId xmlns:a16="http://schemas.microsoft.com/office/drawing/2014/main" id="{8E3A8EF5-0E41-C2F7-12AB-CD062349BA81}"/>
              </a:ext>
            </a:extLst>
          </p:cNvPr>
          <p:cNvSpPr>
            <a:spLocks noGrp="1"/>
          </p:cNvSpPr>
          <p:nvPr>
            <p:ph idx="1"/>
          </p:nvPr>
        </p:nvSpPr>
        <p:spPr>
          <a:xfrm>
            <a:off x="913795" y="1732449"/>
            <a:ext cx="5468717" cy="4192863"/>
          </a:xfrm>
        </p:spPr>
        <p:txBody>
          <a:bodyPr>
            <a:normAutofit fontScale="92500" lnSpcReduction="20000"/>
          </a:bodyPr>
          <a:lstStyle/>
          <a:p>
            <a:r>
              <a:rPr lang="en-US" dirty="0"/>
              <a:t>Try-Catch is your friend</a:t>
            </a:r>
          </a:p>
          <a:p>
            <a:pPr lvl="1"/>
            <a:r>
              <a:rPr lang="en-US" dirty="0"/>
              <a:t>But be careful</a:t>
            </a:r>
          </a:p>
          <a:p>
            <a:r>
              <a:rPr lang="en-US" dirty="0"/>
              <a:t>Create Custom Error Types </a:t>
            </a:r>
          </a:p>
          <a:p>
            <a:r>
              <a:rPr lang="en-US" dirty="0"/>
              <a:t>Only catch custom exceptions</a:t>
            </a:r>
          </a:p>
          <a:p>
            <a:r>
              <a:rPr lang="en-US" dirty="0"/>
              <a:t>Use a generic error handling for any other exceptions</a:t>
            </a:r>
          </a:p>
          <a:p>
            <a:r>
              <a:rPr lang="en-US" dirty="0"/>
              <a:t>If you must catch generic exceptions, have a good code commentary as to why</a:t>
            </a:r>
          </a:p>
          <a:p>
            <a:pPr lvl="1"/>
            <a:r>
              <a:rPr lang="en-US" dirty="0"/>
              <a:t>Catching generic exceptions is an anti-pattern / code smell</a:t>
            </a:r>
          </a:p>
          <a:p>
            <a:r>
              <a:rPr lang="en-US" dirty="0"/>
              <a:t>For more on code smells and how to best handle them visit</a:t>
            </a:r>
          </a:p>
          <a:p>
            <a:pPr lvl="1"/>
            <a:r>
              <a:rPr lang="en-US" dirty="0">
                <a:solidFill>
                  <a:srgbClr val="FFC000"/>
                </a:solidFill>
              </a:rPr>
              <a:t>https://</a:t>
            </a:r>
            <a:r>
              <a:rPr lang="en-US" b="1" dirty="0">
                <a:solidFill>
                  <a:srgbClr val="FFC000"/>
                </a:solidFill>
              </a:rPr>
              <a:t>refactoring.guru</a:t>
            </a:r>
            <a:r>
              <a:rPr lang="en-US" dirty="0">
                <a:solidFill>
                  <a:srgbClr val="FFC000"/>
                </a:solidFill>
              </a:rPr>
              <a:t>/refactoring/smells</a:t>
            </a:r>
          </a:p>
        </p:txBody>
      </p:sp>
      <p:pic>
        <p:nvPicPr>
          <p:cNvPr id="5" name="Picture 4">
            <a:extLst>
              <a:ext uri="{FF2B5EF4-FFF2-40B4-BE49-F238E27FC236}">
                <a16:creationId xmlns:a16="http://schemas.microsoft.com/office/drawing/2014/main" id="{F9484EAF-0BF1-A5BE-1042-5ADA19575C48}"/>
              </a:ext>
            </a:extLst>
          </p:cNvPr>
          <p:cNvPicPr>
            <a:picLocks noChangeAspect="1"/>
          </p:cNvPicPr>
          <p:nvPr/>
        </p:nvPicPr>
        <p:blipFill>
          <a:blip r:embed="rId2"/>
          <a:stretch>
            <a:fillRect/>
          </a:stretch>
        </p:blipFill>
        <p:spPr>
          <a:xfrm>
            <a:off x="7284842" y="2331720"/>
            <a:ext cx="4161316" cy="2971800"/>
          </a:xfrm>
          <a:prstGeom prst="rect">
            <a:avLst/>
          </a:prstGeom>
        </p:spPr>
      </p:pic>
    </p:spTree>
    <p:extLst>
      <p:ext uri="{BB962C8B-B14F-4D97-AF65-F5344CB8AC3E}">
        <p14:creationId xmlns:p14="http://schemas.microsoft.com/office/powerpoint/2010/main" val="35048607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EEA1F-FA9C-F1F2-C1B2-C9C416CC7428}"/>
              </a:ext>
            </a:extLst>
          </p:cNvPr>
          <p:cNvSpPr>
            <a:spLocks noGrp="1"/>
          </p:cNvSpPr>
          <p:nvPr>
            <p:ph type="title"/>
          </p:nvPr>
        </p:nvSpPr>
        <p:spPr/>
        <p:txBody>
          <a:bodyPr/>
          <a:lstStyle/>
          <a:p>
            <a:r>
              <a:rPr lang="en-US" dirty="0"/>
              <a:t>Manufacturing Context</a:t>
            </a:r>
          </a:p>
        </p:txBody>
      </p:sp>
      <p:sp>
        <p:nvSpPr>
          <p:cNvPr id="3" name="Content Placeholder 2">
            <a:extLst>
              <a:ext uri="{FF2B5EF4-FFF2-40B4-BE49-F238E27FC236}">
                <a16:creationId xmlns:a16="http://schemas.microsoft.com/office/drawing/2014/main" id="{59321D15-4DD0-C36E-D795-07D7A9479A55}"/>
              </a:ext>
            </a:extLst>
          </p:cNvPr>
          <p:cNvSpPr>
            <a:spLocks noGrp="1"/>
          </p:cNvSpPr>
          <p:nvPr>
            <p:ph idx="1"/>
          </p:nvPr>
        </p:nvSpPr>
        <p:spPr>
          <a:xfrm>
            <a:off x="748141" y="2015641"/>
            <a:ext cx="2533493" cy="4058751"/>
          </a:xfrm>
        </p:spPr>
        <p:txBody>
          <a:bodyPr/>
          <a:lstStyle/>
          <a:p>
            <a:r>
              <a:rPr lang="en-US" dirty="0"/>
              <a:t>Modeling based on ISA 95</a:t>
            </a:r>
          </a:p>
          <a:p>
            <a:pPr lvl="1"/>
            <a:r>
              <a:rPr lang="en-US" dirty="0"/>
              <a:t>Enterprise</a:t>
            </a:r>
          </a:p>
          <a:p>
            <a:pPr lvl="1"/>
            <a:r>
              <a:rPr lang="en-US" dirty="0"/>
              <a:t>Sites</a:t>
            </a:r>
          </a:p>
          <a:p>
            <a:pPr lvl="1"/>
            <a:r>
              <a:rPr lang="en-US" dirty="0"/>
              <a:t>Areas</a:t>
            </a:r>
          </a:p>
          <a:p>
            <a:pPr lvl="1"/>
            <a:r>
              <a:rPr lang="en-US" dirty="0"/>
              <a:t>Cells</a:t>
            </a:r>
          </a:p>
          <a:p>
            <a:pPr lvl="1"/>
            <a:r>
              <a:rPr lang="en-US" dirty="0"/>
              <a:t>Devices</a:t>
            </a:r>
          </a:p>
        </p:txBody>
      </p:sp>
      <p:pic>
        <p:nvPicPr>
          <p:cNvPr id="5" name="Picture 4">
            <a:extLst>
              <a:ext uri="{FF2B5EF4-FFF2-40B4-BE49-F238E27FC236}">
                <a16:creationId xmlns:a16="http://schemas.microsoft.com/office/drawing/2014/main" id="{A2B3EE74-F52B-5ECD-FD40-BD8926866944}"/>
              </a:ext>
            </a:extLst>
          </p:cNvPr>
          <p:cNvPicPr>
            <a:picLocks noChangeAspect="1"/>
          </p:cNvPicPr>
          <p:nvPr/>
        </p:nvPicPr>
        <p:blipFill>
          <a:blip r:embed="rId2"/>
          <a:stretch>
            <a:fillRect/>
          </a:stretch>
        </p:blipFill>
        <p:spPr>
          <a:xfrm>
            <a:off x="9870677" y="609600"/>
            <a:ext cx="1396880" cy="5537925"/>
          </a:xfrm>
          <a:prstGeom prst="rect">
            <a:avLst/>
          </a:prstGeom>
        </p:spPr>
      </p:pic>
    </p:spTree>
    <p:extLst>
      <p:ext uri="{BB962C8B-B14F-4D97-AF65-F5344CB8AC3E}">
        <p14:creationId xmlns:p14="http://schemas.microsoft.com/office/powerpoint/2010/main" val="22521912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D1401E-E373-9654-5858-277364E829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50EEE9-2DED-FE53-8969-1B639E245B3A}"/>
              </a:ext>
            </a:extLst>
          </p:cNvPr>
          <p:cNvSpPr>
            <a:spLocks noGrp="1"/>
          </p:cNvSpPr>
          <p:nvPr>
            <p:ph type="title"/>
          </p:nvPr>
        </p:nvSpPr>
        <p:spPr/>
        <p:txBody>
          <a:bodyPr/>
          <a:lstStyle/>
          <a:p>
            <a:r>
              <a:rPr lang="en-US" dirty="0"/>
              <a:t>Manufacturing Context</a:t>
            </a:r>
          </a:p>
        </p:txBody>
      </p:sp>
      <p:sp>
        <p:nvSpPr>
          <p:cNvPr id="3" name="Content Placeholder 2">
            <a:extLst>
              <a:ext uri="{FF2B5EF4-FFF2-40B4-BE49-F238E27FC236}">
                <a16:creationId xmlns:a16="http://schemas.microsoft.com/office/drawing/2014/main" id="{91974EC3-F13E-E2A3-19A2-661543805BC8}"/>
              </a:ext>
            </a:extLst>
          </p:cNvPr>
          <p:cNvSpPr>
            <a:spLocks noGrp="1"/>
          </p:cNvSpPr>
          <p:nvPr>
            <p:ph idx="1"/>
          </p:nvPr>
        </p:nvSpPr>
        <p:spPr>
          <a:xfrm>
            <a:off x="748141" y="2015641"/>
            <a:ext cx="2533493" cy="4058751"/>
          </a:xfrm>
        </p:spPr>
        <p:txBody>
          <a:bodyPr/>
          <a:lstStyle/>
          <a:p>
            <a:r>
              <a:rPr lang="en-US" dirty="0"/>
              <a:t>Modeling based on CESMII’s API Proposal</a:t>
            </a:r>
          </a:p>
          <a:p>
            <a:pPr lvl="1"/>
            <a:r>
              <a:rPr lang="en-US" dirty="0"/>
              <a:t>Namespaces</a:t>
            </a:r>
          </a:p>
          <a:p>
            <a:pPr lvl="1"/>
            <a:r>
              <a:rPr lang="en-US" dirty="0"/>
              <a:t>Subscriptions</a:t>
            </a:r>
          </a:p>
          <a:p>
            <a:pPr lvl="1"/>
            <a:r>
              <a:rPr lang="en-US" dirty="0"/>
              <a:t>Instances</a:t>
            </a:r>
          </a:p>
          <a:p>
            <a:pPr lvl="1"/>
            <a:r>
              <a:rPr lang="en-US" dirty="0"/>
              <a:t>Object Types</a:t>
            </a:r>
          </a:p>
          <a:p>
            <a:pPr lvl="1"/>
            <a:r>
              <a:rPr lang="en-US" dirty="0"/>
              <a:t>Relationship Types</a:t>
            </a:r>
          </a:p>
        </p:txBody>
      </p:sp>
      <p:pic>
        <p:nvPicPr>
          <p:cNvPr id="6" name="Picture 5">
            <a:extLst>
              <a:ext uri="{FF2B5EF4-FFF2-40B4-BE49-F238E27FC236}">
                <a16:creationId xmlns:a16="http://schemas.microsoft.com/office/drawing/2014/main" id="{B08486AA-63A7-52CF-C8EE-EA064D17C55D}"/>
              </a:ext>
            </a:extLst>
          </p:cNvPr>
          <p:cNvPicPr>
            <a:picLocks noChangeAspect="1"/>
          </p:cNvPicPr>
          <p:nvPr/>
        </p:nvPicPr>
        <p:blipFill>
          <a:blip r:embed="rId2"/>
          <a:stretch>
            <a:fillRect/>
          </a:stretch>
        </p:blipFill>
        <p:spPr>
          <a:xfrm>
            <a:off x="4812632" y="1675212"/>
            <a:ext cx="6465573" cy="4812133"/>
          </a:xfrm>
          <a:prstGeom prst="rect">
            <a:avLst/>
          </a:prstGeom>
        </p:spPr>
      </p:pic>
    </p:spTree>
    <p:extLst>
      <p:ext uri="{BB962C8B-B14F-4D97-AF65-F5344CB8AC3E}">
        <p14:creationId xmlns:p14="http://schemas.microsoft.com/office/powerpoint/2010/main" val="16853565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ECC7AE68-FCC3-E9FE-F890-A9492D367C3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764C3E0-A316-8EEB-4DC3-0550874815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E44477-14B2-27FB-C767-207375E65749}"/>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6</a:t>
            </a:r>
          </a:p>
        </p:txBody>
      </p:sp>
      <p:sp>
        <p:nvSpPr>
          <p:cNvPr id="3" name="Content Placeholder 2">
            <a:extLst>
              <a:ext uri="{FF2B5EF4-FFF2-40B4-BE49-F238E27FC236}">
                <a16:creationId xmlns:a16="http://schemas.microsoft.com/office/drawing/2014/main" id="{21B282EE-A9A0-83D7-9C93-2D207275A195}"/>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Security &amp;</a:t>
            </a:r>
          </a:p>
          <a:p>
            <a:pPr marL="0" indent="0" algn="r">
              <a:buNone/>
            </a:pPr>
            <a:r>
              <a:rPr lang="en-US" dirty="0">
                <a:solidFill>
                  <a:schemeClr val="tx1"/>
                </a:solidFill>
              </a:rPr>
              <a:t>Authentication</a:t>
            </a:r>
          </a:p>
        </p:txBody>
      </p:sp>
      <p:cxnSp>
        <p:nvCxnSpPr>
          <p:cNvPr id="10" name="Straight Connector 9">
            <a:extLst>
              <a:ext uri="{FF2B5EF4-FFF2-40B4-BE49-F238E27FC236}">
                <a16:creationId xmlns:a16="http://schemas.microsoft.com/office/drawing/2014/main" id="{F26942A4-7D57-529C-726C-0A20E7D719E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5075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375E4-24AD-1D7E-4C29-E4617A75D8E3}"/>
              </a:ext>
            </a:extLst>
          </p:cNvPr>
          <p:cNvSpPr>
            <a:spLocks noGrp="1"/>
          </p:cNvSpPr>
          <p:nvPr>
            <p:ph type="title"/>
          </p:nvPr>
        </p:nvSpPr>
        <p:spPr/>
        <p:txBody>
          <a:bodyPr/>
          <a:lstStyle/>
          <a:p>
            <a:r>
              <a:rPr lang="en-US" dirty="0"/>
              <a:t>Sec-Basics | Thread Modeling</a:t>
            </a:r>
          </a:p>
        </p:txBody>
      </p:sp>
      <p:sp>
        <p:nvSpPr>
          <p:cNvPr id="3" name="Content Placeholder 2">
            <a:extLst>
              <a:ext uri="{FF2B5EF4-FFF2-40B4-BE49-F238E27FC236}">
                <a16:creationId xmlns:a16="http://schemas.microsoft.com/office/drawing/2014/main" id="{A27C1BFD-3638-1C4D-61A0-CD90D7841C7A}"/>
              </a:ext>
            </a:extLst>
          </p:cNvPr>
          <p:cNvSpPr>
            <a:spLocks noGrp="1"/>
          </p:cNvSpPr>
          <p:nvPr>
            <p:ph idx="1"/>
          </p:nvPr>
        </p:nvSpPr>
        <p:spPr>
          <a:xfrm>
            <a:off x="685195" y="1723305"/>
            <a:ext cx="4993229" cy="4631775"/>
          </a:xfrm>
        </p:spPr>
        <p:txBody>
          <a:bodyPr>
            <a:normAutofit/>
          </a:bodyPr>
          <a:lstStyle/>
          <a:p>
            <a:r>
              <a:rPr lang="en-US" dirty="0"/>
              <a:t>Identify Assets</a:t>
            </a:r>
          </a:p>
          <a:p>
            <a:pPr lvl="1"/>
            <a:r>
              <a:rPr lang="en-US" dirty="0"/>
              <a:t>User data</a:t>
            </a:r>
          </a:p>
          <a:p>
            <a:pPr lvl="1"/>
            <a:r>
              <a:rPr lang="en-US" dirty="0"/>
              <a:t>Service Endpoints</a:t>
            </a:r>
          </a:p>
          <a:p>
            <a:pPr lvl="1"/>
            <a:r>
              <a:rPr lang="en-US" dirty="0"/>
              <a:t>Tokens / keys</a:t>
            </a:r>
          </a:p>
          <a:p>
            <a:r>
              <a:rPr lang="en-US" dirty="0"/>
              <a:t>Threats</a:t>
            </a:r>
          </a:p>
          <a:p>
            <a:pPr lvl="1"/>
            <a:r>
              <a:rPr lang="en-US" dirty="0"/>
              <a:t>Token theft</a:t>
            </a:r>
          </a:p>
          <a:p>
            <a:pPr lvl="1"/>
            <a:r>
              <a:rPr lang="en-US" dirty="0"/>
              <a:t>Replay</a:t>
            </a:r>
          </a:p>
          <a:p>
            <a:pPr lvl="1"/>
            <a:r>
              <a:rPr lang="en-US" dirty="0"/>
              <a:t>Injection</a:t>
            </a:r>
          </a:p>
          <a:p>
            <a:pPr lvl="1"/>
            <a:r>
              <a:rPr lang="en-US" dirty="0"/>
              <a:t>Broken AuthN/</a:t>
            </a:r>
            <a:r>
              <a:rPr lang="en-US" dirty="0" err="1"/>
              <a:t>AuthR</a:t>
            </a:r>
            <a:endParaRPr lang="en-US" dirty="0"/>
          </a:p>
          <a:p>
            <a:pPr lvl="1"/>
            <a:r>
              <a:rPr lang="en-US" dirty="0"/>
              <a:t>DDoS / DoS attacks</a:t>
            </a:r>
          </a:p>
        </p:txBody>
      </p:sp>
      <p:sp>
        <p:nvSpPr>
          <p:cNvPr id="4" name="Content Placeholder 2">
            <a:extLst>
              <a:ext uri="{FF2B5EF4-FFF2-40B4-BE49-F238E27FC236}">
                <a16:creationId xmlns:a16="http://schemas.microsoft.com/office/drawing/2014/main" id="{E3BBC321-3B7F-B2C4-1A4B-640478C27857}"/>
              </a:ext>
            </a:extLst>
          </p:cNvPr>
          <p:cNvSpPr txBox="1">
            <a:spLocks/>
          </p:cNvSpPr>
          <p:nvPr/>
        </p:nvSpPr>
        <p:spPr>
          <a:xfrm>
            <a:off x="5866795" y="1723304"/>
            <a:ext cx="4993229"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Security Objectives</a:t>
            </a:r>
          </a:p>
          <a:p>
            <a:pPr lvl="1"/>
            <a:r>
              <a:rPr lang="en-US" dirty="0"/>
              <a:t>Confidentiality</a:t>
            </a:r>
          </a:p>
          <a:p>
            <a:pPr lvl="1"/>
            <a:r>
              <a:rPr lang="en-US" dirty="0"/>
              <a:t>Integrity</a:t>
            </a:r>
          </a:p>
          <a:p>
            <a:pPr lvl="1"/>
            <a:r>
              <a:rPr lang="en-US" dirty="0"/>
              <a:t>Availability</a:t>
            </a:r>
          </a:p>
          <a:p>
            <a:pPr lvl="1"/>
            <a:r>
              <a:rPr lang="en-US" dirty="0"/>
              <a:t>Authentication (AuthN)</a:t>
            </a:r>
          </a:p>
          <a:p>
            <a:pPr lvl="1"/>
            <a:r>
              <a:rPr lang="en-US" dirty="0"/>
              <a:t>Authorization (</a:t>
            </a:r>
            <a:r>
              <a:rPr lang="en-US" dirty="0" err="1"/>
              <a:t>AuthR</a:t>
            </a:r>
            <a:r>
              <a:rPr lang="en-US" dirty="0"/>
              <a:t>)</a:t>
            </a:r>
          </a:p>
          <a:p>
            <a:pPr lvl="1"/>
            <a:r>
              <a:rPr lang="en-US" dirty="0"/>
              <a:t>Non-Repudiation</a:t>
            </a:r>
          </a:p>
          <a:p>
            <a:r>
              <a:rPr lang="en-US" dirty="0"/>
              <a:t>Principles at play</a:t>
            </a:r>
          </a:p>
          <a:p>
            <a:pPr lvl="1"/>
            <a:r>
              <a:rPr lang="en-US" b="1" dirty="0">
                <a:solidFill>
                  <a:srgbClr val="FFC000"/>
                </a:solidFill>
              </a:rPr>
              <a:t>Least Privilege </a:t>
            </a:r>
            <a:r>
              <a:rPr lang="en-US" dirty="0"/>
              <a:t>(only provide what’s needed and no more)</a:t>
            </a:r>
          </a:p>
          <a:p>
            <a:pPr lvl="1"/>
            <a:r>
              <a:rPr lang="en-US" b="1" dirty="0">
                <a:solidFill>
                  <a:srgbClr val="FFC000"/>
                </a:solidFill>
              </a:rPr>
              <a:t>Defense in Depth </a:t>
            </a:r>
            <a:r>
              <a:rPr lang="en-US" dirty="0"/>
              <a:t>(security layers)</a:t>
            </a:r>
          </a:p>
        </p:txBody>
      </p:sp>
    </p:spTree>
    <p:extLst>
      <p:ext uri="{BB962C8B-B14F-4D97-AF65-F5344CB8AC3E}">
        <p14:creationId xmlns:p14="http://schemas.microsoft.com/office/powerpoint/2010/main" val="655581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A7030-D7EF-7E42-3E96-15668ED2BF1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FE8D6-86AD-A37A-AAD1-C996FA8B9661}"/>
              </a:ext>
            </a:extLst>
          </p:cNvPr>
          <p:cNvSpPr>
            <a:spLocks noGrp="1"/>
          </p:cNvSpPr>
          <p:nvPr>
            <p:ph type="title"/>
          </p:nvPr>
        </p:nvSpPr>
        <p:spPr/>
        <p:txBody>
          <a:bodyPr/>
          <a:lstStyle/>
          <a:p>
            <a:r>
              <a:rPr lang="en-US" dirty="0"/>
              <a:t>Sec-Basics | AuthN v </a:t>
            </a:r>
            <a:r>
              <a:rPr lang="en-US" dirty="0" err="1"/>
              <a:t>AuthR</a:t>
            </a:r>
            <a:endParaRPr lang="en-US" dirty="0"/>
          </a:p>
        </p:txBody>
      </p:sp>
      <p:sp>
        <p:nvSpPr>
          <p:cNvPr id="3" name="Content Placeholder 2">
            <a:extLst>
              <a:ext uri="{FF2B5EF4-FFF2-40B4-BE49-F238E27FC236}">
                <a16:creationId xmlns:a16="http://schemas.microsoft.com/office/drawing/2014/main" id="{ECF23196-FA0F-04DA-81BA-05368FCE88A9}"/>
              </a:ext>
            </a:extLst>
          </p:cNvPr>
          <p:cNvSpPr>
            <a:spLocks noGrp="1"/>
          </p:cNvSpPr>
          <p:nvPr>
            <p:ph idx="1"/>
          </p:nvPr>
        </p:nvSpPr>
        <p:spPr>
          <a:xfrm>
            <a:off x="685195" y="1723305"/>
            <a:ext cx="9400637" cy="4631775"/>
          </a:xfrm>
        </p:spPr>
        <p:txBody>
          <a:bodyPr>
            <a:normAutofit fontScale="92500" lnSpcReduction="10000"/>
          </a:bodyPr>
          <a:lstStyle/>
          <a:p>
            <a:r>
              <a:rPr lang="en-US" b="1" dirty="0">
                <a:solidFill>
                  <a:srgbClr val="FFC000"/>
                </a:solidFill>
              </a:rPr>
              <a:t>Authentication</a:t>
            </a:r>
            <a:r>
              <a:rPr lang="en-US" dirty="0"/>
              <a:t> (AuthN)</a:t>
            </a:r>
          </a:p>
          <a:p>
            <a:pPr lvl="1"/>
            <a:r>
              <a:rPr lang="en-US" dirty="0"/>
              <a:t>Verify who the client is</a:t>
            </a:r>
          </a:p>
          <a:p>
            <a:pPr lvl="2"/>
            <a:r>
              <a:rPr lang="en-US" dirty="0"/>
              <a:t>API Keys</a:t>
            </a:r>
          </a:p>
          <a:p>
            <a:pPr lvl="2"/>
            <a:r>
              <a:rPr lang="en-US" dirty="0"/>
              <a:t>JWT</a:t>
            </a:r>
          </a:p>
          <a:p>
            <a:pPr lvl="2"/>
            <a:r>
              <a:rPr lang="en-US" dirty="0"/>
              <a:t>OAuth2 Flows</a:t>
            </a:r>
          </a:p>
          <a:p>
            <a:r>
              <a:rPr lang="en-US" b="1" dirty="0">
                <a:solidFill>
                  <a:srgbClr val="FFC000"/>
                </a:solidFill>
              </a:rPr>
              <a:t>Authorization</a:t>
            </a:r>
            <a:r>
              <a:rPr lang="en-US" dirty="0"/>
              <a:t> (</a:t>
            </a:r>
            <a:r>
              <a:rPr lang="en-US" dirty="0" err="1"/>
              <a:t>AuthR</a:t>
            </a:r>
            <a:r>
              <a:rPr lang="en-US" dirty="0"/>
              <a:t>)</a:t>
            </a:r>
          </a:p>
          <a:p>
            <a:pPr lvl="1"/>
            <a:r>
              <a:rPr lang="en-US" dirty="0"/>
              <a:t>Verify what the client can do</a:t>
            </a:r>
          </a:p>
          <a:p>
            <a:pPr lvl="2"/>
            <a:r>
              <a:rPr lang="en-US" dirty="0"/>
              <a:t>Roles</a:t>
            </a:r>
          </a:p>
          <a:p>
            <a:pPr lvl="2"/>
            <a:r>
              <a:rPr lang="en-US" dirty="0"/>
              <a:t>Scopes</a:t>
            </a:r>
          </a:p>
          <a:p>
            <a:pPr lvl="2"/>
            <a:r>
              <a:rPr lang="en-US" dirty="0"/>
              <a:t>Access Control Lists (ACLs)</a:t>
            </a:r>
          </a:p>
          <a:p>
            <a:r>
              <a:rPr lang="en-US" dirty="0"/>
              <a:t>Example</a:t>
            </a:r>
          </a:p>
          <a:p>
            <a:pPr lvl="1"/>
            <a:r>
              <a:rPr lang="en-US" dirty="0"/>
              <a:t>Client “X” is authenticated, if it has the role “Billing” then it is allowed to call endpoint</a:t>
            </a:r>
          </a:p>
          <a:p>
            <a:pPr lvl="2"/>
            <a:r>
              <a:rPr lang="en-US" dirty="0">
                <a:solidFill>
                  <a:schemeClr val="accent1"/>
                </a:solidFill>
                <a:latin typeface="OCR A Extended" panose="02010509020102010303" pitchFamily="50" charset="0"/>
              </a:rPr>
              <a:t>POST </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/billing</a:t>
            </a:r>
            <a:endParaRPr lang="en-US" dirty="0"/>
          </a:p>
        </p:txBody>
      </p:sp>
    </p:spTree>
    <p:extLst>
      <p:ext uri="{BB962C8B-B14F-4D97-AF65-F5344CB8AC3E}">
        <p14:creationId xmlns:p14="http://schemas.microsoft.com/office/powerpoint/2010/main" val="8875218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5CE816-BAF8-D16D-3BD8-58398780A4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1A6FEB-0106-D671-67DB-1872F853F0C6}"/>
              </a:ext>
            </a:extLst>
          </p:cNvPr>
          <p:cNvSpPr>
            <a:spLocks noGrp="1"/>
          </p:cNvSpPr>
          <p:nvPr>
            <p:ph type="title"/>
          </p:nvPr>
        </p:nvSpPr>
        <p:spPr/>
        <p:txBody>
          <a:bodyPr/>
          <a:lstStyle/>
          <a:p>
            <a:r>
              <a:rPr lang="en-US" dirty="0"/>
              <a:t>Sec-Basics | TLS</a:t>
            </a:r>
          </a:p>
        </p:txBody>
      </p:sp>
      <p:sp>
        <p:nvSpPr>
          <p:cNvPr id="3" name="Content Placeholder 2">
            <a:extLst>
              <a:ext uri="{FF2B5EF4-FFF2-40B4-BE49-F238E27FC236}">
                <a16:creationId xmlns:a16="http://schemas.microsoft.com/office/drawing/2014/main" id="{B78FBE11-6902-59FC-E81C-FDD57F16E9D2}"/>
              </a:ext>
            </a:extLst>
          </p:cNvPr>
          <p:cNvSpPr>
            <a:spLocks noGrp="1"/>
          </p:cNvSpPr>
          <p:nvPr>
            <p:ph idx="1"/>
          </p:nvPr>
        </p:nvSpPr>
        <p:spPr>
          <a:xfrm>
            <a:off x="685195" y="1723305"/>
            <a:ext cx="4161125" cy="4631775"/>
          </a:xfrm>
        </p:spPr>
        <p:txBody>
          <a:bodyPr>
            <a:normAutofit fontScale="92500" lnSpcReduction="20000"/>
          </a:bodyPr>
          <a:lstStyle/>
          <a:p>
            <a:r>
              <a:rPr lang="en-US" dirty="0">
                <a:solidFill>
                  <a:schemeClr val="accent1">
                    <a:lumMod val="75000"/>
                  </a:schemeClr>
                </a:solidFill>
              </a:rPr>
              <a:t>Transport Layer Security (</a:t>
            </a:r>
            <a:r>
              <a:rPr lang="en-US" b="1" dirty="0">
                <a:solidFill>
                  <a:schemeClr val="accent1">
                    <a:lumMod val="75000"/>
                  </a:schemeClr>
                </a:solidFill>
              </a:rPr>
              <a:t>TLS</a:t>
            </a:r>
            <a:r>
              <a:rPr lang="en-US" dirty="0">
                <a:solidFill>
                  <a:schemeClr val="accent1">
                    <a:lumMod val="75000"/>
                  </a:schemeClr>
                </a:solidFill>
              </a:rPr>
              <a:t>)</a:t>
            </a:r>
          </a:p>
          <a:p>
            <a:pPr lvl="1"/>
            <a:r>
              <a:rPr lang="en-US" dirty="0"/>
              <a:t>HTTPS in PROD – especially if exposed to the public Internet</a:t>
            </a:r>
          </a:p>
          <a:p>
            <a:pPr lvl="1"/>
            <a:r>
              <a:rPr lang="en-US" dirty="0"/>
              <a:t>It is better to use in all ENV (if your budge allows it or it is a practice already enforced by IT team)</a:t>
            </a:r>
          </a:p>
          <a:p>
            <a:pPr lvl="1"/>
            <a:r>
              <a:rPr lang="en-US" dirty="0"/>
              <a:t>The problem with HTTP is network packets travel in plain-text</a:t>
            </a:r>
          </a:p>
          <a:p>
            <a:pPr lvl="1"/>
            <a:r>
              <a:rPr lang="en-US" dirty="0"/>
              <a:t>Enforce redirects (HTTP </a:t>
            </a:r>
            <a:r>
              <a:rPr lang="en-US" dirty="0">
                <a:sym typeface="Wingdings" panose="05000000000000000000" pitchFamily="2" charset="2"/>
              </a:rPr>
              <a:t> HTTPS)</a:t>
            </a:r>
          </a:p>
          <a:p>
            <a:pPr lvl="1"/>
            <a:r>
              <a:rPr lang="en-US" dirty="0">
                <a:sym typeface="Wingdings" panose="05000000000000000000" pitchFamily="2" charset="2"/>
              </a:rPr>
              <a:t>Use Certificates when possible</a:t>
            </a:r>
          </a:p>
          <a:p>
            <a:pPr lvl="2"/>
            <a:r>
              <a:rPr lang="en-US" sz="1500" dirty="0" err="1">
                <a:solidFill>
                  <a:schemeClr val="accent1"/>
                </a:solidFill>
                <a:latin typeface="OCR A Extended" panose="02010509020102010303" pitchFamily="50" charset="0"/>
                <a:sym typeface="Wingdings" panose="05000000000000000000" pitchFamily="2" charset="2"/>
              </a:rPr>
              <a:t>letsencrypt</a:t>
            </a:r>
            <a:r>
              <a:rPr lang="en-US" dirty="0">
                <a:sym typeface="Wingdings" panose="05000000000000000000" pitchFamily="2" charset="2"/>
              </a:rPr>
              <a:t> is free and opensource</a:t>
            </a:r>
          </a:p>
          <a:p>
            <a:pPr lvl="2"/>
            <a:r>
              <a:rPr lang="en-US" dirty="0">
                <a:sym typeface="Wingdings" panose="05000000000000000000" pitchFamily="2" charset="2"/>
              </a:rPr>
              <a:t>Automate the renewal</a:t>
            </a:r>
          </a:p>
          <a:p>
            <a:pPr lvl="2"/>
            <a:r>
              <a:rPr lang="en-US" sz="1500" dirty="0">
                <a:solidFill>
                  <a:schemeClr val="accent1"/>
                </a:solidFill>
                <a:latin typeface="OCR A Extended" panose="02010509020102010303" pitchFamily="50" charset="0"/>
                <a:sym typeface="Wingdings" panose="05000000000000000000" pitchFamily="2" charset="2"/>
              </a:rPr>
              <a:t>https://letsencrypt.org</a:t>
            </a:r>
          </a:p>
        </p:txBody>
      </p:sp>
      <p:sp>
        <p:nvSpPr>
          <p:cNvPr id="4" name="Content Placeholder 2">
            <a:extLst>
              <a:ext uri="{FF2B5EF4-FFF2-40B4-BE49-F238E27FC236}">
                <a16:creationId xmlns:a16="http://schemas.microsoft.com/office/drawing/2014/main" id="{05A8F926-99A5-2A9F-FA19-30EDCDF13835}"/>
              </a:ext>
            </a:extLst>
          </p:cNvPr>
          <p:cNvSpPr txBox="1">
            <a:spLocks/>
          </p:cNvSpPr>
          <p:nvPr/>
        </p:nvSpPr>
        <p:spPr>
          <a:xfrm>
            <a:off x="5596128" y="1723305"/>
            <a:ext cx="5671429"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sym typeface="Wingdings" panose="05000000000000000000" pitchFamily="2" charset="2"/>
              </a:rPr>
              <a:t>TLS Checklist</a:t>
            </a:r>
          </a:p>
          <a:p>
            <a:pPr lvl="1"/>
            <a:r>
              <a:rPr lang="en-US" dirty="0">
                <a:sym typeface="Wingdings" panose="05000000000000000000" pitchFamily="2" charset="2"/>
              </a:rPr>
              <a:t>TLS 1.2 minimum</a:t>
            </a:r>
          </a:p>
          <a:p>
            <a:pPr lvl="1"/>
            <a:r>
              <a:rPr lang="en-US" dirty="0">
                <a:sym typeface="Wingdings" panose="05000000000000000000" pitchFamily="2" charset="2"/>
              </a:rPr>
              <a:t>TLS 1.3 is preferred</a:t>
            </a:r>
          </a:p>
          <a:p>
            <a:pPr lvl="1"/>
            <a:r>
              <a:rPr lang="en-US" dirty="0">
                <a:sym typeface="Wingdings" panose="05000000000000000000" pitchFamily="2" charset="2"/>
              </a:rPr>
              <a:t>Strong cypher </a:t>
            </a:r>
            <a:r>
              <a:rPr lang="en-US" dirty="0" err="1">
                <a:sym typeface="Wingdings" panose="05000000000000000000" pitchFamily="2" charset="2"/>
              </a:rPr>
              <a:t>suties</a:t>
            </a:r>
            <a:endParaRPr lang="en-US" dirty="0">
              <a:sym typeface="Wingdings" panose="05000000000000000000" pitchFamily="2" charset="2"/>
            </a:endParaRPr>
          </a:p>
          <a:p>
            <a:pPr lvl="1"/>
            <a:r>
              <a:rPr lang="en-US" dirty="0">
                <a:sym typeface="Wingdings" panose="05000000000000000000" pitchFamily="2" charset="2"/>
              </a:rPr>
              <a:t>HSTS – </a:t>
            </a:r>
            <a:r>
              <a:rPr lang="en-US" sz="1300" dirty="0">
                <a:sym typeface="Wingdings" panose="05000000000000000000" pitchFamily="2" charset="2"/>
              </a:rPr>
              <a:t>browser policy to enforce connecting to HTTPS only</a:t>
            </a:r>
          </a:p>
          <a:p>
            <a:pPr lvl="1"/>
            <a:r>
              <a:rPr lang="en-US" dirty="0">
                <a:sym typeface="Wingdings" panose="05000000000000000000" pitchFamily="2" charset="2"/>
              </a:rPr>
              <a:t>Disable obsolete protocols</a:t>
            </a:r>
          </a:p>
          <a:p>
            <a:pPr lvl="1"/>
            <a:r>
              <a:rPr lang="en-US" dirty="0">
                <a:sym typeface="Wingdings" panose="05000000000000000000" pitchFamily="2" charset="2"/>
              </a:rPr>
              <a:t>Forward secrecy (no long-lived session tokens)</a:t>
            </a:r>
          </a:p>
          <a:p>
            <a:pPr lvl="1"/>
            <a:r>
              <a:rPr lang="en-US" dirty="0">
                <a:sym typeface="Wingdings" panose="05000000000000000000" pitchFamily="2" charset="2"/>
              </a:rPr>
              <a:t>Never put cert/private-key info in code repository</a:t>
            </a:r>
            <a:endParaRPr lang="en-US" dirty="0"/>
          </a:p>
        </p:txBody>
      </p:sp>
    </p:spTree>
    <p:extLst>
      <p:ext uri="{BB962C8B-B14F-4D97-AF65-F5344CB8AC3E}">
        <p14:creationId xmlns:p14="http://schemas.microsoft.com/office/powerpoint/2010/main" val="20855082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2FCF6-55D7-3A29-3574-ACE1B59DA1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19E7B7-AE87-1773-382D-31205B3B033D}"/>
              </a:ext>
            </a:extLst>
          </p:cNvPr>
          <p:cNvSpPr>
            <a:spLocks noGrp="1"/>
          </p:cNvSpPr>
          <p:nvPr>
            <p:ph type="title"/>
          </p:nvPr>
        </p:nvSpPr>
        <p:spPr/>
        <p:txBody>
          <a:bodyPr/>
          <a:lstStyle/>
          <a:p>
            <a:r>
              <a:rPr lang="en-US" dirty="0"/>
              <a:t>Sec-Basics | Tokens &amp; Secrets Lifecycle</a:t>
            </a:r>
          </a:p>
        </p:txBody>
      </p:sp>
      <p:sp>
        <p:nvSpPr>
          <p:cNvPr id="4" name="Content Placeholder 2">
            <a:extLst>
              <a:ext uri="{FF2B5EF4-FFF2-40B4-BE49-F238E27FC236}">
                <a16:creationId xmlns:a16="http://schemas.microsoft.com/office/drawing/2014/main" id="{838FD4EB-174E-0B14-CF17-0A96AB2A88DA}"/>
              </a:ext>
            </a:extLst>
          </p:cNvPr>
          <p:cNvSpPr txBox="1">
            <a:spLocks/>
          </p:cNvSpPr>
          <p:nvPr/>
        </p:nvSpPr>
        <p:spPr>
          <a:xfrm>
            <a:off x="685800" y="1705017"/>
            <a:ext cx="5671429"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Use short-lived access-tokens </a:t>
            </a:r>
          </a:p>
          <a:p>
            <a:r>
              <a:rPr lang="en-US" dirty="0"/>
              <a:t>Use refresh-tokens for long-lived sessions</a:t>
            </a:r>
          </a:p>
          <a:p>
            <a:r>
              <a:rPr lang="en-US" dirty="0"/>
              <a:t>Adopt tooling that allows you to revoke and/or rotate tokens (blacklists, token version, etc.)</a:t>
            </a:r>
          </a:p>
          <a:p>
            <a:r>
              <a:rPr lang="en-US" dirty="0"/>
              <a:t>Store secrets safely and effectively</a:t>
            </a:r>
          </a:p>
          <a:p>
            <a:pPr lvl="1"/>
            <a:r>
              <a:rPr lang="en-US" dirty="0"/>
              <a:t>Use ENV vars</a:t>
            </a:r>
          </a:p>
          <a:p>
            <a:pPr lvl="1"/>
            <a:r>
              <a:rPr lang="en-US" dirty="0"/>
              <a:t>Secret stores (e.g., Thycotic, AWS Secret Manager)</a:t>
            </a:r>
          </a:p>
          <a:p>
            <a:r>
              <a:rPr lang="en-US" dirty="0"/>
              <a:t>Key management</a:t>
            </a:r>
          </a:p>
          <a:p>
            <a:pPr lvl="1"/>
            <a:r>
              <a:rPr lang="en-US" dirty="0"/>
              <a:t>Rotate signing keys</a:t>
            </a:r>
          </a:p>
          <a:p>
            <a:pPr lvl="1"/>
            <a:r>
              <a:rPr lang="en-US" dirty="0"/>
              <a:t>Asymmetric signing (public/private keys)</a:t>
            </a:r>
          </a:p>
        </p:txBody>
      </p:sp>
    </p:spTree>
    <p:extLst>
      <p:ext uri="{BB962C8B-B14F-4D97-AF65-F5344CB8AC3E}">
        <p14:creationId xmlns:p14="http://schemas.microsoft.com/office/powerpoint/2010/main" val="37231660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7471772-E57F-4CD9-9241-D264A2F78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DED014-2B4B-14A1-DECF-BC4EE94126DC}"/>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5</a:t>
            </a:r>
          </a:p>
        </p:txBody>
      </p:sp>
      <p:sp>
        <p:nvSpPr>
          <p:cNvPr id="3" name="Content Placeholder 2">
            <a:extLst>
              <a:ext uri="{FF2B5EF4-FFF2-40B4-BE49-F238E27FC236}">
                <a16:creationId xmlns:a16="http://schemas.microsoft.com/office/drawing/2014/main" id="{D4AF6F9C-4899-3B51-F98F-5D85BA5241A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err="1">
                <a:solidFill>
                  <a:schemeClr val="tx1"/>
                </a:solidFill>
              </a:rPr>
              <a:t>FastAPI</a:t>
            </a:r>
            <a:endParaRPr lang="en-US" dirty="0">
              <a:solidFill>
                <a:schemeClr val="tx1"/>
              </a:solidFill>
            </a:endParaRPr>
          </a:p>
          <a:p>
            <a:pPr marL="0" indent="0" algn="r">
              <a:buNone/>
            </a:pPr>
            <a:endParaRPr lang="en-US" dirty="0">
              <a:solidFill>
                <a:schemeClr val="tx1"/>
              </a:solidFill>
            </a:endParaRPr>
          </a:p>
          <a:p>
            <a:pPr marL="0" indent="0" algn="r">
              <a:buNone/>
            </a:pPr>
            <a:r>
              <a:rPr lang="en-US" dirty="0">
                <a:solidFill>
                  <a:schemeClr val="tx1"/>
                </a:solidFill>
              </a:rPr>
              <a:t>Hands-On</a:t>
            </a:r>
          </a:p>
          <a:p>
            <a:pPr marL="0" indent="0" algn="r">
              <a:buNone/>
            </a:pPr>
            <a:r>
              <a:rPr lang="en-US" dirty="0">
                <a:solidFill>
                  <a:schemeClr val="tx1"/>
                </a:solidFill>
              </a:rPr>
              <a:t>Implementation</a:t>
            </a:r>
          </a:p>
          <a:p>
            <a:pPr marL="0" indent="0" algn="r">
              <a:buNone/>
            </a:pPr>
            <a:r>
              <a:rPr lang="en-US" dirty="0">
                <a:solidFill>
                  <a:schemeClr val="tx1"/>
                </a:solidFill>
              </a:rPr>
              <a:t>With Python</a:t>
            </a:r>
          </a:p>
        </p:txBody>
      </p:sp>
      <p:cxnSp>
        <p:nvCxnSpPr>
          <p:cNvPr id="10" name="Straight Connector 9">
            <a:extLst>
              <a:ext uri="{FF2B5EF4-FFF2-40B4-BE49-F238E27FC236}">
                <a16:creationId xmlns:a16="http://schemas.microsoft.com/office/drawing/2014/main" id="{31CC7E9E-3FF6-4189-9B36-995A779F3C5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9116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776516-01D2-9BFB-DBA6-868A39E6AA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BC22B4-40B2-B15E-33A9-FF270C49F66E}"/>
              </a:ext>
            </a:extLst>
          </p:cNvPr>
          <p:cNvSpPr>
            <a:spLocks noGrp="1"/>
          </p:cNvSpPr>
          <p:nvPr>
            <p:ph type="title"/>
          </p:nvPr>
        </p:nvSpPr>
        <p:spPr/>
        <p:txBody>
          <a:bodyPr/>
          <a:lstStyle/>
          <a:p>
            <a:r>
              <a:rPr lang="en-US" dirty="0"/>
              <a:t>Sec-Basics | Input Validation</a:t>
            </a:r>
          </a:p>
        </p:txBody>
      </p:sp>
      <p:sp>
        <p:nvSpPr>
          <p:cNvPr id="4" name="Content Placeholder 2">
            <a:extLst>
              <a:ext uri="{FF2B5EF4-FFF2-40B4-BE49-F238E27FC236}">
                <a16:creationId xmlns:a16="http://schemas.microsoft.com/office/drawing/2014/main" id="{25F83910-2826-DBA8-CE51-0869B8421935}"/>
              </a:ext>
            </a:extLst>
          </p:cNvPr>
          <p:cNvSpPr txBox="1">
            <a:spLocks/>
          </p:cNvSpPr>
          <p:nvPr/>
        </p:nvSpPr>
        <p:spPr>
          <a:xfrm>
            <a:off x="685800" y="1705017"/>
            <a:ext cx="5671429" cy="4631775"/>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Validate everything for an incoming request</a:t>
            </a:r>
          </a:p>
          <a:p>
            <a:pPr lvl="1"/>
            <a:r>
              <a:rPr lang="en-US" dirty="0"/>
              <a:t>Or as much as you can</a:t>
            </a:r>
          </a:p>
          <a:p>
            <a:pPr lvl="2"/>
            <a:r>
              <a:rPr lang="en-US" dirty="0" err="1"/>
              <a:t>Url</a:t>
            </a:r>
            <a:r>
              <a:rPr lang="en-US" dirty="0"/>
              <a:t> Path</a:t>
            </a:r>
          </a:p>
          <a:p>
            <a:pPr lvl="2"/>
            <a:r>
              <a:rPr lang="en-US" dirty="0"/>
              <a:t>Query String</a:t>
            </a:r>
          </a:p>
          <a:p>
            <a:pPr lvl="2"/>
            <a:r>
              <a:rPr lang="en-US" dirty="0"/>
              <a:t>Headers</a:t>
            </a:r>
          </a:p>
          <a:p>
            <a:pPr lvl="2"/>
            <a:r>
              <a:rPr lang="en-US" dirty="0"/>
              <a:t>Body</a:t>
            </a:r>
          </a:p>
          <a:p>
            <a:r>
              <a:rPr lang="en-US" dirty="0"/>
              <a:t>Use typed-models to de-risk injection and serialization errors</a:t>
            </a:r>
          </a:p>
          <a:p>
            <a:r>
              <a:rPr lang="en-US" dirty="0"/>
              <a:t>Sanitize user input</a:t>
            </a:r>
          </a:p>
          <a:p>
            <a:r>
              <a:rPr lang="en-US" dirty="0"/>
              <a:t>Refer to OWASP Top 10: Input Validation</a:t>
            </a:r>
          </a:p>
          <a:p>
            <a:r>
              <a:rPr lang="en-US" dirty="0"/>
              <a:t>Log suspicious inputs</a:t>
            </a:r>
          </a:p>
          <a:p>
            <a:r>
              <a:rPr lang="en-US" dirty="0"/>
              <a:t>Rate-limit abusive patterns</a:t>
            </a:r>
          </a:p>
          <a:p>
            <a:pPr lvl="1"/>
            <a:endParaRPr lang="en-US" dirty="0"/>
          </a:p>
        </p:txBody>
      </p:sp>
    </p:spTree>
    <p:extLst>
      <p:ext uri="{BB962C8B-B14F-4D97-AF65-F5344CB8AC3E}">
        <p14:creationId xmlns:p14="http://schemas.microsoft.com/office/powerpoint/2010/main" val="1549396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4F086-500B-FA9B-A1B6-19A97DCAD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E735BD-9E27-1837-4C2F-42682D25B6CC}"/>
              </a:ext>
            </a:extLst>
          </p:cNvPr>
          <p:cNvSpPr>
            <a:spLocks noGrp="1"/>
          </p:cNvSpPr>
          <p:nvPr>
            <p:ph type="title"/>
          </p:nvPr>
        </p:nvSpPr>
        <p:spPr/>
        <p:txBody>
          <a:bodyPr/>
          <a:lstStyle/>
          <a:p>
            <a:r>
              <a:rPr lang="en-US" dirty="0"/>
              <a:t>Sec-Basics | Preventing Overuse</a:t>
            </a:r>
          </a:p>
        </p:txBody>
      </p:sp>
      <p:sp>
        <p:nvSpPr>
          <p:cNvPr id="4" name="Content Placeholder 2">
            <a:extLst>
              <a:ext uri="{FF2B5EF4-FFF2-40B4-BE49-F238E27FC236}">
                <a16:creationId xmlns:a16="http://schemas.microsoft.com/office/drawing/2014/main" id="{83BF2CD4-EFF0-5233-6A17-FA0EAA7987B3}"/>
              </a:ext>
            </a:extLst>
          </p:cNvPr>
          <p:cNvSpPr txBox="1">
            <a:spLocks/>
          </p:cNvSpPr>
          <p:nvPr/>
        </p:nvSpPr>
        <p:spPr>
          <a:xfrm>
            <a:off x="685801" y="1705017"/>
            <a:ext cx="4773168" cy="4631775"/>
          </a:xfrm>
          <a:prstGeom prst="rect">
            <a:avLst/>
          </a:prstGeom>
          <a:effectLst>
            <a:outerShdw blurRad="25400" dir="17880000">
              <a:srgbClr val="000000">
                <a:alpha val="46000"/>
              </a:srgbClr>
            </a:outerShdw>
          </a:effectLst>
        </p:spPr>
        <p:txBody>
          <a:bodyPr vert="horz" lIns="91440" tIns="45720" rIns="91440" bIns="45720" rtlCol="0" anchor="t">
            <a:normAutofit lnSpcReduction="1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Prevent abuse, protect backend resources (RAM, CPU, Storage), enforce SLAs</a:t>
            </a:r>
          </a:p>
          <a:p>
            <a:r>
              <a:rPr lang="en-US" dirty="0"/>
              <a:t>Strategies</a:t>
            </a:r>
          </a:p>
          <a:p>
            <a:pPr lvl="1"/>
            <a:r>
              <a:rPr lang="en-US" dirty="0"/>
              <a:t>Token Bucket</a:t>
            </a:r>
          </a:p>
          <a:p>
            <a:pPr lvl="1"/>
            <a:r>
              <a:rPr lang="en-US" dirty="0"/>
              <a:t>Leaky Bucket</a:t>
            </a:r>
          </a:p>
          <a:p>
            <a:pPr lvl="1"/>
            <a:r>
              <a:rPr lang="en-US" dirty="0"/>
              <a:t>Fixed Window</a:t>
            </a:r>
          </a:p>
          <a:p>
            <a:pPr lvl="1"/>
            <a:r>
              <a:rPr lang="en-US" dirty="0"/>
              <a:t>Sliding Window</a:t>
            </a:r>
          </a:p>
          <a:p>
            <a:pPr lvl="1"/>
            <a:r>
              <a:rPr lang="en-US" dirty="0"/>
              <a:t>Per-{x}, where “x” is</a:t>
            </a:r>
          </a:p>
          <a:p>
            <a:pPr lvl="2"/>
            <a:r>
              <a:rPr lang="en-US" dirty="0"/>
              <a:t>User</a:t>
            </a:r>
          </a:p>
          <a:p>
            <a:pPr lvl="2"/>
            <a:r>
              <a:rPr lang="en-US" dirty="0"/>
              <a:t>IP Address</a:t>
            </a:r>
          </a:p>
          <a:p>
            <a:pPr lvl="2"/>
            <a:r>
              <a:rPr lang="en-US" dirty="0"/>
              <a:t>API Key</a:t>
            </a:r>
          </a:p>
          <a:p>
            <a:pPr lvl="1"/>
            <a:endParaRPr lang="en-US" dirty="0"/>
          </a:p>
        </p:txBody>
      </p:sp>
      <p:sp>
        <p:nvSpPr>
          <p:cNvPr id="3" name="Content Placeholder 2">
            <a:extLst>
              <a:ext uri="{FF2B5EF4-FFF2-40B4-BE49-F238E27FC236}">
                <a16:creationId xmlns:a16="http://schemas.microsoft.com/office/drawing/2014/main" id="{A6E87908-8A79-36A2-B305-55BBC8639A1A}"/>
              </a:ext>
            </a:extLst>
          </p:cNvPr>
          <p:cNvSpPr txBox="1">
            <a:spLocks/>
          </p:cNvSpPr>
          <p:nvPr/>
        </p:nvSpPr>
        <p:spPr>
          <a:xfrm>
            <a:off x="5721097" y="1705017"/>
            <a:ext cx="4773168" cy="4631775"/>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Implementation</a:t>
            </a:r>
          </a:p>
          <a:p>
            <a:pPr lvl="1"/>
            <a:r>
              <a:rPr lang="en-US" dirty="0"/>
              <a:t>API Gateway (Kong, NGINX, Express Gateway, etc.)</a:t>
            </a:r>
          </a:p>
          <a:p>
            <a:pPr lvl="1"/>
            <a:r>
              <a:rPr lang="en-US" dirty="0"/>
              <a:t>Reverse Proxy</a:t>
            </a:r>
          </a:p>
          <a:p>
            <a:pPr lvl="1"/>
            <a:r>
              <a:rPr lang="en-US" dirty="0"/>
              <a:t>Cloud Gateway / API LB</a:t>
            </a:r>
          </a:p>
          <a:p>
            <a:pPr lvl="1"/>
            <a:r>
              <a:rPr lang="en-US" dirty="0"/>
              <a:t>Redis</a:t>
            </a:r>
          </a:p>
          <a:p>
            <a:pPr lvl="1"/>
            <a:endParaRPr lang="en-US" dirty="0"/>
          </a:p>
          <a:p>
            <a:r>
              <a:rPr lang="en-US" dirty="0"/>
              <a:t>When implementing, respond with appropriate HEADER in the response</a:t>
            </a:r>
          </a:p>
          <a:p>
            <a:pPr lvl="1"/>
            <a:r>
              <a:rPr lang="en-US" sz="1400" dirty="0">
                <a:solidFill>
                  <a:schemeClr val="accent1"/>
                </a:solidFill>
                <a:latin typeface="OCR A Extended" panose="02010509020102010303" pitchFamily="50" charset="0"/>
              </a:rPr>
              <a:t>x-</a:t>
            </a:r>
            <a:r>
              <a:rPr lang="en-US" sz="1400" dirty="0" err="1">
                <a:solidFill>
                  <a:schemeClr val="accent1"/>
                </a:solidFill>
                <a:latin typeface="OCR A Extended" panose="02010509020102010303" pitchFamily="50" charset="0"/>
              </a:rPr>
              <a:t>RateLimit</a:t>
            </a:r>
            <a:r>
              <a:rPr lang="en-US" sz="1400" dirty="0">
                <a:solidFill>
                  <a:schemeClr val="accent1"/>
                </a:solidFill>
                <a:latin typeface="OCR A Extended" panose="02010509020102010303" pitchFamily="50" charset="0"/>
              </a:rPr>
              <a:t>-Limit</a:t>
            </a:r>
          </a:p>
          <a:p>
            <a:pPr lvl="1"/>
            <a:r>
              <a:rPr lang="en-US" sz="1400" dirty="0">
                <a:solidFill>
                  <a:schemeClr val="accent1"/>
                </a:solidFill>
                <a:latin typeface="OCR A Extended" panose="02010509020102010303" pitchFamily="50" charset="0"/>
              </a:rPr>
              <a:t>x-</a:t>
            </a:r>
            <a:r>
              <a:rPr lang="en-US" sz="1400" dirty="0" err="1">
                <a:solidFill>
                  <a:schemeClr val="accent1"/>
                </a:solidFill>
                <a:latin typeface="OCR A Extended" panose="02010509020102010303" pitchFamily="50" charset="0"/>
              </a:rPr>
              <a:t>RateLimit</a:t>
            </a:r>
            <a:r>
              <a:rPr lang="en-US" sz="1400" dirty="0">
                <a:solidFill>
                  <a:schemeClr val="accent1"/>
                </a:solidFill>
                <a:latin typeface="OCR A Extended" panose="02010509020102010303" pitchFamily="50" charset="0"/>
              </a:rPr>
              <a:t>-Remaining</a:t>
            </a:r>
          </a:p>
          <a:p>
            <a:pPr lvl="1"/>
            <a:r>
              <a:rPr lang="en-US" dirty="0"/>
              <a:t>Use </a:t>
            </a:r>
            <a:r>
              <a:rPr lang="en-US" sz="1400" dirty="0">
                <a:solidFill>
                  <a:schemeClr val="accent1"/>
                </a:solidFill>
                <a:latin typeface="OCR A Extended" panose="02010509020102010303" pitchFamily="50" charset="0"/>
              </a:rPr>
              <a:t>HTTP 429 </a:t>
            </a:r>
            <a:r>
              <a:rPr lang="en-US" dirty="0"/>
              <a:t>Status Code</a:t>
            </a:r>
          </a:p>
          <a:p>
            <a:pPr lvl="1"/>
            <a:endParaRPr lang="en-US" dirty="0"/>
          </a:p>
        </p:txBody>
      </p:sp>
    </p:spTree>
    <p:extLst>
      <p:ext uri="{BB962C8B-B14F-4D97-AF65-F5344CB8AC3E}">
        <p14:creationId xmlns:p14="http://schemas.microsoft.com/office/powerpoint/2010/main" val="2046365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7478C5-184F-4036-29C8-148C6DE901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ED506D-7182-93B2-3DA7-6F8CBDF9607D}"/>
              </a:ext>
            </a:extLst>
          </p:cNvPr>
          <p:cNvSpPr>
            <a:spLocks noGrp="1"/>
          </p:cNvSpPr>
          <p:nvPr>
            <p:ph type="title"/>
          </p:nvPr>
        </p:nvSpPr>
        <p:spPr/>
        <p:txBody>
          <a:bodyPr/>
          <a:lstStyle/>
          <a:p>
            <a:r>
              <a:rPr lang="en-US" dirty="0"/>
              <a:t>Sec-Basics | Other Best-Practices</a:t>
            </a:r>
          </a:p>
        </p:txBody>
      </p:sp>
      <p:sp>
        <p:nvSpPr>
          <p:cNvPr id="4" name="Content Placeholder 2">
            <a:extLst>
              <a:ext uri="{FF2B5EF4-FFF2-40B4-BE49-F238E27FC236}">
                <a16:creationId xmlns:a16="http://schemas.microsoft.com/office/drawing/2014/main" id="{C8956A8C-763A-097F-AFC1-664FE3941856}"/>
              </a:ext>
            </a:extLst>
          </p:cNvPr>
          <p:cNvSpPr txBox="1">
            <a:spLocks/>
          </p:cNvSpPr>
          <p:nvPr/>
        </p:nvSpPr>
        <p:spPr>
          <a:xfrm>
            <a:off x="685801" y="1705017"/>
            <a:ext cx="4773168" cy="4631775"/>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Use secure headers</a:t>
            </a:r>
          </a:p>
          <a:p>
            <a:pPr lvl="1"/>
            <a:r>
              <a:rPr lang="en-US" dirty="0"/>
              <a:t>Content-Security-Policy</a:t>
            </a:r>
          </a:p>
          <a:p>
            <a:pPr lvl="1"/>
            <a:r>
              <a:rPr lang="en-US" dirty="0"/>
              <a:t>X-Frame-Options</a:t>
            </a:r>
          </a:p>
          <a:p>
            <a:pPr lvl="1"/>
            <a:r>
              <a:rPr lang="en-US" dirty="0"/>
              <a:t>X-Content-Type-Options</a:t>
            </a:r>
          </a:p>
          <a:p>
            <a:r>
              <a:rPr lang="en-US" dirty="0"/>
              <a:t>Cross-Origin Resource Sharing (CORS) – allow only required origins and methods</a:t>
            </a:r>
          </a:p>
          <a:p>
            <a:r>
              <a:rPr lang="en-US" dirty="0"/>
              <a:t>Cross-Site Request Forgery (CSRF) – relevant when using cookies</a:t>
            </a:r>
          </a:p>
          <a:p>
            <a:r>
              <a:rPr lang="en-US" dirty="0"/>
              <a:t>Audit logging</a:t>
            </a:r>
          </a:p>
          <a:p>
            <a:pPr lvl="1"/>
            <a:r>
              <a:rPr lang="en-US" dirty="0" err="1"/>
              <a:t>authN</a:t>
            </a:r>
            <a:r>
              <a:rPr lang="en-US" dirty="0"/>
              <a:t>/</a:t>
            </a:r>
            <a:r>
              <a:rPr lang="en-US" dirty="0" err="1"/>
              <a:t>authR</a:t>
            </a:r>
            <a:r>
              <a:rPr lang="en-US" dirty="0"/>
              <a:t> failures, token issues, suspicious IPs</a:t>
            </a:r>
          </a:p>
          <a:p>
            <a:r>
              <a:rPr lang="en-US" dirty="0"/>
              <a:t>Auto Sec Checks</a:t>
            </a:r>
          </a:p>
          <a:p>
            <a:pPr lvl="1"/>
            <a:r>
              <a:rPr lang="en-US" dirty="0"/>
              <a:t>Dependency scanning</a:t>
            </a:r>
          </a:p>
          <a:p>
            <a:pPr lvl="1"/>
            <a:r>
              <a:rPr lang="en-US" dirty="0"/>
              <a:t>Static analysis</a:t>
            </a:r>
          </a:p>
          <a:p>
            <a:pPr lvl="1"/>
            <a:r>
              <a:rPr lang="en-US" dirty="0"/>
              <a:t>Secrets scanning</a:t>
            </a:r>
          </a:p>
          <a:p>
            <a:pPr lvl="1"/>
            <a:endParaRPr lang="en-US" dirty="0"/>
          </a:p>
        </p:txBody>
      </p:sp>
    </p:spTree>
    <p:extLst>
      <p:ext uri="{BB962C8B-B14F-4D97-AF65-F5344CB8AC3E}">
        <p14:creationId xmlns:p14="http://schemas.microsoft.com/office/powerpoint/2010/main" val="16379844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2CABEC-6C24-F354-542D-D0F53C97D9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D76A75-D2D3-4945-47AA-AEEB7606397F}"/>
              </a:ext>
            </a:extLst>
          </p:cNvPr>
          <p:cNvSpPr>
            <a:spLocks noGrp="1"/>
          </p:cNvSpPr>
          <p:nvPr>
            <p:ph type="title"/>
          </p:nvPr>
        </p:nvSpPr>
        <p:spPr/>
        <p:txBody>
          <a:bodyPr/>
          <a:lstStyle/>
          <a:p>
            <a:r>
              <a:rPr lang="en-US" dirty="0"/>
              <a:t>Sec-Basics | API Keys v. JWT Tokens</a:t>
            </a:r>
          </a:p>
        </p:txBody>
      </p:sp>
      <p:graphicFrame>
        <p:nvGraphicFramePr>
          <p:cNvPr id="5" name="Content Placeholder 4">
            <a:extLst>
              <a:ext uri="{FF2B5EF4-FFF2-40B4-BE49-F238E27FC236}">
                <a16:creationId xmlns:a16="http://schemas.microsoft.com/office/drawing/2014/main" id="{CB420129-115D-01F6-30E8-97736D31764F}"/>
              </a:ext>
            </a:extLst>
          </p:cNvPr>
          <p:cNvGraphicFramePr>
            <a:graphicFrameLocks noGrp="1"/>
          </p:cNvGraphicFramePr>
          <p:nvPr>
            <p:ph idx="1"/>
            <p:extLst>
              <p:ext uri="{D42A27DB-BD31-4B8C-83A1-F6EECF244321}">
                <p14:modId xmlns:p14="http://schemas.microsoft.com/office/powerpoint/2010/main" val="1226659727"/>
              </p:ext>
            </p:extLst>
          </p:nvPr>
        </p:nvGraphicFramePr>
        <p:xfrm>
          <a:off x="1143000" y="1737360"/>
          <a:ext cx="9695307" cy="4391796"/>
        </p:xfrm>
        <a:graphic>
          <a:graphicData uri="http://schemas.openxmlformats.org/drawingml/2006/table">
            <a:tbl>
              <a:tblPr firstRow="1" bandRow="1">
                <a:tableStyleId>{5C22544A-7EE6-4342-B048-85BDC9FD1C3A}</a:tableStyleId>
              </a:tblPr>
              <a:tblGrid>
                <a:gridCol w="2025625">
                  <a:extLst>
                    <a:ext uri="{9D8B030D-6E8A-4147-A177-3AD203B41FA5}">
                      <a16:colId xmlns:a16="http://schemas.microsoft.com/office/drawing/2014/main" val="847341680"/>
                    </a:ext>
                  </a:extLst>
                </a:gridCol>
                <a:gridCol w="3649473">
                  <a:extLst>
                    <a:ext uri="{9D8B030D-6E8A-4147-A177-3AD203B41FA5}">
                      <a16:colId xmlns:a16="http://schemas.microsoft.com/office/drawing/2014/main" val="835522588"/>
                    </a:ext>
                  </a:extLst>
                </a:gridCol>
                <a:gridCol w="4020209">
                  <a:extLst>
                    <a:ext uri="{9D8B030D-6E8A-4147-A177-3AD203B41FA5}">
                      <a16:colId xmlns:a16="http://schemas.microsoft.com/office/drawing/2014/main" val="3547250663"/>
                    </a:ext>
                  </a:extLst>
                </a:gridCol>
              </a:tblGrid>
              <a:tr h="351600">
                <a:tc>
                  <a:txBody>
                    <a:bodyPr/>
                    <a:lstStyle/>
                    <a:p>
                      <a:r>
                        <a:rPr lang="en-US" sz="1200" dirty="0">
                          <a:latin typeface="Abadi" panose="020B0604020104020204" pitchFamily="34" charset="0"/>
                        </a:rPr>
                        <a:t>Consideration</a:t>
                      </a:r>
                    </a:p>
                  </a:txBody>
                  <a:tcPr/>
                </a:tc>
                <a:tc>
                  <a:txBody>
                    <a:bodyPr/>
                    <a:lstStyle/>
                    <a:p>
                      <a:r>
                        <a:rPr lang="en-US" sz="1200" dirty="0">
                          <a:latin typeface="Abadi" panose="020B0604020104020204" pitchFamily="34" charset="0"/>
                        </a:rPr>
                        <a:t>API Keys</a:t>
                      </a:r>
                    </a:p>
                  </a:txBody>
                  <a:tcPr/>
                </a:tc>
                <a:tc>
                  <a:txBody>
                    <a:bodyPr/>
                    <a:lstStyle/>
                    <a:p>
                      <a:r>
                        <a:rPr lang="en-US" sz="1200" dirty="0">
                          <a:latin typeface="Abadi" panose="020B0604020104020204" pitchFamily="34" charset="0"/>
                        </a:rPr>
                        <a:t>JWT Tokens / OAuth2</a:t>
                      </a:r>
                    </a:p>
                  </a:txBody>
                  <a:tcPr/>
                </a:tc>
                <a:extLst>
                  <a:ext uri="{0D108BD9-81ED-4DB2-BD59-A6C34878D82A}">
                    <a16:rowId xmlns:a16="http://schemas.microsoft.com/office/drawing/2014/main" val="876858728"/>
                  </a:ext>
                </a:extLst>
              </a:tr>
              <a:tr h="1473830">
                <a:tc>
                  <a:txBody>
                    <a:bodyPr/>
                    <a:lstStyle/>
                    <a:p>
                      <a:r>
                        <a:rPr lang="en-US" sz="1200" dirty="0">
                          <a:solidFill>
                            <a:schemeClr val="bg1">
                              <a:lumMod val="75000"/>
                              <a:lumOff val="25000"/>
                            </a:schemeClr>
                          </a:solidFill>
                          <a:latin typeface="Abadi" panose="020B0604020104020204" pitchFamily="34" charset="0"/>
                        </a:rPr>
                        <a:t>Features</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Simple, often stateless, good for service-to-service or first-party clients.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Typically, bearer key in header or query string (avoid query if possible).</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Self-contained claims (sub, exp, </a:t>
                      </a:r>
                      <a:r>
                        <a:rPr lang="en-US" sz="1200" dirty="0" err="1">
                          <a:solidFill>
                            <a:schemeClr val="bg1">
                              <a:lumMod val="75000"/>
                              <a:lumOff val="25000"/>
                            </a:schemeClr>
                          </a:solidFill>
                          <a:latin typeface="Abadi" panose="020B0604020104020204" pitchFamily="34" charset="0"/>
                        </a:rPr>
                        <a:t>aud</a:t>
                      </a:r>
                      <a:r>
                        <a:rPr lang="en-US" sz="1200" dirty="0">
                          <a:solidFill>
                            <a:schemeClr val="bg1">
                              <a:lumMod val="75000"/>
                              <a:lumOff val="25000"/>
                            </a:schemeClr>
                          </a:solidFill>
                          <a:latin typeface="Abadi" panose="020B0604020104020204" pitchFamily="34" charset="0"/>
                        </a:rPr>
                        <a:t>, </a:t>
                      </a:r>
                      <a:r>
                        <a:rPr lang="en-US" sz="1200" dirty="0" err="1">
                          <a:solidFill>
                            <a:schemeClr val="bg1">
                              <a:lumMod val="75000"/>
                              <a:lumOff val="25000"/>
                            </a:schemeClr>
                          </a:solidFill>
                          <a:latin typeface="Abadi" panose="020B0604020104020204" pitchFamily="34" charset="0"/>
                        </a:rPr>
                        <a:t>iss</a:t>
                      </a:r>
                      <a:r>
                        <a:rPr lang="en-US" sz="1200" dirty="0">
                          <a:solidFill>
                            <a:schemeClr val="bg1">
                              <a:lumMod val="75000"/>
                              <a:lumOff val="25000"/>
                            </a:schemeClr>
                          </a:solidFill>
                          <a:latin typeface="Abadi" panose="020B0604020104020204" pitchFamily="34" charset="0"/>
                        </a:rPr>
                        <a:t>, scopes).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Short-lived access tokens and optionally refresh tokens.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Can be validated stateless with signature (HS256 or RS256).</a:t>
                      </a:r>
                    </a:p>
                  </a:txBody>
                  <a:tcPr/>
                </a:tc>
                <a:extLst>
                  <a:ext uri="{0D108BD9-81ED-4DB2-BD59-A6C34878D82A}">
                    <a16:rowId xmlns:a16="http://schemas.microsoft.com/office/drawing/2014/main" val="3907894608"/>
                  </a:ext>
                </a:extLst>
              </a:tr>
              <a:tr h="780263">
                <a:tc>
                  <a:txBody>
                    <a:bodyPr/>
                    <a:lstStyle/>
                    <a:p>
                      <a:r>
                        <a:rPr lang="en-US" sz="1200" dirty="0">
                          <a:solidFill>
                            <a:schemeClr val="bg1">
                              <a:lumMod val="75000"/>
                              <a:lumOff val="25000"/>
                            </a:schemeClr>
                          </a:solidFill>
                          <a:latin typeface="Abadi" panose="020B0604020104020204" pitchFamily="34" charset="0"/>
                        </a:rPr>
                        <a:t>Issues</a:t>
                      </a: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lumOff val="25000"/>
                            </a:schemeClr>
                          </a:solidFill>
                          <a:latin typeface="Abadi" panose="020B0604020104020204" pitchFamily="34" charset="0"/>
                        </a:rPr>
                        <a:t>Hard to revoke individual sessions unless tracked server-side.</a:t>
                      </a:r>
                    </a:p>
                    <a:p>
                      <a:endParaRPr lang="en-US" sz="1200" dirty="0">
                        <a:solidFill>
                          <a:schemeClr val="bg1">
                            <a:lumMod val="75000"/>
                            <a:lumOff val="25000"/>
                          </a:schemeClr>
                        </a:solidFill>
                        <a:latin typeface="Abadi" panose="020B0604020104020204" pitchFamily="34" charset="0"/>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dirty="0">
                          <a:solidFill>
                            <a:schemeClr val="bg1">
                              <a:lumMod val="75000"/>
                              <a:lumOff val="25000"/>
                            </a:schemeClr>
                          </a:solidFill>
                          <a:latin typeface="Abadi" panose="020B0604020104020204" pitchFamily="34" charset="0"/>
                        </a:rPr>
                        <a:t>Revocation harder with fully stateless tokens — need </a:t>
                      </a:r>
                      <a:r>
                        <a:rPr lang="en-US" sz="1200" dirty="0" err="1">
                          <a:solidFill>
                            <a:schemeClr val="bg1">
                              <a:lumMod val="75000"/>
                              <a:lumOff val="25000"/>
                            </a:schemeClr>
                          </a:solidFill>
                          <a:latin typeface="Abadi" panose="020B0604020104020204" pitchFamily="34" charset="0"/>
                        </a:rPr>
                        <a:t>jti</a:t>
                      </a:r>
                      <a:r>
                        <a:rPr lang="en-US" sz="1200" dirty="0">
                          <a:solidFill>
                            <a:schemeClr val="bg1">
                              <a:lumMod val="75000"/>
                              <a:lumOff val="25000"/>
                            </a:schemeClr>
                          </a:solidFill>
                          <a:latin typeface="Abadi" panose="020B0604020104020204" pitchFamily="34" charset="0"/>
                        </a:rPr>
                        <a:t> + blacklist or token versioning.</a:t>
                      </a:r>
                    </a:p>
                    <a:p>
                      <a:endParaRPr lang="en-US" sz="1200" dirty="0">
                        <a:solidFill>
                          <a:schemeClr val="bg1">
                            <a:lumMod val="75000"/>
                            <a:lumOff val="25000"/>
                          </a:schemeClr>
                        </a:solidFill>
                        <a:latin typeface="Abadi" panose="020B0604020104020204" pitchFamily="34" charset="0"/>
                      </a:endParaRPr>
                    </a:p>
                  </a:txBody>
                  <a:tcPr/>
                </a:tc>
                <a:extLst>
                  <a:ext uri="{0D108BD9-81ED-4DB2-BD59-A6C34878D82A}">
                    <a16:rowId xmlns:a16="http://schemas.microsoft.com/office/drawing/2014/main" val="3214265745"/>
                  </a:ext>
                </a:extLst>
              </a:tr>
              <a:tr h="780263">
                <a:tc>
                  <a:txBody>
                    <a:bodyPr/>
                    <a:lstStyle/>
                    <a:p>
                      <a:r>
                        <a:rPr lang="en-US" sz="1200" dirty="0">
                          <a:solidFill>
                            <a:schemeClr val="bg1">
                              <a:lumMod val="75000"/>
                              <a:lumOff val="25000"/>
                            </a:schemeClr>
                          </a:solidFill>
                          <a:latin typeface="Abadi" panose="020B0604020104020204" pitchFamily="34" charset="0"/>
                        </a:rPr>
                        <a:t>Best Use Case</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Best for simple service credentials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internal (inside your WAN/LAN) microservices</a:t>
                      </a: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user authentication</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delegated auth</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public clients, mobile/web</a:t>
                      </a:r>
                    </a:p>
                  </a:txBody>
                  <a:tcPr/>
                </a:tc>
                <a:extLst>
                  <a:ext uri="{0D108BD9-81ED-4DB2-BD59-A6C34878D82A}">
                    <a16:rowId xmlns:a16="http://schemas.microsoft.com/office/drawing/2014/main" val="972978848"/>
                  </a:ext>
                </a:extLst>
              </a:tr>
              <a:tr h="797399">
                <a:tc>
                  <a:txBody>
                    <a:bodyPr/>
                    <a:lstStyle/>
                    <a:p>
                      <a:r>
                        <a:rPr lang="en-US" sz="1200" dirty="0">
                          <a:solidFill>
                            <a:schemeClr val="bg1">
                              <a:lumMod val="75000"/>
                              <a:lumOff val="25000"/>
                            </a:schemeClr>
                          </a:solidFill>
                          <a:latin typeface="Abadi" panose="020B0604020104020204" pitchFamily="34" charset="0"/>
                        </a:rPr>
                        <a:t>Security Nuances</a:t>
                      </a:r>
                    </a:p>
                  </a:txBody>
                  <a:tcPr/>
                </a:tc>
                <a:tc>
                  <a:txBody>
                    <a:bodyPr/>
                    <a:lstStyle/>
                    <a:p>
                      <a:endParaRPr lang="en-US" sz="1200" dirty="0">
                        <a:solidFill>
                          <a:schemeClr val="bg1">
                            <a:lumMod val="75000"/>
                            <a:lumOff val="25000"/>
                          </a:schemeClr>
                        </a:solidFill>
                        <a:latin typeface="Abadi" panose="020B0604020104020204" pitchFamily="34" charset="0"/>
                      </a:endParaRPr>
                    </a:p>
                  </a:txBody>
                  <a:tcPr/>
                </a:tc>
                <a:tc>
                  <a:txBody>
                    <a:bodyPr/>
                    <a:lstStyle/>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Store access tokens in memory or secure </a:t>
                      </a:r>
                      <a:r>
                        <a:rPr lang="en-US" sz="1200" dirty="0" err="1">
                          <a:solidFill>
                            <a:schemeClr val="bg1">
                              <a:lumMod val="75000"/>
                              <a:lumOff val="25000"/>
                            </a:schemeClr>
                          </a:solidFill>
                          <a:latin typeface="OCR A Extended" panose="02010509020102010303" pitchFamily="50" charset="0"/>
                        </a:rPr>
                        <a:t>httpOnly</a:t>
                      </a:r>
                      <a:r>
                        <a:rPr lang="en-US" sz="1200" dirty="0">
                          <a:solidFill>
                            <a:schemeClr val="bg1">
                              <a:lumMod val="75000"/>
                              <a:lumOff val="25000"/>
                            </a:schemeClr>
                          </a:solidFill>
                          <a:latin typeface="Abadi" panose="020B0604020104020204" pitchFamily="34" charset="0"/>
                        </a:rPr>
                        <a:t> cookies, avoid </a:t>
                      </a:r>
                      <a:r>
                        <a:rPr lang="en-US" sz="1200" dirty="0" err="1">
                          <a:solidFill>
                            <a:schemeClr val="bg1">
                              <a:lumMod val="75000"/>
                              <a:lumOff val="25000"/>
                            </a:schemeClr>
                          </a:solidFill>
                          <a:latin typeface="OCR A Extended" panose="02010509020102010303" pitchFamily="50" charset="0"/>
                        </a:rPr>
                        <a:t>localStorage</a:t>
                      </a:r>
                      <a:r>
                        <a:rPr lang="en-US" sz="1200" dirty="0">
                          <a:solidFill>
                            <a:schemeClr val="bg1">
                              <a:lumMod val="75000"/>
                              <a:lumOff val="25000"/>
                            </a:schemeClr>
                          </a:solidFill>
                          <a:latin typeface="Abadi" panose="020B0604020104020204" pitchFamily="34" charset="0"/>
                        </a:rPr>
                        <a:t> for web apps.</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Choose asymmetric signing (RS256) if multiple services verify tokens without sharing secret.</a:t>
                      </a:r>
                    </a:p>
                    <a:p>
                      <a:pPr marL="285750" indent="-285750">
                        <a:buFont typeface="Arial" panose="020B0604020202020204" pitchFamily="34" charset="0"/>
                        <a:buChar char="•"/>
                      </a:pPr>
                      <a:r>
                        <a:rPr lang="en-US" sz="1200" dirty="0">
                          <a:solidFill>
                            <a:schemeClr val="bg1">
                              <a:lumMod val="75000"/>
                              <a:lumOff val="25000"/>
                            </a:schemeClr>
                          </a:solidFill>
                          <a:latin typeface="Abadi" panose="020B0604020104020204" pitchFamily="34" charset="0"/>
                        </a:rPr>
                        <a:t>Always verify </a:t>
                      </a:r>
                      <a:r>
                        <a:rPr lang="en-US" sz="1200" dirty="0">
                          <a:solidFill>
                            <a:schemeClr val="bg1">
                              <a:lumMod val="75000"/>
                              <a:lumOff val="25000"/>
                            </a:schemeClr>
                          </a:solidFill>
                          <a:latin typeface="OCR A Extended" panose="02010509020102010303" pitchFamily="50" charset="0"/>
                        </a:rPr>
                        <a:t>exp</a:t>
                      </a:r>
                      <a:r>
                        <a:rPr lang="en-US" sz="1200" dirty="0">
                          <a:solidFill>
                            <a:schemeClr val="bg1">
                              <a:lumMod val="75000"/>
                              <a:lumOff val="25000"/>
                            </a:schemeClr>
                          </a:solidFill>
                          <a:latin typeface="Abadi" panose="020B0604020104020204" pitchFamily="34" charset="0"/>
                        </a:rPr>
                        <a:t>, </a:t>
                      </a:r>
                      <a:r>
                        <a:rPr lang="en-US" sz="1200" dirty="0" err="1">
                          <a:solidFill>
                            <a:schemeClr val="bg1">
                              <a:lumMod val="75000"/>
                              <a:lumOff val="25000"/>
                            </a:schemeClr>
                          </a:solidFill>
                          <a:latin typeface="OCR A Extended" panose="02010509020102010303" pitchFamily="50" charset="0"/>
                        </a:rPr>
                        <a:t>nbf</a:t>
                      </a:r>
                      <a:r>
                        <a:rPr lang="en-US" sz="1200" dirty="0">
                          <a:solidFill>
                            <a:schemeClr val="bg1">
                              <a:lumMod val="75000"/>
                              <a:lumOff val="25000"/>
                            </a:schemeClr>
                          </a:solidFill>
                          <a:latin typeface="Abadi" panose="020B0604020104020204" pitchFamily="34" charset="0"/>
                        </a:rPr>
                        <a:t>, </a:t>
                      </a:r>
                      <a:r>
                        <a:rPr lang="en-US" sz="1200" kern="1200" dirty="0" err="1">
                          <a:solidFill>
                            <a:schemeClr val="bg1">
                              <a:lumMod val="75000"/>
                              <a:lumOff val="25000"/>
                            </a:schemeClr>
                          </a:solidFill>
                          <a:latin typeface="OCR A Extended" panose="02010509020102010303" pitchFamily="50" charset="0"/>
                          <a:ea typeface="+mn-ea"/>
                          <a:cs typeface="+mn-cs"/>
                        </a:rPr>
                        <a:t>aud</a:t>
                      </a:r>
                      <a:r>
                        <a:rPr lang="en-US" sz="1200" dirty="0">
                          <a:solidFill>
                            <a:schemeClr val="bg1">
                              <a:lumMod val="75000"/>
                              <a:lumOff val="25000"/>
                            </a:schemeClr>
                          </a:solidFill>
                          <a:latin typeface="Abadi" panose="020B0604020104020204" pitchFamily="34" charset="0"/>
                        </a:rPr>
                        <a:t>, </a:t>
                      </a:r>
                      <a:r>
                        <a:rPr lang="en-US" sz="1200" kern="1200" dirty="0" err="1">
                          <a:solidFill>
                            <a:schemeClr val="bg1">
                              <a:lumMod val="75000"/>
                              <a:lumOff val="25000"/>
                            </a:schemeClr>
                          </a:solidFill>
                          <a:latin typeface="OCR A Extended" panose="02010509020102010303" pitchFamily="50" charset="0"/>
                          <a:ea typeface="+mn-ea"/>
                          <a:cs typeface="+mn-cs"/>
                        </a:rPr>
                        <a:t>iss</a:t>
                      </a:r>
                      <a:r>
                        <a:rPr lang="en-US" sz="1200" dirty="0">
                          <a:solidFill>
                            <a:schemeClr val="bg1">
                              <a:lumMod val="75000"/>
                              <a:lumOff val="25000"/>
                            </a:schemeClr>
                          </a:solidFill>
                          <a:latin typeface="Abadi" panose="020B0604020104020204" pitchFamily="34" charset="0"/>
                        </a:rPr>
                        <a:t>, and </a:t>
                      </a:r>
                      <a:r>
                        <a:rPr lang="en-US" sz="1200" kern="1200" dirty="0">
                          <a:solidFill>
                            <a:schemeClr val="bg1">
                              <a:lumMod val="75000"/>
                              <a:lumOff val="25000"/>
                            </a:schemeClr>
                          </a:solidFill>
                          <a:latin typeface="OCR A Extended" panose="02010509020102010303" pitchFamily="50" charset="0"/>
                          <a:ea typeface="+mn-ea"/>
                          <a:cs typeface="+mn-cs"/>
                        </a:rPr>
                        <a:t>signature</a:t>
                      </a:r>
                      <a:r>
                        <a:rPr lang="en-US" sz="1200" dirty="0">
                          <a:solidFill>
                            <a:schemeClr val="bg1">
                              <a:lumMod val="75000"/>
                              <a:lumOff val="25000"/>
                            </a:schemeClr>
                          </a:solidFill>
                          <a:latin typeface="Abadi" panose="020B0604020104020204" pitchFamily="34" charset="0"/>
                        </a:rPr>
                        <a:t>.</a:t>
                      </a:r>
                    </a:p>
                  </a:txBody>
                  <a:tcPr/>
                </a:tc>
                <a:extLst>
                  <a:ext uri="{0D108BD9-81ED-4DB2-BD59-A6C34878D82A}">
                    <a16:rowId xmlns:a16="http://schemas.microsoft.com/office/drawing/2014/main" val="2902449301"/>
                  </a:ext>
                </a:extLst>
              </a:tr>
            </a:tbl>
          </a:graphicData>
        </a:graphic>
      </p:graphicFrame>
    </p:spTree>
    <p:extLst>
      <p:ext uri="{BB962C8B-B14F-4D97-AF65-F5344CB8AC3E}">
        <p14:creationId xmlns:p14="http://schemas.microsoft.com/office/powerpoint/2010/main" val="91821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79F2B0-F3F5-6DD5-E8C9-02EF2D0E1E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CF3A55-C0A6-BDAF-97AE-32AB9A1C15CF}"/>
              </a:ext>
            </a:extLst>
          </p:cNvPr>
          <p:cNvSpPr>
            <a:spLocks noGrp="1"/>
          </p:cNvSpPr>
          <p:nvPr>
            <p:ph type="title"/>
          </p:nvPr>
        </p:nvSpPr>
        <p:spPr>
          <a:xfrm>
            <a:off x="919119" y="79248"/>
            <a:ext cx="10353762" cy="970450"/>
          </a:xfrm>
        </p:spPr>
        <p:txBody>
          <a:bodyPr/>
          <a:lstStyle/>
          <a:p>
            <a:r>
              <a:rPr lang="en-US" dirty="0"/>
              <a:t>Sec-Basics | OAuth 2.0 m2m Flow</a:t>
            </a:r>
          </a:p>
        </p:txBody>
      </p:sp>
      <p:pic>
        <p:nvPicPr>
          <p:cNvPr id="7" name="Picture 6">
            <a:extLst>
              <a:ext uri="{FF2B5EF4-FFF2-40B4-BE49-F238E27FC236}">
                <a16:creationId xmlns:a16="http://schemas.microsoft.com/office/drawing/2014/main" id="{BC59C7B8-1962-CA16-0AC4-211B8EA9811F}"/>
              </a:ext>
            </a:extLst>
          </p:cNvPr>
          <p:cNvPicPr>
            <a:picLocks noChangeAspect="1"/>
          </p:cNvPicPr>
          <p:nvPr/>
        </p:nvPicPr>
        <p:blipFill>
          <a:blip r:embed="rId2"/>
          <a:stretch>
            <a:fillRect/>
          </a:stretch>
        </p:blipFill>
        <p:spPr>
          <a:xfrm>
            <a:off x="2826216" y="1049698"/>
            <a:ext cx="6539567" cy="5610216"/>
          </a:xfrm>
          <a:prstGeom prst="rect">
            <a:avLst/>
          </a:prstGeom>
        </p:spPr>
      </p:pic>
    </p:spTree>
    <p:extLst>
      <p:ext uri="{BB962C8B-B14F-4D97-AF65-F5344CB8AC3E}">
        <p14:creationId xmlns:p14="http://schemas.microsoft.com/office/powerpoint/2010/main" val="23714945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70504-8948-A80E-EE30-0B494882D6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BC2330-B0A3-B9DE-B823-06447E828ED4}"/>
              </a:ext>
            </a:extLst>
          </p:cNvPr>
          <p:cNvSpPr>
            <a:spLocks noGrp="1"/>
          </p:cNvSpPr>
          <p:nvPr>
            <p:ph type="title"/>
          </p:nvPr>
        </p:nvSpPr>
        <p:spPr>
          <a:xfrm>
            <a:off x="919119" y="79248"/>
            <a:ext cx="10353762" cy="970450"/>
          </a:xfrm>
        </p:spPr>
        <p:txBody>
          <a:bodyPr/>
          <a:lstStyle/>
          <a:p>
            <a:r>
              <a:rPr lang="en-US" dirty="0"/>
              <a:t>Sec-Basics | OAuth 2.0 Prequel</a:t>
            </a:r>
          </a:p>
        </p:txBody>
      </p:sp>
      <p:pic>
        <p:nvPicPr>
          <p:cNvPr id="4" name="Picture 3">
            <a:extLst>
              <a:ext uri="{FF2B5EF4-FFF2-40B4-BE49-F238E27FC236}">
                <a16:creationId xmlns:a16="http://schemas.microsoft.com/office/drawing/2014/main" id="{031A843A-3EB2-EF69-03AE-6AD964723DC7}"/>
              </a:ext>
            </a:extLst>
          </p:cNvPr>
          <p:cNvPicPr>
            <a:picLocks noChangeAspect="1"/>
          </p:cNvPicPr>
          <p:nvPr/>
        </p:nvPicPr>
        <p:blipFill>
          <a:blip r:embed="rId2"/>
          <a:stretch>
            <a:fillRect/>
          </a:stretch>
        </p:blipFill>
        <p:spPr>
          <a:xfrm>
            <a:off x="1780573" y="1357023"/>
            <a:ext cx="8630854" cy="4143953"/>
          </a:xfrm>
          <a:prstGeom prst="rect">
            <a:avLst/>
          </a:prstGeom>
        </p:spPr>
      </p:pic>
      <p:sp>
        <p:nvSpPr>
          <p:cNvPr id="5" name="Title 1">
            <a:extLst>
              <a:ext uri="{FF2B5EF4-FFF2-40B4-BE49-F238E27FC236}">
                <a16:creationId xmlns:a16="http://schemas.microsoft.com/office/drawing/2014/main" id="{94F197FC-90E1-85D9-137C-E88A4C7813DA}"/>
              </a:ext>
            </a:extLst>
          </p:cNvPr>
          <p:cNvSpPr txBox="1">
            <a:spLocks/>
          </p:cNvSpPr>
          <p:nvPr/>
        </p:nvSpPr>
        <p:spPr>
          <a:xfrm>
            <a:off x="919119" y="5208368"/>
            <a:ext cx="3084576"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000" dirty="0"/>
              <a:t>Do this first!</a:t>
            </a:r>
          </a:p>
        </p:txBody>
      </p:sp>
    </p:spTree>
    <p:extLst>
      <p:ext uri="{BB962C8B-B14F-4D97-AF65-F5344CB8AC3E}">
        <p14:creationId xmlns:p14="http://schemas.microsoft.com/office/powerpoint/2010/main" val="29268803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D83EAF-3BC4-966B-B516-505875CA35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262D53-CC79-4630-B0CE-16195A36670F}"/>
              </a:ext>
            </a:extLst>
          </p:cNvPr>
          <p:cNvSpPr>
            <a:spLocks noGrp="1"/>
          </p:cNvSpPr>
          <p:nvPr>
            <p:ph type="title"/>
          </p:nvPr>
        </p:nvSpPr>
        <p:spPr/>
        <p:txBody>
          <a:bodyPr/>
          <a:lstStyle/>
          <a:p>
            <a:r>
              <a:rPr lang="en-US" dirty="0" err="1"/>
              <a:t>FastAPI</a:t>
            </a:r>
            <a:r>
              <a:rPr lang="en-US" dirty="0"/>
              <a:t> Security</a:t>
            </a:r>
          </a:p>
        </p:txBody>
      </p:sp>
      <p:sp>
        <p:nvSpPr>
          <p:cNvPr id="3" name="Content Placeholder 2">
            <a:extLst>
              <a:ext uri="{FF2B5EF4-FFF2-40B4-BE49-F238E27FC236}">
                <a16:creationId xmlns:a16="http://schemas.microsoft.com/office/drawing/2014/main" id="{B4AA91AA-F9E7-9A75-37FA-41525F2D3CE9}"/>
              </a:ext>
            </a:extLst>
          </p:cNvPr>
          <p:cNvSpPr>
            <a:spLocks noGrp="1"/>
          </p:cNvSpPr>
          <p:nvPr>
            <p:ph idx="1"/>
          </p:nvPr>
        </p:nvSpPr>
        <p:spPr/>
        <p:txBody>
          <a:bodyPr/>
          <a:lstStyle/>
          <a:p>
            <a:pPr marL="36900" indent="0">
              <a:buNone/>
            </a:pPr>
            <a:r>
              <a:rPr lang="en-US" dirty="0"/>
              <a:t>Let’s discuss:</a:t>
            </a:r>
          </a:p>
          <a:p>
            <a:pPr marL="36900" indent="0">
              <a:buNone/>
            </a:pPr>
            <a:endParaRPr lang="en-US" dirty="0"/>
          </a:p>
          <a:p>
            <a:r>
              <a:rPr lang="en-US" dirty="0"/>
              <a:t>While looking at code</a:t>
            </a:r>
          </a:p>
          <a:p>
            <a:pPr lvl="1"/>
            <a:r>
              <a:rPr lang="en-US" dirty="0"/>
              <a:t>Leverage built-in security features</a:t>
            </a:r>
          </a:p>
          <a:p>
            <a:pPr lvl="1"/>
            <a:r>
              <a:rPr lang="en-US" dirty="0"/>
              <a:t>Use dependency injection for security</a:t>
            </a:r>
          </a:p>
          <a:p>
            <a:pPr lvl="1"/>
            <a:r>
              <a:rPr lang="en-US" dirty="0"/>
              <a:t>Spot shortcomings of the original design</a:t>
            </a:r>
          </a:p>
          <a:p>
            <a:pPr lvl="1"/>
            <a:r>
              <a:rPr lang="en-US" dirty="0"/>
              <a:t>Address how to correct structural data issues</a:t>
            </a:r>
          </a:p>
          <a:p>
            <a:pPr lvl="1"/>
            <a:r>
              <a:rPr lang="en-US" dirty="0"/>
              <a:t>Implement (and test) machine-2-machine OAuth 2.0 flow</a:t>
            </a:r>
          </a:p>
        </p:txBody>
      </p:sp>
    </p:spTree>
    <p:extLst>
      <p:ext uri="{BB962C8B-B14F-4D97-AF65-F5344CB8AC3E}">
        <p14:creationId xmlns:p14="http://schemas.microsoft.com/office/powerpoint/2010/main" val="21109222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00F2C6-61CB-8A8D-A1DF-CEEE10FCD0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AF2B4D-B49C-0051-30D0-B00D694E8773}"/>
              </a:ext>
            </a:extLst>
          </p:cNvPr>
          <p:cNvSpPr>
            <a:spLocks noGrp="1"/>
          </p:cNvSpPr>
          <p:nvPr>
            <p:ph type="title"/>
          </p:nvPr>
        </p:nvSpPr>
        <p:spPr/>
        <p:txBody>
          <a:bodyPr/>
          <a:lstStyle/>
          <a:p>
            <a:r>
              <a:rPr lang="en-US" dirty="0" err="1"/>
              <a:t>FastAPI</a:t>
            </a:r>
            <a:r>
              <a:rPr lang="en-US" dirty="0"/>
              <a:t> Security | Built-In Features</a:t>
            </a:r>
          </a:p>
        </p:txBody>
      </p:sp>
      <p:sp>
        <p:nvSpPr>
          <p:cNvPr id="3" name="Content Placeholder 2">
            <a:extLst>
              <a:ext uri="{FF2B5EF4-FFF2-40B4-BE49-F238E27FC236}">
                <a16:creationId xmlns:a16="http://schemas.microsoft.com/office/drawing/2014/main" id="{1AEC0489-3E35-7A93-F5C3-C644F53DA807}"/>
              </a:ext>
            </a:extLst>
          </p:cNvPr>
          <p:cNvSpPr>
            <a:spLocks noGrp="1"/>
          </p:cNvSpPr>
          <p:nvPr>
            <p:ph idx="1"/>
          </p:nvPr>
        </p:nvSpPr>
        <p:spPr/>
        <p:txBody>
          <a:bodyPr/>
          <a:lstStyle/>
          <a:p>
            <a:r>
              <a:rPr lang="en-US" dirty="0"/>
              <a:t>Fast API contains small helper dependencies available in the </a:t>
            </a:r>
            <a:r>
              <a:rPr lang="en-US" sz="1800" dirty="0" err="1">
                <a:solidFill>
                  <a:schemeClr val="accent1"/>
                </a:solidFill>
                <a:latin typeface="OCR A Extended" panose="02010509020102010303" pitchFamily="50" charset="0"/>
              </a:rPr>
              <a:t>fastapi.security</a:t>
            </a:r>
            <a:r>
              <a:rPr lang="en-US" sz="1800" dirty="0">
                <a:solidFill>
                  <a:schemeClr val="accent1"/>
                </a:solidFill>
                <a:latin typeface="OCR A Extended" panose="02010509020102010303" pitchFamily="50" charset="0"/>
              </a:rPr>
              <a:t> </a:t>
            </a:r>
            <a:r>
              <a:rPr lang="en-US" dirty="0"/>
              <a:t>module</a:t>
            </a:r>
          </a:p>
          <a:p>
            <a:r>
              <a:rPr lang="en-US" dirty="0"/>
              <a:t>These are some utilities available</a:t>
            </a:r>
          </a:p>
          <a:p>
            <a:pPr lvl="1"/>
            <a:r>
              <a:rPr lang="en-US" dirty="0"/>
              <a:t>OAuth2 </a:t>
            </a:r>
            <a:r>
              <a:rPr lang="en-US" dirty="0" err="1"/>
              <a:t>PasswordBearer</a:t>
            </a:r>
            <a:endParaRPr lang="en-US" dirty="0"/>
          </a:p>
          <a:p>
            <a:pPr lvl="1"/>
            <a:r>
              <a:rPr lang="en-US" dirty="0"/>
              <a:t>OAuth2</a:t>
            </a:r>
          </a:p>
          <a:p>
            <a:pPr lvl="1"/>
            <a:r>
              <a:rPr lang="en-US" dirty="0"/>
              <a:t>HTTP Basic</a:t>
            </a:r>
          </a:p>
          <a:p>
            <a:pPr lvl="1"/>
            <a:r>
              <a:rPr lang="en-US" dirty="0"/>
              <a:t>HTTP Bearer</a:t>
            </a:r>
          </a:p>
          <a:p>
            <a:pPr lvl="1"/>
            <a:r>
              <a:rPr lang="en-US" dirty="0"/>
              <a:t>HTTP Digest</a:t>
            </a:r>
          </a:p>
          <a:p>
            <a:pPr lvl="1"/>
            <a:r>
              <a:rPr lang="en-US" dirty="0" err="1"/>
              <a:t>APIKey</a:t>
            </a:r>
            <a:r>
              <a:rPr lang="en-US" dirty="0"/>
              <a:t> Header</a:t>
            </a:r>
          </a:p>
          <a:p>
            <a:pPr lvl="1"/>
            <a:r>
              <a:rPr lang="en-US" dirty="0" err="1"/>
              <a:t>APIKey</a:t>
            </a:r>
            <a:r>
              <a:rPr lang="en-US" dirty="0"/>
              <a:t> Query</a:t>
            </a:r>
          </a:p>
        </p:txBody>
      </p:sp>
    </p:spTree>
    <p:extLst>
      <p:ext uri="{BB962C8B-B14F-4D97-AF65-F5344CB8AC3E}">
        <p14:creationId xmlns:p14="http://schemas.microsoft.com/office/powerpoint/2010/main" val="85310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84DE880A-296D-E2B1-BADF-DFE65D7F9EE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E256899-F1C0-6115-5C15-768B72CF5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FE6D06F-299A-4E93-B021-D53922182F0E}"/>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7</a:t>
            </a:r>
          </a:p>
        </p:txBody>
      </p:sp>
      <p:sp>
        <p:nvSpPr>
          <p:cNvPr id="3" name="Content Placeholder 2">
            <a:extLst>
              <a:ext uri="{FF2B5EF4-FFF2-40B4-BE49-F238E27FC236}">
                <a16:creationId xmlns:a16="http://schemas.microsoft.com/office/drawing/2014/main" id="{858D151E-CB46-4369-80A6-59A26AA77460}"/>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Building</a:t>
            </a:r>
          </a:p>
          <a:p>
            <a:pPr marL="0" indent="0" algn="r">
              <a:buNone/>
            </a:pPr>
            <a:r>
              <a:rPr lang="en-US" dirty="0">
                <a:solidFill>
                  <a:schemeClr val="tx1"/>
                </a:solidFill>
              </a:rPr>
              <a:t>Evolvable</a:t>
            </a:r>
          </a:p>
          <a:p>
            <a:pPr marL="0" indent="0" algn="r">
              <a:buNone/>
            </a:pPr>
            <a:r>
              <a:rPr lang="en-US" dirty="0">
                <a:solidFill>
                  <a:schemeClr val="tx1"/>
                </a:solidFill>
              </a:rPr>
              <a:t>APIs</a:t>
            </a:r>
          </a:p>
        </p:txBody>
      </p:sp>
      <p:cxnSp>
        <p:nvCxnSpPr>
          <p:cNvPr id="10" name="Straight Connector 9">
            <a:extLst>
              <a:ext uri="{FF2B5EF4-FFF2-40B4-BE49-F238E27FC236}">
                <a16:creationId xmlns:a16="http://schemas.microsoft.com/office/drawing/2014/main" id="{CC42B081-F7CF-24E8-EB1A-75E8F0DCC00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8597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8C076728-C9B4-46FB-22B0-F9918F3309A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2647538-478C-6CB5-98C2-4E5BE25EB5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21564" y="320040"/>
            <a:ext cx="11548872" cy="6217920"/>
          </a:xfrm>
          <a:prstGeom prst="rect">
            <a:avLst/>
          </a:prstGeom>
          <a:solidFill>
            <a:schemeClr val="bg1">
              <a:lumMod val="75000"/>
              <a:lumOff val="25000"/>
            </a:schemeClr>
          </a:solidFill>
          <a:ln>
            <a:noFill/>
          </a:ln>
          <a:effectLst>
            <a:innerShdw blurRad="63500" dist="50800" dir="162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E946DC9-3F51-12F7-7CE4-6A84DC30C8DF}"/>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8</a:t>
            </a:r>
          </a:p>
        </p:txBody>
      </p:sp>
      <p:sp>
        <p:nvSpPr>
          <p:cNvPr id="3" name="Content Placeholder 2">
            <a:extLst>
              <a:ext uri="{FF2B5EF4-FFF2-40B4-BE49-F238E27FC236}">
                <a16:creationId xmlns:a16="http://schemas.microsoft.com/office/drawing/2014/main" id="{04DDF3FA-9EA8-D9A1-F439-056391F6A697}"/>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Manufacturing</a:t>
            </a:r>
          </a:p>
          <a:p>
            <a:pPr marL="0" indent="0" algn="r">
              <a:buNone/>
            </a:pPr>
            <a:r>
              <a:rPr lang="en-US" dirty="0">
                <a:solidFill>
                  <a:schemeClr val="tx1"/>
                </a:solidFill>
              </a:rPr>
              <a:t>Applications</a:t>
            </a:r>
          </a:p>
          <a:p>
            <a:pPr marL="0" indent="0" algn="r">
              <a:buNone/>
            </a:pPr>
            <a:r>
              <a:rPr lang="en-US" dirty="0">
                <a:solidFill>
                  <a:schemeClr val="tx1"/>
                </a:solidFill>
              </a:rPr>
              <a:t>And MCP</a:t>
            </a:r>
          </a:p>
          <a:p>
            <a:pPr marL="0" indent="0" algn="r">
              <a:buNone/>
            </a:pPr>
            <a:r>
              <a:rPr lang="en-US" dirty="0">
                <a:solidFill>
                  <a:schemeClr val="tx1"/>
                </a:solidFill>
              </a:rPr>
              <a:t>Integrations</a:t>
            </a:r>
          </a:p>
        </p:txBody>
      </p:sp>
      <p:cxnSp>
        <p:nvCxnSpPr>
          <p:cNvPr id="10" name="Straight Connector 9">
            <a:extLst>
              <a:ext uri="{FF2B5EF4-FFF2-40B4-BE49-F238E27FC236}">
                <a16:creationId xmlns:a16="http://schemas.microsoft.com/office/drawing/2014/main" id="{75FC463A-8E64-5E32-AC27-01DFE05D1A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55891" y="2057399"/>
            <a:ext cx="0" cy="27432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0798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1815D-36C6-DEBE-F293-37C7520FEA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6B405A-4B6E-66FF-DD0D-ACDC5B1476C1}"/>
              </a:ext>
            </a:extLst>
          </p:cNvPr>
          <p:cNvSpPr>
            <a:spLocks noGrp="1"/>
          </p:cNvSpPr>
          <p:nvPr>
            <p:ph type="title"/>
          </p:nvPr>
        </p:nvSpPr>
        <p:spPr/>
        <p:txBody>
          <a:bodyPr/>
          <a:lstStyle/>
          <a:p>
            <a:r>
              <a:rPr lang="en-US" dirty="0"/>
              <a:t>Recap |  REST API Design</a:t>
            </a:r>
          </a:p>
        </p:txBody>
      </p:sp>
      <p:sp>
        <p:nvSpPr>
          <p:cNvPr id="3" name="Content Placeholder 2">
            <a:extLst>
              <a:ext uri="{FF2B5EF4-FFF2-40B4-BE49-F238E27FC236}">
                <a16:creationId xmlns:a16="http://schemas.microsoft.com/office/drawing/2014/main" id="{10EE9929-B94D-4B32-DA27-A1881E8D68DD}"/>
              </a:ext>
            </a:extLst>
          </p:cNvPr>
          <p:cNvSpPr>
            <a:spLocks noGrp="1"/>
          </p:cNvSpPr>
          <p:nvPr>
            <p:ph idx="1"/>
          </p:nvPr>
        </p:nvSpPr>
        <p:spPr>
          <a:xfrm>
            <a:off x="913795" y="1732449"/>
            <a:ext cx="4426301" cy="4515951"/>
          </a:xfrm>
        </p:spPr>
        <p:txBody>
          <a:bodyPr>
            <a:normAutofit fontScale="92500" lnSpcReduction="1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r>
              <a:rPr lang="en-US" dirty="0"/>
              <a:t>Less common</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pPr lvl="2"/>
            <a:endParaRPr lang="en-US" dirty="0"/>
          </a:p>
        </p:txBody>
      </p:sp>
      <p:sp>
        <p:nvSpPr>
          <p:cNvPr id="4" name="Content Placeholder 2">
            <a:extLst>
              <a:ext uri="{FF2B5EF4-FFF2-40B4-BE49-F238E27FC236}">
                <a16:creationId xmlns:a16="http://schemas.microsoft.com/office/drawing/2014/main" id="{4DC5A275-4BB4-3F3F-8753-9592B57DF693}"/>
              </a:ext>
            </a:extLst>
          </p:cNvPr>
          <p:cNvSpPr txBox="1">
            <a:spLocks/>
          </p:cNvSpPr>
          <p:nvPr/>
        </p:nvSpPr>
        <p:spPr>
          <a:xfrm>
            <a:off x="5464459" y="1732449"/>
            <a:ext cx="6047837" cy="4515951"/>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Map </a:t>
            </a:r>
            <a:r>
              <a:rPr lang="en-US" dirty="0">
                <a:solidFill>
                  <a:srgbClr val="FFC000"/>
                </a:solidFill>
              </a:rPr>
              <a:t>HTTP</a:t>
            </a:r>
            <a:r>
              <a:rPr lang="en-US" dirty="0"/>
              <a:t> Codes to API Operation Responses</a:t>
            </a:r>
          </a:p>
          <a:p>
            <a:r>
              <a:rPr lang="en-US" b="1" dirty="0"/>
              <a:t>RFC 9110 </a:t>
            </a:r>
            <a:r>
              <a:rPr lang="en-US" dirty="0"/>
              <a:t>| Part 15 – Specification definition for Status Codes</a:t>
            </a:r>
          </a:p>
          <a:p>
            <a:r>
              <a:rPr lang="en-US" dirty="0">
                <a:solidFill>
                  <a:srgbClr val="FFC000"/>
                </a:solidFill>
              </a:rPr>
              <a:t>1xx</a:t>
            </a:r>
            <a:r>
              <a:rPr lang="en-US" dirty="0"/>
              <a:t> | Informational</a:t>
            </a:r>
          </a:p>
          <a:p>
            <a:pPr lvl="1"/>
            <a:r>
              <a:rPr lang="en-US" dirty="0"/>
              <a:t>The request was received, continuing processing</a:t>
            </a:r>
          </a:p>
          <a:p>
            <a:r>
              <a:rPr lang="en-US" dirty="0">
                <a:solidFill>
                  <a:schemeClr val="accent1"/>
                </a:solidFill>
              </a:rPr>
              <a:t>2xx</a:t>
            </a:r>
            <a:r>
              <a:rPr lang="en-US" dirty="0"/>
              <a:t> | Successful</a:t>
            </a:r>
          </a:p>
          <a:p>
            <a:pPr lvl="1"/>
            <a:r>
              <a:rPr lang="en-US" dirty="0"/>
              <a:t>The request was successfully received, understood, and accepted</a:t>
            </a:r>
          </a:p>
          <a:p>
            <a:r>
              <a:rPr lang="en-US" dirty="0">
                <a:solidFill>
                  <a:srgbClr val="00B0F0"/>
                </a:solidFill>
              </a:rPr>
              <a:t>3xx</a:t>
            </a:r>
            <a:r>
              <a:rPr lang="en-US" dirty="0"/>
              <a:t> | Redirection</a:t>
            </a:r>
          </a:p>
          <a:p>
            <a:pPr lvl="1"/>
            <a:r>
              <a:rPr lang="en-US" dirty="0"/>
              <a:t>Further action needs to be taken in order to complete the request</a:t>
            </a:r>
          </a:p>
          <a:p>
            <a:r>
              <a:rPr lang="en-US" dirty="0">
                <a:solidFill>
                  <a:srgbClr val="C00000"/>
                </a:solidFill>
              </a:rPr>
              <a:t>4xx</a:t>
            </a:r>
            <a:r>
              <a:rPr lang="en-US" dirty="0"/>
              <a:t> | Client Error</a:t>
            </a:r>
          </a:p>
          <a:p>
            <a:pPr lvl="1"/>
            <a:r>
              <a:rPr lang="en-US" dirty="0"/>
              <a:t>The request contains bad syntax or cannot be fulfilled</a:t>
            </a:r>
          </a:p>
          <a:p>
            <a:r>
              <a:rPr lang="en-US" dirty="0">
                <a:solidFill>
                  <a:srgbClr val="C00000"/>
                </a:solidFill>
              </a:rPr>
              <a:t>5xx</a:t>
            </a:r>
            <a:r>
              <a:rPr lang="en-US" dirty="0"/>
              <a:t> | Server Error</a:t>
            </a:r>
          </a:p>
          <a:p>
            <a:pPr lvl="1"/>
            <a:r>
              <a:rPr lang="en-US" dirty="0"/>
              <a:t>The server failed to fulfill an apparently valid request</a:t>
            </a:r>
          </a:p>
          <a:p>
            <a:pPr lvl="1"/>
            <a:endParaRPr lang="en-US" sz="1000" dirty="0"/>
          </a:p>
          <a:p>
            <a:pPr marL="450000" lvl="1" indent="0">
              <a:buNone/>
            </a:pPr>
            <a:endParaRPr lang="en-US" dirty="0"/>
          </a:p>
        </p:txBody>
      </p:sp>
    </p:spTree>
    <p:extLst>
      <p:ext uri="{BB962C8B-B14F-4D97-AF65-F5344CB8AC3E}">
        <p14:creationId xmlns:p14="http://schemas.microsoft.com/office/powerpoint/2010/main" val="28051997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931C3D-83D1-B193-043A-79D0154942AE}"/>
              </a:ext>
            </a:extLst>
          </p:cNvPr>
          <p:cNvSpPr>
            <a:spLocks noGrp="1"/>
          </p:cNvSpPr>
          <p:nvPr>
            <p:ph type="title"/>
          </p:nvPr>
        </p:nvSpPr>
        <p:spPr/>
        <p:txBody>
          <a:bodyPr/>
          <a:lstStyle/>
          <a:p>
            <a:r>
              <a:rPr lang="en-US" dirty="0"/>
              <a:t>Discard Slides below and including this one</a:t>
            </a:r>
          </a:p>
        </p:txBody>
      </p:sp>
      <p:sp>
        <p:nvSpPr>
          <p:cNvPr id="3" name="Content Placeholder 2">
            <a:extLst>
              <a:ext uri="{FF2B5EF4-FFF2-40B4-BE49-F238E27FC236}">
                <a16:creationId xmlns:a16="http://schemas.microsoft.com/office/drawing/2014/main" id="{D3DD9EA5-7158-2341-0F8D-4935FEEC6E7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78438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A7BED-2000-DFD1-AB1B-93C2AA60FE03}"/>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734626A1-2AD8-24C4-7B02-78E2F63C514D}"/>
              </a:ext>
            </a:extLst>
          </p:cNvPr>
          <p:cNvSpPr>
            <a:spLocks noGrp="1"/>
          </p:cNvSpPr>
          <p:nvPr>
            <p:ph idx="1"/>
          </p:nvPr>
        </p:nvSpPr>
        <p:spPr/>
        <p:txBody>
          <a:bodyPr>
            <a:normAutofit lnSpcReduction="10000"/>
          </a:bodyPr>
          <a:lstStyle/>
          <a:p>
            <a:r>
              <a:rPr lang="en-US" dirty="0"/>
              <a:t>HTTP – Hyper-Text Transfer Protocol</a:t>
            </a:r>
          </a:p>
          <a:p>
            <a:pPr lvl="1"/>
            <a:r>
              <a:rPr lang="en-US" dirty="0"/>
              <a:t>Invented circa 1980 by Tim Berners-Lee while working at CERN</a:t>
            </a:r>
          </a:p>
          <a:p>
            <a:pPr lvl="1"/>
            <a:r>
              <a:rPr lang="en-US" dirty="0"/>
              <a:t>Foundational technology for the World Wide Web</a:t>
            </a:r>
          </a:p>
          <a:p>
            <a:pPr lvl="1"/>
            <a:r>
              <a:rPr lang="en-US" dirty="0"/>
              <a:t>Facilitates data transfer over the internet</a:t>
            </a:r>
          </a:p>
          <a:p>
            <a:pPr lvl="1"/>
            <a:r>
              <a:rPr lang="en-US" dirty="0"/>
              <a:t>Enables communication between clients (web-browsers) and servers</a:t>
            </a:r>
          </a:p>
          <a:p>
            <a:pPr lvl="1"/>
            <a:r>
              <a:rPr lang="en-US" dirty="0"/>
              <a:t>Versions</a:t>
            </a:r>
          </a:p>
          <a:p>
            <a:pPr lvl="2"/>
            <a:r>
              <a:rPr lang="en-US" dirty="0"/>
              <a:t>HTTP / 0.9 – 1991</a:t>
            </a:r>
          </a:p>
          <a:p>
            <a:pPr lvl="2"/>
            <a:r>
              <a:rPr lang="en-US" dirty="0"/>
              <a:t>HTTP / 1.0 – 1996</a:t>
            </a:r>
          </a:p>
          <a:p>
            <a:pPr lvl="2"/>
            <a:r>
              <a:rPr lang="en-US" dirty="0"/>
              <a:t>HTTP / 1.1 – 1997</a:t>
            </a:r>
          </a:p>
          <a:p>
            <a:pPr lvl="2"/>
            <a:r>
              <a:rPr lang="en-US" dirty="0"/>
              <a:t>HTTP / 2.0 – 2015</a:t>
            </a:r>
          </a:p>
          <a:p>
            <a:pPr lvl="2"/>
            <a:r>
              <a:rPr lang="en-US" dirty="0"/>
              <a:t>HTTP / 3.0 - 2021</a:t>
            </a:r>
          </a:p>
        </p:txBody>
      </p:sp>
    </p:spTree>
    <p:extLst>
      <p:ext uri="{BB962C8B-B14F-4D97-AF65-F5344CB8AC3E}">
        <p14:creationId xmlns:p14="http://schemas.microsoft.com/office/powerpoint/2010/main" val="15027449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0A3FD5-3FD1-B826-ED46-A994F80B1A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3382A1-E700-957F-31F8-B9CFC183C335}"/>
              </a:ext>
            </a:extLst>
          </p:cNvPr>
          <p:cNvSpPr>
            <a:spLocks noGrp="1"/>
          </p:cNvSpPr>
          <p:nvPr>
            <p:ph type="title"/>
          </p:nvPr>
        </p:nvSpPr>
        <p:spPr/>
        <p:txBody>
          <a:bodyPr/>
          <a:lstStyle/>
          <a:p>
            <a:r>
              <a:rPr lang="en-US" dirty="0"/>
              <a:t>HTTP Protocol</a:t>
            </a:r>
          </a:p>
        </p:txBody>
      </p:sp>
      <p:sp>
        <p:nvSpPr>
          <p:cNvPr id="3" name="Content Placeholder 2">
            <a:extLst>
              <a:ext uri="{FF2B5EF4-FFF2-40B4-BE49-F238E27FC236}">
                <a16:creationId xmlns:a16="http://schemas.microsoft.com/office/drawing/2014/main" id="{E7E6031B-CAA9-977C-5F2E-C71A42BFE23A}"/>
              </a:ext>
            </a:extLst>
          </p:cNvPr>
          <p:cNvSpPr>
            <a:spLocks noGrp="1"/>
          </p:cNvSpPr>
          <p:nvPr>
            <p:ph idx="1"/>
          </p:nvPr>
        </p:nvSpPr>
        <p:spPr/>
        <p:txBody>
          <a:bodyPr>
            <a:normAutofit fontScale="85000" lnSpcReduction="20000"/>
          </a:bodyPr>
          <a:lstStyle/>
          <a:p>
            <a:r>
              <a:rPr lang="en-US" dirty="0"/>
              <a:t>Request / Response</a:t>
            </a:r>
          </a:p>
          <a:p>
            <a:pPr lvl="1"/>
            <a:r>
              <a:rPr lang="en-US" b="1" dirty="0"/>
              <a:t>REQUEST</a:t>
            </a:r>
          </a:p>
          <a:p>
            <a:pPr lvl="2"/>
            <a:r>
              <a:rPr lang="en-US" dirty="0"/>
              <a:t>Method 	| 	Verbs representing actions </a:t>
            </a:r>
            <a:r>
              <a:rPr lang="en-US" b="1" dirty="0">
                <a:solidFill>
                  <a:schemeClr val="accent1"/>
                </a:solidFill>
              </a:rPr>
              <a:t>GET</a:t>
            </a:r>
            <a:r>
              <a:rPr lang="en-US" b="1" dirty="0"/>
              <a:t>, </a:t>
            </a:r>
            <a:r>
              <a:rPr lang="en-US" b="1" dirty="0">
                <a:solidFill>
                  <a:srgbClr val="00B0F0"/>
                </a:solidFill>
              </a:rPr>
              <a:t>POST</a:t>
            </a:r>
            <a:r>
              <a:rPr lang="en-US" b="1" dirty="0"/>
              <a:t>, </a:t>
            </a:r>
            <a:r>
              <a:rPr lang="en-US" b="1" dirty="0">
                <a:solidFill>
                  <a:srgbClr val="FFC000"/>
                </a:solidFill>
              </a:rPr>
              <a:t>PUT</a:t>
            </a:r>
            <a:r>
              <a:rPr lang="en-US" b="1" dirty="0"/>
              <a:t>, </a:t>
            </a:r>
            <a:r>
              <a:rPr lang="en-US" b="1" dirty="0">
                <a:solidFill>
                  <a:srgbClr val="FF0000"/>
                </a:solidFill>
              </a:rPr>
              <a:t>DELETE</a:t>
            </a:r>
          </a:p>
          <a:p>
            <a:pPr lvl="2"/>
            <a:r>
              <a:rPr lang="en-US" dirty="0"/>
              <a:t>URL 	| 	Address of a </a:t>
            </a:r>
            <a:r>
              <a:rPr lang="en-US" b="1" dirty="0">
                <a:solidFill>
                  <a:schemeClr val="accent1"/>
                </a:solidFill>
              </a:rPr>
              <a:t>resource</a:t>
            </a:r>
            <a:r>
              <a:rPr lang="en-US" dirty="0"/>
              <a:t> on a server</a:t>
            </a:r>
          </a:p>
          <a:p>
            <a:pPr lvl="2"/>
            <a:r>
              <a:rPr lang="en-US" dirty="0"/>
              <a:t>Headers 	| 	Metadata about the request</a:t>
            </a:r>
          </a:p>
          <a:p>
            <a:pPr lvl="2"/>
            <a:r>
              <a:rPr lang="en-US" dirty="0"/>
              <a:t>Body 	| 	Data sent along-side a request, typically used with POST or PUT verbs</a:t>
            </a:r>
          </a:p>
          <a:p>
            <a:pPr lvl="1"/>
            <a:r>
              <a:rPr lang="en-US" b="1" dirty="0"/>
              <a:t>RESPONSE</a:t>
            </a:r>
          </a:p>
          <a:p>
            <a:pPr lvl="2"/>
            <a:r>
              <a:rPr lang="en-US" dirty="0"/>
              <a:t>Status Code	| 	Numeric codes that indicate the result of the request (e.g., 200, 404, 500, etc.)</a:t>
            </a:r>
          </a:p>
          <a:p>
            <a:pPr lvl="2"/>
            <a:r>
              <a:rPr lang="en-US" dirty="0"/>
              <a:t>Headers		|	Metadata about the response</a:t>
            </a:r>
          </a:p>
          <a:p>
            <a:pPr lvl="2"/>
            <a:r>
              <a:rPr lang="en-US" dirty="0"/>
              <a:t>Body		| 	The content of the response (e.g., API data, error message, etc.)</a:t>
            </a:r>
          </a:p>
          <a:p>
            <a:pPr lvl="1"/>
            <a:r>
              <a:rPr lang="en-US" dirty="0"/>
              <a:t>Key Characteristics</a:t>
            </a:r>
          </a:p>
          <a:p>
            <a:pPr lvl="2"/>
            <a:r>
              <a:rPr lang="en-US" dirty="0"/>
              <a:t>Stateless		| Each request is independent. There is no requirement of the server to “remember” prior requests.</a:t>
            </a:r>
          </a:p>
          <a:p>
            <a:pPr lvl="2"/>
            <a:r>
              <a:rPr lang="en-US" dirty="0"/>
              <a:t>Text-Based	| Both req/resp are composed of plain text, making them human readable</a:t>
            </a:r>
          </a:p>
        </p:txBody>
      </p:sp>
    </p:spTree>
    <p:extLst>
      <p:ext uri="{BB962C8B-B14F-4D97-AF65-F5344CB8AC3E}">
        <p14:creationId xmlns:p14="http://schemas.microsoft.com/office/powerpoint/2010/main" val="15983548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6D577-03E4-B8AE-5788-52C5CCC003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D9089D-B0ED-0D5B-10D0-8DF87E965BEA}"/>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2</a:t>
            </a:r>
          </a:p>
        </p:txBody>
      </p:sp>
      <p:sp>
        <p:nvSpPr>
          <p:cNvPr id="3" name="Content Placeholder 2">
            <a:extLst>
              <a:ext uri="{FF2B5EF4-FFF2-40B4-BE49-F238E27FC236}">
                <a16:creationId xmlns:a16="http://schemas.microsoft.com/office/drawing/2014/main" id="{975D9B73-F7FD-9AF5-2F9F-B3C398BF40E3}"/>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REST</a:t>
            </a:r>
          </a:p>
          <a:p>
            <a:pPr marL="0" indent="0" algn="r">
              <a:buNone/>
            </a:pPr>
            <a:r>
              <a:rPr lang="en-US" dirty="0">
                <a:solidFill>
                  <a:schemeClr val="tx1"/>
                </a:solidFill>
              </a:rPr>
              <a:t>Philosophy &amp;</a:t>
            </a:r>
          </a:p>
          <a:p>
            <a:pPr marL="0" indent="0" algn="r">
              <a:buNone/>
            </a:pPr>
            <a:r>
              <a:rPr lang="en-US" dirty="0">
                <a:solidFill>
                  <a:schemeClr val="tx1"/>
                </a:solidFill>
              </a:rPr>
              <a:t>Principles</a:t>
            </a:r>
          </a:p>
        </p:txBody>
      </p:sp>
    </p:spTree>
    <p:extLst>
      <p:ext uri="{BB962C8B-B14F-4D97-AF65-F5344CB8AC3E}">
        <p14:creationId xmlns:p14="http://schemas.microsoft.com/office/powerpoint/2010/main" val="14315194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A4D4A-92F5-CA4F-EFB6-51A9914D2F44}"/>
              </a:ext>
            </a:extLst>
          </p:cNvPr>
          <p:cNvSpPr>
            <a:spLocks noGrp="1"/>
          </p:cNvSpPr>
          <p:nvPr>
            <p:ph type="title"/>
          </p:nvPr>
        </p:nvSpPr>
        <p:spPr/>
        <p:txBody>
          <a:bodyPr/>
          <a:lstStyle/>
          <a:p>
            <a:r>
              <a:rPr lang="en-US" dirty="0"/>
              <a:t>What is </a:t>
            </a:r>
            <a:r>
              <a:rPr lang="en-US" dirty="0" err="1">
                <a:solidFill>
                  <a:schemeClr val="accent3"/>
                </a:solidFill>
              </a:rPr>
              <a:t>ReST</a:t>
            </a:r>
            <a:r>
              <a:rPr lang="en-US" dirty="0"/>
              <a:t>?</a:t>
            </a:r>
          </a:p>
        </p:txBody>
      </p:sp>
      <p:sp>
        <p:nvSpPr>
          <p:cNvPr id="3" name="Content Placeholder 2">
            <a:extLst>
              <a:ext uri="{FF2B5EF4-FFF2-40B4-BE49-F238E27FC236}">
                <a16:creationId xmlns:a16="http://schemas.microsoft.com/office/drawing/2014/main" id="{EEB33C01-CF17-6818-994C-3CD8E5F7AE47}"/>
              </a:ext>
            </a:extLst>
          </p:cNvPr>
          <p:cNvSpPr>
            <a:spLocks noGrp="1"/>
          </p:cNvSpPr>
          <p:nvPr>
            <p:ph idx="1"/>
          </p:nvPr>
        </p:nvSpPr>
        <p:spPr/>
        <p:txBody>
          <a:bodyPr>
            <a:normAutofit lnSpcReduction="10000"/>
          </a:bodyPr>
          <a:lstStyle/>
          <a:p>
            <a:r>
              <a:rPr lang="en-US" b="1" dirty="0">
                <a:solidFill>
                  <a:schemeClr val="accent3"/>
                </a:solidFill>
              </a:rPr>
              <a:t>Re</a:t>
            </a:r>
            <a:r>
              <a:rPr lang="en-US" dirty="0"/>
              <a:t>presentational </a:t>
            </a:r>
            <a:r>
              <a:rPr lang="en-US" b="1" dirty="0">
                <a:solidFill>
                  <a:schemeClr val="accent3"/>
                </a:solidFill>
              </a:rPr>
              <a:t>S</a:t>
            </a:r>
            <a:r>
              <a:rPr lang="en-US" dirty="0"/>
              <a:t>tate </a:t>
            </a:r>
            <a:r>
              <a:rPr lang="en-US" b="1" dirty="0">
                <a:solidFill>
                  <a:schemeClr val="accent3"/>
                </a:solidFill>
              </a:rPr>
              <a:t>T</a:t>
            </a:r>
            <a:r>
              <a:rPr lang="en-US" dirty="0"/>
              <a:t>ransfer</a:t>
            </a:r>
          </a:p>
          <a:p>
            <a:pPr lvl="1"/>
            <a:r>
              <a:rPr lang="en-US" dirty="0"/>
              <a:t>Initial idea proposed by Roy Fielding in his PhD dissertation in 2000</a:t>
            </a:r>
          </a:p>
          <a:p>
            <a:r>
              <a:rPr lang="en-US" dirty="0"/>
              <a:t>Architectural Style</a:t>
            </a:r>
          </a:p>
          <a:p>
            <a:pPr lvl="1"/>
            <a:r>
              <a:rPr lang="en-US" dirty="0"/>
              <a:t>A set of architectural principles or constraints that guide the design of networked systems</a:t>
            </a:r>
          </a:p>
          <a:p>
            <a:r>
              <a:rPr lang="en-US" dirty="0"/>
              <a:t>Characteristics</a:t>
            </a:r>
          </a:p>
          <a:p>
            <a:pPr lvl="1"/>
            <a:r>
              <a:rPr lang="en-US" dirty="0"/>
              <a:t>Uniform Interface (contract)</a:t>
            </a:r>
          </a:p>
          <a:p>
            <a:pPr lvl="1"/>
            <a:r>
              <a:rPr lang="en-US" dirty="0"/>
              <a:t>Stateless</a:t>
            </a:r>
          </a:p>
          <a:p>
            <a:pPr lvl="1"/>
            <a:r>
              <a:rPr lang="en-US" dirty="0"/>
              <a:t>Client-Server Architecture</a:t>
            </a:r>
          </a:p>
          <a:p>
            <a:pPr lvl="1"/>
            <a:r>
              <a:rPr lang="en-US" dirty="0"/>
              <a:t>Cache-ability</a:t>
            </a:r>
          </a:p>
          <a:p>
            <a:pPr lvl="1"/>
            <a:r>
              <a:rPr lang="en-US" dirty="0"/>
              <a:t>Leverages the capabilities of the Hyper-Text Transfer Protocol</a:t>
            </a:r>
          </a:p>
          <a:p>
            <a:pPr lvl="1"/>
            <a:endParaRPr lang="en-US" dirty="0"/>
          </a:p>
        </p:txBody>
      </p:sp>
    </p:spTree>
    <p:extLst>
      <p:ext uri="{BB962C8B-B14F-4D97-AF65-F5344CB8AC3E}">
        <p14:creationId xmlns:p14="http://schemas.microsoft.com/office/powerpoint/2010/main" val="22234421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76373-46BA-BB1B-EBF3-1AD443CE5774}"/>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AC0FCC6B-1175-BDD6-4FA1-2047041EF7FB}"/>
              </a:ext>
            </a:extLst>
          </p:cNvPr>
          <p:cNvSpPr>
            <a:spLocks noGrp="1"/>
          </p:cNvSpPr>
          <p:nvPr>
            <p:ph idx="1"/>
          </p:nvPr>
        </p:nvSpPr>
        <p:spPr/>
        <p:txBody>
          <a:bodyPr>
            <a:normAutofit lnSpcReduction="10000"/>
          </a:bodyPr>
          <a:lstStyle/>
          <a:p>
            <a:r>
              <a:rPr lang="en-US" dirty="0" err="1">
                <a:solidFill>
                  <a:schemeClr val="accent3"/>
                </a:solidFill>
              </a:rPr>
              <a:t>GraphQL</a:t>
            </a:r>
            <a:endParaRPr lang="en-US" dirty="0">
              <a:solidFill>
                <a:schemeClr val="accent3"/>
              </a:solidFill>
            </a:endParaRPr>
          </a:p>
          <a:p>
            <a:pPr lvl="1"/>
            <a:r>
              <a:rPr lang="en-US" dirty="0"/>
              <a:t>Open-source query language for APIs developed by Facebook</a:t>
            </a:r>
          </a:p>
          <a:p>
            <a:pPr lvl="1"/>
            <a:r>
              <a:rPr lang="en-US" dirty="0"/>
              <a:t>Relies mostly on POST HTTP method. With that structure it handles</a:t>
            </a:r>
          </a:p>
          <a:p>
            <a:pPr lvl="2"/>
            <a:r>
              <a:rPr lang="en-US" dirty="0">
                <a:solidFill>
                  <a:schemeClr val="accent2"/>
                </a:solidFill>
              </a:rPr>
              <a:t>Queries</a:t>
            </a:r>
            <a:r>
              <a:rPr lang="en-US" dirty="0"/>
              <a:t> are used to request data from the server</a:t>
            </a:r>
          </a:p>
          <a:p>
            <a:pPr lvl="2"/>
            <a:r>
              <a:rPr lang="en-US" dirty="0">
                <a:solidFill>
                  <a:schemeClr val="accent2"/>
                </a:solidFill>
              </a:rPr>
              <a:t>Mutations</a:t>
            </a:r>
            <a:r>
              <a:rPr lang="en-US" dirty="0"/>
              <a:t> are used to modify the data on the server</a:t>
            </a:r>
          </a:p>
          <a:p>
            <a:pPr lvl="2"/>
            <a:r>
              <a:rPr lang="en-US" dirty="0">
                <a:solidFill>
                  <a:schemeClr val="accent2"/>
                </a:solidFill>
              </a:rPr>
              <a:t>Subscriptions</a:t>
            </a:r>
            <a:r>
              <a:rPr lang="en-US" dirty="0"/>
              <a:t> are used to get live updates when data changes</a:t>
            </a:r>
          </a:p>
          <a:p>
            <a:pPr lvl="1"/>
            <a:r>
              <a:rPr lang="en-US" dirty="0"/>
              <a:t>Steeper learning curve</a:t>
            </a:r>
          </a:p>
          <a:p>
            <a:pPr lvl="1"/>
            <a:r>
              <a:rPr lang="en-US" dirty="0"/>
              <a:t>Great for aggregating multiple backends and letting clients fetch exactly what they need</a:t>
            </a:r>
          </a:p>
          <a:p>
            <a:pPr lvl="1"/>
            <a:r>
              <a:rPr lang="en-US" dirty="0"/>
              <a:t>Client-driven</a:t>
            </a:r>
          </a:p>
          <a:p>
            <a:pPr lvl="2"/>
            <a:r>
              <a:rPr lang="en-US" dirty="0"/>
              <a:t>The client defines exactly the data it wants to retrieve</a:t>
            </a:r>
          </a:p>
          <a:p>
            <a:pPr lvl="2"/>
            <a:r>
              <a:rPr lang="en-US" dirty="0"/>
              <a:t>Data is retrieved in a single request-response fashion</a:t>
            </a:r>
          </a:p>
        </p:txBody>
      </p:sp>
    </p:spTree>
    <p:extLst>
      <p:ext uri="{BB962C8B-B14F-4D97-AF65-F5344CB8AC3E}">
        <p14:creationId xmlns:p14="http://schemas.microsoft.com/office/powerpoint/2010/main" val="1387484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D1CA0-9BD1-0F0E-05B4-0F1FE68C3F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14E800-63D4-0B79-312C-B4FE53070CF5}"/>
              </a:ext>
            </a:extLst>
          </p:cNvPr>
          <p:cNvSpPr>
            <a:spLocks noGrp="1"/>
          </p:cNvSpPr>
          <p:nvPr>
            <p:ph type="title"/>
          </p:nvPr>
        </p:nvSpPr>
        <p:spPr/>
        <p:txBody>
          <a:bodyPr/>
          <a:lstStyle/>
          <a:p>
            <a:r>
              <a:rPr lang="en-US" dirty="0"/>
              <a:t>Alternatives To </a:t>
            </a:r>
            <a:r>
              <a:rPr lang="en-US" dirty="0" err="1"/>
              <a:t>ReST</a:t>
            </a:r>
            <a:endParaRPr lang="en-US" dirty="0"/>
          </a:p>
        </p:txBody>
      </p:sp>
      <p:sp>
        <p:nvSpPr>
          <p:cNvPr id="3" name="Content Placeholder 2">
            <a:extLst>
              <a:ext uri="{FF2B5EF4-FFF2-40B4-BE49-F238E27FC236}">
                <a16:creationId xmlns:a16="http://schemas.microsoft.com/office/drawing/2014/main" id="{C6DFE47F-E294-6D54-C716-1A6A11007FDB}"/>
              </a:ext>
            </a:extLst>
          </p:cNvPr>
          <p:cNvSpPr>
            <a:spLocks noGrp="1"/>
          </p:cNvSpPr>
          <p:nvPr>
            <p:ph idx="1"/>
          </p:nvPr>
        </p:nvSpPr>
        <p:spPr/>
        <p:txBody>
          <a:bodyPr>
            <a:normAutofit lnSpcReduction="10000"/>
          </a:bodyPr>
          <a:lstStyle/>
          <a:p>
            <a:r>
              <a:rPr lang="en-US" dirty="0" err="1">
                <a:solidFill>
                  <a:schemeClr val="accent3"/>
                </a:solidFill>
              </a:rPr>
              <a:t>gRPC</a:t>
            </a:r>
            <a:endParaRPr lang="en-US" dirty="0">
              <a:solidFill>
                <a:schemeClr val="accent3"/>
              </a:solidFill>
            </a:endParaRPr>
          </a:p>
          <a:p>
            <a:pPr lvl="1"/>
            <a:r>
              <a:rPr lang="en-US" dirty="0"/>
              <a:t>RPC stands for Remote Procedure Call</a:t>
            </a:r>
          </a:p>
          <a:p>
            <a:pPr lvl="1"/>
            <a:r>
              <a:rPr lang="en-US" dirty="0"/>
              <a:t>High performance, open source, bi-directional streaming, auth, load balancing</a:t>
            </a:r>
          </a:p>
          <a:p>
            <a:pPr lvl="1"/>
            <a:r>
              <a:rPr lang="en-US" dirty="0"/>
              <a:t>Created by Google (initially, the “g” in </a:t>
            </a:r>
            <a:r>
              <a:rPr lang="en-US" dirty="0" err="1">
                <a:solidFill>
                  <a:schemeClr val="accent3"/>
                </a:solidFill>
              </a:rPr>
              <a:t>gRPC</a:t>
            </a:r>
            <a:r>
              <a:rPr lang="en-US" dirty="0"/>
              <a:t> was for Google, now it means “general”)</a:t>
            </a:r>
          </a:p>
          <a:p>
            <a:r>
              <a:rPr lang="en-US" dirty="0"/>
              <a:t>Architectural Style</a:t>
            </a:r>
          </a:p>
          <a:p>
            <a:pPr lvl="1"/>
            <a:r>
              <a:rPr lang="en-US" dirty="0"/>
              <a:t>Based on client-server model of remote procedure calls, </a:t>
            </a:r>
            <a:r>
              <a:rPr lang="en-US" dirty="0" err="1"/>
              <a:t>typeically</a:t>
            </a:r>
            <a:r>
              <a:rPr lang="en-US" dirty="0"/>
              <a:t>, over HTTP/2</a:t>
            </a:r>
          </a:p>
          <a:p>
            <a:pPr lvl="1"/>
            <a:r>
              <a:rPr lang="en-US" dirty="0"/>
              <a:t>Client can invoke operations on the server as if it was a local object</a:t>
            </a:r>
          </a:p>
          <a:p>
            <a:pPr lvl="1"/>
            <a:r>
              <a:rPr lang="en-US" dirty="0"/>
              <a:t>Contract-based, strict, approach. Both client and server must know the contract</a:t>
            </a:r>
          </a:p>
          <a:p>
            <a:pPr lvl="1"/>
            <a:r>
              <a:rPr lang="en-US" dirty="0"/>
              <a:t>Request/Response contract is defined in a DSL (protocol buffer language)</a:t>
            </a:r>
          </a:p>
          <a:p>
            <a:pPr lvl="1"/>
            <a:r>
              <a:rPr lang="en-US" dirty="0"/>
              <a:t>The </a:t>
            </a:r>
            <a:r>
              <a:rPr lang="en-US" b="1" dirty="0" err="1">
                <a:solidFill>
                  <a:schemeClr val="accent3"/>
                </a:solidFill>
                <a:latin typeface="Courier New" panose="02070309020205020404" pitchFamily="49" charset="0"/>
                <a:ea typeface="Gadugi" panose="020B0502040204020203" pitchFamily="34" charset="0"/>
                <a:cs typeface="Courier New" panose="02070309020205020404" pitchFamily="49" charset="0"/>
              </a:rPr>
              <a:t>protobuf</a:t>
            </a:r>
            <a:r>
              <a:rPr lang="en-US" dirty="0"/>
              <a:t> compiler generates client and server code artifacts</a:t>
            </a:r>
          </a:p>
        </p:txBody>
      </p:sp>
    </p:spTree>
    <p:extLst>
      <p:ext uri="{BB962C8B-B14F-4D97-AF65-F5344CB8AC3E}">
        <p14:creationId xmlns:p14="http://schemas.microsoft.com/office/powerpoint/2010/main" val="27088897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AC3F1-8A32-8336-1237-8176823DC1B2}"/>
              </a:ext>
            </a:extLst>
          </p:cNvPr>
          <p:cNvSpPr>
            <a:spLocks noGrp="1"/>
          </p:cNvSpPr>
          <p:nvPr>
            <p:ph type="title"/>
          </p:nvPr>
        </p:nvSpPr>
        <p:spPr/>
        <p:txBody>
          <a:bodyPr/>
          <a:lstStyle/>
          <a:p>
            <a:r>
              <a:rPr lang="en-US" dirty="0"/>
              <a:t>Comparisons</a:t>
            </a:r>
          </a:p>
        </p:txBody>
      </p:sp>
      <p:graphicFrame>
        <p:nvGraphicFramePr>
          <p:cNvPr id="6" name="Content Placeholder 5">
            <a:extLst>
              <a:ext uri="{FF2B5EF4-FFF2-40B4-BE49-F238E27FC236}">
                <a16:creationId xmlns:a16="http://schemas.microsoft.com/office/drawing/2014/main" id="{8C9D3FAF-902E-E728-2189-02E8DD159F85}"/>
              </a:ext>
            </a:extLst>
          </p:cNvPr>
          <p:cNvGraphicFramePr>
            <a:graphicFrameLocks noGrp="1"/>
          </p:cNvGraphicFramePr>
          <p:nvPr>
            <p:ph idx="1"/>
            <p:extLst>
              <p:ext uri="{D42A27DB-BD31-4B8C-83A1-F6EECF244321}">
                <p14:modId xmlns:p14="http://schemas.microsoft.com/office/powerpoint/2010/main" val="2782930318"/>
              </p:ext>
            </p:extLst>
          </p:nvPr>
        </p:nvGraphicFramePr>
        <p:xfrm>
          <a:off x="914400" y="1731963"/>
          <a:ext cx="10353672" cy="4048760"/>
        </p:xfrm>
        <a:graphic>
          <a:graphicData uri="http://schemas.openxmlformats.org/drawingml/2006/table">
            <a:tbl>
              <a:tblPr firstRow="1" bandRow="1">
                <a:tableStyleId>{5C22544A-7EE6-4342-B048-85BDC9FD1C3A}</a:tableStyleId>
              </a:tblPr>
              <a:tblGrid>
                <a:gridCol w="2588418">
                  <a:extLst>
                    <a:ext uri="{9D8B030D-6E8A-4147-A177-3AD203B41FA5}">
                      <a16:colId xmlns:a16="http://schemas.microsoft.com/office/drawing/2014/main" val="483234456"/>
                    </a:ext>
                  </a:extLst>
                </a:gridCol>
                <a:gridCol w="2588418">
                  <a:extLst>
                    <a:ext uri="{9D8B030D-6E8A-4147-A177-3AD203B41FA5}">
                      <a16:colId xmlns:a16="http://schemas.microsoft.com/office/drawing/2014/main" val="10164122"/>
                    </a:ext>
                  </a:extLst>
                </a:gridCol>
                <a:gridCol w="2588418">
                  <a:extLst>
                    <a:ext uri="{9D8B030D-6E8A-4147-A177-3AD203B41FA5}">
                      <a16:colId xmlns:a16="http://schemas.microsoft.com/office/drawing/2014/main" val="1674097228"/>
                    </a:ext>
                  </a:extLst>
                </a:gridCol>
                <a:gridCol w="2588418">
                  <a:extLst>
                    <a:ext uri="{9D8B030D-6E8A-4147-A177-3AD203B41FA5}">
                      <a16:colId xmlns:a16="http://schemas.microsoft.com/office/drawing/2014/main" val="2754856626"/>
                    </a:ext>
                  </a:extLst>
                </a:gridCol>
              </a:tblGrid>
              <a:tr h="370840">
                <a:tc>
                  <a:txBody>
                    <a:bodyPr/>
                    <a:lstStyle/>
                    <a:p>
                      <a:r>
                        <a:rPr lang="en-US" dirty="0"/>
                        <a:t>Feature</a:t>
                      </a:r>
                    </a:p>
                  </a:txBody>
                  <a:tcPr/>
                </a:tc>
                <a:tc>
                  <a:txBody>
                    <a:bodyPr/>
                    <a:lstStyle/>
                    <a:p>
                      <a:r>
                        <a:rPr lang="en-US" dirty="0" err="1"/>
                        <a:t>ReST</a:t>
                      </a:r>
                      <a:endParaRPr lang="en-US" dirty="0"/>
                    </a:p>
                  </a:txBody>
                  <a:tcPr/>
                </a:tc>
                <a:tc>
                  <a:txBody>
                    <a:bodyPr/>
                    <a:lstStyle/>
                    <a:p>
                      <a:r>
                        <a:rPr lang="en-US" dirty="0" err="1"/>
                        <a:t>GraphQL</a:t>
                      </a:r>
                      <a:endParaRPr lang="en-US" dirty="0"/>
                    </a:p>
                  </a:txBody>
                  <a:tcPr/>
                </a:tc>
                <a:tc>
                  <a:txBody>
                    <a:bodyPr/>
                    <a:lstStyle/>
                    <a:p>
                      <a:r>
                        <a:rPr lang="en-US" dirty="0" err="1"/>
                        <a:t>gRPC</a:t>
                      </a:r>
                      <a:endParaRPr lang="en-US" dirty="0"/>
                    </a:p>
                  </a:txBody>
                  <a:tcPr/>
                </a:tc>
                <a:extLst>
                  <a:ext uri="{0D108BD9-81ED-4DB2-BD59-A6C34878D82A}">
                    <a16:rowId xmlns:a16="http://schemas.microsoft.com/office/drawing/2014/main" val="2670483516"/>
                  </a:ext>
                </a:extLst>
              </a:tr>
              <a:tr h="370840">
                <a:tc>
                  <a:txBody>
                    <a:bodyPr/>
                    <a:lstStyle/>
                    <a:p>
                      <a:r>
                        <a:rPr lang="en-US" dirty="0"/>
                        <a:t>Data Format</a:t>
                      </a:r>
                    </a:p>
                  </a:txBody>
                  <a:tcPr anchor="ctr"/>
                </a:tc>
                <a:tc>
                  <a:txBody>
                    <a:bodyPr/>
                    <a:lstStyle/>
                    <a:p>
                      <a:r>
                        <a:rPr lang="en-US" dirty="0"/>
                        <a:t>JSON, XML, Plain Text</a:t>
                      </a:r>
                    </a:p>
                  </a:txBody>
                  <a:tcPr/>
                </a:tc>
                <a:tc>
                  <a:txBody>
                    <a:bodyPr/>
                    <a:lstStyle/>
                    <a:p>
                      <a:r>
                        <a:rPr lang="en-US" dirty="0"/>
                        <a:t>JSON</a:t>
                      </a:r>
                    </a:p>
                  </a:txBody>
                  <a:tcPr/>
                </a:tc>
                <a:tc>
                  <a:txBody>
                    <a:bodyPr/>
                    <a:lstStyle/>
                    <a:p>
                      <a:r>
                        <a:rPr lang="en-US" dirty="0"/>
                        <a:t>Compact binary string</a:t>
                      </a:r>
                    </a:p>
                  </a:txBody>
                  <a:tcPr/>
                </a:tc>
                <a:extLst>
                  <a:ext uri="{0D108BD9-81ED-4DB2-BD59-A6C34878D82A}">
                    <a16:rowId xmlns:a16="http://schemas.microsoft.com/office/drawing/2014/main" val="49807402"/>
                  </a:ext>
                </a:extLst>
              </a:tr>
              <a:tr h="370840">
                <a:tc>
                  <a:txBody>
                    <a:bodyPr/>
                    <a:lstStyle/>
                    <a:p>
                      <a:r>
                        <a:rPr lang="en-US" dirty="0"/>
                        <a:t>Data Fetch</a:t>
                      </a:r>
                    </a:p>
                  </a:txBody>
                  <a:tcPr anchor="ctr"/>
                </a:tc>
                <a:tc>
                  <a:txBody>
                    <a:bodyPr/>
                    <a:lstStyle/>
                    <a:p>
                      <a:r>
                        <a:rPr lang="en-US" dirty="0"/>
                        <a:t>Pre-defined data shapes. All or nothing</a:t>
                      </a:r>
                    </a:p>
                  </a:txBody>
                  <a:tcPr/>
                </a:tc>
                <a:tc>
                  <a:txBody>
                    <a:bodyPr/>
                    <a:lstStyle/>
                    <a:p>
                      <a:r>
                        <a:rPr lang="en-US" dirty="0"/>
                        <a:t>Retrieves data in the shape the client wants it</a:t>
                      </a:r>
                    </a:p>
                  </a:txBody>
                  <a:tcPr/>
                </a:tc>
                <a:tc>
                  <a:txBody>
                    <a:bodyPr/>
                    <a:lstStyle/>
                    <a:p>
                      <a:r>
                        <a:rPr lang="en-US" dirty="0"/>
                        <a:t>Available with extensions</a:t>
                      </a:r>
                    </a:p>
                  </a:txBody>
                  <a:tcPr/>
                </a:tc>
                <a:extLst>
                  <a:ext uri="{0D108BD9-81ED-4DB2-BD59-A6C34878D82A}">
                    <a16:rowId xmlns:a16="http://schemas.microsoft.com/office/drawing/2014/main" val="706648686"/>
                  </a:ext>
                </a:extLst>
              </a:tr>
              <a:tr h="370840">
                <a:tc>
                  <a:txBody>
                    <a:bodyPr/>
                    <a:lstStyle/>
                    <a:p>
                      <a:r>
                        <a:rPr lang="en-US" dirty="0"/>
                        <a:t>Browser Support</a:t>
                      </a:r>
                    </a:p>
                  </a:txBody>
                  <a:tcPr anchor="ctr"/>
                </a:tc>
                <a:tc>
                  <a:txBody>
                    <a:bodyPr/>
                    <a:lstStyle/>
                    <a:p>
                      <a:r>
                        <a:rPr lang="en-US" dirty="0"/>
                        <a:t>Default in all modern browsers</a:t>
                      </a:r>
                    </a:p>
                  </a:txBody>
                  <a:tcPr/>
                </a:tc>
                <a:tc>
                  <a:txBody>
                    <a:bodyPr/>
                    <a:lstStyle/>
                    <a:p>
                      <a:r>
                        <a:rPr lang="en-US" dirty="0"/>
                        <a:t>Default in all modern browsers</a:t>
                      </a:r>
                    </a:p>
                  </a:txBody>
                  <a:tcPr/>
                </a:tc>
                <a:tc>
                  <a:txBody>
                    <a:bodyPr/>
                    <a:lstStyle/>
                    <a:p>
                      <a:endParaRPr lang="en-US" dirty="0"/>
                    </a:p>
                  </a:txBody>
                  <a:tcPr/>
                </a:tc>
                <a:extLst>
                  <a:ext uri="{0D108BD9-81ED-4DB2-BD59-A6C34878D82A}">
                    <a16:rowId xmlns:a16="http://schemas.microsoft.com/office/drawing/2014/main" val="2400224952"/>
                  </a:ext>
                </a:extLst>
              </a:tr>
              <a:tr h="370840">
                <a:tc>
                  <a:txBody>
                    <a:bodyPr/>
                    <a:lstStyle/>
                    <a:p>
                      <a:r>
                        <a:rPr lang="en-US" dirty="0"/>
                        <a:t>Code Generation</a:t>
                      </a:r>
                    </a:p>
                  </a:txBody>
                  <a:tcPr anchor="ctr"/>
                </a:tc>
                <a:tc>
                  <a:txBody>
                    <a:bodyPr/>
                    <a:lstStyle/>
                    <a:p>
                      <a:r>
                        <a:rPr lang="en-US" dirty="0"/>
                        <a:t>No dependencies</a:t>
                      </a:r>
                    </a:p>
                  </a:txBody>
                  <a:tcPr/>
                </a:tc>
                <a:tc>
                  <a:txBody>
                    <a:bodyPr/>
                    <a:lstStyle/>
                    <a:p>
                      <a:r>
                        <a:rPr lang="en-US" dirty="0" err="1"/>
                        <a:t>GraphQL</a:t>
                      </a:r>
                      <a:r>
                        <a:rPr lang="en-US" dirty="0"/>
                        <a:t> Schema </a:t>
                      </a:r>
                    </a:p>
                  </a:txBody>
                  <a:tcPr/>
                </a:tc>
                <a:tc>
                  <a:txBody>
                    <a:bodyPr/>
                    <a:lstStyle/>
                    <a:p>
                      <a:r>
                        <a:rPr lang="en-US" dirty="0" err="1"/>
                        <a:t>Protobuf</a:t>
                      </a:r>
                      <a:r>
                        <a:rPr lang="en-US" dirty="0"/>
                        <a:t> compiler</a:t>
                      </a:r>
                    </a:p>
                  </a:txBody>
                  <a:tcPr/>
                </a:tc>
                <a:extLst>
                  <a:ext uri="{0D108BD9-81ED-4DB2-BD59-A6C34878D82A}">
                    <a16:rowId xmlns:a16="http://schemas.microsoft.com/office/drawing/2014/main" val="1054625892"/>
                  </a:ext>
                </a:extLst>
              </a:tr>
              <a:tr h="370840">
                <a:tc>
                  <a:txBody>
                    <a:bodyPr/>
                    <a:lstStyle/>
                    <a:p>
                      <a:r>
                        <a:rPr lang="en-US" dirty="0"/>
                        <a:t>Response Time</a:t>
                      </a:r>
                    </a:p>
                  </a:txBody>
                  <a:tcPr anchor="ctr"/>
                </a:tc>
                <a:tc>
                  <a:txBody>
                    <a:bodyPr/>
                    <a:lstStyle/>
                    <a:p>
                      <a:endParaRPr lang="en-US"/>
                    </a:p>
                  </a:txBody>
                  <a:tcPr/>
                </a:tc>
                <a:tc>
                  <a:txBody>
                    <a:bodyPr/>
                    <a:lstStyle/>
                    <a:p>
                      <a:endParaRPr lang="en-US"/>
                    </a:p>
                  </a:txBody>
                  <a:tcPr/>
                </a:tc>
                <a:tc>
                  <a:txBody>
                    <a:bodyPr/>
                    <a:lstStyle/>
                    <a:p>
                      <a:r>
                        <a:rPr lang="en-US" dirty="0"/>
                        <a:t>Extremely performance</a:t>
                      </a:r>
                    </a:p>
                  </a:txBody>
                  <a:tcPr/>
                </a:tc>
                <a:extLst>
                  <a:ext uri="{0D108BD9-81ED-4DB2-BD59-A6C34878D82A}">
                    <a16:rowId xmlns:a16="http://schemas.microsoft.com/office/drawing/2014/main" val="3175286870"/>
                  </a:ext>
                </a:extLst>
              </a:tr>
              <a:tr h="370840">
                <a:tc>
                  <a:txBody>
                    <a:bodyPr/>
                    <a:lstStyle/>
                    <a:p>
                      <a:r>
                        <a:rPr lang="en-US" dirty="0"/>
                        <a:t>Usage</a:t>
                      </a:r>
                    </a:p>
                  </a:txBody>
                  <a:tcPr anchor="ctr"/>
                </a:tc>
                <a:tc>
                  <a:txBody>
                    <a:bodyPr/>
                    <a:lstStyle/>
                    <a:p>
                      <a:r>
                        <a:rPr lang="en-US" dirty="0"/>
                        <a:t>Easiest to implement most domains</a:t>
                      </a:r>
                    </a:p>
                  </a:txBody>
                  <a:tcPr/>
                </a:tc>
                <a:tc>
                  <a:txBody>
                    <a:bodyPr/>
                    <a:lstStyle/>
                    <a:p>
                      <a:r>
                        <a:rPr lang="en-US" dirty="0"/>
                        <a:t>Most useful when clients should decide what data they want</a:t>
                      </a:r>
                    </a:p>
                  </a:txBody>
                  <a:tcPr/>
                </a:tc>
                <a:tc>
                  <a:txBody>
                    <a:bodyPr/>
                    <a:lstStyle/>
                    <a:p>
                      <a:r>
                        <a:rPr lang="en-US" dirty="0"/>
                        <a:t>Best-fit for frequent internal interactions between microservices</a:t>
                      </a:r>
                    </a:p>
                  </a:txBody>
                  <a:tcPr/>
                </a:tc>
                <a:extLst>
                  <a:ext uri="{0D108BD9-81ED-4DB2-BD59-A6C34878D82A}">
                    <a16:rowId xmlns:a16="http://schemas.microsoft.com/office/drawing/2014/main" val="2330723727"/>
                  </a:ext>
                </a:extLst>
              </a:tr>
              <a:tr h="370840">
                <a:tc>
                  <a:txBody>
                    <a:bodyPr/>
                    <a:lstStyle/>
                    <a:p>
                      <a:r>
                        <a:rPr lang="en-US" dirty="0"/>
                        <a:t>Protocol</a:t>
                      </a:r>
                    </a:p>
                  </a:txBody>
                  <a:tcPr anchor="ctr"/>
                </a:tc>
                <a:tc>
                  <a:txBody>
                    <a:bodyPr/>
                    <a:lstStyle/>
                    <a:p>
                      <a:r>
                        <a:rPr lang="en-US" dirty="0"/>
                        <a:t>HTTP 1.0 / 1.1 / 2.0</a:t>
                      </a:r>
                    </a:p>
                  </a:txBody>
                  <a:tcPr/>
                </a:tc>
                <a:tc>
                  <a:txBody>
                    <a:bodyPr/>
                    <a:lstStyle/>
                    <a:p>
                      <a:r>
                        <a:rPr lang="en-US" dirty="0"/>
                        <a:t>HTTP 1.0 / 1.1 / 2.0</a:t>
                      </a:r>
                    </a:p>
                  </a:txBody>
                  <a:tcPr/>
                </a:tc>
                <a:tc>
                  <a:txBody>
                    <a:bodyPr/>
                    <a:lstStyle/>
                    <a:p>
                      <a:r>
                        <a:rPr lang="en-US" dirty="0"/>
                        <a:t>HTTP/2</a:t>
                      </a:r>
                    </a:p>
                  </a:txBody>
                  <a:tcPr/>
                </a:tc>
                <a:extLst>
                  <a:ext uri="{0D108BD9-81ED-4DB2-BD59-A6C34878D82A}">
                    <a16:rowId xmlns:a16="http://schemas.microsoft.com/office/drawing/2014/main" val="163887038"/>
                  </a:ext>
                </a:extLst>
              </a:tr>
            </a:tbl>
          </a:graphicData>
        </a:graphic>
      </p:graphicFrame>
    </p:spTree>
    <p:extLst>
      <p:ext uri="{BB962C8B-B14F-4D97-AF65-F5344CB8AC3E}">
        <p14:creationId xmlns:p14="http://schemas.microsoft.com/office/powerpoint/2010/main" val="26708392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F1BBB-5256-825E-31D0-4B3662FCA2DB}"/>
              </a:ext>
            </a:extLst>
          </p:cNvPr>
          <p:cNvSpPr>
            <a:spLocks noGrp="1"/>
          </p:cNvSpPr>
          <p:nvPr>
            <p:ph type="title"/>
          </p:nvPr>
        </p:nvSpPr>
        <p:spPr/>
        <p:txBody>
          <a:bodyPr/>
          <a:lstStyle/>
          <a:p>
            <a:r>
              <a:rPr lang="en-US" dirty="0"/>
              <a:t>Designing REST APIs</a:t>
            </a:r>
          </a:p>
        </p:txBody>
      </p:sp>
      <p:sp>
        <p:nvSpPr>
          <p:cNvPr id="3" name="Content Placeholder 2">
            <a:extLst>
              <a:ext uri="{FF2B5EF4-FFF2-40B4-BE49-F238E27FC236}">
                <a16:creationId xmlns:a16="http://schemas.microsoft.com/office/drawing/2014/main" id="{EA301549-12BF-EA3E-4D4D-AD2353E2ACCB}"/>
              </a:ext>
            </a:extLst>
          </p:cNvPr>
          <p:cNvSpPr>
            <a:spLocks noGrp="1"/>
          </p:cNvSpPr>
          <p:nvPr>
            <p:ph idx="1"/>
          </p:nvPr>
        </p:nvSpPr>
        <p:spPr>
          <a:xfrm>
            <a:off x="913795" y="1732449"/>
            <a:ext cx="4426301" cy="4851231"/>
          </a:xfrm>
        </p:spPr>
        <p:txBody>
          <a:bodyPr>
            <a:normAutofit fontScale="77500" lnSpcReduction="2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r>
              <a:rPr lang="en-US" dirty="0"/>
              <a:t>HTTP Status Code Ranges</a:t>
            </a:r>
          </a:p>
          <a:p>
            <a:pPr lvl="1"/>
            <a:r>
              <a:rPr lang="en-US" dirty="0"/>
              <a:t>1xx | Informational</a:t>
            </a:r>
          </a:p>
          <a:p>
            <a:pPr lvl="1"/>
            <a:r>
              <a:rPr lang="en-US" dirty="0"/>
              <a:t>2xx | Successful Outcomes</a:t>
            </a:r>
          </a:p>
          <a:p>
            <a:pPr lvl="1"/>
            <a:r>
              <a:rPr lang="en-US" dirty="0"/>
              <a:t>3xx | Redirection</a:t>
            </a:r>
          </a:p>
          <a:p>
            <a:pPr lvl="1"/>
            <a:r>
              <a:rPr lang="en-US" dirty="0"/>
              <a:t>4xx | Client-side Errors</a:t>
            </a:r>
          </a:p>
          <a:p>
            <a:pPr lvl="1"/>
            <a:r>
              <a:rPr lang="en-US" dirty="0"/>
              <a:t>5xx | Server-side Errors</a:t>
            </a:r>
          </a:p>
          <a:p>
            <a:pPr lvl="2"/>
            <a:endParaRPr lang="en-US" dirty="0"/>
          </a:p>
        </p:txBody>
      </p:sp>
      <p:sp>
        <p:nvSpPr>
          <p:cNvPr id="4" name="Content Placeholder 2">
            <a:extLst>
              <a:ext uri="{FF2B5EF4-FFF2-40B4-BE49-F238E27FC236}">
                <a16:creationId xmlns:a16="http://schemas.microsoft.com/office/drawing/2014/main" id="{794B65CB-90AA-B626-80EC-DF9CD6F4CFD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t>Library REST API</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a:t>
            </a:r>
            <a:r>
              <a:rPr lang="en-US" sz="1400" dirty="0" err="1">
                <a:latin typeface="Courier New" panose="02070309020205020404" pitchFamily="49" charset="0"/>
                <a:cs typeface="Courier New" panose="02070309020205020404" pitchFamily="49" charset="0"/>
              </a:rPr>
              <a:t>books?search-filters</a:t>
            </a:r>
            <a:r>
              <a:rPr lang="en-US" sz="1400" dirty="0">
                <a:latin typeface="Courier New" panose="02070309020205020404" pitchFamily="49" charset="0"/>
                <a:cs typeface="Courier New" panose="02070309020205020404" pitchFamily="49" charset="0"/>
              </a:rPr>
              <a:t>={}</a:t>
            </a:r>
            <a:endParaRPr lang="en-US" dirty="0"/>
          </a:p>
          <a:p>
            <a:pPr lvl="3"/>
            <a:r>
              <a:rPr lang="en-US" sz="1200" dirty="0"/>
              <a:t>Show me a list of books</a:t>
            </a:r>
          </a:p>
          <a:p>
            <a:pPr lvl="2"/>
            <a:r>
              <a:rPr lang="en-US" dirty="0">
                <a:solidFill>
                  <a:schemeClr val="accent1"/>
                </a:solidFill>
              </a:rPr>
              <a:t>GET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p>
          <a:p>
            <a:pPr lvl="3"/>
            <a:r>
              <a:rPr lang="en-US" sz="1200" dirty="0"/>
              <a:t>Show me book with ID = </a:t>
            </a:r>
            <a:r>
              <a:rPr lang="en-US" sz="1200" dirty="0">
                <a:latin typeface="Courier New" panose="02070309020205020404" pitchFamily="49" charset="0"/>
                <a:cs typeface="Courier New" panose="02070309020205020404" pitchFamily="49" charset="0"/>
              </a:rPr>
              <a:t>{id}</a:t>
            </a:r>
          </a:p>
          <a:p>
            <a:pPr lvl="2"/>
            <a:r>
              <a:rPr lang="en-US" dirty="0">
                <a:solidFill>
                  <a:srgbClr val="00B0F0"/>
                </a:solidFill>
              </a:rPr>
              <a:t>POST</a:t>
            </a:r>
            <a:r>
              <a:rPr lang="en-US" dirty="0"/>
              <a:t> </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  +  { JSON payload } </a:t>
            </a:r>
          </a:p>
          <a:p>
            <a:pPr lvl="3"/>
            <a:r>
              <a:rPr lang="en-US" sz="1200" dirty="0"/>
              <a:t>Create a new book resource</a:t>
            </a:r>
          </a:p>
          <a:p>
            <a:pPr lvl="1"/>
            <a:r>
              <a:rPr lang="en-US" dirty="0"/>
              <a:t>More on this later</a:t>
            </a:r>
          </a:p>
          <a:p>
            <a:pPr lvl="1"/>
            <a:endParaRPr lang="en-US" dirty="0"/>
          </a:p>
        </p:txBody>
      </p:sp>
    </p:spTree>
    <p:extLst>
      <p:ext uri="{BB962C8B-B14F-4D97-AF65-F5344CB8AC3E}">
        <p14:creationId xmlns:p14="http://schemas.microsoft.com/office/powerpoint/2010/main" val="100059913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F0B9FB-B7C1-E6E7-910F-99759F2B0B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64851A-5496-8726-5478-92605235BEB5}"/>
              </a:ext>
            </a:extLst>
          </p:cNvPr>
          <p:cNvSpPr>
            <a:spLocks noGrp="1"/>
          </p:cNvSpPr>
          <p:nvPr>
            <p:ph type="title"/>
          </p:nvPr>
        </p:nvSpPr>
        <p:spPr/>
        <p:txBody>
          <a:bodyPr/>
          <a:lstStyle/>
          <a:p>
            <a:r>
              <a:rPr lang="en-US" dirty="0"/>
              <a:t>Recap | REST Constraints</a:t>
            </a:r>
          </a:p>
        </p:txBody>
      </p:sp>
      <p:sp>
        <p:nvSpPr>
          <p:cNvPr id="3" name="Content Placeholder 2">
            <a:extLst>
              <a:ext uri="{FF2B5EF4-FFF2-40B4-BE49-F238E27FC236}">
                <a16:creationId xmlns:a16="http://schemas.microsoft.com/office/drawing/2014/main" id="{6641E1CA-F6FE-3CA4-86AF-4DB6DCACACD2}"/>
              </a:ext>
            </a:extLst>
          </p:cNvPr>
          <p:cNvSpPr>
            <a:spLocks noGrp="1"/>
          </p:cNvSpPr>
          <p:nvPr>
            <p:ph idx="1"/>
          </p:nvPr>
        </p:nvSpPr>
        <p:spPr>
          <a:xfrm>
            <a:off x="913795" y="1732449"/>
            <a:ext cx="8321645" cy="4677495"/>
          </a:xfrm>
        </p:spPr>
        <p:txBody>
          <a:bodyPr>
            <a:normAutofit fontScale="92500"/>
          </a:bodyPr>
          <a:lstStyle/>
          <a:p>
            <a:r>
              <a:rPr lang="en-US" dirty="0"/>
              <a:t>The “Rules”</a:t>
            </a:r>
          </a:p>
          <a:p>
            <a:pPr lvl="1"/>
            <a:r>
              <a:rPr lang="en-US" dirty="0"/>
              <a:t>Client-Server</a:t>
            </a:r>
          </a:p>
          <a:p>
            <a:pPr lvl="2"/>
            <a:r>
              <a:rPr lang="en-US" dirty="0"/>
              <a:t>Separation of concerns between UI/Clients and data/storage/server/business logic</a:t>
            </a:r>
          </a:p>
          <a:p>
            <a:pPr lvl="1"/>
            <a:r>
              <a:rPr lang="en-US" dirty="0"/>
              <a:t>Stateless</a:t>
            </a:r>
          </a:p>
          <a:p>
            <a:pPr lvl="2"/>
            <a:r>
              <a:rPr lang="en-US" dirty="0"/>
              <a:t>Each request is stand-alone. No required state between requests</a:t>
            </a:r>
          </a:p>
          <a:p>
            <a:pPr lvl="1"/>
            <a:r>
              <a:rPr lang="en-US" dirty="0"/>
              <a:t>Cacheable</a:t>
            </a:r>
          </a:p>
          <a:p>
            <a:pPr lvl="2"/>
            <a:r>
              <a:rPr lang="en-US" dirty="0"/>
              <a:t>Responses should identify if client should cache them or not as indicated in response Headers</a:t>
            </a:r>
          </a:p>
          <a:p>
            <a:pPr lvl="1"/>
            <a:r>
              <a:rPr lang="en-US" dirty="0"/>
              <a:t>Uniform Interface</a:t>
            </a:r>
          </a:p>
          <a:p>
            <a:pPr lvl="2"/>
            <a:r>
              <a:rPr lang="en-US" dirty="0"/>
              <a:t>Document with Open API Spec</a:t>
            </a:r>
          </a:p>
          <a:p>
            <a:pPr lvl="1"/>
            <a:r>
              <a:rPr lang="en-US" dirty="0"/>
              <a:t>Layered System</a:t>
            </a:r>
          </a:p>
          <a:p>
            <a:pPr lvl="2"/>
            <a:r>
              <a:rPr lang="en-US" dirty="0"/>
              <a:t>Intermediaries (proxies, gateways, middleware) can be inserted as pre or post processing.  Mileage may vary depending on framework used.</a:t>
            </a:r>
          </a:p>
          <a:p>
            <a:pPr lvl="2"/>
            <a:endParaRPr lang="en-US" dirty="0"/>
          </a:p>
        </p:txBody>
      </p:sp>
    </p:spTree>
    <p:extLst>
      <p:ext uri="{BB962C8B-B14F-4D97-AF65-F5344CB8AC3E}">
        <p14:creationId xmlns:p14="http://schemas.microsoft.com/office/powerpoint/2010/main" val="148704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E3B46-876F-3C57-ECA8-4003DAE02AC8}"/>
              </a:ext>
            </a:extLst>
          </p:cNvPr>
          <p:cNvSpPr>
            <a:spLocks noGrp="1"/>
          </p:cNvSpPr>
          <p:nvPr>
            <p:ph type="title"/>
          </p:nvPr>
        </p:nvSpPr>
        <p:spPr/>
        <p:txBody>
          <a:bodyPr/>
          <a:lstStyle/>
          <a:p>
            <a:r>
              <a:rPr lang="en-US" dirty="0"/>
              <a:t>Pre-Flight Check</a:t>
            </a:r>
          </a:p>
        </p:txBody>
      </p:sp>
      <p:sp>
        <p:nvSpPr>
          <p:cNvPr id="3" name="Content Placeholder 2">
            <a:extLst>
              <a:ext uri="{FF2B5EF4-FFF2-40B4-BE49-F238E27FC236}">
                <a16:creationId xmlns:a16="http://schemas.microsoft.com/office/drawing/2014/main" id="{56CF61DF-D06B-AD92-3060-2B71136C44B3}"/>
              </a:ext>
            </a:extLst>
          </p:cNvPr>
          <p:cNvSpPr>
            <a:spLocks noGrp="1"/>
          </p:cNvSpPr>
          <p:nvPr>
            <p:ph idx="1"/>
          </p:nvPr>
        </p:nvSpPr>
        <p:spPr>
          <a:xfrm>
            <a:off x="913795" y="1732449"/>
            <a:ext cx="5935061" cy="4058751"/>
          </a:xfrm>
        </p:spPr>
        <p:txBody>
          <a:bodyPr>
            <a:normAutofit fontScale="92500" lnSpcReduction="10000"/>
          </a:bodyPr>
          <a:lstStyle/>
          <a:p>
            <a:r>
              <a:rPr lang="en-US" dirty="0"/>
              <a:t>You have setup up a work environment</a:t>
            </a:r>
          </a:p>
          <a:p>
            <a:pPr lvl="1"/>
            <a:r>
              <a:rPr lang="en-US" dirty="0"/>
              <a:t>Clone the </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-workshop</a:t>
            </a:r>
            <a:r>
              <a:rPr lang="en-US" dirty="0"/>
              <a:t> mono-repo</a:t>
            </a:r>
          </a:p>
          <a:p>
            <a:pPr lvl="1"/>
            <a:r>
              <a:rPr lang="en-US" dirty="0"/>
              <a:t>You can run the REST API under the directory </a:t>
            </a:r>
            <a:r>
              <a:rPr lang="en-US" dirty="0">
                <a:solidFill>
                  <a:schemeClr val="accent1"/>
                </a:solidFill>
                <a:latin typeface="OCR A Extended" panose="02010509020102010303" pitchFamily="50" charset="0"/>
              </a:rPr>
              <a:t>library-</a:t>
            </a:r>
            <a:r>
              <a:rPr lang="en-US" dirty="0" err="1">
                <a:solidFill>
                  <a:schemeClr val="accent1"/>
                </a:solidFill>
                <a:latin typeface="OCR A Extended" panose="02010509020102010303" pitchFamily="50" charset="0"/>
              </a:rPr>
              <a:t>api</a:t>
            </a:r>
            <a:r>
              <a:rPr lang="en-US" dirty="0">
                <a:solidFill>
                  <a:schemeClr val="accent1"/>
                </a:solidFill>
                <a:latin typeface="OCR A Extended" panose="02010509020102010303" pitchFamily="50" charset="0"/>
              </a:rPr>
              <a:t>-basic</a:t>
            </a:r>
          </a:p>
          <a:p>
            <a:pPr lvl="1"/>
            <a:r>
              <a:rPr lang="en-US" dirty="0"/>
              <a:t>Look at the README.md document for instructions</a:t>
            </a:r>
          </a:p>
          <a:p>
            <a:r>
              <a:rPr lang="en-US" b="1" dirty="0">
                <a:solidFill>
                  <a:srgbClr val="FFC000"/>
                </a:solidFill>
              </a:rPr>
              <a:t>Disclaimer:</a:t>
            </a:r>
            <a:r>
              <a:rPr lang="en-US" dirty="0"/>
              <a:t>  Most of my experience is building REST APIs using </a:t>
            </a:r>
            <a:r>
              <a:rPr lang="en-US" dirty="0" err="1"/>
              <a:t>c#</a:t>
            </a:r>
            <a:r>
              <a:rPr lang="en-US" dirty="0"/>
              <a:t> and the dotnet core platform for RESTful APIs.  If you are experienced in Python and could improve upon the code presented here, feel free to submit PRs to the repo so others can benefit too</a:t>
            </a:r>
          </a:p>
          <a:p>
            <a:r>
              <a:rPr lang="en-US" dirty="0"/>
              <a:t>We continue the story from here…</a:t>
            </a:r>
          </a:p>
        </p:txBody>
      </p:sp>
    </p:spTree>
    <p:extLst>
      <p:ext uri="{BB962C8B-B14F-4D97-AF65-F5344CB8AC3E}">
        <p14:creationId xmlns:p14="http://schemas.microsoft.com/office/powerpoint/2010/main" val="18143557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E8D93D-0F82-DA54-4770-7CF1FFCEA7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DD70D3-29ED-36B1-C53F-BAA268707770}"/>
              </a:ext>
            </a:extLst>
          </p:cNvPr>
          <p:cNvSpPr>
            <a:spLocks noGrp="1"/>
          </p:cNvSpPr>
          <p:nvPr>
            <p:ph type="title"/>
          </p:nvPr>
        </p:nvSpPr>
        <p:spPr/>
        <p:txBody>
          <a:bodyPr/>
          <a:lstStyle/>
          <a:p>
            <a:r>
              <a:rPr lang="en-US" dirty="0"/>
              <a:t>Recap | REST Benefits</a:t>
            </a:r>
          </a:p>
        </p:txBody>
      </p:sp>
      <p:sp>
        <p:nvSpPr>
          <p:cNvPr id="3" name="Content Placeholder 2">
            <a:extLst>
              <a:ext uri="{FF2B5EF4-FFF2-40B4-BE49-F238E27FC236}">
                <a16:creationId xmlns:a16="http://schemas.microsoft.com/office/drawing/2014/main" id="{A44C6151-5215-8D48-25FF-9DFEE2C49E97}"/>
              </a:ext>
            </a:extLst>
          </p:cNvPr>
          <p:cNvSpPr>
            <a:spLocks noGrp="1"/>
          </p:cNvSpPr>
          <p:nvPr>
            <p:ph idx="1"/>
          </p:nvPr>
        </p:nvSpPr>
        <p:spPr>
          <a:xfrm>
            <a:off x="913795" y="1732449"/>
            <a:ext cx="4517741" cy="4677495"/>
          </a:xfrm>
        </p:spPr>
        <p:txBody>
          <a:bodyPr>
            <a:normAutofit/>
          </a:bodyPr>
          <a:lstStyle/>
          <a:p>
            <a:r>
              <a:rPr lang="en-US" dirty="0"/>
              <a:t>The “Benes”</a:t>
            </a:r>
          </a:p>
          <a:p>
            <a:pPr lvl="1"/>
            <a:r>
              <a:rPr lang="en-US" dirty="0"/>
              <a:t>Scalability</a:t>
            </a:r>
          </a:p>
          <a:p>
            <a:pPr lvl="1"/>
            <a:r>
              <a:rPr lang="en-US" dirty="0"/>
              <a:t>Performance &amp; Efficiency</a:t>
            </a:r>
          </a:p>
          <a:p>
            <a:pPr lvl="1"/>
            <a:r>
              <a:rPr lang="en-US" dirty="0"/>
              <a:t>Simplicity</a:t>
            </a:r>
          </a:p>
          <a:p>
            <a:pPr lvl="1"/>
            <a:r>
              <a:rPr lang="en-US" dirty="0"/>
              <a:t>Evolvability</a:t>
            </a:r>
          </a:p>
          <a:p>
            <a:pPr lvl="1"/>
            <a:r>
              <a:rPr lang="en-US" dirty="0"/>
              <a:t>Modifiability</a:t>
            </a:r>
          </a:p>
          <a:p>
            <a:pPr lvl="1"/>
            <a:r>
              <a:rPr lang="en-US" dirty="0"/>
              <a:t>Visibility</a:t>
            </a:r>
          </a:p>
          <a:p>
            <a:pPr lvl="1"/>
            <a:r>
              <a:rPr lang="en-US" dirty="0"/>
              <a:t>Reliability</a:t>
            </a:r>
          </a:p>
          <a:p>
            <a:pPr lvl="1"/>
            <a:r>
              <a:rPr lang="en-US" dirty="0"/>
              <a:t>Security</a:t>
            </a:r>
          </a:p>
          <a:p>
            <a:pPr lvl="2"/>
            <a:endParaRPr lang="en-US" dirty="0"/>
          </a:p>
        </p:txBody>
      </p:sp>
      <p:pic>
        <p:nvPicPr>
          <p:cNvPr id="5" name="Picture 4">
            <a:extLst>
              <a:ext uri="{FF2B5EF4-FFF2-40B4-BE49-F238E27FC236}">
                <a16:creationId xmlns:a16="http://schemas.microsoft.com/office/drawing/2014/main" id="{ED8624D7-C7B6-DE56-2E15-BDB01C040B18}"/>
              </a:ext>
            </a:extLst>
          </p:cNvPr>
          <p:cNvPicPr>
            <a:picLocks noChangeAspect="1"/>
          </p:cNvPicPr>
          <p:nvPr/>
        </p:nvPicPr>
        <p:blipFill>
          <a:blip r:embed="rId2"/>
          <a:stretch>
            <a:fillRect/>
          </a:stretch>
        </p:blipFill>
        <p:spPr>
          <a:xfrm>
            <a:off x="6090676" y="2032096"/>
            <a:ext cx="2135826" cy="2793807"/>
          </a:xfrm>
          <a:prstGeom prst="rect">
            <a:avLst/>
          </a:prstGeom>
        </p:spPr>
      </p:pic>
      <p:pic>
        <p:nvPicPr>
          <p:cNvPr id="7" name="Picture 6">
            <a:extLst>
              <a:ext uri="{FF2B5EF4-FFF2-40B4-BE49-F238E27FC236}">
                <a16:creationId xmlns:a16="http://schemas.microsoft.com/office/drawing/2014/main" id="{83B2A3AC-1677-1B05-80EF-FD9DC2334251}"/>
              </a:ext>
            </a:extLst>
          </p:cNvPr>
          <p:cNvPicPr>
            <a:picLocks noChangeAspect="1"/>
          </p:cNvPicPr>
          <p:nvPr/>
        </p:nvPicPr>
        <p:blipFill>
          <a:blip r:embed="rId3"/>
          <a:stretch>
            <a:fillRect/>
          </a:stretch>
        </p:blipFill>
        <p:spPr>
          <a:xfrm>
            <a:off x="9082855" y="791984"/>
            <a:ext cx="2096546" cy="2637016"/>
          </a:xfrm>
          <a:prstGeom prst="rect">
            <a:avLst/>
          </a:prstGeom>
        </p:spPr>
      </p:pic>
      <p:pic>
        <p:nvPicPr>
          <p:cNvPr id="9" name="Picture 8">
            <a:extLst>
              <a:ext uri="{FF2B5EF4-FFF2-40B4-BE49-F238E27FC236}">
                <a16:creationId xmlns:a16="http://schemas.microsoft.com/office/drawing/2014/main" id="{2F5B654A-FBD7-1A13-B647-A0162A5BEF93}"/>
              </a:ext>
            </a:extLst>
          </p:cNvPr>
          <p:cNvPicPr>
            <a:picLocks noChangeAspect="1"/>
          </p:cNvPicPr>
          <p:nvPr/>
        </p:nvPicPr>
        <p:blipFill>
          <a:blip r:embed="rId4"/>
          <a:stretch>
            <a:fillRect/>
          </a:stretch>
        </p:blipFill>
        <p:spPr>
          <a:xfrm>
            <a:off x="8717293" y="3938028"/>
            <a:ext cx="2135826" cy="2602477"/>
          </a:xfrm>
          <a:prstGeom prst="rect">
            <a:avLst/>
          </a:prstGeom>
        </p:spPr>
      </p:pic>
    </p:spTree>
    <p:extLst>
      <p:ext uri="{BB962C8B-B14F-4D97-AF65-F5344CB8AC3E}">
        <p14:creationId xmlns:p14="http://schemas.microsoft.com/office/powerpoint/2010/main" val="12878735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7D035-25AB-33C2-5D7C-8D2DD46A50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613E31-D038-DF5E-18FE-0C4D0ACF55BA}"/>
              </a:ext>
            </a:extLst>
          </p:cNvPr>
          <p:cNvSpPr>
            <a:spLocks noGrp="1"/>
          </p:cNvSpPr>
          <p:nvPr>
            <p:ph type="title"/>
          </p:nvPr>
        </p:nvSpPr>
        <p:spPr/>
        <p:txBody>
          <a:bodyPr/>
          <a:lstStyle/>
          <a:p>
            <a:r>
              <a:rPr lang="en-US"/>
              <a:t>Recap | REST Trade-offs</a:t>
            </a:r>
            <a:endParaRPr lang="en-US" dirty="0"/>
          </a:p>
        </p:txBody>
      </p:sp>
      <p:sp>
        <p:nvSpPr>
          <p:cNvPr id="3" name="Content Placeholder 2">
            <a:extLst>
              <a:ext uri="{FF2B5EF4-FFF2-40B4-BE49-F238E27FC236}">
                <a16:creationId xmlns:a16="http://schemas.microsoft.com/office/drawing/2014/main" id="{31A90794-3BAB-44C6-B00B-CE319E9E275E}"/>
              </a:ext>
            </a:extLst>
          </p:cNvPr>
          <p:cNvSpPr>
            <a:spLocks noGrp="1"/>
          </p:cNvSpPr>
          <p:nvPr>
            <p:ph idx="1"/>
          </p:nvPr>
        </p:nvSpPr>
        <p:spPr>
          <a:xfrm>
            <a:off x="913795" y="1732449"/>
            <a:ext cx="4517741" cy="4677495"/>
          </a:xfrm>
        </p:spPr>
        <p:txBody>
          <a:bodyPr>
            <a:normAutofit/>
          </a:bodyPr>
          <a:lstStyle/>
          <a:p>
            <a:r>
              <a:rPr lang="en-US" dirty="0"/>
              <a:t>The “Trade-offs”</a:t>
            </a:r>
          </a:p>
          <a:p>
            <a:pPr lvl="1"/>
            <a:r>
              <a:rPr lang="en-US" dirty="0"/>
              <a:t>Statelessness increases overhead per-request. The client must convey the full context for the interaction.</a:t>
            </a:r>
          </a:p>
          <a:p>
            <a:pPr lvl="1"/>
            <a:r>
              <a:rPr lang="en-US" dirty="0"/>
              <a:t>Layering improves scalability but can add latency (speed of light is the limit)</a:t>
            </a:r>
          </a:p>
          <a:p>
            <a:pPr lvl="1"/>
            <a:r>
              <a:rPr lang="en-US" dirty="0"/>
              <a:t>REST reduces coupling to the published API surface/specification, but callers are often penalized for extra-round trips</a:t>
            </a:r>
          </a:p>
          <a:p>
            <a:pPr lvl="1"/>
            <a:endParaRPr lang="en-US" dirty="0"/>
          </a:p>
        </p:txBody>
      </p:sp>
      <p:pic>
        <p:nvPicPr>
          <p:cNvPr id="6" name="Picture 5">
            <a:extLst>
              <a:ext uri="{FF2B5EF4-FFF2-40B4-BE49-F238E27FC236}">
                <a16:creationId xmlns:a16="http://schemas.microsoft.com/office/drawing/2014/main" id="{C6410822-6F2E-AD20-EEB7-5BEF69C60FAC}"/>
              </a:ext>
            </a:extLst>
          </p:cNvPr>
          <p:cNvPicPr>
            <a:picLocks noChangeAspect="1"/>
          </p:cNvPicPr>
          <p:nvPr/>
        </p:nvPicPr>
        <p:blipFill>
          <a:blip r:embed="rId2"/>
          <a:stretch>
            <a:fillRect/>
          </a:stretch>
        </p:blipFill>
        <p:spPr>
          <a:xfrm>
            <a:off x="7757240" y="2404192"/>
            <a:ext cx="2310785" cy="2049615"/>
          </a:xfrm>
          <a:prstGeom prst="rect">
            <a:avLst/>
          </a:prstGeom>
        </p:spPr>
      </p:pic>
    </p:spTree>
    <p:extLst>
      <p:ext uri="{BB962C8B-B14F-4D97-AF65-F5344CB8AC3E}">
        <p14:creationId xmlns:p14="http://schemas.microsoft.com/office/powerpoint/2010/main" val="344008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37FE5-8848-7ABF-CF03-470BC1FF27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B24549-0294-ACAE-F5FA-0C6435D51BA4}"/>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3</a:t>
            </a:r>
          </a:p>
        </p:txBody>
      </p:sp>
      <p:sp>
        <p:nvSpPr>
          <p:cNvPr id="3" name="Content Placeholder 2">
            <a:extLst>
              <a:ext uri="{FF2B5EF4-FFF2-40B4-BE49-F238E27FC236}">
                <a16:creationId xmlns:a16="http://schemas.microsoft.com/office/drawing/2014/main" id="{9453B9BA-3616-C04F-888B-4DF0AF061686}"/>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Hands-On</a:t>
            </a:r>
          </a:p>
          <a:p>
            <a:pPr marL="0" indent="0" algn="r">
              <a:buNone/>
            </a:pPr>
            <a:endParaRPr lang="en-US" dirty="0">
              <a:solidFill>
                <a:schemeClr val="tx1"/>
              </a:solidFill>
            </a:endParaRPr>
          </a:p>
          <a:p>
            <a:pPr marL="0" indent="0" algn="r">
              <a:buNone/>
            </a:pPr>
            <a:endParaRPr lang="en-US" dirty="0">
              <a:solidFill>
                <a:schemeClr val="tx1"/>
              </a:solidFill>
            </a:endParaRPr>
          </a:p>
          <a:p>
            <a:pPr marL="0" indent="0" algn="r">
              <a:buNone/>
            </a:pPr>
            <a:r>
              <a:rPr lang="en-US" dirty="0">
                <a:solidFill>
                  <a:schemeClr val="tx1"/>
                </a:solidFill>
              </a:rPr>
              <a:t>Resource</a:t>
            </a:r>
          </a:p>
          <a:p>
            <a:pPr marL="0" indent="0" algn="r">
              <a:buNone/>
            </a:pPr>
            <a:r>
              <a:rPr lang="en-US" dirty="0">
                <a:solidFill>
                  <a:schemeClr val="tx1"/>
                </a:solidFill>
              </a:rPr>
              <a:t>Modeling &amp; URL </a:t>
            </a:r>
          </a:p>
          <a:p>
            <a:pPr marL="0" indent="0" algn="r">
              <a:buNone/>
            </a:pPr>
            <a:r>
              <a:rPr lang="en-US" dirty="0">
                <a:solidFill>
                  <a:schemeClr val="tx1"/>
                </a:solidFill>
              </a:rPr>
              <a:t>Design</a:t>
            </a:r>
          </a:p>
        </p:txBody>
      </p:sp>
    </p:spTree>
    <p:extLst>
      <p:ext uri="{BB962C8B-B14F-4D97-AF65-F5344CB8AC3E}">
        <p14:creationId xmlns:p14="http://schemas.microsoft.com/office/powerpoint/2010/main" val="170481267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FC28C-4685-383A-66FB-3EA95793E11D}"/>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68D9F012-345C-4BB6-8C10-1D58DA13B9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6A5C0EC5-9B5A-1838-3F6D-C017E811CE47}"/>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5E1ED79E-8330-5A50-D86A-5BECE80C7659}"/>
              </a:ext>
            </a:extLst>
          </p:cNvPr>
          <p:cNvSpPr>
            <a:spLocks noGrp="1"/>
          </p:cNvSpPr>
          <p:nvPr>
            <p:ph idx="1"/>
          </p:nvPr>
        </p:nvSpPr>
        <p:spPr>
          <a:xfrm>
            <a:off x="5722862" y="1732449"/>
            <a:ext cx="5546272" cy="4058751"/>
          </a:xfrm>
        </p:spPr>
        <p:txBody>
          <a:bodyPr anchor="ctr">
            <a:normAutofit/>
          </a:bodyPr>
          <a:lstStyle/>
          <a:p>
            <a:pPr>
              <a:lnSpc>
                <a:spcPct val="90000"/>
              </a:lnSpc>
            </a:pPr>
            <a:r>
              <a:rPr lang="en-US" sz="1500" dirty="0"/>
              <a:t>Domain facts</a:t>
            </a:r>
          </a:p>
          <a:p>
            <a:pPr lvl="1">
              <a:lnSpc>
                <a:spcPct val="90000"/>
              </a:lnSpc>
            </a:pPr>
            <a:r>
              <a:rPr lang="en-US" sz="1500" dirty="0"/>
              <a:t>You run a public library.</a:t>
            </a:r>
          </a:p>
          <a:p>
            <a:pPr lvl="1">
              <a:lnSpc>
                <a:spcPct val="90000"/>
              </a:lnSpc>
            </a:pPr>
            <a:r>
              <a:rPr lang="en-US" sz="1500" dirty="0"/>
              <a:t>Users (patrons) borrow physical copies of books.</a:t>
            </a:r>
          </a:p>
          <a:p>
            <a:pPr lvl="1">
              <a:lnSpc>
                <a:spcPct val="90000"/>
              </a:lnSpc>
            </a:pPr>
            <a:r>
              <a:rPr lang="en-US" sz="1500" dirty="0"/>
              <a:t>A book can have multiple authors</a:t>
            </a:r>
          </a:p>
          <a:p>
            <a:pPr lvl="1">
              <a:lnSpc>
                <a:spcPct val="90000"/>
              </a:lnSpc>
            </a:pPr>
            <a:r>
              <a:rPr lang="en-US" sz="1500" dirty="0"/>
              <a:t>Patrons of the library place holds on specific books</a:t>
            </a:r>
          </a:p>
          <a:p>
            <a:pPr lvl="1">
              <a:lnSpc>
                <a:spcPct val="90000"/>
              </a:lnSpc>
            </a:pPr>
            <a:r>
              <a:rPr lang="en-US" sz="1500" dirty="0"/>
              <a:t>Loans track check-outs and returns</a:t>
            </a:r>
          </a:p>
          <a:p>
            <a:pPr lvl="1">
              <a:lnSpc>
                <a:spcPct val="90000"/>
              </a:lnSpc>
            </a:pPr>
            <a:r>
              <a:rPr lang="en-US" sz="1500" dirty="0"/>
              <a:t>There are 3 branches for the library in the county</a:t>
            </a:r>
          </a:p>
          <a:p>
            <a:pPr lvl="1">
              <a:lnSpc>
                <a:spcPct val="90000"/>
              </a:lnSpc>
            </a:pPr>
            <a:endParaRPr lang="en-US" sz="1500" dirty="0"/>
          </a:p>
          <a:p>
            <a:pPr>
              <a:lnSpc>
                <a:spcPct val="90000"/>
              </a:lnSpc>
            </a:pPr>
            <a:r>
              <a:rPr lang="en-US" sz="1500" dirty="0"/>
              <a:t>Tasks:</a:t>
            </a:r>
          </a:p>
          <a:p>
            <a:pPr lvl="1">
              <a:lnSpc>
                <a:spcPct val="90000"/>
              </a:lnSpc>
            </a:pPr>
            <a:r>
              <a:rPr lang="en-US" sz="1500" dirty="0"/>
              <a:t>Identify key REST API resources</a:t>
            </a:r>
          </a:p>
          <a:p>
            <a:pPr lvl="1">
              <a:lnSpc>
                <a:spcPct val="90000"/>
              </a:lnSpc>
            </a:pPr>
            <a:r>
              <a:rPr lang="en-US" sz="1500" dirty="0"/>
              <a:t>Propose 6-8 routes for operations on resources you identified</a:t>
            </a:r>
          </a:p>
          <a:p>
            <a:pPr lvl="2">
              <a:lnSpc>
                <a:spcPct val="90000"/>
              </a:lnSpc>
            </a:pPr>
            <a:endParaRPr lang="en-US" sz="1500" dirty="0"/>
          </a:p>
        </p:txBody>
      </p:sp>
    </p:spTree>
    <p:extLst>
      <p:ext uri="{BB962C8B-B14F-4D97-AF65-F5344CB8AC3E}">
        <p14:creationId xmlns:p14="http://schemas.microsoft.com/office/powerpoint/2010/main" val="22442381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A36D5C2-EEA6-15CF-AB72-90BF764B27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674392-4981-5936-A67D-7B92C372BE56}"/>
              </a:ext>
            </a:extLst>
          </p:cNvPr>
          <p:cNvSpPr>
            <a:spLocks noGrp="1"/>
          </p:cNvSpPr>
          <p:nvPr>
            <p:ph type="title"/>
          </p:nvPr>
        </p:nvSpPr>
        <p:spPr>
          <a:xfrm>
            <a:off x="914400" y="238467"/>
            <a:ext cx="10353762" cy="970450"/>
          </a:xfrm>
        </p:spPr>
        <p:txBody>
          <a:bodyPr>
            <a:normAutofit/>
          </a:bodyPr>
          <a:lstStyle/>
          <a:p>
            <a:r>
              <a:rPr lang="en-US" dirty="0"/>
              <a:t>The Library Model | Partial</a:t>
            </a:r>
          </a:p>
        </p:txBody>
      </p:sp>
      <p:pic>
        <p:nvPicPr>
          <p:cNvPr id="16" name="Picture 15">
            <a:extLst>
              <a:ext uri="{FF2B5EF4-FFF2-40B4-BE49-F238E27FC236}">
                <a16:creationId xmlns:a16="http://schemas.microsoft.com/office/drawing/2014/main" id="{0673DEE1-7292-E2D2-5DBD-063EC301321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FC95F190-B4B7-8C4D-A8CF-A5D3C34DC38A}"/>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2F778D13-DB42-821D-2B5D-9A84DAB2A86F}"/>
              </a:ext>
            </a:extLst>
          </p:cNvPr>
          <p:cNvPicPr>
            <a:picLocks noChangeAspect="1"/>
          </p:cNvPicPr>
          <p:nvPr/>
        </p:nvPicPr>
        <p:blipFill>
          <a:blip r:embed="rId5"/>
          <a:stretch>
            <a:fillRect/>
          </a:stretch>
        </p:blipFill>
        <p:spPr>
          <a:xfrm>
            <a:off x="3509197" y="1597614"/>
            <a:ext cx="7768403" cy="4322109"/>
          </a:xfrm>
          <a:prstGeom prst="rect">
            <a:avLst/>
          </a:prstGeom>
        </p:spPr>
      </p:pic>
    </p:spTree>
    <p:extLst>
      <p:ext uri="{BB962C8B-B14F-4D97-AF65-F5344CB8AC3E}">
        <p14:creationId xmlns:p14="http://schemas.microsoft.com/office/powerpoint/2010/main" val="176473550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206ACECC-722A-5AA4-C949-9E7896837B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997104-2994-4E93-1436-7291ADA8A54D}"/>
              </a:ext>
            </a:extLst>
          </p:cNvPr>
          <p:cNvSpPr>
            <a:spLocks noGrp="1"/>
          </p:cNvSpPr>
          <p:nvPr>
            <p:ph type="title"/>
          </p:nvPr>
        </p:nvSpPr>
        <p:spPr>
          <a:xfrm>
            <a:off x="914400" y="238467"/>
            <a:ext cx="10353762" cy="970450"/>
          </a:xfrm>
        </p:spPr>
        <p:txBody>
          <a:bodyPr>
            <a:normAutofit/>
          </a:bodyPr>
          <a:lstStyle/>
          <a:p>
            <a:r>
              <a:rPr lang="en-US" dirty="0"/>
              <a:t>The Library Model | What’s missing?</a:t>
            </a:r>
          </a:p>
        </p:txBody>
      </p:sp>
      <p:pic>
        <p:nvPicPr>
          <p:cNvPr id="16" name="Picture 15">
            <a:extLst>
              <a:ext uri="{FF2B5EF4-FFF2-40B4-BE49-F238E27FC236}">
                <a16:creationId xmlns:a16="http://schemas.microsoft.com/office/drawing/2014/main" id="{2B65919C-9371-B722-FC0E-8D4E6ECDFD0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09C89AC-0DF0-2502-CE10-DDFA6D7448A7}"/>
              </a:ext>
            </a:extLst>
          </p:cNvPr>
          <p:cNvPicPr>
            <a:picLocks noChangeAspect="1"/>
          </p:cNvPicPr>
          <p:nvPr/>
        </p:nvPicPr>
        <p:blipFill>
          <a:blip r:embed="rId4"/>
          <a:srcRect l="11733" r="9655" b="3"/>
          <a:stretch>
            <a:fillRect/>
          </a:stretch>
        </p:blipFill>
        <p:spPr>
          <a:xfrm>
            <a:off x="723770" y="3109003"/>
            <a:ext cx="1621357" cy="1299333"/>
          </a:xfrm>
          <a:prstGeom prst="rect">
            <a:avLst/>
          </a:prstGeom>
        </p:spPr>
      </p:pic>
      <p:pic>
        <p:nvPicPr>
          <p:cNvPr id="8" name="Picture 7">
            <a:extLst>
              <a:ext uri="{FF2B5EF4-FFF2-40B4-BE49-F238E27FC236}">
                <a16:creationId xmlns:a16="http://schemas.microsoft.com/office/drawing/2014/main" id="{6A89E6DC-5427-838F-DA11-3AF3E807063C}"/>
              </a:ext>
            </a:extLst>
          </p:cNvPr>
          <p:cNvPicPr>
            <a:picLocks noChangeAspect="1"/>
          </p:cNvPicPr>
          <p:nvPr/>
        </p:nvPicPr>
        <p:blipFill>
          <a:blip r:embed="rId5"/>
          <a:stretch>
            <a:fillRect/>
          </a:stretch>
        </p:blipFill>
        <p:spPr>
          <a:xfrm>
            <a:off x="3509197" y="1597614"/>
            <a:ext cx="7768403" cy="4322109"/>
          </a:xfrm>
          <a:prstGeom prst="rect">
            <a:avLst/>
          </a:prstGeom>
        </p:spPr>
      </p:pic>
      <p:sp>
        <p:nvSpPr>
          <p:cNvPr id="3" name="Left Brace 2">
            <a:extLst>
              <a:ext uri="{FF2B5EF4-FFF2-40B4-BE49-F238E27FC236}">
                <a16:creationId xmlns:a16="http://schemas.microsoft.com/office/drawing/2014/main" id="{0FC720CA-6159-E6FF-12C1-71DC6D492310}"/>
              </a:ext>
            </a:extLst>
          </p:cNvPr>
          <p:cNvSpPr/>
          <p:nvPr/>
        </p:nvSpPr>
        <p:spPr>
          <a:xfrm>
            <a:off x="4378036" y="1810327"/>
            <a:ext cx="267855" cy="6742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ight Brace 3">
            <a:extLst>
              <a:ext uri="{FF2B5EF4-FFF2-40B4-BE49-F238E27FC236}">
                <a16:creationId xmlns:a16="http://schemas.microsoft.com/office/drawing/2014/main" id="{A6A6A521-7BE6-44B9-82A6-B4D6501A349F}"/>
              </a:ext>
            </a:extLst>
          </p:cNvPr>
          <p:cNvSpPr/>
          <p:nvPr/>
        </p:nvSpPr>
        <p:spPr>
          <a:xfrm>
            <a:off x="5109486" y="1819563"/>
            <a:ext cx="267855" cy="6742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 name="TextBox 4">
            <a:extLst>
              <a:ext uri="{FF2B5EF4-FFF2-40B4-BE49-F238E27FC236}">
                <a16:creationId xmlns:a16="http://schemas.microsoft.com/office/drawing/2014/main" id="{6FEC0A9E-7C97-BC06-023A-CBB2DA4B4AAA}"/>
              </a:ext>
            </a:extLst>
          </p:cNvPr>
          <p:cNvSpPr txBox="1"/>
          <p:nvPr/>
        </p:nvSpPr>
        <p:spPr>
          <a:xfrm>
            <a:off x="4710545" y="1813404"/>
            <a:ext cx="463595" cy="707886"/>
          </a:xfrm>
          <a:prstGeom prst="rect">
            <a:avLst/>
          </a:prstGeom>
          <a:noFill/>
        </p:spPr>
        <p:txBody>
          <a:bodyPr wrap="square" rtlCol="0">
            <a:spAutoFit/>
          </a:bodyPr>
          <a:lstStyle/>
          <a:p>
            <a:r>
              <a:rPr lang="en-US" sz="4000" dirty="0">
                <a:solidFill>
                  <a:schemeClr val="accent3"/>
                </a:solidFill>
              </a:rPr>
              <a:t>?</a:t>
            </a:r>
          </a:p>
        </p:txBody>
      </p:sp>
    </p:spTree>
    <p:extLst>
      <p:ext uri="{BB962C8B-B14F-4D97-AF65-F5344CB8AC3E}">
        <p14:creationId xmlns:p14="http://schemas.microsoft.com/office/powerpoint/2010/main" val="356043303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BAFA9B16-B2D7-DA4C-30C2-DDEAB5199D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535BEB-5363-CA7C-8D12-F73CDC88C718}"/>
              </a:ext>
            </a:extLst>
          </p:cNvPr>
          <p:cNvSpPr>
            <a:spLocks noGrp="1"/>
          </p:cNvSpPr>
          <p:nvPr>
            <p:ph type="title"/>
          </p:nvPr>
        </p:nvSpPr>
        <p:spPr>
          <a:xfrm>
            <a:off x="914400" y="238467"/>
            <a:ext cx="10353762" cy="970450"/>
          </a:xfrm>
        </p:spPr>
        <p:txBody>
          <a:bodyPr>
            <a:normAutofit/>
          </a:bodyPr>
          <a:lstStyle/>
          <a:p>
            <a:r>
              <a:rPr lang="en-US" dirty="0"/>
              <a:t>The Library Model | Complete</a:t>
            </a:r>
          </a:p>
        </p:txBody>
      </p:sp>
      <p:pic>
        <p:nvPicPr>
          <p:cNvPr id="16" name="Picture 15">
            <a:extLst>
              <a:ext uri="{FF2B5EF4-FFF2-40B4-BE49-F238E27FC236}">
                <a16:creationId xmlns:a16="http://schemas.microsoft.com/office/drawing/2014/main" id="{F33174DE-03B2-EEAF-B823-16C3253569B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2E4910B-8697-0E3D-D317-78B10AB8EAFF}"/>
              </a:ext>
            </a:extLst>
          </p:cNvPr>
          <p:cNvPicPr>
            <a:picLocks noChangeAspect="1"/>
          </p:cNvPicPr>
          <p:nvPr/>
        </p:nvPicPr>
        <p:blipFill>
          <a:blip r:embed="rId4"/>
          <a:srcRect l="11733" r="9655" b="3"/>
          <a:stretch>
            <a:fillRect/>
          </a:stretch>
        </p:blipFill>
        <p:spPr>
          <a:xfrm>
            <a:off x="723770" y="3108960"/>
            <a:ext cx="1621357" cy="1299333"/>
          </a:xfrm>
          <a:prstGeom prst="rect">
            <a:avLst/>
          </a:prstGeom>
        </p:spPr>
      </p:pic>
      <p:pic>
        <p:nvPicPr>
          <p:cNvPr id="6" name="Picture 5">
            <a:extLst>
              <a:ext uri="{FF2B5EF4-FFF2-40B4-BE49-F238E27FC236}">
                <a16:creationId xmlns:a16="http://schemas.microsoft.com/office/drawing/2014/main" id="{50C3E76A-2843-12AA-8720-D49C55B401ED}"/>
              </a:ext>
            </a:extLst>
          </p:cNvPr>
          <p:cNvPicPr>
            <a:picLocks noChangeAspect="1"/>
          </p:cNvPicPr>
          <p:nvPr/>
        </p:nvPicPr>
        <p:blipFill>
          <a:blip r:embed="rId5"/>
          <a:stretch>
            <a:fillRect/>
          </a:stretch>
        </p:blipFill>
        <p:spPr>
          <a:xfrm>
            <a:off x="3834410" y="1499104"/>
            <a:ext cx="6953202" cy="5120429"/>
          </a:xfrm>
          <a:prstGeom prst="rect">
            <a:avLst/>
          </a:prstGeom>
        </p:spPr>
      </p:pic>
      <p:sp>
        <p:nvSpPr>
          <p:cNvPr id="3" name="Right Brace 2">
            <a:extLst>
              <a:ext uri="{FF2B5EF4-FFF2-40B4-BE49-F238E27FC236}">
                <a16:creationId xmlns:a16="http://schemas.microsoft.com/office/drawing/2014/main" id="{075A9DDA-E86C-CBFB-7B88-411664362216}"/>
              </a:ext>
            </a:extLst>
          </p:cNvPr>
          <p:cNvSpPr/>
          <p:nvPr/>
        </p:nvSpPr>
        <p:spPr>
          <a:xfrm>
            <a:off x="7177083" y="1579418"/>
            <a:ext cx="267855" cy="674255"/>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a:extLst>
              <a:ext uri="{FF2B5EF4-FFF2-40B4-BE49-F238E27FC236}">
                <a16:creationId xmlns:a16="http://schemas.microsoft.com/office/drawing/2014/main" id="{D9E7BFD4-46C0-2A31-6B6F-2CA60598324A}"/>
              </a:ext>
            </a:extLst>
          </p:cNvPr>
          <p:cNvSpPr txBox="1"/>
          <p:nvPr/>
        </p:nvSpPr>
        <p:spPr>
          <a:xfrm>
            <a:off x="7444938" y="1570181"/>
            <a:ext cx="2885934" cy="707886"/>
          </a:xfrm>
          <a:prstGeom prst="rect">
            <a:avLst/>
          </a:prstGeom>
          <a:noFill/>
        </p:spPr>
        <p:txBody>
          <a:bodyPr wrap="square" rtlCol="0">
            <a:spAutoFit/>
          </a:bodyPr>
          <a:lstStyle/>
          <a:p>
            <a:r>
              <a:rPr lang="en-US" sz="2000" dirty="0">
                <a:solidFill>
                  <a:schemeClr val="accent3"/>
                </a:solidFill>
              </a:rPr>
              <a:t>Something to represent the domain.</a:t>
            </a:r>
          </a:p>
        </p:txBody>
      </p:sp>
    </p:spTree>
    <p:extLst>
      <p:ext uri="{BB962C8B-B14F-4D97-AF65-F5344CB8AC3E}">
        <p14:creationId xmlns:p14="http://schemas.microsoft.com/office/powerpoint/2010/main" val="14412886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495DD1A8-EF48-21EC-4CBF-D35F10D242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DCD5BB-A8CF-C3F3-D4E5-ACD73467A2E3}"/>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CEFB33A1-C750-03C1-AA38-5D0AF2A448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2A45FF65-798E-C0AD-419B-F5AFDB381939}"/>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7975FF37-3D32-2318-2C50-46D63C8E9E6B}"/>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resources did you think of?</a:t>
            </a:r>
          </a:p>
        </p:txBody>
      </p:sp>
    </p:spTree>
    <p:extLst>
      <p:ext uri="{BB962C8B-B14F-4D97-AF65-F5344CB8AC3E}">
        <p14:creationId xmlns:p14="http://schemas.microsoft.com/office/powerpoint/2010/main" val="6792978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AF201757-2FBC-13DA-2070-70D7F0A4E3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BF6792-4C6A-D23A-652F-0DF80932C032}"/>
              </a:ext>
            </a:extLst>
          </p:cNvPr>
          <p:cNvSpPr>
            <a:spLocks noGrp="1"/>
          </p:cNvSpPr>
          <p:nvPr>
            <p:ph type="title"/>
          </p:nvPr>
        </p:nvSpPr>
        <p:spPr>
          <a:xfrm>
            <a:off x="913795" y="609600"/>
            <a:ext cx="10353762" cy="970450"/>
          </a:xfrm>
        </p:spPr>
        <p:txBody>
          <a:bodyPr>
            <a:normAutofit/>
          </a:bodyPr>
          <a:lstStyle/>
          <a:p>
            <a:r>
              <a:rPr lang="en-US" dirty="0"/>
              <a:t>The Library API | Resources?</a:t>
            </a:r>
          </a:p>
        </p:txBody>
      </p:sp>
      <p:pic>
        <p:nvPicPr>
          <p:cNvPr id="16" name="Picture 15">
            <a:extLst>
              <a:ext uri="{FF2B5EF4-FFF2-40B4-BE49-F238E27FC236}">
                <a16:creationId xmlns:a16="http://schemas.microsoft.com/office/drawing/2014/main" id="{EDF5B9AC-6357-A75D-C377-5E1C562B55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B50E14-3DA6-389F-D726-BDA59D5E306E}"/>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640A45E-AC20-A8BF-9672-17575C7B1F66}"/>
              </a:ext>
            </a:extLst>
          </p:cNvPr>
          <p:cNvSpPr>
            <a:spLocks noGrp="1"/>
          </p:cNvSpPr>
          <p:nvPr>
            <p:ph idx="1"/>
          </p:nvPr>
        </p:nvSpPr>
        <p:spPr>
          <a:xfrm>
            <a:off x="5505651" y="1536476"/>
            <a:ext cx="5639589" cy="4444388"/>
          </a:xfrm>
        </p:spPr>
        <p:txBody>
          <a:bodyPr anchor="ctr">
            <a:normAutofit/>
          </a:bodyPr>
          <a:lstStyle/>
          <a:p>
            <a:pPr>
              <a:lnSpc>
                <a:spcPct val="90000"/>
              </a:lnSpc>
            </a:pPr>
            <a:r>
              <a:rPr lang="en-US" sz="2600" dirty="0"/>
              <a:t>…/</a:t>
            </a:r>
            <a:r>
              <a:rPr lang="en-US" sz="2600" dirty="0" err="1"/>
              <a:t>api</a:t>
            </a:r>
            <a:r>
              <a:rPr lang="en-US" sz="2600" dirty="0"/>
              <a:t>/branches</a:t>
            </a:r>
          </a:p>
          <a:p>
            <a:pPr>
              <a:lnSpc>
                <a:spcPct val="90000"/>
              </a:lnSpc>
            </a:pPr>
            <a:r>
              <a:rPr lang="en-US" sz="2600" dirty="0"/>
              <a:t>…/</a:t>
            </a:r>
            <a:r>
              <a:rPr lang="en-US" sz="2600" dirty="0" err="1"/>
              <a:t>api</a:t>
            </a:r>
            <a:r>
              <a:rPr lang="en-US" sz="2600" dirty="0"/>
              <a:t>/patrons</a:t>
            </a:r>
          </a:p>
          <a:p>
            <a:pPr>
              <a:lnSpc>
                <a:spcPct val="90000"/>
              </a:lnSpc>
            </a:pPr>
            <a:r>
              <a:rPr lang="en-US" sz="2600" dirty="0"/>
              <a:t>…/</a:t>
            </a:r>
            <a:r>
              <a:rPr lang="en-US" sz="2600" dirty="0" err="1"/>
              <a:t>api</a:t>
            </a:r>
            <a:r>
              <a:rPr lang="en-US" sz="2600" dirty="0"/>
              <a:t>/loans</a:t>
            </a:r>
          </a:p>
          <a:p>
            <a:pPr>
              <a:lnSpc>
                <a:spcPct val="90000"/>
              </a:lnSpc>
            </a:pPr>
            <a:r>
              <a:rPr lang="en-US" sz="2600" dirty="0"/>
              <a:t>…/</a:t>
            </a:r>
            <a:r>
              <a:rPr lang="en-US" sz="2600" dirty="0" err="1"/>
              <a:t>api</a:t>
            </a:r>
            <a:r>
              <a:rPr lang="en-US" sz="2600" dirty="0"/>
              <a:t>/books</a:t>
            </a:r>
          </a:p>
          <a:p>
            <a:pPr>
              <a:lnSpc>
                <a:spcPct val="90000"/>
              </a:lnSpc>
            </a:pPr>
            <a:r>
              <a:rPr lang="en-US" sz="2600" dirty="0"/>
              <a:t>…/</a:t>
            </a:r>
            <a:r>
              <a:rPr lang="en-US" sz="2600" dirty="0" err="1"/>
              <a:t>api</a:t>
            </a:r>
            <a:r>
              <a:rPr lang="en-US" sz="2600" dirty="0"/>
              <a:t>/authors</a:t>
            </a:r>
          </a:p>
          <a:p>
            <a:pPr>
              <a:lnSpc>
                <a:spcPct val="90000"/>
              </a:lnSpc>
            </a:pPr>
            <a:endParaRPr lang="en-US" sz="2600" dirty="0"/>
          </a:p>
          <a:p>
            <a:pPr>
              <a:lnSpc>
                <a:spcPct val="90000"/>
              </a:lnSpc>
            </a:pPr>
            <a:r>
              <a:rPr lang="en-US" sz="2600" dirty="0"/>
              <a:t>…/</a:t>
            </a:r>
            <a:r>
              <a:rPr lang="en-US" sz="2600" dirty="0" err="1"/>
              <a:t>api</a:t>
            </a:r>
            <a:r>
              <a:rPr lang="en-US" sz="2600" dirty="0"/>
              <a:t>/library</a:t>
            </a:r>
          </a:p>
        </p:txBody>
      </p:sp>
    </p:spTree>
    <p:extLst>
      <p:ext uri="{BB962C8B-B14F-4D97-AF65-F5344CB8AC3E}">
        <p14:creationId xmlns:p14="http://schemas.microsoft.com/office/powerpoint/2010/main" val="1496060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
                                            <p:txEl>
                                              <p:pRg st="2" end="2"/>
                                            </p:txEl>
                                          </p:spTgt>
                                        </p:tgtEl>
                                        <p:attrNameLst>
                                          <p:attrName>style.visibility</p:attrName>
                                        </p:attrNameLst>
                                      </p:cBhvr>
                                      <p:to>
                                        <p:strVal val="visible"/>
                                      </p:to>
                                    </p:set>
                                    <p:animEffect transition="in" filter="fade">
                                      <p:cBhvr>
                                        <p:cTn id="17" dur="500"/>
                                        <p:tgtEl>
                                          <p:spTgt spid="1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xEl>
                                              <p:pRg st="3" end="3"/>
                                            </p:txEl>
                                          </p:spTgt>
                                        </p:tgtEl>
                                        <p:attrNameLst>
                                          <p:attrName>style.visibility</p:attrName>
                                        </p:attrNameLst>
                                      </p:cBhvr>
                                      <p:to>
                                        <p:strVal val="visible"/>
                                      </p:to>
                                    </p:set>
                                    <p:animEffect transition="in" filter="fade">
                                      <p:cBhvr>
                                        <p:cTn id="22" dur="500"/>
                                        <p:tgtEl>
                                          <p:spTgt spid="1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1">
                                            <p:txEl>
                                              <p:pRg st="4" end="4"/>
                                            </p:txEl>
                                          </p:spTgt>
                                        </p:tgtEl>
                                        <p:attrNameLst>
                                          <p:attrName>style.visibility</p:attrName>
                                        </p:attrNameLst>
                                      </p:cBhvr>
                                      <p:to>
                                        <p:strVal val="visible"/>
                                      </p:to>
                                    </p:set>
                                    <p:animEffect transition="in" filter="fade">
                                      <p:cBhvr>
                                        <p:cTn id="27" dur="500"/>
                                        <p:tgtEl>
                                          <p:spTgt spid="1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1">
                                            <p:txEl>
                                              <p:pRg st="6" end="6"/>
                                            </p:txEl>
                                          </p:spTgt>
                                        </p:tgtEl>
                                        <p:attrNameLst>
                                          <p:attrName>style.visibility</p:attrName>
                                        </p:attrNameLst>
                                      </p:cBhvr>
                                      <p:to>
                                        <p:strVal val="visible"/>
                                      </p:to>
                                    </p:set>
                                    <p:animEffect transition="in" filter="fade">
                                      <p:cBhvr>
                                        <p:cTn id="32" dur="500"/>
                                        <p:tgtEl>
                                          <p:spTgt spid="1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1EBE408B-D333-387F-B545-4C0EDD7571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B7DB15-4EF1-A521-94C5-D43BEABC1176}"/>
              </a:ext>
            </a:extLst>
          </p:cNvPr>
          <p:cNvSpPr>
            <a:spLocks noGrp="1"/>
          </p:cNvSpPr>
          <p:nvPr>
            <p:ph type="title"/>
          </p:nvPr>
        </p:nvSpPr>
        <p:spPr>
          <a:xfrm>
            <a:off x="913795" y="609600"/>
            <a:ext cx="10353762" cy="970450"/>
          </a:xfrm>
        </p:spPr>
        <p:txBody>
          <a:bodyPr>
            <a:normAutofit/>
          </a:bodyPr>
          <a:lstStyle/>
          <a:p>
            <a:r>
              <a:rPr lang="en-US" dirty="0"/>
              <a:t>REST API | The Library</a:t>
            </a:r>
          </a:p>
        </p:txBody>
      </p:sp>
      <p:pic>
        <p:nvPicPr>
          <p:cNvPr id="16" name="Picture 15">
            <a:extLst>
              <a:ext uri="{FF2B5EF4-FFF2-40B4-BE49-F238E27FC236}">
                <a16:creationId xmlns:a16="http://schemas.microsoft.com/office/drawing/2014/main" id="{00DF479E-95E9-7E1A-8113-82DEAC5F5CE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47550776-1693-071B-8235-16A001E71CEB}"/>
              </a:ext>
            </a:extLst>
          </p:cNvPr>
          <p:cNvPicPr>
            <a:picLocks noChangeAspect="1"/>
          </p:cNvPicPr>
          <p:nvPr/>
        </p:nvPicPr>
        <p:blipFill>
          <a:blip r:embed="rId4"/>
          <a:srcRect l="11733" r="9655" b="3"/>
          <a:stretch>
            <a:fillRect/>
          </a:stretch>
        </p:blipFill>
        <p:spPr>
          <a:xfrm>
            <a:off x="1046760" y="2129667"/>
            <a:ext cx="4065464" cy="3258006"/>
          </a:xfrm>
          <a:prstGeom prst="rect">
            <a:avLst/>
          </a:prstGeom>
        </p:spPr>
      </p:pic>
      <p:sp>
        <p:nvSpPr>
          <p:cNvPr id="11" name="Content Placeholder 2">
            <a:extLst>
              <a:ext uri="{FF2B5EF4-FFF2-40B4-BE49-F238E27FC236}">
                <a16:creationId xmlns:a16="http://schemas.microsoft.com/office/drawing/2014/main" id="{4A33A91B-2A72-357E-2195-7B0745E22350}"/>
              </a:ext>
            </a:extLst>
          </p:cNvPr>
          <p:cNvSpPr>
            <a:spLocks noGrp="1"/>
          </p:cNvSpPr>
          <p:nvPr>
            <p:ph idx="1"/>
          </p:nvPr>
        </p:nvSpPr>
        <p:spPr>
          <a:xfrm>
            <a:off x="5722862" y="1732449"/>
            <a:ext cx="5422378" cy="3927206"/>
          </a:xfrm>
        </p:spPr>
        <p:txBody>
          <a:bodyPr anchor="ctr">
            <a:normAutofit/>
          </a:bodyPr>
          <a:lstStyle/>
          <a:p>
            <a:pPr marL="36900" indent="0">
              <a:lnSpc>
                <a:spcPct val="90000"/>
              </a:lnSpc>
              <a:buNone/>
            </a:pPr>
            <a:r>
              <a:rPr lang="en-US" sz="3600" dirty="0"/>
              <a:t>What resource routes (operations) did you think of?</a:t>
            </a:r>
          </a:p>
        </p:txBody>
      </p:sp>
    </p:spTree>
    <p:extLst>
      <p:ext uri="{BB962C8B-B14F-4D97-AF65-F5344CB8AC3E}">
        <p14:creationId xmlns:p14="http://schemas.microsoft.com/office/powerpoint/2010/main" val="32769582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4A3CD2-8A57-6303-FDC7-606D56A0E2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9CC8ECA-FB2E-78D9-24FB-13875BE98455}"/>
              </a:ext>
            </a:extLst>
          </p:cNvPr>
          <p:cNvSpPr>
            <a:spLocks noGrp="1"/>
          </p:cNvSpPr>
          <p:nvPr>
            <p:ph type="title"/>
          </p:nvPr>
        </p:nvSpPr>
        <p:spPr>
          <a:xfrm>
            <a:off x="913794" y="80211"/>
            <a:ext cx="10353762" cy="970450"/>
          </a:xfrm>
        </p:spPr>
        <p:txBody>
          <a:bodyPr/>
          <a:lstStyle/>
          <a:p>
            <a:r>
              <a:rPr lang="en-US" dirty="0"/>
              <a:t>Recall | Conceptual Model</a:t>
            </a:r>
          </a:p>
        </p:txBody>
      </p:sp>
      <p:pic>
        <p:nvPicPr>
          <p:cNvPr id="11" name="Picture 10">
            <a:extLst>
              <a:ext uri="{FF2B5EF4-FFF2-40B4-BE49-F238E27FC236}">
                <a16:creationId xmlns:a16="http://schemas.microsoft.com/office/drawing/2014/main" id="{359D9DA3-A2AA-7C8F-74CF-E56FF3D4BFB6}"/>
              </a:ext>
            </a:extLst>
          </p:cNvPr>
          <p:cNvPicPr>
            <a:picLocks noChangeAspect="1"/>
          </p:cNvPicPr>
          <p:nvPr/>
        </p:nvPicPr>
        <p:blipFill>
          <a:blip r:embed="rId2"/>
          <a:stretch>
            <a:fillRect/>
          </a:stretch>
        </p:blipFill>
        <p:spPr>
          <a:xfrm>
            <a:off x="2179788" y="1050661"/>
            <a:ext cx="7832423" cy="5650788"/>
          </a:xfrm>
          <a:prstGeom prst="rect">
            <a:avLst/>
          </a:prstGeom>
        </p:spPr>
      </p:pic>
    </p:spTree>
    <p:extLst>
      <p:ext uri="{BB962C8B-B14F-4D97-AF65-F5344CB8AC3E}">
        <p14:creationId xmlns:p14="http://schemas.microsoft.com/office/powerpoint/2010/main" val="29282248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CA10BD06-7A65-FEC2-7C0D-CBB884D625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29B893-5F12-C81F-122A-B18DF6307D06}"/>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A09D98F3-A629-8FE3-80E3-8CF6AAD9332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AA985502-BD9D-0CC5-F772-37275497369F}"/>
              </a:ext>
            </a:extLst>
          </p:cNvPr>
          <p:cNvPicPr>
            <a:picLocks noChangeAspect="1"/>
          </p:cNvPicPr>
          <p:nvPr/>
        </p:nvPicPr>
        <p:blipFill>
          <a:blip r:embed="rId5"/>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B939A0C3-CAC6-1DE1-E2FF-8A2555701B10}"/>
              </a:ext>
            </a:extLst>
          </p:cNvPr>
          <p:cNvSpPr>
            <a:spLocks noGrp="1"/>
          </p:cNvSpPr>
          <p:nvPr>
            <p:ph idx="1"/>
          </p:nvPr>
        </p:nvSpPr>
        <p:spPr>
          <a:xfrm>
            <a:off x="5505651" y="1536476"/>
            <a:ext cx="5639589" cy="4444388"/>
          </a:xfrm>
        </p:spPr>
        <p:txBody>
          <a:bodyPr anchor="ctr">
            <a:normAutofit/>
          </a:bodyPr>
          <a:lstStyle/>
          <a:p>
            <a:pPr>
              <a:lnSpc>
                <a:spcPct val="90000"/>
              </a:lnSpc>
            </a:pPr>
            <a:r>
              <a:rPr lang="en-US" sz="2400" dirty="0"/>
              <a:t>POST /</a:t>
            </a:r>
            <a:r>
              <a:rPr lang="en-US" sz="2400" dirty="0" err="1"/>
              <a:t>checkoutBook</a:t>
            </a:r>
            <a:endParaRPr lang="en-US" sz="2400" dirty="0"/>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/loans</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197692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6EB922AA-CC26-E8A9-4995-A867B1138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1CC59E-191B-5055-6450-CF7D4DA4B03E}"/>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90A7A2CF-0494-3F5E-0AE4-17B5CDC7A1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E6A6B03-625B-45C6-3195-ED19A7CB89DE}"/>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2E39C01A-8B05-5582-88B0-EA2AD5565DEF}"/>
              </a:ext>
            </a:extLst>
          </p:cNvPr>
          <p:cNvSpPr>
            <a:spLocks noGrp="1"/>
          </p:cNvSpPr>
          <p:nvPr>
            <p:ph idx="1"/>
          </p:nvPr>
        </p:nvSpPr>
        <p:spPr>
          <a:xfrm>
            <a:off x="5505651" y="1719356"/>
            <a:ext cx="5639589" cy="4444388"/>
          </a:xfrm>
        </p:spPr>
        <p:txBody>
          <a:bodyPr anchor="ctr">
            <a:normAutofit lnSpcReduction="10000"/>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POST /holds + {JSON}</a:t>
            </a:r>
          </a:p>
          <a:p>
            <a:pPr lvl="1">
              <a:lnSpc>
                <a:spcPct val="90000"/>
              </a:lnSpc>
            </a:pPr>
            <a:r>
              <a:rPr lang="en-US" sz="2400" dirty="0"/>
              <a:t>Why?</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019000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11">
                                            <p:txEl>
                                              <p:pRg st="8" end="8"/>
                                            </p:txEl>
                                          </p:spTgt>
                                        </p:tgtEl>
                                        <p:attrNameLst>
                                          <p:attrName>style.visibility</p:attrName>
                                        </p:attrNameLst>
                                      </p:cBhvr>
                                      <p:to>
                                        <p:strVal val="visible"/>
                                      </p:to>
                                    </p:set>
                                    <p:animEffect transition="in" filter="fade">
                                      <p:cBhvr>
                                        <p:cTn id="16" dur="500"/>
                                        <p:tgtEl>
                                          <p:spTgt spid="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D48613DB-40BA-2C62-1EAB-71C26DDCF8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A3C030-174C-729F-14B3-53FF7638A0B9}"/>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28B5F3E6-14D9-B40D-78A0-3A9AE369A35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C8AF9C9B-0055-FA9A-F67E-6381898C56DC}"/>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01CE85BE-5792-0C1A-E2B4-77976893F1BF}"/>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isbn</a:t>
            </a:r>
            <a:r>
              <a:rPr lang="en-US" sz="2400" dirty="0"/>
              <a:t>}/</a:t>
            </a:r>
            <a:r>
              <a:rPr lang="en-US" sz="2400" dirty="0" err="1"/>
              <a:t>hold?user</a:t>
            </a:r>
            <a:r>
              <a:rPr lang="en-US" sz="2400" dirty="0"/>
              <a:t>=99</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What is better?</a:t>
            </a:r>
          </a:p>
          <a:p>
            <a:pPr lvl="1">
              <a:lnSpc>
                <a:spcPct val="90000"/>
              </a:lnSpc>
            </a:pPr>
            <a:r>
              <a:rPr lang="en-US" sz="2400" dirty="0"/>
              <a:t>POST /holds + {JSON}</a:t>
            </a:r>
          </a:p>
          <a:p>
            <a:pPr lvl="1">
              <a:lnSpc>
                <a:spcPct val="90000"/>
              </a:lnSpc>
            </a:pPr>
            <a:r>
              <a:rPr lang="en-US" sz="2400" dirty="0"/>
              <a:t>What should the JSON document look like?</a:t>
            </a:r>
          </a:p>
          <a:p>
            <a:pPr lvl="1">
              <a:lnSpc>
                <a:spcPct val="90000"/>
              </a:lnSpc>
            </a:pPr>
            <a:endParaRPr lang="en-US" sz="2400" dirty="0"/>
          </a:p>
        </p:txBody>
      </p:sp>
    </p:spTree>
    <p:extLst>
      <p:ext uri="{BB962C8B-B14F-4D97-AF65-F5344CB8AC3E}">
        <p14:creationId xmlns:p14="http://schemas.microsoft.com/office/powerpoint/2010/main" val="32339163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a:extLst>
            <a:ext uri="{FF2B5EF4-FFF2-40B4-BE49-F238E27FC236}">
              <a16:creationId xmlns:a16="http://schemas.microsoft.com/office/drawing/2014/main" id="{56877F26-ADA5-6BB7-BD04-DFAEF250E2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22F2C5-8C9E-EB4B-C3B6-7B2C434CD10F}"/>
              </a:ext>
            </a:extLst>
          </p:cNvPr>
          <p:cNvSpPr>
            <a:spLocks noGrp="1"/>
          </p:cNvSpPr>
          <p:nvPr>
            <p:ph type="title"/>
          </p:nvPr>
        </p:nvSpPr>
        <p:spPr>
          <a:xfrm>
            <a:off x="913795" y="609600"/>
            <a:ext cx="10353762" cy="970450"/>
          </a:xfrm>
        </p:spPr>
        <p:txBody>
          <a:bodyPr>
            <a:normAutofit/>
          </a:bodyPr>
          <a:lstStyle/>
          <a:p>
            <a:r>
              <a:rPr lang="en-US" dirty="0"/>
              <a:t>The Library API | What’s the problem here?</a:t>
            </a:r>
          </a:p>
        </p:txBody>
      </p:sp>
      <p:pic>
        <p:nvPicPr>
          <p:cNvPr id="16" name="Picture 15">
            <a:extLst>
              <a:ext uri="{FF2B5EF4-FFF2-40B4-BE49-F238E27FC236}">
                <a16:creationId xmlns:a16="http://schemas.microsoft.com/office/drawing/2014/main" id="{057A8AF6-EBD7-D63E-4110-6C6449B8DB4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914400" y="1998132"/>
            <a:ext cx="4333632" cy="3521077"/>
          </a:xfrm>
          <a:prstGeom prst="rect">
            <a:avLst/>
          </a:prstGeom>
        </p:spPr>
      </p:pic>
      <p:pic>
        <p:nvPicPr>
          <p:cNvPr id="9" name="Picture 8">
            <a:extLst>
              <a:ext uri="{FF2B5EF4-FFF2-40B4-BE49-F238E27FC236}">
                <a16:creationId xmlns:a16="http://schemas.microsoft.com/office/drawing/2014/main" id="{537AF269-3E6A-3C79-4BD7-94A80EAADFDA}"/>
              </a:ext>
            </a:extLst>
          </p:cNvPr>
          <p:cNvPicPr>
            <a:picLocks noChangeAspect="1"/>
          </p:cNvPicPr>
          <p:nvPr/>
        </p:nvPicPr>
        <p:blipFill>
          <a:blip r:embed="rId4"/>
          <a:srcRect l="11733" r="9655" b="3"/>
          <a:stretch>
            <a:fillRect/>
          </a:stretch>
        </p:blipFill>
        <p:spPr>
          <a:xfrm>
            <a:off x="1046760" y="2129667"/>
            <a:ext cx="2975571" cy="2384581"/>
          </a:xfrm>
          <a:prstGeom prst="rect">
            <a:avLst/>
          </a:prstGeom>
        </p:spPr>
      </p:pic>
      <p:sp>
        <p:nvSpPr>
          <p:cNvPr id="11" name="Content Placeholder 2">
            <a:extLst>
              <a:ext uri="{FF2B5EF4-FFF2-40B4-BE49-F238E27FC236}">
                <a16:creationId xmlns:a16="http://schemas.microsoft.com/office/drawing/2014/main" id="{12586708-4623-1323-F17E-C8B69DEA09AD}"/>
              </a:ext>
            </a:extLst>
          </p:cNvPr>
          <p:cNvSpPr>
            <a:spLocks noGrp="1"/>
          </p:cNvSpPr>
          <p:nvPr>
            <p:ph idx="1"/>
          </p:nvPr>
        </p:nvSpPr>
        <p:spPr>
          <a:xfrm>
            <a:off x="5505651" y="1866158"/>
            <a:ext cx="5639589" cy="4444388"/>
          </a:xfrm>
        </p:spPr>
        <p:txBody>
          <a:bodyPr anchor="ctr">
            <a:normAutofit/>
          </a:bodyPr>
          <a:lstStyle/>
          <a:p>
            <a:pPr>
              <a:lnSpc>
                <a:spcPct val="90000"/>
              </a:lnSpc>
            </a:pPr>
            <a:r>
              <a:rPr lang="en-US" sz="2400" dirty="0"/>
              <a:t>POST /books/</a:t>
            </a:r>
            <a:r>
              <a:rPr lang="en-US" sz="2400" dirty="0" err="1"/>
              <a:t>delete?id</a:t>
            </a:r>
            <a:r>
              <a:rPr lang="en-US" sz="2400" dirty="0"/>
              <a:t>=42</a:t>
            </a:r>
          </a:p>
          <a:p>
            <a:pPr lvl="1">
              <a:lnSpc>
                <a:spcPct val="90000"/>
              </a:lnSpc>
            </a:pPr>
            <a:r>
              <a:rPr lang="en-US" sz="2400" dirty="0"/>
              <a:t>What is the intent?</a:t>
            </a:r>
          </a:p>
          <a:p>
            <a:pPr lvl="1">
              <a:lnSpc>
                <a:spcPct val="90000"/>
              </a:lnSpc>
            </a:pPr>
            <a:r>
              <a:rPr lang="en-US" sz="2400" dirty="0"/>
              <a:t>Where does it fall short?</a:t>
            </a:r>
          </a:p>
          <a:p>
            <a:pPr lvl="1">
              <a:lnSpc>
                <a:spcPct val="90000"/>
              </a:lnSpc>
            </a:pPr>
            <a:endParaRPr lang="en-US" sz="2400" dirty="0"/>
          </a:p>
          <a:p>
            <a:pPr lvl="1">
              <a:lnSpc>
                <a:spcPct val="90000"/>
              </a:lnSpc>
            </a:pPr>
            <a:endParaRPr lang="en-US" sz="2400" dirty="0"/>
          </a:p>
          <a:p>
            <a:pPr>
              <a:lnSpc>
                <a:spcPct val="90000"/>
              </a:lnSpc>
            </a:pPr>
            <a:r>
              <a:rPr lang="en-US" sz="2600" dirty="0"/>
              <a:t>Is this better?</a:t>
            </a:r>
          </a:p>
          <a:p>
            <a:pPr lvl="1">
              <a:lnSpc>
                <a:spcPct val="90000"/>
              </a:lnSpc>
            </a:pPr>
            <a:r>
              <a:rPr lang="en-US" sz="2400" dirty="0"/>
              <a:t>DELETE /books/{id}</a:t>
            </a:r>
          </a:p>
          <a:p>
            <a:pPr lvl="1">
              <a:lnSpc>
                <a:spcPct val="90000"/>
              </a:lnSpc>
            </a:pPr>
            <a:r>
              <a:rPr lang="en-US" sz="2400" dirty="0"/>
              <a:t>Why?</a:t>
            </a:r>
          </a:p>
          <a:p>
            <a:pPr lvl="1">
              <a:lnSpc>
                <a:spcPct val="90000"/>
              </a:lnSpc>
            </a:pPr>
            <a:endParaRPr lang="en-US" sz="2400" dirty="0"/>
          </a:p>
        </p:txBody>
      </p:sp>
    </p:spTree>
    <p:extLst>
      <p:ext uri="{BB962C8B-B14F-4D97-AF65-F5344CB8AC3E}">
        <p14:creationId xmlns:p14="http://schemas.microsoft.com/office/powerpoint/2010/main" val="21696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xEl>
                                              <p:pRg st="5" end="5"/>
                                            </p:txEl>
                                          </p:spTgt>
                                        </p:tgtEl>
                                        <p:attrNameLst>
                                          <p:attrName>style.visibility</p:attrName>
                                        </p:attrNameLst>
                                      </p:cBhvr>
                                      <p:to>
                                        <p:strVal val="visible"/>
                                      </p:to>
                                    </p:set>
                                    <p:animEffect transition="in" filter="fade">
                                      <p:cBhvr>
                                        <p:cTn id="7" dur="500"/>
                                        <p:tgtEl>
                                          <p:spTgt spid="11">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11">
                                            <p:txEl>
                                              <p:pRg st="6" end="6"/>
                                            </p:txEl>
                                          </p:spTgt>
                                        </p:tgtEl>
                                        <p:attrNameLst>
                                          <p:attrName>style.visibility</p:attrName>
                                        </p:attrNameLst>
                                      </p:cBhvr>
                                      <p:to>
                                        <p:strVal val="visible"/>
                                      </p:to>
                                    </p:set>
                                    <p:animEffect transition="in" filter="fade">
                                      <p:cBhvr>
                                        <p:cTn id="10" dur="500"/>
                                        <p:tgtEl>
                                          <p:spTgt spid="11">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11">
                                            <p:txEl>
                                              <p:pRg st="7" end="7"/>
                                            </p:txEl>
                                          </p:spTgt>
                                        </p:tgtEl>
                                        <p:attrNameLst>
                                          <p:attrName>style.visibility</p:attrName>
                                        </p:attrNameLst>
                                      </p:cBhvr>
                                      <p:to>
                                        <p:strVal val="visible"/>
                                      </p:to>
                                    </p:set>
                                    <p:animEffect transition="in" filter="fade">
                                      <p:cBhvr>
                                        <p:cTn id="13"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3C43C3-C12C-7729-E61D-6F3658A7A2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33C96D-D7D8-20E9-2B7E-F66D387C78F8}"/>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Module 4</a:t>
            </a:r>
          </a:p>
        </p:txBody>
      </p:sp>
      <p:sp>
        <p:nvSpPr>
          <p:cNvPr id="3" name="Content Placeholder 2">
            <a:extLst>
              <a:ext uri="{FF2B5EF4-FFF2-40B4-BE49-F238E27FC236}">
                <a16:creationId xmlns:a16="http://schemas.microsoft.com/office/drawing/2014/main" id="{1A82E0CB-0CA9-929B-74D1-E49DD049328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HTTP</a:t>
            </a:r>
          </a:p>
          <a:p>
            <a:pPr marL="0" indent="0" algn="r">
              <a:buNone/>
            </a:pPr>
            <a:r>
              <a:rPr lang="en-US" dirty="0">
                <a:solidFill>
                  <a:schemeClr val="tx1"/>
                </a:solidFill>
              </a:rPr>
              <a:t>Verbs &amp; Status</a:t>
            </a:r>
          </a:p>
          <a:p>
            <a:pPr marL="0" indent="0" algn="r">
              <a:buNone/>
            </a:pPr>
            <a:r>
              <a:rPr lang="en-US" dirty="0">
                <a:solidFill>
                  <a:schemeClr val="tx1"/>
                </a:solidFill>
              </a:rPr>
              <a:t>Codes</a:t>
            </a:r>
          </a:p>
        </p:txBody>
      </p:sp>
    </p:spTree>
    <p:extLst>
      <p:ext uri="{BB962C8B-B14F-4D97-AF65-F5344CB8AC3E}">
        <p14:creationId xmlns:p14="http://schemas.microsoft.com/office/powerpoint/2010/main" val="2159536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73544-6183-798E-18FF-5DD95ABF98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8A33A1-21C7-E4AE-6F76-15B746BB8F35}"/>
              </a:ext>
            </a:extLst>
          </p:cNvPr>
          <p:cNvSpPr>
            <a:spLocks noGrp="1"/>
          </p:cNvSpPr>
          <p:nvPr>
            <p:ph type="title"/>
          </p:nvPr>
        </p:nvSpPr>
        <p:spPr/>
        <p:txBody>
          <a:bodyPr/>
          <a:lstStyle/>
          <a:p>
            <a:r>
              <a:rPr lang="en-US" dirty="0"/>
              <a:t>REST API Design</a:t>
            </a:r>
          </a:p>
        </p:txBody>
      </p:sp>
      <p:sp>
        <p:nvSpPr>
          <p:cNvPr id="3" name="Content Placeholder 2">
            <a:extLst>
              <a:ext uri="{FF2B5EF4-FFF2-40B4-BE49-F238E27FC236}">
                <a16:creationId xmlns:a16="http://schemas.microsoft.com/office/drawing/2014/main" id="{08CE98DC-33C5-4541-3A2E-BC17F48D3B56}"/>
              </a:ext>
            </a:extLst>
          </p:cNvPr>
          <p:cNvSpPr>
            <a:spLocks noGrp="1"/>
          </p:cNvSpPr>
          <p:nvPr>
            <p:ph idx="1"/>
          </p:nvPr>
        </p:nvSpPr>
        <p:spPr>
          <a:xfrm>
            <a:off x="913795" y="1732449"/>
            <a:ext cx="4426301" cy="4515951"/>
          </a:xfrm>
        </p:spPr>
        <p:txBody>
          <a:bodyPr>
            <a:normAutofit fontScale="92500" lnSpcReduction="10000"/>
          </a:bodyPr>
          <a:lstStyle/>
          <a:p>
            <a:r>
              <a:rPr lang="en-US" dirty="0"/>
              <a:t>Resource-Centric Thinking</a:t>
            </a:r>
          </a:p>
          <a:p>
            <a:pPr lvl="1"/>
            <a:r>
              <a:rPr lang="en-US" dirty="0"/>
              <a:t>Start naming resources (nouns) </a:t>
            </a:r>
          </a:p>
          <a:p>
            <a:r>
              <a:rPr lang="en-US" dirty="0"/>
              <a:t>Map actions to </a:t>
            </a:r>
            <a:r>
              <a:rPr lang="en-US" dirty="0">
                <a:solidFill>
                  <a:srgbClr val="FFC000"/>
                </a:solidFill>
              </a:rPr>
              <a:t>HTTP</a:t>
            </a:r>
            <a:r>
              <a:rPr lang="en-US" dirty="0"/>
              <a:t> Verbs</a:t>
            </a:r>
          </a:p>
          <a:p>
            <a:pPr lvl="1"/>
            <a:r>
              <a:rPr lang="en-US" dirty="0">
                <a:solidFill>
                  <a:srgbClr val="00B050"/>
                </a:solidFill>
              </a:rPr>
              <a:t>GET</a:t>
            </a:r>
            <a:r>
              <a:rPr lang="en-US" dirty="0"/>
              <a:t> – Retrieve a resource</a:t>
            </a:r>
          </a:p>
          <a:p>
            <a:pPr lvl="1"/>
            <a:r>
              <a:rPr lang="en-US" dirty="0">
                <a:solidFill>
                  <a:srgbClr val="00B0F0"/>
                </a:solidFill>
              </a:rPr>
              <a:t>POST</a:t>
            </a:r>
            <a:r>
              <a:rPr lang="en-US" dirty="0"/>
              <a:t> – Create a resource</a:t>
            </a:r>
          </a:p>
          <a:p>
            <a:pPr lvl="1"/>
            <a:r>
              <a:rPr lang="en-US" dirty="0">
                <a:solidFill>
                  <a:srgbClr val="FFC000"/>
                </a:solidFill>
              </a:rPr>
              <a:t>PUT</a:t>
            </a:r>
            <a:r>
              <a:rPr lang="en-US" dirty="0"/>
              <a:t> – Replace a whole resource</a:t>
            </a:r>
          </a:p>
          <a:p>
            <a:pPr lvl="1"/>
            <a:r>
              <a:rPr lang="en-US" dirty="0">
                <a:solidFill>
                  <a:srgbClr val="FFC000"/>
                </a:solidFill>
              </a:rPr>
              <a:t>PATCH</a:t>
            </a:r>
            <a:r>
              <a:rPr lang="en-US" dirty="0"/>
              <a:t> – Partially update a resource</a:t>
            </a:r>
          </a:p>
          <a:p>
            <a:pPr lvl="1"/>
            <a:r>
              <a:rPr lang="en-US" dirty="0">
                <a:solidFill>
                  <a:srgbClr val="FF0000"/>
                </a:solidFill>
              </a:rPr>
              <a:t>DELETE</a:t>
            </a:r>
            <a:r>
              <a:rPr lang="en-US" dirty="0"/>
              <a:t> – Remove a resource</a:t>
            </a:r>
          </a:p>
          <a:p>
            <a:r>
              <a:rPr lang="en-US" dirty="0"/>
              <a:t>Less common</a:t>
            </a:r>
          </a:p>
          <a:p>
            <a:pPr lvl="1"/>
            <a:r>
              <a:rPr lang="en-US" dirty="0">
                <a:solidFill>
                  <a:schemeClr val="accent3"/>
                </a:solidFill>
              </a:rPr>
              <a:t>HEAD</a:t>
            </a:r>
            <a:r>
              <a:rPr lang="en-US" dirty="0"/>
              <a:t> – Retrieves headers only</a:t>
            </a:r>
          </a:p>
          <a:p>
            <a:pPr lvl="1"/>
            <a:r>
              <a:rPr lang="en-US" dirty="0">
                <a:solidFill>
                  <a:schemeClr val="accent3"/>
                </a:solidFill>
              </a:rPr>
              <a:t>OPTIONS</a:t>
            </a:r>
            <a:r>
              <a:rPr lang="en-US" dirty="0"/>
              <a:t> – Discovery methods/metadata</a:t>
            </a:r>
          </a:p>
          <a:p>
            <a:pPr lvl="2"/>
            <a:endParaRPr lang="en-US" dirty="0"/>
          </a:p>
        </p:txBody>
      </p:sp>
      <p:sp>
        <p:nvSpPr>
          <p:cNvPr id="4" name="Content Placeholder 2">
            <a:extLst>
              <a:ext uri="{FF2B5EF4-FFF2-40B4-BE49-F238E27FC236}">
                <a16:creationId xmlns:a16="http://schemas.microsoft.com/office/drawing/2014/main" id="{AC2A5277-4A2A-D8E3-B821-171830710409}"/>
              </a:ext>
            </a:extLst>
          </p:cNvPr>
          <p:cNvSpPr txBox="1">
            <a:spLocks/>
          </p:cNvSpPr>
          <p:nvPr/>
        </p:nvSpPr>
        <p:spPr>
          <a:xfrm>
            <a:off x="5464459" y="1732449"/>
            <a:ext cx="6047837" cy="4515951"/>
          </a:xfrm>
          <a:prstGeom prst="rect">
            <a:avLst/>
          </a:prstGeom>
          <a:effectLst>
            <a:outerShdw blurRad="25400" dir="17880000">
              <a:srgbClr val="000000">
                <a:alpha val="46000"/>
              </a:srgbClr>
            </a:outerShdw>
          </a:effectLst>
        </p:spPr>
        <p:txBody>
          <a:bodyPr vert="horz" lIns="91440" tIns="45720" rIns="91440" bIns="45720" rtlCol="0" anchor="t">
            <a:normAutofit fontScale="850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Map </a:t>
            </a:r>
            <a:r>
              <a:rPr lang="en-US" dirty="0">
                <a:solidFill>
                  <a:srgbClr val="FFC000"/>
                </a:solidFill>
              </a:rPr>
              <a:t>HTTP</a:t>
            </a:r>
            <a:r>
              <a:rPr lang="en-US" dirty="0"/>
              <a:t> Codes to API Operation Responses</a:t>
            </a:r>
          </a:p>
          <a:p>
            <a:r>
              <a:rPr lang="en-US" b="1" dirty="0"/>
              <a:t>RFC 9110 </a:t>
            </a:r>
            <a:r>
              <a:rPr lang="en-US" dirty="0"/>
              <a:t>| Part 15 – Specification definition for Status Codes</a:t>
            </a:r>
          </a:p>
          <a:p>
            <a:r>
              <a:rPr lang="en-US" dirty="0">
                <a:solidFill>
                  <a:srgbClr val="FFC000"/>
                </a:solidFill>
              </a:rPr>
              <a:t>1xx</a:t>
            </a:r>
            <a:r>
              <a:rPr lang="en-US" dirty="0"/>
              <a:t> | Informational</a:t>
            </a:r>
          </a:p>
          <a:p>
            <a:pPr lvl="1"/>
            <a:r>
              <a:rPr lang="en-US" dirty="0"/>
              <a:t>The request was received, continuing processing</a:t>
            </a:r>
          </a:p>
          <a:p>
            <a:r>
              <a:rPr lang="en-US" dirty="0">
                <a:solidFill>
                  <a:schemeClr val="accent1"/>
                </a:solidFill>
              </a:rPr>
              <a:t>2xx</a:t>
            </a:r>
            <a:r>
              <a:rPr lang="en-US" dirty="0"/>
              <a:t> | Successful</a:t>
            </a:r>
          </a:p>
          <a:p>
            <a:pPr lvl="1"/>
            <a:r>
              <a:rPr lang="en-US" dirty="0"/>
              <a:t>The request was successfully received, understood, and accepted</a:t>
            </a:r>
          </a:p>
          <a:p>
            <a:r>
              <a:rPr lang="en-US" dirty="0">
                <a:solidFill>
                  <a:srgbClr val="00B0F0"/>
                </a:solidFill>
              </a:rPr>
              <a:t>3xx</a:t>
            </a:r>
            <a:r>
              <a:rPr lang="en-US" dirty="0"/>
              <a:t> | Redirection</a:t>
            </a:r>
          </a:p>
          <a:p>
            <a:pPr lvl="1"/>
            <a:r>
              <a:rPr lang="en-US" dirty="0"/>
              <a:t>Further action needs to be taken in order to complete the request</a:t>
            </a:r>
          </a:p>
          <a:p>
            <a:r>
              <a:rPr lang="en-US" dirty="0">
                <a:solidFill>
                  <a:srgbClr val="C00000"/>
                </a:solidFill>
              </a:rPr>
              <a:t>4xx</a:t>
            </a:r>
            <a:r>
              <a:rPr lang="en-US" dirty="0"/>
              <a:t> | Client Error</a:t>
            </a:r>
          </a:p>
          <a:p>
            <a:pPr lvl="1"/>
            <a:r>
              <a:rPr lang="en-US" dirty="0"/>
              <a:t>The request contains bad syntax or cannot be fulfilled</a:t>
            </a:r>
          </a:p>
          <a:p>
            <a:r>
              <a:rPr lang="en-US" dirty="0">
                <a:solidFill>
                  <a:srgbClr val="C00000"/>
                </a:solidFill>
              </a:rPr>
              <a:t>5xx</a:t>
            </a:r>
            <a:r>
              <a:rPr lang="en-US" dirty="0"/>
              <a:t> | Server Error</a:t>
            </a:r>
          </a:p>
          <a:p>
            <a:pPr lvl="1"/>
            <a:r>
              <a:rPr lang="en-US" dirty="0"/>
              <a:t>The server failed to fulfill an apparently valid request</a:t>
            </a:r>
          </a:p>
          <a:p>
            <a:pPr lvl="1"/>
            <a:endParaRPr lang="en-US" sz="1000" dirty="0"/>
          </a:p>
          <a:p>
            <a:pPr marL="450000" lvl="1" indent="0">
              <a:buNone/>
            </a:pPr>
            <a:endParaRPr lang="en-US" dirty="0"/>
          </a:p>
        </p:txBody>
      </p:sp>
    </p:spTree>
    <p:extLst>
      <p:ext uri="{BB962C8B-B14F-4D97-AF65-F5344CB8AC3E}">
        <p14:creationId xmlns:p14="http://schemas.microsoft.com/office/powerpoint/2010/main" val="26276296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A28CC7-7265-0E7D-FA8C-7DE48728C2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46054-DEEC-55A8-7550-A464B988B5C2}"/>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GET</a:t>
            </a:r>
            <a:r>
              <a:rPr lang="en-US" dirty="0"/>
              <a:t> Method</a:t>
            </a:r>
            <a:endParaRPr lang="en-US" dirty="0">
              <a:solidFill>
                <a:srgbClr val="00B050"/>
              </a:solidFill>
            </a:endParaRPr>
          </a:p>
        </p:txBody>
      </p:sp>
      <p:sp>
        <p:nvSpPr>
          <p:cNvPr id="3" name="Content Placeholder 2">
            <a:extLst>
              <a:ext uri="{FF2B5EF4-FFF2-40B4-BE49-F238E27FC236}">
                <a16:creationId xmlns:a16="http://schemas.microsoft.com/office/drawing/2014/main" id="{80E03D70-7CCF-B420-EACC-B4A14863FAA4}"/>
              </a:ext>
            </a:extLst>
          </p:cNvPr>
          <p:cNvSpPr>
            <a:spLocks noGrp="1"/>
          </p:cNvSpPr>
          <p:nvPr>
            <p:ph idx="1"/>
          </p:nvPr>
        </p:nvSpPr>
        <p:spPr>
          <a:xfrm>
            <a:off x="913795" y="1732449"/>
            <a:ext cx="4426301" cy="4058751"/>
          </a:xfrm>
        </p:spPr>
        <p:txBody>
          <a:bodyPr>
            <a:normAutofit fontScale="92500" lnSpcReduction="20000"/>
          </a:bodyPr>
          <a:lstStyle/>
          <a:p>
            <a:r>
              <a:rPr lang="en-US" dirty="0"/>
              <a:t>It requests transfer (to the client) of an existing selected representation for the target resource</a:t>
            </a:r>
          </a:p>
          <a:p>
            <a:r>
              <a:rPr lang="en-US" dirty="0"/>
              <a:t>See </a:t>
            </a:r>
            <a:r>
              <a:rPr lang="en-US" dirty="0">
                <a:solidFill>
                  <a:srgbClr val="FFC000"/>
                </a:solidFill>
              </a:rPr>
              <a:t>RFC 9110 </a:t>
            </a:r>
            <a:r>
              <a:rPr lang="en-US" dirty="0"/>
              <a:t>| </a:t>
            </a:r>
            <a:r>
              <a:rPr lang="en-US" dirty="0">
                <a:solidFill>
                  <a:srgbClr val="FFC000"/>
                </a:solidFill>
              </a:rPr>
              <a:t>Part 9.3.1 </a:t>
            </a:r>
            <a:r>
              <a:rPr lang="en-US" dirty="0"/>
              <a:t>for more information</a:t>
            </a:r>
          </a:p>
          <a:p>
            <a:r>
              <a:rPr lang="en-US" dirty="0"/>
              <a:t>It can be used to return multiple resources or a single resource</a:t>
            </a:r>
          </a:p>
          <a:p>
            <a:r>
              <a:rPr lang="en-US" dirty="0"/>
              <a:t>For single resource retrieval, it is an idempotent request (same request {id} returns the same data)</a:t>
            </a:r>
          </a:p>
          <a:p>
            <a:r>
              <a:rPr lang="en-US" dirty="0"/>
              <a:t>Response for request may be cached. Can override with Cache-Control header field</a:t>
            </a:r>
          </a:p>
          <a:p>
            <a:endParaRPr lang="en-US" dirty="0"/>
          </a:p>
          <a:p>
            <a:pPr lvl="2"/>
            <a:endParaRPr lang="en-US" dirty="0"/>
          </a:p>
        </p:txBody>
      </p:sp>
      <p:sp>
        <p:nvSpPr>
          <p:cNvPr id="4" name="Content Placeholder 2">
            <a:extLst>
              <a:ext uri="{FF2B5EF4-FFF2-40B4-BE49-F238E27FC236}">
                <a16:creationId xmlns:a16="http://schemas.microsoft.com/office/drawing/2014/main" id="{21E16AEC-794A-BF31-6DF1-42F721A8A096}"/>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a:t>
            </a:r>
            <a:r>
              <a:rPr lang="en-US" sz="1600" dirty="0" err="1">
                <a:latin typeface="Courier New" panose="02070309020205020404" pitchFamily="49" charset="0"/>
                <a:cs typeface="Courier New" panose="02070309020205020404" pitchFamily="49" charset="0"/>
              </a:rPr>
              <a:t>books?search-filters</a:t>
            </a:r>
            <a:r>
              <a:rPr lang="en-US" sz="1600" dirty="0">
                <a:latin typeface="Courier New" panose="02070309020205020404" pitchFamily="49" charset="0"/>
                <a:cs typeface="Courier New" panose="02070309020205020404" pitchFamily="49" charset="0"/>
              </a:rPr>
              <a:t>={}</a:t>
            </a:r>
            <a:endParaRPr lang="en-US" dirty="0"/>
          </a:p>
          <a:p>
            <a:pPr lvl="2"/>
            <a:r>
              <a:rPr lang="en-US" sz="1400" dirty="0"/>
              <a:t>Show me a list of books</a:t>
            </a:r>
          </a:p>
          <a:p>
            <a:pPr lvl="2"/>
            <a:r>
              <a:rPr lang="en-US" sz="1400" dirty="0"/>
              <a:t>Responds with {JSON} with a list of book resources, data about each book is high-level</a:t>
            </a:r>
          </a:p>
          <a:p>
            <a:pPr lvl="2"/>
            <a:r>
              <a:rPr lang="en-US" sz="1400" dirty="0"/>
              <a:t>May do pagination based on filters</a:t>
            </a:r>
          </a:p>
          <a:p>
            <a:pPr lvl="1"/>
            <a:r>
              <a:rPr lang="en-US" dirty="0">
                <a:solidFill>
                  <a:schemeClr val="accent1"/>
                </a:solidFill>
              </a:rPr>
              <a:t>GET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a:t>
            </a:r>
          </a:p>
          <a:p>
            <a:pPr lvl="2"/>
            <a:r>
              <a:rPr lang="en-US" sz="1400" dirty="0"/>
              <a:t>Show me book with ID = </a:t>
            </a:r>
            <a:r>
              <a:rPr lang="en-US" sz="1400" dirty="0">
                <a:latin typeface="Courier New" panose="02070309020205020404" pitchFamily="49" charset="0"/>
                <a:cs typeface="Courier New" panose="02070309020205020404" pitchFamily="49" charset="0"/>
              </a:rPr>
              <a:t>{id}</a:t>
            </a:r>
          </a:p>
          <a:p>
            <a:pPr lvl="2"/>
            <a:r>
              <a:rPr lang="en-US" sz="1400" dirty="0"/>
              <a:t>Responds with {JSON} with data about that specific book-id</a:t>
            </a:r>
          </a:p>
          <a:p>
            <a:pPr lvl="2"/>
            <a:r>
              <a:rPr lang="en-US" sz="1400" dirty="0"/>
              <a:t>Payload may contain data about a book resource and immediate, related, resources (e.g., Author)</a:t>
            </a:r>
          </a:p>
          <a:p>
            <a:pPr marL="450000" lvl="1" indent="0">
              <a:buNone/>
            </a:pPr>
            <a:endParaRPr lang="en-US" dirty="0"/>
          </a:p>
        </p:txBody>
      </p:sp>
    </p:spTree>
    <p:extLst>
      <p:ext uri="{BB962C8B-B14F-4D97-AF65-F5344CB8AC3E}">
        <p14:creationId xmlns:p14="http://schemas.microsoft.com/office/powerpoint/2010/main" val="408669197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DF655-C30A-234F-9A63-82228665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1B388-4223-BB71-7139-B0DB996F90EE}"/>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POST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FF23E532-D786-18BD-AAE2-F5F6C847080C}"/>
              </a:ext>
            </a:extLst>
          </p:cNvPr>
          <p:cNvSpPr>
            <a:spLocks noGrp="1"/>
          </p:cNvSpPr>
          <p:nvPr>
            <p:ph idx="1"/>
          </p:nvPr>
        </p:nvSpPr>
        <p:spPr>
          <a:xfrm>
            <a:off x="913795" y="1732449"/>
            <a:ext cx="4426301" cy="4058751"/>
          </a:xfrm>
        </p:spPr>
        <p:txBody>
          <a:bodyPr>
            <a:normAutofit fontScale="85000" lnSpcReduction="10000"/>
          </a:bodyPr>
          <a:lstStyle/>
          <a:p>
            <a:r>
              <a:rPr lang="en-US" dirty="0"/>
              <a:t>It requests that the target resource interprets the payload in the request to create a new instance of the resource</a:t>
            </a:r>
          </a:p>
          <a:p>
            <a:r>
              <a:rPr lang="en-US" dirty="0"/>
              <a:t>Make user to validate the client input (trust but verify)</a:t>
            </a:r>
          </a:p>
          <a:p>
            <a:r>
              <a:rPr lang="en-US" dirty="0"/>
              <a:t>See </a:t>
            </a:r>
            <a:r>
              <a:rPr lang="en-US" dirty="0">
                <a:solidFill>
                  <a:srgbClr val="FFC000"/>
                </a:solidFill>
              </a:rPr>
              <a:t>RFC 9110 </a:t>
            </a:r>
            <a:r>
              <a:rPr lang="en-US" dirty="0"/>
              <a:t>| </a:t>
            </a:r>
            <a:r>
              <a:rPr lang="en-US" dirty="0">
                <a:solidFill>
                  <a:srgbClr val="FFC000"/>
                </a:solidFill>
              </a:rPr>
              <a:t>Part 9.3.3 </a:t>
            </a:r>
            <a:r>
              <a:rPr lang="en-US" dirty="0"/>
              <a:t>for more information</a:t>
            </a:r>
          </a:p>
          <a:p>
            <a:r>
              <a:rPr lang="en-US" dirty="0"/>
              <a:t>It may be used create resources in-bulk.</a:t>
            </a:r>
          </a:p>
          <a:p>
            <a:r>
              <a:rPr lang="en-US" dirty="0"/>
              <a:t>Not idempotent</a:t>
            </a:r>
          </a:p>
          <a:p>
            <a:r>
              <a:rPr lang="en-US" dirty="0"/>
              <a:t>Bulk updates is not “pure” REST but the pragmatic benefits usually outweigh the theoretical REST ~ use the pattern guided by experience</a:t>
            </a:r>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ACF2D453-C6DA-2345-B9F8-9ED97412238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Examples</a:t>
            </a:r>
          </a:p>
          <a:p>
            <a:pPr lvl="1"/>
            <a:r>
              <a:rPr lang="en-US" dirty="0">
                <a:solidFill>
                  <a:srgbClr val="00B0F0"/>
                </a:solidFill>
              </a:rPr>
              <a:t>POST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 + {JSON}</a:t>
            </a:r>
            <a:endParaRPr lang="en-US" dirty="0"/>
          </a:p>
          <a:p>
            <a:pPr lvl="2"/>
            <a:r>
              <a:rPr lang="en-US" sz="1400" dirty="0"/>
              <a:t>Add a new book resource</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201 – Created</a:t>
            </a:r>
            <a:r>
              <a:rPr lang="en-US" sz="1200" dirty="0"/>
              <a:t> </a:t>
            </a:r>
          </a:p>
          <a:p>
            <a:pPr lvl="1"/>
            <a:r>
              <a:rPr lang="en-US" dirty="0">
                <a:solidFill>
                  <a:srgbClr val="00B0F0"/>
                </a:solidFill>
              </a:rPr>
              <a:t>POST</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p:txBody>
      </p:sp>
    </p:spTree>
    <p:extLst>
      <p:ext uri="{BB962C8B-B14F-4D97-AF65-F5344CB8AC3E}">
        <p14:creationId xmlns:p14="http://schemas.microsoft.com/office/powerpoint/2010/main" val="11281631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D543D-6E58-D4C5-A26D-6BBC75856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3CDE81-90FE-AA55-81E7-41294C46FBC0}"/>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PUT</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506884E1-E518-A8F9-2331-F182C7FD3E63}"/>
              </a:ext>
            </a:extLst>
          </p:cNvPr>
          <p:cNvSpPr>
            <a:spLocks noGrp="1"/>
          </p:cNvSpPr>
          <p:nvPr>
            <p:ph idx="1"/>
          </p:nvPr>
        </p:nvSpPr>
        <p:spPr>
          <a:xfrm>
            <a:off x="913795" y="1732449"/>
            <a:ext cx="4426301" cy="4058751"/>
          </a:xfrm>
        </p:spPr>
        <p:txBody>
          <a:bodyPr>
            <a:normAutofit/>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Some frameworks interpret this literally ~ watch out~ Test! Test! Test!</a:t>
            </a:r>
          </a:p>
          <a:p>
            <a:endParaRPr lang="en-US" dirty="0"/>
          </a:p>
          <a:p>
            <a:endParaRPr lang="en-US" dirty="0"/>
          </a:p>
          <a:p>
            <a:endParaRPr lang="en-US" dirty="0"/>
          </a:p>
          <a:p>
            <a:pPr lvl="2"/>
            <a:endParaRPr lang="en-US" dirty="0"/>
          </a:p>
        </p:txBody>
      </p:sp>
      <p:sp>
        <p:nvSpPr>
          <p:cNvPr id="4" name="Content Placeholder 2">
            <a:extLst>
              <a:ext uri="{FF2B5EF4-FFF2-40B4-BE49-F238E27FC236}">
                <a16:creationId xmlns:a16="http://schemas.microsoft.com/office/drawing/2014/main" id="{C38F673D-A54B-73F0-EC42-3721241540EE}"/>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PUT</a:t>
            </a:r>
            <a:r>
              <a:rPr lang="en-US" dirty="0"/>
              <a:t> </a:t>
            </a:r>
            <a:r>
              <a:rPr lang="en-US" sz="1600" dirty="0">
                <a:latin typeface="Courier New" panose="02070309020205020404" pitchFamily="49" charset="0"/>
                <a:cs typeface="Courier New" panose="02070309020205020404" pitchFamily="49" charset="0"/>
              </a:rPr>
              <a:t>../</a:t>
            </a:r>
            <a:r>
              <a:rPr lang="en-US" sz="1600" dirty="0" err="1">
                <a:latin typeface="Courier New" panose="02070309020205020404" pitchFamily="49" charset="0"/>
                <a:cs typeface="Courier New" panose="02070309020205020404" pitchFamily="49" charset="0"/>
              </a:rPr>
              <a:t>api</a:t>
            </a:r>
            <a:r>
              <a:rPr lang="en-US" sz="1600" dirty="0">
                <a:latin typeface="Courier New" panose="02070309020205020404" pitchFamily="49" charset="0"/>
                <a:cs typeface="Courier New" panose="02070309020205020404" pitchFamily="49" charset="0"/>
              </a:rPr>
              <a:t>/v1/books/{id} + {JSON}</a:t>
            </a:r>
            <a:endParaRPr lang="en-US" dirty="0"/>
          </a:p>
          <a:p>
            <a:pPr lvl="2"/>
            <a:r>
              <a:rPr lang="en-US" sz="1400" dirty="0"/>
              <a:t>Update an existing book resource based on JSON body</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p>
          <a:p>
            <a:pPr lvl="3"/>
            <a:r>
              <a:rPr lang="en-US" sz="1200" dirty="0">
                <a:latin typeface="Courier New" panose="02070309020205020404" pitchFamily="49" charset="0"/>
                <a:cs typeface="Courier New" panose="02070309020205020404" pitchFamily="49" charset="0"/>
              </a:rPr>
              <a:t>HTTP 204 – No Content</a:t>
            </a:r>
            <a:r>
              <a:rPr lang="en-US" sz="1200" dirty="0"/>
              <a:t> </a:t>
            </a:r>
          </a:p>
          <a:p>
            <a:pPr lvl="1"/>
            <a:endParaRPr lang="en-US" dirty="0"/>
          </a:p>
        </p:txBody>
      </p:sp>
    </p:spTree>
    <p:extLst>
      <p:ext uri="{BB962C8B-B14F-4D97-AF65-F5344CB8AC3E}">
        <p14:creationId xmlns:p14="http://schemas.microsoft.com/office/powerpoint/2010/main" val="248629137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57B6EF-2E43-57A6-C394-942D9B89CE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32DB74-B7A4-F8CF-2946-8CA1F60AB76B}"/>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PATCH</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8174C298-7AC5-D08A-C9E9-09113277D014}"/>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D8F2242D-752C-1F24-7379-550D870C387F}"/>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00B0F0"/>
                </a:solidFill>
              </a:rPr>
              <a:t>PATCH</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 + {</a:t>
            </a:r>
            <a:r>
              <a:rPr lang="en-US" sz="1400" dirty="0" err="1">
                <a:latin typeface="Courier New" panose="02070309020205020404" pitchFamily="49" charset="0"/>
                <a:cs typeface="Courier New" panose="02070309020205020404" pitchFamily="49" charset="0"/>
              </a:rPr>
              <a:t>isChkeckedOut</a:t>
            </a:r>
            <a:r>
              <a:rPr lang="en-US" sz="1400" dirty="0">
                <a:latin typeface="Courier New" panose="02070309020205020404" pitchFamily="49" charset="0"/>
                <a:cs typeface="Courier New" panose="02070309020205020404" pitchFamily="49" charset="0"/>
              </a:rPr>
              <a:t> = true}</a:t>
            </a:r>
            <a:endParaRPr lang="en-US" dirty="0"/>
          </a:p>
          <a:p>
            <a:pPr lvl="1"/>
            <a:r>
              <a:rPr lang="en-US" sz="1600" dirty="0"/>
              <a:t>Update specific attribute(s) of an existing book resource based on JSON body</a:t>
            </a:r>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endParaRPr lang="en-US" dirty="0"/>
          </a:p>
        </p:txBody>
      </p:sp>
    </p:spTree>
    <p:extLst>
      <p:ext uri="{BB962C8B-B14F-4D97-AF65-F5344CB8AC3E}">
        <p14:creationId xmlns:p14="http://schemas.microsoft.com/office/powerpoint/2010/main" val="24372203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853A8-9D5F-C354-A231-7CEE86FB86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4BE75-CE79-ABCF-F768-9941AAF01240}"/>
              </a:ext>
            </a:extLst>
          </p:cNvPr>
          <p:cNvSpPr>
            <a:spLocks noGrp="1"/>
          </p:cNvSpPr>
          <p:nvPr>
            <p:ph type="title"/>
          </p:nvPr>
        </p:nvSpPr>
        <p:spPr>
          <a:xfrm>
            <a:off x="913794" y="80211"/>
            <a:ext cx="10353762" cy="970450"/>
          </a:xfrm>
        </p:spPr>
        <p:txBody>
          <a:bodyPr/>
          <a:lstStyle/>
          <a:p>
            <a:r>
              <a:rPr lang="en-US" dirty="0"/>
              <a:t>Inspect the Code | App Structure</a:t>
            </a:r>
          </a:p>
        </p:txBody>
      </p:sp>
      <p:pic>
        <p:nvPicPr>
          <p:cNvPr id="7" name="Picture 6">
            <a:extLst>
              <a:ext uri="{FF2B5EF4-FFF2-40B4-BE49-F238E27FC236}">
                <a16:creationId xmlns:a16="http://schemas.microsoft.com/office/drawing/2014/main" id="{DFF7DDBB-F63B-F4D2-5B40-6CE6E476FA6E}"/>
              </a:ext>
            </a:extLst>
          </p:cNvPr>
          <p:cNvPicPr>
            <a:picLocks noChangeAspect="1"/>
          </p:cNvPicPr>
          <p:nvPr/>
        </p:nvPicPr>
        <p:blipFill>
          <a:blip r:embed="rId2"/>
          <a:stretch>
            <a:fillRect/>
          </a:stretch>
        </p:blipFill>
        <p:spPr>
          <a:xfrm>
            <a:off x="1792838" y="1050661"/>
            <a:ext cx="8606324" cy="5510476"/>
          </a:xfrm>
          <a:prstGeom prst="rect">
            <a:avLst/>
          </a:prstGeom>
        </p:spPr>
      </p:pic>
    </p:spTree>
    <p:extLst>
      <p:ext uri="{BB962C8B-B14F-4D97-AF65-F5344CB8AC3E}">
        <p14:creationId xmlns:p14="http://schemas.microsoft.com/office/powerpoint/2010/main" val="21654152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4D03D6-5C0F-CA3E-86DD-0A6FA99A1F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ACEBFD-EE04-2F40-FE40-9696A5DE0FCD}"/>
              </a:ext>
            </a:extLst>
          </p:cNvPr>
          <p:cNvSpPr>
            <a:spLocks noGrp="1"/>
          </p:cNvSpPr>
          <p:nvPr>
            <p:ph type="title"/>
          </p:nvPr>
        </p:nvSpPr>
        <p:spPr/>
        <p:txBody>
          <a:bodyPr/>
          <a:lstStyle/>
          <a:p>
            <a:r>
              <a:rPr lang="en-US" dirty="0">
                <a:solidFill>
                  <a:srgbClr val="FFC000"/>
                </a:solidFill>
              </a:rPr>
              <a:t>HTTP</a:t>
            </a:r>
            <a:r>
              <a:rPr lang="en-US" dirty="0"/>
              <a:t> Verbs | </a:t>
            </a:r>
            <a:r>
              <a:rPr lang="en-US" dirty="0">
                <a:latin typeface="Courier New" panose="02070309020205020404" pitchFamily="49" charset="0"/>
                <a:cs typeface="Courier New" panose="02070309020205020404" pitchFamily="49" charset="0"/>
              </a:rPr>
              <a:t>DELETE</a:t>
            </a:r>
            <a:r>
              <a:rPr lang="en-US" dirty="0"/>
              <a:t> Request</a:t>
            </a:r>
            <a:endParaRPr lang="en-US" dirty="0">
              <a:solidFill>
                <a:srgbClr val="00B050"/>
              </a:solidFill>
            </a:endParaRPr>
          </a:p>
        </p:txBody>
      </p:sp>
      <p:sp>
        <p:nvSpPr>
          <p:cNvPr id="3" name="Content Placeholder 2">
            <a:extLst>
              <a:ext uri="{FF2B5EF4-FFF2-40B4-BE49-F238E27FC236}">
                <a16:creationId xmlns:a16="http://schemas.microsoft.com/office/drawing/2014/main" id="{AC7CD8A8-33CB-02AA-5E7B-A58AD3EB3C81}"/>
              </a:ext>
            </a:extLst>
          </p:cNvPr>
          <p:cNvSpPr>
            <a:spLocks noGrp="1"/>
          </p:cNvSpPr>
          <p:nvPr>
            <p:ph idx="1"/>
          </p:nvPr>
        </p:nvSpPr>
        <p:spPr>
          <a:xfrm>
            <a:off x="913795" y="1732449"/>
            <a:ext cx="4426301" cy="4058751"/>
          </a:xfrm>
        </p:spPr>
        <p:txBody>
          <a:bodyPr>
            <a:normAutofit lnSpcReduction="10000"/>
          </a:bodyPr>
          <a:lstStyle/>
          <a:p>
            <a:r>
              <a:rPr lang="en-US" dirty="0"/>
              <a:t>It requests that the target resource be “created” or “replaced” with the state defined in the representation {JSON}</a:t>
            </a:r>
          </a:p>
          <a:p>
            <a:r>
              <a:rPr lang="en-US" dirty="0"/>
              <a:t>See </a:t>
            </a:r>
            <a:r>
              <a:rPr lang="en-US" dirty="0">
                <a:solidFill>
                  <a:srgbClr val="FFC000"/>
                </a:solidFill>
              </a:rPr>
              <a:t>RFC 9110 </a:t>
            </a:r>
            <a:r>
              <a:rPr lang="en-US" dirty="0"/>
              <a:t>| </a:t>
            </a:r>
            <a:r>
              <a:rPr lang="en-US" dirty="0">
                <a:solidFill>
                  <a:srgbClr val="FFC000"/>
                </a:solidFill>
              </a:rPr>
              <a:t>Part 9.3.4 </a:t>
            </a:r>
            <a:r>
              <a:rPr lang="en-US" dirty="0"/>
              <a:t>for more information</a:t>
            </a:r>
          </a:p>
          <a:p>
            <a:r>
              <a:rPr lang="en-US" dirty="0"/>
              <a:t>It is idempotent assuming you are not tracking </a:t>
            </a:r>
            <a:r>
              <a:rPr lang="en-US" dirty="0" err="1">
                <a:latin typeface="Courier New" panose="02070309020205020404" pitchFamily="49" charset="0"/>
                <a:cs typeface="Courier New" panose="02070309020205020404" pitchFamily="49" charset="0"/>
              </a:rPr>
              <a:t>LastUpdated</a:t>
            </a:r>
            <a:r>
              <a:rPr lang="en-US" dirty="0"/>
              <a:t> timestamp</a:t>
            </a:r>
          </a:p>
          <a:p>
            <a:r>
              <a:rPr lang="en-US" dirty="0"/>
              <a:t>Some frameworks interpret this literally ~ watch out ~ Test! Test! Test!</a:t>
            </a:r>
          </a:p>
          <a:p>
            <a:pPr lvl="2"/>
            <a:endParaRPr lang="en-US" dirty="0"/>
          </a:p>
        </p:txBody>
      </p:sp>
      <p:sp>
        <p:nvSpPr>
          <p:cNvPr id="4" name="Content Placeholder 2">
            <a:extLst>
              <a:ext uri="{FF2B5EF4-FFF2-40B4-BE49-F238E27FC236}">
                <a16:creationId xmlns:a16="http://schemas.microsoft.com/office/drawing/2014/main" id="{F37415D7-A45F-15C7-D773-2BB4528627DD}"/>
              </a:ext>
            </a:extLst>
          </p:cNvPr>
          <p:cNvSpPr txBox="1">
            <a:spLocks/>
          </p:cNvSpPr>
          <p:nvPr/>
        </p:nvSpPr>
        <p:spPr>
          <a:xfrm>
            <a:off x="5464459" y="1732449"/>
            <a:ext cx="6047837" cy="4058751"/>
          </a:xfrm>
          <a:prstGeom prst="rect">
            <a:avLst/>
          </a:prstGeom>
          <a:effectLst>
            <a:outerShdw blurRad="25400" dir="17880000">
              <a:srgbClr val="000000">
                <a:alpha val="46000"/>
              </a:srgbClr>
            </a:outerShdw>
          </a:effectLst>
        </p:spPr>
        <p:txBody>
          <a:bodyPr vert="horz" lIns="91440" tIns="45720" rIns="91440" bIns="45720" rtlCol="0" anchor="t">
            <a:normAutofit fontScale="9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Example</a:t>
            </a:r>
          </a:p>
          <a:p>
            <a:pPr lvl="1"/>
            <a:r>
              <a:rPr lang="en-US" dirty="0">
                <a:solidFill>
                  <a:srgbClr val="C00000"/>
                </a:solidFill>
              </a:rPr>
              <a:t>DELETE</a:t>
            </a:r>
            <a:r>
              <a:rPr lang="en-US" dirty="0"/>
              <a:t> </a:t>
            </a:r>
          </a:p>
          <a:p>
            <a:pPr lvl="2"/>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api</a:t>
            </a:r>
            <a:r>
              <a:rPr lang="en-US" sz="1400" dirty="0">
                <a:latin typeface="Courier New" panose="02070309020205020404" pitchFamily="49" charset="0"/>
                <a:cs typeface="Courier New" panose="02070309020205020404" pitchFamily="49" charset="0"/>
              </a:rPr>
              <a:t>/v1/books/{id}</a:t>
            </a:r>
            <a:endParaRPr lang="en-US" dirty="0"/>
          </a:p>
          <a:p>
            <a:pPr lvl="1"/>
            <a:r>
              <a:rPr lang="en-US" sz="1600" dirty="0"/>
              <a:t>Server responds with</a:t>
            </a:r>
          </a:p>
          <a:p>
            <a:pPr lvl="2"/>
            <a:r>
              <a:rPr lang="en-US" sz="1400" dirty="0">
                <a:latin typeface="Courier New" panose="02070309020205020404" pitchFamily="49" charset="0"/>
                <a:cs typeface="Courier New" panose="02070309020205020404" pitchFamily="49" charset="0"/>
              </a:rPr>
              <a:t>HTTP 200 – OK</a:t>
            </a:r>
          </a:p>
          <a:p>
            <a:pPr lvl="2"/>
            <a:r>
              <a:rPr lang="en-US" sz="1400" dirty="0">
                <a:latin typeface="Courier New" panose="02070309020205020404" pitchFamily="49" charset="0"/>
                <a:cs typeface="Courier New" panose="02070309020205020404" pitchFamily="49" charset="0"/>
              </a:rPr>
              <a:t>HTTP 204 – No Content</a:t>
            </a:r>
            <a:r>
              <a:rPr lang="en-US" sz="1400" dirty="0"/>
              <a:t> </a:t>
            </a:r>
          </a:p>
          <a:p>
            <a:pPr lvl="1"/>
            <a:r>
              <a:rPr lang="en-US" dirty="0">
                <a:solidFill>
                  <a:srgbClr val="C00000"/>
                </a:solidFill>
              </a:rPr>
              <a:t>DELETE</a:t>
            </a:r>
            <a:r>
              <a:rPr lang="en-US" dirty="0"/>
              <a:t> </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api</a:t>
            </a:r>
            <a:r>
              <a:rPr lang="en-US" dirty="0">
                <a:latin typeface="Courier New" panose="02070309020205020404" pitchFamily="49" charset="0"/>
                <a:cs typeface="Courier New" panose="02070309020205020404" pitchFamily="49" charset="0"/>
              </a:rPr>
              <a:t>/v1/bulk/books</a:t>
            </a:r>
            <a:endParaRPr lang="en-US" sz="1600" dirty="0">
              <a:latin typeface="Courier New" panose="02070309020205020404" pitchFamily="49" charset="0"/>
              <a:cs typeface="Courier New" panose="02070309020205020404" pitchFamily="49" charset="0"/>
            </a:endParaRPr>
          </a:p>
          <a:p>
            <a:pPr lvl="2"/>
            <a:r>
              <a:rPr lang="en-US" sz="1400" dirty="0">
                <a:latin typeface="Courier New" panose="02070309020205020404" pitchFamily="49" charset="0"/>
                <a:cs typeface="Courier New" panose="02070309020205020404" pitchFamily="49" charset="0"/>
              </a:rPr>
              <a:t>Body: [{JSON book1}, {JSON book2}, etc.]</a:t>
            </a:r>
          </a:p>
          <a:p>
            <a:pPr lvl="2"/>
            <a:r>
              <a:rPr lang="en-US" sz="1400" dirty="0"/>
              <a:t>Server responds with</a:t>
            </a:r>
          </a:p>
          <a:p>
            <a:pPr lvl="3"/>
            <a:r>
              <a:rPr lang="en-US" sz="1200" dirty="0">
                <a:latin typeface="Courier New" panose="02070309020205020404" pitchFamily="49" charset="0"/>
                <a:cs typeface="Courier New" panose="02070309020205020404" pitchFamily="49" charset="0"/>
              </a:rPr>
              <a:t>HTTP 200 – OK</a:t>
            </a:r>
            <a:r>
              <a:rPr lang="en-US" sz="1200" dirty="0"/>
              <a:t>  (if it can finish it in reasonable amount of time)</a:t>
            </a:r>
          </a:p>
          <a:p>
            <a:pPr lvl="3"/>
            <a:r>
              <a:rPr lang="en-US" sz="1200" dirty="0">
                <a:latin typeface="Courier New" panose="02070309020205020404" pitchFamily="49" charset="0"/>
                <a:cs typeface="Courier New" panose="02070309020205020404" pitchFamily="49" charset="0"/>
              </a:rPr>
              <a:t>HTTP 202 – Accepted</a:t>
            </a:r>
            <a:r>
              <a:rPr lang="en-US" sz="1200" dirty="0"/>
              <a:t> (if client needs to call back to get the results async)</a:t>
            </a:r>
          </a:p>
          <a:p>
            <a:pPr lvl="1"/>
            <a:endParaRPr lang="en-US" sz="1400" dirty="0"/>
          </a:p>
          <a:p>
            <a:pPr lvl="2"/>
            <a:r>
              <a:rPr lang="en-US" dirty="0"/>
              <a:t>[{book-id-1}, {book-id-2}, …]</a:t>
            </a:r>
          </a:p>
        </p:txBody>
      </p:sp>
    </p:spTree>
    <p:extLst>
      <p:ext uri="{BB962C8B-B14F-4D97-AF65-F5344CB8AC3E}">
        <p14:creationId xmlns:p14="http://schemas.microsoft.com/office/powerpoint/2010/main" val="353776912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A5F37A-C20A-04B5-FD50-DAA1C23747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8E1E4-718D-52FE-0FBF-162BC449DAB0}"/>
              </a:ext>
            </a:extLst>
          </p:cNvPr>
          <p:cNvSpPr>
            <a:spLocks noGrp="1"/>
          </p:cNvSpPr>
          <p:nvPr>
            <p:ph type="title"/>
          </p:nvPr>
        </p:nvSpPr>
        <p:spPr/>
        <p:txBody>
          <a:bodyPr/>
          <a:lstStyle/>
          <a:p>
            <a:r>
              <a:rPr lang="en-US" dirty="0"/>
              <a:t>REST API Design | HTTP Codes</a:t>
            </a:r>
          </a:p>
        </p:txBody>
      </p:sp>
      <p:sp>
        <p:nvSpPr>
          <p:cNvPr id="3" name="Content Placeholder 2">
            <a:extLst>
              <a:ext uri="{FF2B5EF4-FFF2-40B4-BE49-F238E27FC236}">
                <a16:creationId xmlns:a16="http://schemas.microsoft.com/office/drawing/2014/main" id="{0C109AD2-F26E-E5EC-3F58-926DB1ED7051}"/>
              </a:ext>
            </a:extLst>
          </p:cNvPr>
          <p:cNvSpPr>
            <a:spLocks noGrp="1"/>
          </p:cNvSpPr>
          <p:nvPr>
            <p:ph idx="1"/>
          </p:nvPr>
        </p:nvSpPr>
        <p:spPr>
          <a:xfrm>
            <a:off x="385887" y="1580049"/>
            <a:ext cx="5459573" cy="5031061"/>
          </a:xfrm>
        </p:spPr>
        <p:txBody>
          <a:bodyPr>
            <a:normAutofit fontScale="62500" lnSpcReduction="20000"/>
          </a:bodyPr>
          <a:lstStyle/>
          <a:p>
            <a:r>
              <a:rPr lang="en-US" dirty="0"/>
              <a:t>Map requests/responses from </a:t>
            </a:r>
            <a:r>
              <a:rPr lang="en-US" dirty="0">
                <a:solidFill>
                  <a:srgbClr val="FFC000"/>
                </a:solidFill>
              </a:rPr>
              <a:t>HTTP</a:t>
            </a:r>
            <a:r>
              <a:rPr lang="en-US" dirty="0"/>
              <a:t> Verbs to </a:t>
            </a:r>
            <a:r>
              <a:rPr lang="en-US" dirty="0">
                <a:solidFill>
                  <a:srgbClr val="FFC000"/>
                </a:solidFill>
              </a:rPr>
              <a:t>HTTP</a:t>
            </a:r>
            <a:r>
              <a:rPr lang="en-US" dirty="0"/>
              <a:t> Status Codes</a:t>
            </a:r>
          </a:p>
          <a:p>
            <a:r>
              <a:rPr lang="en-US" dirty="0">
                <a:solidFill>
                  <a:srgbClr val="00B050"/>
                </a:solidFill>
              </a:rPr>
              <a:t>GET</a:t>
            </a:r>
            <a:r>
              <a:rPr lang="en-US" dirty="0"/>
              <a:t> – Retrieve a resource</a:t>
            </a:r>
          </a:p>
          <a:p>
            <a:pPr lvl="1"/>
            <a:r>
              <a:rPr lang="en-US" dirty="0"/>
              <a:t>200 Ok; 304 Not Modified; 404 Not Found</a:t>
            </a:r>
          </a:p>
          <a:p>
            <a:r>
              <a:rPr lang="en-US" dirty="0">
                <a:solidFill>
                  <a:srgbClr val="00B0F0"/>
                </a:solidFill>
              </a:rPr>
              <a:t>POST</a:t>
            </a:r>
            <a:r>
              <a:rPr lang="en-US" dirty="0"/>
              <a:t> – Create a resource</a:t>
            </a:r>
          </a:p>
          <a:p>
            <a:pPr lvl="1"/>
            <a:r>
              <a:rPr lang="en-US" dirty="0"/>
              <a:t>201 Created; 200 OK + JSON; 202 Accepted (callback is needed to ensure creation was OK); 204 No Content is acceptable for “action” style POST operations (e.g., command type of endpoint)</a:t>
            </a:r>
          </a:p>
          <a:p>
            <a:r>
              <a:rPr lang="en-US" dirty="0">
                <a:solidFill>
                  <a:srgbClr val="FFC000"/>
                </a:solidFill>
              </a:rPr>
              <a:t>PUT</a:t>
            </a:r>
            <a:r>
              <a:rPr lang="en-US" dirty="0"/>
              <a:t> – Replace a whole resource</a:t>
            </a:r>
          </a:p>
          <a:p>
            <a:pPr lvl="1"/>
            <a:r>
              <a:rPr lang="en-US" dirty="0"/>
              <a:t>204 No Content; 200 OK + JSON</a:t>
            </a:r>
          </a:p>
          <a:p>
            <a:r>
              <a:rPr lang="en-US" dirty="0">
                <a:solidFill>
                  <a:srgbClr val="FFC000"/>
                </a:solidFill>
              </a:rPr>
              <a:t>PATCH</a:t>
            </a:r>
            <a:r>
              <a:rPr lang="en-US" dirty="0"/>
              <a:t> – Partially update a resource</a:t>
            </a:r>
          </a:p>
          <a:p>
            <a:pPr lvl="1"/>
            <a:r>
              <a:rPr lang="en-US" dirty="0"/>
              <a:t>200 OK; 204 No Content; 404 Not Found; 409 Conflict / 412 Precondition Failed common when using e-Tags</a:t>
            </a:r>
          </a:p>
          <a:p>
            <a:r>
              <a:rPr lang="en-US" dirty="0">
                <a:solidFill>
                  <a:srgbClr val="FF0000"/>
                </a:solidFill>
              </a:rPr>
              <a:t>DELETE</a:t>
            </a:r>
            <a:r>
              <a:rPr lang="en-US" dirty="0"/>
              <a:t> – Remove a resource</a:t>
            </a:r>
          </a:p>
          <a:p>
            <a:pPr lvl="1"/>
            <a:r>
              <a:rPr lang="en-US" dirty="0"/>
              <a:t>204 No Content; 200 OK + JSON; 404 Not Found; 202 Accepted (for asynchronous deletes)</a:t>
            </a:r>
          </a:p>
          <a:p>
            <a:r>
              <a:rPr lang="en-US" dirty="0">
                <a:solidFill>
                  <a:schemeClr val="accent3"/>
                </a:solidFill>
              </a:rPr>
              <a:t>HEAD</a:t>
            </a:r>
            <a:r>
              <a:rPr lang="en-US" dirty="0"/>
              <a:t> – Retrieves headers only</a:t>
            </a:r>
          </a:p>
          <a:p>
            <a:pPr lvl="1"/>
            <a:r>
              <a:rPr lang="en-US" dirty="0"/>
              <a:t>200 OK; </a:t>
            </a:r>
          </a:p>
          <a:p>
            <a:r>
              <a:rPr lang="en-US" dirty="0">
                <a:solidFill>
                  <a:schemeClr val="accent3"/>
                </a:solidFill>
              </a:rPr>
              <a:t>OPTIONS</a:t>
            </a:r>
            <a:r>
              <a:rPr lang="en-US" dirty="0"/>
              <a:t> – Discovery methods/metadata</a:t>
            </a:r>
          </a:p>
          <a:p>
            <a:pPr lvl="1"/>
            <a:r>
              <a:rPr lang="en-US" dirty="0"/>
              <a:t>204 No Content or 200 OK with “Allow” and “CORS” headers; 404 Not Found if “target” option is required</a:t>
            </a:r>
          </a:p>
          <a:p>
            <a:pPr lvl="2"/>
            <a:endParaRPr lang="en-US" dirty="0"/>
          </a:p>
        </p:txBody>
      </p:sp>
      <p:sp>
        <p:nvSpPr>
          <p:cNvPr id="5" name="Content Placeholder 2">
            <a:extLst>
              <a:ext uri="{FF2B5EF4-FFF2-40B4-BE49-F238E27FC236}">
                <a16:creationId xmlns:a16="http://schemas.microsoft.com/office/drawing/2014/main" id="{430963A6-B3B4-058B-8767-9F094B77099A}"/>
              </a:ext>
            </a:extLst>
          </p:cNvPr>
          <p:cNvSpPr txBox="1">
            <a:spLocks/>
          </p:cNvSpPr>
          <p:nvPr/>
        </p:nvSpPr>
        <p:spPr>
          <a:xfrm>
            <a:off x="6373368" y="1580051"/>
            <a:ext cx="5532120" cy="2662765"/>
          </a:xfrm>
          <a:prstGeom prst="rect">
            <a:avLst/>
          </a:prstGeom>
          <a:effectLst>
            <a:outerShdw blurRad="25400" dir="17880000">
              <a:srgbClr val="000000">
                <a:alpha val="46000"/>
              </a:srgbClr>
            </a:outerShdw>
          </a:effectLst>
        </p:spPr>
        <p:txBody>
          <a:bodyPr vert="horz" lIns="91440" tIns="45720" rIns="91440" bIns="45720" rtlCol="0" anchor="t">
            <a:normAutofit fontScale="62500" lnSpcReduction="20000"/>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Cross-cutting HTTP Status Codes for any HTTP Verb</a:t>
            </a:r>
          </a:p>
          <a:p>
            <a:pPr lvl="1"/>
            <a:r>
              <a:rPr lang="en-US" dirty="0"/>
              <a:t>400 Bad Request</a:t>
            </a:r>
          </a:p>
          <a:p>
            <a:pPr lvl="1"/>
            <a:r>
              <a:rPr lang="en-US" dirty="0"/>
              <a:t>401 Unauthorized</a:t>
            </a:r>
          </a:p>
          <a:p>
            <a:pPr lvl="1"/>
            <a:r>
              <a:rPr lang="en-US" dirty="0"/>
              <a:t>403 Forbidden</a:t>
            </a:r>
          </a:p>
          <a:p>
            <a:pPr lvl="1"/>
            <a:r>
              <a:rPr lang="en-US" dirty="0"/>
              <a:t>405 Method not Allowed</a:t>
            </a:r>
          </a:p>
          <a:p>
            <a:pPr lvl="1"/>
            <a:r>
              <a:rPr lang="en-US" dirty="0"/>
              <a:t>415 Unsupported Media Type</a:t>
            </a:r>
          </a:p>
          <a:p>
            <a:pPr lvl="1"/>
            <a:r>
              <a:rPr lang="en-US" dirty="0"/>
              <a:t>429 Too many requests (specially for quotas)</a:t>
            </a:r>
          </a:p>
          <a:p>
            <a:pPr lvl="1"/>
            <a:r>
              <a:rPr lang="en-US" dirty="0"/>
              <a:t>500 Internal Server Error</a:t>
            </a:r>
          </a:p>
          <a:p>
            <a:pPr lvl="1"/>
            <a:r>
              <a:rPr lang="en-US" dirty="0"/>
              <a:t>503 Service Unavailable</a:t>
            </a:r>
          </a:p>
          <a:p>
            <a:r>
              <a:rPr lang="en-US" dirty="0"/>
              <a:t>More Info – Check out RFC 9110</a:t>
            </a:r>
          </a:p>
          <a:p>
            <a:endParaRPr lang="en-US" dirty="0"/>
          </a:p>
        </p:txBody>
      </p:sp>
      <p:pic>
        <p:nvPicPr>
          <p:cNvPr id="7" name="Picture 6">
            <a:extLst>
              <a:ext uri="{FF2B5EF4-FFF2-40B4-BE49-F238E27FC236}">
                <a16:creationId xmlns:a16="http://schemas.microsoft.com/office/drawing/2014/main" id="{70CE2634-3AF9-C359-5236-E1C014BB1F38}"/>
              </a:ext>
            </a:extLst>
          </p:cNvPr>
          <p:cNvPicPr>
            <a:picLocks noChangeAspect="1"/>
          </p:cNvPicPr>
          <p:nvPr/>
        </p:nvPicPr>
        <p:blipFill>
          <a:blip r:embed="rId2"/>
          <a:stretch>
            <a:fillRect/>
          </a:stretch>
        </p:blipFill>
        <p:spPr>
          <a:xfrm>
            <a:off x="6467104" y="4242816"/>
            <a:ext cx="5191496" cy="2324255"/>
          </a:xfrm>
          <a:prstGeom prst="rect">
            <a:avLst/>
          </a:prstGeom>
        </p:spPr>
      </p:pic>
    </p:spTree>
    <p:extLst>
      <p:ext uri="{BB962C8B-B14F-4D97-AF65-F5344CB8AC3E}">
        <p14:creationId xmlns:p14="http://schemas.microsoft.com/office/powerpoint/2010/main" val="10934128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EAA12-0E4F-DD04-0FB7-68254602F9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DDFBF-0239-975F-0879-2A6F8B0D8B47}"/>
              </a:ext>
            </a:extLst>
          </p:cNvPr>
          <p:cNvSpPr>
            <a:spLocks noGrp="1"/>
          </p:cNvSpPr>
          <p:nvPr>
            <p:ph type="title"/>
          </p:nvPr>
        </p:nvSpPr>
        <p:spPr>
          <a:xfrm>
            <a:off x="4377625" y="963507"/>
            <a:ext cx="6849344" cy="4995027"/>
          </a:xfrm>
        </p:spPr>
        <p:txBody>
          <a:bodyPr vert="horz" lIns="91440" tIns="45720" rIns="91440" bIns="45720" rtlCol="0" anchor="ctr">
            <a:normAutofit/>
          </a:bodyPr>
          <a:lstStyle/>
          <a:p>
            <a:pPr algn="l"/>
            <a:r>
              <a:rPr lang="en-US" sz="5200" dirty="0"/>
              <a:t>The</a:t>
            </a:r>
            <a:br>
              <a:rPr lang="en-US" sz="5200" dirty="0"/>
            </a:br>
            <a:r>
              <a:rPr lang="en-US" sz="5200" dirty="0"/>
              <a:t>Recap _</a:t>
            </a:r>
          </a:p>
        </p:txBody>
      </p:sp>
      <p:sp>
        <p:nvSpPr>
          <p:cNvPr id="3" name="Content Placeholder 2">
            <a:extLst>
              <a:ext uri="{FF2B5EF4-FFF2-40B4-BE49-F238E27FC236}">
                <a16:creationId xmlns:a16="http://schemas.microsoft.com/office/drawing/2014/main" id="{14694732-554A-B817-3CF2-24C5282F4DE4}"/>
              </a:ext>
            </a:extLst>
          </p:cNvPr>
          <p:cNvSpPr>
            <a:spLocks noGrp="1"/>
          </p:cNvSpPr>
          <p:nvPr>
            <p:ph idx="1"/>
          </p:nvPr>
        </p:nvSpPr>
        <p:spPr>
          <a:xfrm>
            <a:off x="965031" y="957287"/>
            <a:ext cx="2760795" cy="4995027"/>
          </a:xfrm>
        </p:spPr>
        <p:txBody>
          <a:bodyPr vert="horz" lIns="91440" tIns="45720" rIns="91440" bIns="45720" rtlCol="0" anchor="ctr">
            <a:normAutofit/>
          </a:bodyPr>
          <a:lstStyle/>
          <a:p>
            <a:pPr marL="0" indent="0" algn="r">
              <a:buNone/>
            </a:pPr>
            <a:r>
              <a:rPr lang="en-US" dirty="0">
                <a:solidFill>
                  <a:schemeClr val="tx1"/>
                </a:solidFill>
              </a:rPr>
              <a:t>Day</a:t>
            </a:r>
          </a:p>
          <a:p>
            <a:pPr marL="0" indent="0" algn="r">
              <a:buNone/>
            </a:pPr>
            <a:r>
              <a:rPr lang="en-US" dirty="0">
                <a:solidFill>
                  <a:schemeClr val="tx1"/>
                </a:solidFill>
              </a:rPr>
              <a:t>Uno</a:t>
            </a:r>
          </a:p>
        </p:txBody>
      </p:sp>
    </p:spTree>
    <p:extLst>
      <p:ext uri="{BB962C8B-B14F-4D97-AF65-F5344CB8AC3E}">
        <p14:creationId xmlns:p14="http://schemas.microsoft.com/office/powerpoint/2010/main" val="754707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1F2D0-7645-8C0D-6D38-1695E40D0860}"/>
              </a:ext>
            </a:extLst>
          </p:cNvPr>
          <p:cNvSpPr>
            <a:spLocks noGrp="1"/>
          </p:cNvSpPr>
          <p:nvPr>
            <p:ph type="title"/>
          </p:nvPr>
        </p:nvSpPr>
        <p:spPr/>
        <p:txBody>
          <a:bodyPr/>
          <a:lstStyle/>
          <a:p>
            <a:r>
              <a:rPr lang="en-US" dirty="0"/>
              <a:t>Day One | Recap</a:t>
            </a:r>
          </a:p>
        </p:txBody>
      </p:sp>
      <p:sp>
        <p:nvSpPr>
          <p:cNvPr id="3" name="Content Placeholder 2">
            <a:extLst>
              <a:ext uri="{FF2B5EF4-FFF2-40B4-BE49-F238E27FC236}">
                <a16:creationId xmlns:a16="http://schemas.microsoft.com/office/drawing/2014/main" id="{74ED2E6E-0FA0-9295-55FF-481260CA906B}"/>
              </a:ext>
            </a:extLst>
          </p:cNvPr>
          <p:cNvSpPr>
            <a:spLocks noGrp="1"/>
          </p:cNvSpPr>
          <p:nvPr>
            <p:ph idx="1"/>
          </p:nvPr>
        </p:nvSpPr>
        <p:spPr>
          <a:xfrm>
            <a:off x="913795" y="1732449"/>
            <a:ext cx="4490309" cy="4058751"/>
          </a:xfrm>
        </p:spPr>
        <p:txBody>
          <a:bodyPr/>
          <a:lstStyle/>
          <a:p>
            <a:r>
              <a:rPr lang="en-US" dirty="0"/>
              <a:t>REST is everywhere</a:t>
            </a:r>
          </a:p>
          <a:p>
            <a:r>
              <a:rPr lang="en-US" dirty="0"/>
              <a:t>There are options (</a:t>
            </a:r>
            <a:r>
              <a:rPr lang="en-US" dirty="0" err="1"/>
              <a:t>gRPC</a:t>
            </a:r>
            <a:r>
              <a:rPr lang="en-US" dirty="0"/>
              <a:t>, </a:t>
            </a:r>
            <a:r>
              <a:rPr lang="en-US" dirty="0" err="1"/>
              <a:t>GraphQL</a:t>
            </a:r>
            <a:r>
              <a:rPr lang="en-US" dirty="0"/>
              <a:t>) and trade-offs</a:t>
            </a:r>
          </a:p>
          <a:p>
            <a:r>
              <a:rPr lang="en-US" dirty="0"/>
              <a:t>Domain Analysis helps a lot – goes a long way</a:t>
            </a:r>
          </a:p>
          <a:p>
            <a:r>
              <a:rPr lang="en-US" dirty="0"/>
              <a:t>Keep in mind the REST Maturity Model as you design your API surface</a:t>
            </a:r>
          </a:p>
          <a:p>
            <a:r>
              <a:rPr lang="en-US" dirty="0"/>
              <a:t>When in doubt, consult </a:t>
            </a:r>
            <a:r>
              <a:rPr lang="en-US" dirty="0">
                <a:solidFill>
                  <a:srgbClr val="FFC000"/>
                </a:solidFill>
              </a:rPr>
              <a:t>RFC 9110</a:t>
            </a:r>
          </a:p>
        </p:txBody>
      </p:sp>
      <p:sp>
        <p:nvSpPr>
          <p:cNvPr id="4" name="Content Placeholder 2">
            <a:extLst>
              <a:ext uri="{FF2B5EF4-FFF2-40B4-BE49-F238E27FC236}">
                <a16:creationId xmlns:a16="http://schemas.microsoft.com/office/drawing/2014/main" id="{852E801D-814F-6A93-6B68-EA86D9377845}"/>
              </a:ext>
            </a:extLst>
          </p:cNvPr>
          <p:cNvSpPr txBox="1">
            <a:spLocks/>
          </p:cNvSpPr>
          <p:nvPr/>
        </p:nvSpPr>
        <p:spPr>
          <a:xfrm>
            <a:off x="6090676" y="1732449"/>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It is about `nouns` in your domain</a:t>
            </a:r>
            <a:endParaRPr lang="en-US" dirty="0">
              <a:solidFill>
                <a:srgbClr val="FFC000"/>
              </a:solidFill>
            </a:endParaRPr>
          </a:p>
          <a:p>
            <a:r>
              <a:rPr lang="en-US" dirty="0"/>
              <a:t>Be consistent on how you apply HTTP Verbs</a:t>
            </a:r>
          </a:p>
          <a:p>
            <a:r>
              <a:rPr lang="en-US" dirty="0"/>
              <a:t>Be consistent on how API responses indicate HTTP Status Codes</a:t>
            </a:r>
          </a:p>
          <a:p>
            <a:r>
              <a:rPr lang="en-US" dirty="0"/>
              <a:t>Try to at least meet RMM – Level 2</a:t>
            </a:r>
          </a:p>
          <a:p>
            <a:r>
              <a:rPr lang="en-US" dirty="0"/>
              <a:t>Document with a standard pattern</a:t>
            </a:r>
          </a:p>
          <a:p>
            <a:pPr lvl="1"/>
            <a:r>
              <a:rPr lang="en-US" dirty="0"/>
              <a:t>Open API Spec (Swagger)</a:t>
            </a:r>
          </a:p>
          <a:p>
            <a:pPr lvl="1"/>
            <a:r>
              <a:rPr lang="en-US" dirty="0" err="1"/>
              <a:t>Redoc</a:t>
            </a:r>
            <a:endParaRPr lang="en-US" dirty="0"/>
          </a:p>
          <a:p>
            <a:endParaRPr lang="en-US" dirty="0"/>
          </a:p>
        </p:txBody>
      </p:sp>
    </p:spTree>
    <p:extLst>
      <p:ext uri="{BB962C8B-B14F-4D97-AF65-F5344CB8AC3E}">
        <p14:creationId xmlns:p14="http://schemas.microsoft.com/office/powerpoint/2010/main" val="179693978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AFB35-8825-6FF1-E0E7-562DAE8125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D949C-7F4E-AEE7-5B78-717699B00771}"/>
              </a:ext>
            </a:extLst>
          </p:cNvPr>
          <p:cNvSpPr>
            <a:spLocks noGrp="1"/>
          </p:cNvSpPr>
          <p:nvPr>
            <p:ph type="title"/>
          </p:nvPr>
        </p:nvSpPr>
        <p:spPr/>
        <p:txBody>
          <a:bodyPr/>
          <a:lstStyle/>
          <a:p>
            <a:r>
              <a:rPr lang="en-US" dirty="0"/>
              <a:t>Homework</a:t>
            </a:r>
          </a:p>
        </p:txBody>
      </p:sp>
      <p:sp>
        <p:nvSpPr>
          <p:cNvPr id="3" name="Content Placeholder 2">
            <a:extLst>
              <a:ext uri="{FF2B5EF4-FFF2-40B4-BE49-F238E27FC236}">
                <a16:creationId xmlns:a16="http://schemas.microsoft.com/office/drawing/2014/main" id="{67E18042-5102-F922-9645-8CC0442B3347}"/>
              </a:ext>
            </a:extLst>
          </p:cNvPr>
          <p:cNvSpPr>
            <a:spLocks noGrp="1"/>
          </p:cNvSpPr>
          <p:nvPr>
            <p:ph idx="1"/>
          </p:nvPr>
        </p:nvSpPr>
        <p:spPr>
          <a:xfrm>
            <a:off x="913795" y="1732449"/>
            <a:ext cx="4490309" cy="4058751"/>
          </a:xfrm>
        </p:spPr>
        <p:txBody>
          <a:bodyPr>
            <a:normAutofit/>
          </a:bodyPr>
          <a:lstStyle/>
          <a:p>
            <a:r>
              <a:rPr lang="en-US" dirty="0">
                <a:latin typeface="+mj-lt"/>
                <a:ea typeface="+mj-ea"/>
              </a:rPr>
              <a:t>For “</a:t>
            </a:r>
            <a:r>
              <a:rPr lang="en-US" dirty="0">
                <a:solidFill>
                  <a:srgbClr val="6C5200"/>
                </a:solidFill>
                <a:latin typeface="+mj-lt"/>
                <a:ea typeface="+mj-ea"/>
              </a:rPr>
              <a:t>brown</a:t>
            </a:r>
            <a:r>
              <a:rPr lang="en-US" dirty="0">
                <a:latin typeface="+mj-lt"/>
                <a:ea typeface="+mj-ea"/>
              </a:rPr>
              <a:t>” field apps</a:t>
            </a:r>
          </a:p>
          <a:p>
            <a:r>
              <a:rPr lang="en-US" dirty="0">
                <a:latin typeface="+mj-lt"/>
                <a:ea typeface="+mj-ea"/>
              </a:rPr>
              <a:t>Select an API in your environment and score it for</a:t>
            </a:r>
          </a:p>
          <a:p>
            <a:pPr lvl="1"/>
            <a:r>
              <a:rPr lang="en-US" dirty="0">
                <a:latin typeface="+mj-lt"/>
                <a:ea typeface="+mj-ea"/>
              </a:rPr>
              <a:t>How well does it use `resource` based structure (nouns)</a:t>
            </a:r>
          </a:p>
          <a:p>
            <a:pPr lvl="1"/>
            <a:r>
              <a:rPr lang="en-US" dirty="0">
                <a:latin typeface="+mj-lt"/>
                <a:ea typeface="+mj-ea"/>
              </a:rPr>
              <a:t>How well does it map to HTTP Verbs</a:t>
            </a:r>
          </a:p>
          <a:p>
            <a:pPr lvl="1"/>
            <a:r>
              <a:rPr lang="en-US" dirty="0">
                <a:latin typeface="+mj-lt"/>
                <a:ea typeface="+mj-ea"/>
              </a:rPr>
              <a:t>How well does it make use of HTTP Status code</a:t>
            </a:r>
          </a:p>
        </p:txBody>
      </p:sp>
      <p:sp>
        <p:nvSpPr>
          <p:cNvPr id="5" name="Content Placeholder 2">
            <a:extLst>
              <a:ext uri="{FF2B5EF4-FFF2-40B4-BE49-F238E27FC236}">
                <a16:creationId xmlns:a16="http://schemas.microsoft.com/office/drawing/2014/main" id="{A80D9D1A-69BD-FA2E-6F2B-42BC99054B80}"/>
              </a:ext>
            </a:extLst>
          </p:cNvPr>
          <p:cNvSpPr txBox="1">
            <a:spLocks/>
          </p:cNvSpPr>
          <p:nvPr/>
        </p:nvSpPr>
        <p:spPr>
          <a:xfrm>
            <a:off x="5949091" y="1732448"/>
            <a:ext cx="4490309"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latin typeface="+mj-lt"/>
                <a:ea typeface="+mj-ea"/>
              </a:rPr>
              <a:t>For “</a:t>
            </a:r>
            <a:r>
              <a:rPr lang="en-US" dirty="0">
                <a:solidFill>
                  <a:srgbClr val="00B050"/>
                </a:solidFill>
                <a:latin typeface="+mj-lt"/>
                <a:ea typeface="+mj-ea"/>
              </a:rPr>
              <a:t>green</a:t>
            </a:r>
            <a:r>
              <a:rPr lang="en-US" dirty="0">
                <a:latin typeface="+mj-lt"/>
                <a:ea typeface="+mj-ea"/>
              </a:rPr>
              <a:t>” field apps</a:t>
            </a:r>
          </a:p>
          <a:p>
            <a:r>
              <a:rPr lang="en-US" dirty="0">
                <a:latin typeface="+mj-lt"/>
                <a:ea typeface="+mj-ea"/>
              </a:rPr>
              <a:t>Select an API idea you’d like to build for a specific domain</a:t>
            </a:r>
          </a:p>
          <a:p>
            <a:r>
              <a:rPr lang="en-US" dirty="0">
                <a:latin typeface="+mj-lt"/>
                <a:ea typeface="+mj-ea"/>
              </a:rPr>
              <a:t>Design the resources for the domain</a:t>
            </a:r>
          </a:p>
          <a:p>
            <a:r>
              <a:rPr lang="en-US" dirty="0">
                <a:latin typeface="+mj-lt"/>
                <a:ea typeface="+mj-ea"/>
              </a:rPr>
              <a:t>Design routes for operations for each resource, include HTTP Verbs in your design</a:t>
            </a:r>
          </a:p>
          <a:p>
            <a:r>
              <a:rPr lang="en-US" dirty="0">
                <a:latin typeface="+mj-lt"/>
                <a:ea typeface="+mj-ea"/>
              </a:rPr>
              <a:t>Make sure you are designing-in the HTTP Response Codes</a:t>
            </a:r>
          </a:p>
        </p:txBody>
      </p:sp>
    </p:spTree>
    <p:extLst>
      <p:ext uri="{BB962C8B-B14F-4D97-AF65-F5344CB8AC3E}">
        <p14:creationId xmlns:p14="http://schemas.microsoft.com/office/powerpoint/2010/main" val="31415190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5F2F7-C82A-DE1E-07FA-CCA421D40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1255DA-E048-79E2-8E68-8F2556722496}"/>
              </a:ext>
            </a:extLst>
          </p:cNvPr>
          <p:cNvSpPr>
            <a:spLocks noGrp="1"/>
          </p:cNvSpPr>
          <p:nvPr>
            <p:ph type="title"/>
          </p:nvPr>
        </p:nvSpPr>
        <p:spPr>
          <a:xfrm>
            <a:off x="913794" y="80211"/>
            <a:ext cx="10353762" cy="970450"/>
          </a:xfrm>
        </p:spPr>
        <p:txBody>
          <a:bodyPr/>
          <a:lstStyle/>
          <a:p>
            <a:r>
              <a:rPr lang="en-US" dirty="0"/>
              <a:t>Inspect the Code | ERD v0.1</a:t>
            </a:r>
          </a:p>
        </p:txBody>
      </p:sp>
      <p:pic>
        <p:nvPicPr>
          <p:cNvPr id="4" name="Picture 3">
            <a:extLst>
              <a:ext uri="{FF2B5EF4-FFF2-40B4-BE49-F238E27FC236}">
                <a16:creationId xmlns:a16="http://schemas.microsoft.com/office/drawing/2014/main" id="{4C2C1898-BC45-1FDD-F8B1-8CC72A5E5E4D}"/>
              </a:ext>
            </a:extLst>
          </p:cNvPr>
          <p:cNvPicPr>
            <a:picLocks noChangeAspect="1"/>
          </p:cNvPicPr>
          <p:nvPr/>
        </p:nvPicPr>
        <p:blipFill>
          <a:blip r:embed="rId2"/>
          <a:stretch>
            <a:fillRect/>
          </a:stretch>
        </p:blipFill>
        <p:spPr>
          <a:xfrm>
            <a:off x="1549266" y="951147"/>
            <a:ext cx="9093467" cy="5643470"/>
          </a:xfrm>
          <a:prstGeom prst="rect">
            <a:avLst/>
          </a:prstGeom>
        </p:spPr>
      </p:pic>
    </p:spTree>
    <p:extLst>
      <p:ext uri="{BB962C8B-B14F-4D97-AF65-F5344CB8AC3E}">
        <p14:creationId xmlns:p14="http://schemas.microsoft.com/office/powerpoint/2010/main" val="25261643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3981A-0221-2974-D838-A9F079E3D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3E91DA-CE51-2C21-4FE9-26E9412D4064}"/>
              </a:ext>
            </a:extLst>
          </p:cNvPr>
          <p:cNvSpPr>
            <a:spLocks noGrp="1"/>
          </p:cNvSpPr>
          <p:nvPr>
            <p:ph type="title"/>
          </p:nvPr>
        </p:nvSpPr>
        <p:spPr>
          <a:xfrm>
            <a:off x="913794" y="80211"/>
            <a:ext cx="10353762" cy="970450"/>
          </a:xfrm>
        </p:spPr>
        <p:txBody>
          <a:bodyPr/>
          <a:lstStyle/>
          <a:p>
            <a:r>
              <a:rPr lang="en-US" dirty="0"/>
              <a:t>Inspect the Code | ERD v0.2</a:t>
            </a:r>
          </a:p>
        </p:txBody>
      </p:sp>
      <p:pic>
        <p:nvPicPr>
          <p:cNvPr id="6" name="Picture 5">
            <a:extLst>
              <a:ext uri="{FF2B5EF4-FFF2-40B4-BE49-F238E27FC236}">
                <a16:creationId xmlns:a16="http://schemas.microsoft.com/office/drawing/2014/main" id="{A3278CA6-1C92-CEC0-D7B0-629EC34B65CB}"/>
              </a:ext>
            </a:extLst>
          </p:cNvPr>
          <p:cNvPicPr>
            <a:picLocks noChangeAspect="1"/>
          </p:cNvPicPr>
          <p:nvPr/>
        </p:nvPicPr>
        <p:blipFill>
          <a:blip r:embed="rId2"/>
          <a:stretch>
            <a:fillRect/>
          </a:stretch>
        </p:blipFill>
        <p:spPr>
          <a:xfrm>
            <a:off x="1636294" y="960907"/>
            <a:ext cx="9346667" cy="5633710"/>
          </a:xfrm>
          <a:prstGeom prst="rect">
            <a:avLst/>
          </a:prstGeom>
        </p:spPr>
      </p:pic>
    </p:spTree>
    <p:extLst>
      <p:ext uri="{BB962C8B-B14F-4D97-AF65-F5344CB8AC3E}">
        <p14:creationId xmlns:p14="http://schemas.microsoft.com/office/powerpoint/2010/main" val="2994493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45939-446F-9CF4-DFEF-15AF23969E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D94F73-6837-09C0-1ADC-9600FD14237C}"/>
              </a:ext>
            </a:extLst>
          </p:cNvPr>
          <p:cNvSpPr>
            <a:spLocks noGrp="1"/>
          </p:cNvSpPr>
          <p:nvPr>
            <p:ph type="title"/>
          </p:nvPr>
        </p:nvSpPr>
        <p:spPr>
          <a:xfrm>
            <a:off x="913794" y="80211"/>
            <a:ext cx="10353762" cy="970450"/>
          </a:xfrm>
        </p:spPr>
        <p:txBody>
          <a:bodyPr/>
          <a:lstStyle/>
          <a:p>
            <a:r>
              <a:rPr lang="en-US" dirty="0"/>
              <a:t>Inspect the Code | ERD v0.3</a:t>
            </a:r>
          </a:p>
        </p:txBody>
      </p:sp>
      <p:pic>
        <p:nvPicPr>
          <p:cNvPr id="4" name="Picture 3">
            <a:extLst>
              <a:ext uri="{FF2B5EF4-FFF2-40B4-BE49-F238E27FC236}">
                <a16:creationId xmlns:a16="http://schemas.microsoft.com/office/drawing/2014/main" id="{A479E506-2E2E-7E64-819B-5F6809006579}"/>
              </a:ext>
            </a:extLst>
          </p:cNvPr>
          <p:cNvPicPr>
            <a:picLocks noChangeAspect="1"/>
          </p:cNvPicPr>
          <p:nvPr/>
        </p:nvPicPr>
        <p:blipFill>
          <a:blip r:embed="rId2"/>
          <a:stretch>
            <a:fillRect/>
          </a:stretch>
        </p:blipFill>
        <p:spPr>
          <a:xfrm>
            <a:off x="1395916" y="1050661"/>
            <a:ext cx="9389517" cy="5633710"/>
          </a:xfrm>
          <a:prstGeom prst="rect">
            <a:avLst/>
          </a:prstGeom>
        </p:spPr>
      </p:pic>
    </p:spTree>
    <p:extLst>
      <p:ext uri="{BB962C8B-B14F-4D97-AF65-F5344CB8AC3E}">
        <p14:creationId xmlns:p14="http://schemas.microsoft.com/office/powerpoint/2010/main" val="10242110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
  <a:themeElements>
    <a:clrScheme name="Slate">
      <a:dk1>
        <a:sysClr val="windowText" lastClr="000000"/>
      </a:dk1>
      <a:lt1>
        <a:sysClr val="window" lastClr="FFFFFF"/>
      </a:lt1>
      <a:dk2>
        <a:srgbClr val="212123"/>
      </a:dk2>
      <a:lt2>
        <a:srgbClr val="DADADA"/>
      </a:lt2>
      <a:accent1>
        <a:srgbClr val="3EC26C"/>
      </a:accent1>
      <a:accent2>
        <a:srgbClr val="B3D463"/>
      </a:accent2>
      <a:accent3>
        <a:srgbClr val="3BBC9D"/>
      </a:accent3>
      <a:accent4>
        <a:srgbClr val="97AF75"/>
      </a:accent4>
      <a:accent5>
        <a:srgbClr val="6BA841"/>
      </a:accent5>
      <a:accent6>
        <a:srgbClr val="79AE90"/>
      </a:accent6>
      <a:hlink>
        <a:srgbClr val="85E4A6"/>
      </a:hlink>
      <a:folHlink>
        <a:srgbClr val="BDF3D0"/>
      </a:folHlink>
    </a:clrScheme>
    <a:fontScheme name="Slate">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43372978-11FE-4814-AC26-BC300187D8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Slate</Template>
  <TotalTime>34743</TotalTime>
  <Words>3725</Words>
  <Application>Microsoft Office PowerPoint</Application>
  <PresentationFormat>Widescreen</PresentationFormat>
  <Paragraphs>628</Paragraphs>
  <Slides>64</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64</vt:i4>
      </vt:variant>
    </vt:vector>
  </HeadingPairs>
  <TitlesOfParts>
    <vt:vector size="73" baseType="lpstr">
      <vt:lpstr>Abadi</vt:lpstr>
      <vt:lpstr>Aptos</vt:lpstr>
      <vt:lpstr>Arial</vt:lpstr>
      <vt:lpstr>Calisto MT</vt:lpstr>
      <vt:lpstr>Courier New</vt:lpstr>
      <vt:lpstr>OCR A Extended</vt:lpstr>
      <vt:lpstr>Wingdings</vt:lpstr>
      <vt:lpstr>Wingdings 2</vt:lpstr>
      <vt:lpstr>Slate</vt:lpstr>
      <vt:lpstr>REST APIs</vt:lpstr>
      <vt:lpstr>Module 5</vt:lpstr>
      <vt:lpstr>Recap |  REST API Design</vt:lpstr>
      <vt:lpstr>Pre-Flight Check</vt:lpstr>
      <vt:lpstr>Recall | Conceptual Model</vt:lpstr>
      <vt:lpstr>Inspect the Code | App Structure</vt:lpstr>
      <vt:lpstr>Inspect the Code | ERD v0.1</vt:lpstr>
      <vt:lpstr>Inspect the Code | ERD v0.2</vt:lpstr>
      <vt:lpstr>Inspect the Code | ERD v0.3</vt:lpstr>
      <vt:lpstr>Inspect the Code | C.R.U.D. Ops</vt:lpstr>
      <vt:lpstr>Inspect the Code | Demo Time</vt:lpstr>
      <vt:lpstr>Inspect the Code | Error Handling</vt:lpstr>
      <vt:lpstr>Manufacturing Context</vt:lpstr>
      <vt:lpstr>Manufacturing Context</vt:lpstr>
      <vt:lpstr>Module 6</vt:lpstr>
      <vt:lpstr>Sec-Basics | Thread Modeling</vt:lpstr>
      <vt:lpstr>Sec-Basics | AuthN v AuthR</vt:lpstr>
      <vt:lpstr>Sec-Basics | TLS</vt:lpstr>
      <vt:lpstr>Sec-Basics | Tokens &amp; Secrets Lifecycle</vt:lpstr>
      <vt:lpstr>Sec-Basics | Input Validation</vt:lpstr>
      <vt:lpstr>Sec-Basics | Preventing Overuse</vt:lpstr>
      <vt:lpstr>Sec-Basics | Other Best-Practices</vt:lpstr>
      <vt:lpstr>Sec-Basics | API Keys v. JWT Tokens</vt:lpstr>
      <vt:lpstr>Sec-Basics | OAuth 2.0 m2m Flow</vt:lpstr>
      <vt:lpstr>Sec-Basics | OAuth 2.0 Prequel</vt:lpstr>
      <vt:lpstr>FastAPI Security</vt:lpstr>
      <vt:lpstr>FastAPI Security | Built-In Features</vt:lpstr>
      <vt:lpstr>Module 7</vt:lpstr>
      <vt:lpstr>Module 8</vt:lpstr>
      <vt:lpstr>Discard Slides below and including this one</vt:lpstr>
      <vt:lpstr>HTTP Protocol</vt:lpstr>
      <vt:lpstr>HTTP Protocol</vt:lpstr>
      <vt:lpstr>Module 2</vt:lpstr>
      <vt:lpstr>What is ReST?</vt:lpstr>
      <vt:lpstr>Alternatives To ReST</vt:lpstr>
      <vt:lpstr>Alternatives To ReST</vt:lpstr>
      <vt:lpstr>Comparisons</vt:lpstr>
      <vt:lpstr>Designing REST APIs</vt:lpstr>
      <vt:lpstr>Recap | REST Constraints</vt:lpstr>
      <vt:lpstr>Recap | REST Benefits</vt:lpstr>
      <vt:lpstr>Recap | REST Trade-offs</vt:lpstr>
      <vt:lpstr>Module 3</vt:lpstr>
      <vt:lpstr>REST API | The Library</vt:lpstr>
      <vt:lpstr>The Library Model | Partial</vt:lpstr>
      <vt:lpstr>The Library Model | What’s missing?</vt:lpstr>
      <vt:lpstr>The Library Model | Complete</vt:lpstr>
      <vt:lpstr>REST API | The Library</vt:lpstr>
      <vt:lpstr>The Library API | Resources?</vt:lpstr>
      <vt:lpstr>REST API | The Library</vt:lpstr>
      <vt:lpstr>The Library API | What’s the problem here?</vt:lpstr>
      <vt:lpstr>The Library API | What’s the problem here?</vt:lpstr>
      <vt:lpstr>The Library API | What’s the problem here?</vt:lpstr>
      <vt:lpstr>The Library API | What’s the problem here?</vt:lpstr>
      <vt:lpstr>Module 4</vt:lpstr>
      <vt:lpstr>REST API Design</vt:lpstr>
      <vt:lpstr>HTTP Verbs | GET Method</vt:lpstr>
      <vt:lpstr>HTTP Verbs | POST Request</vt:lpstr>
      <vt:lpstr>HTTP Verbs | PUT Request</vt:lpstr>
      <vt:lpstr>HTTP Verbs | PATCH Request</vt:lpstr>
      <vt:lpstr>HTTP Verbs | DELETE Request</vt:lpstr>
      <vt:lpstr>REST API Design | HTTP Codes</vt:lpstr>
      <vt:lpstr>The Recap _</vt:lpstr>
      <vt:lpstr>Day One | Recap</vt:lpstr>
      <vt:lpstr>Homework</vt:lpstr>
    </vt:vector>
  </TitlesOfParts>
  <Company>Protolabs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Anibal Velarde</dc:creator>
  <cp:lastModifiedBy>Anibal Velarde</cp:lastModifiedBy>
  <cp:revision>17</cp:revision>
  <dcterms:created xsi:type="dcterms:W3CDTF">2025-08-20T21:28:44Z</dcterms:created>
  <dcterms:modified xsi:type="dcterms:W3CDTF">2025-09-26T20:30:14Z</dcterms:modified>
</cp:coreProperties>
</file>