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69" r:id="rId17"/>
    <p:sldId id="275" r:id="rId18"/>
    <p:sldId id="282" r:id="rId19"/>
    <p:sldId id="294" r:id="rId20"/>
    <p:sldId id="283" r:id="rId21"/>
    <p:sldId id="276" r:id="rId22"/>
    <p:sldId id="278" r:id="rId23"/>
    <p:sldId id="277" r:id="rId24"/>
    <p:sldId id="285" r:id="rId25"/>
    <p:sldId id="279" r:id="rId26"/>
    <p:sldId id="280" r:id="rId27"/>
    <p:sldId id="281" r:id="rId28"/>
    <p:sldId id="270" r:id="rId29"/>
    <p:sldId id="271" r:id="rId30"/>
    <p:sldId id="286" r:id="rId31"/>
    <p:sldId id="287" r:id="rId32"/>
    <p:sldId id="288" r:id="rId33"/>
    <p:sldId id="289" r:id="rId34"/>
    <p:sldId id="290" r:id="rId35"/>
    <p:sldId id="268" r:id="rId36"/>
    <p:sldId id="291" r:id="rId37"/>
    <p:sldId id="292" r:id="rId38"/>
    <p:sldId id="293"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3BDD5-4CCB-4D7A-A959-960E31A9F932}" type="doc">
      <dgm:prSet loTypeId="urn:microsoft.com/office/officeart/2017/3/layout/DropPinTimeline" loCatId="process" qsTypeId="urn:microsoft.com/office/officeart/2005/8/quickstyle/simple4" qsCatId="simple" csTypeId="urn:microsoft.com/office/officeart/2005/8/colors/colorful1" csCatId="colorful" phldr="1"/>
      <dgm:spPr/>
      <dgm:t>
        <a:bodyPr/>
        <a:lstStyle/>
        <a:p>
          <a:endParaRPr lang="en-US"/>
        </a:p>
      </dgm:t>
    </dgm:pt>
    <dgm:pt modelId="{F7A9F664-8FBB-4D4B-9683-BD66B69D5225}">
      <dgm:prSet/>
      <dgm:spPr/>
      <dgm:t>
        <a:bodyPr/>
        <a:lstStyle/>
        <a:p>
          <a:pPr>
            <a:defRPr b="1"/>
          </a:pPr>
          <a:r>
            <a:rPr lang="en-US"/>
            <a:t>1996–2000</a:t>
          </a:r>
        </a:p>
      </dgm:t>
    </dgm:pt>
    <dgm:pt modelId="{5E034BD1-22DF-4D96-B5D7-33FEE69306BF}" type="parTrans" cxnId="{7576DA52-4A45-46AE-8FD3-26A9B4EE6688}">
      <dgm:prSet/>
      <dgm:spPr/>
      <dgm:t>
        <a:bodyPr/>
        <a:lstStyle/>
        <a:p>
          <a:endParaRPr lang="en-US"/>
        </a:p>
      </dgm:t>
    </dgm:pt>
    <dgm:pt modelId="{A0BDD248-2295-4043-A1C7-B6F8F2E3F86A}" type="sibTrans" cxnId="{7576DA52-4A45-46AE-8FD3-26A9B4EE6688}">
      <dgm:prSet/>
      <dgm:spPr/>
      <dgm:t>
        <a:bodyPr/>
        <a:lstStyle/>
        <a:p>
          <a:endParaRPr lang="en-US"/>
        </a:p>
      </dgm:t>
    </dgm:pt>
    <dgm:pt modelId="{7B98C33D-F84C-4ABF-B8D0-CFF43426C1C6}">
      <dgm:prSet/>
      <dgm:spPr/>
      <dgm:t>
        <a:bodyPr/>
        <a:lstStyle/>
        <a:p>
          <a:r>
            <a:rPr lang="en-US" dirty="0"/>
            <a:t>Principal Financial Group</a:t>
          </a:r>
        </a:p>
        <a:p>
          <a:r>
            <a:rPr lang="en-US" dirty="0"/>
            <a:t>SQL Server Database | Client Server | VB | PowerBuilder  | Active Server Pages</a:t>
          </a:r>
        </a:p>
      </dgm:t>
    </dgm:pt>
    <dgm:pt modelId="{6282CA17-98AB-4179-B243-84584B447E82}" type="parTrans" cxnId="{32A417E0-3800-427C-AA64-9F0AC239AB0C}">
      <dgm:prSet/>
      <dgm:spPr/>
      <dgm:t>
        <a:bodyPr/>
        <a:lstStyle/>
        <a:p>
          <a:endParaRPr lang="en-US"/>
        </a:p>
      </dgm:t>
    </dgm:pt>
    <dgm:pt modelId="{13BE9DAF-3E8B-4B6B-A90D-3484F1EC6669}" type="sibTrans" cxnId="{32A417E0-3800-427C-AA64-9F0AC239AB0C}">
      <dgm:prSet/>
      <dgm:spPr/>
      <dgm:t>
        <a:bodyPr/>
        <a:lstStyle/>
        <a:p>
          <a:endParaRPr lang="en-US"/>
        </a:p>
      </dgm:t>
    </dgm:pt>
    <dgm:pt modelId="{96D9D688-259F-4025-B6A8-298EB553C581}">
      <dgm:prSet/>
      <dgm:spPr/>
      <dgm:t>
        <a:bodyPr/>
        <a:lstStyle/>
        <a:p>
          <a:pPr>
            <a:defRPr b="1"/>
          </a:pPr>
          <a:r>
            <a:rPr lang="en-US" dirty="0"/>
            <a:t>2000–2018</a:t>
          </a:r>
        </a:p>
      </dgm:t>
    </dgm:pt>
    <dgm:pt modelId="{E4C5F217-947D-4DC7-8FE6-60664CA877C8}" type="parTrans" cxnId="{EC4CA33E-1030-4330-8EC7-F727243ECEDC}">
      <dgm:prSet/>
      <dgm:spPr/>
      <dgm:t>
        <a:bodyPr/>
        <a:lstStyle/>
        <a:p>
          <a:endParaRPr lang="en-US"/>
        </a:p>
      </dgm:t>
    </dgm:pt>
    <dgm:pt modelId="{ECD98BD2-F9B3-4330-9204-DE8F153D84C0}" type="sibTrans" cxnId="{EC4CA33E-1030-4330-8EC7-F727243ECEDC}">
      <dgm:prSet/>
      <dgm:spPr/>
      <dgm:t>
        <a:bodyPr/>
        <a:lstStyle/>
        <a:p>
          <a:endParaRPr lang="en-US"/>
        </a:p>
      </dgm:t>
    </dgm:pt>
    <dgm:pt modelId="{FF5DE6B1-2471-427A-A350-F1D1F01E890B}">
      <dgm:prSet/>
      <dgm:spPr/>
      <dgm:t>
        <a:bodyPr/>
        <a:lstStyle/>
        <a:p>
          <a:r>
            <a:rPr lang="en-US" dirty="0"/>
            <a:t>REST | Microservices | Patterns</a:t>
          </a:r>
        </a:p>
        <a:p>
          <a:r>
            <a:rPr lang="en-US" dirty="0"/>
            <a:t>SQL Server DB | C# | Async / Await</a:t>
          </a:r>
        </a:p>
        <a:p>
          <a:r>
            <a:rPr lang="en-US" dirty="0"/>
            <a:t>VB. NET | .NET 1.0, 2.0… 4.x</a:t>
          </a:r>
        </a:p>
        <a:p>
          <a:r>
            <a:rPr lang="en-US" dirty="0"/>
            <a:t>EW Blanch | Benfield | Aon Re</a:t>
          </a:r>
        </a:p>
      </dgm:t>
    </dgm:pt>
    <dgm:pt modelId="{2601B2A1-9EF3-48A5-B5F8-99B6F98372E3}" type="parTrans" cxnId="{31652543-0A70-4A98-B234-378F1F86E696}">
      <dgm:prSet/>
      <dgm:spPr/>
      <dgm:t>
        <a:bodyPr/>
        <a:lstStyle/>
        <a:p>
          <a:endParaRPr lang="en-US"/>
        </a:p>
      </dgm:t>
    </dgm:pt>
    <dgm:pt modelId="{288636D6-0458-49B4-96CC-BD06283A0270}" type="sibTrans" cxnId="{31652543-0A70-4A98-B234-378F1F86E696}">
      <dgm:prSet/>
      <dgm:spPr/>
      <dgm:t>
        <a:bodyPr/>
        <a:lstStyle/>
        <a:p>
          <a:endParaRPr lang="en-US"/>
        </a:p>
      </dgm:t>
    </dgm:pt>
    <dgm:pt modelId="{C798F208-A533-479A-BA28-0285CFCFB63B}">
      <dgm:prSet/>
      <dgm:spPr/>
      <dgm:t>
        <a:bodyPr/>
        <a:lstStyle/>
        <a:p>
          <a:pPr>
            <a:defRPr b="1"/>
          </a:pPr>
          <a:r>
            <a:rPr lang="en-US" dirty="0"/>
            <a:t>2013-14</a:t>
          </a:r>
        </a:p>
      </dgm:t>
    </dgm:pt>
    <dgm:pt modelId="{0196863B-DC3C-4DEC-A0CA-70451F1703E5}" type="parTrans" cxnId="{BA57F5E4-4C2C-497F-9A6B-D21DA4E16943}">
      <dgm:prSet/>
      <dgm:spPr/>
      <dgm:t>
        <a:bodyPr/>
        <a:lstStyle/>
        <a:p>
          <a:endParaRPr lang="en-US"/>
        </a:p>
      </dgm:t>
    </dgm:pt>
    <dgm:pt modelId="{CF2B64D0-2427-45E7-A7C8-DAC51FE12F1E}" type="sibTrans" cxnId="{BA57F5E4-4C2C-497F-9A6B-D21DA4E16943}">
      <dgm:prSet/>
      <dgm:spPr/>
      <dgm:t>
        <a:bodyPr/>
        <a:lstStyle/>
        <a:p>
          <a:endParaRPr lang="en-US"/>
        </a:p>
      </dgm:t>
    </dgm:pt>
    <dgm:pt modelId="{BE6623C1-6D7C-4D05-B07A-E399E2754AC4}">
      <dgm:prSet/>
      <dgm:spPr/>
      <dgm:t>
        <a:bodyPr/>
        <a:lstStyle/>
        <a:p>
          <a:r>
            <a:rPr lang="en-US" dirty="0"/>
            <a:t>Daugherty Business Solutions</a:t>
          </a:r>
        </a:p>
        <a:p>
          <a:r>
            <a:rPr lang="en-US" dirty="0"/>
            <a:t>Best Buy, Southwest Airlines, Compeer Financial, Express Scripts, et. al.</a:t>
          </a:r>
        </a:p>
        <a:p>
          <a:r>
            <a:rPr lang="en-US" dirty="0"/>
            <a:t>APIs on hyper-drive</a:t>
          </a:r>
        </a:p>
        <a:p>
          <a:r>
            <a:rPr lang="en-US" dirty="0"/>
            <a:t>Cloud AWS, Docker, Kubernetes, VMs, Virtualization</a:t>
          </a:r>
        </a:p>
      </dgm:t>
    </dgm:pt>
    <dgm:pt modelId="{3A250EBE-E4F9-46EE-A4F2-E9205AF35FD3}" type="parTrans" cxnId="{17A4DFE8-821E-4B56-82BD-8B6392E9B921}">
      <dgm:prSet/>
      <dgm:spPr/>
      <dgm:t>
        <a:bodyPr/>
        <a:lstStyle/>
        <a:p>
          <a:endParaRPr lang="en-US"/>
        </a:p>
      </dgm:t>
    </dgm:pt>
    <dgm:pt modelId="{AEC6CD74-44EC-4E0A-BC85-FBE74F7F8516}" type="sibTrans" cxnId="{17A4DFE8-821E-4B56-82BD-8B6392E9B921}">
      <dgm:prSet/>
      <dgm:spPr/>
      <dgm:t>
        <a:bodyPr/>
        <a:lstStyle/>
        <a:p>
          <a:endParaRPr lang="en-US"/>
        </a:p>
      </dgm:t>
    </dgm:pt>
    <dgm:pt modelId="{76A0238D-B6FF-48C9-A573-642CE68DFD55}">
      <dgm:prSet/>
      <dgm:spPr/>
      <dgm:t>
        <a:bodyPr/>
        <a:lstStyle/>
        <a:p>
          <a:pPr>
            <a:defRPr b="1"/>
          </a:pPr>
          <a:r>
            <a:rPr lang="en-US" dirty="0"/>
            <a:t>2022 - Present</a:t>
          </a:r>
        </a:p>
      </dgm:t>
    </dgm:pt>
    <dgm:pt modelId="{F7CBCE40-6F76-4981-BACC-D94D130B0E67}" type="parTrans" cxnId="{C0808B18-CD2F-4C87-A7F7-A89464053973}">
      <dgm:prSet/>
      <dgm:spPr/>
      <dgm:t>
        <a:bodyPr/>
        <a:lstStyle/>
        <a:p>
          <a:endParaRPr lang="en-US"/>
        </a:p>
      </dgm:t>
    </dgm:pt>
    <dgm:pt modelId="{043B4A9D-997A-4B3E-8B64-0C0AB15E38B8}" type="sibTrans" cxnId="{C0808B18-CD2F-4C87-A7F7-A89464053973}">
      <dgm:prSet/>
      <dgm:spPr/>
      <dgm:t>
        <a:bodyPr/>
        <a:lstStyle/>
        <a:p>
          <a:endParaRPr lang="en-US"/>
        </a:p>
      </dgm:t>
    </dgm:pt>
    <dgm:pt modelId="{5F9855D1-719C-451B-AE7E-706A68DF7328}">
      <dgm:prSet/>
      <dgm:spPr/>
      <dgm:t>
        <a:bodyPr/>
        <a:lstStyle/>
        <a:p>
          <a:r>
            <a:rPr lang="en-US" dirty="0"/>
            <a:t>Protolabs</a:t>
          </a:r>
        </a:p>
        <a:p>
          <a:endParaRPr lang="en-US" dirty="0"/>
        </a:p>
        <a:p>
          <a:r>
            <a:rPr lang="en-US" dirty="0"/>
            <a:t>The journey transitioned to manufacturing, industrial operations and </a:t>
          </a:r>
          <a:r>
            <a:rPr lang="en-US" dirty="0" err="1"/>
            <a:t>IIoT</a:t>
          </a:r>
          <a:endParaRPr lang="en-US" dirty="0"/>
        </a:p>
      </dgm:t>
    </dgm:pt>
    <dgm:pt modelId="{A5EB9695-C90B-4947-803A-E3B66EE836CB}" type="parTrans" cxnId="{461B6E0F-C0CC-4E6C-9F4C-445D7B26590D}">
      <dgm:prSet/>
      <dgm:spPr/>
      <dgm:t>
        <a:bodyPr/>
        <a:lstStyle/>
        <a:p>
          <a:endParaRPr lang="en-US"/>
        </a:p>
      </dgm:t>
    </dgm:pt>
    <dgm:pt modelId="{D2FFD9B7-5955-4148-BD16-15CAE275D7AA}" type="sibTrans" cxnId="{461B6E0F-C0CC-4E6C-9F4C-445D7B26590D}">
      <dgm:prSet/>
      <dgm:spPr/>
      <dgm:t>
        <a:bodyPr/>
        <a:lstStyle/>
        <a:p>
          <a:endParaRPr lang="en-US"/>
        </a:p>
      </dgm:t>
    </dgm:pt>
    <dgm:pt modelId="{066071E1-5300-4E13-849C-D042EF275D2F}">
      <dgm:prSet/>
      <dgm:spPr/>
      <dgm:t>
        <a:bodyPr/>
        <a:lstStyle/>
        <a:p>
          <a:pPr>
            <a:defRPr b="1"/>
          </a:pPr>
          <a:r>
            <a:rPr lang="en-US" dirty="0"/>
            <a:t>Sep. 2021</a:t>
          </a:r>
        </a:p>
      </dgm:t>
    </dgm:pt>
    <dgm:pt modelId="{1640DEF5-ADDF-46A0-A903-2CF9CF08902E}" type="parTrans" cxnId="{8D19F1F3-8192-4E3F-A70C-ACE187D2FC48}">
      <dgm:prSet/>
      <dgm:spPr/>
      <dgm:t>
        <a:bodyPr/>
        <a:lstStyle/>
        <a:p>
          <a:endParaRPr lang="en-US"/>
        </a:p>
      </dgm:t>
    </dgm:pt>
    <dgm:pt modelId="{E21F8CFD-B362-471D-B2F7-502F5AADB8F4}" type="sibTrans" cxnId="{8D19F1F3-8192-4E3F-A70C-ACE187D2FC48}">
      <dgm:prSet/>
      <dgm:spPr/>
      <dgm:t>
        <a:bodyPr/>
        <a:lstStyle/>
        <a:p>
          <a:endParaRPr lang="en-US"/>
        </a:p>
      </dgm:t>
    </dgm:pt>
    <dgm:pt modelId="{39180A58-F44F-477A-8A5A-F9720AC4AC08}">
      <dgm:prSet/>
      <dgm:spPr/>
      <dgm:t>
        <a:bodyPr/>
        <a:lstStyle/>
        <a:p>
          <a:r>
            <a:rPr lang="en-US" dirty="0"/>
            <a:t>Discovered: What is an MES? YT-Vid</a:t>
          </a:r>
        </a:p>
        <a:p>
          <a:r>
            <a:rPr lang="en-US" dirty="0"/>
            <a:t>Started to consume 4.0 Solutions Content</a:t>
          </a:r>
        </a:p>
        <a:p>
          <a:r>
            <a:rPr lang="en-US" dirty="0"/>
            <a:t>Signed up for Masterminds (May 2022)</a:t>
          </a:r>
        </a:p>
      </dgm:t>
    </dgm:pt>
    <dgm:pt modelId="{1D280B35-4898-4A15-BF65-6634B2A592F0}" type="parTrans" cxnId="{C3350695-DD83-4055-8C0B-7DEB87948DFA}">
      <dgm:prSet/>
      <dgm:spPr/>
      <dgm:t>
        <a:bodyPr/>
        <a:lstStyle/>
        <a:p>
          <a:endParaRPr lang="en-US"/>
        </a:p>
      </dgm:t>
    </dgm:pt>
    <dgm:pt modelId="{D6A0B31C-9853-41B4-B404-7C367E9667CB}" type="sibTrans" cxnId="{C3350695-DD83-4055-8C0B-7DEB87948DFA}">
      <dgm:prSet/>
      <dgm:spPr/>
      <dgm:t>
        <a:bodyPr/>
        <a:lstStyle/>
        <a:p>
          <a:endParaRPr lang="en-US"/>
        </a:p>
      </dgm:t>
    </dgm:pt>
    <dgm:pt modelId="{37C1EB68-E3AB-4B3E-A54C-39E77CBE870A}">
      <dgm:prSet/>
      <dgm:spPr/>
      <dgm:t>
        <a:bodyPr/>
        <a:lstStyle/>
        <a:p>
          <a:r>
            <a:rPr lang="en-US" dirty="0"/>
            <a:t>Technical Awakening</a:t>
          </a:r>
        </a:p>
      </dgm:t>
    </dgm:pt>
    <dgm:pt modelId="{600B8730-B9EE-4904-B4E1-C397B9CD6C3D}" type="parTrans" cxnId="{7DEC6BDA-E624-43F8-848D-C4F27C2C3FFB}">
      <dgm:prSet/>
      <dgm:spPr/>
      <dgm:t>
        <a:bodyPr/>
        <a:lstStyle/>
        <a:p>
          <a:endParaRPr lang="en-US"/>
        </a:p>
      </dgm:t>
    </dgm:pt>
    <dgm:pt modelId="{D6104FE3-4A99-44FB-A2AA-7F938DCFC980}" type="sibTrans" cxnId="{7DEC6BDA-E624-43F8-848D-C4F27C2C3FFB}">
      <dgm:prSet/>
      <dgm:spPr/>
      <dgm:t>
        <a:bodyPr/>
        <a:lstStyle/>
        <a:p>
          <a:endParaRPr lang="en-US"/>
        </a:p>
      </dgm:t>
    </dgm:pt>
    <dgm:pt modelId="{9DD48FDB-135D-4709-A523-2A4C851EF9DE}">
      <dgm:prSet/>
      <dgm:spPr/>
      <dgm:t>
        <a:bodyPr/>
        <a:lstStyle/>
        <a:p>
          <a:pPr>
            <a:defRPr b="1"/>
          </a:pPr>
          <a:r>
            <a:rPr lang="en-US" dirty="0"/>
            <a:t>2018–2022</a:t>
          </a:r>
        </a:p>
      </dgm:t>
    </dgm:pt>
    <dgm:pt modelId="{F7C0EC94-5FF1-4E4F-9441-A983CB4157C3}" type="parTrans" cxnId="{FFC2C035-4A2E-40ED-B19C-EE9C6143A63D}">
      <dgm:prSet/>
      <dgm:spPr/>
      <dgm:t>
        <a:bodyPr/>
        <a:lstStyle/>
        <a:p>
          <a:endParaRPr lang="en-US"/>
        </a:p>
      </dgm:t>
    </dgm:pt>
    <dgm:pt modelId="{1B946E0C-C5CB-4E21-9D2A-0614A3E93467}" type="sibTrans" cxnId="{FFC2C035-4A2E-40ED-B19C-EE9C6143A63D}">
      <dgm:prSet/>
      <dgm:spPr/>
      <dgm:t>
        <a:bodyPr/>
        <a:lstStyle/>
        <a:p>
          <a:endParaRPr lang="en-US"/>
        </a:p>
      </dgm:t>
    </dgm:pt>
    <dgm:pt modelId="{47B48314-9F2B-4051-8C73-985F3C30E37B}" type="pres">
      <dgm:prSet presAssocID="{A5C3BDD5-4CCB-4D7A-A959-960E31A9F932}" presName="root" presStyleCnt="0">
        <dgm:presLayoutVars>
          <dgm:chMax/>
          <dgm:chPref/>
          <dgm:animLvl val="lvl"/>
        </dgm:presLayoutVars>
      </dgm:prSet>
      <dgm:spPr/>
    </dgm:pt>
    <dgm:pt modelId="{F745570B-B55B-4B27-AF65-77C84EC84FE8}" type="pres">
      <dgm:prSet presAssocID="{A5C3BDD5-4CCB-4D7A-A959-960E31A9F932}" presName="divider" presStyleLbl="fgAcc1" presStyleIdx="0" presStyleCnt="7"/>
      <dgm:spPr>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tailEnd type="triangle" w="lg" len="lg"/>
        </a:ln>
        <a:effectLst/>
      </dgm:spPr>
    </dgm:pt>
    <dgm:pt modelId="{2B0B7421-7838-4080-ACB2-45575D8EDF0B}" type="pres">
      <dgm:prSet presAssocID="{A5C3BDD5-4CCB-4D7A-A959-960E31A9F932}" presName="nodes" presStyleCnt="0">
        <dgm:presLayoutVars>
          <dgm:chMax/>
          <dgm:chPref/>
          <dgm:animLvl val="lvl"/>
        </dgm:presLayoutVars>
      </dgm:prSet>
      <dgm:spPr/>
    </dgm:pt>
    <dgm:pt modelId="{7CDB9228-90DA-4610-8A55-4D90D0F6E69B}" type="pres">
      <dgm:prSet presAssocID="{F7A9F664-8FBB-4D4B-9683-BD66B69D5225}" presName="composite" presStyleCnt="0"/>
      <dgm:spPr/>
    </dgm:pt>
    <dgm:pt modelId="{246547DA-37BD-4B13-8E75-CBF0C35463A9}" type="pres">
      <dgm:prSet presAssocID="{F7A9F664-8FBB-4D4B-9683-BD66B69D5225}" presName="ConnectorPoint" presStyleLbl="lnNode1" presStyleIdx="0" presStyleCnt="6"/>
      <dgm:spPr>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AA51C58E-C675-4B4F-836C-8897296D06BE}" type="pres">
      <dgm:prSet presAssocID="{F7A9F664-8FBB-4D4B-9683-BD66B69D5225}" presName="DropPinPlaceHolder" presStyleCnt="0"/>
      <dgm:spPr/>
    </dgm:pt>
    <dgm:pt modelId="{9167F006-ED4F-4AEF-BB52-36563EE521C5}" type="pres">
      <dgm:prSet presAssocID="{F7A9F664-8FBB-4D4B-9683-BD66B69D5225}" presName="DropPin" presStyleLbl="alignNode1" presStyleIdx="0" presStyleCnt="6"/>
      <dgm:spPr/>
    </dgm:pt>
    <dgm:pt modelId="{B4CFD739-09F6-48D6-940C-1B743607CC0A}" type="pres">
      <dgm:prSet presAssocID="{F7A9F664-8FBB-4D4B-9683-BD66B69D5225}" presName="Ellipse" presStyleLbl="fgAcc1" presStyleIdx="1" presStyleCnt="7"/>
      <dgm:spPr>
        <a:solidFill>
          <a:schemeClr val="lt1">
            <a:alpha val="90000"/>
            <a:hueOff val="0"/>
            <a:satOff val="0"/>
            <a:lumOff val="0"/>
            <a:alphaOff val="0"/>
          </a:schemeClr>
        </a:solidFill>
        <a:ln w="9525" cap="rnd" cmpd="sng" algn="ctr">
          <a:noFill/>
          <a:prstDash val="solid"/>
        </a:ln>
        <a:effectLst/>
      </dgm:spPr>
    </dgm:pt>
    <dgm:pt modelId="{8389BBBF-F098-450A-ABA6-E85A795D2F00}" type="pres">
      <dgm:prSet presAssocID="{F7A9F664-8FBB-4D4B-9683-BD66B69D5225}" presName="L2TextContainer" presStyleLbl="revTx" presStyleIdx="0" presStyleCnt="12">
        <dgm:presLayoutVars>
          <dgm:bulletEnabled val="1"/>
        </dgm:presLayoutVars>
      </dgm:prSet>
      <dgm:spPr/>
    </dgm:pt>
    <dgm:pt modelId="{FDCA2F33-B865-4648-AF9D-2D2ADDDD2B31}" type="pres">
      <dgm:prSet presAssocID="{F7A9F664-8FBB-4D4B-9683-BD66B69D5225}" presName="L1TextContainer" presStyleLbl="revTx" presStyleIdx="1" presStyleCnt="12">
        <dgm:presLayoutVars>
          <dgm:chMax val="1"/>
          <dgm:chPref val="1"/>
          <dgm:bulletEnabled val="1"/>
        </dgm:presLayoutVars>
      </dgm:prSet>
      <dgm:spPr/>
    </dgm:pt>
    <dgm:pt modelId="{6A02262C-2570-4C50-A653-825A08848D42}" type="pres">
      <dgm:prSet presAssocID="{F7A9F664-8FBB-4D4B-9683-BD66B69D5225}" presName="ConnectLine" presStyleLbl="sibTrans1D1" presStyleIdx="0" presStyleCnt="6"/>
      <dgm:spPr>
        <a:noFill/>
        <a:ln w="12700" cap="rnd" cmpd="sng" algn="ctr">
          <a:solidFill>
            <a:schemeClr val="accent2">
              <a:hueOff val="0"/>
              <a:satOff val="0"/>
              <a:lumOff val="0"/>
              <a:alphaOff val="0"/>
            </a:schemeClr>
          </a:solidFill>
          <a:prstDash val="dash"/>
        </a:ln>
        <a:effectLst/>
      </dgm:spPr>
    </dgm:pt>
    <dgm:pt modelId="{C4D477F2-CDE5-4571-865F-71A030F59CAF}" type="pres">
      <dgm:prSet presAssocID="{F7A9F664-8FBB-4D4B-9683-BD66B69D5225}" presName="EmptyPlaceHolder" presStyleCnt="0"/>
      <dgm:spPr/>
    </dgm:pt>
    <dgm:pt modelId="{57B1A4A4-12CB-4917-9A2A-6EC24E4C71B1}" type="pres">
      <dgm:prSet presAssocID="{A0BDD248-2295-4043-A1C7-B6F8F2E3F86A}" presName="spaceBetweenRectangles" presStyleCnt="0"/>
      <dgm:spPr/>
    </dgm:pt>
    <dgm:pt modelId="{F3666053-53F7-4BB9-96DD-F79A1181B273}" type="pres">
      <dgm:prSet presAssocID="{96D9D688-259F-4025-B6A8-298EB553C581}" presName="composite" presStyleCnt="0"/>
      <dgm:spPr/>
    </dgm:pt>
    <dgm:pt modelId="{5114CAE2-9AD2-428B-8C82-18F9346EC510}" type="pres">
      <dgm:prSet presAssocID="{96D9D688-259F-4025-B6A8-298EB553C581}" presName="ConnectorPoint" presStyleLbl="lnNode1" presStyleIdx="1" presStyleCnt="6"/>
      <dgm:spPr>
        <a:gradFill rotWithShape="0">
          <a:gsLst>
            <a:gs pos="0">
              <a:schemeClr val="accent4">
                <a:tint val="96000"/>
                <a:lumMod val="104000"/>
              </a:schemeClr>
            </a:gs>
            <a:gs pos="100000">
              <a:schemeClr val="accent4">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29A30B86-4827-4B62-9388-B6C6528AD948}" type="pres">
      <dgm:prSet presAssocID="{96D9D688-259F-4025-B6A8-298EB553C581}" presName="DropPinPlaceHolder" presStyleCnt="0"/>
      <dgm:spPr/>
    </dgm:pt>
    <dgm:pt modelId="{1E069828-25D0-45D8-B533-7EA11789ABDF}" type="pres">
      <dgm:prSet presAssocID="{96D9D688-259F-4025-B6A8-298EB553C581}" presName="DropPin" presStyleLbl="alignNode1" presStyleIdx="1" presStyleCnt="6"/>
      <dgm:spPr/>
    </dgm:pt>
    <dgm:pt modelId="{0D71765E-AB0C-458A-B0AB-4A023919572B}" type="pres">
      <dgm:prSet presAssocID="{96D9D688-259F-4025-B6A8-298EB553C581}" presName="Ellipse" presStyleLbl="fgAcc1" presStyleIdx="2" presStyleCnt="7"/>
      <dgm:spPr>
        <a:solidFill>
          <a:schemeClr val="lt1">
            <a:alpha val="90000"/>
            <a:hueOff val="0"/>
            <a:satOff val="0"/>
            <a:lumOff val="0"/>
            <a:alphaOff val="0"/>
          </a:schemeClr>
        </a:solidFill>
        <a:ln w="9525" cap="rnd" cmpd="sng" algn="ctr">
          <a:noFill/>
          <a:prstDash val="solid"/>
        </a:ln>
        <a:effectLst/>
      </dgm:spPr>
    </dgm:pt>
    <dgm:pt modelId="{5D85BC60-1C95-422C-81C1-5F27B76B8EDC}" type="pres">
      <dgm:prSet presAssocID="{96D9D688-259F-4025-B6A8-298EB553C581}" presName="L2TextContainer" presStyleLbl="revTx" presStyleIdx="2" presStyleCnt="12">
        <dgm:presLayoutVars>
          <dgm:bulletEnabled val="1"/>
        </dgm:presLayoutVars>
      </dgm:prSet>
      <dgm:spPr/>
    </dgm:pt>
    <dgm:pt modelId="{AE02F2F8-4993-4B22-A720-D82BCB1A4EA1}" type="pres">
      <dgm:prSet presAssocID="{96D9D688-259F-4025-B6A8-298EB553C581}" presName="L1TextContainer" presStyleLbl="revTx" presStyleIdx="3" presStyleCnt="12">
        <dgm:presLayoutVars>
          <dgm:chMax val="1"/>
          <dgm:chPref val="1"/>
          <dgm:bulletEnabled val="1"/>
        </dgm:presLayoutVars>
      </dgm:prSet>
      <dgm:spPr/>
    </dgm:pt>
    <dgm:pt modelId="{459D5DA5-9F2A-4FF2-B281-D94000304DDA}" type="pres">
      <dgm:prSet presAssocID="{96D9D688-259F-4025-B6A8-298EB553C581}" presName="ConnectLine" presStyleLbl="sibTrans1D1" presStyleIdx="1" presStyleCnt="6"/>
      <dgm:spPr>
        <a:noFill/>
        <a:ln w="12700" cap="rnd" cmpd="sng" algn="ctr">
          <a:solidFill>
            <a:schemeClr val="accent4">
              <a:hueOff val="0"/>
              <a:satOff val="0"/>
              <a:lumOff val="0"/>
              <a:alphaOff val="0"/>
            </a:schemeClr>
          </a:solidFill>
          <a:prstDash val="dash"/>
        </a:ln>
        <a:effectLst/>
      </dgm:spPr>
    </dgm:pt>
    <dgm:pt modelId="{C6C242D9-DAA4-4C00-BCF6-B1B1AEED7A7D}" type="pres">
      <dgm:prSet presAssocID="{96D9D688-259F-4025-B6A8-298EB553C581}" presName="EmptyPlaceHolder" presStyleCnt="0"/>
      <dgm:spPr/>
    </dgm:pt>
    <dgm:pt modelId="{512EFDD4-FB29-4214-9718-C97BE9D65265}" type="pres">
      <dgm:prSet presAssocID="{ECD98BD2-F9B3-4330-9204-DE8F153D84C0}" presName="spaceBetweenRectangles" presStyleCnt="0"/>
      <dgm:spPr/>
    </dgm:pt>
    <dgm:pt modelId="{1E1843C3-44A5-4CD3-8BE3-C0FD7894E5C8}" type="pres">
      <dgm:prSet presAssocID="{C798F208-A533-479A-BA28-0285CFCFB63B}" presName="composite" presStyleCnt="0"/>
      <dgm:spPr/>
    </dgm:pt>
    <dgm:pt modelId="{7B0A299F-EBA0-41C8-AC8D-715D12C3C052}" type="pres">
      <dgm:prSet presAssocID="{C798F208-A533-479A-BA28-0285CFCFB63B}" presName="ConnectorPoint" presStyleLbl="lnNode1" presStyleIdx="2" presStyleCnt="6"/>
      <dgm:spPr>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B2EF61CF-29C2-40B9-AF39-75AA3D28DFB9}" type="pres">
      <dgm:prSet presAssocID="{C798F208-A533-479A-BA28-0285CFCFB63B}" presName="DropPinPlaceHolder" presStyleCnt="0"/>
      <dgm:spPr/>
    </dgm:pt>
    <dgm:pt modelId="{BD6FAB8E-F500-4F67-A077-D926E61778AD}" type="pres">
      <dgm:prSet presAssocID="{C798F208-A533-479A-BA28-0285CFCFB63B}" presName="DropPin" presStyleLbl="alignNode1" presStyleIdx="2" presStyleCnt="6"/>
      <dgm:spPr/>
    </dgm:pt>
    <dgm:pt modelId="{149214DD-FFE9-4845-A3FC-CA5F5429876C}" type="pres">
      <dgm:prSet presAssocID="{C798F208-A533-479A-BA28-0285CFCFB63B}" presName="Ellipse" presStyleLbl="fgAcc1" presStyleIdx="3" presStyleCnt="7"/>
      <dgm:spPr>
        <a:solidFill>
          <a:schemeClr val="lt1">
            <a:alpha val="90000"/>
            <a:hueOff val="0"/>
            <a:satOff val="0"/>
            <a:lumOff val="0"/>
            <a:alphaOff val="0"/>
          </a:schemeClr>
        </a:solidFill>
        <a:ln w="9525" cap="rnd" cmpd="sng" algn="ctr">
          <a:noFill/>
          <a:prstDash val="solid"/>
        </a:ln>
        <a:effectLst/>
      </dgm:spPr>
    </dgm:pt>
    <dgm:pt modelId="{4006471B-4D6F-441F-8D6C-A174C751C8E7}" type="pres">
      <dgm:prSet presAssocID="{C798F208-A533-479A-BA28-0285CFCFB63B}" presName="L2TextContainer" presStyleLbl="revTx" presStyleIdx="4" presStyleCnt="12">
        <dgm:presLayoutVars>
          <dgm:bulletEnabled val="1"/>
        </dgm:presLayoutVars>
      </dgm:prSet>
      <dgm:spPr/>
    </dgm:pt>
    <dgm:pt modelId="{1DFEEACA-DAB1-472A-9831-2E9C892BBFF1}" type="pres">
      <dgm:prSet presAssocID="{C798F208-A533-479A-BA28-0285CFCFB63B}" presName="L1TextContainer" presStyleLbl="revTx" presStyleIdx="5" presStyleCnt="12">
        <dgm:presLayoutVars>
          <dgm:chMax val="1"/>
          <dgm:chPref val="1"/>
          <dgm:bulletEnabled val="1"/>
        </dgm:presLayoutVars>
      </dgm:prSet>
      <dgm:spPr/>
    </dgm:pt>
    <dgm:pt modelId="{9AB6ADB1-8342-4460-BC3D-9126ED13C2AD}" type="pres">
      <dgm:prSet presAssocID="{C798F208-A533-479A-BA28-0285CFCFB63B}" presName="ConnectLine" presStyleLbl="sibTrans1D1" presStyleIdx="2" presStyleCnt="6"/>
      <dgm:spPr>
        <a:noFill/>
        <a:ln w="12700" cap="rnd" cmpd="sng" algn="ctr">
          <a:solidFill>
            <a:schemeClr val="accent5">
              <a:hueOff val="0"/>
              <a:satOff val="0"/>
              <a:lumOff val="0"/>
              <a:alphaOff val="0"/>
            </a:schemeClr>
          </a:solidFill>
          <a:prstDash val="dash"/>
        </a:ln>
        <a:effectLst/>
      </dgm:spPr>
    </dgm:pt>
    <dgm:pt modelId="{FAB9E396-CC85-497C-AB64-5F23C8924A3D}" type="pres">
      <dgm:prSet presAssocID="{C798F208-A533-479A-BA28-0285CFCFB63B}" presName="EmptyPlaceHolder" presStyleCnt="0"/>
      <dgm:spPr/>
    </dgm:pt>
    <dgm:pt modelId="{04967188-541F-4707-9F97-ECB8A6B52953}" type="pres">
      <dgm:prSet presAssocID="{CF2B64D0-2427-45E7-A7C8-DAC51FE12F1E}" presName="spaceBetweenRectangles" presStyleCnt="0"/>
      <dgm:spPr/>
    </dgm:pt>
    <dgm:pt modelId="{E997C452-B6BA-4448-8510-9E8B0DA55186}" type="pres">
      <dgm:prSet presAssocID="{9DD48FDB-135D-4709-A523-2A4C851EF9DE}" presName="composite" presStyleCnt="0"/>
      <dgm:spPr/>
    </dgm:pt>
    <dgm:pt modelId="{C8E8E782-B1BD-4481-ABB7-45BA3B35AB17}" type="pres">
      <dgm:prSet presAssocID="{9DD48FDB-135D-4709-A523-2A4C851EF9DE}" presName="ConnectorPoint" presStyleLbl="lnNode1" presStyleIdx="3" presStyleCnt="6"/>
      <dgm:spPr>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E8F360D4-69AE-464A-9E8F-87A49F2A46B2}" type="pres">
      <dgm:prSet presAssocID="{9DD48FDB-135D-4709-A523-2A4C851EF9DE}" presName="DropPinPlaceHolder" presStyleCnt="0"/>
      <dgm:spPr/>
    </dgm:pt>
    <dgm:pt modelId="{FF594B3D-BC97-4C0A-87F0-CDE2311CCB82}" type="pres">
      <dgm:prSet presAssocID="{9DD48FDB-135D-4709-A523-2A4C851EF9DE}" presName="DropPin" presStyleLbl="alignNode1" presStyleIdx="3" presStyleCnt="6"/>
      <dgm:spPr/>
    </dgm:pt>
    <dgm:pt modelId="{D5567BA1-4646-4C8D-B667-A57CD5404A1F}" type="pres">
      <dgm:prSet presAssocID="{9DD48FDB-135D-4709-A523-2A4C851EF9DE}" presName="Ellipse" presStyleLbl="fgAcc1" presStyleIdx="4" presStyleCnt="7"/>
      <dgm:spPr>
        <a:solidFill>
          <a:schemeClr val="lt1">
            <a:alpha val="90000"/>
            <a:hueOff val="0"/>
            <a:satOff val="0"/>
            <a:lumOff val="0"/>
            <a:alphaOff val="0"/>
          </a:schemeClr>
        </a:solidFill>
        <a:ln w="9525" cap="rnd" cmpd="sng" algn="ctr">
          <a:noFill/>
          <a:prstDash val="solid"/>
        </a:ln>
        <a:effectLst/>
      </dgm:spPr>
    </dgm:pt>
    <dgm:pt modelId="{F299A8CE-A892-4A3A-A0DA-6A46799C913C}" type="pres">
      <dgm:prSet presAssocID="{9DD48FDB-135D-4709-A523-2A4C851EF9DE}" presName="L2TextContainer" presStyleLbl="revTx" presStyleIdx="6" presStyleCnt="12">
        <dgm:presLayoutVars>
          <dgm:bulletEnabled val="1"/>
        </dgm:presLayoutVars>
      </dgm:prSet>
      <dgm:spPr/>
    </dgm:pt>
    <dgm:pt modelId="{2D11598F-3383-4F06-9657-A889018B51E8}" type="pres">
      <dgm:prSet presAssocID="{9DD48FDB-135D-4709-A523-2A4C851EF9DE}" presName="L1TextContainer" presStyleLbl="revTx" presStyleIdx="7" presStyleCnt="12">
        <dgm:presLayoutVars>
          <dgm:chMax val="1"/>
          <dgm:chPref val="1"/>
          <dgm:bulletEnabled val="1"/>
        </dgm:presLayoutVars>
      </dgm:prSet>
      <dgm:spPr/>
    </dgm:pt>
    <dgm:pt modelId="{093FC9DA-392C-46CC-9217-94EC9B5EC87B}" type="pres">
      <dgm:prSet presAssocID="{9DD48FDB-135D-4709-A523-2A4C851EF9DE}" presName="ConnectLine" presStyleLbl="sibTrans1D1" presStyleIdx="3" presStyleCnt="6"/>
      <dgm:spPr>
        <a:noFill/>
        <a:ln w="12700" cap="rnd" cmpd="sng" algn="ctr">
          <a:solidFill>
            <a:schemeClr val="accent5">
              <a:hueOff val="0"/>
              <a:satOff val="0"/>
              <a:lumOff val="0"/>
              <a:alphaOff val="0"/>
            </a:schemeClr>
          </a:solidFill>
          <a:prstDash val="dash"/>
        </a:ln>
        <a:effectLst/>
      </dgm:spPr>
    </dgm:pt>
    <dgm:pt modelId="{C5CECC16-8111-4A4A-8CBF-93410C65CA8D}" type="pres">
      <dgm:prSet presAssocID="{9DD48FDB-135D-4709-A523-2A4C851EF9DE}" presName="EmptyPlaceHolder" presStyleCnt="0"/>
      <dgm:spPr/>
    </dgm:pt>
    <dgm:pt modelId="{DD64F5E1-EDC7-42BA-B0B5-061F522E447F}" type="pres">
      <dgm:prSet presAssocID="{1B946E0C-C5CB-4E21-9D2A-0614A3E93467}" presName="spaceBetweenRectangles" presStyleCnt="0"/>
      <dgm:spPr/>
    </dgm:pt>
    <dgm:pt modelId="{DE36635D-F537-47A3-AAC1-8FA2CCE0E3B8}" type="pres">
      <dgm:prSet presAssocID="{066071E1-5300-4E13-849C-D042EF275D2F}" presName="composite" presStyleCnt="0"/>
      <dgm:spPr/>
    </dgm:pt>
    <dgm:pt modelId="{69DA6A5D-F2C2-479F-A73A-8216E824578B}" type="pres">
      <dgm:prSet presAssocID="{066071E1-5300-4E13-849C-D042EF275D2F}" presName="ConnectorPoint" presStyleLbl="lnNode1" presStyleIdx="4" presStyleCnt="6"/>
      <dgm:spPr>
        <a:gradFill rotWithShape="0">
          <a:gsLst>
            <a:gs pos="0">
              <a:schemeClr val="accent6">
                <a:tint val="96000"/>
                <a:lumMod val="104000"/>
              </a:schemeClr>
            </a:gs>
            <a:gs pos="100000">
              <a:schemeClr val="accent6">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27EFDF37-2C6B-425C-8B54-49B3F99B9555}" type="pres">
      <dgm:prSet presAssocID="{066071E1-5300-4E13-849C-D042EF275D2F}" presName="DropPinPlaceHolder" presStyleCnt="0"/>
      <dgm:spPr/>
    </dgm:pt>
    <dgm:pt modelId="{ECAC328D-DA99-4515-AA6A-45B9E8E40F4E}" type="pres">
      <dgm:prSet presAssocID="{066071E1-5300-4E13-849C-D042EF275D2F}" presName="DropPin" presStyleLbl="alignNode1" presStyleIdx="4" presStyleCnt="6"/>
      <dgm:spPr/>
    </dgm:pt>
    <dgm:pt modelId="{0BB50A90-892C-456D-A2D2-3B52C96C186D}" type="pres">
      <dgm:prSet presAssocID="{066071E1-5300-4E13-849C-D042EF275D2F}" presName="Ellipse" presStyleLbl="fgAcc1" presStyleIdx="5" presStyleCnt="7"/>
      <dgm:spPr>
        <a:solidFill>
          <a:schemeClr val="lt1">
            <a:alpha val="90000"/>
            <a:hueOff val="0"/>
            <a:satOff val="0"/>
            <a:lumOff val="0"/>
            <a:alphaOff val="0"/>
          </a:schemeClr>
        </a:solidFill>
        <a:ln w="9525" cap="rnd" cmpd="sng" algn="ctr">
          <a:noFill/>
          <a:prstDash val="solid"/>
        </a:ln>
        <a:effectLst/>
      </dgm:spPr>
    </dgm:pt>
    <dgm:pt modelId="{774ECDD7-59A8-4D89-90E7-5F842B8A3FC8}" type="pres">
      <dgm:prSet presAssocID="{066071E1-5300-4E13-849C-D042EF275D2F}" presName="L2TextContainer" presStyleLbl="revTx" presStyleIdx="8" presStyleCnt="12">
        <dgm:presLayoutVars>
          <dgm:bulletEnabled val="1"/>
        </dgm:presLayoutVars>
      </dgm:prSet>
      <dgm:spPr/>
    </dgm:pt>
    <dgm:pt modelId="{539D7116-A15F-4628-AB4D-3414C6719CFA}" type="pres">
      <dgm:prSet presAssocID="{066071E1-5300-4E13-849C-D042EF275D2F}" presName="L1TextContainer" presStyleLbl="revTx" presStyleIdx="9" presStyleCnt="12">
        <dgm:presLayoutVars>
          <dgm:chMax val="1"/>
          <dgm:chPref val="1"/>
          <dgm:bulletEnabled val="1"/>
        </dgm:presLayoutVars>
      </dgm:prSet>
      <dgm:spPr/>
    </dgm:pt>
    <dgm:pt modelId="{A211BE11-14EF-44B1-B478-FB8756ECA402}" type="pres">
      <dgm:prSet presAssocID="{066071E1-5300-4E13-849C-D042EF275D2F}" presName="ConnectLine" presStyleLbl="sibTrans1D1" presStyleIdx="4" presStyleCnt="6"/>
      <dgm:spPr>
        <a:noFill/>
        <a:ln w="12700" cap="rnd" cmpd="sng" algn="ctr">
          <a:solidFill>
            <a:schemeClr val="accent6">
              <a:hueOff val="0"/>
              <a:satOff val="0"/>
              <a:lumOff val="0"/>
              <a:alphaOff val="0"/>
            </a:schemeClr>
          </a:solidFill>
          <a:prstDash val="dash"/>
        </a:ln>
        <a:effectLst/>
      </dgm:spPr>
    </dgm:pt>
    <dgm:pt modelId="{5E11EE45-94F2-48C7-9512-7D868D638CBD}" type="pres">
      <dgm:prSet presAssocID="{066071E1-5300-4E13-849C-D042EF275D2F}" presName="EmptyPlaceHolder" presStyleCnt="0"/>
      <dgm:spPr/>
    </dgm:pt>
    <dgm:pt modelId="{4F9737A6-FAB1-4D13-B95C-5CE905E03708}" type="pres">
      <dgm:prSet presAssocID="{E21F8CFD-B362-471D-B2F7-502F5AADB8F4}" presName="spaceBetweenRectangles" presStyleCnt="0"/>
      <dgm:spPr/>
    </dgm:pt>
    <dgm:pt modelId="{B8260F93-8E0E-4A2D-B5E5-5F4DC2F312F3}" type="pres">
      <dgm:prSet presAssocID="{76A0238D-B6FF-48C9-A573-642CE68DFD55}" presName="composite" presStyleCnt="0"/>
      <dgm:spPr/>
    </dgm:pt>
    <dgm:pt modelId="{7B29C431-6BAC-48B4-95C3-A588E5BC7F98}" type="pres">
      <dgm:prSet presAssocID="{76A0238D-B6FF-48C9-A573-642CE68DFD55}" presName="ConnectorPoint" presStyleLbl="lnNode1" presStyleIdx="5" presStyleCnt="6"/>
      <dgm:spPr>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5E9D8253-0766-40FA-A4BE-F591EBDA51E0}" type="pres">
      <dgm:prSet presAssocID="{76A0238D-B6FF-48C9-A573-642CE68DFD55}" presName="DropPinPlaceHolder" presStyleCnt="0"/>
      <dgm:spPr/>
    </dgm:pt>
    <dgm:pt modelId="{A6ED5EE6-2087-480E-BFCC-9945E6F199AA}" type="pres">
      <dgm:prSet presAssocID="{76A0238D-B6FF-48C9-A573-642CE68DFD55}" presName="DropPin" presStyleLbl="alignNode1" presStyleIdx="5" presStyleCnt="6"/>
      <dgm:spPr/>
    </dgm:pt>
    <dgm:pt modelId="{8888F886-8787-448B-A0BD-212AA6297574}" type="pres">
      <dgm:prSet presAssocID="{76A0238D-B6FF-48C9-A573-642CE68DFD55}" presName="Ellipse" presStyleLbl="fgAcc1" presStyleIdx="6" presStyleCnt="7"/>
      <dgm:spPr>
        <a:solidFill>
          <a:schemeClr val="lt1">
            <a:alpha val="90000"/>
            <a:hueOff val="0"/>
            <a:satOff val="0"/>
            <a:lumOff val="0"/>
            <a:alphaOff val="0"/>
          </a:schemeClr>
        </a:solidFill>
        <a:ln w="9525" cap="rnd" cmpd="sng" algn="ctr">
          <a:noFill/>
          <a:prstDash val="solid"/>
        </a:ln>
        <a:effectLst/>
      </dgm:spPr>
    </dgm:pt>
    <dgm:pt modelId="{91882A91-80A3-4A7F-8E4D-19A9CFFEFDD2}" type="pres">
      <dgm:prSet presAssocID="{76A0238D-B6FF-48C9-A573-642CE68DFD55}" presName="L2TextContainer" presStyleLbl="revTx" presStyleIdx="10" presStyleCnt="12">
        <dgm:presLayoutVars>
          <dgm:bulletEnabled val="1"/>
        </dgm:presLayoutVars>
      </dgm:prSet>
      <dgm:spPr/>
    </dgm:pt>
    <dgm:pt modelId="{38227B04-7EB8-4F05-B2BD-F8EBA03CF1D2}" type="pres">
      <dgm:prSet presAssocID="{76A0238D-B6FF-48C9-A573-642CE68DFD55}" presName="L1TextContainer" presStyleLbl="revTx" presStyleIdx="11" presStyleCnt="12">
        <dgm:presLayoutVars>
          <dgm:chMax val="1"/>
          <dgm:chPref val="1"/>
          <dgm:bulletEnabled val="1"/>
        </dgm:presLayoutVars>
      </dgm:prSet>
      <dgm:spPr/>
    </dgm:pt>
    <dgm:pt modelId="{F24DD0FB-B166-4F3F-9EA9-1D6115A8DA92}" type="pres">
      <dgm:prSet presAssocID="{76A0238D-B6FF-48C9-A573-642CE68DFD55}" presName="ConnectLine" presStyleLbl="sibTrans1D1" presStyleIdx="5" presStyleCnt="6"/>
      <dgm:spPr>
        <a:noFill/>
        <a:ln w="12700" cap="rnd" cmpd="sng" algn="ctr">
          <a:solidFill>
            <a:schemeClr val="accent2">
              <a:hueOff val="0"/>
              <a:satOff val="0"/>
              <a:lumOff val="0"/>
              <a:alphaOff val="0"/>
            </a:schemeClr>
          </a:solidFill>
          <a:prstDash val="dash"/>
        </a:ln>
        <a:effectLst/>
      </dgm:spPr>
    </dgm:pt>
    <dgm:pt modelId="{A98B64F5-D9F1-4B16-86CB-09A83141FCC5}" type="pres">
      <dgm:prSet presAssocID="{76A0238D-B6FF-48C9-A573-642CE68DFD55}" presName="EmptyPlaceHolder" presStyleCnt="0"/>
      <dgm:spPr/>
    </dgm:pt>
  </dgm:ptLst>
  <dgm:cxnLst>
    <dgm:cxn modelId="{0E73FC0B-D529-4547-AF7F-3E4B95384E61}" type="presOf" srcId="{39180A58-F44F-477A-8A5A-F9720AC4AC08}" destId="{774ECDD7-59A8-4D89-90E7-5F842B8A3FC8}" srcOrd="0" destOrd="0" presId="urn:microsoft.com/office/officeart/2017/3/layout/DropPinTimeline"/>
    <dgm:cxn modelId="{461B6E0F-C0CC-4E6C-9F4C-445D7B26590D}" srcId="{76A0238D-B6FF-48C9-A573-642CE68DFD55}" destId="{5F9855D1-719C-451B-AE7E-706A68DF7328}" srcOrd="0" destOrd="0" parTransId="{A5EB9695-C90B-4947-803A-E3B66EE836CB}" sibTransId="{D2FFD9B7-5955-4148-BD16-15CAE275D7AA}"/>
    <dgm:cxn modelId="{952F6613-A609-42BE-9320-D54E4AF1299B}" type="presOf" srcId="{BE6623C1-6D7C-4D05-B07A-E399E2754AC4}" destId="{F299A8CE-A892-4A3A-A0DA-6A46799C913C}" srcOrd="0" destOrd="0" presId="urn:microsoft.com/office/officeart/2017/3/layout/DropPinTimeline"/>
    <dgm:cxn modelId="{48B63C16-43C7-4443-9448-9AD51E896E31}" type="presOf" srcId="{FF5DE6B1-2471-427A-A350-F1D1F01E890B}" destId="{5D85BC60-1C95-422C-81C1-5F27B76B8EDC}" srcOrd="0" destOrd="0" presId="urn:microsoft.com/office/officeart/2017/3/layout/DropPinTimeline"/>
    <dgm:cxn modelId="{D8BF6917-C9D8-440A-A3A7-E0F019398CC4}" type="presOf" srcId="{5F9855D1-719C-451B-AE7E-706A68DF7328}" destId="{91882A91-80A3-4A7F-8E4D-19A9CFFEFDD2}" srcOrd="0" destOrd="0" presId="urn:microsoft.com/office/officeart/2017/3/layout/DropPinTimeline"/>
    <dgm:cxn modelId="{C0808B18-CD2F-4C87-A7F7-A89464053973}" srcId="{A5C3BDD5-4CCB-4D7A-A959-960E31A9F932}" destId="{76A0238D-B6FF-48C9-A573-642CE68DFD55}" srcOrd="5" destOrd="0" parTransId="{F7CBCE40-6F76-4981-BACC-D94D130B0E67}" sibTransId="{043B4A9D-997A-4B3E-8B64-0C0AB15E38B8}"/>
    <dgm:cxn modelId="{FFC2C035-4A2E-40ED-B19C-EE9C6143A63D}" srcId="{A5C3BDD5-4CCB-4D7A-A959-960E31A9F932}" destId="{9DD48FDB-135D-4709-A523-2A4C851EF9DE}" srcOrd="3" destOrd="0" parTransId="{F7C0EC94-5FF1-4E4F-9441-A983CB4157C3}" sibTransId="{1B946E0C-C5CB-4E21-9D2A-0614A3E93467}"/>
    <dgm:cxn modelId="{EC4CA33E-1030-4330-8EC7-F727243ECEDC}" srcId="{A5C3BDD5-4CCB-4D7A-A959-960E31A9F932}" destId="{96D9D688-259F-4025-B6A8-298EB553C581}" srcOrd="1" destOrd="0" parTransId="{E4C5F217-947D-4DC7-8FE6-60664CA877C8}" sibTransId="{ECD98BD2-F9B3-4330-9204-DE8F153D84C0}"/>
    <dgm:cxn modelId="{EFA61E5F-9304-4E25-8D40-0598353F9E93}" type="presOf" srcId="{76A0238D-B6FF-48C9-A573-642CE68DFD55}" destId="{38227B04-7EB8-4F05-B2BD-F8EBA03CF1D2}" srcOrd="0" destOrd="0" presId="urn:microsoft.com/office/officeart/2017/3/layout/DropPinTimeline"/>
    <dgm:cxn modelId="{A04D3261-46DA-4E4A-8422-D0EFEE22D6C3}" type="presOf" srcId="{F7A9F664-8FBB-4D4B-9683-BD66B69D5225}" destId="{FDCA2F33-B865-4648-AF9D-2D2ADDDD2B31}" srcOrd="0" destOrd="0" presId="urn:microsoft.com/office/officeart/2017/3/layout/DropPinTimeline"/>
    <dgm:cxn modelId="{F32FB141-B203-4156-8A5B-78CD0F963EF7}" type="presOf" srcId="{C798F208-A533-479A-BA28-0285CFCFB63B}" destId="{1DFEEACA-DAB1-472A-9831-2E9C892BBFF1}" srcOrd="0" destOrd="0" presId="urn:microsoft.com/office/officeart/2017/3/layout/DropPinTimeline"/>
    <dgm:cxn modelId="{31652543-0A70-4A98-B234-378F1F86E696}" srcId="{96D9D688-259F-4025-B6A8-298EB553C581}" destId="{FF5DE6B1-2471-427A-A350-F1D1F01E890B}" srcOrd="0" destOrd="0" parTransId="{2601B2A1-9EF3-48A5-B5F8-99B6F98372E3}" sibTransId="{288636D6-0458-49B4-96CC-BD06283A0270}"/>
    <dgm:cxn modelId="{6E823D47-7269-4E51-892E-535C977388DB}" type="presOf" srcId="{066071E1-5300-4E13-849C-D042EF275D2F}" destId="{539D7116-A15F-4628-AB4D-3414C6719CFA}" srcOrd="0" destOrd="0" presId="urn:microsoft.com/office/officeart/2017/3/layout/DropPinTimeline"/>
    <dgm:cxn modelId="{7576DA52-4A45-46AE-8FD3-26A9B4EE6688}" srcId="{A5C3BDD5-4CCB-4D7A-A959-960E31A9F932}" destId="{F7A9F664-8FBB-4D4B-9683-BD66B69D5225}" srcOrd="0" destOrd="0" parTransId="{5E034BD1-22DF-4D96-B5D7-33FEE69306BF}" sibTransId="{A0BDD248-2295-4043-A1C7-B6F8F2E3F86A}"/>
    <dgm:cxn modelId="{C3350695-DD83-4055-8C0B-7DEB87948DFA}" srcId="{066071E1-5300-4E13-849C-D042EF275D2F}" destId="{39180A58-F44F-477A-8A5A-F9720AC4AC08}" srcOrd="0" destOrd="0" parTransId="{1D280B35-4898-4A15-BF65-6634B2A592F0}" sibTransId="{D6A0B31C-9853-41B4-B404-7C367E9667CB}"/>
    <dgm:cxn modelId="{75249AD1-655C-48B5-9F43-5F69A0194F79}" type="presOf" srcId="{A5C3BDD5-4CCB-4D7A-A959-960E31A9F932}" destId="{47B48314-9F2B-4051-8C73-985F3C30E37B}" srcOrd="0" destOrd="0" presId="urn:microsoft.com/office/officeart/2017/3/layout/DropPinTimeline"/>
    <dgm:cxn modelId="{48BE39D3-A45F-46F9-957A-87843EC3A47E}" type="presOf" srcId="{7B98C33D-F84C-4ABF-B8D0-CFF43426C1C6}" destId="{8389BBBF-F098-450A-ABA6-E85A795D2F00}" srcOrd="0" destOrd="0" presId="urn:microsoft.com/office/officeart/2017/3/layout/DropPinTimeline"/>
    <dgm:cxn modelId="{7DEC6BDA-E624-43F8-848D-C4F27C2C3FFB}" srcId="{C798F208-A533-479A-BA28-0285CFCFB63B}" destId="{37C1EB68-E3AB-4B3E-A54C-39E77CBE870A}" srcOrd="0" destOrd="0" parTransId="{600B8730-B9EE-4904-B4E1-C397B9CD6C3D}" sibTransId="{D6104FE3-4A99-44FB-A2AA-7F938DCFC980}"/>
    <dgm:cxn modelId="{32A417E0-3800-427C-AA64-9F0AC239AB0C}" srcId="{F7A9F664-8FBB-4D4B-9683-BD66B69D5225}" destId="{7B98C33D-F84C-4ABF-B8D0-CFF43426C1C6}" srcOrd="0" destOrd="0" parTransId="{6282CA17-98AB-4179-B243-84584B447E82}" sibTransId="{13BE9DAF-3E8B-4B6B-A90D-3484F1EC6669}"/>
    <dgm:cxn modelId="{BA57F5E4-4C2C-497F-9A6B-D21DA4E16943}" srcId="{A5C3BDD5-4CCB-4D7A-A959-960E31A9F932}" destId="{C798F208-A533-479A-BA28-0285CFCFB63B}" srcOrd="2" destOrd="0" parTransId="{0196863B-DC3C-4DEC-A0CA-70451F1703E5}" sibTransId="{CF2B64D0-2427-45E7-A7C8-DAC51FE12F1E}"/>
    <dgm:cxn modelId="{EECB18E7-FF02-41F7-88E0-2C662AE2F4A1}" type="presOf" srcId="{37C1EB68-E3AB-4B3E-A54C-39E77CBE870A}" destId="{4006471B-4D6F-441F-8D6C-A174C751C8E7}" srcOrd="0" destOrd="0" presId="urn:microsoft.com/office/officeart/2017/3/layout/DropPinTimeline"/>
    <dgm:cxn modelId="{17A4DFE8-821E-4B56-82BD-8B6392E9B921}" srcId="{9DD48FDB-135D-4709-A523-2A4C851EF9DE}" destId="{BE6623C1-6D7C-4D05-B07A-E399E2754AC4}" srcOrd="0" destOrd="0" parTransId="{3A250EBE-E4F9-46EE-A4F2-E9205AF35FD3}" sibTransId="{AEC6CD74-44EC-4E0A-BC85-FBE74F7F8516}"/>
    <dgm:cxn modelId="{F4FE03ED-6301-41CD-9313-2AFD4982DD20}" type="presOf" srcId="{96D9D688-259F-4025-B6A8-298EB553C581}" destId="{AE02F2F8-4993-4B22-A720-D82BCB1A4EA1}" srcOrd="0" destOrd="0" presId="urn:microsoft.com/office/officeart/2017/3/layout/DropPinTimeline"/>
    <dgm:cxn modelId="{87A16BEF-9463-4E0A-BC24-15E9B0C0860E}" type="presOf" srcId="{9DD48FDB-135D-4709-A523-2A4C851EF9DE}" destId="{2D11598F-3383-4F06-9657-A889018B51E8}" srcOrd="0" destOrd="0" presId="urn:microsoft.com/office/officeart/2017/3/layout/DropPinTimeline"/>
    <dgm:cxn modelId="{8D19F1F3-8192-4E3F-A70C-ACE187D2FC48}" srcId="{A5C3BDD5-4CCB-4D7A-A959-960E31A9F932}" destId="{066071E1-5300-4E13-849C-D042EF275D2F}" srcOrd="4" destOrd="0" parTransId="{1640DEF5-ADDF-46A0-A903-2CF9CF08902E}" sibTransId="{E21F8CFD-B362-471D-B2F7-502F5AADB8F4}"/>
    <dgm:cxn modelId="{F02D238D-60A5-4750-AEF8-7F6473996D2C}" type="presParOf" srcId="{47B48314-9F2B-4051-8C73-985F3C30E37B}" destId="{F745570B-B55B-4B27-AF65-77C84EC84FE8}" srcOrd="0" destOrd="0" presId="urn:microsoft.com/office/officeart/2017/3/layout/DropPinTimeline"/>
    <dgm:cxn modelId="{0C9C282A-0382-4AA0-903E-36CF45E56337}" type="presParOf" srcId="{47B48314-9F2B-4051-8C73-985F3C30E37B}" destId="{2B0B7421-7838-4080-ACB2-45575D8EDF0B}" srcOrd="1" destOrd="0" presId="urn:microsoft.com/office/officeart/2017/3/layout/DropPinTimeline"/>
    <dgm:cxn modelId="{63AF7990-ED82-4BD7-BEB5-F83DC8D52AFA}" type="presParOf" srcId="{2B0B7421-7838-4080-ACB2-45575D8EDF0B}" destId="{7CDB9228-90DA-4610-8A55-4D90D0F6E69B}" srcOrd="0" destOrd="0" presId="urn:microsoft.com/office/officeart/2017/3/layout/DropPinTimeline"/>
    <dgm:cxn modelId="{1797B702-EA2F-420D-AB32-67DAEDA7BAE1}" type="presParOf" srcId="{7CDB9228-90DA-4610-8A55-4D90D0F6E69B}" destId="{246547DA-37BD-4B13-8E75-CBF0C35463A9}" srcOrd="0" destOrd="0" presId="urn:microsoft.com/office/officeart/2017/3/layout/DropPinTimeline"/>
    <dgm:cxn modelId="{E8B5DCB7-AC7D-4A69-8670-C2BA59BA178F}" type="presParOf" srcId="{7CDB9228-90DA-4610-8A55-4D90D0F6E69B}" destId="{AA51C58E-C675-4B4F-836C-8897296D06BE}" srcOrd="1" destOrd="0" presId="urn:microsoft.com/office/officeart/2017/3/layout/DropPinTimeline"/>
    <dgm:cxn modelId="{01B53E78-19E0-4B81-9EB6-6C66C6375767}" type="presParOf" srcId="{AA51C58E-C675-4B4F-836C-8897296D06BE}" destId="{9167F006-ED4F-4AEF-BB52-36563EE521C5}" srcOrd="0" destOrd="0" presId="urn:microsoft.com/office/officeart/2017/3/layout/DropPinTimeline"/>
    <dgm:cxn modelId="{550F50F8-7984-49BE-92AB-529F4B8132A0}" type="presParOf" srcId="{AA51C58E-C675-4B4F-836C-8897296D06BE}" destId="{B4CFD739-09F6-48D6-940C-1B743607CC0A}" srcOrd="1" destOrd="0" presId="urn:microsoft.com/office/officeart/2017/3/layout/DropPinTimeline"/>
    <dgm:cxn modelId="{0A4291FB-AFDF-4914-94A8-AEB315AB88FC}" type="presParOf" srcId="{7CDB9228-90DA-4610-8A55-4D90D0F6E69B}" destId="{8389BBBF-F098-450A-ABA6-E85A795D2F00}" srcOrd="2" destOrd="0" presId="urn:microsoft.com/office/officeart/2017/3/layout/DropPinTimeline"/>
    <dgm:cxn modelId="{79A7BF48-E25C-4FA0-B63C-39410E094134}" type="presParOf" srcId="{7CDB9228-90DA-4610-8A55-4D90D0F6E69B}" destId="{FDCA2F33-B865-4648-AF9D-2D2ADDDD2B31}" srcOrd="3" destOrd="0" presId="urn:microsoft.com/office/officeart/2017/3/layout/DropPinTimeline"/>
    <dgm:cxn modelId="{969549AA-10AE-4F1F-93AB-98E8A0B9DB20}" type="presParOf" srcId="{7CDB9228-90DA-4610-8A55-4D90D0F6E69B}" destId="{6A02262C-2570-4C50-A653-825A08848D42}" srcOrd="4" destOrd="0" presId="urn:microsoft.com/office/officeart/2017/3/layout/DropPinTimeline"/>
    <dgm:cxn modelId="{A22DB439-C867-4F5E-8A64-F9BB524E5336}" type="presParOf" srcId="{7CDB9228-90DA-4610-8A55-4D90D0F6E69B}" destId="{C4D477F2-CDE5-4571-865F-71A030F59CAF}" srcOrd="5" destOrd="0" presId="urn:microsoft.com/office/officeart/2017/3/layout/DropPinTimeline"/>
    <dgm:cxn modelId="{1E1E084D-6D79-4BE5-A3EA-E0FFA21940EB}" type="presParOf" srcId="{2B0B7421-7838-4080-ACB2-45575D8EDF0B}" destId="{57B1A4A4-12CB-4917-9A2A-6EC24E4C71B1}" srcOrd="1" destOrd="0" presId="urn:microsoft.com/office/officeart/2017/3/layout/DropPinTimeline"/>
    <dgm:cxn modelId="{59685119-3C8F-4E97-B4E6-0084F6674F6D}" type="presParOf" srcId="{2B0B7421-7838-4080-ACB2-45575D8EDF0B}" destId="{F3666053-53F7-4BB9-96DD-F79A1181B273}" srcOrd="2" destOrd="0" presId="urn:microsoft.com/office/officeart/2017/3/layout/DropPinTimeline"/>
    <dgm:cxn modelId="{F4DCAB93-3E27-45CF-AA31-5790B9C8ABF8}" type="presParOf" srcId="{F3666053-53F7-4BB9-96DD-F79A1181B273}" destId="{5114CAE2-9AD2-428B-8C82-18F9346EC510}" srcOrd="0" destOrd="0" presId="urn:microsoft.com/office/officeart/2017/3/layout/DropPinTimeline"/>
    <dgm:cxn modelId="{FF30ADCF-1132-4FDF-9E6A-CC4AE5F86D79}" type="presParOf" srcId="{F3666053-53F7-4BB9-96DD-F79A1181B273}" destId="{29A30B86-4827-4B62-9388-B6C6528AD948}" srcOrd="1" destOrd="0" presId="urn:microsoft.com/office/officeart/2017/3/layout/DropPinTimeline"/>
    <dgm:cxn modelId="{3EEE98F9-2184-4788-A2A2-6406EDF3AD3A}" type="presParOf" srcId="{29A30B86-4827-4B62-9388-B6C6528AD948}" destId="{1E069828-25D0-45D8-B533-7EA11789ABDF}" srcOrd="0" destOrd="0" presId="urn:microsoft.com/office/officeart/2017/3/layout/DropPinTimeline"/>
    <dgm:cxn modelId="{F06C9644-7FC5-4223-B5B6-3CC653571567}" type="presParOf" srcId="{29A30B86-4827-4B62-9388-B6C6528AD948}" destId="{0D71765E-AB0C-458A-B0AB-4A023919572B}" srcOrd="1" destOrd="0" presId="urn:microsoft.com/office/officeart/2017/3/layout/DropPinTimeline"/>
    <dgm:cxn modelId="{CA5C69BE-4024-45AD-BC03-B792A8283CC2}" type="presParOf" srcId="{F3666053-53F7-4BB9-96DD-F79A1181B273}" destId="{5D85BC60-1C95-422C-81C1-5F27B76B8EDC}" srcOrd="2" destOrd="0" presId="urn:microsoft.com/office/officeart/2017/3/layout/DropPinTimeline"/>
    <dgm:cxn modelId="{71400ECF-9333-4211-8C5A-20F807A54DCF}" type="presParOf" srcId="{F3666053-53F7-4BB9-96DD-F79A1181B273}" destId="{AE02F2F8-4993-4B22-A720-D82BCB1A4EA1}" srcOrd="3" destOrd="0" presId="urn:microsoft.com/office/officeart/2017/3/layout/DropPinTimeline"/>
    <dgm:cxn modelId="{307FA480-4B32-481E-ACF4-281500635A46}" type="presParOf" srcId="{F3666053-53F7-4BB9-96DD-F79A1181B273}" destId="{459D5DA5-9F2A-4FF2-B281-D94000304DDA}" srcOrd="4" destOrd="0" presId="urn:microsoft.com/office/officeart/2017/3/layout/DropPinTimeline"/>
    <dgm:cxn modelId="{B4B51AA0-DCD4-4FB6-85CB-CDCE5C46C077}" type="presParOf" srcId="{F3666053-53F7-4BB9-96DD-F79A1181B273}" destId="{C6C242D9-DAA4-4C00-BCF6-B1B1AEED7A7D}" srcOrd="5" destOrd="0" presId="urn:microsoft.com/office/officeart/2017/3/layout/DropPinTimeline"/>
    <dgm:cxn modelId="{96945B95-B486-46DB-88AD-840F0E2703B4}" type="presParOf" srcId="{2B0B7421-7838-4080-ACB2-45575D8EDF0B}" destId="{512EFDD4-FB29-4214-9718-C97BE9D65265}" srcOrd="3" destOrd="0" presId="urn:microsoft.com/office/officeart/2017/3/layout/DropPinTimeline"/>
    <dgm:cxn modelId="{EDB1AFB6-B553-40D8-9984-377B12DC0A05}" type="presParOf" srcId="{2B0B7421-7838-4080-ACB2-45575D8EDF0B}" destId="{1E1843C3-44A5-4CD3-8BE3-C0FD7894E5C8}" srcOrd="4" destOrd="0" presId="urn:microsoft.com/office/officeart/2017/3/layout/DropPinTimeline"/>
    <dgm:cxn modelId="{E827D6CD-78A9-4716-BEEB-5377C7F4E424}" type="presParOf" srcId="{1E1843C3-44A5-4CD3-8BE3-C0FD7894E5C8}" destId="{7B0A299F-EBA0-41C8-AC8D-715D12C3C052}" srcOrd="0" destOrd="0" presId="urn:microsoft.com/office/officeart/2017/3/layout/DropPinTimeline"/>
    <dgm:cxn modelId="{9F51F696-6B24-4EC2-83B9-F964524AF7AB}" type="presParOf" srcId="{1E1843C3-44A5-4CD3-8BE3-C0FD7894E5C8}" destId="{B2EF61CF-29C2-40B9-AF39-75AA3D28DFB9}" srcOrd="1" destOrd="0" presId="urn:microsoft.com/office/officeart/2017/3/layout/DropPinTimeline"/>
    <dgm:cxn modelId="{2DC2A09B-3EF7-4935-94C6-0957A3A4A7CF}" type="presParOf" srcId="{B2EF61CF-29C2-40B9-AF39-75AA3D28DFB9}" destId="{BD6FAB8E-F500-4F67-A077-D926E61778AD}" srcOrd="0" destOrd="0" presId="urn:microsoft.com/office/officeart/2017/3/layout/DropPinTimeline"/>
    <dgm:cxn modelId="{203E335D-8DDF-4176-A2FB-085A0B875AA6}" type="presParOf" srcId="{B2EF61CF-29C2-40B9-AF39-75AA3D28DFB9}" destId="{149214DD-FFE9-4845-A3FC-CA5F5429876C}" srcOrd="1" destOrd="0" presId="urn:microsoft.com/office/officeart/2017/3/layout/DropPinTimeline"/>
    <dgm:cxn modelId="{965E08D7-869A-4EC6-8912-40E74EFAC6EF}" type="presParOf" srcId="{1E1843C3-44A5-4CD3-8BE3-C0FD7894E5C8}" destId="{4006471B-4D6F-441F-8D6C-A174C751C8E7}" srcOrd="2" destOrd="0" presId="urn:microsoft.com/office/officeart/2017/3/layout/DropPinTimeline"/>
    <dgm:cxn modelId="{57DED887-F138-4104-93E1-D0824C01DC5E}" type="presParOf" srcId="{1E1843C3-44A5-4CD3-8BE3-C0FD7894E5C8}" destId="{1DFEEACA-DAB1-472A-9831-2E9C892BBFF1}" srcOrd="3" destOrd="0" presId="urn:microsoft.com/office/officeart/2017/3/layout/DropPinTimeline"/>
    <dgm:cxn modelId="{BA4C31E0-1E26-4CA6-9DCF-6C80E9F229A9}" type="presParOf" srcId="{1E1843C3-44A5-4CD3-8BE3-C0FD7894E5C8}" destId="{9AB6ADB1-8342-4460-BC3D-9126ED13C2AD}" srcOrd="4" destOrd="0" presId="urn:microsoft.com/office/officeart/2017/3/layout/DropPinTimeline"/>
    <dgm:cxn modelId="{D7D1CF28-298D-4632-8F2C-AA60E911C806}" type="presParOf" srcId="{1E1843C3-44A5-4CD3-8BE3-C0FD7894E5C8}" destId="{FAB9E396-CC85-497C-AB64-5F23C8924A3D}" srcOrd="5" destOrd="0" presId="urn:microsoft.com/office/officeart/2017/3/layout/DropPinTimeline"/>
    <dgm:cxn modelId="{F1E38A44-D87E-406D-A424-65363AEF3D71}" type="presParOf" srcId="{2B0B7421-7838-4080-ACB2-45575D8EDF0B}" destId="{04967188-541F-4707-9F97-ECB8A6B52953}" srcOrd="5" destOrd="0" presId="urn:microsoft.com/office/officeart/2017/3/layout/DropPinTimeline"/>
    <dgm:cxn modelId="{77B16E11-F185-403A-B819-2411EFFD2461}" type="presParOf" srcId="{2B0B7421-7838-4080-ACB2-45575D8EDF0B}" destId="{E997C452-B6BA-4448-8510-9E8B0DA55186}" srcOrd="6" destOrd="0" presId="urn:microsoft.com/office/officeart/2017/3/layout/DropPinTimeline"/>
    <dgm:cxn modelId="{60CC31AB-3C7C-4BC4-914E-242DC843BD78}" type="presParOf" srcId="{E997C452-B6BA-4448-8510-9E8B0DA55186}" destId="{C8E8E782-B1BD-4481-ABB7-45BA3B35AB17}" srcOrd="0" destOrd="0" presId="urn:microsoft.com/office/officeart/2017/3/layout/DropPinTimeline"/>
    <dgm:cxn modelId="{A0EAFB2A-DDC7-45FB-B8D9-99881BBD1917}" type="presParOf" srcId="{E997C452-B6BA-4448-8510-9E8B0DA55186}" destId="{E8F360D4-69AE-464A-9E8F-87A49F2A46B2}" srcOrd="1" destOrd="0" presId="urn:microsoft.com/office/officeart/2017/3/layout/DropPinTimeline"/>
    <dgm:cxn modelId="{1F8D8D84-4FFC-4DD4-BC22-0436E4E355E8}" type="presParOf" srcId="{E8F360D4-69AE-464A-9E8F-87A49F2A46B2}" destId="{FF594B3D-BC97-4C0A-87F0-CDE2311CCB82}" srcOrd="0" destOrd="0" presId="urn:microsoft.com/office/officeart/2017/3/layout/DropPinTimeline"/>
    <dgm:cxn modelId="{F43D951E-3100-4DFC-9C00-B6C922762188}" type="presParOf" srcId="{E8F360D4-69AE-464A-9E8F-87A49F2A46B2}" destId="{D5567BA1-4646-4C8D-B667-A57CD5404A1F}" srcOrd="1" destOrd="0" presId="urn:microsoft.com/office/officeart/2017/3/layout/DropPinTimeline"/>
    <dgm:cxn modelId="{25B26140-CDA7-4EBD-8C38-8C9174978EB3}" type="presParOf" srcId="{E997C452-B6BA-4448-8510-9E8B0DA55186}" destId="{F299A8CE-A892-4A3A-A0DA-6A46799C913C}" srcOrd="2" destOrd="0" presId="urn:microsoft.com/office/officeart/2017/3/layout/DropPinTimeline"/>
    <dgm:cxn modelId="{198E4DE7-31C3-48DD-A376-D2E21DC50D23}" type="presParOf" srcId="{E997C452-B6BA-4448-8510-9E8B0DA55186}" destId="{2D11598F-3383-4F06-9657-A889018B51E8}" srcOrd="3" destOrd="0" presId="urn:microsoft.com/office/officeart/2017/3/layout/DropPinTimeline"/>
    <dgm:cxn modelId="{8C18FC17-1633-4079-A950-61D601EF90CE}" type="presParOf" srcId="{E997C452-B6BA-4448-8510-9E8B0DA55186}" destId="{093FC9DA-392C-46CC-9217-94EC9B5EC87B}" srcOrd="4" destOrd="0" presId="urn:microsoft.com/office/officeart/2017/3/layout/DropPinTimeline"/>
    <dgm:cxn modelId="{7D54D036-FBF4-4B9E-8630-FD482A6774FD}" type="presParOf" srcId="{E997C452-B6BA-4448-8510-9E8B0DA55186}" destId="{C5CECC16-8111-4A4A-8CBF-93410C65CA8D}" srcOrd="5" destOrd="0" presId="urn:microsoft.com/office/officeart/2017/3/layout/DropPinTimeline"/>
    <dgm:cxn modelId="{8C14D0E9-7167-4494-92BF-EEFEBB0425DE}" type="presParOf" srcId="{2B0B7421-7838-4080-ACB2-45575D8EDF0B}" destId="{DD64F5E1-EDC7-42BA-B0B5-061F522E447F}" srcOrd="7" destOrd="0" presId="urn:microsoft.com/office/officeart/2017/3/layout/DropPinTimeline"/>
    <dgm:cxn modelId="{C7FD04E3-3A83-45C0-B27B-86A59444BC83}" type="presParOf" srcId="{2B0B7421-7838-4080-ACB2-45575D8EDF0B}" destId="{DE36635D-F537-47A3-AAC1-8FA2CCE0E3B8}" srcOrd="8" destOrd="0" presId="urn:microsoft.com/office/officeart/2017/3/layout/DropPinTimeline"/>
    <dgm:cxn modelId="{9AD0A047-6288-4FFB-96D5-BC35804B5DC5}" type="presParOf" srcId="{DE36635D-F537-47A3-AAC1-8FA2CCE0E3B8}" destId="{69DA6A5D-F2C2-479F-A73A-8216E824578B}" srcOrd="0" destOrd="0" presId="urn:microsoft.com/office/officeart/2017/3/layout/DropPinTimeline"/>
    <dgm:cxn modelId="{1E63B39B-A2D2-4CBD-8B78-FA2D70F088BD}" type="presParOf" srcId="{DE36635D-F537-47A3-AAC1-8FA2CCE0E3B8}" destId="{27EFDF37-2C6B-425C-8B54-49B3F99B9555}" srcOrd="1" destOrd="0" presId="urn:microsoft.com/office/officeart/2017/3/layout/DropPinTimeline"/>
    <dgm:cxn modelId="{A06E7F38-68F1-423F-9AED-3FA3942CFDBD}" type="presParOf" srcId="{27EFDF37-2C6B-425C-8B54-49B3F99B9555}" destId="{ECAC328D-DA99-4515-AA6A-45B9E8E40F4E}" srcOrd="0" destOrd="0" presId="urn:microsoft.com/office/officeart/2017/3/layout/DropPinTimeline"/>
    <dgm:cxn modelId="{0B40FC42-A987-4948-A200-CD878F180205}" type="presParOf" srcId="{27EFDF37-2C6B-425C-8B54-49B3F99B9555}" destId="{0BB50A90-892C-456D-A2D2-3B52C96C186D}" srcOrd="1" destOrd="0" presId="urn:microsoft.com/office/officeart/2017/3/layout/DropPinTimeline"/>
    <dgm:cxn modelId="{7E4B1C88-EB80-472C-8A47-CB2F190B3BB1}" type="presParOf" srcId="{DE36635D-F537-47A3-AAC1-8FA2CCE0E3B8}" destId="{774ECDD7-59A8-4D89-90E7-5F842B8A3FC8}" srcOrd="2" destOrd="0" presId="urn:microsoft.com/office/officeart/2017/3/layout/DropPinTimeline"/>
    <dgm:cxn modelId="{1980A639-761F-40F4-86C6-BF12BFEA6EC1}" type="presParOf" srcId="{DE36635D-F537-47A3-AAC1-8FA2CCE0E3B8}" destId="{539D7116-A15F-4628-AB4D-3414C6719CFA}" srcOrd="3" destOrd="0" presId="urn:microsoft.com/office/officeart/2017/3/layout/DropPinTimeline"/>
    <dgm:cxn modelId="{36272ACE-646F-43A7-B336-86A8537E8637}" type="presParOf" srcId="{DE36635D-F537-47A3-AAC1-8FA2CCE0E3B8}" destId="{A211BE11-14EF-44B1-B478-FB8756ECA402}" srcOrd="4" destOrd="0" presId="urn:microsoft.com/office/officeart/2017/3/layout/DropPinTimeline"/>
    <dgm:cxn modelId="{0D580D08-04E6-4966-B374-CC8E6751C1D1}" type="presParOf" srcId="{DE36635D-F537-47A3-AAC1-8FA2CCE0E3B8}" destId="{5E11EE45-94F2-48C7-9512-7D868D638CBD}" srcOrd="5" destOrd="0" presId="urn:microsoft.com/office/officeart/2017/3/layout/DropPinTimeline"/>
    <dgm:cxn modelId="{4F5D28F2-8BC8-4298-AFCB-2C0DD74DCC64}" type="presParOf" srcId="{2B0B7421-7838-4080-ACB2-45575D8EDF0B}" destId="{4F9737A6-FAB1-4D13-B95C-5CE905E03708}" srcOrd="9" destOrd="0" presId="urn:microsoft.com/office/officeart/2017/3/layout/DropPinTimeline"/>
    <dgm:cxn modelId="{0A55C56D-808B-4C6B-A324-4091A531867E}" type="presParOf" srcId="{2B0B7421-7838-4080-ACB2-45575D8EDF0B}" destId="{B8260F93-8E0E-4A2D-B5E5-5F4DC2F312F3}" srcOrd="10" destOrd="0" presId="urn:microsoft.com/office/officeart/2017/3/layout/DropPinTimeline"/>
    <dgm:cxn modelId="{ABF62CE5-6008-48FE-BBE9-326795BD0883}" type="presParOf" srcId="{B8260F93-8E0E-4A2D-B5E5-5F4DC2F312F3}" destId="{7B29C431-6BAC-48B4-95C3-A588E5BC7F98}" srcOrd="0" destOrd="0" presId="urn:microsoft.com/office/officeart/2017/3/layout/DropPinTimeline"/>
    <dgm:cxn modelId="{6594A93A-353C-44B6-B1D3-2E954420AF3B}" type="presParOf" srcId="{B8260F93-8E0E-4A2D-B5E5-5F4DC2F312F3}" destId="{5E9D8253-0766-40FA-A4BE-F591EBDA51E0}" srcOrd="1" destOrd="0" presId="urn:microsoft.com/office/officeart/2017/3/layout/DropPinTimeline"/>
    <dgm:cxn modelId="{A515F6F3-A4E5-445B-BFFC-3460AE6A3E81}" type="presParOf" srcId="{5E9D8253-0766-40FA-A4BE-F591EBDA51E0}" destId="{A6ED5EE6-2087-480E-BFCC-9945E6F199AA}" srcOrd="0" destOrd="0" presId="urn:microsoft.com/office/officeart/2017/3/layout/DropPinTimeline"/>
    <dgm:cxn modelId="{364378F1-DF11-4919-8FDF-9C232CD1C4AE}" type="presParOf" srcId="{5E9D8253-0766-40FA-A4BE-F591EBDA51E0}" destId="{8888F886-8787-448B-A0BD-212AA6297574}" srcOrd="1" destOrd="0" presId="urn:microsoft.com/office/officeart/2017/3/layout/DropPinTimeline"/>
    <dgm:cxn modelId="{04F4533C-3A5B-4AE0-8195-2C71FDF368DE}" type="presParOf" srcId="{B8260F93-8E0E-4A2D-B5E5-5F4DC2F312F3}" destId="{91882A91-80A3-4A7F-8E4D-19A9CFFEFDD2}" srcOrd="2" destOrd="0" presId="urn:microsoft.com/office/officeart/2017/3/layout/DropPinTimeline"/>
    <dgm:cxn modelId="{92108851-17EC-4BDD-B17E-42C0A53AB4B7}" type="presParOf" srcId="{B8260F93-8E0E-4A2D-B5E5-5F4DC2F312F3}" destId="{38227B04-7EB8-4F05-B2BD-F8EBA03CF1D2}" srcOrd="3" destOrd="0" presId="urn:microsoft.com/office/officeart/2017/3/layout/DropPinTimeline"/>
    <dgm:cxn modelId="{D3F280C7-A515-4209-9046-975FF2DA0ADF}" type="presParOf" srcId="{B8260F93-8E0E-4A2D-B5E5-5F4DC2F312F3}" destId="{F24DD0FB-B166-4F3F-9EA9-1D6115A8DA92}" srcOrd="4" destOrd="0" presId="urn:microsoft.com/office/officeart/2017/3/layout/DropPinTimeline"/>
    <dgm:cxn modelId="{E564154A-6A3A-4D97-81D3-BA9C78EB3B36}" type="presParOf" srcId="{B8260F93-8E0E-4A2D-B5E5-5F4DC2F312F3}" destId="{A98B64F5-D9F1-4B16-86CB-09A83141FCC5}" srcOrd="5" destOrd="0" presId="urn:microsoft.com/office/officeart/2017/3/layout/DropPi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5570B-B55B-4B27-AF65-77C84EC84FE8}">
      <dsp:nvSpPr>
        <dsp:cNvPr id="0" name=""/>
        <dsp:cNvSpPr/>
      </dsp:nvSpPr>
      <dsp:spPr>
        <a:xfrm>
          <a:off x="0" y="1949184"/>
          <a:ext cx="10353675" cy="0"/>
        </a:xfrm>
        <a:prstGeom prst="line">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tailEnd type="triangle" w="lg" len="lg"/>
        </a:ln>
        <a:effectLst/>
      </dsp:spPr>
      <dsp:style>
        <a:lnRef idx="1">
          <a:scrgbClr r="0" g="0" b="0"/>
        </a:lnRef>
        <a:fillRef idx="1">
          <a:scrgbClr r="0" g="0" b="0"/>
        </a:fillRef>
        <a:effectRef idx="0">
          <a:scrgbClr r="0" g="0" b="0"/>
        </a:effectRef>
        <a:fontRef idx="minor"/>
      </dsp:style>
    </dsp:sp>
    <dsp:sp modelId="{9167F006-ED4F-4AEF-BB52-36563EE521C5}">
      <dsp:nvSpPr>
        <dsp:cNvPr id="0" name=""/>
        <dsp:cNvSpPr/>
      </dsp:nvSpPr>
      <dsp:spPr>
        <a:xfrm rot="8100000">
          <a:off x="60195" y="449210"/>
          <a:ext cx="286682" cy="286682"/>
        </a:xfrm>
        <a:prstGeom prst="teardrop">
          <a:avLst>
            <a:gd name="adj" fmla="val 115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4CFD739-09F6-48D6-940C-1B743607CC0A}">
      <dsp:nvSpPr>
        <dsp:cNvPr id="0" name=""/>
        <dsp:cNvSpPr/>
      </dsp:nvSpPr>
      <dsp:spPr>
        <a:xfrm>
          <a:off x="92042"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8389BBBF-F098-450A-ABA6-E85A795D2F00}">
      <dsp:nvSpPr>
        <dsp:cNvPr id="0" name=""/>
        <dsp:cNvSpPr/>
      </dsp:nvSpPr>
      <dsp:spPr>
        <a:xfrm>
          <a:off x="406251" y="795267"/>
          <a:ext cx="2467288"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Principal Financial Group</a:t>
          </a:r>
        </a:p>
        <a:p>
          <a:pPr marL="0" lvl="0" indent="0" algn="l" defTabSz="488950">
            <a:lnSpc>
              <a:spcPct val="90000"/>
            </a:lnSpc>
            <a:spcBef>
              <a:spcPct val="0"/>
            </a:spcBef>
            <a:spcAft>
              <a:spcPct val="35000"/>
            </a:spcAft>
            <a:buNone/>
          </a:pPr>
          <a:r>
            <a:rPr lang="en-US" sz="1100" kern="1200" dirty="0"/>
            <a:t>SQL Server Database | Client Server | VB | PowerBuilder  | Active Server Pages</a:t>
          </a:r>
        </a:p>
      </dsp:txBody>
      <dsp:txXfrm>
        <a:off x="406251" y="795267"/>
        <a:ext cx="2467288" cy="1153917"/>
      </dsp:txXfrm>
    </dsp:sp>
    <dsp:sp modelId="{FDCA2F33-B865-4648-AF9D-2D2ADDDD2B31}">
      <dsp:nvSpPr>
        <dsp:cNvPr id="0" name=""/>
        <dsp:cNvSpPr/>
      </dsp:nvSpPr>
      <dsp:spPr>
        <a:xfrm>
          <a:off x="406251" y="389836"/>
          <a:ext cx="2467288"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1996–2000</a:t>
          </a:r>
        </a:p>
      </dsp:txBody>
      <dsp:txXfrm>
        <a:off x="406251" y="389836"/>
        <a:ext cx="2467288" cy="405430"/>
      </dsp:txXfrm>
    </dsp:sp>
    <dsp:sp modelId="{6A02262C-2570-4C50-A653-825A08848D42}">
      <dsp:nvSpPr>
        <dsp:cNvPr id="0" name=""/>
        <dsp:cNvSpPr/>
      </dsp:nvSpPr>
      <dsp:spPr>
        <a:xfrm>
          <a:off x="203536" y="795267"/>
          <a:ext cx="0" cy="1153917"/>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46547DA-37BD-4B13-8E75-CBF0C35463A9}">
      <dsp:nvSpPr>
        <dsp:cNvPr id="0" name=""/>
        <dsp:cNvSpPr/>
      </dsp:nvSpPr>
      <dsp:spPr>
        <a:xfrm>
          <a:off x="167047" y="1912695"/>
          <a:ext cx="72977" cy="72977"/>
        </a:xfrm>
        <a:prstGeom prst="ellipse">
          <a:avLst/>
        </a:prstGeom>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E069828-25D0-45D8-B533-7EA11789ABDF}">
      <dsp:nvSpPr>
        <dsp:cNvPr id="0" name=""/>
        <dsp:cNvSpPr/>
      </dsp:nvSpPr>
      <dsp:spPr>
        <a:xfrm rot="18900000">
          <a:off x="1546513" y="3162475"/>
          <a:ext cx="286682" cy="286682"/>
        </a:xfrm>
        <a:prstGeom prst="teardrop">
          <a:avLst>
            <a:gd name="adj" fmla="val 115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w="9525" cap="rnd" cmpd="sng" algn="ctr">
          <a:solidFill>
            <a:schemeClr val="accent3">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D71765E-AB0C-458A-B0AB-4A023919572B}">
      <dsp:nvSpPr>
        <dsp:cNvPr id="0" name=""/>
        <dsp:cNvSpPr/>
      </dsp:nvSpPr>
      <dsp:spPr>
        <a:xfrm>
          <a:off x="1578361"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5D85BC60-1C95-422C-81C1-5F27B76B8EDC}">
      <dsp:nvSpPr>
        <dsp:cNvPr id="0" name=""/>
        <dsp:cNvSpPr/>
      </dsp:nvSpPr>
      <dsp:spPr>
        <a:xfrm>
          <a:off x="1892570"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REST | Microservices | Patterns</a:t>
          </a:r>
        </a:p>
        <a:p>
          <a:pPr marL="0" lvl="0" indent="0" algn="l" defTabSz="488950">
            <a:lnSpc>
              <a:spcPct val="90000"/>
            </a:lnSpc>
            <a:spcBef>
              <a:spcPct val="0"/>
            </a:spcBef>
            <a:spcAft>
              <a:spcPct val="35000"/>
            </a:spcAft>
            <a:buNone/>
          </a:pPr>
          <a:r>
            <a:rPr lang="en-US" sz="1100" kern="1200" dirty="0"/>
            <a:t>SQL Server DB | C# | Async / Await</a:t>
          </a:r>
        </a:p>
        <a:p>
          <a:pPr marL="0" lvl="0" indent="0" algn="l" defTabSz="488950">
            <a:lnSpc>
              <a:spcPct val="90000"/>
            </a:lnSpc>
            <a:spcBef>
              <a:spcPct val="0"/>
            </a:spcBef>
            <a:spcAft>
              <a:spcPct val="35000"/>
            </a:spcAft>
            <a:buNone/>
          </a:pPr>
          <a:r>
            <a:rPr lang="en-US" sz="1100" kern="1200" dirty="0"/>
            <a:t>VB. NET | .NET 1.0, 2.0… 4.x</a:t>
          </a:r>
        </a:p>
        <a:p>
          <a:pPr marL="0" lvl="0" indent="0" algn="l" defTabSz="488950">
            <a:lnSpc>
              <a:spcPct val="90000"/>
            </a:lnSpc>
            <a:spcBef>
              <a:spcPct val="0"/>
            </a:spcBef>
            <a:spcAft>
              <a:spcPct val="35000"/>
            </a:spcAft>
            <a:buNone/>
          </a:pPr>
          <a:r>
            <a:rPr lang="en-US" sz="1100" kern="1200" dirty="0"/>
            <a:t>EW Blanch | Benfield | Aon Re</a:t>
          </a:r>
        </a:p>
      </dsp:txBody>
      <dsp:txXfrm>
        <a:off x="1892570" y="1949184"/>
        <a:ext cx="2458624" cy="1153917"/>
      </dsp:txXfrm>
    </dsp:sp>
    <dsp:sp modelId="{AE02F2F8-4993-4B22-A720-D82BCB1A4EA1}">
      <dsp:nvSpPr>
        <dsp:cNvPr id="0" name=""/>
        <dsp:cNvSpPr/>
      </dsp:nvSpPr>
      <dsp:spPr>
        <a:xfrm>
          <a:off x="1892570"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2000–2018</a:t>
          </a:r>
        </a:p>
      </dsp:txBody>
      <dsp:txXfrm>
        <a:off x="1892570" y="3103101"/>
        <a:ext cx="2458624" cy="405430"/>
      </dsp:txXfrm>
    </dsp:sp>
    <dsp:sp modelId="{459D5DA5-9F2A-4FF2-B281-D94000304DDA}">
      <dsp:nvSpPr>
        <dsp:cNvPr id="0" name=""/>
        <dsp:cNvSpPr/>
      </dsp:nvSpPr>
      <dsp:spPr>
        <a:xfrm>
          <a:off x="1689854" y="1949184"/>
          <a:ext cx="0" cy="1153917"/>
        </a:xfrm>
        <a:prstGeom prst="line">
          <a:avLst/>
        </a:prstGeom>
        <a:noFill/>
        <a:ln w="12700"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114CAE2-9AD2-428B-8C82-18F9346EC510}">
      <dsp:nvSpPr>
        <dsp:cNvPr id="0" name=""/>
        <dsp:cNvSpPr/>
      </dsp:nvSpPr>
      <dsp:spPr>
        <a:xfrm>
          <a:off x="1653366" y="1912695"/>
          <a:ext cx="72977" cy="72977"/>
        </a:xfrm>
        <a:prstGeom prst="ellipse">
          <a:avLst/>
        </a:prstGeom>
        <a:gradFill rotWithShape="0">
          <a:gsLst>
            <a:gs pos="0">
              <a:schemeClr val="accent4">
                <a:tint val="96000"/>
                <a:lumMod val="104000"/>
              </a:schemeClr>
            </a:gs>
            <a:gs pos="100000">
              <a:schemeClr val="accent4">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D6FAB8E-F500-4F67-A077-D926E61778AD}">
      <dsp:nvSpPr>
        <dsp:cNvPr id="0" name=""/>
        <dsp:cNvSpPr/>
      </dsp:nvSpPr>
      <dsp:spPr>
        <a:xfrm rot="8100000">
          <a:off x="3022392" y="449210"/>
          <a:ext cx="286682" cy="286682"/>
        </a:xfrm>
        <a:prstGeom prst="teardrop">
          <a:avLst>
            <a:gd name="adj" fmla="val 115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w="9525" cap="rnd" cmpd="sng" algn="ctr">
          <a:solidFill>
            <a:schemeClr val="accent4">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49214DD-FFE9-4845-A3FC-CA5F5429876C}">
      <dsp:nvSpPr>
        <dsp:cNvPr id="0" name=""/>
        <dsp:cNvSpPr/>
      </dsp:nvSpPr>
      <dsp:spPr>
        <a:xfrm>
          <a:off x="3054240"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4006471B-4D6F-441F-8D6C-A174C751C8E7}">
      <dsp:nvSpPr>
        <dsp:cNvPr id="0" name=""/>
        <dsp:cNvSpPr/>
      </dsp:nvSpPr>
      <dsp:spPr>
        <a:xfrm>
          <a:off x="3368449" y="795267"/>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Technical Awakening</a:t>
          </a:r>
        </a:p>
      </dsp:txBody>
      <dsp:txXfrm>
        <a:off x="3368449" y="795267"/>
        <a:ext cx="2458624" cy="1153917"/>
      </dsp:txXfrm>
    </dsp:sp>
    <dsp:sp modelId="{1DFEEACA-DAB1-472A-9831-2E9C892BBFF1}">
      <dsp:nvSpPr>
        <dsp:cNvPr id="0" name=""/>
        <dsp:cNvSpPr/>
      </dsp:nvSpPr>
      <dsp:spPr>
        <a:xfrm>
          <a:off x="3368449" y="389836"/>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2013-14</a:t>
          </a:r>
        </a:p>
      </dsp:txBody>
      <dsp:txXfrm>
        <a:off x="3368449" y="389836"/>
        <a:ext cx="2458624" cy="405430"/>
      </dsp:txXfrm>
    </dsp:sp>
    <dsp:sp modelId="{9AB6ADB1-8342-4460-BC3D-9126ED13C2AD}">
      <dsp:nvSpPr>
        <dsp:cNvPr id="0" name=""/>
        <dsp:cNvSpPr/>
      </dsp:nvSpPr>
      <dsp:spPr>
        <a:xfrm>
          <a:off x="3165734" y="795267"/>
          <a:ext cx="0" cy="1153917"/>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B0A299F-EBA0-41C8-AC8D-715D12C3C052}">
      <dsp:nvSpPr>
        <dsp:cNvPr id="0" name=""/>
        <dsp:cNvSpPr/>
      </dsp:nvSpPr>
      <dsp:spPr>
        <a:xfrm>
          <a:off x="3129245" y="1912695"/>
          <a:ext cx="72977" cy="72977"/>
        </a:xfrm>
        <a:prstGeom prst="ellipse">
          <a:avLst/>
        </a:prstGeom>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F594B3D-BC97-4C0A-87F0-CDE2311CCB82}">
      <dsp:nvSpPr>
        <dsp:cNvPr id="0" name=""/>
        <dsp:cNvSpPr/>
      </dsp:nvSpPr>
      <dsp:spPr>
        <a:xfrm rot="18900000">
          <a:off x="4498271" y="3162475"/>
          <a:ext cx="286682" cy="286682"/>
        </a:xfrm>
        <a:prstGeom prst="teardrop">
          <a:avLst>
            <a:gd name="adj" fmla="val 115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5567BA1-4646-4C8D-B667-A57CD5404A1F}">
      <dsp:nvSpPr>
        <dsp:cNvPr id="0" name=""/>
        <dsp:cNvSpPr/>
      </dsp:nvSpPr>
      <dsp:spPr>
        <a:xfrm>
          <a:off x="4530119"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F299A8CE-A892-4A3A-A0DA-6A46799C913C}">
      <dsp:nvSpPr>
        <dsp:cNvPr id="0" name=""/>
        <dsp:cNvSpPr/>
      </dsp:nvSpPr>
      <dsp:spPr>
        <a:xfrm>
          <a:off x="4844328"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Daugherty Business Solutions</a:t>
          </a:r>
        </a:p>
        <a:p>
          <a:pPr marL="0" lvl="0" indent="0" algn="l" defTabSz="488950">
            <a:lnSpc>
              <a:spcPct val="90000"/>
            </a:lnSpc>
            <a:spcBef>
              <a:spcPct val="0"/>
            </a:spcBef>
            <a:spcAft>
              <a:spcPct val="35000"/>
            </a:spcAft>
            <a:buNone/>
          </a:pPr>
          <a:r>
            <a:rPr lang="en-US" sz="1100" kern="1200" dirty="0"/>
            <a:t>Best Buy, Southwest Airlines, Compeer Financial, Express Scripts, et. al.</a:t>
          </a:r>
        </a:p>
        <a:p>
          <a:pPr marL="0" lvl="0" indent="0" algn="l" defTabSz="488950">
            <a:lnSpc>
              <a:spcPct val="90000"/>
            </a:lnSpc>
            <a:spcBef>
              <a:spcPct val="0"/>
            </a:spcBef>
            <a:spcAft>
              <a:spcPct val="35000"/>
            </a:spcAft>
            <a:buNone/>
          </a:pPr>
          <a:r>
            <a:rPr lang="en-US" sz="1100" kern="1200" dirty="0"/>
            <a:t>APIs on hyper-drive</a:t>
          </a:r>
        </a:p>
        <a:p>
          <a:pPr marL="0" lvl="0" indent="0" algn="l" defTabSz="488950">
            <a:lnSpc>
              <a:spcPct val="90000"/>
            </a:lnSpc>
            <a:spcBef>
              <a:spcPct val="0"/>
            </a:spcBef>
            <a:spcAft>
              <a:spcPct val="35000"/>
            </a:spcAft>
            <a:buNone/>
          </a:pPr>
          <a:r>
            <a:rPr lang="en-US" sz="1100" kern="1200" dirty="0"/>
            <a:t>Cloud AWS, Docker, Kubernetes, VMs, Virtualization</a:t>
          </a:r>
        </a:p>
      </dsp:txBody>
      <dsp:txXfrm>
        <a:off x="4844328" y="1949184"/>
        <a:ext cx="2458624" cy="1153917"/>
      </dsp:txXfrm>
    </dsp:sp>
    <dsp:sp modelId="{2D11598F-3383-4F06-9657-A889018B51E8}">
      <dsp:nvSpPr>
        <dsp:cNvPr id="0" name=""/>
        <dsp:cNvSpPr/>
      </dsp:nvSpPr>
      <dsp:spPr>
        <a:xfrm>
          <a:off x="4844328"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2018–2022</a:t>
          </a:r>
        </a:p>
      </dsp:txBody>
      <dsp:txXfrm>
        <a:off x="4844328" y="3103101"/>
        <a:ext cx="2458624" cy="405430"/>
      </dsp:txXfrm>
    </dsp:sp>
    <dsp:sp modelId="{093FC9DA-392C-46CC-9217-94EC9B5EC87B}">
      <dsp:nvSpPr>
        <dsp:cNvPr id="0" name=""/>
        <dsp:cNvSpPr/>
      </dsp:nvSpPr>
      <dsp:spPr>
        <a:xfrm>
          <a:off x="4641613" y="1949184"/>
          <a:ext cx="0" cy="1153917"/>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E8E782-B1BD-4481-ABB7-45BA3B35AB17}">
      <dsp:nvSpPr>
        <dsp:cNvPr id="0" name=""/>
        <dsp:cNvSpPr/>
      </dsp:nvSpPr>
      <dsp:spPr>
        <a:xfrm>
          <a:off x="4605124" y="1912695"/>
          <a:ext cx="72977" cy="72977"/>
        </a:xfrm>
        <a:prstGeom prst="ellipse">
          <a:avLst/>
        </a:prstGeom>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CAC328D-DA99-4515-AA6A-45B9E8E40F4E}">
      <dsp:nvSpPr>
        <dsp:cNvPr id="0" name=""/>
        <dsp:cNvSpPr/>
      </dsp:nvSpPr>
      <dsp:spPr>
        <a:xfrm rot="8100000">
          <a:off x="5974150" y="449210"/>
          <a:ext cx="286682" cy="286682"/>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w="9525" cap="rnd" cmpd="sng" algn="ctr">
          <a:solidFill>
            <a:schemeClr val="accent6">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BB50A90-892C-456D-A2D2-3B52C96C186D}">
      <dsp:nvSpPr>
        <dsp:cNvPr id="0" name=""/>
        <dsp:cNvSpPr/>
      </dsp:nvSpPr>
      <dsp:spPr>
        <a:xfrm>
          <a:off x="6005998"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774ECDD7-59A8-4D89-90E7-5F842B8A3FC8}">
      <dsp:nvSpPr>
        <dsp:cNvPr id="0" name=""/>
        <dsp:cNvSpPr/>
      </dsp:nvSpPr>
      <dsp:spPr>
        <a:xfrm>
          <a:off x="6320207" y="795267"/>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Discovered: What is an MES? YT-Vid</a:t>
          </a:r>
        </a:p>
        <a:p>
          <a:pPr marL="0" lvl="0" indent="0" algn="l" defTabSz="488950">
            <a:lnSpc>
              <a:spcPct val="90000"/>
            </a:lnSpc>
            <a:spcBef>
              <a:spcPct val="0"/>
            </a:spcBef>
            <a:spcAft>
              <a:spcPct val="35000"/>
            </a:spcAft>
            <a:buNone/>
          </a:pPr>
          <a:r>
            <a:rPr lang="en-US" sz="1100" kern="1200" dirty="0"/>
            <a:t>Started to consume 4.0 Solutions Content</a:t>
          </a:r>
        </a:p>
        <a:p>
          <a:pPr marL="0" lvl="0" indent="0" algn="l" defTabSz="488950">
            <a:lnSpc>
              <a:spcPct val="90000"/>
            </a:lnSpc>
            <a:spcBef>
              <a:spcPct val="0"/>
            </a:spcBef>
            <a:spcAft>
              <a:spcPct val="35000"/>
            </a:spcAft>
            <a:buNone/>
          </a:pPr>
          <a:r>
            <a:rPr lang="en-US" sz="1100" kern="1200" dirty="0"/>
            <a:t>Signed up for Masterminds (May 2022)</a:t>
          </a:r>
        </a:p>
      </dsp:txBody>
      <dsp:txXfrm>
        <a:off x="6320207" y="795267"/>
        <a:ext cx="2458624" cy="1153917"/>
      </dsp:txXfrm>
    </dsp:sp>
    <dsp:sp modelId="{539D7116-A15F-4628-AB4D-3414C6719CFA}">
      <dsp:nvSpPr>
        <dsp:cNvPr id="0" name=""/>
        <dsp:cNvSpPr/>
      </dsp:nvSpPr>
      <dsp:spPr>
        <a:xfrm>
          <a:off x="6320207" y="389836"/>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Sep. 2021</a:t>
          </a:r>
        </a:p>
      </dsp:txBody>
      <dsp:txXfrm>
        <a:off x="6320207" y="389836"/>
        <a:ext cx="2458624" cy="405430"/>
      </dsp:txXfrm>
    </dsp:sp>
    <dsp:sp modelId="{A211BE11-14EF-44B1-B478-FB8756ECA402}">
      <dsp:nvSpPr>
        <dsp:cNvPr id="0" name=""/>
        <dsp:cNvSpPr/>
      </dsp:nvSpPr>
      <dsp:spPr>
        <a:xfrm>
          <a:off x="6117492" y="795267"/>
          <a:ext cx="0" cy="1153917"/>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9DA6A5D-F2C2-479F-A73A-8216E824578B}">
      <dsp:nvSpPr>
        <dsp:cNvPr id="0" name=""/>
        <dsp:cNvSpPr/>
      </dsp:nvSpPr>
      <dsp:spPr>
        <a:xfrm>
          <a:off x="6081003" y="1912695"/>
          <a:ext cx="72977" cy="72977"/>
        </a:xfrm>
        <a:prstGeom prst="ellipse">
          <a:avLst/>
        </a:prstGeom>
        <a:gradFill rotWithShape="0">
          <a:gsLst>
            <a:gs pos="0">
              <a:schemeClr val="accent6">
                <a:tint val="96000"/>
                <a:lumMod val="104000"/>
              </a:schemeClr>
            </a:gs>
            <a:gs pos="100000">
              <a:schemeClr val="accent6">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6ED5EE6-2087-480E-BFCC-9945E6F199AA}">
      <dsp:nvSpPr>
        <dsp:cNvPr id="0" name=""/>
        <dsp:cNvSpPr/>
      </dsp:nvSpPr>
      <dsp:spPr>
        <a:xfrm rot="18900000">
          <a:off x="7450030" y="3162475"/>
          <a:ext cx="286682" cy="286682"/>
        </a:xfrm>
        <a:prstGeom prst="teardrop">
          <a:avLst>
            <a:gd name="adj" fmla="val 115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888F886-8787-448B-A0BD-212AA6297574}">
      <dsp:nvSpPr>
        <dsp:cNvPr id="0" name=""/>
        <dsp:cNvSpPr/>
      </dsp:nvSpPr>
      <dsp:spPr>
        <a:xfrm>
          <a:off x="7481878"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91882A91-80A3-4A7F-8E4D-19A9CFFEFDD2}">
      <dsp:nvSpPr>
        <dsp:cNvPr id="0" name=""/>
        <dsp:cNvSpPr/>
      </dsp:nvSpPr>
      <dsp:spPr>
        <a:xfrm>
          <a:off x="7796086"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Protolabs</a:t>
          </a:r>
        </a:p>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dirty="0"/>
            <a:t>The journey transitioned to manufacturing, industrial operations and </a:t>
          </a:r>
          <a:r>
            <a:rPr lang="en-US" sz="1100" kern="1200" dirty="0" err="1"/>
            <a:t>IIoT</a:t>
          </a:r>
          <a:endParaRPr lang="en-US" sz="1100" kern="1200" dirty="0"/>
        </a:p>
      </dsp:txBody>
      <dsp:txXfrm>
        <a:off x="7796086" y="1949184"/>
        <a:ext cx="2458624" cy="1153917"/>
      </dsp:txXfrm>
    </dsp:sp>
    <dsp:sp modelId="{38227B04-7EB8-4F05-B2BD-F8EBA03CF1D2}">
      <dsp:nvSpPr>
        <dsp:cNvPr id="0" name=""/>
        <dsp:cNvSpPr/>
      </dsp:nvSpPr>
      <dsp:spPr>
        <a:xfrm>
          <a:off x="7796086"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2022 - Present</a:t>
          </a:r>
        </a:p>
      </dsp:txBody>
      <dsp:txXfrm>
        <a:off x="7796086" y="3103101"/>
        <a:ext cx="2458624" cy="405430"/>
      </dsp:txXfrm>
    </dsp:sp>
    <dsp:sp modelId="{F24DD0FB-B166-4F3F-9EA9-1D6115A8DA92}">
      <dsp:nvSpPr>
        <dsp:cNvPr id="0" name=""/>
        <dsp:cNvSpPr/>
      </dsp:nvSpPr>
      <dsp:spPr>
        <a:xfrm>
          <a:off x="7593371" y="1949184"/>
          <a:ext cx="0" cy="1153917"/>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B29C431-6BAC-48B4-95C3-A588E5BC7F98}">
      <dsp:nvSpPr>
        <dsp:cNvPr id="0" name=""/>
        <dsp:cNvSpPr/>
      </dsp:nvSpPr>
      <dsp:spPr>
        <a:xfrm>
          <a:off x="7556882" y="1912695"/>
          <a:ext cx="72977" cy="72977"/>
        </a:xfrm>
        <a:prstGeom prst="ellipse">
          <a:avLst/>
        </a:prstGeom>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758EB-509B-4CCF-8AD3-97A8A991C7FF}"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BF519-BB17-4C09-A473-025D7A25044D}" type="slidenum">
              <a:rPr lang="en-US" smtClean="0"/>
              <a:t>‹#›</a:t>
            </a:fld>
            <a:endParaRPr lang="en-US"/>
          </a:p>
        </p:txBody>
      </p:sp>
    </p:spTree>
    <p:extLst>
      <p:ext uri="{BB962C8B-B14F-4D97-AF65-F5344CB8AC3E}">
        <p14:creationId xmlns:p14="http://schemas.microsoft.com/office/powerpoint/2010/main" val="14776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10</a:t>
            </a:fld>
            <a:endParaRPr lang="en-US"/>
          </a:p>
        </p:txBody>
      </p:sp>
    </p:spTree>
    <p:extLst>
      <p:ext uri="{BB962C8B-B14F-4D97-AF65-F5344CB8AC3E}">
        <p14:creationId xmlns:p14="http://schemas.microsoft.com/office/powerpoint/2010/main" val="24368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16</a:t>
            </a:fld>
            <a:endParaRPr lang="en-US"/>
          </a:p>
        </p:txBody>
      </p:sp>
    </p:spTree>
    <p:extLst>
      <p:ext uri="{BB962C8B-B14F-4D97-AF65-F5344CB8AC3E}">
        <p14:creationId xmlns:p14="http://schemas.microsoft.com/office/powerpoint/2010/main" val="168210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22</a:t>
            </a:fld>
            <a:endParaRPr lang="en-US"/>
          </a:p>
        </p:txBody>
      </p:sp>
    </p:spTree>
    <p:extLst>
      <p:ext uri="{BB962C8B-B14F-4D97-AF65-F5344CB8AC3E}">
        <p14:creationId xmlns:p14="http://schemas.microsoft.com/office/powerpoint/2010/main" val="192115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5A3B7-73CF-466E-9F73-FE86C5DAD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1F644-5E0A-FB7B-7894-E7B4234A7C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0B5F56-219A-3A9D-633A-87479079D1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C9C954-63F7-399A-FED3-D41547A8B3D7}"/>
              </a:ext>
            </a:extLst>
          </p:cNvPr>
          <p:cNvSpPr>
            <a:spLocks noGrp="1"/>
          </p:cNvSpPr>
          <p:nvPr>
            <p:ph type="sldNum" sz="quarter" idx="5"/>
          </p:nvPr>
        </p:nvSpPr>
        <p:spPr/>
        <p:txBody>
          <a:bodyPr/>
          <a:lstStyle/>
          <a:p>
            <a:fld id="{CABBF519-BB17-4C09-A473-025D7A25044D}" type="slidenum">
              <a:rPr lang="en-US" smtClean="0"/>
              <a:t>24</a:t>
            </a:fld>
            <a:endParaRPr lang="en-US"/>
          </a:p>
        </p:txBody>
      </p:sp>
    </p:spTree>
    <p:extLst>
      <p:ext uri="{BB962C8B-B14F-4D97-AF65-F5344CB8AC3E}">
        <p14:creationId xmlns:p14="http://schemas.microsoft.com/office/powerpoint/2010/main" val="58155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707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65514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52359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17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38593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1758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70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83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6899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45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98895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80946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53D78-2354-48EA-98FF-9805F4E9985B}"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526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7573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53D78-2354-48EA-98FF-9805F4E9985B}"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744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17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1940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D53D78-2354-48EA-98FF-9805F4E9985B}" type="datetimeFigureOut">
              <a:rPr lang="en-US" smtClean="0"/>
              <a:t>9/24/2025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5487CE-8276-4F87-8806-64BE97744ADD}" type="slidenum">
              <a:rPr lang="en-US" smtClean="0"/>
              <a:t>‹#›</a:t>
            </a:fld>
            <a:endParaRPr lang="en-US"/>
          </a:p>
        </p:txBody>
      </p:sp>
    </p:spTree>
    <p:extLst>
      <p:ext uri="{BB962C8B-B14F-4D97-AF65-F5344CB8AC3E}">
        <p14:creationId xmlns:p14="http://schemas.microsoft.com/office/powerpoint/2010/main" val="42611978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4B8E8-9736-EF31-A0C6-1925343F7335}"/>
              </a:ext>
            </a:extLst>
          </p:cNvPr>
          <p:cNvSpPr>
            <a:spLocks noGrp="1"/>
          </p:cNvSpPr>
          <p:nvPr>
            <p:ph type="ctrTitle"/>
          </p:nvPr>
        </p:nvSpPr>
        <p:spPr>
          <a:xfrm>
            <a:off x="5139236" y="1097280"/>
            <a:ext cx="6043875" cy="4626864"/>
          </a:xfrm>
        </p:spPr>
        <p:txBody>
          <a:bodyPr anchor="ctr">
            <a:normAutofit/>
          </a:bodyPr>
          <a:lstStyle/>
          <a:p>
            <a:pPr algn="l"/>
            <a:r>
              <a:rPr lang="en-US" dirty="0"/>
              <a:t>REST APIs</a:t>
            </a:r>
            <a:endParaRPr lang="en-US"/>
          </a:p>
        </p:txBody>
      </p:sp>
      <p:sp>
        <p:nvSpPr>
          <p:cNvPr id="3" name="Subtitle 2">
            <a:extLst>
              <a:ext uri="{FF2B5EF4-FFF2-40B4-BE49-F238E27FC236}">
                <a16:creationId xmlns:a16="http://schemas.microsoft.com/office/drawing/2014/main" id="{4838A3D6-13CF-F018-5280-8293C234A764}"/>
              </a:ext>
            </a:extLst>
          </p:cNvPr>
          <p:cNvSpPr>
            <a:spLocks noGrp="1"/>
          </p:cNvSpPr>
          <p:nvPr>
            <p:ph type="subTitle" idx="1"/>
          </p:nvPr>
        </p:nvSpPr>
        <p:spPr>
          <a:xfrm>
            <a:off x="913795" y="1097280"/>
            <a:ext cx="3256177" cy="4626863"/>
          </a:xfrm>
        </p:spPr>
        <p:txBody>
          <a:bodyPr anchor="ctr">
            <a:normAutofit/>
          </a:bodyPr>
          <a:lstStyle/>
          <a:p>
            <a:pPr algn="r"/>
            <a:r>
              <a:rPr lang="en-US" dirty="0"/>
              <a:t>Design | Build | Run</a:t>
            </a:r>
            <a:endParaRPr lang="en-US"/>
          </a:p>
        </p:txBody>
      </p:sp>
      <p:cxnSp>
        <p:nvCxnSpPr>
          <p:cNvPr id="10" name="Straight Connector 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1CA0-9BD1-0F0E-05B4-0F1FE68C3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14E800-63D4-0B79-312C-B4FE53070CF5}"/>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C6DFE47F-E294-6D54-C716-1A6A11007FDB}"/>
              </a:ext>
            </a:extLst>
          </p:cNvPr>
          <p:cNvSpPr>
            <a:spLocks noGrp="1"/>
          </p:cNvSpPr>
          <p:nvPr>
            <p:ph idx="1"/>
          </p:nvPr>
        </p:nvSpPr>
        <p:spPr/>
        <p:txBody>
          <a:bodyPr>
            <a:normAutofit lnSpcReduction="10000"/>
          </a:bodyPr>
          <a:lstStyle/>
          <a:p>
            <a:r>
              <a:rPr lang="en-US" dirty="0" err="1">
                <a:solidFill>
                  <a:schemeClr val="accent3"/>
                </a:solidFill>
              </a:rPr>
              <a:t>gRPC</a:t>
            </a:r>
            <a:endParaRPr lang="en-US" dirty="0">
              <a:solidFill>
                <a:schemeClr val="accent3"/>
              </a:solidFill>
            </a:endParaRPr>
          </a:p>
          <a:p>
            <a:pPr lvl="1"/>
            <a:r>
              <a:rPr lang="en-US" dirty="0"/>
              <a:t>RPC stands for Remote Procedure Call</a:t>
            </a:r>
          </a:p>
          <a:p>
            <a:pPr lvl="1"/>
            <a:r>
              <a:rPr lang="en-US" dirty="0"/>
              <a:t>High performance, open source, bi-directional streaming, auth, load balancing</a:t>
            </a:r>
          </a:p>
          <a:p>
            <a:pPr lvl="1"/>
            <a:r>
              <a:rPr lang="en-US" dirty="0"/>
              <a:t>Created by Google (initially, the “g” in </a:t>
            </a:r>
            <a:r>
              <a:rPr lang="en-US" dirty="0" err="1">
                <a:solidFill>
                  <a:schemeClr val="accent3"/>
                </a:solidFill>
              </a:rPr>
              <a:t>gRPC</a:t>
            </a:r>
            <a:r>
              <a:rPr lang="en-US" dirty="0"/>
              <a:t> was for Google, now it means “general”)</a:t>
            </a:r>
          </a:p>
          <a:p>
            <a:r>
              <a:rPr lang="en-US" dirty="0"/>
              <a:t>Architectural Style</a:t>
            </a:r>
          </a:p>
          <a:p>
            <a:pPr lvl="1"/>
            <a:r>
              <a:rPr lang="en-US" dirty="0"/>
              <a:t>Based on client-server model of remote procedure calls, </a:t>
            </a:r>
            <a:r>
              <a:rPr lang="en-US" dirty="0" err="1"/>
              <a:t>typeically</a:t>
            </a:r>
            <a:r>
              <a:rPr lang="en-US" dirty="0"/>
              <a:t>, over HTTP/2</a:t>
            </a:r>
          </a:p>
          <a:p>
            <a:pPr lvl="1"/>
            <a:r>
              <a:rPr lang="en-US" dirty="0"/>
              <a:t>Client can invoke operations on the server as if it was a local object</a:t>
            </a:r>
          </a:p>
          <a:p>
            <a:pPr lvl="1"/>
            <a:r>
              <a:rPr lang="en-US" dirty="0"/>
              <a:t>Contract-based, strict, approach. Both client and server must know the contract</a:t>
            </a:r>
          </a:p>
          <a:p>
            <a:pPr lvl="1"/>
            <a:r>
              <a:rPr lang="en-US" dirty="0"/>
              <a:t>Request/Response contract is defined in a DSL (protocol buffer language)</a:t>
            </a:r>
          </a:p>
          <a:p>
            <a:pPr lvl="1"/>
            <a:r>
              <a:rPr lang="en-US" dirty="0"/>
              <a:t>The </a:t>
            </a:r>
            <a:r>
              <a:rPr lang="en-US" b="1" dirty="0" err="1">
                <a:solidFill>
                  <a:schemeClr val="accent3"/>
                </a:solidFill>
                <a:latin typeface="Courier New" panose="02070309020205020404" pitchFamily="49" charset="0"/>
                <a:ea typeface="Gadugi" panose="020B0502040204020203" pitchFamily="34" charset="0"/>
                <a:cs typeface="Courier New" panose="02070309020205020404" pitchFamily="49" charset="0"/>
              </a:rPr>
              <a:t>protobuf</a:t>
            </a:r>
            <a:r>
              <a:rPr lang="en-US" dirty="0"/>
              <a:t> compiler generates client and server code artifacts</a:t>
            </a:r>
          </a:p>
        </p:txBody>
      </p:sp>
    </p:spTree>
    <p:extLst>
      <p:ext uri="{BB962C8B-B14F-4D97-AF65-F5344CB8AC3E}">
        <p14:creationId xmlns:p14="http://schemas.microsoft.com/office/powerpoint/2010/main" val="270888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C3F1-8A32-8336-1237-8176823DC1B2}"/>
              </a:ext>
            </a:extLst>
          </p:cNvPr>
          <p:cNvSpPr>
            <a:spLocks noGrp="1"/>
          </p:cNvSpPr>
          <p:nvPr>
            <p:ph type="title"/>
          </p:nvPr>
        </p:nvSpPr>
        <p:spPr/>
        <p:txBody>
          <a:bodyPr/>
          <a:lstStyle/>
          <a:p>
            <a:r>
              <a:rPr lang="en-US" dirty="0"/>
              <a:t>Comparisons</a:t>
            </a:r>
          </a:p>
        </p:txBody>
      </p:sp>
      <p:graphicFrame>
        <p:nvGraphicFramePr>
          <p:cNvPr id="6" name="Content Placeholder 5">
            <a:extLst>
              <a:ext uri="{FF2B5EF4-FFF2-40B4-BE49-F238E27FC236}">
                <a16:creationId xmlns:a16="http://schemas.microsoft.com/office/drawing/2014/main" id="{8C9D3FAF-902E-E728-2189-02E8DD159F85}"/>
              </a:ext>
            </a:extLst>
          </p:cNvPr>
          <p:cNvGraphicFramePr>
            <a:graphicFrameLocks noGrp="1"/>
          </p:cNvGraphicFramePr>
          <p:nvPr>
            <p:ph idx="1"/>
            <p:extLst>
              <p:ext uri="{D42A27DB-BD31-4B8C-83A1-F6EECF244321}">
                <p14:modId xmlns:p14="http://schemas.microsoft.com/office/powerpoint/2010/main" val="2782930318"/>
              </p:ext>
            </p:extLst>
          </p:nvPr>
        </p:nvGraphicFramePr>
        <p:xfrm>
          <a:off x="914400" y="1731963"/>
          <a:ext cx="10353672" cy="4048760"/>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483234456"/>
                    </a:ext>
                  </a:extLst>
                </a:gridCol>
                <a:gridCol w="2588418">
                  <a:extLst>
                    <a:ext uri="{9D8B030D-6E8A-4147-A177-3AD203B41FA5}">
                      <a16:colId xmlns:a16="http://schemas.microsoft.com/office/drawing/2014/main" val="10164122"/>
                    </a:ext>
                  </a:extLst>
                </a:gridCol>
                <a:gridCol w="2588418">
                  <a:extLst>
                    <a:ext uri="{9D8B030D-6E8A-4147-A177-3AD203B41FA5}">
                      <a16:colId xmlns:a16="http://schemas.microsoft.com/office/drawing/2014/main" val="1674097228"/>
                    </a:ext>
                  </a:extLst>
                </a:gridCol>
                <a:gridCol w="2588418">
                  <a:extLst>
                    <a:ext uri="{9D8B030D-6E8A-4147-A177-3AD203B41FA5}">
                      <a16:colId xmlns:a16="http://schemas.microsoft.com/office/drawing/2014/main" val="2754856626"/>
                    </a:ext>
                  </a:extLst>
                </a:gridCol>
              </a:tblGrid>
              <a:tr h="370840">
                <a:tc>
                  <a:txBody>
                    <a:bodyPr/>
                    <a:lstStyle/>
                    <a:p>
                      <a:r>
                        <a:rPr lang="en-US" dirty="0"/>
                        <a:t>Feature</a:t>
                      </a:r>
                    </a:p>
                  </a:txBody>
                  <a:tcPr/>
                </a:tc>
                <a:tc>
                  <a:txBody>
                    <a:bodyPr/>
                    <a:lstStyle/>
                    <a:p>
                      <a:r>
                        <a:rPr lang="en-US" dirty="0" err="1"/>
                        <a:t>ReST</a:t>
                      </a:r>
                      <a:endParaRPr lang="en-US" dirty="0"/>
                    </a:p>
                  </a:txBody>
                  <a:tcPr/>
                </a:tc>
                <a:tc>
                  <a:txBody>
                    <a:bodyPr/>
                    <a:lstStyle/>
                    <a:p>
                      <a:r>
                        <a:rPr lang="en-US" dirty="0" err="1"/>
                        <a:t>GraphQL</a:t>
                      </a:r>
                      <a:endParaRPr lang="en-US" dirty="0"/>
                    </a:p>
                  </a:txBody>
                  <a:tcPr/>
                </a:tc>
                <a:tc>
                  <a:txBody>
                    <a:bodyPr/>
                    <a:lstStyle/>
                    <a:p>
                      <a:r>
                        <a:rPr lang="en-US" dirty="0" err="1"/>
                        <a:t>gRPC</a:t>
                      </a:r>
                      <a:endParaRPr lang="en-US" dirty="0"/>
                    </a:p>
                  </a:txBody>
                  <a:tcPr/>
                </a:tc>
                <a:extLst>
                  <a:ext uri="{0D108BD9-81ED-4DB2-BD59-A6C34878D82A}">
                    <a16:rowId xmlns:a16="http://schemas.microsoft.com/office/drawing/2014/main" val="2670483516"/>
                  </a:ext>
                </a:extLst>
              </a:tr>
              <a:tr h="370840">
                <a:tc>
                  <a:txBody>
                    <a:bodyPr/>
                    <a:lstStyle/>
                    <a:p>
                      <a:r>
                        <a:rPr lang="en-US" dirty="0"/>
                        <a:t>Data Format</a:t>
                      </a:r>
                    </a:p>
                  </a:txBody>
                  <a:tcPr anchor="ctr"/>
                </a:tc>
                <a:tc>
                  <a:txBody>
                    <a:bodyPr/>
                    <a:lstStyle/>
                    <a:p>
                      <a:r>
                        <a:rPr lang="en-US" dirty="0"/>
                        <a:t>JSON, XML, Plain Text</a:t>
                      </a:r>
                    </a:p>
                  </a:txBody>
                  <a:tcPr/>
                </a:tc>
                <a:tc>
                  <a:txBody>
                    <a:bodyPr/>
                    <a:lstStyle/>
                    <a:p>
                      <a:r>
                        <a:rPr lang="en-US" dirty="0"/>
                        <a:t>JSON</a:t>
                      </a:r>
                    </a:p>
                  </a:txBody>
                  <a:tcPr/>
                </a:tc>
                <a:tc>
                  <a:txBody>
                    <a:bodyPr/>
                    <a:lstStyle/>
                    <a:p>
                      <a:r>
                        <a:rPr lang="en-US" dirty="0"/>
                        <a:t>Compact binary string</a:t>
                      </a:r>
                    </a:p>
                  </a:txBody>
                  <a:tcPr/>
                </a:tc>
                <a:extLst>
                  <a:ext uri="{0D108BD9-81ED-4DB2-BD59-A6C34878D82A}">
                    <a16:rowId xmlns:a16="http://schemas.microsoft.com/office/drawing/2014/main" val="49807402"/>
                  </a:ext>
                </a:extLst>
              </a:tr>
              <a:tr h="370840">
                <a:tc>
                  <a:txBody>
                    <a:bodyPr/>
                    <a:lstStyle/>
                    <a:p>
                      <a:r>
                        <a:rPr lang="en-US" dirty="0"/>
                        <a:t>Data Fetch</a:t>
                      </a:r>
                    </a:p>
                  </a:txBody>
                  <a:tcPr anchor="ctr"/>
                </a:tc>
                <a:tc>
                  <a:txBody>
                    <a:bodyPr/>
                    <a:lstStyle/>
                    <a:p>
                      <a:r>
                        <a:rPr lang="en-US" dirty="0"/>
                        <a:t>Pre-defined data shapes. All or nothing</a:t>
                      </a:r>
                    </a:p>
                  </a:txBody>
                  <a:tcPr/>
                </a:tc>
                <a:tc>
                  <a:txBody>
                    <a:bodyPr/>
                    <a:lstStyle/>
                    <a:p>
                      <a:r>
                        <a:rPr lang="en-US" dirty="0"/>
                        <a:t>Retrieves data in the shape the client wants it</a:t>
                      </a:r>
                    </a:p>
                  </a:txBody>
                  <a:tcPr/>
                </a:tc>
                <a:tc>
                  <a:txBody>
                    <a:bodyPr/>
                    <a:lstStyle/>
                    <a:p>
                      <a:r>
                        <a:rPr lang="en-US" dirty="0"/>
                        <a:t>Available with extensions</a:t>
                      </a:r>
                    </a:p>
                  </a:txBody>
                  <a:tcPr/>
                </a:tc>
                <a:extLst>
                  <a:ext uri="{0D108BD9-81ED-4DB2-BD59-A6C34878D82A}">
                    <a16:rowId xmlns:a16="http://schemas.microsoft.com/office/drawing/2014/main" val="706648686"/>
                  </a:ext>
                </a:extLst>
              </a:tr>
              <a:tr h="370840">
                <a:tc>
                  <a:txBody>
                    <a:bodyPr/>
                    <a:lstStyle/>
                    <a:p>
                      <a:r>
                        <a:rPr lang="en-US" dirty="0"/>
                        <a:t>Browser Support</a:t>
                      </a:r>
                    </a:p>
                  </a:txBody>
                  <a:tcPr anchor="ctr"/>
                </a:tc>
                <a:tc>
                  <a:txBody>
                    <a:bodyPr/>
                    <a:lstStyle/>
                    <a:p>
                      <a:r>
                        <a:rPr lang="en-US" dirty="0"/>
                        <a:t>Default in all modern browsers</a:t>
                      </a:r>
                    </a:p>
                  </a:txBody>
                  <a:tcPr/>
                </a:tc>
                <a:tc>
                  <a:txBody>
                    <a:bodyPr/>
                    <a:lstStyle/>
                    <a:p>
                      <a:r>
                        <a:rPr lang="en-US" dirty="0"/>
                        <a:t>Default in all modern browsers</a:t>
                      </a:r>
                    </a:p>
                  </a:txBody>
                  <a:tcPr/>
                </a:tc>
                <a:tc>
                  <a:txBody>
                    <a:bodyPr/>
                    <a:lstStyle/>
                    <a:p>
                      <a:endParaRPr lang="en-US" dirty="0"/>
                    </a:p>
                  </a:txBody>
                  <a:tcPr/>
                </a:tc>
                <a:extLst>
                  <a:ext uri="{0D108BD9-81ED-4DB2-BD59-A6C34878D82A}">
                    <a16:rowId xmlns:a16="http://schemas.microsoft.com/office/drawing/2014/main" val="2400224952"/>
                  </a:ext>
                </a:extLst>
              </a:tr>
              <a:tr h="370840">
                <a:tc>
                  <a:txBody>
                    <a:bodyPr/>
                    <a:lstStyle/>
                    <a:p>
                      <a:r>
                        <a:rPr lang="en-US" dirty="0"/>
                        <a:t>Code Generation</a:t>
                      </a:r>
                    </a:p>
                  </a:txBody>
                  <a:tcPr anchor="ctr"/>
                </a:tc>
                <a:tc>
                  <a:txBody>
                    <a:bodyPr/>
                    <a:lstStyle/>
                    <a:p>
                      <a:r>
                        <a:rPr lang="en-US" dirty="0"/>
                        <a:t>No dependencies</a:t>
                      </a:r>
                    </a:p>
                  </a:txBody>
                  <a:tcPr/>
                </a:tc>
                <a:tc>
                  <a:txBody>
                    <a:bodyPr/>
                    <a:lstStyle/>
                    <a:p>
                      <a:r>
                        <a:rPr lang="en-US" dirty="0" err="1"/>
                        <a:t>GraphQL</a:t>
                      </a:r>
                      <a:r>
                        <a:rPr lang="en-US" dirty="0"/>
                        <a:t> Schema </a:t>
                      </a:r>
                    </a:p>
                  </a:txBody>
                  <a:tcPr/>
                </a:tc>
                <a:tc>
                  <a:txBody>
                    <a:bodyPr/>
                    <a:lstStyle/>
                    <a:p>
                      <a:r>
                        <a:rPr lang="en-US" dirty="0" err="1"/>
                        <a:t>Protobuf</a:t>
                      </a:r>
                      <a:r>
                        <a:rPr lang="en-US" dirty="0"/>
                        <a:t> compiler</a:t>
                      </a:r>
                    </a:p>
                  </a:txBody>
                  <a:tcPr/>
                </a:tc>
                <a:extLst>
                  <a:ext uri="{0D108BD9-81ED-4DB2-BD59-A6C34878D82A}">
                    <a16:rowId xmlns:a16="http://schemas.microsoft.com/office/drawing/2014/main" val="1054625892"/>
                  </a:ext>
                </a:extLst>
              </a:tr>
              <a:tr h="370840">
                <a:tc>
                  <a:txBody>
                    <a:bodyPr/>
                    <a:lstStyle/>
                    <a:p>
                      <a:r>
                        <a:rPr lang="en-US" dirty="0"/>
                        <a:t>Response Time</a:t>
                      </a:r>
                    </a:p>
                  </a:txBody>
                  <a:tcPr anchor="ctr"/>
                </a:tc>
                <a:tc>
                  <a:txBody>
                    <a:bodyPr/>
                    <a:lstStyle/>
                    <a:p>
                      <a:endParaRPr lang="en-US"/>
                    </a:p>
                  </a:txBody>
                  <a:tcPr/>
                </a:tc>
                <a:tc>
                  <a:txBody>
                    <a:bodyPr/>
                    <a:lstStyle/>
                    <a:p>
                      <a:endParaRPr lang="en-US"/>
                    </a:p>
                  </a:txBody>
                  <a:tcPr/>
                </a:tc>
                <a:tc>
                  <a:txBody>
                    <a:bodyPr/>
                    <a:lstStyle/>
                    <a:p>
                      <a:r>
                        <a:rPr lang="en-US" dirty="0"/>
                        <a:t>Extremely performance</a:t>
                      </a:r>
                    </a:p>
                  </a:txBody>
                  <a:tcPr/>
                </a:tc>
                <a:extLst>
                  <a:ext uri="{0D108BD9-81ED-4DB2-BD59-A6C34878D82A}">
                    <a16:rowId xmlns:a16="http://schemas.microsoft.com/office/drawing/2014/main" val="3175286870"/>
                  </a:ext>
                </a:extLst>
              </a:tr>
              <a:tr h="370840">
                <a:tc>
                  <a:txBody>
                    <a:bodyPr/>
                    <a:lstStyle/>
                    <a:p>
                      <a:r>
                        <a:rPr lang="en-US" dirty="0"/>
                        <a:t>Usage</a:t>
                      </a:r>
                    </a:p>
                  </a:txBody>
                  <a:tcPr anchor="ctr"/>
                </a:tc>
                <a:tc>
                  <a:txBody>
                    <a:bodyPr/>
                    <a:lstStyle/>
                    <a:p>
                      <a:r>
                        <a:rPr lang="en-US" dirty="0"/>
                        <a:t>Easiest to implement most domains</a:t>
                      </a:r>
                    </a:p>
                  </a:txBody>
                  <a:tcPr/>
                </a:tc>
                <a:tc>
                  <a:txBody>
                    <a:bodyPr/>
                    <a:lstStyle/>
                    <a:p>
                      <a:r>
                        <a:rPr lang="en-US" dirty="0"/>
                        <a:t>Most useful when clients should decide what data they want</a:t>
                      </a:r>
                    </a:p>
                  </a:txBody>
                  <a:tcPr/>
                </a:tc>
                <a:tc>
                  <a:txBody>
                    <a:bodyPr/>
                    <a:lstStyle/>
                    <a:p>
                      <a:r>
                        <a:rPr lang="en-US" dirty="0"/>
                        <a:t>Best-fit for frequent internal interactions between microservices</a:t>
                      </a:r>
                    </a:p>
                  </a:txBody>
                  <a:tcPr/>
                </a:tc>
                <a:extLst>
                  <a:ext uri="{0D108BD9-81ED-4DB2-BD59-A6C34878D82A}">
                    <a16:rowId xmlns:a16="http://schemas.microsoft.com/office/drawing/2014/main" val="2330723727"/>
                  </a:ext>
                </a:extLst>
              </a:tr>
              <a:tr h="370840">
                <a:tc>
                  <a:txBody>
                    <a:bodyPr/>
                    <a:lstStyle/>
                    <a:p>
                      <a:r>
                        <a:rPr lang="en-US" dirty="0"/>
                        <a:t>Protocol</a:t>
                      </a:r>
                    </a:p>
                  </a:txBody>
                  <a:tcPr anchor="ctr"/>
                </a:tc>
                <a:tc>
                  <a:txBody>
                    <a:bodyPr/>
                    <a:lstStyle/>
                    <a:p>
                      <a:r>
                        <a:rPr lang="en-US" dirty="0"/>
                        <a:t>HTTP 1.0 / 1.1 / 2.0</a:t>
                      </a:r>
                    </a:p>
                  </a:txBody>
                  <a:tcPr/>
                </a:tc>
                <a:tc>
                  <a:txBody>
                    <a:bodyPr/>
                    <a:lstStyle/>
                    <a:p>
                      <a:r>
                        <a:rPr lang="en-US" dirty="0"/>
                        <a:t>HTTP 1.0 / 1.1 / 2.0</a:t>
                      </a:r>
                    </a:p>
                  </a:txBody>
                  <a:tcPr/>
                </a:tc>
                <a:tc>
                  <a:txBody>
                    <a:bodyPr/>
                    <a:lstStyle/>
                    <a:p>
                      <a:r>
                        <a:rPr lang="en-US" dirty="0"/>
                        <a:t>HTTP/2</a:t>
                      </a:r>
                    </a:p>
                  </a:txBody>
                  <a:tcPr/>
                </a:tc>
                <a:extLst>
                  <a:ext uri="{0D108BD9-81ED-4DB2-BD59-A6C34878D82A}">
                    <a16:rowId xmlns:a16="http://schemas.microsoft.com/office/drawing/2014/main" val="163887038"/>
                  </a:ext>
                </a:extLst>
              </a:tr>
            </a:tbl>
          </a:graphicData>
        </a:graphic>
      </p:graphicFrame>
    </p:spTree>
    <p:extLst>
      <p:ext uri="{BB962C8B-B14F-4D97-AF65-F5344CB8AC3E}">
        <p14:creationId xmlns:p14="http://schemas.microsoft.com/office/powerpoint/2010/main" val="267083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1BBB-5256-825E-31D0-4B3662FCA2DB}"/>
              </a:ext>
            </a:extLst>
          </p:cNvPr>
          <p:cNvSpPr>
            <a:spLocks noGrp="1"/>
          </p:cNvSpPr>
          <p:nvPr>
            <p:ph type="title"/>
          </p:nvPr>
        </p:nvSpPr>
        <p:spPr/>
        <p:txBody>
          <a:bodyPr/>
          <a:lstStyle/>
          <a:p>
            <a:r>
              <a:rPr lang="en-US" dirty="0"/>
              <a:t>Designing REST APIs</a:t>
            </a:r>
          </a:p>
        </p:txBody>
      </p:sp>
      <p:sp>
        <p:nvSpPr>
          <p:cNvPr id="3" name="Content Placeholder 2">
            <a:extLst>
              <a:ext uri="{FF2B5EF4-FFF2-40B4-BE49-F238E27FC236}">
                <a16:creationId xmlns:a16="http://schemas.microsoft.com/office/drawing/2014/main" id="{EA301549-12BF-EA3E-4D4D-AD2353E2ACCB}"/>
              </a:ext>
            </a:extLst>
          </p:cNvPr>
          <p:cNvSpPr>
            <a:spLocks noGrp="1"/>
          </p:cNvSpPr>
          <p:nvPr>
            <p:ph idx="1"/>
          </p:nvPr>
        </p:nvSpPr>
        <p:spPr>
          <a:xfrm>
            <a:off x="913795" y="1732449"/>
            <a:ext cx="4426301" cy="4851231"/>
          </a:xfrm>
        </p:spPr>
        <p:txBody>
          <a:bodyPr>
            <a:normAutofit fontScale="77500" lnSpcReduction="2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r>
              <a:rPr lang="en-US" dirty="0"/>
              <a:t>HTTP Status Code Ranges</a:t>
            </a:r>
          </a:p>
          <a:p>
            <a:pPr lvl="1"/>
            <a:r>
              <a:rPr lang="en-US" dirty="0"/>
              <a:t>1xx | Informational</a:t>
            </a:r>
          </a:p>
          <a:p>
            <a:pPr lvl="1"/>
            <a:r>
              <a:rPr lang="en-US" dirty="0"/>
              <a:t>2xx | Successful Outcomes</a:t>
            </a:r>
          </a:p>
          <a:p>
            <a:pPr lvl="1"/>
            <a:r>
              <a:rPr lang="en-US" dirty="0"/>
              <a:t>3xx | Redirection</a:t>
            </a:r>
          </a:p>
          <a:p>
            <a:pPr lvl="1"/>
            <a:r>
              <a:rPr lang="en-US" dirty="0"/>
              <a:t>4xx | Client-side Errors</a:t>
            </a:r>
          </a:p>
          <a:p>
            <a:pPr lvl="1"/>
            <a:r>
              <a:rPr lang="en-US" dirty="0"/>
              <a:t>5xx | Server-side Errors</a:t>
            </a:r>
          </a:p>
          <a:p>
            <a:pPr lvl="2"/>
            <a:endParaRPr lang="en-US" dirty="0"/>
          </a:p>
        </p:txBody>
      </p:sp>
      <p:sp>
        <p:nvSpPr>
          <p:cNvPr id="4" name="Content Placeholder 2">
            <a:extLst>
              <a:ext uri="{FF2B5EF4-FFF2-40B4-BE49-F238E27FC236}">
                <a16:creationId xmlns:a16="http://schemas.microsoft.com/office/drawing/2014/main" id="{794B65CB-90AA-B626-80EC-DF9CD6F4CFD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t>Library REST API</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a:t>
            </a:r>
            <a:r>
              <a:rPr lang="en-US" sz="1400" dirty="0" err="1">
                <a:latin typeface="Courier New" panose="02070309020205020404" pitchFamily="49" charset="0"/>
                <a:cs typeface="Courier New" panose="02070309020205020404" pitchFamily="49" charset="0"/>
              </a:rPr>
              <a:t>books?search-filters</a:t>
            </a:r>
            <a:r>
              <a:rPr lang="en-US" sz="1400" dirty="0">
                <a:latin typeface="Courier New" panose="02070309020205020404" pitchFamily="49" charset="0"/>
                <a:cs typeface="Courier New" panose="02070309020205020404" pitchFamily="49" charset="0"/>
              </a:rPr>
              <a:t>={}</a:t>
            </a:r>
            <a:endParaRPr lang="en-US" dirty="0"/>
          </a:p>
          <a:p>
            <a:pPr lvl="3"/>
            <a:r>
              <a:rPr lang="en-US" sz="1200" dirty="0"/>
              <a:t>Show me a list of books</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p>
          <a:p>
            <a:pPr lvl="3"/>
            <a:r>
              <a:rPr lang="en-US" sz="1200" dirty="0"/>
              <a:t>Show me book with ID = </a:t>
            </a:r>
            <a:r>
              <a:rPr lang="en-US" sz="1200" dirty="0">
                <a:latin typeface="Courier New" panose="02070309020205020404" pitchFamily="49" charset="0"/>
                <a:cs typeface="Courier New" panose="02070309020205020404" pitchFamily="49" charset="0"/>
              </a:rPr>
              <a:t>{id}</a:t>
            </a:r>
          </a:p>
          <a:p>
            <a:pPr lvl="2"/>
            <a:r>
              <a:rPr lang="en-US" dirty="0">
                <a:solidFill>
                  <a:srgbClr val="00B0F0"/>
                </a:solidFill>
              </a:rPr>
              <a:t>POST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  +  { JSON payload } </a:t>
            </a:r>
          </a:p>
          <a:p>
            <a:pPr lvl="3"/>
            <a:r>
              <a:rPr lang="en-US" sz="1200" dirty="0"/>
              <a:t>Create a new book resource</a:t>
            </a:r>
          </a:p>
          <a:p>
            <a:pPr lvl="1"/>
            <a:r>
              <a:rPr lang="en-US" dirty="0"/>
              <a:t>More on this later</a:t>
            </a:r>
          </a:p>
          <a:p>
            <a:pPr lvl="1"/>
            <a:endParaRPr lang="en-US" dirty="0"/>
          </a:p>
        </p:txBody>
      </p:sp>
    </p:spTree>
    <p:extLst>
      <p:ext uri="{BB962C8B-B14F-4D97-AF65-F5344CB8AC3E}">
        <p14:creationId xmlns:p14="http://schemas.microsoft.com/office/powerpoint/2010/main" val="100059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0B9FB-B7C1-E6E7-910F-99759F2B0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4851A-5496-8726-5478-92605235BEB5}"/>
              </a:ext>
            </a:extLst>
          </p:cNvPr>
          <p:cNvSpPr>
            <a:spLocks noGrp="1"/>
          </p:cNvSpPr>
          <p:nvPr>
            <p:ph type="title"/>
          </p:nvPr>
        </p:nvSpPr>
        <p:spPr/>
        <p:txBody>
          <a:bodyPr/>
          <a:lstStyle/>
          <a:p>
            <a:r>
              <a:rPr lang="en-US" dirty="0"/>
              <a:t>Recap | REST Constraints</a:t>
            </a:r>
          </a:p>
        </p:txBody>
      </p:sp>
      <p:sp>
        <p:nvSpPr>
          <p:cNvPr id="3" name="Content Placeholder 2">
            <a:extLst>
              <a:ext uri="{FF2B5EF4-FFF2-40B4-BE49-F238E27FC236}">
                <a16:creationId xmlns:a16="http://schemas.microsoft.com/office/drawing/2014/main" id="{6641E1CA-F6FE-3CA4-86AF-4DB6DCACACD2}"/>
              </a:ext>
            </a:extLst>
          </p:cNvPr>
          <p:cNvSpPr>
            <a:spLocks noGrp="1"/>
          </p:cNvSpPr>
          <p:nvPr>
            <p:ph idx="1"/>
          </p:nvPr>
        </p:nvSpPr>
        <p:spPr>
          <a:xfrm>
            <a:off x="913795" y="1732449"/>
            <a:ext cx="8321645" cy="4677495"/>
          </a:xfrm>
        </p:spPr>
        <p:txBody>
          <a:bodyPr>
            <a:normAutofit fontScale="92500"/>
          </a:bodyPr>
          <a:lstStyle/>
          <a:p>
            <a:r>
              <a:rPr lang="en-US" dirty="0"/>
              <a:t>The “Rules”</a:t>
            </a:r>
          </a:p>
          <a:p>
            <a:pPr lvl="1"/>
            <a:r>
              <a:rPr lang="en-US" dirty="0"/>
              <a:t>Client-Server</a:t>
            </a:r>
          </a:p>
          <a:p>
            <a:pPr lvl="2"/>
            <a:r>
              <a:rPr lang="en-US" dirty="0"/>
              <a:t>Separation of concerns between UI/Clients and data/storage/server/business logic</a:t>
            </a:r>
          </a:p>
          <a:p>
            <a:pPr lvl="1"/>
            <a:r>
              <a:rPr lang="en-US" dirty="0"/>
              <a:t>Stateless</a:t>
            </a:r>
          </a:p>
          <a:p>
            <a:pPr lvl="2"/>
            <a:r>
              <a:rPr lang="en-US" dirty="0"/>
              <a:t>Each request is stand-alone. No required state between requests</a:t>
            </a:r>
          </a:p>
          <a:p>
            <a:pPr lvl="1"/>
            <a:r>
              <a:rPr lang="en-US" dirty="0"/>
              <a:t>Cacheable</a:t>
            </a:r>
          </a:p>
          <a:p>
            <a:pPr lvl="2"/>
            <a:r>
              <a:rPr lang="en-US" dirty="0"/>
              <a:t>Responses should identify if client should cache them or not as indicated in response Headers</a:t>
            </a:r>
          </a:p>
          <a:p>
            <a:pPr lvl="1"/>
            <a:r>
              <a:rPr lang="en-US" dirty="0"/>
              <a:t>Uniform Interface</a:t>
            </a:r>
          </a:p>
          <a:p>
            <a:pPr lvl="2"/>
            <a:r>
              <a:rPr lang="en-US" dirty="0"/>
              <a:t>Document with Open API Spec</a:t>
            </a:r>
          </a:p>
          <a:p>
            <a:pPr lvl="1"/>
            <a:r>
              <a:rPr lang="en-US" dirty="0"/>
              <a:t>Layered System</a:t>
            </a:r>
          </a:p>
          <a:p>
            <a:pPr lvl="2"/>
            <a:r>
              <a:rPr lang="en-US" dirty="0"/>
              <a:t>Intermediaries (proxies, gateways, middleware) can be inserted as pre or post processing.  Mileage may vary depending on framework used.</a:t>
            </a:r>
          </a:p>
          <a:p>
            <a:pPr lvl="2"/>
            <a:endParaRPr lang="en-US" dirty="0"/>
          </a:p>
        </p:txBody>
      </p:sp>
    </p:spTree>
    <p:extLst>
      <p:ext uri="{BB962C8B-B14F-4D97-AF65-F5344CB8AC3E}">
        <p14:creationId xmlns:p14="http://schemas.microsoft.com/office/powerpoint/2010/main" val="14870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D93D-0F82-DA54-4770-7CF1FFCEA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D70D3-29ED-36B1-C53F-BAA268707770}"/>
              </a:ext>
            </a:extLst>
          </p:cNvPr>
          <p:cNvSpPr>
            <a:spLocks noGrp="1"/>
          </p:cNvSpPr>
          <p:nvPr>
            <p:ph type="title"/>
          </p:nvPr>
        </p:nvSpPr>
        <p:spPr/>
        <p:txBody>
          <a:bodyPr/>
          <a:lstStyle/>
          <a:p>
            <a:r>
              <a:rPr lang="en-US" dirty="0"/>
              <a:t>Recap | REST Benefits</a:t>
            </a:r>
          </a:p>
        </p:txBody>
      </p:sp>
      <p:sp>
        <p:nvSpPr>
          <p:cNvPr id="3" name="Content Placeholder 2">
            <a:extLst>
              <a:ext uri="{FF2B5EF4-FFF2-40B4-BE49-F238E27FC236}">
                <a16:creationId xmlns:a16="http://schemas.microsoft.com/office/drawing/2014/main" id="{A44C6151-5215-8D48-25FF-9DFEE2C49E97}"/>
              </a:ext>
            </a:extLst>
          </p:cNvPr>
          <p:cNvSpPr>
            <a:spLocks noGrp="1"/>
          </p:cNvSpPr>
          <p:nvPr>
            <p:ph idx="1"/>
          </p:nvPr>
        </p:nvSpPr>
        <p:spPr>
          <a:xfrm>
            <a:off x="913795" y="1732449"/>
            <a:ext cx="4517741" cy="4677495"/>
          </a:xfrm>
        </p:spPr>
        <p:txBody>
          <a:bodyPr>
            <a:normAutofit/>
          </a:bodyPr>
          <a:lstStyle/>
          <a:p>
            <a:r>
              <a:rPr lang="en-US" dirty="0"/>
              <a:t>The “Benes”</a:t>
            </a:r>
          </a:p>
          <a:p>
            <a:pPr lvl="1"/>
            <a:r>
              <a:rPr lang="en-US" dirty="0"/>
              <a:t>Scalability</a:t>
            </a:r>
          </a:p>
          <a:p>
            <a:pPr lvl="1"/>
            <a:r>
              <a:rPr lang="en-US" dirty="0"/>
              <a:t>Performance &amp; Efficiency</a:t>
            </a:r>
          </a:p>
          <a:p>
            <a:pPr lvl="1"/>
            <a:r>
              <a:rPr lang="en-US" dirty="0"/>
              <a:t>Simplicity</a:t>
            </a:r>
          </a:p>
          <a:p>
            <a:pPr lvl="1"/>
            <a:r>
              <a:rPr lang="en-US" dirty="0"/>
              <a:t>Evolvability</a:t>
            </a:r>
          </a:p>
          <a:p>
            <a:pPr lvl="1"/>
            <a:r>
              <a:rPr lang="en-US" dirty="0"/>
              <a:t>Modifiability</a:t>
            </a:r>
          </a:p>
          <a:p>
            <a:pPr lvl="1"/>
            <a:r>
              <a:rPr lang="en-US" dirty="0"/>
              <a:t>Visibility</a:t>
            </a:r>
          </a:p>
          <a:p>
            <a:pPr lvl="1"/>
            <a:r>
              <a:rPr lang="en-US" dirty="0"/>
              <a:t>Reliability</a:t>
            </a:r>
          </a:p>
          <a:p>
            <a:pPr lvl="1"/>
            <a:r>
              <a:rPr lang="en-US" dirty="0"/>
              <a:t>Security</a:t>
            </a:r>
          </a:p>
          <a:p>
            <a:pPr lvl="2"/>
            <a:endParaRPr lang="en-US" dirty="0"/>
          </a:p>
        </p:txBody>
      </p:sp>
      <p:pic>
        <p:nvPicPr>
          <p:cNvPr id="5" name="Picture 4">
            <a:extLst>
              <a:ext uri="{FF2B5EF4-FFF2-40B4-BE49-F238E27FC236}">
                <a16:creationId xmlns:a16="http://schemas.microsoft.com/office/drawing/2014/main" id="{ED8624D7-C7B6-DE56-2E15-BDB01C040B18}"/>
              </a:ext>
            </a:extLst>
          </p:cNvPr>
          <p:cNvPicPr>
            <a:picLocks noChangeAspect="1"/>
          </p:cNvPicPr>
          <p:nvPr/>
        </p:nvPicPr>
        <p:blipFill>
          <a:blip r:embed="rId2"/>
          <a:stretch>
            <a:fillRect/>
          </a:stretch>
        </p:blipFill>
        <p:spPr>
          <a:xfrm>
            <a:off x="6090676" y="2032096"/>
            <a:ext cx="2135826" cy="2793807"/>
          </a:xfrm>
          <a:prstGeom prst="rect">
            <a:avLst/>
          </a:prstGeom>
        </p:spPr>
      </p:pic>
      <p:pic>
        <p:nvPicPr>
          <p:cNvPr id="7" name="Picture 6">
            <a:extLst>
              <a:ext uri="{FF2B5EF4-FFF2-40B4-BE49-F238E27FC236}">
                <a16:creationId xmlns:a16="http://schemas.microsoft.com/office/drawing/2014/main" id="{83B2A3AC-1677-1B05-80EF-FD9DC2334251}"/>
              </a:ext>
            </a:extLst>
          </p:cNvPr>
          <p:cNvPicPr>
            <a:picLocks noChangeAspect="1"/>
          </p:cNvPicPr>
          <p:nvPr/>
        </p:nvPicPr>
        <p:blipFill>
          <a:blip r:embed="rId3"/>
          <a:stretch>
            <a:fillRect/>
          </a:stretch>
        </p:blipFill>
        <p:spPr>
          <a:xfrm>
            <a:off x="9082855" y="791984"/>
            <a:ext cx="2096546" cy="2637016"/>
          </a:xfrm>
          <a:prstGeom prst="rect">
            <a:avLst/>
          </a:prstGeom>
        </p:spPr>
      </p:pic>
      <p:pic>
        <p:nvPicPr>
          <p:cNvPr id="9" name="Picture 8">
            <a:extLst>
              <a:ext uri="{FF2B5EF4-FFF2-40B4-BE49-F238E27FC236}">
                <a16:creationId xmlns:a16="http://schemas.microsoft.com/office/drawing/2014/main" id="{2F5B654A-FBD7-1A13-B647-A0162A5BEF93}"/>
              </a:ext>
            </a:extLst>
          </p:cNvPr>
          <p:cNvPicPr>
            <a:picLocks noChangeAspect="1"/>
          </p:cNvPicPr>
          <p:nvPr/>
        </p:nvPicPr>
        <p:blipFill>
          <a:blip r:embed="rId4"/>
          <a:stretch>
            <a:fillRect/>
          </a:stretch>
        </p:blipFill>
        <p:spPr>
          <a:xfrm>
            <a:off x="8717293" y="3938028"/>
            <a:ext cx="2135826" cy="2602477"/>
          </a:xfrm>
          <a:prstGeom prst="rect">
            <a:avLst/>
          </a:prstGeom>
        </p:spPr>
      </p:pic>
    </p:spTree>
    <p:extLst>
      <p:ext uri="{BB962C8B-B14F-4D97-AF65-F5344CB8AC3E}">
        <p14:creationId xmlns:p14="http://schemas.microsoft.com/office/powerpoint/2010/main" val="128787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7D035-25AB-33C2-5D7C-8D2DD46A5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13E31-D038-DF5E-18FE-0C4D0ACF55BA}"/>
              </a:ext>
            </a:extLst>
          </p:cNvPr>
          <p:cNvSpPr>
            <a:spLocks noGrp="1"/>
          </p:cNvSpPr>
          <p:nvPr>
            <p:ph type="title"/>
          </p:nvPr>
        </p:nvSpPr>
        <p:spPr/>
        <p:txBody>
          <a:bodyPr/>
          <a:lstStyle/>
          <a:p>
            <a:r>
              <a:rPr lang="en-US"/>
              <a:t>Recap | REST Trade-offs</a:t>
            </a:r>
            <a:endParaRPr lang="en-US" dirty="0"/>
          </a:p>
        </p:txBody>
      </p:sp>
      <p:sp>
        <p:nvSpPr>
          <p:cNvPr id="3" name="Content Placeholder 2">
            <a:extLst>
              <a:ext uri="{FF2B5EF4-FFF2-40B4-BE49-F238E27FC236}">
                <a16:creationId xmlns:a16="http://schemas.microsoft.com/office/drawing/2014/main" id="{31A90794-3BAB-44C6-B00B-CE319E9E275E}"/>
              </a:ext>
            </a:extLst>
          </p:cNvPr>
          <p:cNvSpPr>
            <a:spLocks noGrp="1"/>
          </p:cNvSpPr>
          <p:nvPr>
            <p:ph idx="1"/>
          </p:nvPr>
        </p:nvSpPr>
        <p:spPr>
          <a:xfrm>
            <a:off x="913795" y="1732449"/>
            <a:ext cx="4517741" cy="4677495"/>
          </a:xfrm>
        </p:spPr>
        <p:txBody>
          <a:bodyPr>
            <a:normAutofit/>
          </a:bodyPr>
          <a:lstStyle/>
          <a:p>
            <a:r>
              <a:rPr lang="en-US" dirty="0"/>
              <a:t>The “Trade-offs”</a:t>
            </a:r>
          </a:p>
          <a:p>
            <a:pPr lvl="1"/>
            <a:r>
              <a:rPr lang="en-US" dirty="0"/>
              <a:t>Statelessness increases overhead per-request. The client must convey the full context for the interaction.</a:t>
            </a:r>
          </a:p>
          <a:p>
            <a:pPr lvl="1"/>
            <a:r>
              <a:rPr lang="en-US" dirty="0"/>
              <a:t>Layering improves scalability but can add latency (speed of light is the limit)</a:t>
            </a:r>
          </a:p>
          <a:p>
            <a:pPr lvl="1"/>
            <a:r>
              <a:rPr lang="en-US" dirty="0"/>
              <a:t>REST reduces coupling to the published API surface/specification, but callers are often penalized for extra-round trips</a:t>
            </a:r>
          </a:p>
          <a:p>
            <a:pPr lvl="1"/>
            <a:endParaRPr lang="en-US" dirty="0"/>
          </a:p>
        </p:txBody>
      </p:sp>
      <p:pic>
        <p:nvPicPr>
          <p:cNvPr id="6" name="Picture 5">
            <a:extLst>
              <a:ext uri="{FF2B5EF4-FFF2-40B4-BE49-F238E27FC236}">
                <a16:creationId xmlns:a16="http://schemas.microsoft.com/office/drawing/2014/main" id="{C6410822-6F2E-AD20-EEB7-5BEF69C60FAC}"/>
              </a:ext>
            </a:extLst>
          </p:cNvPr>
          <p:cNvPicPr>
            <a:picLocks noChangeAspect="1"/>
          </p:cNvPicPr>
          <p:nvPr/>
        </p:nvPicPr>
        <p:blipFill>
          <a:blip r:embed="rId2"/>
          <a:stretch>
            <a:fillRect/>
          </a:stretch>
        </p:blipFill>
        <p:spPr>
          <a:xfrm>
            <a:off x="7757240" y="2404192"/>
            <a:ext cx="2310785" cy="2049615"/>
          </a:xfrm>
          <a:prstGeom prst="rect">
            <a:avLst/>
          </a:prstGeom>
        </p:spPr>
      </p:pic>
    </p:spTree>
    <p:extLst>
      <p:ext uri="{BB962C8B-B14F-4D97-AF65-F5344CB8AC3E}">
        <p14:creationId xmlns:p14="http://schemas.microsoft.com/office/powerpoint/2010/main" val="34400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37FE5-8848-7ABF-CF03-470BC1FF2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24549-0294-ACAE-F5FA-0C6435D51BA4}"/>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3</a:t>
            </a:r>
          </a:p>
        </p:txBody>
      </p:sp>
      <p:sp>
        <p:nvSpPr>
          <p:cNvPr id="3" name="Content Placeholder 2">
            <a:extLst>
              <a:ext uri="{FF2B5EF4-FFF2-40B4-BE49-F238E27FC236}">
                <a16:creationId xmlns:a16="http://schemas.microsoft.com/office/drawing/2014/main" id="{9453B9BA-3616-C04F-888B-4DF0AF061686}"/>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Hands-On</a:t>
            </a:r>
          </a:p>
          <a:p>
            <a:pPr marL="0" indent="0" algn="r">
              <a:buNone/>
            </a:pP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Resource</a:t>
            </a:r>
          </a:p>
          <a:p>
            <a:pPr marL="0" indent="0" algn="r">
              <a:buNone/>
            </a:pPr>
            <a:r>
              <a:rPr lang="en-US" dirty="0">
                <a:solidFill>
                  <a:schemeClr val="tx1"/>
                </a:solidFill>
              </a:rPr>
              <a:t>Modeling &amp; URL </a:t>
            </a:r>
          </a:p>
          <a:p>
            <a:pPr marL="0" indent="0" algn="r">
              <a:buNone/>
            </a:pPr>
            <a:r>
              <a:rPr lang="en-US" dirty="0">
                <a:solidFill>
                  <a:schemeClr val="tx1"/>
                </a:solidFill>
              </a:rPr>
              <a:t>Design</a:t>
            </a:r>
          </a:p>
        </p:txBody>
      </p:sp>
    </p:spTree>
    <p:extLst>
      <p:ext uri="{BB962C8B-B14F-4D97-AF65-F5344CB8AC3E}">
        <p14:creationId xmlns:p14="http://schemas.microsoft.com/office/powerpoint/2010/main" val="1704812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28C-4685-383A-66FB-3EA95793E11D}"/>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68D9F012-345C-4BB6-8C10-1D58DA13B9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6A5C0EC5-9B5A-1838-3F6D-C017E811CE47}"/>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5E1ED79E-8330-5A50-D86A-5BECE80C7659}"/>
              </a:ext>
            </a:extLst>
          </p:cNvPr>
          <p:cNvSpPr>
            <a:spLocks noGrp="1"/>
          </p:cNvSpPr>
          <p:nvPr>
            <p:ph idx="1"/>
          </p:nvPr>
        </p:nvSpPr>
        <p:spPr>
          <a:xfrm>
            <a:off x="5722862" y="1732449"/>
            <a:ext cx="5546272" cy="4058751"/>
          </a:xfrm>
        </p:spPr>
        <p:txBody>
          <a:bodyPr anchor="ctr">
            <a:normAutofit/>
          </a:bodyPr>
          <a:lstStyle/>
          <a:p>
            <a:pPr>
              <a:lnSpc>
                <a:spcPct val="90000"/>
              </a:lnSpc>
            </a:pPr>
            <a:r>
              <a:rPr lang="en-US" sz="1500" dirty="0"/>
              <a:t>Domain facts</a:t>
            </a:r>
          </a:p>
          <a:p>
            <a:pPr lvl="1">
              <a:lnSpc>
                <a:spcPct val="90000"/>
              </a:lnSpc>
            </a:pPr>
            <a:r>
              <a:rPr lang="en-US" sz="1500" dirty="0"/>
              <a:t>You run a public library.</a:t>
            </a:r>
          </a:p>
          <a:p>
            <a:pPr lvl="1">
              <a:lnSpc>
                <a:spcPct val="90000"/>
              </a:lnSpc>
            </a:pPr>
            <a:r>
              <a:rPr lang="en-US" sz="1500" dirty="0"/>
              <a:t>Users (patrons) borrow physical copies of books.</a:t>
            </a:r>
          </a:p>
          <a:p>
            <a:pPr lvl="1">
              <a:lnSpc>
                <a:spcPct val="90000"/>
              </a:lnSpc>
            </a:pPr>
            <a:r>
              <a:rPr lang="en-US" sz="1500" dirty="0"/>
              <a:t>A book can have multiple authors</a:t>
            </a:r>
          </a:p>
          <a:p>
            <a:pPr lvl="1">
              <a:lnSpc>
                <a:spcPct val="90000"/>
              </a:lnSpc>
            </a:pPr>
            <a:r>
              <a:rPr lang="en-US" sz="1500" dirty="0"/>
              <a:t>Patrons of the library place holds on specific books</a:t>
            </a:r>
          </a:p>
          <a:p>
            <a:pPr lvl="1">
              <a:lnSpc>
                <a:spcPct val="90000"/>
              </a:lnSpc>
            </a:pPr>
            <a:r>
              <a:rPr lang="en-US" sz="1500" dirty="0"/>
              <a:t>Loans track check-outs and returns</a:t>
            </a:r>
          </a:p>
          <a:p>
            <a:pPr lvl="1">
              <a:lnSpc>
                <a:spcPct val="90000"/>
              </a:lnSpc>
            </a:pPr>
            <a:r>
              <a:rPr lang="en-US" sz="1500" dirty="0"/>
              <a:t>There are 3 branches for the library in the county</a:t>
            </a:r>
          </a:p>
          <a:p>
            <a:pPr lvl="1">
              <a:lnSpc>
                <a:spcPct val="90000"/>
              </a:lnSpc>
            </a:pPr>
            <a:endParaRPr lang="en-US" sz="1500" dirty="0"/>
          </a:p>
          <a:p>
            <a:pPr>
              <a:lnSpc>
                <a:spcPct val="90000"/>
              </a:lnSpc>
            </a:pPr>
            <a:r>
              <a:rPr lang="en-US" sz="1500" dirty="0"/>
              <a:t>Tasks:</a:t>
            </a:r>
          </a:p>
          <a:p>
            <a:pPr lvl="1">
              <a:lnSpc>
                <a:spcPct val="90000"/>
              </a:lnSpc>
            </a:pPr>
            <a:r>
              <a:rPr lang="en-US" sz="1500" dirty="0"/>
              <a:t>Identify key REST API resources</a:t>
            </a:r>
          </a:p>
          <a:p>
            <a:pPr lvl="1">
              <a:lnSpc>
                <a:spcPct val="90000"/>
              </a:lnSpc>
            </a:pPr>
            <a:r>
              <a:rPr lang="en-US" sz="1500" dirty="0"/>
              <a:t>Propose 6-8 routes for operations on resources you identified</a:t>
            </a:r>
          </a:p>
          <a:p>
            <a:pPr lvl="2">
              <a:lnSpc>
                <a:spcPct val="90000"/>
              </a:lnSpc>
            </a:pPr>
            <a:endParaRPr lang="en-US" sz="1500" dirty="0"/>
          </a:p>
        </p:txBody>
      </p:sp>
    </p:spTree>
    <p:extLst>
      <p:ext uri="{BB962C8B-B14F-4D97-AF65-F5344CB8AC3E}">
        <p14:creationId xmlns:p14="http://schemas.microsoft.com/office/powerpoint/2010/main" val="2244238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A36D5C2-EEA6-15CF-AB72-90BF764B2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74392-4981-5936-A67D-7B92C372BE56}"/>
              </a:ext>
            </a:extLst>
          </p:cNvPr>
          <p:cNvSpPr>
            <a:spLocks noGrp="1"/>
          </p:cNvSpPr>
          <p:nvPr>
            <p:ph type="title"/>
          </p:nvPr>
        </p:nvSpPr>
        <p:spPr>
          <a:xfrm>
            <a:off x="914400" y="238467"/>
            <a:ext cx="10353762" cy="970450"/>
          </a:xfrm>
        </p:spPr>
        <p:txBody>
          <a:bodyPr>
            <a:normAutofit/>
          </a:bodyPr>
          <a:lstStyle/>
          <a:p>
            <a:r>
              <a:rPr lang="en-US" dirty="0"/>
              <a:t>The Library Model | Partial</a:t>
            </a:r>
          </a:p>
        </p:txBody>
      </p:sp>
      <p:pic>
        <p:nvPicPr>
          <p:cNvPr id="16" name="Picture 15">
            <a:extLst>
              <a:ext uri="{FF2B5EF4-FFF2-40B4-BE49-F238E27FC236}">
                <a16:creationId xmlns:a16="http://schemas.microsoft.com/office/drawing/2014/main" id="{0673DEE1-7292-E2D2-5DBD-063EC30132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FC95F190-B4B7-8C4D-A8CF-A5D3C34DC38A}"/>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2F778D13-DB42-821D-2B5D-9A84DAB2A86F}"/>
              </a:ext>
            </a:extLst>
          </p:cNvPr>
          <p:cNvPicPr>
            <a:picLocks noChangeAspect="1"/>
          </p:cNvPicPr>
          <p:nvPr/>
        </p:nvPicPr>
        <p:blipFill>
          <a:blip r:embed="rId5"/>
          <a:stretch>
            <a:fillRect/>
          </a:stretch>
        </p:blipFill>
        <p:spPr>
          <a:xfrm>
            <a:off x="3509197" y="1597614"/>
            <a:ext cx="7768403" cy="4322109"/>
          </a:xfrm>
          <a:prstGeom prst="rect">
            <a:avLst/>
          </a:prstGeom>
        </p:spPr>
      </p:pic>
    </p:spTree>
    <p:extLst>
      <p:ext uri="{BB962C8B-B14F-4D97-AF65-F5344CB8AC3E}">
        <p14:creationId xmlns:p14="http://schemas.microsoft.com/office/powerpoint/2010/main" val="176473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206ACECC-722A-5AA4-C949-9E7896837B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97104-2994-4E93-1436-7291ADA8A54D}"/>
              </a:ext>
            </a:extLst>
          </p:cNvPr>
          <p:cNvSpPr>
            <a:spLocks noGrp="1"/>
          </p:cNvSpPr>
          <p:nvPr>
            <p:ph type="title"/>
          </p:nvPr>
        </p:nvSpPr>
        <p:spPr>
          <a:xfrm>
            <a:off x="914400" y="238467"/>
            <a:ext cx="10353762" cy="970450"/>
          </a:xfrm>
        </p:spPr>
        <p:txBody>
          <a:bodyPr>
            <a:normAutofit/>
          </a:bodyPr>
          <a:lstStyle/>
          <a:p>
            <a:r>
              <a:rPr lang="en-US" dirty="0"/>
              <a:t>The Library Model | What’s missing?</a:t>
            </a:r>
          </a:p>
        </p:txBody>
      </p:sp>
      <p:pic>
        <p:nvPicPr>
          <p:cNvPr id="16" name="Picture 15">
            <a:extLst>
              <a:ext uri="{FF2B5EF4-FFF2-40B4-BE49-F238E27FC236}">
                <a16:creationId xmlns:a16="http://schemas.microsoft.com/office/drawing/2014/main" id="{2B65919C-9371-B722-FC0E-8D4E6ECDF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09C89AC-0DF0-2502-CE10-DDFA6D7448A7}"/>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6A89E6DC-5427-838F-DA11-3AF3E807063C}"/>
              </a:ext>
            </a:extLst>
          </p:cNvPr>
          <p:cNvPicPr>
            <a:picLocks noChangeAspect="1"/>
          </p:cNvPicPr>
          <p:nvPr/>
        </p:nvPicPr>
        <p:blipFill>
          <a:blip r:embed="rId5"/>
          <a:stretch>
            <a:fillRect/>
          </a:stretch>
        </p:blipFill>
        <p:spPr>
          <a:xfrm>
            <a:off x="3509197" y="1597614"/>
            <a:ext cx="7768403" cy="4322109"/>
          </a:xfrm>
          <a:prstGeom prst="rect">
            <a:avLst/>
          </a:prstGeom>
        </p:spPr>
      </p:pic>
      <p:sp>
        <p:nvSpPr>
          <p:cNvPr id="3" name="Left Brace 2">
            <a:extLst>
              <a:ext uri="{FF2B5EF4-FFF2-40B4-BE49-F238E27FC236}">
                <a16:creationId xmlns:a16="http://schemas.microsoft.com/office/drawing/2014/main" id="{0FC720CA-6159-E6FF-12C1-71DC6D492310}"/>
              </a:ext>
            </a:extLst>
          </p:cNvPr>
          <p:cNvSpPr/>
          <p:nvPr/>
        </p:nvSpPr>
        <p:spPr>
          <a:xfrm>
            <a:off x="4378036" y="1810327"/>
            <a:ext cx="267855" cy="674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A6A6A521-7BE6-44B9-82A6-B4D6501A349F}"/>
              </a:ext>
            </a:extLst>
          </p:cNvPr>
          <p:cNvSpPr/>
          <p:nvPr/>
        </p:nvSpPr>
        <p:spPr>
          <a:xfrm>
            <a:off x="5109486" y="1819563"/>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FEC0A9E-7C97-BC06-023A-CBB2DA4B4AAA}"/>
              </a:ext>
            </a:extLst>
          </p:cNvPr>
          <p:cNvSpPr txBox="1"/>
          <p:nvPr/>
        </p:nvSpPr>
        <p:spPr>
          <a:xfrm>
            <a:off x="4710545" y="1813404"/>
            <a:ext cx="463595" cy="707886"/>
          </a:xfrm>
          <a:prstGeom prst="rect">
            <a:avLst/>
          </a:prstGeom>
          <a:noFill/>
        </p:spPr>
        <p:txBody>
          <a:bodyPr wrap="square" rtlCol="0">
            <a:spAutoFit/>
          </a:bodyPr>
          <a:lstStyle/>
          <a:p>
            <a:r>
              <a:rPr lang="en-US" sz="4000" dirty="0">
                <a:solidFill>
                  <a:schemeClr val="accent3"/>
                </a:solidFill>
              </a:rPr>
              <a:t>?</a:t>
            </a:r>
          </a:p>
        </p:txBody>
      </p:sp>
    </p:spTree>
    <p:extLst>
      <p:ext uri="{BB962C8B-B14F-4D97-AF65-F5344CB8AC3E}">
        <p14:creationId xmlns:p14="http://schemas.microsoft.com/office/powerpoint/2010/main" val="356043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DC2E-C539-3FC2-B5B2-7854DBFC0274}"/>
              </a:ext>
            </a:extLst>
          </p:cNvPr>
          <p:cNvSpPr>
            <a:spLocks noGrp="1"/>
          </p:cNvSpPr>
          <p:nvPr>
            <p:ph type="title"/>
          </p:nvPr>
        </p:nvSpPr>
        <p:spPr>
          <a:xfrm>
            <a:off x="913795" y="609600"/>
            <a:ext cx="10353762" cy="970450"/>
          </a:xfrm>
        </p:spPr>
        <p:txBody>
          <a:bodyPr>
            <a:normAutofit/>
          </a:bodyPr>
          <a:lstStyle/>
          <a:p>
            <a:r>
              <a:rPr lang="en-US" dirty="0"/>
              <a:t>The journey, so far…</a:t>
            </a:r>
          </a:p>
        </p:txBody>
      </p:sp>
      <p:pic>
        <p:nvPicPr>
          <p:cNvPr id="10" name="Picture 9">
            <a:extLst>
              <a:ext uri="{FF2B5EF4-FFF2-40B4-BE49-F238E27FC236}">
                <a16:creationId xmlns:a16="http://schemas.microsoft.com/office/drawing/2014/main" id="{7A39C972-BD08-4963-9651-14CC8AB52ECE}"/>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7288093A-459D-8408-77F4-9D85EB8AAB76}"/>
              </a:ext>
            </a:extLst>
          </p:cNvPr>
          <p:cNvGraphicFramePr>
            <a:graphicFrameLocks noGrp="1"/>
          </p:cNvGraphicFramePr>
          <p:nvPr>
            <p:ph idx="1"/>
            <p:extLst>
              <p:ext uri="{D42A27DB-BD31-4B8C-83A1-F6EECF244321}">
                <p14:modId xmlns:p14="http://schemas.microsoft.com/office/powerpoint/2010/main" val="1989224302"/>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9942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BAFA9B16-B2D7-DA4C-30C2-DDEAB5199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35BEB-5363-CA7C-8D12-F73CDC88C718}"/>
              </a:ext>
            </a:extLst>
          </p:cNvPr>
          <p:cNvSpPr>
            <a:spLocks noGrp="1"/>
          </p:cNvSpPr>
          <p:nvPr>
            <p:ph type="title"/>
          </p:nvPr>
        </p:nvSpPr>
        <p:spPr>
          <a:xfrm>
            <a:off x="914400" y="238467"/>
            <a:ext cx="10353762" cy="970450"/>
          </a:xfrm>
        </p:spPr>
        <p:txBody>
          <a:bodyPr>
            <a:normAutofit/>
          </a:bodyPr>
          <a:lstStyle/>
          <a:p>
            <a:r>
              <a:rPr lang="en-US" dirty="0"/>
              <a:t>The Library Model | Complete</a:t>
            </a:r>
          </a:p>
        </p:txBody>
      </p:sp>
      <p:pic>
        <p:nvPicPr>
          <p:cNvPr id="16" name="Picture 15">
            <a:extLst>
              <a:ext uri="{FF2B5EF4-FFF2-40B4-BE49-F238E27FC236}">
                <a16:creationId xmlns:a16="http://schemas.microsoft.com/office/drawing/2014/main" id="{F33174DE-03B2-EEAF-B823-16C3253569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2E4910B-8697-0E3D-D317-78B10AB8EAFF}"/>
              </a:ext>
            </a:extLst>
          </p:cNvPr>
          <p:cNvPicPr>
            <a:picLocks noChangeAspect="1"/>
          </p:cNvPicPr>
          <p:nvPr/>
        </p:nvPicPr>
        <p:blipFill>
          <a:blip r:embed="rId4"/>
          <a:srcRect l="11733" r="9655" b="3"/>
          <a:stretch>
            <a:fillRect/>
          </a:stretch>
        </p:blipFill>
        <p:spPr>
          <a:xfrm>
            <a:off x="723770" y="3108960"/>
            <a:ext cx="1621357" cy="1299333"/>
          </a:xfrm>
          <a:prstGeom prst="rect">
            <a:avLst/>
          </a:prstGeom>
        </p:spPr>
      </p:pic>
      <p:pic>
        <p:nvPicPr>
          <p:cNvPr id="6" name="Picture 5">
            <a:extLst>
              <a:ext uri="{FF2B5EF4-FFF2-40B4-BE49-F238E27FC236}">
                <a16:creationId xmlns:a16="http://schemas.microsoft.com/office/drawing/2014/main" id="{50C3E76A-2843-12AA-8720-D49C55B401ED}"/>
              </a:ext>
            </a:extLst>
          </p:cNvPr>
          <p:cNvPicPr>
            <a:picLocks noChangeAspect="1"/>
          </p:cNvPicPr>
          <p:nvPr/>
        </p:nvPicPr>
        <p:blipFill>
          <a:blip r:embed="rId5"/>
          <a:stretch>
            <a:fillRect/>
          </a:stretch>
        </p:blipFill>
        <p:spPr>
          <a:xfrm>
            <a:off x="3834410" y="1499104"/>
            <a:ext cx="6953202" cy="5120429"/>
          </a:xfrm>
          <a:prstGeom prst="rect">
            <a:avLst/>
          </a:prstGeom>
        </p:spPr>
      </p:pic>
      <p:sp>
        <p:nvSpPr>
          <p:cNvPr id="3" name="Right Brace 2">
            <a:extLst>
              <a:ext uri="{FF2B5EF4-FFF2-40B4-BE49-F238E27FC236}">
                <a16:creationId xmlns:a16="http://schemas.microsoft.com/office/drawing/2014/main" id="{075A9DDA-E86C-CBFB-7B88-411664362216}"/>
              </a:ext>
            </a:extLst>
          </p:cNvPr>
          <p:cNvSpPr/>
          <p:nvPr/>
        </p:nvSpPr>
        <p:spPr>
          <a:xfrm>
            <a:off x="7177083" y="1579418"/>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D9E7BFD4-46C0-2A31-6B6F-2CA60598324A}"/>
              </a:ext>
            </a:extLst>
          </p:cNvPr>
          <p:cNvSpPr txBox="1"/>
          <p:nvPr/>
        </p:nvSpPr>
        <p:spPr>
          <a:xfrm>
            <a:off x="7444938" y="1570181"/>
            <a:ext cx="2885934" cy="707886"/>
          </a:xfrm>
          <a:prstGeom prst="rect">
            <a:avLst/>
          </a:prstGeom>
          <a:noFill/>
        </p:spPr>
        <p:txBody>
          <a:bodyPr wrap="square" rtlCol="0">
            <a:spAutoFit/>
          </a:bodyPr>
          <a:lstStyle/>
          <a:p>
            <a:r>
              <a:rPr lang="en-US" sz="2000" dirty="0">
                <a:solidFill>
                  <a:schemeClr val="accent3"/>
                </a:solidFill>
              </a:rPr>
              <a:t>Something to represent the domain.</a:t>
            </a:r>
          </a:p>
        </p:txBody>
      </p:sp>
    </p:spTree>
    <p:extLst>
      <p:ext uri="{BB962C8B-B14F-4D97-AF65-F5344CB8AC3E}">
        <p14:creationId xmlns:p14="http://schemas.microsoft.com/office/powerpoint/2010/main" val="1441288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495DD1A8-EF48-21EC-4CBF-D35F10D24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CD5BB-A8CF-C3F3-D4E5-ACD73467A2E3}"/>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CEFB33A1-C750-03C1-AA38-5D0AF2A448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2A45FF65-798E-C0AD-419B-F5AFDB381939}"/>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7975FF37-3D32-2318-2C50-46D63C8E9E6B}"/>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resources did you think of?</a:t>
            </a:r>
          </a:p>
        </p:txBody>
      </p:sp>
    </p:spTree>
    <p:extLst>
      <p:ext uri="{BB962C8B-B14F-4D97-AF65-F5344CB8AC3E}">
        <p14:creationId xmlns:p14="http://schemas.microsoft.com/office/powerpoint/2010/main" val="679297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AF201757-2FBC-13DA-2070-70D7F0A4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F6792-4C6A-D23A-652F-0DF80932C032}"/>
              </a:ext>
            </a:extLst>
          </p:cNvPr>
          <p:cNvSpPr>
            <a:spLocks noGrp="1"/>
          </p:cNvSpPr>
          <p:nvPr>
            <p:ph type="title"/>
          </p:nvPr>
        </p:nvSpPr>
        <p:spPr>
          <a:xfrm>
            <a:off x="913795" y="609600"/>
            <a:ext cx="10353762" cy="970450"/>
          </a:xfrm>
        </p:spPr>
        <p:txBody>
          <a:bodyPr>
            <a:normAutofit/>
          </a:bodyPr>
          <a:lstStyle/>
          <a:p>
            <a:r>
              <a:rPr lang="en-US" dirty="0"/>
              <a:t>The Library API | Resources?</a:t>
            </a:r>
          </a:p>
        </p:txBody>
      </p:sp>
      <p:pic>
        <p:nvPicPr>
          <p:cNvPr id="16" name="Picture 15">
            <a:extLst>
              <a:ext uri="{FF2B5EF4-FFF2-40B4-BE49-F238E27FC236}">
                <a16:creationId xmlns:a16="http://schemas.microsoft.com/office/drawing/2014/main" id="{EDF5B9AC-6357-A75D-C377-5E1C562B55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B50E14-3DA6-389F-D726-BDA59D5E306E}"/>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640A45E-AC20-A8BF-9672-17575C7B1F66}"/>
              </a:ext>
            </a:extLst>
          </p:cNvPr>
          <p:cNvSpPr>
            <a:spLocks noGrp="1"/>
          </p:cNvSpPr>
          <p:nvPr>
            <p:ph idx="1"/>
          </p:nvPr>
        </p:nvSpPr>
        <p:spPr>
          <a:xfrm>
            <a:off x="5505651" y="1536476"/>
            <a:ext cx="5639589" cy="4444388"/>
          </a:xfrm>
        </p:spPr>
        <p:txBody>
          <a:bodyPr anchor="ctr">
            <a:normAutofit/>
          </a:bodyPr>
          <a:lstStyle/>
          <a:p>
            <a:pPr>
              <a:lnSpc>
                <a:spcPct val="90000"/>
              </a:lnSpc>
            </a:pPr>
            <a:r>
              <a:rPr lang="en-US" sz="2600" dirty="0"/>
              <a:t>…/</a:t>
            </a:r>
            <a:r>
              <a:rPr lang="en-US" sz="2600" dirty="0" err="1"/>
              <a:t>api</a:t>
            </a:r>
            <a:r>
              <a:rPr lang="en-US" sz="2600" dirty="0"/>
              <a:t>/branches</a:t>
            </a:r>
          </a:p>
          <a:p>
            <a:pPr>
              <a:lnSpc>
                <a:spcPct val="90000"/>
              </a:lnSpc>
            </a:pPr>
            <a:r>
              <a:rPr lang="en-US" sz="2600" dirty="0"/>
              <a:t>…/</a:t>
            </a:r>
            <a:r>
              <a:rPr lang="en-US" sz="2600" dirty="0" err="1"/>
              <a:t>api</a:t>
            </a:r>
            <a:r>
              <a:rPr lang="en-US" sz="2600" dirty="0"/>
              <a:t>/patrons</a:t>
            </a:r>
          </a:p>
          <a:p>
            <a:pPr>
              <a:lnSpc>
                <a:spcPct val="90000"/>
              </a:lnSpc>
            </a:pPr>
            <a:r>
              <a:rPr lang="en-US" sz="2600" dirty="0"/>
              <a:t>…/</a:t>
            </a:r>
            <a:r>
              <a:rPr lang="en-US" sz="2600" dirty="0" err="1"/>
              <a:t>api</a:t>
            </a:r>
            <a:r>
              <a:rPr lang="en-US" sz="2600" dirty="0"/>
              <a:t>/loans</a:t>
            </a:r>
          </a:p>
          <a:p>
            <a:pPr>
              <a:lnSpc>
                <a:spcPct val="90000"/>
              </a:lnSpc>
            </a:pPr>
            <a:r>
              <a:rPr lang="en-US" sz="2600" dirty="0"/>
              <a:t>…/</a:t>
            </a:r>
            <a:r>
              <a:rPr lang="en-US" sz="2600" dirty="0" err="1"/>
              <a:t>api</a:t>
            </a:r>
            <a:r>
              <a:rPr lang="en-US" sz="2600" dirty="0"/>
              <a:t>/books</a:t>
            </a:r>
          </a:p>
          <a:p>
            <a:pPr>
              <a:lnSpc>
                <a:spcPct val="90000"/>
              </a:lnSpc>
            </a:pPr>
            <a:r>
              <a:rPr lang="en-US" sz="2600" dirty="0"/>
              <a:t>…/</a:t>
            </a:r>
            <a:r>
              <a:rPr lang="en-US" sz="2600" dirty="0" err="1"/>
              <a:t>api</a:t>
            </a:r>
            <a:r>
              <a:rPr lang="en-US" sz="2600" dirty="0"/>
              <a:t>/authors</a:t>
            </a:r>
          </a:p>
          <a:p>
            <a:pPr>
              <a:lnSpc>
                <a:spcPct val="90000"/>
              </a:lnSpc>
            </a:pPr>
            <a:endParaRPr lang="en-US" sz="2600" dirty="0"/>
          </a:p>
          <a:p>
            <a:pPr>
              <a:lnSpc>
                <a:spcPct val="90000"/>
              </a:lnSpc>
            </a:pPr>
            <a:r>
              <a:rPr lang="en-US" sz="2600" dirty="0"/>
              <a:t>…/</a:t>
            </a:r>
            <a:r>
              <a:rPr lang="en-US" sz="2600" dirty="0" err="1"/>
              <a:t>api</a:t>
            </a:r>
            <a:r>
              <a:rPr lang="en-US" sz="2600" dirty="0"/>
              <a:t>/library</a:t>
            </a:r>
          </a:p>
        </p:txBody>
      </p:sp>
    </p:spTree>
    <p:extLst>
      <p:ext uri="{BB962C8B-B14F-4D97-AF65-F5344CB8AC3E}">
        <p14:creationId xmlns:p14="http://schemas.microsoft.com/office/powerpoint/2010/main" val="149606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1EBE408B-D333-387F-B545-4C0EDD757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7DB15-4EF1-A521-94C5-D43BEABC1176}"/>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00DF479E-95E9-7E1A-8113-82DEAC5F5C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550776-1693-071B-8235-16A001E71CEB}"/>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4A33A91B-2A72-357E-2195-7B0745E22350}"/>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 routes (operations) did you think of?</a:t>
            </a:r>
          </a:p>
        </p:txBody>
      </p:sp>
    </p:spTree>
    <p:extLst>
      <p:ext uri="{BB962C8B-B14F-4D97-AF65-F5344CB8AC3E}">
        <p14:creationId xmlns:p14="http://schemas.microsoft.com/office/powerpoint/2010/main" val="3276958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CA10BD06-7A65-FEC2-7C0D-CBB884D62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9B893-5F12-C81F-122A-B18DF6307D06}"/>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A09D98F3-A629-8FE3-80E3-8CF6AAD933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A985502-BD9D-0CC5-F772-37275497369F}"/>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B939A0C3-CAC6-1DE1-E2FF-8A2555701B10}"/>
              </a:ext>
            </a:extLst>
          </p:cNvPr>
          <p:cNvSpPr>
            <a:spLocks noGrp="1"/>
          </p:cNvSpPr>
          <p:nvPr>
            <p:ph idx="1"/>
          </p:nvPr>
        </p:nvSpPr>
        <p:spPr>
          <a:xfrm>
            <a:off x="5505651" y="1536476"/>
            <a:ext cx="5639589" cy="4444388"/>
          </a:xfrm>
        </p:spPr>
        <p:txBody>
          <a:bodyPr anchor="ctr">
            <a:normAutofit/>
          </a:bodyPr>
          <a:lstStyle/>
          <a:p>
            <a:pPr>
              <a:lnSpc>
                <a:spcPct val="90000"/>
              </a:lnSpc>
            </a:pPr>
            <a:r>
              <a:rPr lang="en-US" sz="2400" dirty="0"/>
              <a:t>POST /</a:t>
            </a:r>
            <a:r>
              <a:rPr lang="en-US" sz="2400" dirty="0" err="1"/>
              <a:t>checkoutBook</a:t>
            </a:r>
            <a:endParaRPr lang="en-US" sz="2400" dirty="0"/>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/loans</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19769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6EB922AA-CC26-E8A9-4995-A867B1138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CC59E-191B-5055-6450-CF7D4DA4B03E}"/>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90A7A2CF-0494-3F5E-0AE4-17B5CDC7A1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E6A6B03-625B-45C6-3195-ED19A7CB89DE}"/>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E39C01A-8B05-5582-88B0-EA2AD5565DEF}"/>
              </a:ext>
            </a:extLst>
          </p:cNvPr>
          <p:cNvSpPr>
            <a:spLocks noGrp="1"/>
          </p:cNvSpPr>
          <p:nvPr>
            <p:ph idx="1"/>
          </p:nvPr>
        </p:nvSpPr>
        <p:spPr>
          <a:xfrm>
            <a:off x="5505651" y="1719356"/>
            <a:ext cx="5639589" cy="4444388"/>
          </a:xfrm>
        </p:spPr>
        <p:txBody>
          <a:bodyPr anchor="ctr">
            <a:normAutofit lnSpcReduction="10000"/>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/holds + {JSON}</a:t>
            </a:r>
          </a:p>
          <a:p>
            <a:pPr lvl="1">
              <a:lnSpc>
                <a:spcPct val="90000"/>
              </a:lnSpc>
            </a:pPr>
            <a:r>
              <a:rPr lang="en-US" sz="2400" dirty="0"/>
              <a:t>Why?</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0190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8" end="8"/>
                                            </p:txEl>
                                          </p:spTgt>
                                        </p:tgtEl>
                                        <p:attrNameLst>
                                          <p:attrName>style.visibility</p:attrName>
                                        </p:attrNameLst>
                                      </p:cBhvr>
                                      <p:to>
                                        <p:strVal val="visible"/>
                                      </p:to>
                                    </p:set>
                                    <p:animEffect transition="in" filter="fade">
                                      <p:cBhvr>
                                        <p:cTn id="16"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48613DB-40BA-2C62-1EAB-71C26DDCF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3C030-174C-729F-14B3-53FF7638A0B9}"/>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28B5F3E6-14D9-B40D-78A0-3A9AE369A3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8AF9C9B-0055-FA9A-F67E-6381898C56DC}"/>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01CE85BE-5792-0C1A-E2B4-77976893F1BF}"/>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What is better?</a:t>
            </a:r>
          </a:p>
          <a:p>
            <a:pPr lvl="1">
              <a:lnSpc>
                <a:spcPct val="90000"/>
              </a:lnSpc>
            </a:pPr>
            <a:r>
              <a:rPr lang="en-US" sz="2400" dirty="0"/>
              <a:t>POST /holds + {JSON}</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2339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56877F26-ADA5-6BB7-BD04-DFAEF250E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2F2C5-8C9E-EB4B-C3B6-7B2C434CD10F}"/>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057A8AF6-EBD7-D63E-4110-6C6449B8D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537AF269-3E6A-3C79-4BD7-94A80EAADFDA}"/>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12586708-4623-1323-F17E-C8B69DEA09AD}"/>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delete?id</a:t>
            </a:r>
            <a:r>
              <a:rPr lang="en-US" sz="2400" dirty="0"/>
              <a:t>=42</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DELETE /books/{id}</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21696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C43C3-C12C-7729-E61D-6F3658A7A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3C96D-D7D8-20E9-2B7E-F66D387C78F8}"/>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4</a:t>
            </a:r>
          </a:p>
        </p:txBody>
      </p:sp>
      <p:sp>
        <p:nvSpPr>
          <p:cNvPr id="3" name="Content Placeholder 2">
            <a:extLst>
              <a:ext uri="{FF2B5EF4-FFF2-40B4-BE49-F238E27FC236}">
                <a16:creationId xmlns:a16="http://schemas.microsoft.com/office/drawing/2014/main" id="{1A82E0CB-0CA9-929B-74D1-E49DD049328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HTTP</a:t>
            </a:r>
          </a:p>
          <a:p>
            <a:pPr marL="0" indent="0" algn="r">
              <a:buNone/>
            </a:pPr>
            <a:r>
              <a:rPr lang="en-US" dirty="0">
                <a:solidFill>
                  <a:schemeClr val="tx1"/>
                </a:solidFill>
              </a:rPr>
              <a:t>Verbs &amp; Status</a:t>
            </a:r>
          </a:p>
          <a:p>
            <a:pPr marL="0" indent="0" algn="r">
              <a:buNone/>
            </a:pPr>
            <a:r>
              <a:rPr lang="en-US" dirty="0">
                <a:solidFill>
                  <a:schemeClr val="tx1"/>
                </a:solidFill>
              </a:rPr>
              <a:t>Codes</a:t>
            </a:r>
          </a:p>
        </p:txBody>
      </p:sp>
    </p:spTree>
    <p:extLst>
      <p:ext uri="{BB962C8B-B14F-4D97-AF65-F5344CB8AC3E}">
        <p14:creationId xmlns:p14="http://schemas.microsoft.com/office/powerpoint/2010/main" val="2159536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73544-6183-798E-18FF-5DD95ABF9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A33A1-21C7-E4AE-6F76-15B746BB8F35}"/>
              </a:ext>
            </a:extLst>
          </p:cNvPr>
          <p:cNvSpPr>
            <a:spLocks noGrp="1"/>
          </p:cNvSpPr>
          <p:nvPr>
            <p:ph type="title"/>
          </p:nvPr>
        </p:nvSpPr>
        <p:spPr/>
        <p:txBody>
          <a:bodyPr/>
          <a:lstStyle/>
          <a:p>
            <a:r>
              <a:rPr lang="en-US" dirty="0"/>
              <a:t>REST API Design</a:t>
            </a:r>
          </a:p>
        </p:txBody>
      </p:sp>
      <p:sp>
        <p:nvSpPr>
          <p:cNvPr id="3" name="Content Placeholder 2">
            <a:extLst>
              <a:ext uri="{FF2B5EF4-FFF2-40B4-BE49-F238E27FC236}">
                <a16:creationId xmlns:a16="http://schemas.microsoft.com/office/drawing/2014/main" id="{08CE98DC-33C5-4541-3A2E-BC17F48D3B56}"/>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AC2A5277-4A2A-D8E3-B821-171830710409}"/>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62762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2F116-B41E-B68F-EC94-A8ECE1D95BD6}"/>
              </a:ext>
            </a:extLst>
          </p:cNvPr>
          <p:cNvSpPr>
            <a:spLocks noGrp="1"/>
          </p:cNvSpPr>
          <p:nvPr>
            <p:ph type="title"/>
          </p:nvPr>
        </p:nvSpPr>
        <p:spPr>
          <a:xfrm>
            <a:off x="913795" y="963506"/>
            <a:ext cx="3740815" cy="4827693"/>
          </a:xfrm>
        </p:spPr>
        <p:txBody>
          <a:bodyPr>
            <a:normAutofit/>
          </a:bodyPr>
          <a:lstStyle/>
          <a:p>
            <a:pPr algn="r"/>
            <a:r>
              <a:rPr lang="en-US" dirty="0"/>
              <a:t>Audience Poll</a:t>
            </a:r>
            <a:endParaRPr lang="en-US"/>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BA6AC7-C47C-16AA-2D9F-3E5C48055BB0}"/>
              </a:ext>
            </a:extLst>
          </p:cNvPr>
          <p:cNvSpPr>
            <a:spLocks noGrp="1"/>
          </p:cNvSpPr>
          <p:nvPr>
            <p:ph idx="1"/>
          </p:nvPr>
        </p:nvSpPr>
        <p:spPr>
          <a:xfrm>
            <a:off x="5307765" y="963507"/>
            <a:ext cx="5959791" cy="4827694"/>
          </a:xfrm>
          <a:effectLst/>
        </p:spPr>
        <p:txBody>
          <a:bodyPr anchor="ctr">
            <a:normAutofit/>
          </a:bodyPr>
          <a:lstStyle/>
          <a:p>
            <a:r>
              <a:rPr lang="en-US" dirty="0">
                <a:solidFill>
                  <a:schemeClr val="tx1"/>
                </a:solidFill>
              </a:rPr>
              <a:t>What is your experience level with REST API?  In a scale of 1 to 10 (you can’t use 7), in the aggregate, how do you rate yourself on these skills:</a:t>
            </a:r>
          </a:p>
          <a:p>
            <a:pPr lvl="1"/>
            <a:r>
              <a:rPr lang="en-US" dirty="0">
                <a:solidFill>
                  <a:schemeClr val="tx1"/>
                </a:solidFill>
              </a:rPr>
              <a:t>Networking basics: HTTP, JSON, Client-Server Architecture, HTTP Status Codes</a:t>
            </a:r>
          </a:p>
          <a:p>
            <a:pPr lvl="1"/>
            <a:r>
              <a:rPr lang="en-US" dirty="0">
                <a:solidFill>
                  <a:schemeClr val="tx1"/>
                </a:solidFill>
              </a:rPr>
              <a:t>REST API concepts (e.g., Resource Modeling, AuthN/</a:t>
            </a:r>
            <a:r>
              <a:rPr lang="en-US" dirty="0" err="1">
                <a:solidFill>
                  <a:schemeClr val="tx1"/>
                </a:solidFill>
              </a:rPr>
              <a:t>AuthR</a:t>
            </a:r>
            <a:r>
              <a:rPr lang="en-US" dirty="0">
                <a:solidFill>
                  <a:schemeClr val="tx1"/>
                </a:solidFill>
              </a:rPr>
              <a:t>, “</a:t>
            </a:r>
            <a:r>
              <a:rPr lang="en-US" dirty="0" err="1">
                <a:solidFill>
                  <a:schemeClr val="tx1"/>
                </a:solidFill>
              </a:rPr>
              <a:t>ilities</a:t>
            </a:r>
            <a:r>
              <a:rPr lang="en-US" dirty="0">
                <a:solidFill>
                  <a:schemeClr val="tx1"/>
                </a:solidFill>
              </a:rPr>
              <a:t>”, Four 9s, etc.)</a:t>
            </a:r>
          </a:p>
          <a:p>
            <a:pPr lvl="1"/>
            <a:r>
              <a:rPr lang="en-US" dirty="0">
                <a:solidFill>
                  <a:schemeClr val="tx1"/>
                </a:solidFill>
              </a:rPr>
              <a:t>Run-Time environments: PCs, VMs, Containers, Orchestrations</a:t>
            </a:r>
          </a:p>
          <a:p>
            <a:pPr lvl="1"/>
            <a:r>
              <a:rPr lang="en-US" dirty="0">
                <a:solidFill>
                  <a:schemeClr val="tx1"/>
                </a:solidFill>
              </a:rPr>
              <a:t>And so on, and so forth…</a:t>
            </a:r>
          </a:p>
          <a:p>
            <a:pPr lvl="1"/>
            <a:endParaRPr lang="en-US" dirty="0">
              <a:solidFill>
                <a:schemeClr val="tx1"/>
              </a:solidFill>
            </a:endParaRPr>
          </a:p>
        </p:txBody>
      </p:sp>
    </p:spTree>
    <p:extLst>
      <p:ext uri="{BB962C8B-B14F-4D97-AF65-F5344CB8AC3E}">
        <p14:creationId xmlns:p14="http://schemas.microsoft.com/office/powerpoint/2010/main" val="2126981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28CC7-7265-0E7D-FA8C-7DE48728C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46054-DEEC-55A8-7550-A464B988B5C2}"/>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GET</a:t>
            </a:r>
            <a:r>
              <a:rPr lang="en-US" dirty="0"/>
              <a:t> Method</a:t>
            </a:r>
            <a:endParaRPr lang="en-US" dirty="0">
              <a:solidFill>
                <a:srgbClr val="00B050"/>
              </a:solidFill>
            </a:endParaRPr>
          </a:p>
        </p:txBody>
      </p:sp>
      <p:sp>
        <p:nvSpPr>
          <p:cNvPr id="3" name="Content Placeholder 2">
            <a:extLst>
              <a:ext uri="{FF2B5EF4-FFF2-40B4-BE49-F238E27FC236}">
                <a16:creationId xmlns:a16="http://schemas.microsoft.com/office/drawing/2014/main" id="{80E03D70-7CCF-B420-EACC-B4A14863FAA4}"/>
              </a:ext>
            </a:extLst>
          </p:cNvPr>
          <p:cNvSpPr>
            <a:spLocks noGrp="1"/>
          </p:cNvSpPr>
          <p:nvPr>
            <p:ph idx="1"/>
          </p:nvPr>
        </p:nvSpPr>
        <p:spPr>
          <a:xfrm>
            <a:off x="913795" y="1732449"/>
            <a:ext cx="4426301" cy="4058751"/>
          </a:xfrm>
        </p:spPr>
        <p:txBody>
          <a:bodyPr>
            <a:normAutofit fontScale="92500" lnSpcReduction="20000"/>
          </a:bodyPr>
          <a:lstStyle/>
          <a:p>
            <a:r>
              <a:rPr lang="en-US" dirty="0"/>
              <a:t>It requests transfer (to the client) of an existing selected representation for the target resource</a:t>
            </a:r>
          </a:p>
          <a:p>
            <a:r>
              <a:rPr lang="en-US" dirty="0"/>
              <a:t>See </a:t>
            </a:r>
            <a:r>
              <a:rPr lang="en-US" dirty="0">
                <a:solidFill>
                  <a:srgbClr val="FFC000"/>
                </a:solidFill>
              </a:rPr>
              <a:t>RFC 9110 </a:t>
            </a:r>
            <a:r>
              <a:rPr lang="en-US" dirty="0"/>
              <a:t>| </a:t>
            </a:r>
            <a:r>
              <a:rPr lang="en-US" dirty="0">
                <a:solidFill>
                  <a:srgbClr val="FFC000"/>
                </a:solidFill>
              </a:rPr>
              <a:t>Part 9.3.1 </a:t>
            </a:r>
            <a:r>
              <a:rPr lang="en-US" dirty="0"/>
              <a:t>for more information</a:t>
            </a:r>
          </a:p>
          <a:p>
            <a:r>
              <a:rPr lang="en-US" dirty="0"/>
              <a:t>It can be used to return multiple resources or a single resource</a:t>
            </a:r>
          </a:p>
          <a:p>
            <a:r>
              <a:rPr lang="en-US" dirty="0"/>
              <a:t>For single resource retrieval, it is an idempotent request (same request {id} returns the same data)</a:t>
            </a:r>
          </a:p>
          <a:p>
            <a:r>
              <a:rPr lang="en-US" dirty="0"/>
              <a:t>Response for request may be cached. Can override with Cache-Control header field</a:t>
            </a:r>
          </a:p>
          <a:p>
            <a:endParaRPr lang="en-US" dirty="0"/>
          </a:p>
          <a:p>
            <a:pPr lvl="2"/>
            <a:endParaRPr lang="en-US" dirty="0"/>
          </a:p>
        </p:txBody>
      </p:sp>
      <p:sp>
        <p:nvSpPr>
          <p:cNvPr id="4" name="Content Placeholder 2">
            <a:extLst>
              <a:ext uri="{FF2B5EF4-FFF2-40B4-BE49-F238E27FC236}">
                <a16:creationId xmlns:a16="http://schemas.microsoft.com/office/drawing/2014/main" id="{21E16AEC-794A-BF31-6DF1-42F721A8A096}"/>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a:t>
            </a:r>
            <a:r>
              <a:rPr lang="en-US" sz="1600" dirty="0" err="1">
                <a:latin typeface="Courier New" panose="02070309020205020404" pitchFamily="49" charset="0"/>
                <a:cs typeface="Courier New" panose="02070309020205020404" pitchFamily="49" charset="0"/>
              </a:rPr>
              <a:t>books?search-filters</a:t>
            </a:r>
            <a:r>
              <a:rPr lang="en-US" sz="1600" dirty="0">
                <a:latin typeface="Courier New" panose="02070309020205020404" pitchFamily="49" charset="0"/>
                <a:cs typeface="Courier New" panose="02070309020205020404" pitchFamily="49" charset="0"/>
              </a:rPr>
              <a:t>={}</a:t>
            </a:r>
            <a:endParaRPr lang="en-US" dirty="0"/>
          </a:p>
          <a:p>
            <a:pPr lvl="2"/>
            <a:r>
              <a:rPr lang="en-US" sz="1400" dirty="0"/>
              <a:t>Show me a list of books</a:t>
            </a:r>
          </a:p>
          <a:p>
            <a:pPr lvl="2"/>
            <a:r>
              <a:rPr lang="en-US" sz="1400" dirty="0"/>
              <a:t>Responds with {JSON} with a list of book resources, data about each book is high-level</a:t>
            </a:r>
          </a:p>
          <a:p>
            <a:pPr lvl="2"/>
            <a:r>
              <a:rPr lang="en-US" sz="1400" dirty="0"/>
              <a:t>May do pagination based on filters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a:t>
            </a:r>
          </a:p>
          <a:p>
            <a:pPr lvl="2"/>
            <a:r>
              <a:rPr lang="en-US" sz="1400" dirty="0"/>
              <a:t>Show me book with ID = </a:t>
            </a:r>
            <a:r>
              <a:rPr lang="en-US" sz="1400" dirty="0">
                <a:latin typeface="Courier New" panose="02070309020205020404" pitchFamily="49" charset="0"/>
                <a:cs typeface="Courier New" panose="02070309020205020404" pitchFamily="49" charset="0"/>
              </a:rPr>
              <a:t>{id}</a:t>
            </a:r>
          </a:p>
          <a:p>
            <a:pPr lvl="2"/>
            <a:r>
              <a:rPr lang="en-US" sz="1400" dirty="0"/>
              <a:t>Responds with {JSON} with data about that specific book-id</a:t>
            </a:r>
          </a:p>
          <a:p>
            <a:pPr lvl="2"/>
            <a:r>
              <a:rPr lang="en-US" sz="1400" dirty="0"/>
              <a:t>Payload may contain data about a book resource and immediate, related, resources (e.g., Author)</a:t>
            </a:r>
          </a:p>
          <a:p>
            <a:pPr marL="450000" lvl="1" indent="0">
              <a:buNone/>
            </a:pPr>
            <a:endParaRPr lang="en-US" dirty="0"/>
          </a:p>
        </p:txBody>
      </p:sp>
    </p:spTree>
    <p:extLst>
      <p:ext uri="{BB962C8B-B14F-4D97-AF65-F5344CB8AC3E}">
        <p14:creationId xmlns:p14="http://schemas.microsoft.com/office/powerpoint/2010/main" val="4086691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DF655-C30A-234F-9A63-82228665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1B388-4223-BB71-7139-B0DB996F90EE}"/>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POST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FF23E532-D786-18BD-AAE2-F5F6C847080C}"/>
              </a:ext>
            </a:extLst>
          </p:cNvPr>
          <p:cNvSpPr>
            <a:spLocks noGrp="1"/>
          </p:cNvSpPr>
          <p:nvPr>
            <p:ph idx="1"/>
          </p:nvPr>
        </p:nvSpPr>
        <p:spPr>
          <a:xfrm>
            <a:off x="913795" y="1732449"/>
            <a:ext cx="4426301" cy="4058751"/>
          </a:xfrm>
        </p:spPr>
        <p:txBody>
          <a:bodyPr>
            <a:normAutofit fontScale="85000" lnSpcReduction="10000"/>
          </a:bodyPr>
          <a:lstStyle/>
          <a:p>
            <a:r>
              <a:rPr lang="en-US" dirty="0"/>
              <a:t>It requests that the target resource interprets the payload in the request to create a new instance of the resource</a:t>
            </a:r>
          </a:p>
          <a:p>
            <a:r>
              <a:rPr lang="en-US" dirty="0"/>
              <a:t>Make user to validate the client input (trust but verify)</a:t>
            </a:r>
          </a:p>
          <a:p>
            <a:r>
              <a:rPr lang="en-US" dirty="0"/>
              <a:t>See </a:t>
            </a:r>
            <a:r>
              <a:rPr lang="en-US" dirty="0">
                <a:solidFill>
                  <a:srgbClr val="FFC000"/>
                </a:solidFill>
              </a:rPr>
              <a:t>RFC 9110 </a:t>
            </a:r>
            <a:r>
              <a:rPr lang="en-US" dirty="0"/>
              <a:t>| </a:t>
            </a:r>
            <a:r>
              <a:rPr lang="en-US" dirty="0">
                <a:solidFill>
                  <a:srgbClr val="FFC000"/>
                </a:solidFill>
              </a:rPr>
              <a:t>Part 9.3.3 </a:t>
            </a:r>
            <a:r>
              <a:rPr lang="en-US" dirty="0"/>
              <a:t>for more information</a:t>
            </a:r>
          </a:p>
          <a:p>
            <a:r>
              <a:rPr lang="en-US" dirty="0"/>
              <a:t>It may be used create resources in-bulk.</a:t>
            </a:r>
          </a:p>
          <a:p>
            <a:r>
              <a:rPr lang="en-US" dirty="0"/>
              <a:t>Not idempotent</a:t>
            </a:r>
          </a:p>
          <a:p>
            <a:r>
              <a:rPr lang="en-US" dirty="0"/>
              <a:t>Bulk updates is not “pure” REST but the pragmatic benefits usually outweigh the theoretical REST ~ use the pattern guided by experience</a:t>
            </a:r>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ACF2D453-C6DA-2345-B9F8-9ED97412238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rgbClr val="00B0F0"/>
                </a:solidFill>
              </a:rPr>
              <a:t>POST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 + {JSON}</a:t>
            </a:r>
            <a:endParaRPr lang="en-US" dirty="0"/>
          </a:p>
          <a:p>
            <a:pPr lvl="2"/>
            <a:r>
              <a:rPr lang="en-US" sz="1400" dirty="0"/>
              <a:t>Add a new book resource</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201 – Created</a:t>
            </a:r>
            <a:r>
              <a:rPr lang="en-US" sz="1200" dirty="0"/>
              <a:t> </a:t>
            </a:r>
          </a:p>
          <a:p>
            <a:pPr lvl="1"/>
            <a:r>
              <a:rPr lang="en-US" dirty="0">
                <a:solidFill>
                  <a:srgbClr val="00B0F0"/>
                </a:solidFill>
              </a:rPr>
              <a:t>POST</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p:txBody>
      </p:sp>
    </p:spTree>
    <p:extLst>
      <p:ext uri="{BB962C8B-B14F-4D97-AF65-F5344CB8AC3E}">
        <p14:creationId xmlns:p14="http://schemas.microsoft.com/office/powerpoint/2010/main" val="1128163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D543D-6E58-D4C5-A26D-6BBC75856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CDE81-90FE-AA55-81E7-41294C46FBC0}"/>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PUT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506884E1-E518-A8F9-2331-F182C7FD3E63}"/>
              </a:ext>
            </a:extLst>
          </p:cNvPr>
          <p:cNvSpPr>
            <a:spLocks noGrp="1"/>
          </p:cNvSpPr>
          <p:nvPr>
            <p:ph idx="1"/>
          </p:nvPr>
        </p:nvSpPr>
        <p:spPr>
          <a:xfrm>
            <a:off x="913795" y="1732449"/>
            <a:ext cx="4426301" cy="4058751"/>
          </a:xfrm>
        </p:spPr>
        <p:txBody>
          <a:bodyPr>
            <a:normAutofit/>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Some frameworks interpret this literally ~ watch out~ Test! Test! Test!</a:t>
            </a:r>
          </a:p>
          <a:p>
            <a:endParaRPr lang="en-US" dirty="0"/>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C38F673D-A54B-73F0-EC42-3721241540EE}"/>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PUT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 + {JSON}</a:t>
            </a:r>
            <a:endParaRPr lang="en-US" dirty="0"/>
          </a:p>
          <a:p>
            <a:pPr lvl="2"/>
            <a:r>
              <a:rPr lang="en-US" sz="1400" dirty="0"/>
              <a:t>Update an existing book resource based on JSON body</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204 – No Content</a:t>
            </a:r>
            <a:r>
              <a:rPr lang="en-US" sz="1200" dirty="0"/>
              <a:t> </a:t>
            </a:r>
          </a:p>
          <a:p>
            <a:pPr lvl="1"/>
            <a:endParaRPr lang="en-US" dirty="0"/>
          </a:p>
        </p:txBody>
      </p:sp>
    </p:spTree>
    <p:extLst>
      <p:ext uri="{BB962C8B-B14F-4D97-AF65-F5344CB8AC3E}">
        <p14:creationId xmlns:p14="http://schemas.microsoft.com/office/powerpoint/2010/main" val="2486291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B6EF-2E43-57A6-C394-942D9B89C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2DB74-B7A4-F8CF-2946-8CA1F60AB76B}"/>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PATCH</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8174C298-7AC5-D08A-C9E9-09113277D014}"/>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D8F2242D-752C-1F24-7379-550D870C387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PATCH</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 + {</a:t>
            </a:r>
            <a:r>
              <a:rPr lang="en-US" sz="1400" dirty="0" err="1">
                <a:latin typeface="Courier New" panose="02070309020205020404" pitchFamily="49" charset="0"/>
                <a:cs typeface="Courier New" panose="02070309020205020404" pitchFamily="49" charset="0"/>
              </a:rPr>
              <a:t>isChkeckedOut</a:t>
            </a:r>
            <a:r>
              <a:rPr lang="en-US" sz="1400" dirty="0">
                <a:latin typeface="Courier New" panose="02070309020205020404" pitchFamily="49" charset="0"/>
                <a:cs typeface="Courier New" panose="02070309020205020404" pitchFamily="49" charset="0"/>
              </a:rPr>
              <a:t> = true}</a:t>
            </a:r>
            <a:endParaRPr lang="en-US" dirty="0"/>
          </a:p>
          <a:p>
            <a:pPr lvl="1"/>
            <a:r>
              <a:rPr lang="en-US" sz="1600" dirty="0"/>
              <a:t>Update specific attribute(s) of an existing book resource based on JSON body</a:t>
            </a:r>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endParaRPr lang="en-US" dirty="0"/>
          </a:p>
        </p:txBody>
      </p:sp>
    </p:spTree>
    <p:extLst>
      <p:ext uri="{BB962C8B-B14F-4D97-AF65-F5344CB8AC3E}">
        <p14:creationId xmlns:p14="http://schemas.microsoft.com/office/powerpoint/2010/main" val="2437220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D03D6-5C0F-CA3E-86DD-0A6FA99A1F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CEBFD-EE04-2F40-FE40-9696A5DE0FCD}"/>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DELETE</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AC7CD8A8-33CB-02AA-5E7B-A58AD3EB3C81}"/>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F37415D7-A45F-15C7-D773-2BB4528627D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C00000"/>
                </a:solidFill>
              </a:rPr>
              <a:t>DELETE</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endParaRPr lang="en-US" dirty="0"/>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r>
              <a:rPr lang="en-US" dirty="0">
                <a:solidFill>
                  <a:srgbClr val="C00000"/>
                </a:solidFill>
              </a:rPr>
              <a:t>DELETE</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a:p>
            <a:pPr lvl="1"/>
            <a:endParaRPr lang="en-US" sz="1400" dirty="0"/>
          </a:p>
          <a:p>
            <a:pPr lvl="2"/>
            <a:r>
              <a:rPr lang="en-US" dirty="0"/>
              <a:t>[{book-id-1}, {book-id-2}, …]</a:t>
            </a:r>
          </a:p>
        </p:txBody>
      </p:sp>
    </p:spTree>
    <p:extLst>
      <p:ext uri="{BB962C8B-B14F-4D97-AF65-F5344CB8AC3E}">
        <p14:creationId xmlns:p14="http://schemas.microsoft.com/office/powerpoint/2010/main" val="3537769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5F37A-C20A-04B5-FD50-DAA1C2374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8E1E4-718D-52FE-0FBF-162BC449DAB0}"/>
              </a:ext>
            </a:extLst>
          </p:cNvPr>
          <p:cNvSpPr>
            <a:spLocks noGrp="1"/>
          </p:cNvSpPr>
          <p:nvPr>
            <p:ph type="title"/>
          </p:nvPr>
        </p:nvSpPr>
        <p:spPr/>
        <p:txBody>
          <a:bodyPr/>
          <a:lstStyle/>
          <a:p>
            <a:r>
              <a:rPr lang="en-US" dirty="0"/>
              <a:t>REST API Design | HTTP Codes</a:t>
            </a:r>
          </a:p>
        </p:txBody>
      </p:sp>
      <p:sp>
        <p:nvSpPr>
          <p:cNvPr id="3" name="Content Placeholder 2">
            <a:extLst>
              <a:ext uri="{FF2B5EF4-FFF2-40B4-BE49-F238E27FC236}">
                <a16:creationId xmlns:a16="http://schemas.microsoft.com/office/drawing/2014/main" id="{0C109AD2-F26E-E5EC-3F58-926DB1ED7051}"/>
              </a:ext>
            </a:extLst>
          </p:cNvPr>
          <p:cNvSpPr>
            <a:spLocks noGrp="1"/>
          </p:cNvSpPr>
          <p:nvPr>
            <p:ph idx="1"/>
          </p:nvPr>
        </p:nvSpPr>
        <p:spPr>
          <a:xfrm>
            <a:off x="385887" y="1580049"/>
            <a:ext cx="5459573" cy="5031061"/>
          </a:xfrm>
        </p:spPr>
        <p:txBody>
          <a:bodyPr>
            <a:normAutofit fontScale="62500" lnSpcReduction="20000"/>
          </a:bodyPr>
          <a:lstStyle/>
          <a:p>
            <a:r>
              <a:rPr lang="en-US" dirty="0"/>
              <a:t>Map requests/responses from </a:t>
            </a:r>
            <a:r>
              <a:rPr lang="en-US" dirty="0">
                <a:solidFill>
                  <a:srgbClr val="FFC000"/>
                </a:solidFill>
              </a:rPr>
              <a:t>HTTP</a:t>
            </a:r>
            <a:r>
              <a:rPr lang="en-US" dirty="0"/>
              <a:t> Verbs to </a:t>
            </a:r>
            <a:r>
              <a:rPr lang="en-US" dirty="0">
                <a:solidFill>
                  <a:srgbClr val="FFC000"/>
                </a:solidFill>
              </a:rPr>
              <a:t>HTTP</a:t>
            </a:r>
            <a:r>
              <a:rPr lang="en-US" dirty="0"/>
              <a:t> Status Codes</a:t>
            </a:r>
          </a:p>
          <a:p>
            <a:r>
              <a:rPr lang="en-US" dirty="0">
                <a:solidFill>
                  <a:srgbClr val="00B050"/>
                </a:solidFill>
              </a:rPr>
              <a:t>GET</a:t>
            </a:r>
            <a:r>
              <a:rPr lang="en-US" dirty="0"/>
              <a:t> – Retrieve a resource</a:t>
            </a:r>
          </a:p>
          <a:p>
            <a:pPr lvl="1"/>
            <a:r>
              <a:rPr lang="en-US" dirty="0"/>
              <a:t>200 Ok; 304 Not Modified; 404 Not Found</a:t>
            </a:r>
          </a:p>
          <a:p>
            <a:r>
              <a:rPr lang="en-US" dirty="0">
                <a:solidFill>
                  <a:srgbClr val="00B0F0"/>
                </a:solidFill>
              </a:rPr>
              <a:t>POST</a:t>
            </a:r>
            <a:r>
              <a:rPr lang="en-US" dirty="0"/>
              <a:t> – Create a resource</a:t>
            </a:r>
          </a:p>
          <a:p>
            <a:pPr lvl="1"/>
            <a:r>
              <a:rPr lang="en-US" dirty="0"/>
              <a:t>201 Created; 200 OK + JSON; 202 Accepted (callback is needed to ensure creation was OK); 204 No Content is acceptable for “action” style POST operations (e.g., command type of endpoint)</a:t>
            </a:r>
          </a:p>
          <a:p>
            <a:r>
              <a:rPr lang="en-US" dirty="0">
                <a:solidFill>
                  <a:srgbClr val="FFC000"/>
                </a:solidFill>
              </a:rPr>
              <a:t>PUT</a:t>
            </a:r>
            <a:r>
              <a:rPr lang="en-US" dirty="0"/>
              <a:t> – Replace a whole resource</a:t>
            </a:r>
          </a:p>
          <a:p>
            <a:pPr lvl="1"/>
            <a:r>
              <a:rPr lang="en-US" dirty="0"/>
              <a:t>204 No Content; 200 OK + JSON</a:t>
            </a:r>
          </a:p>
          <a:p>
            <a:r>
              <a:rPr lang="en-US" dirty="0">
                <a:solidFill>
                  <a:srgbClr val="FFC000"/>
                </a:solidFill>
              </a:rPr>
              <a:t>PATCH</a:t>
            </a:r>
            <a:r>
              <a:rPr lang="en-US" dirty="0"/>
              <a:t> – Partially update a resource</a:t>
            </a:r>
          </a:p>
          <a:p>
            <a:pPr lvl="1"/>
            <a:r>
              <a:rPr lang="en-US" dirty="0"/>
              <a:t>200 OK; 204 No Content; 404 Not Found; 409 Conflict / 412 Precondition Failed common when using e-Tags</a:t>
            </a:r>
          </a:p>
          <a:p>
            <a:r>
              <a:rPr lang="en-US" dirty="0">
                <a:solidFill>
                  <a:srgbClr val="FF0000"/>
                </a:solidFill>
              </a:rPr>
              <a:t>DELETE</a:t>
            </a:r>
            <a:r>
              <a:rPr lang="en-US" dirty="0"/>
              <a:t> – Remove a resource</a:t>
            </a:r>
          </a:p>
          <a:p>
            <a:pPr lvl="1"/>
            <a:r>
              <a:rPr lang="en-US" dirty="0"/>
              <a:t>204 No Content; 200 OK + JSON; 404 Not Found; 202 Accepted (for asynchronous deletes)</a:t>
            </a:r>
          </a:p>
          <a:p>
            <a:r>
              <a:rPr lang="en-US" dirty="0">
                <a:solidFill>
                  <a:schemeClr val="accent3"/>
                </a:solidFill>
              </a:rPr>
              <a:t>HEAD</a:t>
            </a:r>
            <a:r>
              <a:rPr lang="en-US" dirty="0"/>
              <a:t> – Retrieves headers only</a:t>
            </a:r>
          </a:p>
          <a:p>
            <a:pPr lvl="1"/>
            <a:r>
              <a:rPr lang="en-US" dirty="0"/>
              <a:t>200 OK; </a:t>
            </a:r>
          </a:p>
          <a:p>
            <a:r>
              <a:rPr lang="en-US" dirty="0">
                <a:solidFill>
                  <a:schemeClr val="accent3"/>
                </a:solidFill>
              </a:rPr>
              <a:t>OPTIONS</a:t>
            </a:r>
            <a:r>
              <a:rPr lang="en-US" dirty="0"/>
              <a:t> – Discovery methods/metadata</a:t>
            </a:r>
          </a:p>
          <a:p>
            <a:pPr lvl="1"/>
            <a:r>
              <a:rPr lang="en-US" dirty="0"/>
              <a:t>204 No Content or 200 OK with “Allow” and “CORS” headers; 404 Not Found if “target” option is required</a:t>
            </a:r>
          </a:p>
          <a:p>
            <a:pPr lvl="2"/>
            <a:endParaRPr lang="en-US" dirty="0"/>
          </a:p>
        </p:txBody>
      </p:sp>
      <p:sp>
        <p:nvSpPr>
          <p:cNvPr id="5" name="Content Placeholder 2">
            <a:extLst>
              <a:ext uri="{FF2B5EF4-FFF2-40B4-BE49-F238E27FC236}">
                <a16:creationId xmlns:a16="http://schemas.microsoft.com/office/drawing/2014/main" id="{430963A6-B3B4-058B-8767-9F094B77099A}"/>
              </a:ext>
            </a:extLst>
          </p:cNvPr>
          <p:cNvSpPr txBox="1">
            <a:spLocks/>
          </p:cNvSpPr>
          <p:nvPr/>
        </p:nvSpPr>
        <p:spPr>
          <a:xfrm>
            <a:off x="6373368" y="1580051"/>
            <a:ext cx="5532120" cy="2662765"/>
          </a:xfrm>
          <a:prstGeom prst="rect">
            <a:avLst/>
          </a:prstGeom>
          <a:effectLst>
            <a:outerShdw blurRad="25400" dir="17880000">
              <a:srgbClr val="000000">
                <a:alpha val="46000"/>
              </a:srgbClr>
            </a:outerShdw>
          </a:effectLst>
        </p:spPr>
        <p:txBody>
          <a:bodyPr vert="horz" lIns="91440" tIns="45720" rIns="91440" bIns="45720" rtlCol="0" anchor="t">
            <a:normAutofit fontScale="6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Cross-cutting HTTP Status Codes for any HTTP Verb</a:t>
            </a:r>
          </a:p>
          <a:p>
            <a:pPr lvl="1"/>
            <a:r>
              <a:rPr lang="en-US" dirty="0"/>
              <a:t>400 Bad Request</a:t>
            </a:r>
          </a:p>
          <a:p>
            <a:pPr lvl="1"/>
            <a:r>
              <a:rPr lang="en-US" dirty="0"/>
              <a:t>401 Unauthorized</a:t>
            </a:r>
          </a:p>
          <a:p>
            <a:pPr lvl="1"/>
            <a:r>
              <a:rPr lang="en-US" dirty="0"/>
              <a:t>403 Forbidden</a:t>
            </a:r>
          </a:p>
          <a:p>
            <a:pPr lvl="1"/>
            <a:r>
              <a:rPr lang="en-US" dirty="0"/>
              <a:t>405 Method not Allowed</a:t>
            </a:r>
          </a:p>
          <a:p>
            <a:pPr lvl="1"/>
            <a:r>
              <a:rPr lang="en-US" dirty="0"/>
              <a:t>415 Unsupported Media Type</a:t>
            </a:r>
          </a:p>
          <a:p>
            <a:pPr lvl="1"/>
            <a:r>
              <a:rPr lang="en-US" dirty="0"/>
              <a:t>429 Too many requests (specially for quotas)</a:t>
            </a:r>
          </a:p>
          <a:p>
            <a:pPr lvl="1"/>
            <a:r>
              <a:rPr lang="en-US" dirty="0"/>
              <a:t>500 Internal Server Error</a:t>
            </a:r>
          </a:p>
          <a:p>
            <a:pPr lvl="1"/>
            <a:r>
              <a:rPr lang="en-US" dirty="0"/>
              <a:t>503 Service Unavailable</a:t>
            </a:r>
          </a:p>
          <a:p>
            <a:r>
              <a:rPr lang="en-US" dirty="0"/>
              <a:t>More Info – Check out RFC 9110</a:t>
            </a:r>
          </a:p>
          <a:p>
            <a:endParaRPr lang="en-US" dirty="0"/>
          </a:p>
        </p:txBody>
      </p:sp>
      <p:pic>
        <p:nvPicPr>
          <p:cNvPr id="7" name="Picture 6">
            <a:extLst>
              <a:ext uri="{FF2B5EF4-FFF2-40B4-BE49-F238E27FC236}">
                <a16:creationId xmlns:a16="http://schemas.microsoft.com/office/drawing/2014/main" id="{70CE2634-3AF9-C359-5236-E1C014BB1F38}"/>
              </a:ext>
            </a:extLst>
          </p:cNvPr>
          <p:cNvPicPr>
            <a:picLocks noChangeAspect="1"/>
          </p:cNvPicPr>
          <p:nvPr/>
        </p:nvPicPr>
        <p:blipFill>
          <a:blip r:embed="rId2"/>
          <a:stretch>
            <a:fillRect/>
          </a:stretch>
        </p:blipFill>
        <p:spPr>
          <a:xfrm>
            <a:off x="6467104" y="4242816"/>
            <a:ext cx="5191496" cy="2324255"/>
          </a:xfrm>
          <a:prstGeom prst="rect">
            <a:avLst/>
          </a:prstGeom>
        </p:spPr>
      </p:pic>
    </p:spTree>
    <p:extLst>
      <p:ext uri="{BB962C8B-B14F-4D97-AF65-F5344CB8AC3E}">
        <p14:creationId xmlns:p14="http://schemas.microsoft.com/office/powerpoint/2010/main" val="1093412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AA12-0E4F-DD04-0FB7-68254602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DDFBF-0239-975F-0879-2A6F8B0D8B47}"/>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The</a:t>
            </a:r>
            <a:br>
              <a:rPr lang="en-US" sz="5200" dirty="0"/>
            </a:br>
            <a:r>
              <a:rPr lang="en-US" sz="5200" dirty="0"/>
              <a:t>Recap _</a:t>
            </a:r>
          </a:p>
        </p:txBody>
      </p:sp>
      <p:sp>
        <p:nvSpPr>
          <p:cNvPr id="3" name="Content Placeholder 2">
            <a:extLst>
              <a:ext uri="{FF2B5EF4-FFF2-40B4-BE49-F238E27FC236}">
                <a16:creationId xmlns:a16="http://schemas.microsoft.com/office/drawing/2014/main" id="{14694732-554A-B817-3CF2-24C5282F4DE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Day</a:t>
            </a:r>
          </a:p>
          <a:p>
            <a:pPr marL="0" indent="0" algn="r">
              <a:buNone/>
            </a:pPr>
            <a:r>
              <a:rPr lang="en-US" dirty="0">
                <a:solidFill>
                  <a:schemeClr val="tx1"/>
                </a:solidFill>
              </a:rPr>
              <a:t>Uno</a:t>
            </a:r>
          </a:p>
        </p:txBody>
      </p:sp>
    </p:spTree>
    <p:extLst>
      <p:ext uri="{BB962C8B-B14F-4D97-AF65-F5344CB8AC3E}">
        <p14:creationId xmlns:p14="http://schemas.microsoft.com/office/powerpoint/2010/main" val="7547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F2D0-7645-8C0D-6D38-1695E40D0860}"/>
              </a:ext>
            </a:extLst>
          </p:cNvPr>
          <p:cNvSpPr>
            <a:spLocks noGrp="1"/>
          </p:cNvSpPr>
          <p:nvPr>
            <p:ph type="title"/>
          </p:nvPr>
        </p:nvSpPr>
        <p:spPr/>
        <p:txBody>
          <a:bodyPr/>
          <a:lstStyle/>
          <a:p>
            <a:r>
              <a:rPr lang="en-US" dirty="0"/>
              <a:t>Day One | Recap</a:t>
            </a:r>
          </a:p>
        </p:txBody>
      </p:sp>
      <p:sp>
        <p:nvSpPr>
          <p:cNvPr id="3" name="Content Placeholder 2">
            <a:extLst>
              <a:ext uri="{FF2B5EF4-FFF2-40B4-BE49-F238E27FC236}">
                <a16:creationId xmlns:a16="http://schemas.microsoft.com/office/drawing/2014/main" id="{74ED2E6E-0FA0-9295-55FF-481260CA906B}"/>
              </a:ext>
            </a:extLst>
          </p:cNvPr>
          <p:cNvSpPr>
            <a:spLocks noGrp="1"/>
          </p:cNvSpPr>
          <p:nvPr>
            <p:ph idx="1"/>
          </p:nvPr>
        </p:nvSpPr>
        <p:spPr>
          <a:xfrm>
            <a:off x="913795" y="1732449"/>
            <a:ext cx="4490309" cy="4058751"/>
          </a:xfrm>
        </p:spPr>
        <p:txBody>
          <a:bodyPr/>
          <a:lstStyle/>
          <a:p>
            <a:r>
              <a:rPr lang="en-US" dirty="0"/>
              <a:t>REST is everywhere</a:t>
            </a:r>
          </a:p>
          <a:p>
            <a:r>
              <a:rPr lang="en-US" dirty="0"/>
              <a:t>There are options (</a:t>
            </a:r>
            <a:r>
              <a:rPr lang="en-US" dirty="0" err="1"/>
              <a:t>gRPC</a:t>
            </a:r>
            <a:r>
              <a:rPr lang="en-US" dirty="0"/>
              <a:t>, </a:t>
            </a:r>
            <a:r>
              <a:rPr lang="en-US" dirty="0" err="1"/>
              <a:t>GraphQL</a:t>
            </a:r>
            <a:r>
              <a:rPr lang="en-US" dirty="0"/>
              <a:t>) and trade-offs</a:t>
            </a:r>
          </a:p>
          <a:p>
            <a:r>
              <a:rPr lang="en-US" dirty="0"/>
              <a:t>Domain Analysis helps a lot – goes a long way</a:t>
            </a:r>
          </a:p>
          <a:p>
            <a:r>
              <a:rPr lang="en-US" dirty="0"/>
              <a:t>Keep in mind the REST Maturity Model as you design your API surface</a:t>
            </a:r>
          </a:p>
          <a:p>
            <a:r>
              <a:rPr lang="en-US" dirty="0"/>
              <a:t>When in doubt, consult </a:t>
            </a:r>
            <a:r>
              <a:rPr lang="en-US" dirty="0">
                <a:solidFill>
                  <a:srgbClr val="FFC000"/>
                </a:solidFill>
              </a:rPr>
              <a:t>RFC 9110</a:t>
            </a:r>
          </a:p>
        </p:txBody>
      </p:sp>
      <p:sp>
        <p:nvSpPr>
          <p:cNvPr id="4" name="Content Placeholder 2">
            <a:extLst>
              <a:ext uri="{FF2B5EF4-FFF2-40B4-BE49-F238E27FC236}">
                <a16:creationId xmlns:a16="http://schemas.microsoft.com/office/drawing/2014/main" id="{852E801D-814F-6A93-6B68-EA86D9377845}"/>
              </a:ext>
            </a:extLst>
          </p:cNvPr>
          <p:cNvSpPr txBox="1">
            <a:spLocks/>
          </p:cNvSpPr>
          <p:nvPr/>
        </p:nvSpPr>
        <p:spPr>
          <a:xfrm>
            <a:off x="6090676" y="1732449"/>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It is about `nouns` in your domain</a:t>
            </a:r>
            <a:endParaRPr lang="en-US" dirty="0">
              <a:solidFill>
                <a:srgbClr val="FFC000"/>
              </a:solidFill>
            </a:endParaRPr>
          </a:p>
          <a:p>
            <a:r>
              <a:rPr lang="en-US" dirty="0"/>
              <a:t>Be consistent on how you apply HTTP Verbs</a:t>
            </a:r>
          </a:p>
          <a:p>
            <a:r>
              <a:rPr lang="en-US" dirty="0"/>
              <a:t>Be consistent on how API responses indicate HTTP Status Codes</a:t>
            </a:r>
          </a:p>
          <a:p>
            <a:r>
              <a:rPr lang="en-US" dirty="0"/>
              <a:t>Try to at least meet RMM – Level 2</a:t>
            </a:r>
          </a:p>
          <a:p>
            <a:r>
              <a:rPr lang="en-US" dirty="0"/>
              <a:t>Document with a standard pattern</a:t>
            </a:r>
          </a:p>
          <a:p>
            <a:pPr lvl="1"/>
            <a:r>
              <a:rPr lang="en-US" dirty="0"/>
              <a:t>Open API Spec (Swagger)</a:t>
            </a:r>
          </a:p>
          <a:p>
            <a:pPr lvl="1"/>
            <a:r>
              <a:rPr lang="en-US" dirty="0" err="1"/>
              <a:t>Redoc</a:t>
            </a:r>
            <a:endParaRPr lang="en-US" dirty="0"/>
          </a:p>
          <a:p>
            <a:endParaRPr lang="en-US" dirty="0"/>
          </a:p>
        </p:txBody>
      </p:sp>
    </p:spTree>
    <p:extLst>
      <p:ext uri="{BB962C8B-B14F-4D97-AF65-F5344CB8AC3E}">
        <p14:creationId xmlns:p14="http://schemas.microsoft.com/office/powerpoint/2010/main" val="1796939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AFB35-8825-6FF1-E0E7-562DAE812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D949C-7F4E-AEE7-5B78-717699B0077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7E18042-5102-F922-9645-8CC0442B3347}"/>
              </a:ext>
            </a:extLst>
          </p:cNvPr>
          <p:cNvSpPr>
            <a:spLocks noGrp="1"/>
          </p:cNvSpPr>
          <p:nvPr>
            <p:ph idx="1"/>
          </p:nvPr>
        </p:nvSpPr>
        <p:spPr>
          <a:xfrm>
            <a:off x="913795" y="1732449"/>
            <a:ext cx="4490309" cy="4058751"/>
          </a:xfrm>
        </p:spPr>
        <p:txBody>
          <a:bodyPr>
            <a:normAutofit/>
          </a:bodyPr>
          <a:lstStyle/>
          <a:p>
            <a:r>
              <a:rPr lang="en-US" dirty="0">
                <a:latin typeface="+mj-lt"/>
                <a:ea typeface="+mj-ea"/>
              </a:rPr>
              <a:t>For “</a:t>
            </a:r>
            <a:r>
              <a:rPr lang="en-US" dirty="0">
                <a:solidFill>
                  <a:srgbClr val="6C5200"/>
                </a:solidFill>
                <a:latin typeface="+mj-lt"/>
                <a:ea typeface="+mj-ea"/>
              </a:rPr>
              <a:t>brown</a:t>
            </a:r>
            <a:r>
              <a:rPr lang="en-US" dirty="0">
                <a:latin typeface="+mj-lt"/>
                <a:ea typeface="+mj-ea"/>
              </a:rPr>
              <a:t>” field apps</a:t>
            </a:r>
          </a:p>
          <a:p>
            <a:r>
              <a:rPr lang="en-US" dirty="0">
                <a:latin typeface="+mj-lt"/>
                <a:ea typeface="+mj-ea"/>
              </a:rPr>
              <a:t>Select an API in your environment and score it for</a:t>
            </a:r>
          </a:p>
          <a:p>
            <a:pPr lvl="1"/>
            <a:r>
              <a:rPr lang="en-US" dirty="0">
                <a:latin typeface="+mj-lt"/>
                <a:ea typeface="+mj-ea"/>
              </a:rPr>
              <a:t>How well does it use `resource` based structure (nouns)</a:t>
            </a:r>
          </a:p>
          <a:p>
            <a:pPr lvl="1"/>
            <a:r>
              <a:rPr lang="en-US" dirty="0">
                <a:latin typeface="+mj-lt"/>
                <a:ea typeface="+mj-ea"/>
              </a:rPr>
              <a:t>How well does it map to HTTP Verbs</a:t>
            </a:r>
          </a:p>
          <a:p>
            <a:pPr lvl="1"/>
            <a:r>
              <a:rPr lang="en-US" dirty="0">
                <a:latin typeface="+mj-lt"/>
                <a:ea typeface="+mj-ea"/>
              </a:rPr>
              <a:t>How well does it make use of HTTP Status code</a:t>
            </a:r>
          </a:p>
        </p:txBody>
      </p:sp>
      <p:sp>
        <p:nvSpPr>
          <p:cNvPr id="5" name="Content Placeholder 2">
            <a:extLst>
              <a:ext uri="{FF2B5EF4-FFF2-40B4-BE49-F238E27FC236}">
                <a16:creationId xmlns:a16="http://schemas.microsoft.com/office/drawing/2014/main" id="{A80D9D1A-69BD-FA2E-6F2B-42BC99054B80}"/>
              </a:ext>
            </a:extLst>
          </p:cNvPr>
          <p:cNvSpPr txBox="1">
            <a:spLocks/>
          </p:cNvSpPr>
          <p:nvPr/>
        </p:nvSpPr>
        <p:spPr>
          <a:xfrm>
            <a:off x="5949091" y="1732448"/>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latin typeface="+mj-lt"/>
                <a:ea typeface="+mj-ea"/>
              </a:rPr>
              <a:t>For “</a:t>
            </a:r>
            <a:r>
              <a:rPr lang="en-US" dirty="0">
                <a:solidFill>
                  <a:srgbClr val="00B050"/>
                </a:solidFill>
                <a:latin typeface="+mj-lt"/>
                <a:ea typeface="+mj-ea"/>
              </a:rPr>
              <a:t>green</a:t>
            </a:r>
            <a:r>
              <a:rPr lang="en-US" dirty="0">
                <a:latin typeface="+mj-lt"/>
                <a:ea typeface="+mj-ea"/>
              </a:rPr>
              <a:t>” field apps</a:t>
            </a:r>
          </a:p>
          <a:p>
            <a:r>
              <a:rPr lang="en-US" dirty="0">
                <a:latin typeface="+mj-lt"/>
                <a:ea typeface="+mj-ea"/>
              </a:rPr>
              <a:t>Select an API idea you’d like to build for a specific domain</a:t>
            </a:r>
          </a:p>
          <a:p>
            <a:r>
              <a:rPr lang="en-US" dirty="0">
                <a:latin typeface="+mj-lt"/>
                <a:ea typeface="+mj-ea"/>
              </a:rPr>
              <a:t>Design the resources for the domain</a:t>
            </a:r>
          </a:p>
          <a:p>
            <a:r>
              <a:rPr lang="en-US" dirty="0">
                <a:latin typeface="+mj-lt"/>
                <a:ea typeface="+mj-ea"/>
              </a:rPr>
              <a:t>Design routes for operations for each resource, include HTTP Verbs in your design</a:t>
            </a:r>
          </a:p>
          <a:p>
            <a:r>
              <a:rPr lang="en-US" dirty="0">
                <a:latin typeface="+mj-lt"/>
                <a:ea typeface="+mj-ea"/>
              </a:rPr>
              <a:t>Make sure you are designing-in the HTTP Response Codes</a:t>
            </a:r>
          </a:p>
        </p:txBody>
      </p:sp>
    </p:spTree>
    <p:extLst>
      <p:ext uri="{BB962C8B-B14F-4D97-AF65-F5344CB8AC3E}">
        <p14:creationId xmlns:p14="http://schemas.microsoft.com/office/powerpoint/2010/main" val="3141519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3B46-876F-3C57-ECA8-4003DAE02AC8}"/>
              </a:ext>
            </a:extLst>
          </p:cNvPr>
          <p:cNvSpPr>
            <a:spLocks noGrp="1"/>
          </p:cNvSpPr>
          <p:nvPr>
            <p:ph type="title"/>
          </p:nvPr>
        </p:nvSpPr>
        <p:spPr/>
        <p:txBody>
          <a:bodyPr/>
          <a:lstStyle/>
          <a:p>
            <a:r>
              <a:rPr lang="en-US" dirty="0"/>
              <a:t>Next Session  |  Pre-Flight Check</a:t>
            </a:r>
          </a:p>
        </p:txBody>
      </p:sp>
      <p:sp>
        <p:nvSpPr>
          <p:cNvPr id="3" name="Content Placeholder 2">
            <a:extLst>
              <a:ext uri="{FF2B5EF4-FFF2-40B4-BE49-F238E27FC236}">
                <a16:creationId xmlns:a16="http://schemas.microsoft.com/office/drawing/2014/main" id="{56CF61DF-D06B-AD92-3060-2B71136C44B3}"/>
              </a:ext>
            </a:extLst>
          </p:cNvPr>
          <p:cNvSpPr>
            <a:spLocks noGrp="1"/>
          </p:cNvSpPr>
          <p:nvPr>
            <p:ph idx="1"/>
          </p:nvPr>
        </p:nvSpPr>
        <p:spPr>
          <a:xfrm>
            <a:off x="913795" y="1732449"/>
            <a:ext cx="5935061" cy="4058751"/>
          </a:xfrm>
        </p:spPr>
        <p:txBody>
          <a:bodyPr>
            <a:normAutofit fontScale="92500" lnSpcReduction="10000"/>
          </a:bodyPr>
          <a:lstStyle/>
          <a:p>
            <a:r>
              <a:rPr lang="en-US" dirty="0"/>
              <a:t>You have setup up a work environment</a:t>
            </a:r>
          </a:p>
          <a:p>
            <a:pPr lvl="1"/>
            <a:r>
              <a:rPr lang="en-US" dirty="0"/>
              <a:t>Clone the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-workshop</a:t>
            </a:r>
            <a:r>
              <a:rPr lang="en-US" dirty="0"/>
              <a:t> mono-repo</a:t>
            </a:r>
          </a:p>
          <a:p>
            <a:pPr lvl="1"/>
            <a:r>
              <a:rPr lang="en-US" dirty="0"/>
              <a:t>You can run the REST API under the directory </a:t>
            </a:r>
            <a:r>
              <a:rPr lang="en-US" dirty="0">
                <a:solidFill>
                  <a:schemeClr val="accent1"/>
                </a:solidFill>
                <a:latin typeface="OCR A Extended" panose="02010509020102010303" pitchFamily="50" charset="0"/>
              </a:rPr>
              <a:t>library-</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-basic</a:t>
            </a:r>
          </a:p>
          <a:p>
            <a:pPr lvl="1"/>
            <a:r>
              <a:rPr lang="en-US" dirty="0"/>
              <a:t>Look at the README.md document for instructions</a:t>
            </a:r>
          </a:p>
          <a:p>
            <a:r>
              <a:rPr lang="en-US" b="1" dirty="0">
                <a:solidFill>
                  <a:srgbClr val="FFC000"/>
                </a:solidFill>
              </a:rPr>
              <a:t>Disclaimer:</a:t>
            </a:r>
            <a:r>
              <a:rPr lang="en-US" dirty="0"/>
              <a:t>  Most of my experience is building REST APIs using </a:t>
            </a:r>
            <a:r>
              <a:rPr lang="en-US" dirty="0" err="1"/>
              <a:t>c#</a:t>
            </a:r>
            <a:r>
              <a:rPr lang="en-US" dirty="0"/>
              <a:t> and the dotnet core platform for RESTful APIs.  If you are experienced in Python and could improve upon the code presented here, feel free to submit PRs to the repo so others can benefit too</a:t>
            </a:r>
          </a:p>
          <a:p>
            <a:r>
              <a:rPr lang="en-US" dirty="0"/>
              <a:t>We continue the story from here…</a:t>
            </a:r>
          </a:p>
        </p:txBody>
      </p:sp>
    </p:spTree>
    <p:extLst>
      <p:ext uri="{BB962C8B-B14F-4D97-AF65-F5344CB8AC3E}">
        <p14:creationId xmlns:p14="http://schemas.microsoft.com/office/powerpoint/2010/main" val="181435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ED014-2B4B-14A1-DECF-BC4EE94126DC}"/>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a:t>Module 1</a:t>
            </a:r>
          </a:p>
        </p:txBody>
      </p:sp>
      <p:sp>
        <p:nvSpPr>
          <p:cNvPr id="3" name="Content Placeholder 2">
            <a:extLst>
              <a:ext uri="{FF2B5EF4-FFF2-40B4-BE49-F238E27FC236}">
                <a16:creationId xmlns:a16="http://schemas.microsoft.com/office/drawing/2014/main" id="{D4AF6F9C-4899-3B51-F98F-5D85BA5241A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a:solidFill>
                  <a:schemeClr val="tx1"/>
                </a:solidFill>
              </a:rPr>
              <a:t>REST Pre-Requisites | A Fundamentals Recap</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1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7BED-2000-DFD1-AB1B-93C2AA60FE03}"/>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734626A1-2AD8-24C4-7B02-78E2F63C514D}"/>
              </a:ext>
            </a:extLst>
          </p:cNvPr>
          <p:cNvSpPr>
            <a:spLocks noGrp="1"/>
          </p:cNvSpPr>
          <p:nvPr>
            <p:ph idx="1"/>
          </p:nvPr>
        </p:nvSpPr>
        <p:spPr/>
        <p:txBody>
          <a:bodyPr>
            <a:normAutofit lnSpcReduction="10000"/>
          </a:bodyPr>
          <a:lstStyle/>
          <a:p>
            <a:r>
              <a:rPr lang="en-US" dirty="0"/>
              <a:t>HTTP – Hyper-Text Transfer Protocol</a:t>
            </a:r>
          </a:p>
          <a:p>
            <a:pPr lvl="1"/>
            <a:r>
              <a:rPr lang="en-US" dirty="0"/>
              <a:t>Invented circa 1980 by Tim Berners-Lee while working at CERN</a:t>
            </a:r>
          </a:p>
          <a:p>
            <a:pPr lvl="1"/>
            <a:r>
              <a:rPr lang="en-US" dirty="0"/>
              <a:t>Foundational technology for the World Wide Web</a:t>
            </a:r>
          </a:p>
          <a:p>
            <a:pPr lvl="1"/>
            <a:r>
              <a:rPr lang="en-US" dirty="0"/>
              <a:t>Facilitates data transfer over the internet</a:t>
            </a:r>
          </a:p>
          <a:p>
            <a:pPr lvl="1"/>
            <a:r>
              <a:rPr lang="en-US" dirty="0"/>
              <a:t>Enables communication between clients (web-browsers) and servers</a:t>
            </a:r>
          </a:p>
          <a:p>
            <a:pPr lvl="1"/>
            <a:r>
              <a:rPr lang="en-US" dirty="0"/>
              <a:t>Versions</a:t>
            </a:r>
          </a:p>
          <a:p>
            <a:pPr lvl="2"/>
            <a:r>
              <a:rPr lang="en-US" dirty="0"/>
              <a:t>HTTP / 0.9 – 1991</a:t>
            </a:r>
          </a:p>
          <a:p>
            <a:pPr lvl="2"/>
            <a:r>
              <a:rPr lang="en-US" dirty="0"/>
              <a:t>HTTP / 1.0 – 1996</a:t>
            </a:r>
          </a:p>
          <a:p>
            <a:pPr lvl="2"/>
            <a:r>
              <a:rPr lang="en-US" dirty="0"/>
              <a:t>HTTP / 1.1 – 1997</a:t>
            </a:r>
          </a:p>
          <a:p>
            <a:pPr lvl="2"/>
            <a:r>
              <a:rPr lang="en-US" dirty="0"/>
              <a:t>HTTP / 2.0 – 2015</a:t>
            </a:r>
          </a:p>
          <a:p>
            <a:pPr lvl="2"/>
            <a:r>
              <a:rPr lang="en-US" dirty="0"/>
              <a:t>HTTP / 3.0 - 2021</a:t>
            </a:r>
          </a:p>
        </p:txBody>
      </p:sp>
    </p:spTree>
    <p:extLst>
      <p:ext uri="{BB962C8B-B14F-4D97-AF65-F5344CB8AC3E}">
        <p14:creationId xmlns:p14="http://schemas.microsoft.com/office/powerpoint/2010/main" val="15027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A3FD5-3FD1-B826-ED46-A994F80B1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382A1-E700-957F-31F8-B9CFC183C335}"/>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E7E6031B-CAA9-977C-5F2E-C71A42BFE23A}"/>
              </a:ext>
            </a:extLst>
          </p:cNvPr>
          <p:cNvSpPr>
            <a:spLocks noGrp="1"/>
          </p:cNvSpPr>
          <p:nvPr>
            <p:ph idx="1"/>
          </p:nvPr>
        </p:nvSpPr>
        <p:spPr/>
        <p:txBody>
          <a:bodyPr>
            <a:normAutofit fontScale="85000" lnSpcReduction="20000"/>
          </a:bodyPr>
          <a:lstStyle/>
          <a:p>
            <a:r>
              <a:rPr lang="en-US" dirty="0"/>
              <a:t>Request / Response</a:t>
            </a:r>
          </a:p>
          <a:p>
            <a:pPr lvl="1"/>
            <a:r>
              <a:rPr lang="en-US" b="1" dirty="0"/>
              <a:t>REQUEST</a:t>
            </a:r>
          </a:p>
          <a:p>
            <a:pPr lvl="2"/>
            <a:r>
              <a:rPr lang="en-US" dirty="0"/>
              <a:t>Method 	| 	Verbs representing actions </a:t>
            </a:r>
            <a:r>
              <a:rPr lang="en-US" b="1" dirty="0">
                <a:solidFill>
                  <a:schemeClr val="accent1"/>
                </a:solidFill>
              </a:rPr>
              <a:t>GET</a:t>
            </a:r>
            <a:r>
              <a:rPr lang="en-US" b="1" dirty="0"/>
              <a:t>, </a:t>
            </a:r>
            <a:r>
              <a:rPr lang="en-US" b="1" dirty="0">
                <a:solidFill>
                  <a:srgbClr val="00B0F0"/>
                </a:solidFill>
              </a:rPr>
              <a:t>POST</a:t>
            </a:r>
            <a:r>
              <a:rPr lang="en-US" b="1" dirty="0"/>
              <a:t>, </a:t>
            </a:r>
            <a:r>
              <a:rPr lang="en-US" b="1" dirty="0">
                <a:solidFill>
                  <a:srgbClr val="FFC000"/>
                </a:solidFill>
              </a:rPr>
              <a:t>PUT</a:t>
            </a:r>
            <a:r>
              <a:rPr lang="en-US" b="1" dirty="0"/>
              <a:t>, </a:t>
            </a:r>
            <a:r>
              <a:rPr lang="en-US" b="1" dirty="0">
                <a:solidFill>
                  <a:srgbClr val="FF0000"/>
                </a:solidFill>
              </a:rPr>
              <a:t>DELETE</a:t>
            </a:r>
          </a:p>
          <a:p>
            <a:pPr lvl="2"/>
            <a:r>
              <a:rPr lang="en-US" dirty="0"/>
              <a:t>URL 	| 	Address of a </a:t>
            </a:r>
            <a:r>
              <a:rPr lang="en-US" b="1" dirty="0">
                <a:solidFill>
                  <a:schemeClr val="accent1"/>
                </a:solidFill>
              </a:rPr>
              <a:t>resource</a:t>
            </a:r>
            <a:r>
              <a:rPr lang="en-US" dirty="0"/>
              <a:t> on a server</a:t>
            </a:r>
          </a:p>
          <a:p>
            <a:pPr lvl="2"/>
            <a:r>
              <a:rPr lang="en-US" dirty="0"/>
              <a:t>Headers 	| 	Metadata about the request</a:t>
            </a:r>
          </a:p>
          <a:p>
            <a:pPr lvl="2"/>
            <a:r>
              <a:rPr lang="en-US" dirty="0"/>
              <a:t>Body 	| 	Data sent along-side a request, typically used with POST or PUT verbs</a:t>
            </a:r>
          </a:p>
          <a:p>
            <a:pPr lvl="1"/>
            <a:r>
              <a:rPr lang="en-US" b="1" dirty="0"/>
              <a:t>RESPONSE</a:t>
            </a:r>
          </a:p>
          <a:p>
            <a:pPr lvl="2"/>
            <a:r>
              <a:rPr lang="en-US" dirty="0"/>
              <a:t>Status Code	| 	Numeric codes that indicate the result of the request (e.g., 200, 404, 500, etc.)</a:t>
            </a:r>
          </a:p>
          <a:p>
            <a:pPr lvl="2"/>
            <a:r>
              <a:rPr lang="en-US" dirty="0"/>
              <a:t>Headers		|	Metadata about the response</a:t>
            </a:r>
          </a:p>
          <a:p>
            <a:pPr lvl="2"/>
            <a:r>
              <a:rPr lang="en-US" dirty="0"/>
              <a:t>Body		| 	The content of the response (e.g., API data, error message, etc.)</a:t>
            </a:r>
          </a:p>
          <a:p>
            <a:pPr lvl="1"/>
            <a:r>
              <a:rPr lang="en-US" dirty="0"/>
              <a:t>Key Characteristics</a:t>
            </a:r>
          </a:p>
          <a:p>
            <a:pPr lvl="2"/>
            <a:r>
              <a:rPr lang="en-US" dirty="0"/>
              <a:t>Stateless		| Each request is independent. There is no requirement of the server to “remember” prior requests.</a:t>
            </a:r>
          </a:p>
          <a:p>
            <a:pPr lvl="2"/>
            <a:r>
              <a:rPr lang="en-US" dirty="0"/>
              <a:t>Text-Based	| Both req/resp are composed of plain text, making them human readable</a:t>
            </a:r>
          </a:p>
        </p:txBody>
      </p:sp>
    </p:spTree>
    <p:extLst>
      <p:ext uri="{BB962C8B-B14F-4D97-AF65-F5344CB8AC3E}">
        <p14:creationId xmlns:p14="http://schemas.microsoft.com/office/powerpoint/2010/main" val="159835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6D577-03E4-B8AE-5788-52C5CCC00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9089D-B0ED-0D5B-10D0-8DF87E965BEA}"/>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2</a:t>
            </a:r>
          </a:p>
        </p:txBody>
      </p:sp>
      <p:sp>
        <p:nvSpPr>
          <p:cNvPr id="3" name="Content Placeholder 2">
            <a:extLst>
              <a:ext uri="{FF2B5EF4-FFF2-40B4-BE49-F238E27FC236}">
                <a16:creationId xmlns:a16="http://schemas.microsoft.com/office/drawing/2014/main" id="{975D9B73-F7FD-9AF5-2F9F-B3C398BF40E3}"/>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REST</a:t>
            </a:r>
          </a:p>
          <a:p>
            <a:pPr marL="0" indent="0" algn="r">
              <a:buNone/>
            </a:pPr>
            <a:r>
              <a:rPr lang="en-US" dirty="0">
                <a:solidFill>
                  <a:schemeClr val="tx1"/>
                </a:solidFill>
              </a:rPr>
              <a:t>Philosophy &amp;</a:t>
            </a:r>
          </a:p>
          <a:p>
            <a:pPr marL="0" indent="0" algn="r">
              <a:buNone/>
            </a:pPr>
            <a:r>
              <a:rPr lang="en-US" dirty="0">
                <a:solidFill>
                  <a:schemeClr val="tx1"/>
                </a:solidFill>
              </a:rPr>
              <a:t>Principles</a:t>
            </a:r>
          </a:p>
        </p:txBody>
      </p:sp>
    </p:spTree>
    <p:extLst>
      <p:ext uri="{BB962C8B-B14F-4D97-AF65-F5344CB8AC3E}">
        <p14:creationId xmlns:p14="http://schemas.microsoft.com/office/powerpoint/2010/main" val="143151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4D4A-92F5-CA4F-EFB6-51A9914D2F44}"/>
              </a:ext>
            </a:extLst>
          </p:cNvPr>
          <p:cNvSpPr>
            <a:spLocks noGrp="1"/>
          </p:cNvSpPr>
          <p:nvPr>
            <p:ph type="title"/>
          </p:nvPr>
        </p:nvSpPr>
        <p:spPr/>
        <p:txBody>
          <a:bodyPr/>
          <a:lstStyle/>
          <a:p>
            <a:r>
              <a:rPr lang="en-US" dirty="0"/>
              <a:t>What is </a:t>
            </a:r>
            <a:r>
              <a:rPr lang="en-US" dirty="0" err="1">
                <a:solidFill>
                  <a:schemeClr val="accent3"/>
                </a:solidFill>
              </a:rPr>
              <a:t>ReST</a:t>
            </a:r>
            <a:r>
              <a:rPr lang="en-US" dirty="0"/>
              <a:t>?</a:t>
            </a:r>
          </a:p>
        </p:txBody>
      </p:sp>
      <p:sp>
        <p:nvSpPr>
          <p:cNvPr id="3" name="Content Placeholder 2">
            <a:extLst>
              <a:ext uri="{FF2B5EF4-FFF2-40B4-BE49-F238E27FC236}">
                <a16:creationId xmlns:a16="http://schemas.microsoft.com/office/drawing/2014/main" id="{EEB33C01-CF17-6818-994C-3CD8E5F7AE47}"/>
              </a:ext>
            </a:extLst>
          </p:cNvPr>
          <p:cNvSpPr>
            <a:spLocks noGrp="1"/>
          </p:cNvSpPr>
          <p:nvPr>
            <p:ph idx="1"/>
          </p:nvPr>
        </p:nvSpPr>
        <p:spPr/>
        <p:txBody>
          <a:bodyPr>
            <a:normAutofit lnSpcReduction="10000"/>
          </a:bodyPr>
          <a:lstStyle/>
          <a:p>
            <a:r>
              <a:rPr lang="en-US" b="1" dirty="0">
                <a:solidFill>
                  <a:schemeClr val="accent3"/>
                </a:solidFill>
              </a:rPr>
              <a:t>Re</a:t>
            </a:r>
            <a:r>
              <a:rPr lang="en-US" dirty="0"/>
              <a:t>presentational </a:t>
            </a:r>
            <a:r>
              <a:rPr lang="en-US" b="1" dirty="0">
                <a:solidFill>
                  <a:schemeClr val="accent3"/>
                </a:solidFill>
              </a:rPr>
              <a:t>S</a:t>
            </a:r>
            <a:r>
              <a:rPr lang="en-US" dirty="0"/>
              <a:t>tate </a:t>
            </a:r>
            <a:r>
              <a:rPr lang="en-US" b="1" dirty="0">
                <a:solidFill>
                  <a:schemeClr val="accent3"/>
                </a:solidFill>
              </a:rPr>
              <a:t>T</a:t>
            </a:r>
            <a:r>
              <a:rPr lang="en-US" dirty="0"/>
              <a:t>ransfer</a:t>
            </a:r>
          </a:p>
          <a:p>
            <a:pPr lvl="1"/>
            <a:r>
              <a:rPr lang="en-US" dirty="0"/>
              <a:t>Initial idea proposed by Roy Fielding in his PhD dissertation in 2000</a:t>
            </a:r>
          </a:p>
          <a:p>
            <a:r>
              <a:rPr lang="en-US" dirty="0"/>
              <a:t>Architectural Style</a:t>
            </a:r>
          </a:p>
          <a:p>
            <a:pPr lvl="1"/>
            <a:r>
              <a:rPr lang="en-US" dirty="0"/>
              <a:t>A set of architectural principles or constraints that guide the design of networked systems</a:t>
            </a:r>
          </a:p>
          <a:p>
            <a:r>
              <a:rPr lang="en-US" dirty="0"/>
              <a:t>Characteristics</a:t>
            </a:r>
          </a:p>
          <a:p>
            <a:pPr lvl="1"/>
            <a:r>
              <a:rPr lang="en-US" dirty="0"/>
              <a:t>Uniform Interface (contract)</a:t>
            </a:r>
          </a:p>
          <a:p>
            <a:pPr lvl="1"/>
            <a:r>
              <a:rPr lang="en-US" dirty="0"/>
              <a:t>Stateless</a:t>
            </a:r>
          </a:p>
          <a:p>
            <a:pPr lvl="1"/>
            <a:r>
              <a:rPr lang="en-US" dirty="0"/>
              <a:t>Client-Server Architecture</a:t>
            </a:r>
          </a:p>
          <a:p>
            <a:pPr lvl="1"/>
            <a:r>
              <a:rPr lang="en-US" dirty="0"/>
              <a:t>Cache-ability</a:t>
            </a:r>
          </a:p>
          <a:p>
            <a:pPr lvl="1"/>
            <a:r>
              <a:rPr lang="en-US" dirty="0"/>
              <a:t>Leverages the capabilities of the Hyper-Text Transfer Protocol</a:t>
            </a:r>
          </a:p>
          <a:p>
            <a:pPr lvl="1"/>
            <a:endParaRPr lang="en-US" dirty="0"/>
          </a:p>
        </p:txBody>
      </p:sp>
    </p:spTree>
    <p:extLst>
      <p:ext uri="{BB962C8B-B14F-4D97-AF65-F5344CB8AC3E}">
        <p14:creationId xmlns:p14="http://schemas.microsoft.com/office/powerpoint/2010/main" val="222344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6373-46BA-BB1B-EBF3-1AD443CE5774}"/>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AC0FCC6B-1175-BDD6-4FA1-2047041EF7FB}"/>
              </a:ext>
            </a:extLst>
          </p:cNvPr>
          <p:cNvSpPr>
            <a:spLocks noGrp="1"/>
          </p:cNvSpPr>
          <p:nvPr>
            <p:ph idx="1"/>
          </p:nvPr>
        </p:nvSpPr>
        <p:spPr/>
        <p:txBody>
          <a:bodyPr>
            <a:normAutofit lnSpcReduction="10000"/>
          </a:bodyPr>
          <a:lstStyle/>
          <a:p>
            <a:r>
              <a:rPr lang="en-US" dirty="0" err="1">
                <a:solidFill>
                  <a:schemeClr val="accent3"/>
                </a:solidFill>
              </a:rPr>
              <a:t>GraphQL</a:t>
            </a:r>
            <a:endParaRPr lang="en-US" dirty="0">
              <a:solidFill>
                <a:schemeClr val="accent3"/>
              </a:solidFill>
            </a:endParaRPr>
          </a:p>
          <a:p>
            <a:pPr lvl="1"/>
            <a:r>
              <a:rPr lang="en-US" dirty="0"/>
              <a:t>Open-source query language for APIs developed by Facebook</a:t>
            </a:r>
          </a:p>
          <a:p>
            <a:pPr lvl="1"/>
            <a:r>
              <a:rPr lang="en-US" dirty="0"/>
              <a:t>Relies mostly on POST HTTP method. With that structure it handles</a:t>
            </a:r>
          </a:p>
          <a:p>
            <a:pPr lvl="2"/>
            <a:r>
              <a:rPr lang="en-US" dirty="0">
                <a:solidFill>
                  <a:schemeClr val="accent2"/>
                </a:solidFill>
              </a:rPr>
              <a:t>Queries</a:t>
            </a:r>
            <a:r>
              <a:rPr lang="en-US" dirty="0"/>
              <a:t> are used to request data from the server</a:t>
            </a:r>
          </a:p>
          <a:p>
            <a:pPr lvl="2"/>
            <a:r>
              <a:rPr lang="en-US" dirty="0">
                <a:solidFill>
                  <a:schemeClr val="accent2"/>
                </a:solidFill>
              </a:rPr>
              <a:t>Mutations</a:t>
            </a:r>
            <a:r>
              <a:rPr lang="en-US" dirty="0"/>
              <a:t> are used to modify the data on the server</a:t>
            </a:r>
          </a:p>
          <a:p>
            <a:pPr lvl="2"/>
            <a:r>
              <a:rPr lang="en-US" dirty="0">
                <a:solidFill>
                  <a:schemeClr val="accent2"/>
                </a:solidFill>
              </a:rPr>
              <a:t>Subscriptions</a:t>
            </a:r>
            <a:r>
              <a:rPr lang="en-US" dirty="0"/>
              <a:t> are used to get live updates when data changes</a:t>
            </a:r>
          </a:p>
          <a:p>
            <a:pPr lvl="1"/>
            <a:r>
              <a:rPr lang="en-US" dirty="0"/>
              <a:t>Steeper learning curve</a:t>
            </a:r>
          </a:p>
          <a:p>
            <a:pPr lvl="1"/>
            <a:r>
              <a:rPr lang="en-US" dirty="0"/>
              <a:t>Great for aggregating multiple backends and letting clients fetch exactly what they need</a:t>
            </a:r>
          </a:p>
          <a:p>
            <a:pPr lvl="1"/>
            <a:r>
              <a:rPr lang="en-US" dirty="0"/>
              <a:t>Client-driven</a:t>
            </a:r>
          </a:p>
          <a:p>
            <a:pPr lvl="2"/>
            <a:r>
              <a:rPr lang="en-US" dirty="0"/>
              <a:t>The client defines exactly the data it wants to retrieve</a:t>
            </a:r>
          </a:p>
          <a:p>
            <a:pPr lvl="2"/>
            <a:r>
              <a:rPr lang="en-US" dirty="0"/>
              <a:t>Data is retrieved in a single request-response fashion</a:t>
            </a:r>
          </a:p>
        </p:txBody>
      </p:sp>
    </p:spTree>
    <p:extLst>
      <p:ext uri="{BB962C8B-B14F-4D97-AF65-F5344CB8AC3E}">
        <p14:creationId xmlns:p14="http://schemas.microsoft.com/office/powerpoint/2010/main" val="138748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28842</TotalTime>
  <Words>2805</Words>
  <Application>Microsoft Office PowerPoint</Application>
  <PresentationFormat>Widescreen</PresentationFormat>
  <Paragraphs>422</Paragraphs>
  <Slides>39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Calisto MT</vt:lpstr>
      <vt:lpstr>Courier New</vt:lpstr>
      <vt:lpstr>OCR A Extended</vt:lpstr>
      <vt:lpstr>Wingdings 2</vt:lpstr>
      <vt:lpstr>Slate</vt:lpstr>
      <vt:lpstr>REST APIs</vt:lpstr>
      <vt:lpstr>The journey, so far…</vt:lpstr>
      <vt:lpstr>Audience Poll</vt:lpstr>
      <vt:lpstr>Module 1</vt:lpstr>
      <vt:lpstr>HTTP Protocol</vt:lpstr>
      <vt:lpstr>HTTP Protocol</vt:lpstr>
      <vt:lpstr>Module 2</vt:lpstr>
      <vt:lpstr>What is ReST?</vt:lpstr>
      <vt:lpstr>Alternatives To ReST</vt:lpstr>
      <vt:lpstr>Alternatives To ReST</vt:lpstr>
      <vt:lpstr>Comparisons</vt:lpstr>
      <vt:lpstr>Designing REST APIs</vt:lpstr>
      <vt:lpstr>Recap | REST Constraints</vt:lpstr>
      <vt:lpstr>Recap | REST Benefits</vt:lpstr>
      <vt:lpstr>Recap | REST Trade-offs</vt:lpstr>
      <vt:lpstr>Module 3</vt:lpstr>
      <vt:lpstr>REST API | The Library</vt:lpstr>
      <vt:lpstr>The Library Model | Partial</vt:lpstr>
      <vt:lpstr>The Library Model | What’s missing?</vt:lpstr>
      <vt:lpstr>The Library Model | Complete</vt:lpstr>
      <vt:lpstr>REST API | The Library</vt:lpstr>
      <vt:lpstr>The Library API | Resources?</vt:lpstr>
      <vt:lpstr>REST API | The Library</vt:lpstr>
      <vt:lpstr>The Library API | What’s the problem here?</vt:lpstr>
      <vt:lpstr>The Library API | What’s the problem here?</vt:lpstr>
      <vt:lpstr>The Library API | What’s the problem here?</vt:lpstr>
      <vt:lpstr>The Library API | What’s the problem here?</vt:lpstr>
      <vt:lpstr>Module 4</vt:lpstr>
      <vt:lpstr>REST API Design</vt:lpstr>
      <vt:lpstr>HTTP Verbs | GET Method</vt:lpstr>
      <vt:lpstr>HTTP Verbs | POST Request</vt:lpstr>
      <vt:lpstr>HTTP Verbs | PUT Request</vt:lpstr>
      <vt:lpstr>HTTP Verbs | PATCH Request</vt:lpstr>
      <vt:lpstr>HTTP Verbs | DELETE Request</vt:lpstr>
      <vt:lpstr>REST API Design | HTTP Codes</vt:lpstr>
      <vt:lpstr>The Recap _</vt:lpstr>
      <vt:lpstr>Day One | Recap</vt:lpstr>
      <vt:lpstr>Homework</vt:lpstr>
      <vt:lpstr>Next Session  |  Pre-Flight Check</vt:lpstr>
    </vt:vector>
  </TitlesOfParts>
  <Company>Protolabs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Anibal Velarde</dc:creator>
  <cp:lastModifiedBy>Anibal Velarde</cp:lastModifiedBy>
  <cp:revision>8</cp:revision>
  <dcterms:created xsi:type="dcterms:W3CDTF">2025-08-20T21:28:44Z</dcterms:created>
  <dcterms:modified xsi:type="dcterms:W3CDTF">2025-09-24T14:07:40Z</dcterms:modified>
</cp:coreProperties>
</file>