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8"/>
  </p:notesMasterIdLst>
  <p:sldIdLst>
    <p:sldId id="256" r:id="rId2"/>
    <p:sldId id="259" r:id="rId3"/>
    <p:sldId id="296" r:id="rId4"/>
    <p:sldId id="297" r:id="rId5"/>
    <p:sldId id="298" r:id="rId6"/>
    <p:sldId id="299" r:id="rId7"/>
    <p:sldId id="300" r:id="rId8"/>
    <p:sldId id="301" r:id="rId9"/>
    <p:sldId id="302" r:id="rId10"/>
    <p:sldId id="303" r:id="rId11"/>
    <p:sldId id="304" r:id="rId12"/>
    <p:sldId id="295" r:id="rId13"/>
    <p:sldId id="260" r:id="rId14"/>
    <p:sldId id="261" r:id="rId15"/>
    <p:sldId id="262" r:id="rId16"/>
    <p:sldId id="263" r:id="rId17"/>
    <p:sldId id="264" r:id="rId18"/>
    <p:sldId id="265" r:id="rId19"/>
    <p:sldId id="266" r:id="rId20"/>
    <p:sldId id="267" r:id="rId21"/>
    <p:sldId id="272" r:id="rId22"/>
    <p:sldId id="273" r:id="rId23"/>
    <p:sldId id="274" r:id="rId24"/>
    <p:sldId id="269" r:id="rId25"/>
    <p:sldId id="275" r:id="rId26"/>
    <p:sldId id="282" r:id="rId27"/>
    <p:sldId id="294" r:id="rId28"/>
    <p:sldId id="283" r:id="rId29"/>
    <p:sldId id="276" r:id="rId30"/>
    <p:sldId id="278" r:id="rId31"/>
    <p:sldId id="277" r:id="rId32"/>
    <p:sldId id="285" r:id="rId33"/>
    <p:sldId id="279" r:id="rId34"/>
    <p:sldId id="280" r:id="rId35"/>
    <p:sldId id="281" r:id="rId36"/>
    <p:sldId id="270" r:id="rId37"/>
    <p:sldId id="271" r:id="rId38"/>
    <p:sldId id="286" r:id="rId39"/>
    <p:sldId id="287" r:id="rId40"/>
    <p:sldId id="288" r:id="rId41"/>
    <p:sldId id="289" r:id="rId42"/>
    <p:sldId id="290" r:id="rId43"/>
    <p:sldId id="268" r:id="rId44"/>
    <p:sldId id="291" r:id="rId45"/>
    <p:sldId id="292" r:id="rId46"/>
    <p:sldId id="29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18</a:t>
            </a:fld>
            <a:endParaRPr lang="en-US"/>
          </a:p>
        </p:txBody>
      </p:sp>
    </p:spTree>
    <p:extLst>
      <p:ext uri="{BB962C8B-B14F-4D97-AF65-F5344CB8AC3E}">
        <p14:creationId xmlns:p14="http://schemas.microsoft.com/office/powerpoint/2010/main" val="24368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24</a:t>
            </a:fld>
            <a:endParaRPr lang="en-US"/>
          </a:p>
        </p:txBody>
      </p:sp>
    </p:spTree>
    <p:extLst>
      <p:ext uri="{BB962C8B-B14F-4D97-AF65-F5344CB8AC3E}">
        <p14:creationId xmlns:p14="http://schemas.microsoft.com/office/powerpoint/2010/main" val="168210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30</a:t>
            </a:fld>
            <a:endParaRPr lang="en-US"/>
          </a:p>
        </p:txBody>
      </p:sp>
    </p:spTree>
    <p:extLst>
      <p:ext uri="{BB962C8B-B14F-4D97-AF65-F5344CB8AC3E}">
        <p14:creationId xmlns:p14="http://schemas.microsoft.com/office/powerpoint/2010/main" val="192115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A3B7-73CF-466E-9F73-FE86C5DAD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F644-5E0A-FB7B-7894-E7B4234A7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5F56-219A-3A9D-633A-87479079D1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C9C954-63F7-399A-FED3-D41547A8B3D7}"/>
              </a:ext>
            </a:extLst>
          </p:cNvPr>
          <p:cNvSpPr>
            <a:spLocks noGrp="1"/>
          </p:cNvSpPr>
          <p:nvPr>
            <p:ph type="sldNum" sz="quarter" idx="5"/>
          </p:nvPr>
        </p:nvSpPr>
        <p:spPr/>
        <p:txBody>
          <a:bodyPr/>
          <a:lstStyle/>
          <a:p>
            <a:fld id="{CABBF519-BB17-4C09-A473-025D7A25044D}" type="slidenum">
              <a:rPr lang="en-US" smtClean="0"/>
              <a:t>32</a:t>
            </a:fld>
            <a:endParaRPr lang="en-US"/>
          </a:p>
        </p:txBody>
      </p:sp>
    </p:spTree>
    <p:extLst>
      <p:ext uri="{BB962C8B-B14F-4D97-AF65-F5344CB8AC3E}">
        <p14:creationId xmlns:p14="http://schemas.microsoft.com/office/powerpoint/2010/main" val="5815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4DE880A-296D-E2B1-BADF-DFE65D7F9EE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E256899-F1C0-6115-5C15-768B72CF5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E6D06F-299A-4E93-B021-D53922182F0E}"/>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7</a:t>
            </a:r>
          </a:p>
        </p:txBody>
      </p:sp>
      <p:sp>
        <p:nvSpPr>
          <p:cNvPr id="3" name="Content Placeholder 2">
            <a:extLst>
              <a:ext uri="{FF2B5EF4-FFF2-40B4-BE49-F238E27FC236}">
                <a16:creationId xmlns:a16="http://schemas.microsoft.com/office/drawing/2014/main" id="{858D151E-CB46-4369-80A6-59A26AA77460}"/>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Building</a:t>
            </a:r>
          </a:p>
          <a:p>
            <a:pPr marL="0" indent="0" algn="r">
              <a:buNone/>
            </a:pPr>
            <a:r>
              <a:rPr lang="en-US" dirty="0">
                <a:solidFill>
                  <a:schemeClr val="tx1"/>
                </a:solidFill>
              </a:rPr>
              <a:t>Evolvable</a:t>
            </a:r>
          </a:p>
          <a:p>
            <a:pPr marL="0" indent="0" algn="r">
              <a:buNone/>
            </a:pPr>
            <a:r>
              <a:rPr lang="en-US" dirty="0">
                <a:solidFill>
                  <a:schemeClr val="tx1"/>
                </a:solidFill>
              </a:rPr>
              <a:t>APIs</a:t>
            </a:r>
          </a:p>
        </p:txBody>
      </p:sp>
      <p:cxnSp>
        <p:nvCxnSpPr>
          <p:cNvPr id="10" name="Straight Connector 9">
            <a:extLst>
              <a:ext uri="{FF2B5EF4-FFF2-40B4-BE49-F238E27FC236}">
                <a16:creationId xmlns:a16="http://schemas.microsoft.com/office/drawing/2014/main" id="{CC42B081-F7CF-24E8-EB1A-75E8F0DCC0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C076728-C9B4-46FB-22B0-F9918F3309A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2647538-478C-6CB5-98C2-4E5BE25EB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46DC9-3F51-12F7-7CE4-6A84DC30C8DF}"/>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8</a:t>
            </a:r>
          </a:p>
        </p:txBody>
      </p:sp>
      <p:sp>
        <p:nvSpPr>
          <p:cNvPr id="3" name="Content Placeholder 2">
            <a:extLst>
              <a:ext uri="{FF2B5EF4-FFF2-40B4-BE49-F238E27FC236}">
                <a16:creationId xmlns:a16="http://schemas.microsoft.com/office/drawing/2014/main" id="{04DDF3FA-9EA8-D9A1-F439-056391F6A697}"/>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Manufacturing</a:t>
            </a:r>
          </a:p>
          <a:p>
            <a:pPr marL="0" indent="0" algn="r">
              <a:buNone/>
            </a:pPr>
            <a:r>
              <a:rPr lang="en-US" dirty="0">
                <a:solidFill>
                  <a:schemeClr val="tx1"/>
                </a:solidFill>
              </a:rPr>
              <a:t>Applications</a:t>
            </a:r>
          </a:p>
          <a:p>
            <a:pPr marL="0" indent="0" algn="r">
              <a:buNone/>
            </a:pPr>
            <a:r>
              <a:rPr lang="en-US" dirty="0">
                <a:solidFill>
                  <a:schemeClr val="tx1"/>
                </a:solidFill>
              </a:rPr>
              <a:t>And MCP</a:t>
            </a:r>
          </a:p>
          <a:p>
            <a:pPr marL="0" indent="0" algn="r">
              <a:buNone/>
            </a:pPr>
            <a:r>
              <a:rPr lang="en-US" dirty="0">
                <a:solidFill>
                  <a:schemeClr val="tx1"/>
                </a:solidFill>
              </a:rPr>
              <a:t>Integrations</a:t>
            </a:r>
          </a:p>
        </p:txBody>
      </p:sp>
      <p:cxnSp>
        <p:nvCxnSpPr>
          <p:cNvPr id="10" name="Straight Connector 9">
            <a:extLst>
              <a:ext uri="{FF2B5EF4-FFF2-40B4-BE49-F238E27FC236}">
                <a16:creationId xmlns:a16="http://schemas.microsoft.com/office/drawing/2014/main" id="{75FC463A-8E64-5E32-AC27-01DFE05D1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7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1C3D-83D1-B193-043A-79D0154942AE}"/>
              </a:ext>
            </a:extLst>
          </p:cNvPr>
          <p:cNvSpPr>
            <a:spLocks noGrp="1"/>
          </p:cNvSpPr>
          <p:nvPr>
            <p:ph type="title"/>
          </p:nvPr>
        </p:nvSpPr>
        <p:spPr/>
        <p:txBody>
          <a:bodyPr/>
          <a:lstStyle/>
          <a:p>
            <a:r>
              <a:rPr lang="en-US" dirty="0"/>
              <a:t>Discard Slides below and including this one</a:t>
            </a:r>
          </a:p>
        </p:txBody>
      </p:sp>
      <p:sp>
        <p:nvSpPr>
          <p:cNvPr id="3" name="Content Placeholder 2">
            <a:extLst>
              <a:ext uri="{FF2B5EF4-FFF2-40B4-BE49-F238E27FC236}">
                <a16:creationId xmlns:a16="http://schemas.microsoft.com/office/drawing/2014/main" id="{D3DD9EA5-7158-2341-0F8D-4935FEEC6E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843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BED-2000-DFD1-AB1B-93C2AA60FE03}"/>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734626A1-2AD8-24C4-7B02-78E2F63C514D}"/>
              </a:ext>
            </a:extLst>
          </p:cNvPr>
          <p:cNvSpPr>
            <a:spLocks noGrp="1"/>
          </p:cNvSpPr>
          <p:nvPr>
            <p:ph idx="1"/>
          </p:nvPr>
        </p:nvSpPr>
        <p:spPr/>
        <p:txBody>
          <a:bodyPr>
            <a:normAutofit lnSpcReduction="10000"/>
          </a:bodyPr>
          <a:lstStyle/>
          <a:p>
            <a:r>
              <a:rPr lang="en-US" dirty="0"/>
              <a:t>HTTP – Hyper-Text Transfer Protocol</a:t>
            </a:r>
          </a:p>
          <a:p>
            <a:pPr lvl="1"/>
            <a:r>
              <a:rPr lang="en-US" dirty="0"/>
              <a:t>Invented circa 1980 by Tim Berners-Lee while working at CERN</a:t>
            </a:r>
          </a:p>
          <a:p>
            <a:pPr lvl="1"/>
            <a:r>
              <a:rPr lang="en-US" dirty="0"/>
              <a:t>Foundational technology for the World Wide Web</a:t>
            </a:r>
          </a:p>
          <a:p>
            <a:pPr lvl="1"/>
            <a:r>
              <a:rPr lang="en-US" dirty="0"/>
              <a:t>Facilitates data transfer over the internet</a:t>
            </a:r>
          </a:p>
          <a:p>
            <a:pPr lvl="1"/>
            <a:r>
              <a:rPr lang="en-US" dirty="0"/>
              <a:t>Enables communication between clients (web-browsers) and servers</a:t>
            </a:r>
          </a:p>
          <a:p>
            <a:pPr lvl="1"/>
            <a:r>
              <a:rPr lang="en-US" dirty="0"/>
              <a:t>Versions</a:t>
            </a:r>
          </a:p>
          <a:p>
            <a:pPr lvl="2"/>
            <a:r>
              <a:rPr lang="en-US" dirty="0"/>
              <a:t>HTTP / 0.9 – 1991</a:t>
            </a:r>
          </a:p>
          <a:p>
            <a:pPr lvl="2"/>
            <a:r>
              <a:rPr lang="en-US" dirty="0"/>
              <a:t>HTTP / 1.0 – 1996</a:t>
            </a:r>
          </a:p>
          <a:p>
            <a:pPr lvl="2"/>
            <a:r>
              <a:rPr lang="en-US" dirty="0"/>
              <a:t>HTTP / 1.1 – 1997</a:t>
            </a:r>
          </a:p>
          <a:p>
            <a:pPr lvl="2"/>
            <a:r>
              <a:rPr lang="en-US" dirty="0"/>
              <a:t>HTTP / 2.0 – 2015</a:t>
            </a:r>
          </a:p>
          <a:p>
            <a:pPr lvl="2"/>
            <a:r>
              <a:rPr lang="en-US" dirty="0"/>
              <a:t>HTTP / 3.0 - 2021</a:t>
            </a:r>
          </a:p>
        </p:txBody>
      </p:sp>
    </p:spTree>
    <p:extLst>
      <p:ext uri="{BB962C8B-B14F-4D97-AF65-F5344CB8AC3E}">
        <p14:creationId xmlns:p14="http://schemas.microsoft.com/office/powerpoint/2010/main" val="15027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3FD5-3FD1-B826-ED46-A994F80B1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382A1-E700-957F-31F8-B9CFC183C335}"/>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E7E6031B-CAA9-977C-5F2E-C71A42BFE23A}"/>
              </a:ext>
            </a:extLst>
          </p:cNvPr>
          <p:cNvSpPr>
            <a:spLocks noGrp="1"/>
          </p:cNvSpPr>
          <p:nvPr>
            <p:ph idx="1"/>
          </p:nvPr>
        </p:nvSpPr>
        <p:spPr/>
        <p:txBody>
          <a:bodyPr>
            <a:normAutofit fontScale="85000" lnSpcReduction="20000"/>
          </a:bodyPr>
          <a:lstStyle/>
          <a:p>
            <a:r>
              <a:rPr lang="en-US" dirty="0"/>
              <a:t>Request / Response</a:t>
            </a:r>
          </a:p>
          <a:p>
            <a:pPr lvl="1"/>
            <a:r>
              <a:rPr lang="en-US" b="1" dirty="0"/>
              <a:t>REQUEST</a:t>
            </a:r>
          </a:p>
          <a:p>
            <a:pPr lvl="2"/>
            <a:r>
              <a:rPr lang="en-US" dirty="0"/>
              <a:t>Method 	| 	Verbs representing actions </a:t>
            </a:r>
            <a:r>
              <a:rPr lang="en-US" b="1" dirty="0">
                <a:solidFill>
                  <a:schemeClr val="accent1"/>
                </a:solidFill>
              </a:rPr>
              <a:t>GET</a:t>
            </a:r>
            <a:r>
              <a:rPr lang="en-US" b="1" dirty="0"/>
              <a:t>, </a:t>
            </a:r>
            <a:r>
              <a:rPr lang="en-US" b="1" dirty="0">
                <a:solidFill>
                  <a:srgbClr val="00B0F0"/>
                </a:solidFill>
              </a:rPr>
              <a:t>POST</a:t>
            </a:r>
            <a:r>
              <a:rPr lang="en-US" b="1" dirty="0"/>
              <a:t>, </a:t>
            </a:r>
            <a:r>
              <a:rPr lang="en-US" b="1" dirty="0">
                <a:solidFill>
                  <a:srgbClr val="FFC000"/>
                </a:solidFill>
              </a:rPr>
              <a:t>PUT</a:t>
            </a:r>
            <a:r>
              <a:rPr lang="en-US" b="1" dirty="0"/>
              <a:t>, </a:t>
            </a:r>
            <a:r>
              <a:rPr lang="en-US" b="1" dirty="0">
                <a:solidFill>
                  <a:srgbClr val="FF0000"/>
                </a:solidFill>
              </a:rPr>
              <a:t>DELETE</a:t>
            </a:r>
          </a:p>
          <a:p>
            <a:pPr lvl="2"/>
            <a:r>
              <a:rPr lang="en-US" dirty="0"/>
              <a:t>URL 	| 	Address of a </a:t>
            </a:r>
            <a:r>
              <a:rPr lang="en-US" b="1" dirty="0">
                <a:solidFill>
                  <a:schemeClr val="accent1"/>
                </a:solidFill>
              </a:rPr>
              <a:t>resource</a:t>
            </a:r>
            <a:r>
              <a:rPr lang="en-US" dirty="0"/>
              <a:t> on a server</a:t>
            </a:r>
          </a:p>
          <a:p>
            <a:pPr lvl="2"/>
            <a:r>
              <a:rPr lang="en-US" dirty="0"/>
              <a:t>Headers 	| 	Metadata about the request</a:t>
            </a:r>
          </a:p>
          <a:p>
            <a:pPr lvl="2"/>
            <a:r>
              <a:rPr lang="en-US" dirty="0"/>
              <a:t>Body 	| 	Data sent along-side a request, typically used with POST or PUT verbs</a:t>
            </a:r>
          </a:p>
          <a:p>
            <a:pPr lvl="1"/>
            <a:r>
              <a:rPr lang="en-US" b="1" dirty="0"/>
              <a:t>RESPONSE</a:t>
            </a:r>
          </a:p>
          <a:p>
            <a:pPr lvl="2"/>
            <a:r>
              <a:rPr lang="en-US" dirty="0"/>
              <a:t>Status Code	| 	Numeric codes that indicate the result of the request (e.g., 200, 404, 500, etc.)</a:t>
            </a:r>
          </a:p>
          <a:p>
            <a:pPr lvl="2"/>
            <a:r>
              <a:rPr lang="en-US" dirty="0"/>
              <a:t>Headers		|	Metadata about the response</a:t>
            </a:r>
          </a:p>
          <a:p>
            <a:pPr lvl="2"/>
            <a:r>
              <a:rPr lang="en-US" dirty="0"/>
              <a:t>Body		| 	The content of the response (e.g., API data, error message, etc.)</a:t>
            </a:r>
          </a:p>
          <a:p>
            <a:pPr lvl="1"/>
            <a:r>
              <a:rPr lang="en-US" dirty="0"/>
              <a:t>Key Characteristics</a:t>
            </a:r>
          </a:p>
          <a:p>
            <a:pPr lvl="2"/>
            <a:r>
              <a:rPr lang="en-US" dirty="0"/>
              <a:t>Stateless		| Each request is independent. There is no requirement of the server to “remember” prior requests.</a:t>
            </a:r>
          </a:p>
          <a:p>
            <a:pPr lvl="2"/>
            <a:r>
              <a:rPr lang="en-US" dirty="0"/>
              <a:t>Text-Based	| Both req/resp are composed of plain text, making them human readable</a:t>
            </a:r>
          </a:p>
        </p:txBody>
      </p:sp>
    </p:spTree>
    <p:extLst>
      <p:ext uri="{BB962C8B-B14F-4D97-AF65-F5344CB8AC3E}">
        <p14:creationId xmlns:p14="http://schemas.microsoft.com/office/powerpoint/2010/main" val="159835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D577-03E4-B8AE-5788-52C5CCC0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9089D-B0ED-0D5B-10D0-8DF87E965BE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2</a:t>
            </a:r>
          </a:p>
        </p:txBody>
      </p:sp>
      <p:sp>
        <p:nvSpPr>
          <p:cNvPr id="3" name="Content Placeholder 2">
            <a:extLst>
              <a:ext uri="{FF2B5EF4-FFF2-40B4-BE49-F238E27FC236}">
                <a16:creationId xmlns:a16="http://schemas.microsoft.com/office/drawing/2014/main" id="{975D9B73-F7FD-9AF5-2F9F-B3C398BF40E3}"/>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REST</a:t>
            </a:r>
          </a:p>
          <a:p>
            <a:pPr marL="0" indent="0" algn="r">
              <a:buNone/>
            </a:pPr>
            <a:r>
              <a:rPr lang="en-US" dirty="0">
                <a:solidFill>
                  <a:schemeClr val="tx1"/>
                </a:solidFill>
              </a:rPr>
              <a:t>Philosophy &amp;</a:t>
            </a:r>
          </a:p>
          <a:p>
            <a:pPr marL="0" indent="0" algn="r">
              <a:buNone/>
            </a:pPr>
            <a:r>
              <a:rPr lang="en-US" dirty="0">
                <a:solidFill>
                  <a:schemeClr val="tx1"/>
                </a:solidFill>
              </a:rPr>
              <a:t>Principles</a:t>
            </a:r>
          </a:p>
        </p:txBody>
      </p:sp>
    </p:spTree>
    <p:extLst>
      <p:ext uri="{BB962C8B-B14F-4D97-AF65-F5344CB8AC3E}">
        <p14:creationId xmlns:p14="http://schemas.microsoft.com/office/powerpoint/2010/main" val="143151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D4A-92F5-CA4F-EFB6-51A9914D2F44}"/>
              </a:ext>
            </a:extLst>
          </p:cNvPr>
          <p:cNvSpPr>
            <a:spLocks noGrp="1"/>
          </p:cNvSpPr>
          <p:nvPr>
            <p:ph type="title"/>
          </p:nvPr>
        </p:nvSpPr>
        <p:spPr/>
        <p:txBody>
          <a:bodyPr/>
          <a:lstStyle/>
          <a:p>
            <a:r>
              <a:rPr lang="en-US" dirty="0"/>
              <a:t>What is </a:t>
            </a:r>
            <a:r>
              <a:rPr lang="en-US" dirty="0" err="1">
                <a:solidFill>
                  <a:schemeClr val="accent3"/>
                </a:solidFill>
              </a:rPr>
              <a:t>ReST</a:t>
            </a:r>
            <a:r>
              <a:rPr lang="en-US" dirty="0"/>
              <a:t>?</a:t>
            </a:r>
          </a:p>
        </p:txBody>
      </p:sp>
      <p:sp>
        <p:nvSpPr>
          <p:cNvPr id="3" name="Content Placeholder 2">
            <a:extLst>
              <a:ext uri="{FF2B5EF4-FFF2-40B4-BE49-F238E27FC236}">
                <a16:creationId xmlns:a16="http://schemas.microsoft.com/office/drawing/2014/main" id="{EEB33C01-CF17-6818-994C-3CD8E5F7AE47}"/>
              </a:ext>
            </a:extLst>
          </p:cNvPr>
          <p:cNvSpPr>
            <a:spLocks noGrp="1"/>
          </p:cNvSpPr>
          <p:nvPr>
            <p:ph idx="1"/>
          </p:nvPr>
        </p:nvSpPr>
        <p:spPr/>
        <p:txBody>
          <a:bodyPr>
            <a:normAutofit lnSpcReduction="10000"/>
          </a:bodyPr>
          <a:lstStyle/>
          <a:p>
            <a:r>
              <a:rPr lang="en-US" b="1" dirty="0">
                <a:solidFill>
                  <a:schemeClr val="accent3"/>
                </a:solidFill>
              </a:rPr>
              <a:t>Re</a:t>
            </a:r>
            <a:r>
              <a:rPr lang="en-US" dirty="0"/>
              <a:t>presentational </a:t>
            </a:r>
            <a:r>
              <a:rPr lang="en-US" b="1" dirty="0">
                <a:solidFill>
                  <a:schemeClr val="accent3"/>
                </a:solidFill>
              </a:rPr>
              <a:t>S</a:t>
            </a:r>
            <a:r>
              <a:rPr lang="en-US" dirty="0"/>
              <a:t>tate </a:t>
            </a:r>
            <a:r>
              <a:rPr lang="en-US" b="1" dirty="0">
                <a:solidFill>
                  <a:schemeClr val="accent3"/>
                </a:solidFill>
              </a:rPr>
              <a:t>T</a:t>
            </a:r>
            <a:r>
              <a:rPr lang="en-US" dirty="0"/>
              <a:t>ransfer</a:t>
            </a:r>
          </a:p>
          <a:p>
            <a:pPr lvl="1"/>
            <a:r>
              <a:rPr lang="en-US" dirty="0"/>
              <a:t>Initial idea proposed by Roy Fielding in his PhD dissertation in 2000</a:t>
            </a:r>
          </a:p>
          <a:p>
            <a:r>
              <a:rPr lang="en-US" dirty="0"/>
              <a:t>Architectural Style</a:t>
            </a:r>
          </a:p>
          <a:p>
            <a:pPr lvl="1"/>
            <a:r>
              <a:rPr lang="en-US" dirty="0"/>
              <a:t>A set of architectural principles or constraints that guide the design of networked systems</a:t>
            </a:r>
          </a:p>
          <a:p>
            <a:r>
              <a:rPr lang="en-US" dirty="0"/>
              <a:t>Characteristics</a:t>
            </a:r>
          </a:p>
          <a:p>
            <a:pPr lvl="1"/>
            <a:r>
              <a:rPr lang="en-US" dirty="0"/>
              <a:t>Uniform Interface (contract)</a:t>
            </a:r>
          </a:p>
          <a:p>
            <a:pPr lvl="1"/>
            <a:r>
              <a:rPr lang="en-US" dirty="0"/>
              <a:t>Stateless</a:t>
            </a:r>
          </a:p>
          <a:p>
            <a:pPr lvl="1"/>
            <a:r>
              <a:rPr lang="en-US" dirty="0"/>
              <a:t>Client-Server Architecture</a:t>
            </a:r>
          </a:p>
          <a:p>
            <a:pPr lvl="1"/>
            <a:r>
              <a:rPr lang="en-US" dirty="0"/>
              <a:t>Cache-ability</a:t>
            </a:r>
          </a:p>
          <a:p>
            <a:pPr lvl="1"/>
            <a:r>
              <a:rPr lang="en-US" dirty="0"/>
              <a:t>Leverages the capabilities of the Hyper-Text Transfer Protocol</a:t>
            </a:r>
          </a:p>
          <a:p>
            <a:pPr lvl="1"/>
            <a:endParaRPr lang="en-US" dirty="0"/>
          </a:p>
        </p:txBody>
      </p:sp>
    </p:spTree>
    <p:extLst>
      <p:ext uri="{BB962C8B-B14F-4D97-AF65-F5344CB8AC3E}">
        <p14:creationId xmlns:p14="http://schemas.microsoft.com/office/powerpoint/2010/main" val="222344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73-46BA-BB1B-EBF3-1AD443CE5774}"/>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AC0FCC6B-1175-BDD6-4FA1-2047041EF7FB}"/>
              </a:ext>
            </a:extLst>
          </p:cNvPr>
          <p:cNvSpPr>
            <a:spLocks noGrp="1"/>
          </p:cNvSpPr>
          <p:nvPr>
            <p:ph idx="1"/>
          </p:nvPr>
        </p:nvSpPr>
        <p:spPr/>
        <p:txBody>
          <a:bodyPr>
            <a:normAutofit lnSpcReduction="10000"/>
          </a:bodyPr>
          <a:lstStyle/>
          <a:p>
            <a:r>
              <a:rPr lang="en-US" dirty="0" err="1">
                <a:solidFill>
                  <a:schemeClr val="accent3"/>
                </a:solidFill>
              </a:rPr>
              <a:t>GraphQL</a:t>
            </a:r>
            <a:endParaRPr lang="en-US" dirty="0">
              <a:solidFill>
                <a:schemeClr val="accent3"/>
              </a:solidFill>
            </a:endParaRPr>
          </a:p>
          <a:p>
            <a:pPr lvl="1"/>
            <a:r>
              <a:rPr lang="en-US" dirty="0"/>
              <a:t>Open-source query language for APIs developed by Facebook</a:t>
            </a:r>
          </a:p>
          <a:p>
            <a:pPr lvl="1"/>
            <a:r>
              <a:rPr lang="en-US" dirty="0"/>
              <a:t>Relies mostly on POST HTTP method. With that structure it handles</a:t>
            </a:r>
          </a:p>
          <a:p>
            <a:pPr lvl="2"/>
            <a:r>
              <a:rPr lang="en-US" dirty="0">
                <a:solidFill>
                  <a:schemeClr val="accent2"/>
                </a:solidFill>
              </a:rPr>
              <a:t>Queries</a:t>
            </a:r>
            <a:r>
              <a:rPr lang="en-US" dirty="0"/>
              <a:t> are used to request data from the server</a:t>
            </a:r>
          </a:p>
          <a:p>
            <a:pPr lvl="2"/>
            <a:r>
              <a:rPr lang="en-US" dirty="0">
                <a:solidFill>
                  <a:schemeClr val="accent2"/>
                </a:solidFill>
              </a:rPr>
              <a:t>Mutations</a:t>
            </a:r>
            <a:r>
              <a:rPr lang="en-US" dirty="0"/>
              <a:t> are used to modify the data on the server</a:t>
            </a:r>
          </a:p>
          <a:p>
            <a:pPr lvl="2"/>
            <a:r>
              <a:rPr lang="en-US" dirty="0">
                <a:solidFill>
                  <a:schemeClr val="accent2"/>
                </a:solidFill>
              </a:rPr>
              <a:t>Subscriptions</a:t>
            </a:r>
            <a:r>
              <a:rPr lang="en-US" dirty="0"/>
              <a:t> are used to get live updates when data changes</a:t>
            </a:r>
          </a:p>
          <a:p>
            <a:pPr lvl="1"/>
            <a:r>
              <a:rPr lang="en-US" dirty="0"/>
              <a:t>Steeper learning curve</a:t>
            </a:r>
          </a:p>
          <a:p>
            <a:pPr lvl="1"/>
            <a:r>
              <a:rPr lang="en-US" dirty="0"/>
              <a:t>Great for aggregating multiple backends and letting clients fetch exactly what they need</a:t>
            </a:r>
          </a:p>
          <a:p>
            <a:pPr lvl="1"/>
            <a:r>
              <a:rPr lang="en-US" dirty="0"/>
              <a:t>Client-driven</a:t>
            </a:r>
          </a:p>
          <a:p>
            <a:pPr lvl="2"/>
            <a:r>
              <a:rPr lang="en-US" dirty="0"/>
              <a:t>The client defines exactly the data it wants to retrieve</a:t>
            </a:r>
          </a:p>
          <a:p>
            <a:pPr lvl="2"/>
            <a:r>
              <a:rPr lang="en-US" dirty="0"/>
              <a:t>Data is retrieved in a single request-response fashion</a:t>
            </a:r>
          </a:p>
        </p:txBody>
      </p:sp>
    </p:spTree>
    <p:extLst>
      <p:ext uri="{BB962C8B-B14F-4D97-AF65-F5344CB8AC3E}">
        <p14:creationId xmlns:p14="http://schemas.microsoft.com/office/powerpoint/2010/main" val="138748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1CA0-9BD1-0F0E-05B4-0F1FE68C3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4E800-63D4-0B79-312C-B4FE53070CF5}"/>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C6DFE47F-E294-6D54-C716-1A6A11007FDB}"/>
              </a:ext>
            </a:extLst>
          </p:cNvPr>
          <p:cNvSpPr>
            <a:spLocks noGrp="1"/>
          </p:cNvSpPr>
          <p:nvPr>
            <p:ph idx="1"/>
          </p:nvPr>
        </p:nvSpPr>
        <p:spPr/>
        <p:txBody>
          <a:bodyPr>
            <a:normAutofit lnSpcReduction="10000"/>
          </a:bodyPr>
          <a:lstStyle/>
          <a:p>
            <a:r>
              <a:rPr lang="en-US" dirty="0" err="1">
                <a:solidFill>
                  <a:schemeClr val="accent3"/>
                </a:solidFill>
              </a:rPr>
              <a:t>gRPC</a:t>
            </a:r>
            <a:endParaRPr lang="en-US" dirty="0">
              <a:solidFill>
                <a:schemeClr val="accent3"/>
              </a:solidFill>
            </a:endParaRPr>
          </a:p>
          <a:p>
            <a:pPr lvl="1"/>
            <a:r>
              <a:rPr lang="en-US" dirty="0"/>
              <a:t>RPC stands for Remote Procedure Call</a:t>
            </a:r>
          </a:p>
          <a:p>
            <a:pPr lvl="1"/>
            <a:r>
              <a:rPr lang="en-US" dirty="0"/>
              <a:t>High performance, open source, bi-directional streaming, auth, load balancing</a:t>
            </a:r>
          </a:p>
          <a:p>
            <a:pPr lvl="1"/>
            <a:r>
              <a:rPr lang="en-US" dirty="0"/>
              <a:t>Created by Google (initially, the “g” in </a:t>
            </a:r>
            <a:r>
              <a:rPr lang="en-US" dirty="0" err="1">
                <a:solidFill>
                  <a:schemeClr val="accent3"/>
                </a:solidFill>
              </a:rPr>
              <a:t>gRPC</a:t>
            </a:r>
            <a:r>
              <a:rPr lang="en-US" dirty="0"/>
              <a:t> was for Google, now it means “general”)</a:t>
            </a:r>
          </a:p>
          <a:p>
            <a:r>
              <a:rPr lang="en-US" dirty="0"/>
              <a:t>Architectural Style</a:t>
            </a:r>
          </a:p>
          <a:p>
            <a:pPr lvl="1"/>
            <a:r>
              <a:rPr lang="en-US" dirty="0"/>
              <a:t>Based on client-server model of remote procedure calls, </a:t>
            </a:r>
            <a:r>
              <a:rPr lang="en-US" dirty="0" err="1"/>
              <a:t>typeically</a:t>
            </a:r>
            <a:r>
              <a:rPr lang="en-US" dirty="0"/>
              <a:t>, over HTTP/2</a:t>
            </a:r>
          </a:p>
          <a:p>
            <a:pPr lvl="1"/>
            <a:r>
              <a:rPr lang="en-US" dirty="0"/>
              <a:t>Client can invoke operations on the server as if it was a local object</a:t>
            </a:r>
          </a:p>
          <a:p>
            <a:pPr lvl="1"/>
            <a:r>
              <a:rPr lang="en-US" dirty="0"/>
              <a:t>Contract-based, strict, approach. Both client and server must know the contract</a:t>
            </a:r>
          </a:p>
          <a:p>
            <a:pPr lvl="1"/>
            <a:r>
              <a:rPr lang="en-US" dirty="0"/>
              <a:t>Request/Response contract is defined in a DSL (protocol buffer language)</a:t>
            </a:r>
          </a:p>
          <a:p>
            <a:pPr lvl="1"/>
            <a:r>
              <a:rPr lang="en-US" dirty="0"/>
              <a:t>The </a:t>
            </a:r>
            <a:r>
              <a:rPr lang="en-US" b="1" dirty="0" err="1">
                <a:solidFill>
                  <a:schemeClr val="accent3"/>
                </a:solidFill>
                <a:latin typeface="Courier New" panose="02070309020205020404" pitchFamily="49" charset="0"/>
                <a:ea typeface="Gadugi" panose="020B0502040204020203" pitchFamily="34" charset="0"/>
                <a:cs typeface="Courier New" panose="02070309020205020404" pitchFamily="49" charset="0"/>
              </a:rPr>
              <a:t>protobuf</a:t>
            </a:r>
            <a:r>
              <a:rPr lang="en-US" dirty="0"/>
              <a:t> compiler generates client and server code artifacts</a:t>
            </a:r>
          </a:p>
        </p:txBody>
      </p:sp>
    </p:spTree>
    <p:extLst>
      <p:ext uri="{BB962C8B-B14F-4D97-AF65-F5344CB8AC3E}">
        <p14:creationId xmlns:p14="http://schemas.microsoft.com/office/powerpoint/2010/main" val="2708889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3F1-8A32-8336-1237-8176823DC1B2}"/>
              </a:ext>
            </a:extLst>
          </p:cNvPr>
          <p:cNvSpPr>
            <a:spLocks noGrp="1"/>
          </p:cNvSpPr>
          <p:nvPr>
            <p:ph type="title"/>
          </p:nvPr>
        </p:nvSpPr>
        <p:spPr/>
        <p:txBody>
          <a:bodyPr/>
          <a:lstStyle/>
          <a:p>
            <a:r>
              <a:rPr lang="en-US" dirty="0"/>
              <a:t>Comparisons</a:t>
            </a:r>
          </a:p>
        </p:txBody>
      </p:sp>
      <p:graphicFrame>
        <p:nvGraphicFramePr>
          <p:cNvPr id="6" name="Content Placeholder 5">
            <a:extLst>
              <a:ext uri="{FF2B5EF4-FFF2-40B4-BE49-F238E27FC236}">
                <a16:creationId xmlns:a16="http://schemas.microsoft.com/office/drawing/2014/main" id="{8C9D3FAF-902E-E728-2189-02E8DD159F85}"/>
              </a:ext>
            </a:extLst>
          </p:cNvPr>
          <p:cNvGraphicFramePr>
            <a:graphicFrameLocks noGrp="1"/>
          </p:cNvGraphicFramePr>
          <p:nvPr>
            <p:ph idx="1"/>
            <p:extLst>
              <p:ext uri="{D42A27DB-BD31-4B8C-83A1-F6EECF244321}">
                <p14:modId xmlns:p14="http://schemas.microsoft.com/office/powerpoint/2010/main" val="2782930318"/>
              </p:ext>
            </p:extLst>
          </p:nvPr>
        </p:nvGraphicFramePr>
        <p:xfrm>
          <a:off x="914400" y="1731963"/>
          <a:ext cx="10353672" cy="40487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483234456"/>
                    </a:ext>
                  </a:extLst>
                </a:gridCol>
                <a:gridCol w="2588418">
                  <a:extLst>
                    <a:ext uri="{9D8B030D-6E8A-4147-A177-3AD203B41FA5}">
                      <a16:colId xmlns:a16="http://schemas.microsoft.com/office/drawing/2014/main" val="10164122"/>
                    </a:ext>
                  </a:extLst>
                </a:gridCol>
                <a:gridCol w="2588418">
                  <a:extLst>
                    <a:ext uri="{9D8B030D-6E8A-4147-A177-3AD203B41FA5}">
                      <a16:colId xmlns:a16="http://schemas.microsoft.com/office/drawing/2014/main" val="1674097228"/>
                    </a:ext>
                  </a:extLst>
                </a:gridCol>
                <a:gridCol w="2588418">
                  <a:extLst>
                    <a:ext uri="{9D8B030D-6E8A-4147-A177-3AD203B41FA5}">
                      <a16:colId xmlns:a16="http://schemas.microsoft.com/office/drawing/2014/main" val="2754856626"/>
                    </a:ext>
                  </a:extLst>
                </a:gridCol>
              </a:tblGrid>
              <a:tr h="370840">
                <a:tc>
                  <a:txBody>
                    <a:bodyPr/>
                    <a:lstStyle/>
                    <a:p>
                      <a:r>
                        <a:rPr lang="en-US" dirty="0"/>
                        <a:t>Feature</a:t>
                      </a:r>
                    </a:p>
                  </a:txBody>
                  <a:tcPr/>
                </a:tc>
                <a:tc>
                  <a:txBody>
                    <a:bodyPr/>
                    <a:lstStyle/>
                    <a:p>
                      <a:r>
                        <a:rPr lang="en-US" dirty="0" err="1"/>
                        <a:t>ReST</a:t>
                      </a:r>
                      <a:endParaRPr lang="en-US" dirty="0"/>
                    </a:p>
                  </a:txBody>
                  <a:tcPr/>
                </a:tc>
                <a:tc>
                  <a:txBody>
                    <a:bodyPr/>
                    <a:lstStyle/>
                    <a:p>
                      <a:r>
                        <a:rPr lang="en-US" dirty="0" err="1"/>
                        <a:t>GraphQL</a:t>
                      </a:r>
                      <a:endParaRPr lang="en-US" dirty="0"/>
                    </a:p>
                  </a:txBody>
                  <a:tcPr/>
                </a:tc>
                <a:tc>
                  <a:txBody>
                    <a:bodyPr/>
                    <a:lstStyle/>
                    <a:p>
                      <a:r>
                        <a:rPr lang="en-US" dirty="0" err="1"/>
                        <a:t>gRPC</a:t>
                      </a:r>
                      <a:endParaRPr lang="en-US" dirty="0"/>
                    </a:p>
                  </a:txBody>
                  <a:tcPr/>
                </a:tc>
                <a:extLst>
                  <a:ext uri="{0D108BD9-81ED-4DB2-BD59-A6C34878D82A}">
                    <a16:rowId xmlns:a16="http://schemas.microsoft.com/office/drawing/2014/main" val="2670483516"/>
                  </a:ext>
                </a:extLst>
              </a:tr>
              <a:tr h="370840">
                <a:tc>
                  <a:txBody>
                    <a:bodyPr/>
                    <a:lstStyle/>
                    <a:p>
                      <a:r>
                        <a:rPr lang="en-US" dirty="0"/>
                        <a:t>Data Format</a:t>
                      </a:r>
                    </a:p>
                  </a:txBody>
                  <a:tcPr anchor="ctr"/>
                </a:tc>
                <a:tc>
                  <a:txBody>
                    <a:bodyPr/>
                    <a:lstStyle/>
                    <a:p>
                      <a:r>
                        <a:rPr lang="en-US" dirty="0"/>
                        <a:t>JSON, XML, Plain Text</a:t>
                      </a:r>
                    </a:p>
                  </a:txBody>
                  <a:tcPr/>
                </a:tc>
                <a:tc>
                  <a:txBody>
                    <a:bodyPr/>
                    <a:lstStyle/>
                    <a:p>
                      <a:r>
                        <a:rPr lang="en-US" dirty="0"/>
                        <a:t>JSON</a:t>
                      </a:r>
                    </a:p>
                  </a:txBody>
                  <a:tcPr/>
                </a:tc>
                <a:tc>
                  <a:txBody>
                    <a:bodyPr/>
                    <a:lstStyle/>
                    <a:p>
                      <a:r>
                        <a:rPr lang="en-US" dirty="0"/>
                        <a:t>Compact binary string</a:t>
                      </a:r>
                    </a:p>
                  </a:txBody>
                  <a:tcPr/>
                </a:tc>
                <a:extLst>
                  <a:ext uri="{0D108BD9-81ED-4DB2-BD59-A6C34878D82A}">
                    <a16:rowId xmlns:a16="http://schemas.microsoft.com/office/drawing/2014/main" val="49807402"/>
                  </a:ext>
                </a:extLst>
              </a:tr>
              <a:tr h="370840">
                <a:tc>
                  <a:txBody>
                    <a:bodyPr/>
                    <a:lstStyle/>
                    <a:p>
                      <a:r>
                        <a:rPr lang="en-US" dirty="0"/>
                        <a:t>Data Fetch</a:t>
                      </a:r>
                    </a:p>
                  </a:txBody>
                  <a:tcPr anchor="ctr"/>
                </a:tc>
                <a:tc>
                  <a:txBody>
                    <a:bodyPr/>
                    <a:lstStyle/>
                    <a:p>
                      <a:r>
                        <a:rPr lang="en-US" dirty="0"/>
                        <a:t>Pre-defined data shapes. All or nothing</a:t>
                      </a:r>
                    </a:p>
                  </a:txBody>
                  <a:tcPr/>
                </a:tc>
                <a:tc>
                  <a:txBody>
                    <a:bodyPr/>
                    <a:lstStyle/>
                    <a:p>
                      <a:r>
                        <a:rPr lang="en-US" dirty="0"/>
                        <a:t>Retrieves data in the shape the client wants it</a:t>
                      </a:r>
                    </a:p>
                  </a:txBody>
                  <a:tcPr/>
                </a:tc>
                <a:tc>
                  <a:txBody>
                    <a:bodyPr/>
                    <a:lstStyle/>
                    <a:p>
                      <a:r>
                        <a:rPr lang="en-US" dirty="0"/>
                        <a:t>Available with extensions</a:t>
                      </a:r>
                    </a:p>
                  </a:txBody>
                  <a:tcPr/>
                </a:tc>
                <a:extLst>
                  <a:ext uri="{0D108BD9-81ED-4DB2-BD59-A6C34878D82A}">
                    <a16:rowId xmlns:a16="http://schemas.microsoft.com/office/drawing/2014/main" val="706648686"/>
                  </a:ext>
                </a:extLst>
              </a:tr>
              <a:tr h="370840">
                <a:tc>
                  <a:txBody>
                    <a:bodyPr/>
                    <a:lstStyle/>
                    <a:p>
                      <a:r>
                        <a:rPr lang="en-US" dirty="0"/>
                        <a:t>Browser Support</a:t>
                      </a:r>
                    </a:p>
                  </a:txBody>
                  <a:tcPr anchor="ctr"/>
                </a:tc>
                <a:tc>
                  <a:txBody>
                    <a:bodyPr/>
                    <a:lstStyle/>
                    <a:p>
                      <a:r>
                        <a:rPr lang="en-US" dirty="0"/>
                        <a:t>Default in all modern browsers</a:t>
                      </a:r>
                    </a:p>
                  </a:txBody>
                  <a:tcPr/>
                </a:tc>
                <a:tc>
                  <a:txBody>
                    <a:bodyPr/>
                    <a:lstStyle/>
                    <a:p>
                      <a:r>
                        <a:rPr lang="en-US" dirty="0"/>
                        <a:t>Default in all modern browsers</a:t>
                      </a:r>
                    </a:p>
                  </a:txBody>
                  <a:tcPr/>
                </a:tc>
                <a:tc>
                  <a:txBody>
                    <a:bodyPr/>
                    <a:lstStyle/>
                    <a:p>
                      <a:endParaRPr lang="en-US" dirty="0"/>
                    </a:p>
                  </a:txBody>
                  <a:tcPr/>
                </a:tc>
                <a:extLst>
                  <a:ext uri="{0D108BD9-81ED-4DB2-BD59-A6C34878D82A}">
                    <a16:rowId xmlns:a16="http://schemas.microsoft.com/office/drawing/2014/main" val="2400224952"/>
                  </a:ext>
                </a:extLst>
              </a:tr>
              <a:tr h="370840">
                <a:tc>
                  <a:txBody>
                    <a:bodyPr/>
                    <a:lstStyle/>
                    <a:p>
                      <a:r>
                        <a:rPr lang="en-US" dirty="0"/>
                        <a:t>Code Generation</a:t>
                      </a:r>
                    </a:p>
                  </a:txBody>
                  <a:tcPr anchor="ctr"/>
                </a:tc>
                <a:tc>
                  <a:txBody>
                    <a:bodyPr/>
                    <a:lstStyle/>
                    <a:p>
                      <a:r>
                        <a:rPr lang="en-US" dirty="0"/>
                        <a:t>No dependencies</a:t>
                      </a:r>
                    </a:p>
                  </a:txBody>
                  <a:tcPr/>
                </a:tc>
                <a:tc>
                  <a:txBody>
                    <a:bodyPr/>
                    <a:lstStyle/>
                    <a:p>
                      <a:r>
                        <a:rPr lang="en-US" dirty="0" err="1"/>
                        <a:t>GraphQL</a:t>
                      </a:r>
                      <a:r>
                        <a:rPr lang="en-US" dirty="0"/>
                        <a:t> Schema </a:t>
                      </a:r>
                    </a:p>
                  </a:txBody>
                  <a:tcPr/>
                </a:tc>
                <a:tc>
                  <a:txBody>
                    <a:bodyPr/>
                    <a:lstStyle/>
                    <a:p>
                      <a:r>
                        <a:rPr lang="en-US" dirty="0" err="1"/>
                        <a:t>Protobuf</a:t>
                      </a:r>
                      <a:r>
                        <a:rPr lang="en-US" dirty="0"/>
                        <a:t> compiler</a:t>
                      </a:r>
                    </a:p>
                  </a:txBody>
                  <a:tcPr/>
                </a:tc>
                <a:extLst>
                  <a:ext uri="{0D108BD9-81ED-4DB2-BD59-A6C34878D82A}">
                    <a16:rowId xmlns:a16="http://schemas.microsoft.com/office/drawing/2014/main" val="1054625892"/>
                  </a:ext>
                </a:extLst>
              </a:tr>
              <a:tr h="370840">
                <a:tc>
                  <a:txBody>
                    <a:bodyPr/>
                    <a:lstStyle/>
                    <a:p>
                      <a:r>
                        <a:rPr lang="en-US" dirty="0"/>
                        <a:t>Response Time</a:t>
                      </a:r>
                    </a:p>
                  </a:txBody>
                  <a:tcPr anchor="ctr"/>
                </a:tc>
                <a:tc>
                  <a:txBody>
                    <a:bodyPr/>
                    <a:lstStyle/>
                    <a:p>
                      <a:endParaRPr lang="en-US"/>
                    </a:p>
                  </a:txBody>
                  <a:tcPr/>
                </a:tc>
                <a:tc>
                  <a:txBody>
                    <a:bodyPr/>
                    <a:lstStyle/>
                    <a:p>
                      <a:endParaRPr lang="en-US"/>
                    </a:p>
                  </a:txBody>
                  <a:tcPr/>
                </a:tc>
                <a:tc>
                  <a:txBody>
                    <a:bodyPr/>
                    <a:lstStyle/>
                    <a:p>
                      <a:r>
                        <a:rPr lang="en-US" dirty="0"/>
                        <a:t>Extremely performance</a:t>
                      </a:r>
                    </a:p>
                  </a:txBody>
                  <a:tcPr/>
                </a:tc>
                <a:extLst>
                  <a:ext uri="{0D108BD9-81ED-4DB2-BD59-A6C34878D82A}">
                    <a16:rowId xmlns:a16="http://schemas.microsoft.com/office/drawing/2014/main" val="3175286870"/>
                  </a:ext>
                </a:extLst>
              </a:tr>
              <a:tr h="370840">
                <a:tc>
                  <a:txBody>
                    <a:bodyPr/>
                    <a:lstStyle/>
                    <a:p>
                      <a:r>
                        <a:rPr lang="en-US" dirty="0"/>
                        <a:t>Usage</a:t>
                      </a:r>
                    </a:p>
                  </a:txBody>
                  <a:tcPr anchor="ctr"/>
                </a:tc>
                <a:tc>
                  <a:txBody>
                    <a:bodyPr/>
                    <a:lstStyle/>
                    <a:p>
                      <a:r>
                        <a:rPr lang="en-US" dirty="0"/>
                        <a:t>Easiest to implement most domains</a:t>
                      </a:r>
                    </a:p>
                  </a:txBody>
                  <a:tcPr/>
                </a:tc>
                <a:tc>
                  <a:txBody>
                    <a:bodyPr/>
                    <a:lstStyle/>
                    <a:p>
                      <a:r>
                        <a:rPr lang="en-US" dirty="0"/>
                        <a:t>Most useful when clients should decide what data they want</a:t>
                      </a:r>
                    </a:p>
                  </a:txBody>
                  <a:tcPr/>
                </a:tc>
                <a:tc>
                  <a:txBody>
                    <a:bodyPr/>
                    <a:lstStyle/>
                    <a:p>
                      <a:r>
                        <a:rPr lang="en-US" dirty="0"/>
                        <a:t>Best-fit for frequent internal interactions between microservices</a:t>
                      </a:r>
                    </a:p>
                  </a:txBody>
                  <a:tcPr/>
                </a:tc>
                <a:extLst>
                  <a:ext uri="{0D108BD9-81ED-4DB2-BD59-A6C34878D82A}">
                    <a16:rowId xmlns:a16="http://schemas.microsoft.com/office/drawing/2014/main" val="2330723727"/>
                  </a:ext>
                </a:extLst>
              </a:tr>
              <a:tr h="370840">
                <a:tc>
                  <a:txBody>
                    <a:bodyPr/>
                    <a:lstStyle/>
                    <a:p>
                      <a:r>
                        <a:rPr lang="en-US" dirty="0"/>
                        <a:t>Protocol</a:t>
                      </a:r>
                    </a:p>
                  </a:txBody>
                  <a:tcPr anchor="ctr"/>
                </a:tc>
                <a:tc>
                  <a:txBody>
                    <a:bodyPr/>
                    <a:lstStyle/>
                    <a:p>
                      <a:r>
                        <a:rPr lang="en-US" dirty="0"/>
                        <a:t>HTTP 1.0 / 1.1 / 2.0</a:t>
                      </a:r>
                    </a:p>
                  </a:txBody>
                  <a:tcPr/>
                </a:tc>
                <a:tc>
                  <a:txBody>
                    <a:bodyPr/>
                    <a:lstStyle/>
                    <a:p>
                      <a:r>
                        <a:rPr lang="en-US" dirty="0"/>
                        <a:t>HTTP 1.0 / 1.1 / 2.0</a:t>
                      </a:r>
                    </a:p>
                  </a:txBody>
                  <a:tcPr/>
                </a:tc>
                <a:tc>
                  <a:txBody>
                    <a:bodyPr/>
                    <a:lstStyle/>
                    <a:p>
                      <a:r>
                        <a:rPr lang="en-US" dirty="0"/>
                        <a:t>HTTP/2</a:t>
                      </a:r>
                    </a:p>
                  </a:txBody>
                  <a:tcPr/>
                </a:tc>
                <a:extLst>
                  <a:ext uri="{0D108BD9-81ED-4DB2-BD59-A6C34878D82A}">
                    <a16:rowId xmlns:a16="http://schemas.microsoft.com/office/drawing/2014/main" val="163887038"/>
                  </a:ext>
                </a:extLst>
              </a:tr>
            </a:tbl>
          </a:graphicData>
        </a:graphic>
      </p:graphicFrame>
    </p:spTree>
    <p:extLst>
      <p:ext uri="{BB962C8B-B14F-4D97-AF65-F5344CB8AC3E}">
        <p14:creationId xmlns:p14="http://schemas.microsoft.com/office/powerpoint/2010/main" val="267083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5</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err="1">
                <a:solidFill>
                  <a:schemeClr val="tx1"/>
                </a:solidFill>
              </a:rPr>
              <a:t>FastAPI</a:t>
            </a: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Hands-On</a:t>
            </a:r>
          </a:p>
          <a:p>
            <a:pPr marL="0" indent="0" algn="r">
              <a:buNone/>
            </a:pPr>
            <a:r>
              <a:rPr lang="en-US" dirty="0">
                <a:solidFill>
                  <a:schemeClr val="tx1"/>
                </a:solidFill>
              </a:rPr>
              <a:t>Implementation</a:t>
            </a:r>
          </a:p>
          <a:p>
            <a:pPr marL="0" indent="0" algn="r">
              <a:buNone/>
            </a:pPr>
            <a:r>
              <a:rPr lang="en-US" dirty="0">
                <a:solidFill>
                  <a:schemeClr val="tx1"/>
                </a:solidFill>
              </a:rPr>
              <a:t>With Python</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BBB-5256-825E-31D0-4B3662FCA2DB}"/>
              </a:ext>
            </a:extLst>
          </p:cNvPr>
          <p:cNvSpPr>
            <a:spLocks noGrp="1"/>
          </p:cNvSpPr>
          <p:nvPr>
            <p:ph type="title"/>
          </p:nvPr>
        </p:nvSpPr>
        <p:spPr/>
        <p:txBody>
          <a:bodyPr/>
          <a:lstStyle/>
          <a:p>
            <a:r>
              <a:rPr lang="en-US" dirty="0"/>
              <a:t>Designing REST APIs</a:t>
            </a:r>
          </a:p>
        </p:txBody>
      </p:sp>
      <p:sp>
        <p:nvSpPr>
          <p:cNvPr id="3" name="Content Placeholder 2">
            <a:extLst>
              <a:ext uri="{FF2B5EF4-FFF2-40B4-BE49-F238E27FC236}">
                <a16:creationId xmlns:a16="http://schemas.microsoft.com/office/drawing/2014/main" id="{EA301549-12BF-EA3E-4D4D-AD2353E2ACCB}"/>
              </a:ext>
            </a:extLst>
          </p:cNvPr>
          <p:cNvSpPr>
            <a:spLocks noGrp="1"/>
          </p:cNvSpPr>
          <p:nvPr>
            <p:ph idx="1"/>
          </p:nvPr>
        </p:nvSpPr>
        <p:spPr>
          <a:xfrm>
            <a:off x="913795" y="1732449"/>
            <a:ext cx="4426301" cy="4851231"/>
          </a:xfrm>
        </p:spPr>
        <p:txBody>
          <a:bodyPr>
            <a:normAutofit fontScale="77500" lnSpcReduction="2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r>
              <a:rPr lang="en-US" dirty="0"/>
              <a:t>HTTP Status Code Ranges</a:t>
            </a:r>
          </a:p>
          <a:p>
            <a:pPr lvl="1"/>
            <a:r>
              <a:rPr lang="en-US" dirty="0"/>
              <a:t>1xx | Informational</a:t>
            </a:r>
          </a:p>
          <a:p>
            <a:pPr lvl="1"/>
            <a:r>
              <a:rPr lang="en-US" dirty="0"/>
              <a:t>2xx | Successful Outcomes</a:t>
            </a:r>
          </a:p>
          <a:p>
            <a:pPr lvl="1"/>
            <a:r>
              <a:rPr lang="en-US" dirty="0"/>
              <a:t>3xx | Redirection</a:t>
            </a:r>
          </a:p>
          <a:p>
            <a:pPr lvl="1"/>
            <a:r>
              <a:rPr lang="en-US" dirty="0"/>
              <a:t>4xx | Client-side Errors</a:t>
            </a:r>
          </a:p>
          <a:p>
            <a:pPr lvl="1"/>
            <a:r>
              <a:rPr lang="en-US" dirty="0"/>
              <a:t>5xx | Server-side Errors</a:t>
            </a:r>
          </a:p>
          <a:p>
            <a:pPr lvl="2"/>
            <a:endParaRPr lang="en-US" dirty="0"/>
          </a:p>
        </p:txBody>
      </p:sp>
      <p:sp>
        <p:nvSpPr>
          <p:cNvPr id="4" name="Content Placeholder 2">
            <a:extLst>
              <a:ext uri="{FF2B5EF4-FFF2-40B4-BE49-F238E27FC236}">
                <a16:creationId xmlns:a16="http://schemas.microsoft.com/office/drawing/2014/main" id="{794B65CB-90AA-B626-80EC-DF9CD6F4CFD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t>Library REST API</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a:t>
            </a:r>
            <a:r>
              <a:rPr lang="en-US" sz="1400" dirty="0" err="1">
                <a:latin typeface="Courier New" panose="02070309020205020404" pitchFamily="49" charset="0"/>
                <a:cs typeface="Courier New" panose="02070309020205020404" pitchFamily="49" charset="0"/>
              </a:rPr>
              <a:t>books?search-filters</a:t>
            </a:r>
            <a:r>
              <a:rPr lang="en-US" sz="1400" dirty="0">
                <a:latin typeface="Courier New" panose="02070309020205020404" pitchFamily="49" charset="0"/>
                <a:cs typeface="Courier New" panose="02070309020205020404" pitchFamily="49" charset="0"/>
              </a:rPr>
              <a:t>={}</a:t>
            </a:r>
            <a:endParaRPr lang="en-US" dirty="0"/>
          </a:p>
          <a:p>
            <a:pPr lvl="3"/>
            <a:r>
              <a:rPr lang="en-US" sz="1200" dirty="0"/>
              <a:t>Show me a list of books</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p>
          <a:p>
            <a:pPr lvl="3"/>
            <a:r>
              <a:rPr lang="en-US" sz="1200" dirty="0"/>
              <a:t>Show me book with ID = </a:t>
            </a:r>
            <a:r>
              <a:rPr lang="en-US" sz="1200" dirty="0">
                <a:latin typeface="Courier New" panose="02070309020205020404" pitchFamily="49" charset="0"/>
                <a:cs typeface="Courier New" panose="02070309020205020404" pitchFamily="49" charset="0"/>
              </a:rPr>
              <a:t>{id}</a:t>
            </a:r>
          </a:p>
          <a:p>
            <a:pPr lvl="2"/>
            <a:r>
              <a:rPr lang="en-US" dirty="0">
                <a:solidFill>
                  <a:srgbClr val="00B0F0"/>
                </a:solidFill>
              </a:rPr>
              <a:t>POST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  +  { JSON payload } </a:t>
            </a:r>
          </a:p>
          <a:p>
            <a:pPr lvl="3"/>
            <a:r>
              <a:rPr lang="en-US" sz="1200" dirty="0"/>
              <a:t>Create a new book resource</a:t>
            </a:r>
          </a:p>
          <a:p>
            <a:pPr lvl="1"/>
            <a:r>
              <a:rPr lang="en-US" dirty="0"/>
              <a:t>More on this later</a:t>
            </a:r>
          </a:p>
          <a:p>
            <a:pPr lvl="1"/>
            <a:endParaRPr lang="en-US" dirty="0"/>
          </a:p>
        </p:txBody>
      </p:sp>
    </p:spTree>
    <p:extLst>
      <p:ext uri="{BB962C8B-B14F-4D97-AF65-F5344CB8AC3E}">
        <p14:creationId xmlns:p14="http://schemas.microsoft.com/office/powerpoint/2010/main" val="100059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B9FB-B7C1-E6E7-910F-99759F2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4851A-5496-8726-5478-92605235BEB5}"/>
              </a:ext>
            </a:extLst>
          </p:cNvPr>
          <p:cNvSpPr>
            <a:spLocks noGrp="1"/>
          </p:cNvSpPr>
          <p:nvPr>
            <p:ph type="title"/>
          </p:nvPr>
        </p:nvSpPr>
        <p:spPr/>
        <p:txBody>
          <a:bodyPr/>
          <a:lstStyle/>
          <a:p>
            <a:r>
              <a:rPr lang="en-US" dirty="0"/>
              <a:t>Recap | REST Constraints</a:t>
            </a:r>
          </a:p>
        </p:txBody>
      </p:sp>
      <p:sp>
        <p:nvSpPr>
          <p:cNvPr id="3" name="Content Placeholder 2">
            <a:extLst>
              <a:ext uri="{FF2B5EF4-FFF2-40B4-BE49-F238E27FC236}">
                <a16:creationId xmlns:a16="http://schemas.microsoft.com/office/drawing/2014/main" id="{6641E1CA-F6FE-3CA4-86AF-4DB6DCACACD2}"/>
              </a:ext>
            </a:extLst>
          </p:cNvPr>
          <p:cNvSpPr>
            <a:spLocks noGrp="1"/>
          </p:cNvSpPr>
          <p:nvPr>
            <p:ph idx="1"/>
          </p:nvPr>
        </p:nvSpPr>
        <p:spPr>
          <a:xfrm>
            <a:off x="913795" y="1732449"/>
            <a:ext cx="8321645" cy="4677495"/>
          </a:xfrm>
        </p:spPr>
        <p:txBody>
          <a:bodyPr>
            <a:normAutofit fontScale="92500"/>
          </a:bodyPr>
          <a:lstStyle/>
          <a:p>
            <a:r>
              <a:rPr lang="en-US" dirty="0"/>
              <a:t>The “Rules”</a:t>
            </a:r>
          </a:p>
          <a:p>
            <a:pPr lvl="1"/>
            <a:r>
              <a:rPr lang="en-US" dirty="0"/>
              <a:t>Client-Server</a:t>
            </a:r>
          </a:p>
          <a:p>
            <a:pPr lvl="2"/>
            <a:r>
              <a:rPr lang="en-US" dirty="0"/>
              <a:t>Separation of concerns between UI/Clients and data/storage/server/business logic</a:t>
            </a:r>
          </a:p>
          <a:p>
            <a:pPr lvl="1"/>
            <a:r>
              <a:rPr lang="en-US" dirty="0"/>
              <a:t>Stateless</a:t>
            </a:r>
          </a:p>
          <a:p>
            <a:pPr lvl="2"/>
            <a:r>
              <a:rPr lang="en-US" dirty="0"/>
              <a:t>Each request is stand-alone. No required state between requests</a:t>
            </a:r>
          </a:p>
          <a:p>
            <a:pPr lvl="1"/>
            <a:r>
              <a:rPr lang="en-US" dirty="0"/>
              <a:t>Cacheable</a:t>
            </a:r>
          </a:p>
          <a:p>
            <a:pPr lvl="2"/>
            <a:r>
              <a:rPr lang="en-US" dirty="0"/>
              <a:t>Responses should identify if client should cache them or not as indicated in response Headers</a:t>
            </a:r>
          </a:p>
          <a:p>
            <a:pPr lvl="1"/>
            <a:r>
              <a:rPr lang="en-US" dirty="0"/>
              <a:t>Uniform Interface</a:t>
            </a:r>
          </a:p>
          <a:p>
            <a:pPr lvl="2"/>
            <a:r>
              <a:rPr lang="en-US" dirty="0"/>
              <a:t>Document with Open API Spec</a:t>
            </a:r>
          </a:p>
          <a:p>
            <a:pPr lvl="1"/>
            <a:r>
              <a:rPr lang="en-US" dirty="0"/>
              <a:t>Layered System</a:t>
            </a:r>
          </a:p>
          <a:p>
            <a:pPr lvl="2"/>
            <a:r>
              <a:rPr lang="en-US" dirty="0"/>
              <a:t>Intermediaries (proxies, gateways, middleware) can be inserted as pre or post processing.  Mileage may vary depending on framework used.</a:t>
            </a:r>
          </a:p>
          <a:p>
            <a:pPr lvl="2"/>
            <a:endParaRPr lang="en-US" dirty="0"/>
          </a:p>
        </p:txBody>
      </p:sp>
    </p:spTree>
    <p:extLst>
      <p:ext uri="{BB962C8B-B14F-4D97-AF65-F5344CB8AC3E}">
        <p14:creationId xmlns:p14="http://schemas.microsoft.com/office/powerpoint/2010/main" val="148704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D93D-0F82-DA54-4770-7CF1FFCEA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70D3-29ED-36B1-C53F-BAA268707770}"/>
              </a:ext>
            </a:extLst>
          </p:cNvPr>
          <p:cNvSpPr>
            <a:spLocks noGrp="1"/>
          </p:cNvSpPr>
          <p:nvPr>
            <p:ph type="title"/>
          </p:nvPr>
        </p:nvSpPr>
        <p:spPr/>
        <p:txBody>
          <a:bodyPr/>
          <a:lstStyle/>
          <a:p>
            <a:r>
              <a:rPr lang="en-US" dirty="0"/>
              <a:t>Recap | REST Benefits</a:t>
            </a:r>
          </a:p>
        </p:txBody>
      </p:sp>
      <p:sp>
        <p:nvSpPr>
          <p:cNvPr id="3" name="Content Placeholder 2">
            <a:extLst>
              <a:ext uri="{FF2B5EF4-FFF2-40B4-BE49-F238E27FC236}">
                <a16:creationId xmlns:a16="http://schemas.microsoft.com/office/drawing/2014/main" id="{A44C6151-5215-8D48-25FF-9DFEE2C49E97}"/>
              </a:ext>
            </a:extLst>
          </p:cNvPr>
          <p:cNvSpPr>
            <a:spLocks noGrp="1"/>
          </p:cNvSpPr>
          <p:nvPr>
            <p:ph idx="1"/>
          </p:nvPr>
        </p:nvSpPr>
        <p:spPr>
          <a:xfrm>
            <a:off x="913795" y="1732449"/>
            <a:ext cx="4517741" cy="4677495"/>
          </a:xfrm>
        </p:spPr>
        <p:txBody>
          <a:bodyPr>
            <a:normAutofit/>
          </a:bodyPr>
          <a:lstStyle/>
          <a:p>
            <a:r>
              <a:rPr lang="en-US" dirty="0"/>
              <a:t>The “Benes”</a:t>
            </a:r>
          </a:p>
          <a:p>
            <a:pPr lvl="1"/>
            <a:r>
              <a:rPr lang="en-US" dirty="0"/>
              <a:t>Scalability</a:t>
            </a:r>
          </a:p>
          <a:p>
            <a:pPr lvl="1"/>
            <a:r>
              <a:rPr lang="en-US" dirty="0"/>
              <a:t>Performance &amp; Efficiency</a:t>
            </a:r>
          </a:p>
          <a:p>
            <a:pPr lvl="1"/>
            <a:r>
              <a:rPr lang="en-US" dirty="0"/>
              <a:t>Simplicity</a:t>
            </a:r>
          </a:p>
          <a:p>
            <a:pPr lvl="1"/>
            <a:r>
              <a:rPr lang="en-US" dirty="0"/>
              <a:t>Evolvability</a:t>
            </a:r>
          </a:p>
          <a:p>
            <a:pPr lvl="1"/>
            <a:r>
              <a:rPr lang="en-US" dirty="0"/>
              <a:t>Modifiability</a:t>
            </a:r>
          </a:p>
          <a:p>
            <a:pPr lvl="1"/>
            <a:r>
              <a:rPr lang="en-US" dirty="0"/>
              <a:t>Visibility</a:t>
            </a:r>
          </a:p>
          <a:p>
            <a:pPr lvl="1"/>
            <a:r>
              <a:rPr lang="en-US" dirty="0"/>
              <a:t>Reliability</a:t>
            </a:r>
          </a:p>
          <a:p>
            <a:pPr lvl="1"/>
            <a:r>
              <a:rPr lang="en-US" dirty="0"/>
              <a:t>Security</a:t>
            </a:r>
          </a:p>
          <a:p>
            <a:pPr lvl="2"/>
            <a:endParaRPr lang="en-US" dirty="0"/>
          </a:p>
        </p:txBody>
      </p:sp>
      <p:pic>
        <p:nvPicPr>
          <p:cNvPr id="5" name="Picture 4">
            <a:extLst>
              <a:ext uri="{FF2B5EF4-FFF2-40B4-BE49-F238E27FC236}">
                <a16:creationId xmlns:a16="http://schemas.microsoft.com/office/drawing/2014/main" id="{ED8624D7-C7B6-DE56-2E15-BDB01C040B18}"/>
              </a:ext>
            </a:extLst>
          </p:cNvPr>
          <p:cNvPicPr>
            <a:picLocks noChangeAspect="1"/>
          </p:cNvPicPr>
          <p:nvPr/>
        </p:nvPicPr>
        <p:blipFill>
          <a:blip r:embed="rId2"/>
          <a:stretch>
            <a:fillRect/>
          </a:stretch>
        </p:blipFill>
        <p:spPr>
          <a:xfrm>
            <a:off x="6090676" y="2032096"/>
            <a:ext cx="2135826" cy="2793807"/>
          </a:xfrm>
          <a:prstGeom prst="rect">
            <a:avLst/>
          </a:prstGeom>
        </p:spPr>
      </p:pic>
      <p:pic>
        <p:nvPicPr>
          <p:cNvPr id="7" name="Picture 6">
            <a:extLst>
              <a:ext uri="{FF2B5EF4-FFF2-40B4-BE49-F238E27FC236}">
                <a16:creationId xmlns:a16="http://schemas.microsoft.com/office/drawing/2014/main" id="{83B2A3AC-1677-1B05-80EF-FD9DC2334251}"/>
              </a:ext>
            </a:extLst>
          </p:cNvPr>
          <p:cNvPicPr>
            <a:picLocks noChangeAspect="1"/>
          </p:cNvPicPr>
          <p:nvPr/>
        </p:nvPicPr>
        <p:blipFill>
          <a:blip r:embed="rId3"/>
          <a:stretch>
            <a:fillRect/>
          </a:stretch>
        </p:blipFill>
        <p:spPr>
          <a:xfrm>
            <a:off x="9082855" y="791984"/>
            <a:ext cx="2096546" cy="2637016"/>
          </a:xfrm>
          <a:prstGeom prst="rect">
            <a:avLst/>
          </a:prstGeom>
        </p:spPr>
      </p:pic>
      <p:pic>
        <p:nvPicPr>
          <p:cNvPr id="9" name="Picture 8">
            <a:extLst>
              <a:ext uri="{FF2B5EF4-FFF2-40B4-BE49-F238E27FC236}">
                <a16:creationId xmlns:a16="http://schemas.microsoft.com/office/drawing/2014/main" id="{2F5B654A-FBD7-1A13-B647-A0162A5BEF93}"/>
              </a:ext>
            </a:extLst>
          </p:cNvPr>
          <p:cNvPicPr>
            <a:picLocks noChangeAspect="1"/>
          </p:cNvPicPr>
          <p:nvPr/>
        </p:nvPicPr>
        <p:blipFill>
          <a:blip r:embed="rId4"/>
          <a:stretch>
            <a:fillRect/>
          </a:stretch>
        </p:blipFill>
        <p:spPr>
          <a:xfrm>
            <a:off x="8717293" y="3938028"/>
            <a:ext cx="2135826" cy="2602477"/>
          </a:xfrm>
          <a:prstGeom prst="rect">
            <a:avLst/>
          </a:prstGeom>
        </p:spPr>
      </p:pic>
    </p:spTree>
    <p:extLst>
      <p:ext uri="{BB962C8B-B14F-4D97-AF65-F5344CB8AC3E}">
        <p14:creationId xmlns:p14="http://schemas.microsoft.com/office/powerpoint/2010/main" val="128787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7D035-25AB-33C2-5D7C-8D2DD46A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3E31-D038-DF5E-18FE-0C4D0ACF55BA}"/>
              </a:ext>
            </a:extLst>
          </p:cNvPr>
          <p:cNvSpPr>
            <a:spLocks noGrp="1"/>
          </p:cNvSpPr>
          <p:nvPr>
            <p:ph type="title"/>
          </p:nvPr>
        </p:nvSpPr>
        <p:spPr/>
        <p:txBody>
          <a:bodyPr/>
          <a:lstStyle/>
          <a:p>
            <a:r>
              <a:rPr lang="en-US"/>
              <a:t>Recap | REST Trade-offs</a:t>
            </a:r>
            <a:endParaRPr lang="en-US" dirty="0"/>
          </a:p>
        </p:txBody>
      </p:sp>
      <p:sp>
        <p:nvSpPr>
          <p:cNvPr id="3" name="Content Placeholder 2">
            <a:extLst>
              <a:ext uri="{FF2B5EF4-FFF2-40B4-BE49-F238E27FC236}">
                <a16:creationId xmlns:a16="http://schemas.microsoft.com/office/drawing/2014/main" id="{31A90794-3BAB-44C6-B00B-CE319E9E275E}"/>
              </a:ext>
            </a:extLst>
          </p:cNvPr>
          <p:cNvSpPr>
            <a:spLocks noGrp="1"/>
          </p:cNvSpPr>
          <p:nvPr>
            <p:ph idx="1"/>
          </p:nvPr>
        </p:nvSpPr>
        <p:spPr>
          <a:xfrm>
            <a:off x="913795" y="1732449"/>
            <a:ext cx="4517741" cy="4677495"/>
          </a:xfrm>
        </p:spPr>
        <p:txBody>
          <a:bodyPr>
            <a:normAutofit/>
          </a:bodyPr>
          <a:lstStyle/>
          <a:p>
            <a:r>
              <a:rPr lang="en-US" dirty="0"/>
              <a:t>The “Trade-offs”</a:t>
            </a:r>
          </a:p>
          <a:p>
            <a:pPr lvl="1"/>
            <a:r>
              <a:rPr lang="en-US" dirty="0"/>
              <a:t>Statelessness increases overhead per-request. The client must convey the full context for the interaction.</a:t>
            </a:r>
          </a:p>
          <a:p>
            <a:pPr lvl="1"/>
            <a:r>
              <a:rPr lang="en-US" dirty="0"/>
              <a:t>Layering improves scalability but can add latency (speed of light is the limit)</a:t>
            </a:r>
          </a:p>
          <a:p>
            <a:pPr lvl="1"/>
            <a:r>
              <a:rPr lang="en-US" dirty="0"/>
              <a:t>REST reduces coupling to the published API surface/specification, but callers are often penalized for extra-round trips</a:t>
            </a:r>
          </a:p>
          <a:p>
            <a:pPr lvl="1"/>
            <a:endParaRPr lang="en-US" dirty="0"/>
          </a:p>
        </p:txBody>
      </p:sp>
      <p:pic>
        <p:nvPicPr>
          <p:cNvPr id="6" name="Picture 5">
            <a:extLst>
              <a:ext uri="{FF2B5EF4-FFF2-40B4-BE49-F238E27FC236}">
                <a16:creationId xmlns:a16="http://schemas.microsoft.com/office/drawing/2014/main" id="{C6410822-6F2E-AD20-EEB7-5BEF69C60FAC}"/>
              </a:ext>
            </a:extLst>
          </p:cNvPr>
          <p:cNvPicPr>
            <a:picLocks noChangeAspect="1"/>
          </p:cNvPicPr>
          <p:nvPr/>
        </p:nvPicPr>
        <p:blipFill>
          <a:blip r:embed="rId2"/>
          <a:stretch>
            <a:fillRect/>
          </a:stretch>
        </p:blipFill>
        <p:spPr>
          <a:xfrm>
            <a:off x="7757240" y="2404192"/>
            <a:ext cx="2310785" cy="2049615"/>
          </a:xfrm>
          <a:prstGeom prst="rect">
            <a:avLst/>
          </a:prstGeom>
        </p:spPr>
      </p:pic>
    </p:spTree>
    <p:extLst>
      <p:ext uri="{BB962C8B-B14F-4D97-AF65-F5344CB8AC3E}">
        <p14:creationId xmlns:p14="http://schemas.microsoft.com/office/powerpoint/2010/main" val="344008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37FE5-8848-7ABF-CF03-470BC1FF2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4549-0294-ACAE-F5FA-0C6435D51BA4}"/>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3</a:t>
            </a:r>
          </a:p>
        </p:txBody>
      </p:sp>
      <p:sp>
        <p:nvSpPr>
          <p:cNvPr id="3" name="Content Placeholder 2">
            <a:extLst>
              <a:ext uri="{FF2B5EF4-FFF2-40B4-BE49-F238E27FC236}">
                <a16:creationId xmlns:a16="http://schemas.microsoft.com/office/drawing/2014/main" id="{9453B9BA-3616-C04F-888B-4DF0AF061686}"/>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Hands-On</a:t>
            </a:r>
          </a:p>
          <a:p>
            <a:pPr marL="0" indent="0" algn="r">
              <a:buNone/>
            </a:pP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Resource</a:t>
            </a:r>
          </a:p>
          <a:p>
            <a:pPr marL="0" indent="0" algn="r">
              <a:buNone/>
            </a:pPr>
            <a:r>
              <a:rPr lang="en-US" dirty="0">
                <a:solidFill>
                  <a:schemeClr val="tx1"/>
                </a:solidFill>
              </a:rPr>
              <a:t>Modeling &amp; URL </a:t>
            </a:r>
          </a:p>
          <a:p>
            <a:pPr marL="0" indent="0" algn="r">
              <a:buNone/>
            </a:pPr>
            <a:r>
              <a:rPr lang="en-US" dirty="0">
                <a:solidFill>
                  <a:schemeClr val="tx1"/>
                </a:solidFill>
              </a:rPr>
              <a:t>Design</a:t>
            </a:r>
          </a:p>
        </p:txBody>
      </p:sp>
    </p:spTree>
    <p:extLst>
      <p:ext uri="{BB962C8B-B14F-4D97-AF65-F5344CB8AC3E}">
        <p14:creationId xmlns:p14="http://schemas.microsoft.com/office/powerpoint/2010/main" val="1704812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28C-4685-383A-66FB-3EA95793E11D}"/>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68D9F012-345C-4BB6-8C10-1D58DA13B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6A5C0EC5-9B5A-1838-3F6D-C017E811CE47}"/>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5E1ED79E-8330-5A50-D86A-5BECE80C7659}"/>
              </a:ext>
            </a:extLst>
          </p:cNvPr>
          <p:cNvSpPr>
            <a:spLocks noGrp="1"/>
          </p:cNvSpPr>
          <p:nvPr>
            <p:ph idx="1"/>
          </p:nvPr>
        </p:nvSpPr>
        <p:spPr>
          <a:xfrm>
            <a:off x="5722862" y="1732449"/>
            <a:ext cx="5546272" cy="4058751"/>
          </a:xfrm>
        </p:spPr>
        <p:txBody>
          <a:bodyPr anchor="ctr">
            <a:normAutofit/>
          </a:bodyPr>
          <a:lstStyle/>
          <a:p>
            <a:pPr>
              <a:lnSpc>
                <a:spcPct val="90000"/>
              </a:lnSpc>
            </a:pPr>
            <a:r>
              <a:rPr lang="en-US" sz="1500" dirty="0"/>
              <a:t>Domain facts</a:t>
            </a:r>
          </a:p>
          <a:p>
            <a:pPr lvl="1">
              <a:lnSpc>
                <a:spcPct val="90000"/>
              </a:lnSpc>
            </a:pPr>
            <a:r>
              <a:rPr lang="en-US" sz="1500" dirty="0"/>
              <a:t>You run a public library.</a:t>
            </a:r>
          </a:p>
          <a:p>
            <a:pPr lvl="1">
              <a:lnSpc>
                <a:spcPct val="90000"/>
              </a:lnSpc>
            </a:pPr>
            <a:r>
              <a:rPr lang="en-US" sz="1500" dirty="0"/>
              <a:t>Users (patrons) borrow physical copies of books.</a:t>
            </a:r>
          </a:p>
          <a:p>
            <a:pPr lvl="1">
              <a:lnSpc>
                <a:spcPct val="90000"/>
              </a:lnSpc>
            </a:pPr>
            <a:r>
              <a:rPr lang="en-US" sz="1500" dirty="0"/>
              <a:t>A book can have multiple authors</a:t>
            </a:r>
          </a:p>
          <a:p>
            <a:pPr lvl="1">
              <a:lnSpc>
                <a:spcPct val="90000"/>
              </a:lnSpc>
            </a:pPr>
            <a:r>
              <a:rPr lang="en-US" sz="1500" dirty="0"/>
              <a:t>Patrons of the library place holds on specific books</a:t>
            </a:r>
          </a:p>
          <a:p>
            <a:pPr lvl="1">
              <a:lnSpc>
                <a:spcPct val="90000"/>
              </a:lnSpc>
            </a:pPr>
            <a:r>
              <a:rPr lang="en-US" sz="1500" dirty="0"/>
              <a:t>Loans track check-outs and returns</a:t>
            </a:r>
          </a:p>
          <a:p>
            <a:pPr lvl="1">
              <a:lnSpc>
                <a:spcPct val="90000"/>
              </a:lnSpc>
            </a:pPr>
            <a:r>
              <a:rPr lang="en-US" sz="1500" dirty="0"/>
              <a:t>There are 3 branches for the library in the county</a:t>
            </a:r>
          </a:p>
          <a:p>
            <a:pPr lvl="1">
              <a:lnSpc>
                <a:spcPct val="90000"/>
              </a:lnSpc>
            </a:pPr>
            <a:endParaRPr lang="en-US" sz="1500" dirty="0"/>
          </a:p>
          <a:p>
            <a:pPr>
              <a:lnSpc>
                <a:spcPct val="90000"/>
              </a:lnSpc>
            </a:pPr>
            <a:r>
              <a:rPr lang="en-US" sz="1500" dirty="0"/>
              <a:t>Tasks:</a:t>
            </a:r>
          </a:p>
          <a:p>
            <a:pPr lvl="1">
              <a:lnSpc>
                <a:spcPct val="90000"/>
              </a:lnSpc>
            </a:pPr>
            <a:r>
              <a:rPr lang="en-US" sz="1500" dirty="0"/>
              <a:t>Identify key REST API resources</a:t>
            </a:r>
          </a:p>
          <a:p>
            <a:pPr lvl="1">
              <a:lnSpc>
                <a:spcPct val="90000"/>
              </a:lnSpc>
            </a:pPr>
            <a:r>
              <a:rPr lang="en-US" sz="1500" dirty="0"/>
              <a:t>Propose 6-8 routes for operations on resources you identified</a:t>
            </a:r>
          </a:p>
          <a:p>
            <a:pPr lvl="2">
              <a:lnSpc>
                <a:spcPct val="90000"/>
              </a:lnSpc>
            </a:pPr>
            <a:endParaRPr lang="en-US" sz="1500" dirty="0"/>
          </a:p>
        </p:txBody>
      </p:sp>
    </p:spTree>
    <p:extLst>
      <p:ext uri="{BB962C8B-B14F-4D97-AF65-F5344CB8AC3E}">
        <p14:creationId xmlns:p14="http://schemas.microsoft.com/office/powerpoint/2010/main" val="2244238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A36D5C2-EEA6-15CF-AB72-90BF764B2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4392-4981-5936-A67D-7B92C372BE56}"/>
              </a:ext>
            </a:extLst>
          </p:cNvPr>
          <p:cNvSpPr>
            <a:spLocks noGrp="1"/>
          </p:cNvSpPr>
          <p:nvPr>
            <p:ph type="title"/>
          </p:nvPr>
        </p:nvSpPr>
        <p:spPr>
          <a:xfrm>
            <a:off x="914400" y="238467"/>
            <a:ext cx="10353762" cy="970450"/>
          </a:xfrm>
        </p:spPr>
        <p:txBody>
          <a:bodyPr>
            <a:normAutofit/>
          </a:bodyPr>
          <a:lstStyle/>
          <a:p>
            <a:r>
              <a:rPr lang="en-US" dirty="0"/>
              <a:t>The Library Model | Partial</a:t>
            </a:r>
          </a:p>
        </p:txBody>
      </p:sp>
      <p:pic>
        <p:nvPicPr>
          <p:cNvPr id="16" name="Picture 15">
            <a:extLst>
              <a:ext uri="{FF2B5EF4-FFF2-40B4-BE49-F238E27FC236}">
                <a16:creationId xmlns:a16="http://schemas.microsoft.com/office/drawing/2014/main" id="{0673DEE1-7292-E2D2-5DBD-063EC30132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FC95F190-B4B7-8C4D-A8CF-A5D3C34DC38A}"/>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2F778D13-DB42-821D-2B5D-9A84DAB2A86F}"/>
              </a:ext>
            </a:extLst>
          </p:cNvPr>
          <p:cNvPicPr>
            <a:picLocks noChangeAspect="1"/>
          </p:cNvPicPr>
          <p:nvPr/>
        </p:nvPicPr>
        <p:blipFill>
          <a:blip r:embed="rId5"/>
          <a:stretch>
            <a:fillRect/>
          </a:stretch>
        </p:blipFill>
        <p:spPr>
          <a:xfrm>
            <a:off x="3509197" y="1597614"/>
            <a:ext cx="7768403" cy="4322109"/>
          </a:xfrm>
          <a:prstGeom prst="rect">
            <a:avLst/>
          </a:prstGeom>
        </p:spPr>
      </p:pic>
    </p:spTree>
    <p:extLst>
      <p:ext uri="{BB962C8B-B14F-4D97-AF65-F5344CB8AC3E}">
        <p14:creationId xmlns:p14="http://schemas.microsoft.com/office/powerpoint/2010/main" val="1764735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206ACECC-722A-5AA4-C949-9E7896837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97104-2994-4E93-1436-7291ADA8A54D}"/>
              </a:ext>
            </a:extLst>
          </p:cNvPr>
          <p:cNvSpPr>
            <a:spLocks noGrp="1"/>
          </p:cNvSpPr>
          <p:nvPr>
            <p:ph type="title"/>
          </p:nvPr>
        </p:nvSpPr>
        <p:spPr>
          <a:xfrm>
            <a:off x="914400" y="238467"/>
            <a:ext cx="10353762" cy="970450"/>
          </a:xfrm>
        </p:spPr>
        <p:txBody>
          <a:bodyPr>
            <a:normAutofit/>
          </a:bodyPr>
          <a:lstStyle/>
          <a:p>
            <a:r>
              <a:rPr lang="en-US" dirty="0"/>
              <a:t>The Library Model | What’s missing?</a:t>
            </a:r>
          </a:p>
        </p:txBody>
      </p:sp>
      <p:pic>
        <p:nvPicPr>
          <p:cNvPr id="16" name="Picture 15">
            <a:extLst>
              <a:ext uri="{FF2B5EF4-FFF2-40B4-BE49-F238E27FC236}">
                <a16:creationId xmlns:a16="http://schemas.microsoft.com/office/drawing/2014/main" id="{2B65919C-9371-B722-FC0E-8D4E6ECDF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09C89AC-0DF0-2502-CE10-DDFA6D7448A7}"/>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6A89E6DC-5427-838F-DA11-3AF3E807063C}"/>
              </a:ext>
            </a:extLst>
          </p:cNvPr>
          <p:cNvPicPr>
            <a:picLocks noChangeAspect="1"/>
          </p:cNvPicPr>
          <p:nvPr/>
        </p:nvPicPr>
        <p:blipFill>
          <a:blip r:embed="rId5"/>
          <a:stretch>
            <a:fillRect/>
          </a:stretch>
        </p:blipFill>
        <p:spPr>
          <a:xfrm>
            <a:off x="3509197" y="1597614"/>
            <a:ext cx="7768403" cy="4322109"/>
          </a:xfrm>
          <a:prstGeom prst="rect">
            <a:avLst/>
          </a:prstGeom>
        </p:spPr>
      </p:pic>
      <p:sp>
        <p:nvSpPr>
          <p:cNvPr id="3" name="Left Brace 2">
            <a:extLst>
              <a:ext uri="{FF2B5EF4-FFF2-40B4-BE49-F238E27FC236}">
                <a16:creationId xmlns:a16="http://schemas.microsoft.com/office/drawing/2014/main" id="{0FC720CA-6159-E6FF-12C1-71DC6D492310}"/>
              </a:ext>
            </a:extLst>
          </p:cNvPr>
          <p:cNvSpPr/>
          <p:nvPr/>
        </p:nvSpPr>
        <p:spPr>
          <a:xfrm>
            <a:off x="4378036" y="1810327"/>
            <a:ext cx="267855" cy="674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A6A6A521-7BE6-44B9-82A6-B4D6501A349F}"/>
              </a:ext>
            </a:extLst>
          </p:cNvPr>
          <p:cNvSpPr/>
          <p:nvPr/>
        </p:nvSpPr>
        <p:spPr>
          <a:xfrm>
            <a:off x="5109486" y="1819563"/>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EC0A9E-7C97-BC06-023A-CBB2DA4B4AAA}"/>
              </a:ext>
            </a:extLst>
          </p:cNvPr>
          <p:cNvSpPr txBox="1"/>
          <p:nvPr/>
        </p:nvSpPr>
        <p:spPr>
          <a:xfrm>
            <a:off x="4710545" y="1813404"/>
            <a:ext cx="463595" cy="707886"/>
          </a:xfrm>
          <a:prstGeom prst="rect">
            <a:avLst/>
          </a:prstGeom>
          <a:noFill/>
        </p:spPr>
        <p:txBody>
          <a:bodyPr wrap="square" rtlCol="0">
            <a:spAutoFit/>
          </a:bodyPr>
          <a:lstStyle/>
          <a:p>
            <a:r>
              <a:rPr lang="en-US" sz="4000" dirty="0">
                <a:solidFill>
                  <a:schemeClr val="accent3"/>
                </a:solidFill>
              </a:rPr>
              <a:t>?</a:t>
            </a:r>
          </a:p>
        </p:txBody>
      </p:sp>
    </p:spTree>
    <p:extLst>
      <p:ext uri="{BB962C8B-B14F-4D97-AF65-F5344CB8AC3E}">
        <p14:creationId xmlns:p14="http://schemas.microsoft.com/office/powerpoint/2010/main" val="356043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AFA9B16-B2D7-DA4C-30C2-DDEAB519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35BEB-5363-CA7C-8D12-F73CDC88C718}"/>
              </a:ext>
            </a:extLst>
          </p:cNvPr>
          <p:cNvSpPr>
            <a:spLocks noGrp="1"/>
          </p:cNvSpPr>
          <p:nvPr>
            <p:ph type="title"/>
          </p:nvPr>
        </p:nvSpPr>
        <p:spPr>
          <a:xfrm>
            <a:off x="914400" y="238467"/>
            <a:ext cx="10353762" cy="970450"/>
          </a:xfrm>
        </p:spPr>
        <p:txBody>
          <a:bodyPr>
            <a:normAutofit/>
          </a:bodyPr>
          <a:lstStyle/>
          <a:p>
            <a:r>
              <a:rPr lang="en-US" dirty="0"/>
              <a:t>The Library Model | Complete</a:t>
            </a:r>
          </a:p>
        </p:txBody>
      </p:sp>
      <p:pic>
        <p:nvPicPr>
          <p:cNvPr id="16" name="Picture 15">
            <a:extLst>
              <a:ext uri="{FF2B5EF4-FFF2-40B4-BE49-F238E27FC236}">
                <a16:creationId xmlns:a16="http://schemas.microsoft.com/office/drawing/2014/main" id="{F33174DE-03B2-EEAF-B823-16C325356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2E4910B-8697-0E3D-D317-78B10AB8EAFF}"/>
              </a:ext>
            </a:extLst>
          </p:cNvPr>
          <p:cNvPicPr>
            <a:picLocks noChangeAspect="1"/>
          </p:cNvPicPr>
          <p:nvPr/>
        </p:nvPicPr>
        <p:blipFill>
          <a:blip r:embed="rId4"/>
          <a:srcRect l="11733" r="9655" b="3"/>
          <a:stretch>
            <a:fillRect/>
          </a:stretch>
        </p:blipFill>
        <p:spPr>
          <a:xfrm>
            <a:off x="723770" y="3108960"/>
            <a:ext cx="1621357" cy="1299333"/>
          </a:xfrm>
          <a:prstGeom prst="rect">
            <a:avLst/>
          </a:prstGeom>
        </p:spPr>
      </p:pic>
      <p:pic>
        <p:nvPicPr>
          <p:cNvPr id="6" name="Picture 5">
            <a:extLst>
              <a:ext uri="{FF2B5EF4-FFF2-40B4-BE49-F238E27FC236}">
                <a16:creationId xmlns:a16="http://schemas.microsoft.com/office/drawing/2014/main" id="{50C3E76A-2843-12AA-8720-D49C55B401ED}"/>
              </a:ext>
            </a:extLst>
          </p:cNvPr>
          <p:cNvPicPr>
            <a:picLocks noChangeAspect="1"/>
          </p:cNvPicPr>
          <p:nvPr/>
        </p:nvPicPr>
        <p:blipFill>
          <a:blip r:embed="rId5"/>
          <a:stretch>
            <a:fillRect/>
          </a:stretch>
        </p:blipFill>
        <p:spPr>
          <a:xfrm>
            <a:off x="3834410" y="1499104"/>
            <a:ext cx="6953202" cy="5120429"/>
          </a:xfrm>
          <a:prstGeom prst="rect">
            <a:avLst/>
          </a:prstGeom>
        </p:spPr>
      </p:pic>
      <p:sp>
        <p:nvSpPr>
          <p:cNvPr id="3" name="Right Brace 2">
            <a:extLst>
              <a:ext uri="{FF2B5EF4-FFF2-40B4-BE49-F238E27FC236}">
                <a16:creationId xmlns:a16="http://schemas.microsoft.com/office/drawing/2014/main" id="{075A9DDA-E86C-CBFB-7B88-411664362216}"/>
              </a:ext>
            </a:extLst>
          </p:cNvPr>
          <p:cNvSpPr/>
          <p:nvPr/>
        </p:nvSpPr>
        <p:spPr>
          <a:xfrm>
            <a:off x="7177083" y="1579418"/>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D9E7BFD4-46C0-2A31-6B6F-2CA60598324A}"/>
              </a:ext>
            </a:extLst>
          </p:cNvPr>
          <p:cNvSpPr txBox="1"/>
          <p:nvPr/>
        </p:nvSpPr>
        <p:spPr>
          <a:xfrm>
            <a:off x="7444938" y="1570181"/>
            <a:ext cx="2885934" cy="707886"/>
          </a:xfrm>
          <a:prstGeom prst="rect">
            <a:avLst/>
          </a:prstGeom>
          <a:noFill/>
        </p:spPr>
        <p:txBody>
          <a:bodyPr wrap="square" rtlCol="0">
            <a:spAutoFit/>
          </a:bodyPr>
          <a:lstStyle/>
          <a:p>
            <a:r>
              <a:rPr lang="en-US" sz="2000" dirty="0">
                <a:solidFill>
                  <a:schemeClr val="accent3"/>
                </a:solidFill>
              </a:rPr>
              <a:t>Something to represent the domain.</a:t>
            </a:r>
          </a:p>
        </p:txBody>
      </p:sp>
    </p:spTree>
    <p:extLst>
      <p:ext uri="{BB962C8B-B14F-4D97-AF65-F5344CB8AC3E}">
        <p14:creationId xmlns:p14="http://schemas.microsoft.com/office/powerpoint/2010/main" val="1441288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95DD1A8-EF48-21EC-4CBF-D35F10D2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CD5BB-A8CF-C3F3-D4E5-ACD73467A2E3}"/>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CEFB33A1-C750-03C1-AA38-5D0AF2A44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2A45FF65-798E-C0AD-419B-F5AFDB381939}"/>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7975FF37-3D32-2318-2C50-46D63C8E9E6B}"/>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resources did you think of?</a:t>
            </a:r>
          </a:p>
        </p:txBody>
      </p:sp>
    </p:spTree>
    <p:extLst>
      <p:ext uri="{BB962C8B-B14F-4D97-AF65-F5344CB8AC3E}">
        <p14:creationId xmlns:p14="http://schemas.microsoft.com/office/powerpoint/2010/main" val="67929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1815D-36C6-DEBE-F293-37C7520FEA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6B405A-4B6E-66FF-DD0D-ACDC5B1476C1}"/>
              </a:ext>
            </a:extLst>
          </p:cNvPr>
          <p:cNvSpPr>
            <a:spLocks noGrp="1"/>
          </p:cNvSpPr>
          <p:nvPr>
            <p:ph type="title"/>
          </p:nvPr>
        </p:nvSpPr>
        <p:spPr/>
        <p:txBody>
          <a:bodyPr/>
          <a:lstStyle/>
          <a:p>
            <a:r>
              <a:rPr lang="en-US" dirty="0"/>
              <a:t>Recap |  REST API Design</a:t>
            </a:r>
          </a:p>
        </p:txBody>
      </p:sp>
      <p:sp>
        <p:nvSpPr>
          <p:cNvPr id="3" name="Content Placeholder 2">
            <a:extLst>
              <a:ext uri="{FF2B5EF4-FFF2-40B4-BE49-F238E27FC236}">
                <a16:creationId xmlns:a16="http://schemas.microsoft.com/office/drawing/2014/main" id="{10EE9929-B94D-4B32-DA27-A1881E8D68DD}"/>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4DC5A275-4BB4-3F3F-8753-9592B57DF693}"/>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805199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F201757-2FBC-13DA-2070-70D7F0A4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F6792-4C6A-D23A-652F-0DF80932C032}"/>
              </a:ext>
            </a:extLst>
          </p:cNvPr>
          <p:cNvSpPr>
            <a:spLocks noGrp="1"/>
          </p:cNvSpPr>
          <p:nvPr>
            <p:ph type="title"/>
          </p:nvPr>
        </p:nvSpPr>
        <p:spPr>
          <a:xfrm>
            <a:off x="913795" y="609600"/>
            <a:ext cx="10353762" cy="970450"/>
          </a:xfrm>
        </p:spPr>
        <p:txBody>
          <a:bodyPr>
            <a:normAutofit/>
          </a:bodyPr>
          <a:lstStyle/>
          <a:p>
            <a:r>
              <a:rPr lang="en-US" dirty="0"/>
              <a:t>The Library API | Resources?</a:t>
            </a:r>
          </a:p>
        </p:txBody>
      </p:sp>
      <p:pic>
        <p:nvPicPr>
          <p:cNvPr id="16" name="Picture 15">
            <a:extLst>
              <a:ext uri="{FF2B5EF4-FFF2-40B4-BE49-F238E27FC236}">
                <a16:creationId xmlns:a16="http://schemas.microsoft.com/office/drawing/2014/main" id="{EDF5B9AC-6357-A75D-C377-5E1C562B55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B50E14-3DA6-389F-D726-BDA59D5E306E}"/>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640A45E-AC20-A8BF-9672-17575C7B1F66}"/>
              </a:ext>
            </a:extLst>
          </p:cNvPr>
          <p:cNvSpPr>
            <a:spLocks noGrp="1"/>
          </p:cNvSpPr>
          <p:nvPr>
            <p:ph idx="1"/>
          </p:nvPr>
        </p:nvSpPr>
        <p:spPr>
          <a:xfrm>
            <a:off x="5505651" y="1536476"/>
            <a:ext cx="5639589" cy="4444388"/>
          </a:xfrm>
        </p:spPr>
        <p:txBody>
          <a:bodyPr anchor="ctr">
            <a:normAutofit/>
          </a:bodyPr>
          <a:lstStyle/>
          <a:p>
            <a:pPr>
              <a:lnSpc>
                <a:spcPct val="90000"/>
              </a:lnSpc>
            </a:pPr>
            <a:r>
              <a:rPr lang="en-US" sz="2600" dirty="0"/>
              <a:t>…/</a:t>
            </a:r>
            <a:r>
              <a:rPr lang="en-US" sz="2600" dirty="0" err="1"/>
              <a:t>api</a:t>
            </a:r>
            <a:r>
              <a:rPr lang="en-US" sz="2600" dirty="0"/>
              <a:t>/branches</a:t>
            </a:r>
          </a:p>
          <a:p>
            <a:pPr>
              <a:lnSpc>
                <a:spcPct val="90000"/>
              </a:lnSpc>
            </a:pPr>
            <a:r>
              <a:rPr lang="en-US" sz="2600" dirty="0"/>
              <a:t>…/</a:t>
            </a:r>
            <a:r>
              <a:rPr lang="en-US" sz="2600" dirty="0" err="1"/>
              <a:t>api</a:t>
            </a:r>
            <a:r>
              <a:rPr lang="en-US" sz="2600" dirty="0"/>
              <a:t>/patrons</a:t>
            </a:r>
          </a:p>
          <a:p>
            <a:pPr>
              <a:lnSpc>
                <a:spcPct val="90000"/>
              </a:lnSpc>
            </a:pPr>
            <a:r>
              <a:rPr lang="en-US" sz="2600" dirty="0"/>
              <a:t>…/</a:t>
            </a:r>
            <a:r>
              <a:rPr lang="en-US" sz="2600" dirty="0" err="1"/>
              <a:t>api</a:t>
            </a:r>
            <a:r>
              <a:rPr lang="en-US" sz="2600" dirty="0"/>
              <a:t>/loans</a:t>
            </a:r>
          </a:p>
          <a:p>
            <a:pPr>
              <a:lnSpc>
                <a:spcPct val="90000"/>
              </a:lnSpc>
            </a:pPr>
            <a:r>
              <a:rPr lang="en-US" sz="2600" dirty="0"/>
              <a:t>…/</a:t>
            </a:r>
            <a:r>
              <a:rPr lang="en-US" sz="2600" dirty="0" err="1"/>
              <a:t>api</a:t>
            </a:r>
            <a:r>
              <a:rPr lang="en-US" sz="2600" dirty="0"/>
              <a:t>/books</a:t>
            </a:r>
          </a:p>
          <a:p>
            <a:pPr>
              <a:lnSpc>
                <a:spcPct val="90000"/>
              </a:lnSpc>
            </a:pPr>
            <a:r>
              <a:rPr lang="en-US" sz="2600" dirty="0"/>
              <a:t>…/</a:t>
            </a:r>
            <a:r>
              <a:rPr lang="en-US" sz="2600" dirty="0" err="1"/>
              <a:t>api</a:t>
            </a:r>
            <a:r>
              <a:rPr lang="en-US" sz="2600" dirty="0"/>
              <a:t>/authors</a:t>
            </a:r>
          </a:p>
          <a:p>
            <a:pPr>
              <a:lnSpc>
                <a:spcPct val="90000"/>
              </a:lnSpc>
            </a:pPr>
            <a:endParaRPr lang="en-US" sz="2600" dirty="0"/>
          </a:p>
          <a:p>
            <a:pPr>
              <a:lnSpc>
                <a:spcPct val="90000"/>
              </a:lnSpc>
            </a:pPr>
            <a:r>
              <a:rPr lang="en-US" sz="2600" dirty="0"/>
              <a:t>…/</a:t>
            </a:r>
            <a:r>
              <a:rPr lang="en-US" sz="2600" dirty="0" err="1"/>
              <a:t>api</a:t>
            </a:r>
            <a:r>
              <a:rPr lang="en-US" sz="2600" dirty="0"/>
              <a:t>/library</a:t>
            </a:r>
          </a:p>
        </p:txBody>
      </p:sp>
    </p:spTree>
    <p:extLst>
      <p:ext uri="{BB962C8B-B14F-4D97-AF65-F5344CB8AC3E}">
        <p14:creationId xmlns:p14="http://schemas.microsoft.com/office/powerpoint/2010/main" val="14960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EBE408B-D333-387F-B545-4C0EDD757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7DB15-4EF1-A521-94C5-D43BEABC1176}"/>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00DF479E-95E9-7E1A-8113-82DEAC5F5C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550776-1693-071B-8235-16A001E71CEB}"/>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4A33A91B-2A72-357E-2195-7B0745E22350}"/>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 routes (operations) did you think of?</a:t>
            </a:r>
          </a:p>
        </p:txBody>
      </p:sp>
    </p:spTree>
    <p:extLst>
      <p:ext uri="{BB962C8B-B14F-4D97-AF65-F5344CB8AC3E}">
        <p14:creationId xmlns:p14="http://schemas.microsoft.com/office/powerpoint/2010/main" val="3276958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CA10BD06-7A65-FEC2-7C0D-CBB884D62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9B893-5F12-C81F-122A-B18DF6307D06}"/>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A09D98F3-A629-8FE3-80E3-8CF6AAD93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A985502-BD9D-0CC5-F772-37275497369F}"/>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B939A0C3-CAC6-1DE1-E2FF-8A2555701B10}"/>
              </a:ext>
            </a:extLst>
          </p:cNvPr>
          <p:cNvSpPr>
            <a:spLocks noGrp="1"/>
          </p:cNvSpPr>
          <p:nvPr>
            <p:ph idx="1"/>
          </p:nvPr>
        </p:nvSpPr>
        <p:spPr>
          <a:xfrm>
            <a:off x="5505651" y="1536476"/>
            <a:ext cx="5639589" cy="4444388"/>
          </a:xfrm>
        </p:spPr>
        <p:txBody>
          <a:bodyPr anchor="ctr">
            <a:normAutofit/>
          </a:bodyPr>
          <a:lstStyle/>
          <a:p>
            <a:pPr>
              <a:lnSpc>
                <a:spcPct val="90000"/>
              </a:lnSpc>
            </a:pPr>
            <a:r>
              <a:rPr lang="en-US" sz="2400" dirty="0"/>
              <a:t>POST /</a:t>
            </a:r>
            <a:r>
              <a:rPr lang="en-US" sz="2400" dirty="0" err="1"/>
              <a:t>checkoutBook</a:t>
            </a:r>
            <a:endParaRPr lang="en-US" sz="2400" dirty="0"/>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/loans</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1976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6EB922AA-CC26-E8A9-4995-A867B1138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CC59E-191B-5055-6450-CF7D4DA4B03E}"/>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90A7A2CF-0494-3F5E-0AE4-17B5CDC7A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E6A6B03-625B-45C6-3195-ED19A7CB89DE}"/>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E39C01A-8B05-5582-88B0-EA2AD5565DEF}"/>
              </a:ext>
            </a:extLst>
          </p:cNvPr>
          <p:cNvSpPr>
            <a:spLocks noGrp="1"/>
          </p:cNvSpPr>
          <p:nvPr>
            <p:ph idx="1"/>
          </p:nvPr>
        </p:nvSpPr>
        <p:spPr>
          <a:xfrm>
            <a:off x="5505651" y="1719356"/>
            <a:ext cx="5639589" cy="4444388"/>
          </a:xfrm>
        </p:spPr>
        <p:txBody>
          <a:bodyPr anchor="ctr">
            <a:normAutofit lnSpcReduction="10000"/>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/holds + {JSON}</a:t>
            </a:r>
          </a:p>
          <a:p>
            <a:pPr lvl="1">
              <a:lnSpc>
                <a:spcPct val="90000"/>
              </a:lnSpc>
            </a:pPr>
            <a:r>
              <a:rPr lang="en-US" sz="2400" dirty="0"/>
              <a:t>Why?</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0190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48613DB-40BA-2C62-1EAB-71C26DDCF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3C030-174C-729F-14B3-53FF7638A0B9}"/>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28B5F3E6-14D9-B40D-78A0-3A9AE369A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8AF9C9B-0055-FA9A-F67E-6381898C56DC}"/>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01CE85BE-5792-0C1A-E2B4-77976893F1BF}"/>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What is better?</a:t>
            </a:r>
          </a:p>
          <a:p>
            <a:pPr lvl="1">
              <a:lnSpc>
                <a:spcPct val="90000"/>
              </a:lnSpc>
            </a:pPr>
            <a:r>
              <a:rPr lang="en-US" sz="2400" dirty="0"/>
              <a:t>POST /holds + {JSON}</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233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56877F26-ADA5-6BB7-BD04-DFAEF250E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2F2C5-8C9E-EB4B-C3B6-7B2C434CD10F}"/>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057A8AF6-EBD7-D63E-4110-6C6449B8D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537AF269-3E6A-3C79-4BD7-94A80EAADFDA}"/>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12586708-4623-1323-F17E-C8B69DEA09AD}"/>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delete?id</a:t>
            </a:r>
            <a:r>
              <a:rPr lang="en-US" sz="2400" dirty="0"/>
              <a:t>=42</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DELETE /books/{id}</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2169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43C3-C12C-7729-E61D-6F3658A7A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3C96D-D7D8-20E9-2B7E-F66D387C78F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4</a:t>
            </a:r>
          </a:p>
        </p:txBody>
      </p:sp>
      <p:sp>
        <p:nvSpPr>
          <p:cNvPr id="3" name="Content Placeholder 2">
            <a:extLst>
              <a:ext uri="{FF2B5EF4-FFF2-40B4-BE49-F238E27FC236}">
                <a16:creationId xmlns:a16="http://schemas.microsoft.com/office/drawing/2014/main" id="{1A82E0CB-0CA9-929B-74D1-E49DD049328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HTTP</a:t>
            </a:r>
          </a:p>
          <a:p>
            <a:pPr marL="0" indent="0" algn="r">
              <a:buNone/>
            </a:pPr>
            <a:r>
              <a:rPr lang="en-US" dirty="0">
                <a:solidFill>
                  <a:schemeClr val="tx1"/>
                </a:solidFill>
              </a:rPr>
              <a:t>Verbs &amp; Status</a:t>
            </a:r>
          </a:p>
          <a:p>
            <a:pPr marL="0" indent="0" algn="r">
              <a:buNone/>
            </a:pPr>
            <a:r>
              <a:rPr lang="en-US" dirty="0">
                <a:solidFill>
                  <a:schemeClr val="tx1"/>
                </a:solidFill>
              </a:rPr>
              <a:t>Codes</a:t>
            </a:r>
          </a:p>
        </p:txBody>
      </p:sp>
    </p:spTree>
    <p:extLst>
      <p:ext uri="{BB962C8B-B14F-4D97-AF65-F5344CB8AC3E}">
        <p14:creationId xmlns:p14="http://schemas.microsoft.com/office/powerpoint/2010/main" val="2159536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3544-6183-798E-18FF-5DD95ABF9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33A1-21C7-E4AE-6F76-15B746BB8F35}"/>
              </a:ext>
            </a:extLst>
          </p:cNvPr>
          <p:cNvSpPr>
            <a:spLocks noGrp="1"/>
          </p:cNvSpPr>
          <p:nvPr>
            <p:ph type="title"/>
          </p:nvPr>
        </p:nvSpPr>
        <p:spPr/>
        <p:txBody>
          <a:bodyPr/>
          <a:lstStyle/>
          <a:p>
            <a:r>
              <a:rPr lang="en-US" dirty="0"/>
              <a:t>REST API Design</a:t>
            </a:r>
          </a:p>
        </p:txBody>
      </p:sp>
      <p:sp>
        <p:nvSpPr>
          <p:cNvPr id="3" name="Content Placeholder 2">
            <a:extLst>
              <a:ext uri="{FF2B5EF4-FFF2-40B4-BE49-F238E27FC236}">
                <a16:creationId xmlns:a16="http://schemas.microsoft.com/office/drawing/2014/main" id="{08CE98DC-33C5-4541-3A2E-BC17F48D3B56}"/>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AC2A5277-4A2A-D8E3-B821-171830710409}"/>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627629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28CC7-7265-0E7D-FA8C-7DE48728C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46054-DEEC-55A8-7550-A464B988B5C2}"/>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GET</a:t>
            </a:r>
            <a:r>
              <a:rPr lang="en-US" dirty="0"/>
              <a:t> Method</a:t>
            </a:r>
            <a:endParaRPr lang="en-US" dirty="0">
              <a:solidFill>
                <a:srgbClr val="00B050"/>
              </a:solidFill>
            </a:endParaRPr>
          </a:p>
        </p:txBody>
      </p:sp>
      <p:sp>
        <p:nvSpPr>
          <p:cNvPr id="3" name="Content Placeholder 2">
            <a:extLst>
              <a:ext uri="{FF2B5EF4-FFF2-40B4-BE49-F238E27FC236}">
                <a16:creationId xmlns:a16="http://schemas.microsoft.com/office/drawing/2014/main" id="{80E03D70-7CCF-B420-EACC-B4A14863FAA4}"/>
              </a:ext>
            </a:extLst>
          </p:cNvPr>
          <p:cNvSpPr>
            <a:spLocks noGrp="1"/>
          </p:cNvSpPr>
          <p:nvPr>
            <p:ph idx="1"/>
          </p:nvPr>
        </p:nvSpPr>
        <p:spPr>
          <a:xfrm>
            <a:off x="913795" y="1732449"/>
            <a:ext cx="4426301" cy="4058751"/>
          </a:xfrm>
        </p:spPr>
        <p:txBody>
          <a:bodyPr>
            <a:normAutofit fontScale="92500" lnSpcReduction="20000"/>
          </a:bodyPr>
          <a:lstStyle/>
          <a:p>
            <a:r>
              <a:rPr lang="en-US" dirty="0"/>
              <a:t>It requests transfer (to the client) of an existing selected representation for the target resource</a:t>
            </a:r>
          </a:p>
          <a:p>
            <a:r>
              <a:rPr lang="en-US" dirty="0"/>
              <a:t>See </a:t>
            </a:r>
            <a:r>
              <a:rPr lang="en-US" dirty="0">
                <a:solidFill>
                  <a:srgbClr val="FFC000"/>
                </a:solidFill>
              </a:rPr>
              <a:t>RFC 9110 </a:t>
            </a:r>
            <a:r>
              <a:rPr lang="en-US" dirty="0"/>
              <a:t>| </a:t>
            </a:r>
            <a:r>
              <a:rPr lang="en-US" dirty="0">
                <a:solidFill>
                  <a:srgbClr val="FFC000"/>
                </a:solidFill>
              </a:rPr>
              <a:t>Part 9.3.1 </a:t>
            </a:r>
            <a:r>
              <a:rPr lang="en-US" dirty="0"/>
              <a:t>for more information</a:t>
            </a:r>
          </a:p>
          <a:p>
            <a:r>
              <a:rPr lang="en-US" dirty="0"/>
              <a:t>It can be used to return multiple resources or a single resource</a:t>
            </a:r>
          </a:p>
          <a:p>
            <a:r>
              <a:rPr lang="en-US" dirty="0"/>
              <a:t>For single resource retrieval, it is an idempotent request (same request {id} returns the same data)</a:t>
            </a:r>
          </a:p>
          <a:p>
            <a:r>
              <a:rPr lang="en-US" dirty="0"/>
              <a:t>Response for request may be cached. Can override with Cache-Control header field</a:t>
            </a:r>
          </a:p>
          <a:p>
            <a:endParaRPr lang="en-US" dirty="0"/>
          </a:p>
          <a:p>
            <a:pPr lvl="2"/>
            <a:endParaRPr lang="en-US" dirty="0"/>
          </a:p>
        </p:txBody>
      </p:sp>
      <p:sp>
        <p:nvSpPr>
          <p:cNvPr id="4" name="Content Placeholder 2">
            <a:extLst>
              <a:ext uri="{FF2B5EF4-FFF2-40B4-BE49-F238E27FC236}">
                <a16:creationId xmlns:a16="http://schemas.microsoft.com/office/drawing/2014/main" id="{21E16AEC-794A-BF31-6DF1-42F721A8A096}"/>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a:t>
            </a:r>
            <a:r>
              <a:rPr lang="en-US" sz="1600" dirty="0" err="1">
                <a:latin typeface="Courier New" panose="02070309020205020404" pitchFamily="49" charset="0"/>
                <a:cs typeface="Courier New" panose="02070309020205020404" pitchFamily="49" charset="0"/>
              </a:rPr>
              <a:t>books?search-filters</a:t>
            </a:r>
            <a:r>
              <a:rPr lang="en-US" sz="1600" dirty="0">
                <a:latin typeface="Courier New" panose="02070309020205020404" pitchFamily="49" charset="0"/>
                <a:cs typeface="Courier New" panose="02070309020205020404" pitchFamily="49" charset="0"/>
              </a:rPr>
              <a:t>={}</a:t>
            </a:r>
            <a:endParaRPr lang="en-US" dirty="0"/>
          </a:p>
          <a:p>
            <a:pPr lvl="2"/>
            <a:r>
              <a:rPr lang="en-US" sz="1400" dirty="0"/>
              <a:t>Show me a list of books</a:t>
            </a:r>
          </a:p>
          <a:p>
            <a:pPr lvl="2"/>
            <a:r>
              <a:rPr lang="en-US" sz="1400" dirty="0"/>
              <a:t>Responds with {JSON} with a list of book resources, data about each book is high-level</a:t>
            </a:r>
          </a:p>
          <a:p>
            <a:pPr lvl="2"/>
            <a:r>
              <a:rPr lang="en-US" sz="1400" dirty="0"/>
              <a:t>May do pagination based on filters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a:t>
            </a:r>
          </a:p>
          <a:p>
            <a:pPr lvl="2"/>
            <a:r>
              <a:rPr lang="en-US" sz="1400" dirty="0"/>
              <a:t>Show me book with ID = </a:t>
            </a:r>
            <a:r>
              <a:rPr lang="en-US" sz="1400" dirty="0">
                <a:latin typeface="Courier New" panose="02070309020205020404" pitchFamily="49" charset="0"/>
                <a:cs typeface="Courier New" panose="02070309020205020404" pitchFamily="49" charset="0"/>
              </a:rPr>
              <a:t>{id}</a:t>
            </a:r>
          </a:p>
          <a:p>
            <a:pPr lvl="2"/>
            <a:r>
              <a:rPr lang="en-US" sz="1400" dirty="0"/>
              <a:t>Responds with {JSON} with data about that specific book-id</a:t>
            </a:r>
          </a:p>
          <a:p>
            <a:pPr lvl="2"/>
            <a:r>
              <a:rPr lang="en-US" sz="1400" dirty="0"/>
              <a:t>Payload may contain data about a book resource and immediate, related, resources (e.g., Author)</a:t>
            </a:r>
          </a:p>
          <a:p>
            <a:pPr marL="450000" lvl="1" indent="0">
              <a:buNone/>
            </a:pPr>
            <a:endParaRPr lang="en-US" dirty="0"/>
          </a:p>
        </p:txBody>
      </p:sp>
    </p:spTree>
    <p:extLst>
      <p:ext uri="{BB962C8B-B14F-4D97-AF65-F5344CB8AC3E}">
        <p14:creationId xmlns:p14="http://schemas.microsoft.com/office/powerpoint/2010/main" val="4086691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F655-C30A-234F-9A63-82228665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1B388-4223-BB71-7139-B0DB996F90EE}"/>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POST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FF23E532-D786-18BD-AAE2-F5F6C847080C}"/>
              </a:ext>
            </a:extLst>
          </p:cNvPr>
          <p:cNvSpPr>
            <a:spLocks noGrp="1"/>
          </p:cNvSpPr>
          <p:nvPr>
            <p:ph idx="1"/>
          </p:nvPr>
        </p:nvSpPr>
        <p:spPr>
          <a:xfrm>
            <a:off x="913795" y="1732449"/>
            <a:ext cx="4426301" cy="4058751"/>
          </a:xfrm>
        </p:spPr>
        <p:txBody>
          <a:bodyPr>
            <a:normAutofit fontScale="85000" lnSpcReduction="10000"/>
          </a:bodyPr>
          <a:lstStyle/>
          <a:p>
            <a:r>
              <a:rPr lang="en-US" dirty="0"/>
              <a:t>It requests that the target resource interprets the payload in the request to create a new instance of the resource</a:t>
            </a:r>
          </a:p>
          <a:p>
            <a:r>
              <a:rPr lang="en-US" dirty="0"/>
              <a:t>Make user to validate the client input (trust but verify)</a:t>
            </a:r>
          </a:p>
          <a:p>
            <a:r>
              <a:rPr lang="en-US" dirty="0"/>
              <a:t>See </a:t>
            </a:r>
            <a:r>
              <a:rPr lang="en-US" dirty="0">
                <a:solidFill>
                  <a:srgbClr val="FFC000"/>
                </a:solidFill>
              </a:rPr>
              <a:t>RFC 9110 </a:t>
            </a:r>
            <a:r>
              <a:rPr lang="en-US" dirty="0"/>
              <a:t>| </a:t>
            </a:r>
            <a:r>
              <a:rPr lang="en-US" dirty="0">
                <a:solidFill>
                  <a:srgbClr val="FFC000"/>
                </a:solidFill>
              </a:rPr>
              <a:t>Part 9.3.3 </a:t>
            </a:r>
            <a:r>
              <a:rPr lang="en-US" dirty="0"/>
              <a:t>for more information</a:t>
            </a:r>
          </a:p>
          <a:p>
            <a:r>
              <a:rPr lang="en-US" dirty="0"/>
              <a:t>It may be used create resources in-bulk.</a:t>
            </a:r>
          </a:p>
          <a:p>
            <a:r>
              <a:rPr lang="en-US" dirty="0"/>
              <a:t>Not idempotent</a:t>
            </a:r>
          </a:p>
          <a:p>
            <a:r>
              <a:rPr lang="en-US" dirty="0"/>
              <a:t>Bulk updates is not “pure” REST but the pragmatic benefits usually outweigh the theoretical REST ~ use the pattern guided by experience</a:t>
            </a:r>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ACF2D453-C6DA-2345-B9F8-9ED97412238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rgbClr val="00B0F0"/>
                </a:solidFill>
              </a:rPr>
              <a:t>POST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 + {JSON}</a:t>
            </a:r>
            <a:endParaRPr lang="en-US" dirty="0"/>
          </a:p>
          <a:p>
            <a:pPr lvl="2"/>
            <a:r>
              <a:rPr lang="en-US" sz="1400" dirty="0"/>
              <a:t>Add a new book resource</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201 – Created</a:t>
            </a:r>
            <a:r>
              <a:rPr lang="en-US" sz="1200" dirty="0"/>
              <a:t> </a:t>
            </a:r>
          </a:p>
          <a:p>
            <a:pPr lvl="1"/>
            <a:r>
              <a:rPr lang="en-US" dirty="0">
                <a:solidFill>
                  <a:srgbClr val="00B0F0"/>
                </a:solidFill>
              </a:rPr>
              <a:t>POST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p:txBody>
      </p:sp>
    </p:spTree>
    <p:extLst>
      <p:ext uri="{BB962C8B-B14F-4D97-AF65-F5344CB8AC3E}">
        <p14:creationId xmlns:p14="http://schemas.microsoft.com/office/powerpoint/2010/main" val="112816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543D-6E58-D4C5-A26D-6BBC7585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CDE81-90FE-AA55-81E7-41294C46FBC0}"/>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PUT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506884E1-E518-A8F9-2331-F182C7FD3E63}"/>
              </a:ext>
            </a:extLst>
          </p:cNvPr>
          <p:cNvSpPr>
            <a:spLocks noGrp="1"/>
          </p:cNvSpPr>
          <p:nvPr>
            <p:ph idx="1"/>
          </p:nvPr>
        </p:nvSpPr>
        <p:spPr>
          <a:xfrm>
            <a:off x="913795" y="1732449"/>
            <a:ext cx="4426301" cy="4058751"/>
          </a:xfrm>
        </p:spPr>
        <p:txBody>
          <a:bodyPr>
            <a:normAutofit/>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Some frameworks interpret this literally ~ watch out~ Test! Test! Test!</a:t>
            </a:r>
          </a:p>
          <a:p>
            <a:endParaRPr lang="en-US" dirty="0"/>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C38F673D-A54B-73F0-EC42-3721241540EE}"/>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PUT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 + {JSON}</a:t>
            </a:r>
            <a:endParaRPr lang="en-US" dirty="0"/>
          </a:p>
          <a:p>
            <a:pPr lvl="2"/>
            <a:r>
              <a:rPr lang="en-US" sz="1400" dirty="0"/>
              <a:t>Update an existing book resource based on JSON body</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204 – No Content</a:t>
            </a:r>
            <a:r>
              <a:rPr lang="en-US" sz="1200" dirty="0"/>
              <a:t> </a:t>
            </a:r>
          </a:p>
          <a:p>
            <a:pPr lvl="1"/>
            <a:endParaRPr lang="en-US" dirty="0"/>
          </a:p>
        </p:txBody>
      </p:sp>
    </p:spTree>
    <p:extLst>
      <p:ext uri="{BB962C8B-B14F-4D97-AF65-F5344CB8AC3E}">
        <p14:creationId xmlns:p14="http://schemas.microsoft.com/office/powerpoint/2010/main" val="248629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6EF-2E43-57A6-C394-942D9B89C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2DB74-B7A4-F8CF-2946-8CA1F60AB76B}"/>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PATCH</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8174C298-7AC5-D08A-C9E9-09113277D014}"/>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D8F2242D-752C-1F24-7379-550D870C387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PATCH</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 + {</a:t>
            </a:r>
            <a:r>
              <a:rPr lang="en-US" sz="1400" dirty="0" err="1">
                <a:latin typeface="Courier New" panose="02070309020205020404" pitchFamily="49" charset="0"/>
                <a:cs typeface="Courier New" panose="02070309020205020404" pitchFamily="49" charset="0"/>
              </a:rPr>
              <a:t>isChkeckedOut</a:t>
            </a:r>
            <a:r>
              <a:rPr lang="en-US" sz="1400" dirty="0">
                <a:latin typeface="Courier New" panose="02070309020205020404" pitchFamily="49" charset="0"/>
                <a:cs typeface="Courier New" panose="02070309020205020404" pitchFamily="49" charset="0"/>
              </a:rPr>
              <a:t> = true}</a:t>
            </a:r>
            <a:endParaRPr lang="en-US" dirty="0"/>
          </a:p>
          <a:p>
            <a:pPr lvl="1"/>
            <a:r>
              <a:rPr lang="en-US" sz="1600" dirty="0"/>
              <a:t>Update specific attribute(s) of an existing book resource based on JSON body</a:t>
            </a:r>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endParaRPr lang="en-US" dirty="0"/>
          </a:p>
        </p:txBody>
      </p:sp>
    </p:spTree>
    <p:extLst>
      <p:ext uri="{BB962C8B-B14F-4D97-AF65-F5344CB8AC3E}">
        <p14:creationId xmlns:p14="http://schemas.microsoft.com/office/powerpoint/2010/main" val="2437220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3D6-5C0F-CA3E-86DD-0A6FA99A1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CEBFD-EE04-2F40-FE40-9696A5DE0FCD}"/>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DELETE</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AC7CD8A8-33CB-02AA-5E7B-A58AD3EB3C81}"/>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F37415D7-A45F-15C7-D773-2BB4528627D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C00000"/>
                </a:solidFill>
              </a:rPr>
              <a:t>DELETE</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endParaRPr lang="en-US" dirty="0"/>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r>
              <a:rPr lang="en-US" dirty="0">
                <a:solidFill>
                  <a:srgbClr val="C00000"/>
                </a:solidFill>
              </a:rPr>
              <a:t>DELETE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a:p>
            <a:pPr lvl="1"/>
            <a:endParaRPr lang="en-US" sz="1400" dirty="0"/>
          </a:p>
          <a:p>
            <a:pPr lvl="2"/>
            <a:r>
              <a:rPr lang="en-US" dirty="0"/>
              <a:t>[{book-id-1}, {book-id-2}, …]</a:t>
            </a:r>
          </a:p>
        </p:txBody>
      </p:sp>
    </p:spTree>
    <p:extLst>
      <p:ext uri="{BB962C8B-B14F-4D97-AF65-F5344CB8AC3E}">
        <p14:creationId xmlns:p14="http://schemas.microsoft.com/office/powerpoint/2010/main" val="3537769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37A-C20A-04B5-FD50-DAA1C2374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E1E4-718D-52FE-0FBF-162BC449DAB0}"/>
              </a:ext>
            </a:extLst>
          </p:cNvPr>
          <p:cNvSpPr>
            <a:spLocks noGrp="1"/>
          </p:cNvSpPr>
          <p:nvPr>
            <p:ph type="title"/>
          </p:nvPr>
        </p:nvSpPr>
        <p:spPr/>
        <p:txBody>
          <a:bodyPr/>
          <a:lstStyle/>
          <a:p>
            <a:r>
              <a:rPr lang="en-US" dirty="0"/>
              <a:t>REST API Design | HTTP Codes</a:t>
            </a:r>
          </a:p>
        </p:txBody>
      </p:sp>
      <p:sp>
        <p:nvSpPr>
          <p:cNvPr id="3" name="Content Placeholder 2">
            <a:extLst>
              <a:ext uri="{FF2B5EF4-FFF2-40B4-BE49-F238E27FC236}">
                <a16:creationId xmlns:a16="http://schemas.microsoft.com/office/drawing/2014/main" id="{0C109AD2-F26E-E5EC-3F58-926DB1ED7051}"/>
              </a:ext>
            </a:extLst>
          </p:cNvPr>
          <p:cNvSpPr>
            <a:spLocks noGrp="1"/>
          </p:cNvSpPr>
          <p:nvPr>
            <p:ph idx="1"/>
          </p:nvPr>
        </p:nvSpPr>
        <p:spPr>
          <a:xfrm>
            <a:off x="385887" y="1580049"/>
            <a:ext cx="5459573" cy="5031061"/>
          </a:xfrm>
        </p:spPr>
        <p:txBody>
          <a:bodyPr>
            <a:normAutofit fontScale="62500" lnSpcReduction="20000"/>
          </a:bodyPr>
          <a:lstStyle/>
          <a:p>
            <a:r>
              <a:rPr lang="en-US" dirty="0"/>
              <a:t>Map requests/responses from </a:t>
            </a:r>
            <a:r>
              <a:rPr lang="en-US" dirty="0">
                <a:solidFill>
                  <a:srgbClr val="FFC000"/>
                </a:solidFill>
              </a:rPr>
              <a:t>HTTP</a:t>
            </a:r>
            <a:r>
              <a:rPr lang="en-US" dirty="0"/>
              <a:t> Verbs to </a:t>
            </a:r>
            <a:r>
              <a:rPr lang="en-US" dirty="0">
                <a:solidFill>
                  <a:srgbClr val="FFC000"/>
                </a:solidFill>
              </a:rPr>
              <a:t>HTTP</a:t>
            </a:r>
            <a:r>
              <a:rPr lang="en-US" dirty="0"/>
              <a:t> Status Codes</a:t>
            </a:r>
          </a:p>
          <a:p>
            <a:r>
              <a:rPr lang="en-US" dirty="0">
                <a:solidFill>
                  <a:srgbClr val="00B050"/>
                </a:solidFill>
              </a:rPr>
              <a:t>GET</a:t>
            </a:r>
            <a:r>
              <a:rPr lang="en-US" dirty="0"/>
              <a:t> – Retrieve a resource</a:t>
            </a:r>
          </a:p>
          <a:p>
            <a:pPr lvl="1"/>
            <a:r>
              <a:rPr lang="en-US" dirty="0"/>
              <a:t>200 Ok; 304 Not Modified; 404 Not Found</a:t>
            </a:r>
          </a:p>
          <a:p>
            <a:r>
              <a:rPr lang="en-US" dirty="0">
                <a:solidFill>
                  <a:srgbClr val="00B0F0"/>
                </a:solidFill>
              </a:rPr>
              <a:t>POST</a:t>
            </a:r>
            <a:r>
              <a:rPr lang="en-US" dirty="0"/>
              <a:t> – Create a resource</a:t>
            </a:r>
          </a:p>
          <a:p>
            <a:pPr lvl="1"/>
            <a:r>
              <a:rPr lang="en-US" dirty="0"/>
              <a:t>201 Created; 200 OK + JSON; 202 Accepted (callback is needed to ensure creation was OK); 204 No Content is acceptable for “action” style POST operations (e.g., command type of endpoint)</a:t>
            </a:r>
          </a:p>
          <a:p>
            <a:r>
              <a:rPr lang="en-US" dirty="0">
                <a:solidFill>
                  <a:srgbClr val="FFC000"/>
                </a:solidFill>
              </a:rPr>
              <a:t>PUT</a:t>
            </a:r>
            <a:r>
              <a:rPr lang="en-US" dirty="0"/>
              <a:t> – Replace a whole resource</a:t>
            </a:r>
          </a:p>
          <a:p>
            <a:pPr lvl="1"/>
            <a:r>
              <a:rPr lang="en-US" dirty="0"/>
              <a:t>204 No Content; 200 OK + JSON</a:t>
            </a:r>
          </a:p>
          <a:p>
            <a:r>
              <a:rPr lang="en-US" dirty="0">
                <a:solidFill>
                  <a:srgbClr val="FFC000"/>
                </a:solidFill>
              </a:rPr>
              <a:t>PATCH</a:t>
            </a:r>
            <a:r>
              <a:rPr lang="en-US" dirty="0"/>
              <a:t> – Partially update a resource</a:t>
            </a:r>
          </a:p>
          <a:p>
            <a:pPr lvl="1"/>
            <a:r>
              <a:rPr lang="en-US" dirty="0"/>
              <a:t>200 OK; 204 No Content; 404 Not Found; 409 Conflict / 412 Precondition Failed common when using e-Tags</a:t>
            </a:r>
          </a:p>
          <a:p>
            <a:r>
              <a:rPr lang="en-US" dirty="0">
                <a:solidFill>
                  <a:srgbClr val="FF0000"/>
                </a:solidFill>
              </a:rPr>
              <a:t>DELETE</a:t>
            </a:r>
            <a:r>
              <a:rPr lang="en-US" dirty="0"/>
              <a:t> – Remove a resource</a:t>
            </a:r>
          </a:p>
          <a:p>
            <a:pPr lvl="1"/>
            <a:r>
              <a:rPr lang="en-US" dirty="0"/>
              <a:t>204 No Content; 200 OK + JSON; 404 Not Found; 202 Accepted (for asynchronous deletes)</a:t>
            </a:r>
          </a:p>
          <a:p>
            <a:r>
              <a:rPr lang="en-US" dirty="0">
                <a:solidFill>
                  <a:schemeClr val="accent3"/>
                </a:solidFill>
              </a:rPr>
              <a:t>HEAD</a:t>
            </a:r>
            <a:r>
              <a:rPr lang="en-US" dirty="0"/>
              <a:t> – Retrieves headers only</a:t>
            </a:r>
          </a:p>
          <a:p>
            <a:pPr lvl="1"/>
            <a:r>
              <a:rPr lang="en-US" dirty="0"/>
              <a:t>200 OK; </a:t>
            </a:r>
          </a:p>
          <a:p>
            <a:r>
              <a:rPr lang="en-US" dirty="0">
                <a:solidFill>
                  <a:schemeClr val="accent3"/>
                </a:solidFill>
              </a:rPr>
              <a:t>OPTIONS</a:t>
            </a:r>
            <a:r>
              <a:rPr lang="en-US" dirty="0"/>
              <a:t> – Discovery methods/metadata</a:t>
            </a:r>
          </a:p>
          <a:p>
            <a:pPr lvl="1"/>
            <a:r>
              <a:rPr lang="en-US" dirty="0"/>
              <a:t>204 No Content or 200 OK with “Allow” and “CORS” headers; 404 Not Found if “target” option is required</a:t>
            </a:r>
          </a:p>
          <a:p>
            <a:pPr lvl="2"/>
            <a:endParaRPr lang="en-US" dirty="0"/>
          </a:p>
        </p:txBody>
      </p:sp>
      <p:sp>
        <p:nvSpPr>
          <p:cNvPr id="5" name="Content Placeholder 2">
            <a:extLst>
              <a:ext uri="{FF2B5EF4-FFF2-40B4-BE49-F238E27FC236}">
                <a16:creationId xmlns:a16="http://schemas.microsoft.com/office/drawing/2014/main" id="{430963A6-B3B4-058B-8767-9F094B77099A}"/>
              </a:ext>
            </a:extLst>
          </p:cNvPr>
          <p:cNvSpPr txBox="1">
            <a:spLocks/>
          </p:cNvSpPr>
          <p:nvPr/>
        </p:nvSpPr>
        <p:spPr>
          <a:xfrm>
            <a:off x="6373368" y="1580051"/>
            <a:ext cx="5532120" cy="266276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Cross-cutting HTTP Status Codes for any HTTP Verb</a:t>
            </a:r>
          </a:p>
          <a:p>
            <a:pPr lvl="1"/>
            <a:r>
              <a:rPr lang="en-US" dirty="0"/>
              <a:t>400 Bad Request</a:t>
            </a:r>
          </a:p>
          <a:p>
            <a:pPr lvl="1"/>
            <a:r>
              <a:rPr lang="en-US" dirty="0"/>
              <a:t>401 Unauthorized</a:t>
            </a:r>
          </a:p>
          <a:p>
            <a:pPr lvl="1"/>
            <a:r>
              <a:rPr lang="en-US" dirty="0"/>
              <a:t>403 Forbidden</a:t>
            </a:r>
          </a:p>
          <a:p>
            <a:pPr lvl="1"/>
            <a:r>
              <a:rPr lang="en-US" dirty="0"/>
              <a:t>405 Method not Allowed</a:t>
            </a:r>
          </a:p>
          <a:p>
            <a:pPr lvl="1"/>
            <a:r>
              <a:rPr lang="en-US" dirty="0"/>
              <a:t>415 Unsupported Media Type</a:t>
            </a:r>
          </a:p>
          <a:p>
            <a:pPr lvl="1"/>
            <a:r>
              <a:rPr lang="en-US" dirty="0"/>
              <a:t>429 Too many requests (specially for quotas)</a:t>
            </a:r>
          </a:p>
          <a:p>
            <a:pPr lvl="1"/>
            <a:r>
              <a:rPr lang="en-US" dirty="0"/>
              <a:t>500 Internal Server Error</a:t>
            </a:r>
          </a:p>
          <a:p>
            <a:pPr lvl="1"/>
            <a:r>
              <a:rPr lang="en-US" dirty="0"/>
              <a:t>503 Service Unavailable</a:t>
            </a:r>
          </a:p>
          <a:p>
            <a:r>
              <a:rPr lang="en-US" dirty="0"/>
              <a:t>More Info – Check out RFC 9110</a:t>
            </a:r>
          </a:p>
          <a:p>
            <a:endParaRPr lang="en-US" dirty="0"/>
          </a:p>
        </p:txBody>
      </p:sp>
      <p:pic>
        <p:nvPicPr>
          <p:cNvPr id="7" name="Picture 6">
            <a:extLst>
              <a:ext uri="{FF2B5EF4-FFF2-40B4-BE49-F238E27FC236}">
                <a16:creationId xmlns:a16="http://schemas.microsoft.com/office/drawing/2014/main" id="{70CE2634-3AF9-C359-5236-E1C014BB1F38}"/>
              </a:ext>
            </a:extLst>
          </p:cNvPr>
          <p:cNvPicPr>
            <a:picLocks noChangeAspect="1"/>
          </p:cNvPicPr>
          <p:nvPr/>
        </p:nvPicPr>
        <p:blipFill>
          <a:blip r:embed="rId2"/>
          <a:stretch>
            <a:fillRect/>
          </a:stretch>
        </p:blipFill>
        <p:spPr>
          <a:xfrm>
            <a:off x="6467104" y="4242816"/>
            <a:ext cx="5191496" cy="2324255"/>
          </a:xfrm>
          <a:prstGeom prst="rect">
            <a:avLst/>
          </a:prstGeom>
        </p:spPr>
      </p:pic>
    </p:spTree>
    <p:extLst>
      <p:ext uri="{BB962C8B-B14F-4D97-AF65-F5344CB8AC3E}">
        <p14:creationId xmlns:p14="http://schemas.microsoft.com/office/powerpoint/2010/main" val="1093412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Uno</a:t>
            </a:r>
          </a:p>
        </p:txBody>
      </p:sp>
    </p:spTree>
    <p:extLst>
      <p:ext uri="{BB962C8B-B14F-4D97-AF65-F5344CB8AC3E}">
        <p14:creationId xmlns:p14="http://schemas.microsoft.com/office/powerpoint/2010/main" val="75470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One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lstStyle/>
          <a:p>
            <a:r>
              <a:rPr lang="en-US" dirty="0"/>
              <a:t>REST is everywhere</a:t>
            </a:r>
          </a:p>
          <a:p>
            <a:r>
              <a:rPr lang="en-US" dirty="0"/>
              <a:t>There are options (</a:t>
            </a:r>
            <a:r>
              <a:rPr lang="en-US" dirty="0" err="1"/>
              <a:t>gRPC</a:t>
            </a:r>
            <a:r>
              <a:rPr lang="en-US" dirty="0"/>
              <a:t>, </a:t>
            </a:r>
            <a:r>
              <a:rPr lang="en-US" dirty="0" err="1"/>
              <a:t>GraphQL</a:t>
            </a:r>
            <a:r>
              <a:rPr lang="en-US" dirty="0"/>
              <a:t>) and trade-offs</a:t>
            </a:r>
          </a:p>
          <a:p>
            <a:r>
              <a:rPr lang="en-US" dirty="0"/>
              <a:t>Domain Analysis helps a lot – goes a long way</a:t>
            </a:r>
          </a:p>
          <a:p>
            <a:r>
              <a:rPr lang="en-US" dirty="0"/>
              <a:t>Keep in mind the REST Maturity Model as you design your API surface</a:t>
            </a:r>
          </a:p>
          <a:p>
            <a:r>
              <a:rPr lang="en-US" dirty="0"/>
              <a:t>When in doubt, consult </a:t>
            </a:r>
            <a:r>
              <a:rPr lang="en-US" dirty="0">
                <a:solidFill>
                  <a:srgbClr val="FFC000"/>
                </a:solidFill>
              </a:rPr>
              <a:t>RFC 9110</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It is about `nouns` in your domain</a:t>
            </a:r>
            <a:endParaRPr lang="en-US" dirty="0">
              <a:solidFill>
                <a:srgbClr val="FFC000"/>
              </a:solidFill>
            </a:endParaRPr>
          </a:p>
          <a:p>
            <a:r>
              <a:rPr lang="en-US" dirty="0"/>
              <a:t>Be consistent on how you apply HTTP Verbs</a:t>
            </a:r>
          </a:p>
          <a:p>
            <a:r>
              <a:rPr lang="en-US" dirty="0"/>
              <a:t>Be consistent on how API responses indicate HTTP Status Codes</a:t>
            </a:r>
          </a:p>
          <a:p>
            <a:r>
              <a:rPr lang="en-US" dirty="0"/>
              <a:t>Try to at least meet RMM – Level 2</a:t>
            </a:r>
          </a:p>
          <a:p>
            <a:r>
              <a:rPr lang="en-US" dirty="0"/>
              <a:t>Document with a standard pattern</a:t>
            </a:r>
          </a:p>
          <a:p>
            <a:pPr lvl="1"/>
            <a:r>
              <a:rPr lang="en-US" dirty="0"/>
              <a:t>Open API Spec (Swagger)</a:t>
            </a:r>
          </a:p>
          <a:p>
            <a:pPr lvl="1"/>
            <a:r>
              <a:rPr lang="en-US" dirty="0" err="1"/>
              <a:t>Redoc</a:t>
            </a:r>
            <a:endParaRPr lang="en-US" dirty="0"/>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FB35-8825-6FF1-E0E7-562DAE8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D949C-7F4E-AEE7-5B78-717699B0077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7E18042-5102-F922-9645-8CC0442B3347}"/>
              </a:ext>
            </a:extLst>
          </p:cNvPr>
          <p:cNvSpPr>
            <a:spLocks noGrp="1"/>
          </p:cNvSpPr>
          <p:nvPr>
            <p:ph idx="1"/>
          </p:nvPr>
        </p:nvSpPr>
        <p:spPr>
          <a:xfrm>
            <a:off x="913795" y="1732449"/>
            <a:ext cx="4490309" cy="4058751"/>
          </a:xfrm>
        </p:spPr>
        <p:txBody>
          <a:bodyPr>
            <a:normAutofit/>
          </a:bodyPr>
          <a:lstStyle/>
          <a:p>
            <a:r>
              <a:rPr lang="en-US" dirty="0">
                <a:latin typeface="+mj-lt"/>
                <a:ea typeface="+mj-ea"/>
              </a:rPr>
              <a:t>For “</a:t>
            </a:r>
            <a:r>
              <a:rPr lang="en-US" dirty="0">
                <a:solidFill>
                  <a:srgbClr val="6C5200"/>
                </a:solidFill>
                <a:latin typeface="+mj-lt"/>
                <a:ea typeface="+mj-ea"/>
              </a:rPr>
              <a:t>brown</a:t>
            </a:r>
            <a:r>
              <a:rPr lang="en-US" dirty="0">
                <a:latin typeface="+mj-lt"/>
                <a:ea typeface="+mj-ea"/>
              </a:rPr>
              <a:t>” field apps</a:t>
            </a:r>
          </a:p>
          <a:p>
            <a:r>
              <a:rPr lang="en-US" dirty="0">
                <a:latin typeface="+mj-lt"/>
                <a:ea typeface="+mj-ea"/>
              </a:rPr>
              <a:t>Select an API in your environment and score it for</a:t>
            </a:r>
          </a:p>
          <a:p>
            <a:pPr lvl="1"/>
            <a:r>
              <a:rPr lang="en-US" dirty="0">
                <a:latin typeface="+mj-lt"/>
                <a:ea typeface="+mj-ea"/>
              </a:rPr>
              <a:t>How well does it use `resource` based structure (nouns)</a:t>
            </a:r>
          </a:p>
          <a:p>
            <a:pPr lvl="1"/>
            <a:r>
              <a:rPr lang="en-US" dirty="0">
                <a:latin typeface="+mj-lt"/>
                <a:ea typeface="+mj-ea"/>
              </a:rPr>
              <a:t>How well does it map to HTTP Verbs</a:t>
            </a:r>
          </a:p>
          <a:p>
            <a:pPr lvl="1"/>
            <a:r>
              <a:rPr lang="en-US" dirty="0">
                <a:latin typeface="+mj-lt"/>
                <a:ea typeface="+mj-ea"/>
              </a:rPr>
              <a:t>How well does it make use of HTTP Status code</a:t>
            </a:r>
          </a:p>
        </p:txBody>
      </p:sp>
      <p:sp>
        <p:nvSpPr>
          <p:cNvPr id="5" name="Content Placeholder 2">
            <a:extLst>
              <a:ext uri="{FF2B5EF4-FFF2-40B4-BE49-F238E27FC236}">
                <a16:creationId xmlns:a16="http://schemas.microsoft.com/office/drawing/2014/main" id="{A80D9D1A-69BD-FA2E-6F2B-42BC99054B80}"/>
              </a:ext>
            </a:extLst>
          </p:cNvPr>
          <p:cNvSpPr txBox="1">
            <a:spLocks/>
          </p:cNvSpPr>
          <p:nvPr/>
        </p:nvSpPr>
        <p:spPr>
          <a:xfrm>
            <a:off x="5949091" y="1732448"/>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mj-lt"/>
                <a:ea typeface="+mj-ea"/>
              </a:rPr>
              <a:t>For “</a:t>
            </a:r>
            <a:r>
              <a:rPr lang="en-US" dirty="0">
                <a:solidFill>
                  <a:srgbClr val="00B050"/>
                </a:solidFill>
                <a:latin typeface="+mj-lt"/>
                <a:ea typeface="+mj-ea"/>
              </a:rPr>
              <a:t>green</a:t>
            </a:r>
            <a:r>
              <a:rPr lang="en-US" dirty="0">
                <a:latin typeface="+mj-lt"/>
                <a:ea typeface="+mj-ea"/>
              </a:rPr>
              <a:t>” field apps</a:t>
            </a:r>
          </a:p>
          <a:p>
            <a:r>
              <a:rPr lang="en-US" dirty="0">
                <a:latin typeface="+mj-lt"/>
                <a:ea typeface="+mj-ea"/>
              </a:rPr>
              <a:t>Select an API idea you’d like to build for a specific domain</a:t>
            </a:r>
          </a:p>
          <a:p>
            <a:r>
              <a:rPr lang="en-US" dirty="0">
                <a:latin typeface="+mj-lt"/>
                <a:ea typeface="+mj-ea"/>
              </a:rPr>
              <a:t>Design the resources for the domain</a:t>
            </a:r>
          </a:p>
          <a:p>
            <a:r>
              <a:rPr lang="en-US" dirty="0">
                <a:latin typeface="+mj-lt"/>
                <a:ea typeface="+mj-ea"/>
              </a:rPr>
              <a:t>Design routes for operations for each resource, include HTTP Verbs in your design</a:t>
            </a:r>
          </a:p>
          <a:p>
            <a:r>
              <a:rPr lang="en-US" dirty="0">
                <a:latin typeface="+mj-lt"/>
                <a:ea typeface="+mj-ea"/>
              </a:rPr>
              <a:t>Make sure you are designing-in the HTTP Response Codes</a:t>
            </a:r>
          </a:p>
        </p:txBody>
      </p:sp>
    </p:spTree>
    <p:extLst>
      <p:ext uri="{BB962C8B-B14F-4D97-AF65-F5344CB8AC3E}">
        <p14:creationId xmlns:p14="http://schemas.microsoft.com/office/powerpoint/2010/main" val="314151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9CE2-5095-7D28-0574-38BD57B1B29F}"/>
              </a:ext>
            </a:extLst>
          </p:cNvPr>
          <p:cNvSpPr>
            <a:spLocks noGrp="1"/>
          </p:cNvSpPr>
          <p:nvPr>
            <p:ph type="title"/>
          </p:nvPr>
        </p:nvSpPr>
        <p:spPr/>
        <p:txBody>
          <a:bodyPr/>
          <a:lstStyle/>
          <a:p>
            <a:r>
              <a:rPr lang="en-US" dirty="0"/>
              <a:t>Inspect the Code | C.R.U.D. Ops</a:t>
            </a:r>
          </a:p>
        </p:txBody>
      </p:sp>
      <p:sp>
        <p:nvSpPr>
          <p:cNvPr id="3" name="Content Placeholder 2">
            <a:extLst>
              <a:ext uri="{FF2B5EF4-FFF2-40B4-BE49-F238E27FC236}">
                <a16:creationId xmlns:a16="http://schemas.microsoft.com/office/drawing/2014/main" id="{66F68F47-7874-88A6-0517-CC3AD62450A1}"/>
              </a:ext>
            </a:extLst>
          </p:cNvPr>
          <p:cNvSpPr>
            <a:spLocks noGrp="1"/>
          </p:cNvSpPr>
          <p:nvPr>
            <p:ph idx="1"/>
          </p:nvPr>
        </p:nvSpPr>
        <p:spPr/>
        <p:txBody>
          <a:bodyPr>
            <a:normAutofit lnSpcReduction="10000"/>
          </a:bodyPr>
          <a:lstStyle/>
          <a:p>
            <a:r>
              <a:rPr lang="en-US" dirty="0"/>
              <a:t>Run the app to</a:t>
            </a:r>
          </a:p>
          <a:p>
            <a:pPr lvl="1"/>
            <a:r>
              <a:rPr lang="en-US" dirty="0"/>
              <a:t>Create a book resource</a:t>
            </a:r>
          </a:p>
          <a:p>
            <a:pPr lvl="1"/>
            <a:r>
              <a:rPr lang="en-US" dirty="0"/>
              <a:t>Update a book resource</a:t>
            </a:r>
          </a:p>
          <a:p>
            <a:pPr lvl="2"/>
            <a:r>
              <a:rPr lang="en-US" dirty="0"/>
              <a:t>Using PUT</a:t>
            </a:r>
          </a:p>
          <a:p>
            <a:pPr lvl="2"/>
            <a:r>
              <a:rPr lang="en-US" dirty="0"/>
              <a:t>Using PATCH</a:t>
            </a:r>
          </a:p>
          <a:p>
            <a:pPr lvl="1"/>
            <a:r>
              <a:rPr lang="en-US" dirty="0"/>
              <a:t>Delete a book resource</a:t>
            </a:r>
          </a:p>
          <a:p>
            <a:r>
              <a:rPr lang="en-US" dirty="0"/>
              <a:t>Highlight the referential integrity problems</a:t>
            </a:r>
          </a:p>
          <a:p>
            <a:pPr lvl="1"/>
            <a:r>
              <a:rPr lang="en-US" dirty="0"/>
              <a:t>Show how this app deals with that issue</a:t>
            </a:r>
          </a:p>
          <a:p>
            <a:pPr lvl="1"/>
            <a:r>
              <a:rPr lang="en-US" dirty="0"/>
              <a:t>There are many approaches to this, you must be aware and deal with these in the best REST-</a:t>
            </a:r>
            <a:r>
              <a:rPr lang="en-US" dirty="0" err="1"/>
              <a:t>ful</a:t>
            </a:r>
            <a:r>
              <a:rPr lang="en-US" dirty="0"/>
              <a:t> way.  Just having your REST API return </a:t>
            </a:r>
            <a:r>
              <a:rPr lang="en-US" sz="1700" dirty="0">
                <a:solidFill>
                  <a:srgbClr val="FF0000"/>
                </a:solidFill>
                <a:latin typeface="OCR A Extended" panose="02010509020102010303" pitchFamily="50" charset="0"/>
              </a:rPr>
              <a:t>500 – Internal Server Error </a:t>
            </a:r>
            <a:r>
              <a:rPr lang="en-US" dirty="0"/>
              <a:t>is not the only way!</a:t>
            </a:r>
          </a:p>
        </p:txBody>
      </p:sp>
    </p:spTree>
    <p:extLst>
      <p:ext uri="{BB962C8B-B14F-4D97-AF65-F5344CB8AC3E}">
        <p14:creationId xmlns:p14="http://schemas.microsoft.com/office/powerpoint/2010/main" val="345713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CE893-EE3C-F4FD-8F15-B68591253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18B24-406A-59BD-BE01-4F65D324D819}"/>
              </a:ext>
            </a:extLst>
          </p:cNvPr>
          <p:cNvSpPr>
            <a:spLocks noGrp="1"/>
          </p:cNvSpPr>
          <p:nvPr>
            <p:ph type="title"/>
          </p:nvPr>
        </p:nvSpPr>
        <p:spPr/>
        <p:txBody>
          <a:bodyPr/>
          <a:lstStyle/>
          <a:p>
            <a:r>
              <a:rPr lang="en-US" dirty="0"/>
              <a:t>Inspect the Code | Error Handling</a:t>
            </a:r>
          </a:p>
        </p:txBody>
      </p:sp>
      <p:sp>
        <p:nvSpPr>
          <p:cNvPr id="3" name="Content Placeholder 2">
            <a:extLst>
              <a:ext uri="{FF2B5EF4-FFF2-40B4-BE49-F238E27FC236}">
                <a16:creationId xmlns:a16="http://schemas.microsoft.com/office/drawing/2014/main" id="{8E3A8EF5-0E41-C2F7-12AB-CD062349BA81}"/>
              </a:ext>
            </a:extLst>
          </p:cNvPr>
          <p:cNvSpPr>
            <a:spLocks noGrp="1"/>
          </p:cNvSpPr>
          <p:nvPr>
            <p:ph idx="1"/>
          </p:nvPr>
        </p:nvSpPr>
        <p:spPr>
          <a:xfrm>
            <a:off x="913795" y="1732449"/>
            <a:ext cx="5468717" cy="4192863"/>
          </a:xfrm>
        </p:spPr>
        <p:txBody>
          <a:bodyPr>
            <a:normAutofit fontScale="92500" lnSpcReduction="20000"/>
          </a:bodyPr>
          <a:lstStyle/>
          <a:p>
            <a:r>
              <a:rPr lang="en-US" dirty="0"/>
              <a:t>Try-Catch is your friend</a:t>
            </a:r>
          </a:p>
          <a:p>
            <a:pPr lvl="1"/>
            <a:r>
              <a:rPr lang="en-US" dirty="0"/>
              <a:t>But be careful</a:t>
            </a:r>
          </a:p>
          <a:p>
            <a:r>
              <a:rPr lang="en-US" dirty="0"/>
              <a:t>Create Custom Error Types </a:t>
            </a:r>
          </a:p>
          <a:p>
            <a:r>
              <a:rPr lang="en-US" dirty="0"/>
              <a:t>Only catch custom exceptions</a:t>
            </a:r>
          </a:p>
          <a:p>
            <a:r>
              <a:rPr lang="en-US" dirty="0"/>
              <a:t>Use a generic error handling for any other exceptions</a:t>
            </a:r>
          </a:p>
          <a:p>
            <a:r>
              <a:rPr lang="en-US" dirty="0"/>
              <a:t>If you must catch generic exceptions, have a good code commentary as to why</a:t>
            </a:r>
          </a:p>
          <a:p>
            <a:pPr lvl="1"/>
            <a:r>
              <a:rPr lang="en-US" dirty="0"/>
              <a:t>Catching generic exceptions is an anti-pattern / code smell</a:t>
            </a:r>
          </a:p>
          <a:p>
            <a:r>
              <a:rPr lang="en-US" dirty="0"/>
              <a:t>For more on code smells and how to best handle them visit</a:t>
            </a:r>
          </a:p>
          <a:p>
            <a:pPr lvl="1"/>
            <a:r>
              <a:rPr lang="en-US" dirty="0">
                <a:solidFill>
                  <a:srgbClr val="FFC000"/>
                </a:solidFill>
              </a:rPr>
              <a:t>https://</a:t>
            </a:r>
            <a:r>
              <a:rPr lang="en-US" b="1" dirty="0">
                <a:solidFill>
                  <a:srgbClr val="FFC000"/>
                </a:solidFill>
              </a:rPr>
              <a:t>refactoring.guru</a:t>
            </a:r>
            <a:r>
              <a:rPr lang="en-US" dirty="0">
                <a:solidFill>
                  <a:srgbClr val="FFC000"/>
                </a:solidFill>
              </a:rPr>
              <a:t>/refactoring/smells</a:t>
            </a:r>
          </a:p>
        </p:txBody>
      </p:sp>
      <p:pic>
        <p:nvPicPr>
          <p:cNvPr id="5" name="Picture 4">
            <a:extLst>
              <a:ext uri="{FF2B5EF4-FFF2-40B4-BE49-F238E27FC236}">
                <a16:creationId xmlns:a16="http://schemas.microsoft.com/office/drawing/2014/main" id="{F9484EAF-0BF1-A5BE-1042-5ADA19575C48}"/>
              </a:ext>
            </a:extLst>
          </p:cNvPr>
          <p:cNvPicPr>
            <a:picLocks noChangeAspect="1"/>
          </p:cNvPicPr>
          <p:nvPr/>
        </p:nvPicPr>
        <p:blipFill>
          <a:blip r:embed="rId2"/>
          <a:stretch>
            <a:fillRect/>
          </a:stretch>
        </p:blipFill>
        <p:spPr>
          <a:xfrm>
            <a:off x="7284842" y="2331720"/>
            <a:ext cx="4161316" cy="2971800"/>
          </a:xfrm>
          <a:prstGeom prst="rect">
            <a:avLst/>
          </a:prstGeom>
        </p:spPr>
      </p:pic>
    </p:spTree>
    <p:extLst>
      <p:ext uri="{BB962C8B-B14F-4D97-AF65-F5344CB8AC3E}">
        <p14:creationId xmlns:p14="http://schemas.microsoft.com/office/powerpoint/2010/main" val="3504860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EA1F-FA9C-F1F2-C1B2-C9C416CC7428}"/>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59321D15-4DD0-C36E-D795-07D7A9479A55}"/>
              </a:ext>
            </a:extLst>
          </p:cNvPr>
          <p:cNvSpPr>
            <a:spLocks noGrp="1"/>
          </p:cNvSpPr>
          <p:nvPr>
            <p:ph idx="1"/>
          </p:nvPr>
        </p:nvSpPr>
        <p:spPr>
          <a:xfrm>
            <a:off x="748141" y="2015641"/>
            <a:ext cx="2533493" cy="4058751"/>
          </a:xfrm>
        </p:spPr>
        <p:txBody>
          <a:bodyPr/>
          <a:lstStyle/>
          <a:p>
            <a:r>
              <a:rPr lang="en-US" dirty="0"/>
              <a:t>Modeling based on ISA 95</a:t>
            </a:r>
          </a:p>
          <a:p>
            <a:pPr lvl="1"/>
            <a:r>
              <a:rPr lang="en-US" dirty="0"/>
              <a:t>Enterprise</a:t>
            </a:r>
          </a:p>
          <a:p>
            <a:pPr lvl="1"/>
            <a:r>
              <a:rPr lang="en-US" dirty="0"/>
              <a:t>Sites</a:t>
            </a:r>
          </a:p>
          <a:p>
            <a:pPr lvl="1"/>
            <a:r>
              <a:rPr lang="en-US" dirty="0"/>
              <a:t>Areas</a:t>
            </a:r>
          </a:p>
          <a:p>
            <a:pPr lvl="1"/>
            <a:r>
              <a:rPr lang="en-US" dirty="0"/>
              <a:t>Cells</a:t>
            </a:r>
          </a:p>
          <a:p>
            <a:pPr lvl="1"/>
            <a:r>
              <a:rPr lang="en-US" dirty="0"/>
              <a:t>Devices</a:t>
            </a:r>
          </a:p>
        </p:txBody>
      </p:sp>
      <p:pic>
        <p:nvPicPr>
          <p:cNvPr id="5" name="Picture 4">
            <a:extLst>
              <a:ext uri="{FF2B5EF4-FFF2-40B4-BE49-F238E27FC236}">
                <a16:creationId xmlns:a16="http://schemas.microsoft.com/office/drawing/2014/main" id="{A2B3EE74-F52B-5ECD-FD40-BD8926866944}"/>
              </a:ext>
            </a:extLst>
          </p:cNvPr>
          <p:cNvPicPr>
            <a:picLocks noChangeAspect="1"/>
          </p:cNvPicPr>
          <p:nvPr/>
        </p:nvPicPr>
        <p:blipFill>
          <a:blip r:embed="rId2"/>
          <a:stretch>
            <a:fillRect/>
          </a:stretch>
        </p:blipFill>
        <p:spPr>
          <a:xfrm>
            <a:off x="9870677" y="609600"/>
            <a:ext cx="1396880" cy="5537925"/>
          </a:xfrm>
          <a:prstGeom prst="rect">
            <a:avLst/>
          </a:prstGeom>
        </p:spPr>
      </p:pic>
    </p:spTree>
    <p:extLst>
      <p:ext uri="{BB962C8B-B14F-4D97-AF65-F5344CB8AC3E}">
        <p14:creationId xmlns:p14="http://schemas.microsoft.com/office/powerpoint/2010/main" val="225219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1401E-E373-9654-5858-277364E82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0EEE9-2DED-FE53-8969-1B639E245B3A}"/>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91974EC3-F13E-E2A3-19A2-661543805BC8}"/>
              </a:ext>
            </a:extLst>
          </p:cNvPr>
          <p:cNvSpPr>
            <a:spLocks noGrp="1"/>
          </p:cNvSpPr>
          <p:nvPr>
            <p:ph idx="1"/>
          </p:nvPr>
        </p:nvSpPr>
        <p:spPr>
          <a:xfrm>
            <a:off x="748141" y="2015641"/>
            <a:ext cx="2533493" cy="4058751"/>
          </a:xfrm>
        </p:spPr>
        <p:txBody>
          <a:bodyPr/>
          <a:lstStyle/>
          <a:p>
            <a:r>
              <a:rPr lang="en-US" dirty="0"/>
              <a:t>Modeling based on CESMII’s API Proposal</a:t>
            </a:r>
          </a:p>
          <a:p>
            <a:pPr lvl="1"/>
            <a:r>
              <a:rPr lang="en-US" dirty="0"/>
              <a:t>Namespaces</a:t>
            </a:r>
          </a:p>
          <a:p>
            <a:pPr lvl="1"/>
            <a:r>
              <a:rPr lang="en-US" dirty="0"/>
              <a:t>Subscriptions</a:t>
            </a:r>
          </a:p>
          <a:p>
            <a:pPr lvl="1"/>
            <a:r>
              <a:rPr lang="en-US" dirty="0"/>
              <a:t>Instances</a:t>
            </a:r>
          </a:p>
          <a:p>
            <a:pPr lvl="1"/>
            <a:r>
              <a:rPr lang="en-US" dirty="0"/>
              <a:t>Object Types</a:t>
            </a:r>
          </a:p>
          <a:p>
            <a:pPr lvl="1"/>
            <a:r>
              <a:rPr lang="en-US" dirty="0"/>
              <a:t>Relationship Types</a:t>
            </a:r>
          </a:p>
        </p:txBody>
      </p:sp>
      <p:pic>
        <p:nvPicPr>
          <p:cNvPr id="6" name="Picture 5">
            <a:extLst>
              <a:ext uri="{FF2B5EF4-FFF2-40B4-BE49-F238E27FC236}">
                <a16:creationId xmlns:a16="http://schemas.microsoft.com/office/drawing/2014/main" id="{B08486AA-63A7-52CF-C8EE-EA064D17C55D}"/>
              </a:ext>
            </a:extLst>
          </p:cNvPr>
          <p:cNvPicPr>
            <a:picLocks noChangeAspect="1"/>
          </p:cNvPicPr>
          <p:nvPr/>
        </p:nvPicPr>
        <p:blipFill>
          <a:blip r:embed="rId2"/>
          <a:stretch>
            <a:fillRect/>
          </a:stretch>
        </p:blipFill>
        <p:spPr>
          <a:xfrm>
            <a:off x="4812632" y="1675212"/>
            <a:ext cx="6465573" cy="4812133"/>
          </a:xfrm>
          <a:prstGeom prst="rect">
            <a:avLst/>
          </a:prstGeom>
        </p:spPr>
      </p:pic>
    </p:spTree>
    <p:extLst>
      <p:ext uri="{BB962C8B-B14F-4D97-AF65-F5344CB8AC3E}">
        <p14:creationId xmlns:p14="http://schemas.microsoft.com/office/powerpoint/2010/main" val="168535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ECC7AE68-FCC3-E9FE-F890-A9492D367C3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764C3E0-A316-8EEB-4DC3-055087481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44477-14B2-27FB-C767-207375E65749}"/>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6</a:t>
            </a:r>
          </a:p>
        </p:txBody>
      </p:sp>
      <p:sp>
        <p:nvSpPr>
          <p:cNvPr id="3" name="Content Placeholder 2">
            <a:extLst>
              <a:ext uri="{FF2B5EF4-FFF2-40B4-BE49-F238E27FC236}">
                <a16:creationId xmlns:a16="http://schemas.microsoft.com/office/drawing/2014/main" id="{21B282EE-A9A0-83D7-9C93-2D207275A195}"/>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Security &amp;</a:t>
            </a:r>
          </a:p>
          <a:p>
            <a:pPr marL="0" indent="0" algn="r">
              <a:buNone/>
            </a:pPr>
            <a:r>
              <a:rPr lang="en-US" dirty="0">
                <a:solidFill>
                  <a:schemeClr val="tx1"/>
                </a:solidFill>
              </a:rPr>
              <a:t>Authentication</a:t>
            </a:r>
          </a:p>
        </p:txBody>
      </p:sp>
      <p:cxnSp>
        <p:nvCxnSpPr>
          <p:cNvPr id="10" name="Straight Connector 9">
            <a:extLst>
              <a:ext uri="{FF2B5EF4-FFF2-40B4-BE49-F238E27FC236}">
                <a16:creationId xmlns:a16="http://schemas.microsoft.com/office/drawing/2014/main" id="{F26942A4-7D57-529C-726C-0A20E7D719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075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31524</TotalTime>
  <Words>2925</Words>
  <Application>Microsoft Office PowerPoint</Application>
  <PresentationFormat>Widescreen</PresentationFormat>
  <Paragraphs>467</Paragraphs>
  <Slides>46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Aptos</vt:lpstr>
      <vt:lpstr>Calisto MT</vt:lpstr>
      <vt:lpstr>Courier New</vt:lpstr>
      <vt:lpstr>OCR A Extended</vt:lpstr>
      <vt:lpstr>Wingdings 2</vt:lpstr>
      <vt:lpstr>Slate</vt:lpstr>
      <vt:lpstr>REST APIs</vt:lpstr>
      <vt:lpstr>Module 5</vt:lpstr>
      <vt:lpstr>Recap |  REST API Design</vt:lpstr>
      <vt:lpstr>Pre-Flight Check</vt:lpstr>
      <vt:lpstr>Inspect the Code | C.R.U.D. Ops</vt:lpstr>
      <vt:lpstr>Inspect the Code | Error Handling</vt:lpstr>
      <vt:lpstr>Manufacturing Context</vt:lpstr>
      <vt:lpstr>Manufacturing Context</vt:lpstr>
      <vt:lpstr>Module 6</vt:lpstr>
      <vt:lpstr>Module 7</vt:lpstr>
      <vt:lpstr>Module 8</vt:lpstr>
      <vt:lpstr>Discard Slides below and including this one</vt:lpstr>
      <vt:lpstr>HTTP Protocol</vt:lpstr>
      <vt:lpstr>HTTP Protocol</vt:lpstr>
      <vt:lpstr>Module 2</vt:lpstr>
      <vt:lpstr>What is ReST?</vt:lpstr>
      <vt:lpstr>Alternatives To ReST</vt:lpstr>
      <vt:lpstr>Alternatives To ReST</vt:lpstr>
      <vt:lpstr>Comparisons</vt:lpstr>
      <vt:lpstr>Designing REST APIs</vt:lpstr>
      <vt:lpstr>Recap | REST Constraints</vt:lpstr>
      <vt:lpstr>Recap | REST Benefits</vt:lpstr>
      <vt:lpstr>Recap | REST Trade-offs</vt:lpstr>
      <vt:lpstr>Module 3</vt:lpstr>
      <vt:lpstr>REST API | The Library</vt:lpstr>
      <vt:lpstr>The Library Model | Partial</vt:lpstr>
      <vt:lpstr>The Library Model | What’s missing?</vt:lpstr>
      <vt:lpstr>The Library Model | Complete</vt:lpstr>
      <vt:lpstr>REST API | The Library</vt:lpstr>
      <vt:lpstr>The Library API | Resources?</vt:lpstr>
      <vt:lpstr>REST API | The Library</vt:lpstr>
      <vt:lpstr>The Library API | What’s the problem here?</vt:lpstr>
      <vt:lpstr>The Library API | What’s the problem here?</vt:lpstr>
      <vt:lpstr>The Library API | What’s the problem here?</vt:lpstr>
      <vt:lpstr>The Library API | What’s the problem here?</vt:lpstr>
      <vt:lpstr>Module 4</vt:lpstr>
      <vt:lpstr>REST API Design</vt:lpstr>
      <vt:lpstr>HTTP Verbs | GET Method</vt:lpstr>
      <vt:lpstr>HTTP Verbs | POST Request</vt:lpstr>
      <vt:lpstr>HTTP Verbs | PUT Request</vt:lpstr>
      <vt:lpstr>HTTP Verbs | PATCH Request</vt:lpstr>
      <vt:lpstr>HTTP Verbs | DELETE Request</vt:lpstr>
      <vt:lpstr>REST API Design | HTTP Codes</vt:lpstr>
      <vt:lpstr>The Recap _</vt:lpstr>
      <vt:lpstr>Day One | Recap</vt:lpstr>
      <vt:lpstr>Homework</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11</cp:revision>
  <dcterms:created xsi:type="dcterms:W3CDTF">2025-08-20T21:28:44Z</dcterms:created>
  <dcterms:modified xsi:type="dcterms:W3CDTF">2025-09-24T14:51:16Z</dcterms:modified>
</cp:coreProperties>
</file>