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3" r:id="rId15"/>
    <p:sldId id="274" r:id="rId16"/>
    <p:sldId id="269" r:id="rId17"/>
    <p:sldId id="275" r:id="rId18"/>
    <p:sldId id="282" r:id="rId19"/>
    <p:sldId id="294" r:id="rId20"/>
    <p:sldId id="283" r:id="rId21"/>
    <p:sldId id="276" r:id="rId22"/>
    <p:sldId id="278" r:id="rId23"/>
    <p:sldId id="277" r:id="rId24"/>
    <p:sldId id="285" r:id="rId25"/>
    <p:sldId id="279" r:id="rId26"/>
    <p:sldId id="280" r:id="rId27"/>
    <p:sldId id="281" r:id="rId28"/>
    <p:sldId id="270" r:id="rId29"/>
    <p:sldId id="271" r:id="rId30"/>
    <p:sldId id="286" r:id="rId31"/>
    <p:sldId id="287" r:id="rId32"/>
    <p:sldId id="288" r:id="rId33"/>
    <p:sldId id="289" r:id="rId34"/>
    <p:sldId id="290" r:id="rId35"/>
    <p:sldId id="268" r:id="rId36"/>
    <p:sldId id="291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C3BDD5-4CCB-4D7A-A959-960E31A9F932}" type="doc">
      <dgm:prSet loTypeId="urn:microsoft.com/office/officeart/2017/3/layout/DropPinTimeline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7A9F664-8FBB-4D4B-9683-BD66B69D5225}">
      <dgm:prSet/>
      <dgm:spPr/>
      <dgm:t>
        <a:bodyPr/>
        <a:lstStyle/>
        <a:p>
          <a:pPr>
            <a:defRPr b="1"/>
          </a:pPr>
          <a:r>
            <a:rPr lang="en-US"/>
            <a:t>1996–2000</a:t>
          </a:r>
        </a:p>
      </dgm:t>
    </dgm:pt>
    <dgm:pt modelId="{5E034BD1-22DF-4D96-B5D7-33FEE69306BF}" type="parTrans" cxnId="{7576DA52-4A45-46AE-8FD3-26A9B4EE6688}">
      <dgm:prSet/>
      <dgm:spPr/>
      <dgm:t>
        <a:bodyPr/>
        <a:lstStyle/>
        <a:p>
          <a:endParaRPr lang="en-US"/>
        </a:p>
      </dgm:t>
    </dgm:pt>
    <dgm:pt modelId="{A0BDD248-2295-4043-A1C7-B6F8F2E3F86A}" type="sibTrans" cxnId="{7576DA52-4A45-46AE-8FD3-26A9B4EE6688}">
      <dgm:prSet/>
      <dgm:spPr/>
      <dgm:t>
        <a:bodyPr/>
        <a:lstStyle/>
        <a:p>
          <a:endParaRPr lang="en-US"/>
        </a:p>
      </dgm:t>
    </dgm:pt>
    <dgm:pt modelId="{7B98C33D-F84C-4ABF-B8D0-CFF43426C1C6}">
      <dgm:prSet/>
      <dgm:spPr/>
      <dgm:t>
        <a:bodyPr/>
        <a:lstStyle/>
        <a:p>
          <a:r>
            <a:rPr lang="en-US" dirty="0"/>
            <a:t>Principal Financial Group</a:t>
          </a:r>
        </a:p>
        <a:p>
          <a:r>
            <a:rPr lang="en-US" dirty="0"/>
            <a:t>SQL Server Database | Client Server | VB | PowerBuilder  | Active Server Pages</a:t>
          </a:r>
        </a:p>
      </dgm:t>
    </dgm:pt>
    <dgm:pt modelId="{6282CA17-98AB-4179-B243-84584B447E82}" type="parTrans" cxnId="{32A417E0-3800-427C-AA64-9F0AC239AB0C}">
      <dgm:prSet/>
      <dgm:spPr/>
      <dgm:t>
        <a:bodyPr/>
        <a:lstStyle/>
        <a:p>
          <a:endParaRPr lang="en-US"/>
        </a:p>
      </dgm:t>
    </dgm:pt>
    <dgm:pt modelId="{13BE9DAF-3E8B-4B6B-A90D-3484F1EC6669}" type="sibTrans" cxnId="{32A417E0-3800-427C-AA64-9F0AC239AB0C}">
      <dgm:prSet/>
      <dgm:spPr/>
      <dgm:t>
        <a:bodyPr/>
        <a:lstStyle/>
        <a:p>
          <a:endParaRPr lang="en-US"/>
        </a:p>
      </dgm:t>
    </dgm:pt>
    <dgm:pt modelId="{96D9D688-259F-4025-B6A8-298EB553C581}">
      <dgm:prSet/>
      <dgm:spPr/>
      <dgm:t>
        <a:bodyPr/>
        <a:lstStyle/>
        <a:p>
          <a:pPr>
            <a:defRPr b="1"/>
          </a:pPr>
          <a:r>
            <a:rPr lang="en-US" dirty="0"/>
            <a:t>2000–2018</a:t>
          </a:r>
        </a:p>
      </dgm:t>
    </dgm:pt>
    <dgm:pt modelId="{E4C5F217-947D-4DC7-8FE6-60664CA877C8}" type="parTrans" cxnId="{EC4CA33E-1030-4330-8EC7-F727243ECEDC}">
      <dgm:prSet/>
      <dgm:spPr/>
      <dgm:t>
        <a:bodyPr/>
        <a:lstStyle/>
        <a:p>
          <a:endParaRPr lang="en-US"/>
        </a:p>
      </dgm:t>
    </dgm:pt>
    <dgm:pt modelId="{ECD98BD2-F9B3-4330-9204-DE8F153D84C0}" type="sibTrans" cxnId="{EC4CA33E-1030-4330-8EC7-F727243ECEDC}">
      <dgm:prSet/>
      <dgm:spPr/>
      <dgm:t>
        <a:bodyPr/>
        <a:lstStyle/>
        <a:p>
          <a:endParaRPr lang="en-US"/>
        </a:p>
      </dgm:t>
    </dgm:pt>
    <dgm:pt modelId="{FF5DE6B1-2471-427A-A350-F1D1F01E890B}">
      <dgm:prSet/>
      <dgm:spPr/>
      <dgm:t>
        <a:bodyPr/>
        <a:lstStyle/>
        <a:p>
          <a:r>
            <a:rPr lang="en-US" dirty="0"/>
            <a:t>REST | Microservices | Patterns</a:t>
          </a:r>
        </a:p>
        <a:p>
          <a:r>
            <a:rPr lang="en-US" dirty="0"/>
            <a:t>SQL Server DB | C# | Async / Await</a:t>
          </a:r>
        </a:p>
        <a:p>
          <a:r>
            <a:rPr lang="en-US" dirty="0"/>
            <a:t>VB. NET | .NET 1.0, 2.0… 4.x</a:t>
          </a:r>
        </a:p>
        <a:p>
          <a:r>
            <a:rPr lang="en-US" dirty="0"/>
            <a:t>EW Blanch | Benfield | Aon Re</a:t>
          </a:r>
        </a:p>
      </dgm:t>
    </dgm:pt>
    <dgm:pt modelId="{2601B2A1-9EF3-48A5-B5F8-99B6F98372E3}" type="parTrans" cxnId="{31652543-0A70-4A98-B234-378F1F86E696}">
      <dgm:prSet/>
      <dgm:spPr/>
      <dgm:t>
        <a:bodyPr/>
        <a:lstStyle/>
        <a:p>
          <a:endParaRPr lang="en-US"/>
        </a:p>
      </dgm:t>
    </dgm:pt>
    <dgm:pt modelId="{288636D6-0458-49B4-96CC-BD06283A0270}" type="sibTrans" cxnId="{31652543-0A70-4A98-B234-378F1F86E696}">
      <dgm:prSet/>
      <dgm:spPr/>
      <dgm:t>
        <a:bodyPr/>
        <a:lstStyle/>
        <a:p>
          <a:endParaRPr lang="en-US"/>
        </a:p>
      </dgm:t>
    </dgm:pt>
    <dgm:pt modelId="{C798F208-A533-479A-BA28-0285CFCFB63B}">
      <dgm:prSet/>
      <dgm:spPr/>
      <dgm:t>
        <a:bodyPr/>
        <a:lstStyle/>
        <a:p>
          <a:pPr>
            <a:defRPr b="1"/>
          </a:pPr>
          <a:r>
            <a:rPr lang="en-US" dirty="0"/>
            <a:t>2013-14</a:t>
          </a:r>
        </a:p>
      </dgm:t>
    </dgm:pt>
    <dgm:pt modelId="{0196863B-DC3C-4DEC-A0CA-70451F1703E5}" type="parTrans" cxnId="{BA57F5E4-4C2C-497F-9A6B-D21DA4E16943}">
      <dgm:prSet/>
      <dgm:spPr/>
      <dgm:t>
        <a:bodyPr/>
        <a:lstStyle/>
        <a:p>
          <a:endParaRPr lang="en-US"/>
        </a:p>
      </dgm:t>
    </dgm:pt>
    <dgm:pt modelId="{CF2B64D0-2427-45E7-A7C8-DAC51FE12F1E}" type="sibTrans" cxnId="{BA57F5E4-4C2C-497F-9A6B-D21DA4E16943}">
      <dgm:prSet/>
      <dgm:spPr/>
      <dgm:t>
        <a:bodyPr/>
        <a:lstStyle/>
        <a:p>
          <a:endParaRPr lang="en-US"/>
        </a:p>
      </dgm:t>
    </dgm:pt>
    <dgm:pt modelId="{BE6623C1-6D7C-4D05-B07A-E399E2754AC4}">
      <dgm:prSet/>
      <dgm:spPr/>
      <dgm:t>
        <a:bodyPr/>
        <a:lstStyle/>
        <a:p>
          <a:r>
            <a:rPr lang="en-US" dirty="0"/>
            <a:t>Daugherty Business Solutions</a:t>
          </a:r>
        </a:p>
        <a:p>
          <a:r>
            <a:rPr lang="en-US" dirty="0"/>
            <a:t>Best Buy, Southwest Airlines, Compeer Financial, Express Scripts, et. al.</a:t>
          </a:r>
        </a:p>
        <a:p>
          <a:r>
            <a:rPr lang="en-US" dirty="0"/>
            <a:t>APIs on hyper-drive</a:t>
          </a:r>
        </a:p>
        <a:p>
          <a:r>
            <a:rPr lang="en-US" dirty="0"/>
            <a:t>Cloud AWS, Docker, Kubernetes, VMs, Virtualization</a:t>
          </a:r>
        </a:p>
      </dgm:t>
    </dgm:pt>
    <dgm:pt modelId="{3A250EBE-E4F9-46EE-A4F2-E9205AF35FD3}" type="parTrans" cxnId="{17A4DFE8-821E-4B56-82BD-8B6392E9B921}">
      <dgm:prSet/>
      <dgm:spPr/>
      <dgm:t>
        <a:bodyPr/>
        <a:lstStyle/>
        <a:p>
          <a:endParaRPr lang="en-US"/>
        </a:p>
      </dgm:t>
    </dgm:pt>
    <dgm:pt modelId="{AEC6CD74-44EC-4E0A-BC85-FBE74F7F8516}" type="sibTrans" cxnId="{17A4DFE8-821E-4B56-82BD-8B6392E9B921}">
      <dgm:prSet/>
      <dgm:spPr/>
      <dgm:t>
        <a:bodyPr/>
        <a:lstStyle/>
        <a:p>
          <a:endParaRPr lang="en-US"/>
        </a:p>
      </dgm:t>
    </dgm:pt>
    <dgm:pt modelId="{76A0238D-B6FF-48C9-A573-642CE68DFD55}">
      <dgm:prSet/>
      <dgm:spPr/>
      <dgm:t>
        <a:bodyPr/>
        <a:lstStyle/>
        <a:p>
          <a:pPr>
            <a:defRPr b="1"/>
          </a:pPr>
          <a:r>
            <a:rPr lang="en-US" dirty="0"/>
            <a:t>2022 - Present</a:t>
          </a:r>
        </a:p>
      </dgm:t>
    </dgm:pt>
    <dgm:pt modelId="{F7CBCE40-6F76-4981-BACC-D94D130B0E67}" type="parTrans" cxnId="{C0808B18-CD2F-4C87-A7F7-A89464053973}">
      <dgm:prSet/>
      <dgm:spPr/>
      <dgm:t>
        <a:bodyPr/>
        <a:lstStyle/>
        <a:p>
          <a:endParaRPr lang="en-US"/>
        </a:p>
      </dgm:t>
    </dgm:pt>
    <dgm:pt modelId="{043B4A9D-997A-4B3E-8B64-0C0AB15E38B8}" type="sibTrans" cxnId="{C0808B18-CD2F-4C87-A7F7-A89464053973}">
      <dgm:prSet/>
      <dgm:spPr/>
      <dgm:t>
        <a:bodyPr/>
        <a:lstStyle/>
        <a:p>
          <a:endParaRPr lang="en-US"/>
        </a:p>
      </dgm:t>
    </dgm:pt>
    <dgm:pt modelId="{5F9855D1-719C-451B-AE7E-706A68DF7328}">
      <dgm:prSet/>
      <dgm:spPr/>
      <dgm:t>
        <a:bodyPr/>
        <a:lstStyle/>
        <a:p>
          <a:r>
            <a:rPr lang="en-US" dirty="0"/>
            <a:t>Protolabs</a:t>
          </a:r>
        </a:p>
        <a:p>
          <a:endParaRPr lang="en-US" dirty="0"/>
        </a:p>
        <a:p>
          <a:r>
            <a:rPr lang="en-US" dirty="0"/>
            <a:t>The journey transitioned to manufacturing, industrial operations and </a:t>
          </a:r>
          <a:r>
            <a:rPr lang="en-US" dirty="0" err="1"/>
            <a:t>IIoT</a:t>
          </a:r>
          <a:endParaRPr lang="en-US" dirty="0"/>
        </a:p>
      </dgm:t>
    </dgm:pt>
    <dgm:pt modelId="{A5EB9695-C90B-4947-803A-E3B66EE836CB}" type="parTrans" cxnId="{461B6E0F-C0CC-4E6C-9F4C-445D7B26590D}">
      <dgm:prSet/>
      <dgm:spPr/>
      <dgm:t>
        <a:bodyPr/>
        <a:lstStyle/>
        <a:p>
          <a:endParaRPr lang="en-US"/>
        </a:p>
      </dgm:t>
    </dgm:pt>
    <dgm:pt modelId="{D2FFD9B7-5955-4148-BD16-15CAE275D7AA}" type="sibTrans" cxnId="{461B6E0F-C0CC-4E6C-9F4C-445D7B26590D}">
      <dgm:prSet/>
      <dgm:spPr/>
      <dgm:t>
        <a:bodyPr/>
        <a:lstStyle/>
        <a:p>
          <a:endParaRPr lang="en-US"/>
        </a:p>
      </dgm:t>
    </dgm:pt>
    <dgm:pt modelId="{066071E1-5300-4E13-849C-D042EF275D2F}">
      <dgm:prSet/>
      <dgm:spPr/>
      <dgm:t>
        <a:bodyPr/>
        <a:lstStyle/>
        <a:p>
          <a:pPr>
            <a:defRPr b="1"/>
          </a:pPr>
          <a:r>
            <a:rPr lang="en-US" dirty="0"/>
            <a:t>Sep. 2021</a:t>
          </a:r>
        </a:p>
      </dgm:t>
    </dgm:pt>
    <dgm:pt modelId="{1640DEF5-ADDF-46A0-A903-2CF9CF08902E}" type="parTrans" cxnId="{8D19F1F3-8192-4E3F-A70C-ACE187D2FC48}">
      <dgm:prSet/>
      <dgm:spPr/>
      <dgm:t>
        <a:bodyPr/>
        <a:lstStyle/>
        <a:p>
          <a:endParaRPr lang="en-US"/>
        </a:p>
      </dgm:t>
    </dgm:pt>
    <dgm:pt modelId="{E21F8CFD-B362-471D-B2F7-502F5AADB8F4}" type="sibTrans" cxnId="{8D19F1F3-8192-4E3F-A70C-ACE187D2FC48}">
      <dgm:prSet/>
      <dgm:spPr/>
      <dgm:t>
        <a:bodyPr/>
        <a:lstStyle/>
        <a:p>
          <a:endParaRPr lang="en-US"/>
        </a:p>
      </dgm:t>
    </dgm:pt>
    <dgm:pt modelId="{39180A58-F44F-477A-8A5A-F9720AC4AC08}">
      <dgm:prSet/>
      <dgm:spPr/>
      <dgm:t>
        <a:bodyPr/>
        <a:lstStyle/>
        <a:p>
          <a:r>
            <a:rPr lang="en-US" dirty="0"/>
            <a:t>Discovered: What is an MES? YT-Vid</a:t>
          </a:r>
        </a:p>
        <a:p>
          <a:r>
            <a:rPr lang="en-US" dirty="0"/>
            <a:t>Started to consume 4.0 Solutions Content</a:t>
          </a:r>
        </a:p>
        <a:p>
          <a:r>
            <a:rPr lang="en-US" dirty="0"/>
            <a:t>Signed up for Masterminds (May 2022)</a:t>
          </a:r>
        </a:p>
      </dgm:t>
    </dgm:pt>
    <dgm:pt modelId="{1D280B35-4898-4A15-BF65-6634B2A592F0}" type="parTrans" cxnId="{C3350695-DD83-4055-8C0B-7DEB87948DFA}">
      <dgm:prSet/>
      <dgm:spPr/>
      <dgm:t>
        <a:bodyPr/>
        <a:lstStyle/>
        <a:p>
          <a:endParaRPr lang="en-US"/>
        </a:p>
      </dgm:t>
    </dgm:pt>
    <dgm:pt modelId="{D6A0B31C-9853-41B4-B404-7C367E9667CB}" type="sibTrans" cxnId="{C3350695-DD83-4055-8C0B-7DEB87948DFA}">
      <dgm:prSet/>
      <dgm:spPr/>
      <dgm:t>
        <a:bodyPr/>
        <a:lstStyle/>
        <a:p>
          <a:endParaRPr lang="en-US"/>
        </a:p>
      </dgm:t>
    </dgm:pt>
    <dgm:pt modelId="{37C1EB68-E3AB-4B3E-A54C-39E77CBE870A}">
      <dgm:prSet/>
      <dgm:spPr/>
      <dgm:t>
        <a:bodyPr/>
        <a:lstStyle/>
        <a:p>
          <a:r>
            <a:rPr lang="en-US" dirty="0"/>
            <a:t>Technical Awakening</a:t>
          </a:r>
        </a:p>
      </dgm:t>
    </dgm:pt>
    <dgm:pt modelId="{600B8730-B9EE-4904-B4E1-C397B9CD6C3D}" type="parTrans" cxnId="{7DEC6BDA-E624-43F8-848D-C4F27C2C3FFB}">
      <dgm:prSet/>
      <dgm:spPr/>
      <dgm:t>
        <a:bodyPr/>
        <a:lstStyle/>
        <a:p>
          <a:endParaRPr lang="en-US"/>
        </a:p>
      </dgm:t>
    </dgm:pt>
    <dgm:pt modelId="{D6104FE3-4A99-44FB-A2AA-7F938DCFC980}" type="sibTrans" cxnId="{7DEC6BDA-E624-43F8-848D-C4F27C2C3FFB}">
      <dgm:prSet/>
      <dgm:spPr/>
      <dgm:t>
        <a:bodyPr/>
        <a:lstStyle/>
        <a:p>
          <a:endParaRPr lang="en-US"/>
        </a:p>
      </dgm:t>
    </dgm:pt>
    <dgm:pt modelId="{9DD48FDB-135D-4709-A523-2A4C851EF9DE}">
      <dgm:prSet/>
      <dgm:spPr/>
      <dgm:t>
        <a:bodyPr/>
        <a:lstStyle/>
        <a:p>
          <a:pPr>
            <a:defRPr b="1"/>
          </a:pPr>
          <a:r>
            <a:rPr lang="en-US" dirty="0"/>
            <a:t>2018–2022</a:t>
          </a:r>
        </a:p>
      </dgm:t>
    </dgm:pt>
    <dgm:pt modelId="{F7C0EC94-5FF1-4E4F-9441-A983CB4157C3}" type="parTrans" cxnId="{FFC2C035-4A2E-40ED-B19C-EE9C6143A63D}">
      <dgm:prSet/>
      <dgm:spPr/>
      <dgm:t>
        <a:bodyPr/>
        <a:lstStyle/>
        <a:p>
          <a:endParaRPr lang="en-US"/>
        </a:p>
      </dgm:t>
    </dgm:pt>
    <dgm:pt modelId="{1B946E0C-C5CB-4E21-9D2A-0614A3E93467}" type="sibTrans" cxnId="{FFC2C035-4A2E-40ED-B19C-EE9C6143A63D}">
      <dgm:prSet/>
      <dgm:spPr/>
      <dgm:t>
        <a:bodyPr/>
        <a:lstStyle/>
        <a:p>
          <a:endParaRPr lang="en-US"/>
        </a:p>
      </dgm:t>
    </dgm:pt>
    <dgm:pt modelId="{47B48314-9F2B-4051-8C73-985F3C30E37B}" type="pres">
      <dgm:prSet presAssocID="{A5C3BDD5-4CCB-4D7A-A959-960E31A9F932}" presName="root" presStyleCnt="0">
        <dgm:presLayoutVars>
          <dgm:chMax/>
          <dgm:chPref/>
          <dgm:animLvl val="lvl"/>
        </dgm:presLayoutVars>
      </dgm:prSet>
      <dgm:spPr/>
    </dgm:pt>
    <dgm:pt modelId="{F745570B-B55B-4B27-AF65-77C84EC84FE8}" type="pres">
      <dgm:prSet presAssocID="{A5C3BDD5-4CCB-4D7A-A959-960E31A9F932}" presName="divider" presStyleLbl="fgAcc1" presStyleIdx="0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2B0B7421-7838-4080-ACB2-45575D8EDF0B}" type="pres">
      <dgm:prSet presAssocID="{A5C3BDD5-4CCB-4D7A-A959-960E31A9F932}" presName="nodes" presStyleCnt="0">
        <dgm:presLayoutVars>
          <dgm:chMax/>
          <dgm:chPref/>
          <dgm:animLvl val="lvl"/>
        </dgm:presLayoutVars>
      </dgm:prSet>
      <dgm:spPr/>
    </dgm:pt>
    <dgm:pt modelId="{7CDB9228-90DA-4610-8A55-4D90D0F6E69B}" type="pres">
      <dgm:prSet presAssocID="{F7A9F664-8FBB-4D4B-9683-BD66B69D5225}" presName="composite" presStyleCnt="0"/>
      <dgm:spPr/>
    </dgm:pt>
    <dgm:pt modelId="{246547DA-37BD-4B13-8E75-CBF0C35463A9}" type="pres">
      <dgm:prSet presAssocID="{F7A9F664-8FBB-4D4B-9683-BD66B69D5225}" presName="ConnectorPoint" presStyleLbl="lnNode1" presStyleIdx="0" presStyleCnt="6"/>
      <dgm:spPr>
        <a:gradFill rotWithShape="0">
          <a:gsLst>
            <a:gs pos="0">
              <a:schemeClr val="accent2">
                <a:tint val="96000"/>
                <a:lumMod val="104000"/>
              </a:schemeClr>
            </a:gs>
            <a:gs pos="100000">
              <a:schemeClr val="accent2">
                <a:shade val="90000"/>
                <a:lumMod val="90000"/>
              </a:schemeClr>
            </a:gs>
          </a:gsLst>
          <a:lin ang="5400000" scaled="0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gm:spPr>
    </dgm:pt>
    <dgm:pt modelId="{AA51C58E-C675-4B4F-836C-8897296D06BE}" type="pres">
      <dgm:prSet presAssocID="{F7A9F664-8FBB-4D4B-9683-BD66B69D5225}" presName="DropPinPlaceHolder" presStyleCnt="0"/>
      <dgm:spPr/>
    </dgm:pt>
    <dgm:pt modelId="{9167F006-ED4F-4AEF-BB52-36563EE521C5}" type="pres">
      <dgm:prSet presAssocID="{F7A9F664-8FBB-4D4B-9683-BD66B69D5225}" presName="DropPin" presStyleLbl="alignNode1" presStyleIdx="0" presStyleCnt="6"/>
      <dgm:spPr/>
    </dgm:pt>
    <dgm:pt modelId="{B4CFD739-09F6-48D6-940C-1B743607CC0A}" type="pres">
      <dgm:prSet presAssocID="{F7A9F664-8FBB-4D4B-9683-BD66B69D5225}" presName="Ellipse" presStyleLbl="fgAcc1" presStyleIdx="1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gm:spPr>
    </dgm:pt>
    <dgm:pt modelId="{8389BBBF-F098-450A-ABA6-E85A795D2F00}" type="pres">
      <dgm:prSet presAssocID="{F7A9F664-8FBB-4D4B-9683-BD66B69D5225}" presName="L2TextContainer" presStyleLbl="revTx" presStyleIdx="0" presStyleCnt="12">
        <dgm:presLayoutVars>
          <dgm:bulletEnabled val="1"/>
        </dgm:presLayoutVars>
      </dgm:prSet>
      <dgm:spPr/>
    </dgm:pt>
    <dgm:pt modelId="{FDCA2F33-B865-4648-AF9D-2D2ADDDD2B31}" type="pres">
      <dgm:prSet presAssocID="{F7A9F664-8FBB-4D4B-9683-BD66B69D5225}" presName="L1TextContainer" presStyleLbl="revTx" presStyleIdx="1" presStyleCnt="12">
        <dgm:presLayoutVars>
          <dgm:chMax val="1"/>
          <dgm:chPref val="1"/>
          <dgm:bulletEnabled val="1"/>
        </dgm:presLayoutVars>
      </dgm:prSet>
      <dgm:spPr/>
    </dgm:pt>
    <dgm:pt modelId="{6A02262C-2570-4C50-A653-825A08848D42}" type="pres">
      <dgm:prSet presAssocID="{F7A9F664-8FBB-4D4B-9683-BD66B69D5225}" presName="ConnectLine" presStyleLbl="sibTrans1D1" presStyleIdx="0" presStyleCnt="6"/>
      <dgm:spPr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C4D477F2-CDE5-4571-865F-71A030F59CAF}" type="pres">
      <dgm:prSet presAssocID="{F7A9F664-8FBB-4D4B-9683-BD66B69D5225}" presName="EmptyPlaceHolder" presStyleCnt="0"/>
      <dgm:spPr/>
    </dgm:pt>
    <dgm:pt modelId="{57B1A4A4-12CB-4917-9A2A-6EC24E4C71B1}" type="pres">
      <dgm:prSet presAssocID="{A0BDD248-2295-4043-A1C7-B6F8F2E3F86A}" presName="spaceBetweenRectangles" presStyleCnt="0"/>
      <dgm:spPr/>
    </dgm:pt>
    <dgm:pt modelId="{F3666053-53F7-4BB9-96DD-F79A1181B273}" type="pres">
      <dgm:prSet presAssocID="{96D9D688-259F-4025-B6A8-298EB553C581}" presName="composite" presStyleCnt="0"/>
      <dgm:spPr/>
    </dgm:pt>
    <dgm:pt modelId="{5114CAE2-9AD2-428B-8C82-18F9346EC510}" type="pres">
      <dgm:prSet presAssocID="{96D9D688-259F-4025-B6A8-298EB553C581}" presName="ConnectorPoint" presStyleLbl="lnNode1" presStyleIdx="1" presStyleCnt="6"/>
      <dgm:spPr>
        <a:gradFill rotWithShape="0">
          <a:gsLst>
            <a:gs pos="0">
              <a:schemeClr val="accent4">
                <a:tint val="96000"/>
                <a:lumMod val="104000"/>
              </a:schemeClr>
            </a:gs>
            <a:gs pos="100000">
              <a:schemeClr val="accent4">
                <a:shade val="90000"/>
                <a:lumMod val="90000"/>
              </a:schemeClr>
            </a:gs>
          </a:gsLst>
          <a:lin ang="5400000" scaled="0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gm:spPr>
    </dgm:pt>
    <dgm:pt modelId="{29A30B86-4827-4B62-9388-B6C6528AD948}" type="pres">
      <dgm:prSet presAssocID="{96D9D688-259F-4025-B6A8-298EB553C581}" presName="DropPinPlaceHolder" presStyleCnt="0"/>
      <dgm:spPr/>
    </dgm:pt>
    <dgm:pt modelId="{1E069828-25D0-45D8-B533-7EA11789ABDF}" type="pres">
      <dgm:prSet presAssocID="{96D9D688-259F-4025-B6A8-298EB553C581}" presName="DropPin" presStyleLbl="alignNode1" presStyleIdx="1" presStyleCnt="6"/>
      <dgm:spPr/>
    </dgm:pt>
    <dgm:pt modelId="{0D71765E-AB0C-458A-B0AB-4A023919572B}" type="pres">
      <dgm:prSet presAssocID="{96D9D688-259F-4025-B6A8-298EB553C581}" presName="Ellipse" presStyleLbl="fgAcc1" presStyleIdx="2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gm:spPr>
    </dgm:pt>
    <dgm:pt modelId="{5D85BC60-1C95-422C-81C1-5F27B76B8EDC}" type="pres">
      <dgm:prSet presAssocID="{96D9D688-259F-4025-B6A8-298EB553C581}" presName="L2TextContainer" presStyleLbl="revTx" presStyleIdx="2" presStyleCnt="12">
        <dgm:presLayoutVars>
          <dgm:bulletEnabled val="1"/>
        </dgm:presLayoutVars>
      </dgm:prSet>
      <dgm:spPr/>
    </dgm:pt>
    <dgm:pt modelId="{AE02F2F8-4993-4B22-A720-D82BCB1A4EA1}" type="pres">
      <dgm:prSet presAssocID="{96D9D688-259F-4025-B6A8-298EB553C581}" presName="L1TextContainer" presStyleLbl="revTx" presStyleIdx="3" presStyleCnt="12">
        <dgm:presLayoutVars>
          <dgm:chMax val="1"/>
          <dgm:chPref val="1"/>
          <dgm:bulletEnabled val="1"/>
        </dgm:presLayoutVars>
      </dgm:prSet>
      <dgm:spPr/>
    </dgm:pt>
    <dgm:pt modelId="{459D5DA5-9F2A-4FF2-B281-D94000304DDA}" type="pres">
      <dgm:prSet presAssocID="{96D9D688-259F-4025-B6A8-298EB553C581}" presName="ConnectLine" presStyleLbl="sibTrans1D1" presStyleIdx="1" presStyleCnt="6"/>
      <dgm:spPr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C6C242D9-DAA4-4C00-BCF6-B1B1AEED7A7D}" type="pres">
      <dgm:prSet presAssocID="{96D9D688-259F-4025-B6A8-298EB553C581}" presName="EmptyPlaceHolder" presStyleCnt="0"/>
      <dgm:spPr/>
    </dgm:pt>
    <dgm:pt modelId="{512EFDD4-FB29-4214-9718-C97BE9D65265}" type="pres">
      <dgm:prSet presAssocID="{ECD98BD2-F9B3-4330-9204-DE8F153D84C0}" presName="spaceBetweenRectangles" presStyleCnt="0"/>
      <dgm:spPr/>
    </dgm:pt>
    <dgm:pt modelId="{1E1843C3-44A5-4CD3-8BE3-C0FD7894E5C8}" type="pres">
      <dgm:prSet presAssocID="{C798F208-A533-479A-BA28-0285CFCFB63B}" presName="composite" presStyleCnt="0"/>
      <dgm:spPr/>
    </dgm:pt>
    <dgm:pt modelId="{7B0A299F-EBA0-41C8-AC8D-715D12C3C052}" type="pres">
      <dgm:prSet presAssocID="{C798F208-A533-479A-BA28-0285CFCFB63B}" presName="ConnectorPoint" presStyleLbl="lnNode1" presStyleIdx="2" presStyleCnt="6"/>
      <dgm:spPr>
        <a:gradFill rotWithShape="0">
          <a:gsLst>
            <a:gs pos="0">
              <a:schemeClr val="accent5">
                <a:tint val="96000"/>
                <a:lumMod val="104000"/>
              </a:schemeClr>
            </a:gs>
            <a:gs pos="100000">
              <a:schemeClr val="accent5">
                <a:shade val="90000"/>
                <a:lumMod val="90000"/>
              </a:schemeClr>
            </a:gs>
          </a:gsLst>
          <a:lin ang="5400000" scaled="0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gm:spPr>
    </dgm:pt>
    <dgm:pt modelId="{B2EF61CF-29C2-40B9-AF39-75AA3D28DFB9}" type="pres">
      <dgm:prSet presAssocID="{C798F208-A533-479A-BA28-0285CFCFB63B}" presName="DropPinPlaceHolder" presStyleCnt="0"/>
      <dgm:spPr/>
    </dgm:pt>
    <dgm:pt modelId="{BD6FAB8E-F500-4F67-A077-D926E61778AD}" type="pres">
      <dgm:prSet presAssocID="{C798F208-A533-479A-BA28-0285CFCFB63B}" presName="DropPin" presStyleLbl="alignNode1" presStyleIdx="2" presStyleCnt="6"/>
      <dgm:spPr/>
    </dgm:pt>
    <dgm:pt modelId="{149214DD-FFE9-4845-A3FC-CA5F5429876C}" type="pres">
      <dgm:prSet presAssocID="{C798F208-A533-479A-BA28-0285CFCFB63B}" presName="Ellipse" presStyleLbl="fgAcc1" presStyleIdx="3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gm:spPr>
    </dgm:pt>
    <dgm:pt modelId="{4006471B-4D6F-441F-8D6C-A174C751C8E7}" type="pres">
      <dgm:prSet presAssocID="{C798F208-A533-479A-BA28-0285CFCFB63B}" presName="L2TextContainer" presStyleLbl="revTx" presStyleIdx="4" presStyleCnt="12">
        <dgm:presLayoutVars>
          <dgm:bulletEnabled val="1"/>
        </dgm:presLayoutVars>
      </dgm:prSet>
      <dgm:spPr/>
    </dgm:pt>
    <dgm:pt modelId="{1DFEEACA-DAB1-472A-9831-2E9C892BBFF1}" type="pres">
      <dgm:prSet presAssocID="{C798F208-A533-479A-BA28-0285CFCFB63B}" presName="L1TextContainer" presStyleLbl="revTx" presStyleIdx="5" presStyleCnt="12">
        <dgm:presLayoutVars>
          <dgm:chMax val="1"/>
          <dgm:chPref val="1"/>
          <dgm:bulletEnabled val="1"/>
        </dgm:presLayoutVars>
      </dgm:prSet>
      <dgm:spPr/>
    </dgm:pt>
    <dgm:pt modelId="{9AB6ADB1-8342-4460-BC3D-9126ED13C2AD}" type="pres">
      <dgm:prSet presAssocID="{C798F208-A533-479A-BA28-0285CFCFB63B}" presName="ConnectLine" presStyleLbl="sibTrans1D1" presStyleIdx="2" presStyleCnt="6"/>
      <dgm:spPr>
        <a:noFill/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FAB9E396-CC85-497C-AB64-5F23C8924A3D}" type="pres">
      <dgm:prSet presAssocID="{C798F208-A533-479A-BA28-0285CFCFB63B}" presName="EmptyPlaceHolder" presStyleCnt="0"/>
      <dgm:spPr/>
    </dgm:pt>
    <dgm:pt modelId="{04967188-541F-4707-9F97-ECB8A6B52953}" type="pres">
      <dgm:prSet presAssocID="{CF2B64D0-2427-45E7-A7C8-DAC51FE12F1E}" presName="spaceBetweenRectangles" presStyleCnt="0"/>
      <dgm:spPr/>
    </dgm:pt>
    <dgm:pt modelId="{E997C452-B6BA-4448-8510-9E8B0DA55186}" type="pres">
      <dgm:prSet presAssocID="{9DD48FDB-135D-4709-A523-2A4C851EF9DE}" presName="composite" presStyleCnt="0"/>
      <dgm:spPr/>
    </dgm:pt>
    <dgm:pt modelId="{C8E8E782-B1BD-4481-ABB7-45BA3B35AB17}" type="pres">
      <dgm:prSet presAssocID="{9DD48FDB-135D-4709-A523-2A4C851EF9DE}" presName="ConnectorPoint" presStyleLbl="lnNode1" presStyleIdx="3" presStyleCnt="6"/>
      <dgm:spPr>
        <a:gradFill rotWithShape="0">
          <a:gsLst>
            <a:gs pos="0">
              <a:schemeClr val="accent5">
                <a:tint val="96000"/>
                <a:lumMod val="104000"/>
              </a:schemeClr>
            </a:gs>
            <a:gs pos="100000">
              <a:schemeClr val="accent5">
                <a:shade val="90000"/>
                <a:lumMod val="90000"/>
              </a:schemeClr>
            </a:gs>
          </a:gsLst>
          <a:lin ang="5400000" scaled="0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gm:spPr>
    </dgm:pt>
    <dgm:pt modelId="{E8F360D4-69AE-464A-9E8F-87A49F2A46B2}" type="pres">
      <dgm:prSet presAssocID="{9DD48FDB-135D-4709-A523-2A4C851EF9DE}" presName="DropPinPlaceHolder" presStyleCnt="0"/>
      <dgm:spPr/>
    </dgm:pt>
    <dgm:pt modelId="{FF594B3D-BC97-4C0A-87F0-CDE2311CCB82}" type="pres">
      <dgm:prSet presAssocID="{9DD48FDB-135D-4709-A523-2A4C851EF9DE}" presName="DropPin" presStyleLbl="alignNode1" presStyleIdx="3" presStyleCnt="6"/>
      <dgm:spPr/>
    </dgm:pt>
    <dgm:pt modelId="{D5567BA1-4646-4C8D-B667-A57CD5404A1F}" type="pres">
      <dgm:prSet presAssocID="{9DD48FDB-135D-4709-A523-2A4C851EF9DE}" presName="Ellipse" presStyleLbl="fgAcc1" presStyleIdx="4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gm:spPr>
    </dgm:pt>
    <dgm:pt modelId="{F299A8CE-A892-4A3A-A0DA-6A46799C913C}" type="pres">
      <dgm:prSet presAssocID="{9DD48FDB-135D-4709-A523-2A4C851EF9DE}" presName="L2TextContainer" presStyleLbl="revTx" presStyleIdx="6" presStyleCnt="12">
        <dgm:presLayoutVars>
          <dgm:bulletEnabled val="1"/>
        </dgm:presLayoutVars>
      </dgm:prSet>
      <dgm:spPr/>
    </dgm:pt>
    <dgm:pt modelId="{2D11598F-3383-4F06-9657-A889018B51E8}" type="pres">
      <dgm:prSet presAssocID="{9DD48FDB-135D-4709-A523-2A4C851EF9DE}" presName="L1TextContainer" presStyleLbl="revTx" presStyleIdx="7" presStyleCnt="12">
        <dgm:presLayoutVars>
          <dgm:chMax val="1"/>
          <dgm:chPref val="1"/>
          <dgm:bulletEnabled val="1"/>
        </dgm:presLayoutVars>
      </dgm:prSet>
      <dgm:spPr/>
    </dgm:pt>
    <dgm:pt modelId="{093FC9DA-392C-46CC-9217-94EC9B5EC87B}" type="pres">
      <dgm:prSet presAssocID="{9DD48FDB-135D-4709-A523-2A4C851EF9DE}" presName="ConnectLine" presStyleLbl="sibTrans1D1" presStyleIdx="3" presStyleCnt="6"/>
      <dgm:spPr>
        <a:noFill/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C5CECC16-8111-4A4A-8CBF-93410C65CA8D}" type="pres">
      <dgm:prSet presAssocID="{9DD48FDB-135D-4709-A523-2A4C851EF9DE}" presName="EmptyPlaceHolder" presStyleCnt="0"/>
      <dgm:spPr/>
    </dgm:pt>
    <dgm:pt modelId="{DD64F5E1-EDC7-42BA-B0B5-061F522E447F}" type="pres">
      <dgm:prSet presAssocID="{1B946E0C-C5CB-4E21-9D2A-0614A3E93467}" presName="spaceBetweenRectangles" presStyleCnt="0"/>
      <dgm:spPr/>
    </dgm:pt>
    <dgm:pt modelId="{DE36635D-F537-47A3-AAC1-8FA2CCE0E3B8}" type="pres">
      <dgm:prSet presAssocID="{066071E1-5300-4E13-849C-D042EF275D2F}" presName="composite" presStyleCnt="0"/>
      <dgm:spPr/>
    </dgm:pt>
    <dgm:pt modelId="{69DA6A5D-F2C2-479F-A73A-8216E824578B}" type="pres">
      <dgm:prSet presAssocID="{066071E1-5300-4E13-849C-D042EF275D2F}" presName="ConnectorPoint" presStyleLbl="lnNode1" presStyleIdx="4" presStyleCnt="6"/>
      <dgm:spPr>
        <a:gradFill rotWithShape="0">
          <a:gsLst>
            <a:gs pos="0">
              <a:schemeClr val="accent6">
                <a:tint val="96000"/>
                <a:lumMod val="104000"/>
              </a:schemeClr>
            </a:gs>
            <a:gs pos="100000">
              <a:schemeClr val="accent6">
                <a:shade val="90000"/>
                <a:lumMod val="90000"/>
              </a:schemeClr>
            </a:gs>
          </a:gsLst>
          <a:lin ang="5400000" scaled="0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gm:spPr>
    </dgm:pt>
    <dgm:pt modelId="{27EFDF37-2C6B-425C-8B54-49B3F99B9555}" type="pres">
      <dgm:prSet presAssocID="{066071E1-5300-4E13-849C-D042EF275D2F}" presName="DropPinPlaceHolder" presStyleCnt="0"/>
      <dgm:spPr/>
    </dgm:pt>
    <dgm:pt modelId="{ECAC328D-DA99-4515-AA6A-45B9E8E40F4E}" type="pres">
      <dgm:prSet presAssocID="{066071E1-5300-4E13-849C-D042EF275D2F}" presName="DropPin" presStyleLbl="alignNode1" presStyleIdx="4" presStyleCnt="6"/>
      <dgm:spPr/>
    </dgm:pt>
    <dgm:pt modelId="{0BB50A90-892C-456D-A2D2-3B52C96C186D}" type="pres">
      <dgm:prSet presAssocID="{066071E1-5300-4E13-849C-D042EF275D2F}" presName="Ellipse" presStyleLbl="fgAcc1" presStyleIdx="5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gm:spPr>
    </dgm:pt>
    <dgm:pt modelId="{774ECDD7-59A8-4D89-90E7-5F842B8A3FC8}" type="pres">
      <dgm:prSet presAssocID="{066071E1-5300-4E13-849C-D042EF275D2F}" presName="L2TextContainer" presStyleLbl="revTx" presStyleIdx="8" presStyleCnt="12">
        <dgm:presLayoutVars>
          <dgm:bulletEnabled val="1"/>
        </dgm:presLayoutVars>
      </dgm:prSet>
      <dgm:spPr/>
    </dgm:pt>
    <dgm:pt modelId="{539D7116-A15F-4628-AB4D-3414C6719CFA}" type="pres">
      <dgm:prSet presAssocID="{066071E1-5300-4E13-849C-D042EF275D2F}" presName="L1TextContainer" presStyleLbl="revTx" presStyleIdx="9" presStyleCnt="12">
        <dgm:presLayoutVars>
          <dgm:chMax val="1"/>
          <dgm:chPref val="1"/>
          <dgm:bulletEnabled val="1"/>
        </dgm:presLayoutVars>
      </dgm:prSet>
      <dgm:spPr/>
    </dgm:pt>
    <dgm:pt modelId="{A211BE11-14EF-44B1-B478-FB8756ECA402}" type="pres">
      <dgm:prSet presAssocID="{066071E1-5300-4E13-849C-D042EF275D2F}" presName="ConnectLine" presStyleLbl="sibTrans1D1" presStyleIdx="4" presStyleCnt="6"/>
      <dgm:spPr>
        <a:noFill/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5E11EE45-94F2-48C7-9512-7D868D638CBD}" type="pres">
      <dgm:prSet presAssocID="{066071E1-5300-4E13-849C-D042EF275D2F}" presName="EmptyPlaceHolder" presStyleCnt="0"/>
      <dgm:spPr/>
    </dgm:pt>
    <dgm:pt modelId="{4F9737A6-FAB1-4D13-B95C-5CE905E03708}" type="pres">
      <dgm:prSet presAssocID="{E21F8CFD-B362-471D-B2F7-502F5AADB8F4}" presName="spaceBetweenRectangles" presStyleCnt="0"/>
      <dgm:spPr/>
    </dgm:pt>
    <dgm:pt modelId="{B8260F93-8E0E-4A2D-B5E5-5F4DC2F312F3}" type="pres">
      <dgm:prSet presAssocID="{76A0238D-B6FF-48C9-A573-642CE68DFD55}" presName="composite" presStyleCnt="0"/>
      <dgm:spPr/>
    </dgm:pt>
    <dgm:pt modelId="{7B29C431-6BAC-48B4-95C3-A588E5BC7F98}" type="pres">
      <dgm:prSet presAssocID="{76A0238D-B6FF-48C9-A573-642CE68DFD55}" presName="ConnectorPoint" presStyleLbl="lnNode1" presStyleIdx="5" presStyleCnt="6"/>
      <dgm:spPr>
        <a:gradFill rotWithShape="0">
          <a:gsLst>
            <a:gs pos="0">
              <a:schemeClr val="accent2">
                <a:tint val="96000"/>
                <a:lumMod val="104000"/>
              </a:schemeClr>
            </a:gs>
            <a:gs pos="100000">
              <a:schemeClr val="accent2">
                <a:shade val="90000"/>
                <a:lumMod val="90000"/>
              </a:schemeClr>
            </a:gs>
          </a:gsLst>
          <a:lin ang="5400000" scaled="0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gm:spPr>
    </dgm:pt>
    <dgm:pt modelId="{5E9D8253-0766-40FA-A4BE-F591EBDA51E0}" type="pres">
      <dgm:prSet presAssocID="{76A0238D-B6FF-48C9-A573-642CE68DFD55}" presName="DropPinPlaceHolder" presStyleCnt="0"/>
      <dgm:spPr/>
    </dgm:pt>
    <dgm:pt modelId="{A6ED5EE6-2087-480E-BFCC-9945E6F199AA}" type="pres">
      <dgm:prSet presAssocID="{76A0238D-B6FF-48C9-A573-642CE68DFD55}" presName="DropPin" presStyleLbl="alignNode1" presStyleIdx="5" presStyleCnt="6"/>
      <dgm:spPr/>
    </dgm:pt>
    <dgm:pt modelId="{8888F886-8787-448B-A0BD-212AA6297574}" type="pres">
      <dgm:prSet presAssocID="{76A0238D-B6FF-48C9-A573-642CE68DFD55}" presName="Ellipse" presStyleLbl="fgAcc1" presStyleIdx="6" presStyleCnt="7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gm:spPr>
    </dgm:pt>
    <dgm:pt modelId="{91882A91-80A3-4A7F-8E4D-19A9CFFEFDD2}" type="pres">
      <dgm:prSet presAssocID="{76A0238D-B6FF-48C9-A573-642CE68DFD55}" presName="L2TextContainer" presStyleLbl="revTx" presStyleIdx="10" presStyleCnt="12">
        <dgm:presLayoutVars>
          <dgm:bulletEnabled val="1"/>
        </dgm:presLayoutVars>
      </dgm:prSet>
      <dgm:spPr/>
    </dgm:pt>
    <dgm:pt modelId="{38227B04-7EB8-4F05-B2BD-F8EBA03CF1D2}" type="pres">
      <dgm:prSet presAssocID="{76A0238D-B6FF-48C9-A573-642CE68DFD55}" presName="L1TextContainer" presStyleLbl="revTx" presStyleIdx="11" presStyleCnt="12">
        <dgm:presLayoutVars>
          <dgm:chMax val="1"/>
          <dgm:chPref val="1"/>
          <dgm:bulletEnabled val="1"/>
        </dgm:presLayoutVars>
      </dgm:prSet>
      <dgm:spPr/>
    </dgm:pt>
    <dgm:pt modelId="{F24DD0FB-B166-4F3F-9EA9-1D6115A8DA92}" type="pres">
      <dgm:prSet presAssocID="{76A0238D-B6FF-48C9-A573-642CE68DFD55}" presName="ConnectLine" presStyleLbl="sibTrans1D1" presStyleIdx="5" presStyleCnt="6"/>
      <dgm:spPr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A98B64F5-D9F1-4B16-86CB-09A83141FCC5}" type="pres">
      <dgm:prSet presAssocID="{76A0238D-B6FF-48C9-A573-642CE68DFD55}" presName="EmptyPlaceHolder" presStyleCnt="0"/>
      <dgm:spPr/>
    </dgm:pt>
  </dgm:ptLst>
  <dgm:cxnLst>
    <dgm:cxn modelId="{0E73FC0B-D529-4547-AF7F-3E4B95384E61}" type="presOf" srcId="{39180A58-F44F-477A-8A5A-F9720AC4AC08}" destId="{774ECDD7-59A8-4D89-90E7-5F842B8A3FC8}" srcOrd="0" destOrd="0" presId="urn:microsoft.com/office/officeart/2017/3/layout/DropPinTimeline"/>
    <dgm:cxn modelId="{461B6E0F-C0CC-4E6C-9F4C-445D7B26590D}" srcId="{76A0238D-B6FF-48C9-A573-642CE68DFD55}" destId="{5F9855D1-719C-451B-AE7E-706A68DF7328}" srcOrd="0" destOrd="0" parTransId="{A5EB9695-C90B-4947-803A-E3B66EE836CB}" sibTransId="{D2FFD9B7-5955-4148-BD16-15CAE275D7AA}"/>
    <dgm:cxn modelId="{952F6613-A609-42BE-9320-D54E4AF1299B}" type="presOf" srcId="{BE6623C1-6D7C-4D05-B07A-E399E2754AC4}" destId="{F299A8CE-A892-4A3A-A0DA-6A46799C913C}" srcOrd="0" destOrd="0" presId="urn:microsoft.com/office/officeart/2017/3/layout/DropPinTimeline"/>
    <dgm:cxn modelId="{48B63C16-43C7-4443-9448-9AD51E896E31}" type="presOf" srcId="{FF5DE6B1-2471-427A-A350-F1D1F01E890B}" destId="{5D85BC60-1C95-422C-81C1-5F27B76B8EDC}" srcOrd="0" destOrd="0" presId="urn:microsoft.com/office/officeart/2017/3/layout/DropPinTimeline"/>
    <dgm:cxn modelId="{D8BF6917-C9D8-440A-A3A7-E0F019398CC4}" type="presOf" srcId="{5F9855D1-719C-451B-AE7E-706A68DF7328}" destId="{91882A91-80A3-4A7F-8E4D-19A9CFFEFDD2}" srcOrd="0" destOrd="0" presId="urn:microsoft.com/office/officeart/2017/3/layout/DropPinTimeline"/>
    <dgm:cxn modelId="{C0808B18-CD2F-4C87-A7F7-A89464053973}" srcId="{A5C3BDD5-4CCB-4D7A-A959-960E31A9F932}" destId="{76A0238D-B6FF-48C9-A573-642CE68DFD55}" srcOrd="5" destOrd="0" parTransId="{F7CBCE40-6F76-4981-BACC-D94D130B0E67}" sibTransId="{043B4A9D-997A-4B3E-8B64-0C0AB15E38B8}"/>
    <dgm:cxn modelId="{FFC2C035-4A2E-40ED-B19C-EE9C6143A63D}" srcId="{A5C3BDD5-4CCB-4D7A-A959-960E31A9F932}" destId="{9DD48FDB-135D-4709-A523-2A4C851EF9DE}" srcOrd="3" destOrd="0" parTransId="{F7C0EC94-5FF1-4E4F-9441-A983CB4157C3}" sibTransId="{1B946E0C-C5CB-4E21-9D2A-0614A3E93467}"/>
    <dgm:cxn modelId="{EC4CA33E-1030-4330-8EC7-F727243ECEDC}" srcId="{A5C3BDD5-4CCB-4D7A-A959-960E31A9F932}" destId="{96D9D688-259F-4025-B6A8-298EB553C581}" srcOrd="1" destOrd="0" parTransId="{E4C5F217-947D-4DC7-8FE6-60664CA877C8}" sibTransId="{ECD98BD2-F9B3-4330-9204-DE8F153D84C0}"/>
    <dgm:cxn modelId="{EFA61E5F-9304-4E25-8D40-0598353F9E93}" type="presOf" srcId="{76A0238D-B6FF-48C9-A573-642CE68DFD55}" destId="{38227B04-7EB8-4F05-B2BD-F8EBA03CF1D2}" srcOrd="0" destOrd="0" presId="urn:microsoft.com/office/officeart/2017/3/layout/DropPinTimeline"/>
    <dgm:cxn modelId="{A04D3261-46DA-4E4A-8422-D0EFEE22D6C3}" type="presOf" srcId="{F7A9F664-8FBB-4D4B-9683-BD66B69D5225}" destId="{FDCA2F33-B865-4648-AF9D-2D2ADDDD2B31}" srcOrd="0" destOrd="0" presId="urn:microsoft.com/office/officeart/2017/3/layout/DropPinTimeline"/>
    <dgm:cxn modelId="{F32FB141-B203-4156-8A5B-78CD0F963EF7}" type="presOf" srcId="{C798F208-A533-479A-BA28-0285CFCFB63B}" destId="{1DFEEACA-DAB1-472A-9831-2E9C892BBFF1}" srcOrd="0" destOrd="0" presId="urn:microsoft.com/office/officeart/2017/3/layout/DropPinTimeline"/>
    <dgm:cxn modelId="{31652543-0A70-4A98-B234-378F1F86E696}" srcId="{96D9D688-259F-4025-B6A8-298EB553C581}" destId="{FF5DE6B1-2471-427A-A350-F1D1F01E890B}" srcOrd="0" destOrd="0" parTransId="{2601B2A1-9EF3-48A5-B5F8-99B6F98372E3}" sibTransId="{288636D6-0458-49B4-96CC-BD06283A0270}"/>
    <dgm:cxn modelId="{6E823D47-7269-4E51-892E-535C977388DB}" type="presOf" srcId="{066071E1-5300-4E13-849C-D042EF275D2F}" destId="{539D7116-A15F-4628-AB4D-3414C6719CFA}" srcOrd="0" destOrd="0" presId="urn:microsoft.com/office/officeart/2017/3/layout/DropPinTimeline"/>
    <dgm:cxn modelId="{7576DA52-4A45-46AE-8FD3-26A9B4EE6688}" srcId="{A5C3BDD5-4CCB-4D7A-A959-960E31A9F932}" destId="{F7A9F664-8FBB-4D4B-9683-BD66B69D5225}" srcOrd="0" destOrd="0" parTransId="{5E034BD1-22DF-4D96-B5D7-33FEE69306BF}" sibTransId="{A0BDD248-2295-4043-A1C7-B6F8F2E3F86A}"/>
    <dgm:cxn modelId="{C3350695-DD83-4055-8C0B-7DEB87948DFA}" srcId="{066071E1-5300-4E13-849C-D042EF275D2F}" destId="{39180A58-F44F-477A-8A5A-F9720AC4AC08}" srcOrd="0" destOrd="0" parTransId="{1D280B35-4898-4A15-BF65-6634B2A592F0}" sibTransId="{D6A0B31C-9853-41B4-B404-7C367E9667CB}"/>
    <dgm:cxn modelId="{75249AD1-655C-48B5-9F43-5F69A0194F79}" type="presOf" srcId="{A5C3BDD5-4CCB-4D7A-A959-960E31A9F932}" destId="{47B48314-9F2B-4051-8C73-985F3C30E37B}" srcOrd="0" destOrd="0" presId="urn:microsoft.com/office/officeart/2017/3/layout/DropPinTimeline"/>
    <dgm:cxn modelId="{48BE39D3-A45F-46F9-957A-87843EC3A47E}" type="presOf" srcId="{7B98C33D-F84C-4ABF-B8D0-CFF43426C1C6}" destId="{8389BBBF-F098-450A-ABA6-E85A795D2F00}" srcOrd="0" destOrd="0" presId="urn:microsoft.com/office/officeart/2017/3/layout/DropPinTimeline"/>
    <dgm:cxn modelId="{7DEC6BDA-E624-43F8-848D-C4F27C2C3FFB}" srcId="{C798F208-A533-479A-BA28-0285CFCFB63B}" destId="{37C1EB68-E3AB-4B3E-A54C-39E77CBE870A}" srcOrd="0" destOrd="0" parTransId="{600B8730-B9EE-4904-B4E1-C397B9CD6C3D}" sibTransId="{D6104FE3-4A99-44FB-A2AA-7F938DCFC980}"/>
    <dgm:cxn modelId="{32A417E0-3800-427C-AA64-9F0AC239AB0C}" srcId="{F7A9F664-8FBB-4D4B-9683-BD66B69D5225}" destId="{7B98C33D-F84C-4ABF-B8D0-CFF43426C1C6}" srcOrd="0" destOrd="0" parTransId="{6282CA17-98AB-4179-B243-84584B447E82}" sibTransId="{13BE9DAF-3E8B-4B6B-A90D-3484F1EC6669}"/>
    <dgm:cxn modelId="{BA57F5E4-4C2C-497F-9A6B-D21DA4E16943}" srcId="{A5C3BDD5-4CCB-4D7A-A959-960E31A9F932}" destId="{C798F208-A533-479A-BA28-0285CFCFB63B}" srcOrd="2" destOrd="0" parTransId="{0196863B-DC3C-4DEC-A0CA-70451F1703E5}" sibTransId="{CF2B64D0-2427-45E7-A7C8-DAC51FE12F1E}"/>
    <dgm:cxn modelId="{EECB18E7-FF02-41F7-88E0-2C662AE2F4A1}" type="presOf" srcId="{37C1EB68-E3AB-4B3E-A54C-39E77CBE870A}" destId="{4006471B-4D6F-441F-8D6C-A174C751C8E7}" srcOrd="0" destOrd="0" presId="urn:microsoft.com/office/officeart/2017/3/layout/DropPinTimeline"/>
    <dgm:cxn modelId="{17A4DFE8-821E-4B56-82BD-8B6392E9B921}" srcId="{9DD48FDB-135D-4709-A523-2A4C851EF9DE}" destId="{BE6623C1-6D7C-4D05-B07A-E399E2754AC4}" srcOrd="0" destOrd="0" parTransId="{3A250EBE-E4F9-46EE-A4F2-E9205AF35FD3}" sibTransId="{AEC6CD74-44EC-4E0A-BC85-FBE74F7F8516}"/>
    <dgm:cxn modelId="{F4FE03ED-6301-41CD-9313-2AFD4982DD20}" type="presOf" srcId="{96D9D688-259F-4025-B6A8-298EB553C581}" destId="{AE02F2F8-4993-4B22-A720-D82BCB1A4EA1}" srcOrd="0" destOrd="0" presId="urn:microsoft.com/office/officeart/2017/3/layout/DropPinTimeline"/>
    <dgm:cxn modelId="{87A16BEF-9463-4E0A-BC24-15E9B0C0860E}" type="presOf" srcId="{9DD48FDB-135D-4709-A523-2A4C851EF9DE}" destId="{2D11598F-3383-4F06-9657-A889018B51E8}" srcOrd="0" destOrd="0" presId="urn:microsoft.com/office/officeart/2017/3/layout/DropPinTimeline"/>
    <dgm:cxn modelId="{8D19F1F3-8192-4E3F-A70C-ACE187D2FC48}" srcId="{A5C3BDD5-4CCB-4D7A-A959-960E31A9F932}" destId="{066071E1-5300-4E13-849C-D042EF275D2F}" srcOrd="4" destOrd="0" parTransId="{1640DEF5-ADDF-46A0-A903-2CF9CF08902E}" sibTransId="{E21F8CFD-B362-471D-B2F7-502F5AADB8F4}"/>
    <dgm:cxn modelId="{F02D238D-60A5-4750-AEF8-7F6473996D2C}" type="presParOf" srcId="{47B48314-9F2B-4051-8C73-985F3C30E37B}" destId="{F745570B-B55B-4B27-AF65-77C84EC84FE8}" srcOrd="0" destOrd="0" presId="urn:microsoft.com/office/officeart/2017/3/layout/DropPinTimeline"/>
    <dgm:cxn modelId="{0C9C282A-0382-4AA0-903E-36CF45E56337}" type="presParOf" srcId="{47B48314-9F2B-4051-8C73-985F3C30E37B}" destId="{2B0B7421-7838-4080-ACB2-45575D8EDF0B}" srcOrd="1" destOrd="0" presId="urn:microsoft.com/office/officeart/2017/3/layout/DropPinTimeline"/>
    <dgm:cxn modelId="{63AF7990-ED82-4BD7-BEB5-F83DC8D52AFA}" type="presParOf" srcId="{2B0B7421-7838-4080-ACB2-45575D8EDF0B}" destId="{7CDB9228-90DA-4610-8A55-4D90D0F6E69B}" srcOrd="0" destOrd="0" presId="urn:microsoft.com/office/officeart/2017/3/layout/DropPinTimeline"/>
    <dgm:cxn modelId="{1797B702-EA2F-420D-AB32-67DAEDA7BAE1}" type="presParOf" srcId="{7CDB9228-90DA-4610-8A55-4D90D0F6E69B}" destId="{246547DA-37BD-4B13-8E75-CBF0C35463A9}" srcOrd="0" destOrd="0" presId="urn:microsoft.com/office/officeart/2017/3/layout/DropPinTimeline"/>
    <dgm:cxn modelId="{E8B5DCB7-AC7D-4A69-8670-C2BA59BA178F}" type="presParOf" srcId="{7CDB9228-90DA-4610-8A55-4D90D0F6E69B}" destId="{AA51C58E-C675-4B4F-836C-8897296D06BE}" srcOrd="1" destOrd="0" presId="urn:microsoft.com/office/officeart/2017/3/layout/DropPinTimeline"/>
    <dgm:cxn modelId="{01B53E78-19E0-4B81-9EB6-6C66C6375767}" type="presParOf" srcId="{AA51C58E-C675-4B4F-836C-8897296D06BE}" destId="{9167F006-ED4F-4AEF-BB52-36563EE521C5}" srcOrd="0" destOrd="0" presId="urn:microsoft.com/office/officeart/2017/3/layout/DropPinTimeline"/>
    <dgm:cxn modelId="{550F50F8-7984-49BE-92AB-529F4B8132A0}" type="presParOf" srcId="{AA51C58E-C675-4B4F-836C-8897296D06BE}" destId="{B4CFD739-09F6-48D6-940C-1B743607CC0A}" srcOrd="1" destOrd="0" presId="urn:microsoft.com/office/officeart/2017/3/layout/DropPinTimeline"/>
    <dgm:cxn modelId="{0A4291FB-AFDF-4914-94A8-AEB315AB88FC}" type="presParOf" srcId="{7CDB9228-90DA-4610-8A55-4D90D0F6E69B}" destId="{8389BBBF-F098-450A-ABA6-E85A795D2F00}" srcOrd="2" destOrd="0" presId="urn:microsoft.com/office/officeart/2017/3/layout/DropPinTimeline"/>
    <dgm:cxn modelId="{79A7BF48-E25C-4FA0-B63C-39410E094134}" type="presParOf" srcId="{7CDB9228-90DA-4610-8A55-4D90D0F6E69B}" destId="{FDCA2F33-B865-4648-AF9D-2D2ADDDD2B31}" srcOrd="3" destOrd="0" presId="urn:microsoft.com/office/officeart/2017/3/layout/DropPinTimeline"/>
    <dgm:cxn modelId="{969549AA-10AE-4F1F-93AB-98E8A0B9DB20}" type="presParOf" srcId="{7CDB9228-90DA-4610-8A55-4D90D0F6E69B}" destId="{6A02262C-2570-4C50-A653-825A08848D42}" srcOrd="4" destOrd="0" presId="urn:microsoft.com/office/officeart/2017/3/layout/DropPinTimeline"/>
    <dgm:cxn modelId="{A22DB439-C867-4F5E-8A64-F9BB524E5336}" type="presParOf" srcId="{7CDB9228-90DA-4610-8A55-4D90D0F6E69B}" destId="{C4D477F2-CDE5-4571-865F-71A030F59CAF}" srcOrd="5" destOrd="0" presId="urn:microsoft.com/office/officeart/2017/3/layout/DropPinTimeline"/>
    <dgm:cxn modelId="{1E1E084D-6D79-4BE5-A3EA-E0FFA21940EB}" type="presParOf" srcId="{2B0B7421-7838-4080-ACB2-45575D8EDF0B}" destId="{57B1A4A4-12CB-4917-9A2A-6EC24E4C71B1}" srcOrd="1" destOrd="0" presId="urn:microsoft.com/office/officeart/2017/3/layout/DropPinTimeline"/>
    <dgm:cxn modelId="{59685119-3C8F-4E97-B4E6-0084F6674F6D}" type="presParOf" srcId="{2B0B7421-7838-4080-ACB2-45575D8EDF0B}" destId="{F3666053-53F7-4BB9-96DD-F79A1181B273}" srcOrd="2" destOrd="0" presId="urn:microsoft.com/office/officeart/2017/3/layout/DropPinTimeline"/>
    <dgm:cxn modelId="{F4DCAB93-3E27-45CF-AA31-5790B9C8ABF8}" type="presParOf" srcId="{F3666053-53F7-4BB9-96DD-F79A1181B273}" destId="{5114CAE2-9AD2-428B-8C82-18F9346EC510}" srcOrd="0" destOrd="0" presId="urn:microsoft.com/office/officeart/2017/3/layout/DropPinTimeline"/>
    <dgm:cxn modelId="{FF30ADCF-1132-4FDF-9E6A-CC4AE5F86D79}" type="presParOf" srcId="{F3666053-53F7-4BB9-96DD-F79A1181B273}" destId="{29A30B86-4827-4B62-9388-B6C6528AD948}" srcOrd="1" destOrd="0" presId="urn:microsoft.com/office/officeart/2017/3/layout/DropPinTimeline"/>
    <dgm:cxn modelId="{3EEE98F9-2184-4788-A2A2-6406EDF3AD3A}" type="presParOf" srcId="{29A30B86-4827-4B62-9388-B6C6528AD948}" destId="{1E069828-25D0-45D8-B533-7EA11789ABDF}" srcOrd="0" destOrd="0" presId="urn:microsoft.com/office/officeart/2017/3/layout/DropPinTimeline"/>
    <dgm:cxn modelId="{F06C9644-7FC5-4223-B5B6-3CC653571567}" type="presParOf" srcId="{29A30B86-4827-4B62-9388-B6C6528AD948}" destId="{0D71765E-AB0C-458A-B0AB-4A023919572B}" srcOrd="1" destOrd="0" presId="urn:microsoft.com/office/officeart/2017/3/layout/DropPinTimeline"/>
    <dgm:cxn modelId="{CA5C69BE-4024-45AD-BC03-B792A8283CC2}" type="presParOf" srcId="{F3666053-53F7-4BB9-96DD-F79A1181B273}" destId="{5D85BC60-1C95-422C-81C1-5F27B76B8EDC}" srcOrd="2" destOrd="0" presId="urn:microsoft.com/office/officeart/2017/3/layout/DropPinTimeline"/>
    <dgm:cxn modelId="{71400ECF-9333-4211-8C5A-20F807A54DCF}" type="presParOf" srcId="{F3666053-53F7-4BB9-96DD-F79A1181B273}" destId="{AE02F2F8-4993-4B22-A720-D82BCB1A4EA1}" srcOrd="3" destOrd="0" presId="urn:microsoft.com/office/officeart/2017/3/layout/DropPinTimeline"/>
    <dgm:cxn modelId="{307FA480-4B32-481E-ACF4-281500635A46}" type="presParOf" srcId="{F3666053-53F7-4BB9-96DD-F79A1181B273}" destId="{459D5DA5-9F2A-4FF2-B281-D94000304DDA}" srcOrd="4" destOrd="0" presId="urn:microsoft.com/office/officeart/2017/3/layout/DropPinTimeline"/>
    <dgm:cxn modelId="{B4B51AA0-DCD4-4FB6-85CB-CDCE5C46C077}" type="presParOf" srcId="{F3666053-53F7-4BB9-96DD-F79A1181B273}" destId="{C6C242D9-DAA4-4C00-BCF6-B1B1AEED7A7D}" srcOrd="5" destOrd="0" presId="urn:microsoft.com/office/officeart/2017/3/layout/DropPinTimeline"/>
    <dgm:cxn modelId="{96945B95-B486-46DB-88AD-840F0E2703B4}" type="presParOf" srcId="{2B0B7421-7838-4080-ACB2-45575D8EDF0B}" destId="{512EFDD4-FB29-4214-9718-C97BE9D65265}" srcOrd="3" destOrd="0" presId="urn:microsoft.com/office/officeart/2017/3/layout/DropPinTimeline"/>
    <dgm:cxn modelId="{EDB1AFB6-B553-40D8-9984-377B12DC0A05}" type="presParOf" srcId="{2B0B7421-7838-4080-ACB2-45575D8EDF0B}" destId="{1E1843C3-44A5-4CD3-8BE3-C0FD7894E5C8}" srcOrd="4" destOrd="0" presId="urn:microsoft.com/office/officeart/2017/3/layout/DropPinTimeline"/>
    <dgm:cxn modelId="{E827D6CD-78A9-4716-BEEB-5377C7F4E424}" type="presParOf" srcId="{1E1843C3-44A5-4CD3-8BE3-C0FD7894E5C8}" destId="{7B0A299F-EBA0-41C8-AC8D-715D12C3C052}" srcOrd="0" destOrd="0" presId="urn:microsoft.com/office/officeart/2017/3/layout/DropPinTimeline"/>
    <dgm:cxn modelId="{9F51F696-6B24-4EC2-83B9-F964524AF7AB}" type="presParOf" srcId="{1E1843C3-44A5-4CD3-8BE3-C0FD7894E5C8}" destId="{B2EF61CF-29C2-40B9-AF39-75AA3D28DFB9}" srcOrd="1" destOrd="0" presId="urn:microsoft.com/office/officeart/2017/3/layout/DropPinTimeline"/>
    <dgm:cxn modelId="{2DC2A09B-3EF7-4935-94C6-0957A3A4A7CF}" type="presParOf" srcId="{B2EF61CF-29C2-40B9-AF39-75AA3D28DFB9}" destId="{BD6FAB8E-F500-4F67-A077-D926E61778AD}" srcOrd="0" destOrd="0" presId="urn:microsoft.com/office/officeart/2017/3/layout/DropPinTimeline"/>
    <dgm:cxn modelId="{203E335D-8DDF-4176-A2FB-085A0B875AA6}" type="presParOf" srcId="{B2EF61CF-29C2-40B9-AF39-75AA3D28DFB9}" destId="{149214DD-FFE9-4845-A3FC-CA5F5429876C}" srcOrd="1" destOrd="0" presId="urn:microsoft.com/office/officeart/2017/3/layout/DropPinTimeline"/>
    <dgm:cxn modelId="{965E08D7-869A-4EC6-8912-40E74EFAC6EF}" type="presParOf" srcId="{1E1843C3-44A5-4CD3-8BE3-C0FD7894E5C8}" destId="{4006471B-4D6F-441F-8D6C-A174C751C8E7}" srcOrd="2" destOrd="0" presId="urn:microsoft.com/office/officeart/2017/3/layout/DropPinTimeline"/>
    <dgm:cxn modelId="{57DED887-F138-4104-93E1-D0824C01DC5E}" type="presParOf" srcId="{1E1843C3-44A5-4CD3-8BE3-C0FD7894E5C8}" destId="{1DFEEACA-DAB1-472A-9831-2E9C892BBFF1}" srcOrd="3" destOrd="0" presId="urn:microsoft.com/office/officeart/2017/3/layout/DropPinTimeline"/>
    <dgm:cxn modelId="{BA4C31E0-1E26-4CA6-9DCF-6C80E9F229A9}" type="presParOf" srcId="{1E1843C3-44A5-4CD3-8BE3-C0FD7894E5C8}" destId="{9AB6ADB1-8342-4460-BC3D-9126ED13C2AD}" srcOrd="4" destOrd="0" presId="urn:microsoft.com/office/officeart/2017/3/layout/DropPinTimeline"/>
    <dgm:cxn modelId="{D7D1CF28-298D-4632-8F2C-AA60E911C806}" type="presParOf" srcId="{1E1843C3-44A5-4CD3-8BE3-C0FD7894E5C8}" destId="{FAB9E396-CC85-497C-AB64-5F23C8924A3D}" srcOrd="5" destOrd="0" presId="urn:microsoft.com/office/officeart/2017/3/layout/DropPinTimeline"/>
    <dgm:cxn modelId="{F1E38A44-D87E-406D-A424-65363AEF3D71}" type="presParOf" srcId="{2B0B7421-7838-4080-ACB2-45575D8EDF0B}" destId="{04967188-541F-4707-9F97-ECB8A6B52953}" srcOrd="5" destOrd="0" presId="urn:microsoft.com/office/officeart/2017/3/layout/DropPinTimeline"/>
    <dgm:cxn modelId="{77B16E11-F185-403A-B819-2411EFFD2461}" type="presParOf" srcId="{2B0B7421-7838-4080-ACB2-45575D8EDF0B}" destId="{E997C452-B6BA-4448-8510-9E8B0DA55186}" srcOrd="6" destOrd="0" presId="urn:microsoft.com/office/officeart/2017/3/layout/DropPinTimeline"/>
    <dgm:cxn modelId="{60CC31AB-3C7C-4BC4-914E-242DC843BD78}" type="presParOf" srcId="{E997C452-B6BA-4448-8510-9E8B0DA55186}" destId="{C8E8E782-B1BD-4481-ABB7-45BA3B35AB17}" srcOrd="0" destOrd="0" presId="urn:microsoft.com/office/officeart/2017/3/layout/DropPinTimeline"/>
    <dgm:cxn modelId="{A0EAFB2A-DDC7-45FB-B8D9-99881BBD1917}" type="presParOf" srcId="{E997C452-B6BA-4448-8510-9E8B0DA55186}" destId="{E8F360D4-69AE-464A-9E8F-87A49F2A46B2}" srcOrd="1" destOrd="0" presId="urn:microsoft.com/office/officeart/2017/3/layout/DropPinTimeline"/>
    <dgm:cxn modelId="{1F8D8D84-4FFC-4DD4-BC22-0436E4E355E8}" type="presParOf" srcId="{E8F360D4-69AE-464A-9E8F-87A49F2A46B2}" destId="{FF594B3D-BC97-4C0A-87F0-CDE2311CCB82}" srcOrd="0" destOrd="0" presId="urn:microsoft.com/office/officeart/2017/3/layout/DropPinTimeline"/>
    <dgm:cxn modelId="{F43D951E-3100-4DFC-9C00-B6C922762188}" type="presParOf" srcId="{E8F360D4-69AE-464A-9E8F-87A49F2A46B2}" destId="{D5567BA1-4646-4C8D-B667-A57CD5404A1F}" srcOrd="1" destOrd="0" presId="urn:microsoft.com/office/officeart/2017/3/layout/DropPinTimeline"/>
    <dgm:cxn modelId="{25B26140-CDA7-4EBD-8C38-8C9174978EB3}" type="presParOf" srcId="{E997C452-B6BA-4448-8510-9E8B0DA55186}" destId="{F299A8CE-A892-4A3A-A0DA-6A46799C913C}" srcOrd="2" destOrd="0" presId="urn:microsoft.com/office/officeart/2017/3/layout/DropPinTimeline"/>
    <dgm:cxn modelId="{198E4DE7-31C3-48DD-A376-D2E21DC50D23}" type="presParOf" srcId="{E997C452-B6BA-4448-8510-9E8B0DA55186}" destId="{2D11598F-3383-4F06-9657-A889018B51E8}" srcOrd="3" destOrd="0" presId="urn:microsoft.com/office/officeart/2017/3/layout/DropPinTimeline"/>
    <dgm:cxn modelId="{8C18FC17-1633-4079-A950-61D601EF90CE}" type="presParOf" srcId="{E997C452-B6BA-4448-8510-9E8B0DA55186}" destId="{093FC9DA-392C-46CC-9217-94EC9B5EC87B}" srcOrd="4" destOrd="0" presId="urn:microsoft.com/office/officeart/2017/3/layout/DropPinTimeline"/>
    <dgm:cxn modelId="{7D54D036-FBF4-4B9E-8630-FD482A6774FD}" type="presParOf" srcId="{E997C452-B6BA-4448-8510-9E8B0DA55186}" destId="{C5CECC16-8111-4A4A-8CBF-93410C65CA8D}" srcOrd="5" destOrd="0" presId="urn:microsoft.com/office/officeart/2017/3/layout/DropPinTimeline"/>
    <dgm:cxn modelId="{8C14D0E9-7167-4494-92BF-EEFEBB0425DE}" type="presParOf" srcId="{2B0B7421-7838-4080-ACB2-45575D8EDF0B}" destId="{DD64F5E1-EDC7-42BA-B0B5-061F522E447F}" srcOrd="7" destOrd="0" presId="urn:microsoft.com/office/officeart/2017/3/layout/DropPinTimeline"/>
    <dgm:cxn modelId="{C7FD04E3-3A83-45C0-B27B-86A59444BC83}" type="presParOf" srcId="{2B0B7421-7838-4080-ACB2-45575D8EDF0B}" destId="{DE36635D-F537-47A3-AAC1-8FA2CCE0E3B8}" srcOrd="8" destOrd="0" presId="urn:microsoft.com/office/officeart/2017/3/layout/DropPinTimeline"/>
    <dgm:cxn modelId="{9AD0A047-6288-4FFB-96D5-BC35804B5DC5}" type="presParOf" srcId="{DE36635D-F537-47A3-AAC1-8FA2CCE0E3B8}" destId="{69DA6A5D-F2C2-479F-A73A-8216E824578B}" srcOrd="0" destOrd="0" presId="urn:microsoft.com/office/officeart/2017/3/layout/DropPinTimeline"/>
    <dgm:cxn modelId="{1E63B39B-A2D2-4CBD-8B78-FA2D70F088BD}" type="presParOf" srcId="{DE36635D-F537-47A3-AAC1-8FA2CCE0E3B8}" destId="{27EFDF37-2C6B-425C-8B54-49B3F99B9555}" srcOrd="1" destOrd="0" presId="urn:microsoft.com/office/officeart/2017/3/layout/DropPinTimeline"/>
    <dgm:cxn modelId="{A06E7F38-68F1-423F-9AED-3FA3942CFDBD}" type="presParOf" srcId="{27EFDF37-2C6B-425C-8B54-49B3F99B9555}" destId="{ECAC328D-DA99-4515-AA6A-45B9E8E40F4E}" srcOrd="0" destOrd="0" presId="urn:microsoft.com/office/officeart/2017/3/layout/DropPinTimeline"/>
    <dgm:cxn modelId="{0B40FC42-A987-4948-A200-CD878F180205}" type="presParOf" srcId="{27EFDF37-2C6B-425C-8B54-49B3F99B9555}" destId="{0BB50A90-892C-456D-A2D2-3B52C96C186D}" srcOrd="1" destOrd="0" presId="urn:microsoft.com/office/officeart/2017/3/layout/DropPinTimeline"/>
    <dgm:cxn modelId="{7E4B1C88-EB80-472C-8A47-CB2F190B3BB1}" type="presParOf" srcId="{DE36635D-F537-47A3-AAC1-8FA2CCE0E3B8}" destId="{774ECDD7-59A8-4D89-90E7-5F842B8A3FC8}" srcOrd="2" destOrd="0" presId="urn:microsoft.com/office/officeart/2017/3/layout/DropPinTimeline"/>
    <dgm:cxn modelId="{1980A639-761F-40F4-86C6-BF12BFEA6EC1}" type="presParOf" srcId="{DE36635D-F537-47A3-AAC1-8FA2CCE0E3B8}" destId="{539D7116-A15F-4628-AB4D-3414C6719CFA}" srcOrd="3" destOrd="0" presId="urn:microsoft.com/office/officeart/2017/3/layout/DropPinTimeline"/>
    <dgm:cxn modelId="{36272ACE-646F-43A7-B336-86A8537E8637}" type="presParOf" srcId="{DE36635D-F537-47A3-AAC1-8FA2CCE0E3B8}" destId="{A211BE11-14EF-44B1-B478-FB8756ECA402}" srcOrd="4" destOrd="0" presId="urn:microsoft.com/office/officeart/2017/3/layout/DropPinTimeline"/>
    <dgm:cxn modelId="{0D580D08-04E6-4966-B374-CC8E6751C1D1}" type="presParOf" srcId="{DE36635D-F537-47A3-AAC1-8FA2CCE0E3B8}" destId="{5E11EE45-94F2-48C7-9512-7D868D638CBD}" srcOrd="5" destOrd="0" presId="urn:microsoft.com/office/officeart/2017/3/layout/DropPinTimeline"/>
    <dgm:cxn modelId="{4F5D28F2-8BC8-4298-AFCB-2C0DD74DCC64}" type="presParOf" srcId="{2B0B7421-7838-4080-ACB2-45575D8EDF0B}" destId="{4F9737A6-FAB1-4D13-B95C-5CE905E03708}" srcOrd="9" destOrd="0" presId="urn:microsoft.com/office/officeart/2017/3/layout/DropPinTimeline"/>
    <dgm:cxn modelId="{0A55C56D-808B-4C6B-A324-4091A531867E}" type="presParOf" srcId="{2B0B7421-7838-4080-ACB2-45575D8EDF0B}" destId="{B8260F93-8E0E-4A2D-B5E5-5F4DC2F312F3}" srcOrd="10" destOrd="0" presId="urn:microsoft.com/office/officeart/2017/3/layout/DropPinTimeline"/>
    <dgm:cxn modelId="{ABF62CE5-6008-48FE-BBE9-326795BD0883}" type="presParOf" srcId="{B8260F93-8E0E-4A2D-B5E5-5F4DC2F312F3}" destId="{7B29C431-6BAC-48B4-95C3-A588E5BC7F98}" srcOrd="0" destOrd="0" presId="urn:microsoft.com/office/officeart/2017/3/layout/DropPinTimeline"/>
    <dgm:cxn modelId="{6594A93A-353C-44B6-B1D3-2E954420AF3B}" type="presParOf" srcId="{B8260F93-8E0E-4A2D-B5E5-5F4DC2F312F3}" destId="{5E9D8253-0766-40FA-A4BE-F591EBDA51E0}" srcOrd="1" destOrd="0" presId="urn:microsoft.com/office/officeart/2017/3/layout/DropPinTimeline"/>
    <dgm:cxn modelId="{A515F6F3-A4E5-445B-BFFC-3460AE6A3E81}" type="presParOf" srcId="{5E9D8253-0766-40FA-A4BE-F591EBDA51E0}" destId="{A6ED5EE6-2087-480E-BFCC-9945E6F199AA}" srcOrd="0" destOrd="0" presId="urn:microsoft.com/office/officeart/2017/3/layout/DropPinTimeline"/>
    <dgm:cxn modelId="{364378F1-DF11-4919-8FDF-9C232CD1C4AE}" type="presParOf" srcId="{5E9D8253-0766-40FA-A4BE-F591EBDA51E0}" destId="{8888F886-8787-448B-A0BD-212AA6297574}" srcOrd="1" destOrd="0" presId="urn:microsoft.com/office/officeart/2017/3/layout/DropPinTimeline"/>
    <dgm:cxn modelId="{04F4533C-3A5B-4AE0-8195-2C71FDF368DE}" type="presParOf" srcId="{B8260F93-8E0E-4A2D-B5E5-5F4DC2F312F3}" destId="{91882A91-80A3-4A7F-8E4D-19A9CFFEFDD2}" srcOrd="2" destOrd="0" presId="urn:microsoft.com/office/officeart/2017/3/layout/DropPinTimeline"/>
    <dgm:cxn modelId="{92108851-17EC-4BDD-B17E-42C0A53AB4B7}" type="presParOf" srcId="{B8260F93-8E0E-4A2D-B5E5-5F4DC2F312F3}" destId="{38227B04-7EB8-4F05-B2BD-F8EBA03CF1D2}" srcOrd="3" destOrd="0" presId="urn:microsoft.com/office/officeart/2017/3/layout/DropPinTimeline"/>
    <dgm:cxn modelId="{D3F280C7-A515-4209-9046-975FF2DA0ADF}" type="presParOf" srcId="{B8260F93-8E0E-4A2D-B5E5-5F4DC2F312F3}" destId="{F24DD0FB-B166-4F3F-9EA9-1D6115A8DA92}" srcOrd="4" destOrd="0" presId="urn:microsoft.com/office/officeart/2017/3/layout/DropPinTimeline"/>
    <dgm:cxn modelId="{E564154A-6A3A-4D97-81D3-BA9C78EB3B36}" type="presParOf" srcId="{B8260F93-8E0E-4A2D-B5E5-5F4DC2F312F3}" destId="{A98B64F5-D9F1-4B16-86CB-09A83141FCC5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45570B-B55B-4B27-AF65-77C84EC84FE8}">
      <dsp:nvSpPr>
        <dsp:cNvPr id="0" name=""/>
        <dsp:cNvSpPr/>
      </dsp:nvSpPr>
      <dsp:spPr>
        <a:xfrm>
          <a:off x="0" y="1949184"/>
          <a:ext cx="10353675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67F006-ED4F-4AEF-BB52-36563EE521C5}">
      <dsp:nvSpPr>
        <dsp:cNvPr id="0" name=""/>
        <dsp:cNvSpPr/>
      </dsp:nvSpPr>
      <dsp:spPr>
        <a:xfrm rot="8100000">
          <a:off x="60195" y="449210"/>
          <a:ext cx="286682" cy="286682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CFD739-09F6-48D6-940C-1B743607CC0A}">
      <dsp:nvSpPr>
        <dsp:cNvPr id="0" name=""/>
        <dsp:cNvSpPr/>
      </dsp:nvSpPr>
      <dsp:spPr>
        <a:xfrm>
          <a:off x="92042" y="481058"/>
          <a:ext cx="222986" cy="22298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89BBBF-F098-450A-ABA6-E85A795D2F00}">
      <dsp:nvSpPr>
        <dsp:cNvPr id="0" name=""/>
        <dsp:cNvSpPr/>
      </dsp:nvSpPr>
      <dsp:spPr>
        <a:xfrm>
          <a:off x="406251" y="795267"/>
          <a:ext cx="2467288" cy="115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9850" rIns="69850" bIns="10477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Principal Financial Group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SQL Server Database | Client Server | VB | PowerBuilder  | Active Server Pages</a:t>
          </a:r>
        </a:p>
      </dsp:txBody>
      <dsp:txXfrm>
        <a:off x="406251" y="795267"/>
        <a:ext cx="2467288" cy="1153917"/>
      </dsp:txXfrm>
    </dsp:sp>
    <dsp:sp modelId="{FDCA2F33-B865-4648-AF9D-2D2ADDDD2B31}">
      <dsp:nvSpPr>
        <dsp:cNvPr id="0" name=""/>
        <dsp:cNvSpPr/>
      </dsp:nvSpPr>
      <dsp:spPr>
        <a:xfrm>
          <a:off x="406251" y="389836"/>
          <a:ext cx="2467288" cy="405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1996–2000</a:t>
          </a:r>
        </a:p>
      </dsp:txBody>
      <dsp:txXfrm>
        <a:off x="406251" y="389836"/>
        <a:ext cx="2467288" cy="405430"/>
      </dsp:txXfrm>
    </dsp:sp>
    <dsp:sp modelId="{6A02262C-2570-4C50-A653-825A08848D42}">
      <dsp:nvSpPr>
        <dsp:cNvPr id="0" name=""/>
        <dsp:cNvSpPr/>
      </dsp:nvSpPr>
      <dsp:spPr>
        <a:xfrm>
          <a:off x="203536" y="795267"/>
          <a:ext cx="0" cy="1153917"/>
        </a:xfrm>
        <a:prstGeom prst="line">
          <a:avLst/>
        </a:pr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6547DA-37BD-4B13-8E75-CBF0C35463A9}">
      <dsp:nvSpPr>
        <dsp:cNvPr id="0" name=""/>
        <dsp:cNvSpPr/>
      </dsp:nvSpPr>
      <dsp:spPr>
        <a:xfrm>
          <a:off x="167047" y="1912695"/>
          <a:ext cx="72977" cy="72977"/>
        </a:xfrm>
        <a:prstGeom prst="ellipse">
          <a:avLst/>
        </a:prstGeom>
        <a:gradFill rotWithShape="0">
          <a:gsLst>
            <a:gs pos="0">
              <a:schemeClr val="accent2">
                <a:tint val="96000"/>
                <a:lumMod val="104000"/>
              </a:schemeClr>
            </a:gs>
            <a:gs pos="100000">
              <a:schemeClr val="accent2">
                <a:shade val="90000"/>
                <a:lumMod val="90000"/>
              </a:schemeClr>
            </a:gs>
          </a:gsLst>
          <a:lin ang="5400000" scaled="0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069828-25D0-45D8-B533-7EA11789ABDF}">
      <dsp:nvSpPr>
        <dsp:cNvPr id="0" name=""/>
        <dsp:cNvSpPr/>
      </dsp:nvSpPr>
      <dsp:spPr>
        <a:xfrm rot="18900000">
          <a:off x="1546513" y="3162475"/>
          <a:ext cx="286682" cy="286682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71765E-AB0C-458A-B0AB-4A023919572B}">
      <dsp:nvSpPr>
        <dsp:cNvPr id="0" name=""/>
        <dsp:cNvSpPr/>
      </dsp:nvSpPr>
      <dsp:spPr>
        <a:xfrm>
          <a:off x="1578361" y="3194323"/>
          <a:ext cx="222986" cy="22298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85BC60-1C95-422C-81C1-5F27B76B8EDC}">
      <dsp:nvSpPr>
        <dsp:cNvPr id="0" name=""/>
        <dsp:cNvSpPr/>
      </dsp:nvSpPr>
      <dsp:spPr>
        <a:xfrm>
          <a:off x="1892570" y="1949184"/>
          <a:ext cx="2458624" cy="115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4775" rIns="0" bIns="69850" numCol="1" spcCol="1270" anchor="b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REST | Microservices | Patterns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SQL Server DB | C# | Async / Await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VB. NET | .NET 1.0, 2.0… 4.x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EW Blanch | Benfield | Aon Re</a:t>
          </a:r>
        </a:p>
      </dsp:txBody>
      <dsp:txXfrm>
        <a:off x="1892570" y="1949184"/>
        <a:ext cx="2458624" cy="1153917"/>
      </dsp:txXfrm>
    </dsp:sp>
    <dsp:sp modelId="{AE02F2F8-4993-4B22-A720-D82BCB1A4EA1}">
      <dsp:nvSpPr>
        <dsp:cNvPr id="0" name=""/>
        <dsp:cNvSpPr/>
      </dsp:nvSpPr>
      <dsp:spPr>
        <a:xfrm>
          <a:off x="1892570" y="3103101"/>
          <a:ext cx="2458624" cy="405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2000–2018</a:t>
          </a:r>
        </a:p>
      </dsp:txBody>
      <dsp:txXfrm>
        <a:off x="1892570" y="3103101"/>
        <a:ext cx="2458624" cy="405430"/>
      </dsp:txXfrm>
    </dsp:sp>
    <dsp:sp modelId="{459D5DA5-9F2A-4FF2-B281-D94000304DDA}">
      <dsp:nvSpPr>
        <dsp:cNvPr id="0" name=""/>
        <dsp:cNvSpPr/>
      </dsp:nvSpPr>
      <dsp:spPr>
        <a:xfrm>
          <a:off x="1689854" y="1949184"/>
          <a:ext cx="0" cy="1153917"/>
        </a:xfrm>
        <a:prstGeom prst="line">
          <a:avLst/>
        </a:prstGeom>
        <a:noFill/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4CAE2-9AD2-428B-8C82-18F9346EC510}">
      <dsp:nvSpPr>
        <dsp:cNvPr id="0" name=""/>
        <dsp:cNvSpPr/>
      </dsp:nvSpPr>
      <dsp:spPr>
        <a:xfrm>
          <a:off x="1653366" y="1912695"/>
          <a:ext cx="72977" cy="72977"/>
        </a:xfrm>
        <a:prstGeom prst="ellipse">
          <a:avLst/>
        </a:prstGeom>
        <a:gradFill rotWithShape="0">
          <a:gsLst>
            <a:gs pos="0">
              <a:schemeClr val="accent4">
                <a:tint val="96000"/>
                <a:lumMod val="104000"/>
              </a:schemeClr>
            </a:gs>
            <a:gs pos="100000">
              <a:schemeClr val="accent4">
                <a:shade val="90000"/>
                <a:lumMod val="90000"/>
              </a:schemeClr>
            </a:gs>
          </a:gsLst>
          <a:lin ang="5400000" scaled="0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6FAB8E-F500-4F67-A077-D926E61778AD}">
      <dsp:nvSpPr>
        <dsp:cNvPr id="0" name=""/>
        <dsp:cNvSpPr/>
      </dsp:nvSpPr>
      <dsp:spPr>
        <a:xfrm rot="8100000">
          <a:off x="3022392" y="449210"/>
          <a:ext cx="286682" cy="286682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9214DD-FFE9-4845-A3FC-CA5F5429876C}">
      <dsp:nvSpPr>
        <dsp:cNvPr id="0" name=""/>
        <dsp:cNvSpPr/>
      </dsp:nvSpPr>
      <dsp:spPr>
        <a:xfrm>
          <a:off x="3054240" y="481058"/>
          <a:ext cx="222986" cy="22298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06471B-4D6F-441F-8D6C-A174C751C8E7}">
      <dsp:nvSpPr>
        <dsp:cNvPr id="0" name=""/>
        <dsp:cNvSpPr/>
      </dsp:nvSpPr>
      <dsp:spPr>
        <a:xfrm>
          <a:off x="3368449" y="795267"/>
          <a:ext cx="2458624" cy="115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9850" rIns="69850" bIns="10477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Technical Awakening</a:t>
          </a:r>
        </a:p>
      </dsp:txBody>
      <dsp:txXfrm>
        <a:off x="3368449" y="795267"/>
        <a:ext cx="2458624" cy="1153917"/>
      </dsp:txXfrm>
    </dsp:sp>
    <dsp:sp modelId="{1DFEEACA-DAB1-472A-9831-2E9C892BBFF1}">
      <dsp:nvSpPr>
        <dsp:cNvPr id="0" name=""/>
        <dsp:cNvSpPr/>
      </dsp:nvSpPr>
      <dsp:spPr>
        <a:xfrm>
          <a:off x="3368449" y="389836"/>
          <a:ext cx="2458624" cy="405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2013-14</a:t>
          </a:r>
        </a:p>
      </dsp:txBody>
      <dsp:txXfrm>
        <a:off x="3368449" y="389836"/>
        <a:ext cx="2458624" cy="405430"/>
      </dsp:txXfrm>
    </dsp:sp>
    <dsp:sp modelId="{9AB6ADB1-8342-4460-BC3D-9126ED13C2AD}">
      <dsp:nvSpPr>
        <dsp:cNvPr id="0" name=""/>
        <dsp:cNvSpPr/>
      </dsp:nvSpPr>
      <dsp:spPr>
        <a:xfrm>
          <a:off x="3165734" y="795267"/>
          <a:ext cx="0" cy="1153917"/>
        </a:xfrm>
        <a:prstGeom prst="line">
          <a:avLst/>
        </a:prstGeom>
        <a:noFill/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0A299F-EBA0-41C8-AC8D-715D12C3C052}">
      <dsp:nvSpPr>
        <dsp:cNvPr id="0" name=""/>
        <dsp:cNvSpPr/>
      </dsp:nvSpPr>
      <dsp:spPr>
        <a:xfrm>
          <a:off x="3129245" y="1912695"/>
          <a:ext cx="72977" cy="72977"/>
        </a:xfrm>
        <a:prstGeom prst="ellipse">
          <a:avLst/>
        </a:prstGeom>
        <a:gradFill rotWithShape="0">
          <a:gsLst>
            <a:gs pos="0">
              <a:schemeClr val="accent5">
                <a:tint val="96000"/>
                <a:lumMod val="104000"/>
              </a:schemeClr>
            </a:gs>
            <a:gs pos="100000">
              <a:schemeClr val="accent5">
                <a:shade val="90000"/>
                <a:lumMod val="90000"/>
              </a:schemeClr>
            </a:gs>
          </a:gsLst>
          <a:lin ang="5400000" scaled="0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594B3D-BC97-4C0A-87F0-CDE2311CCB82}">
      <dsp:nvSpPr>
        <dsp:cNvPr id="0" name=""/>
        <dsp:cNvSpPr/>
      </dsp:nvSpPr>
      <dsp:spPr>
        <a:xfrm rot="18900000">
          <a:off x="4498271" y="3162475"/>
          <a:ext cx="286682" cy="286682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567BA1-4646-4C8D-B667-A57CD5404A1F}">
      <dsp:nvSpPr>
        <dsp:cNvPr id="0" name=""/>
        <dsp:cNvSpPr/>
      </dsp:nvSpPr>
      <dsp:spPr>
        <a:xfrm>
          <a:off x="4530119" y="3194323"/>
          <a:ext cx="222986" cy="22298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99A8CE-A892-4A3A-A0DA-6A46799C913C}">
      <dsp:nvSpPr>
        <dsp:cNvPr id="0" name=""/>
        <dsp:cNvSpPr/>
      </dsp:nvSpPr>
      <dsp:spPr>
        <a:xfrm>
          <a:off x="4844328" y="1949184"/>
          <a:ext cx="2458624" cy="115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4775" rIns="0" bIns="69850" numCol="1" spcCol="1270" anchor="b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Daugherty Business Solutions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Best Buy, Southwest Airlines, Compeer Financial, Express Scripts, et. al.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APIs on hyper-drive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Cloud AWS, Docker, Kubernetes, VMs, Virtualization</a:t>
          </a:r>
        </a:p>
      </dsp:txBody>
      <dsp:txXfrm>
        <a:off x="4844328" y="1949184"/>
        <a:ext cx="2458624" cy="1153917"/>
      </dsp:txXfrm>
    </dsp:sp>
    <dsp:sp modelId="{2D11598F-3383-4F06-9657-A889018B51E8}">
      <dsp:nvSpPr>
        <dsp:cNvPr id="0" name=""/>
        <dsp:cNvSpPr/>
      </dsp:nvSpPr>
      <dsp:spPr>
        <a:xfrm>
          <a:off x="4844328" y="3103101"/>
          <a:ext cx="2458624" cy="405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2018–2022</a:t>
          </a:r>
        </a:p>
      </dsp:txBody>
      <dsp:txXfrm>
        <a:off x="4844328" y="3103101"/>
        <a:ext cx="2458624" cy="405430"/>
      </dsp:txXfrm>
    </dsp:sp>
    <dsp:sp modelId="{093FC9DA-392C-46CC-9217-94EC9B5EC87B}">
      <dsp:nvSpPr>
        <dsp:cNvPr id="0" name=""/>
        <dsp:cNvSpPr/>
      </dsp:nvSpPr>
      <dsp:spPr>
        <a:xfrm>
          <a:off x="4641613" y="1949184"/>
          <a:ext cx="0" cy="1153917"/>
        </a:xfrm>
        <a:prstGeom prst="line">
          <a:avLst/>
        </a:prstGeom>
        <a:noFill/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E8E782-B1BD-4481-ABB7-45BA3B35AB17}">
      <dsp:nvSpPr>
        <dsp:cNvPr id="0" name=""/>
        <dsp:cNvSpPr/>
      </dsp:nvSpPr>
      <dsp:spPr>
        <a:xfrm>
          <a:off x="4605124" y="1912695"/>
          <a:ext cx="72977" cy="72977"/>
        </a:xfrm>
        <a:prstGeom prst="ellipse">
          <a:avLst/>
        </a:prstGeom>
        <a:gradFill rotWithShape="0">
          <a:gsLst>
            <a:gs pos="0">
              <a:schemeClr val="accent5">
                <a:tint val="96000"/>
                <a:lumMod val="104000"/>
              </a:schemeClr>
            </a:gs>
            <a:gs pos="100000">
              <a:schemeClr val="accent5">
                <a:shade val="90000"/>
                <a:lumMod val="90000"/>
              </a:schemeClr>
            </a:gs>
          </a:gsLst>
          <a:lin ang="5400000" scaled="0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AC328D-DA99-4515-AA6A-45B9E8E40F4E}">
      <dsp:nvSpPr>
        <dsp:cNvPr id="0" name=""/>
        <dsp:cNvSpPr/>
      </dsp:nvSpPr>
      <dsp:spPr>
        <a:xfrm rot="8100000">
          <a:off x="5974150" y="449210"/>
          <a:ext cx="286682" cy="286682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B50A90-892C-456D-A2D2-3B52C96C186D}">
      <dsp:nvSpPr>
        <dsp:cNvPr id="0" name=""/>
        <dsp:cNvSpPr/>
      </dsp:nvSpPr>
      <dsp:spPr>
        <a:xfrm>
          <a:off x="6005998" y="481058"/>
          <a:ext cx="222986" cy="22298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4ECDD7-59A8-4D89-90E7-5F842B8A3FC8}">
      <dsp:nvSpPr>
        <dsp:cNvPr id="0" name=""/>
        <dsp:cNvSpPr/>
      </dsp:nvSpPr>
      <dsp:spPr>
        <a:xfrm>
          <a:off x="6320207" y="795267"/>
          <a:ext cx="2458624" cy="115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69850" rIns="69850" bIns="104775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Discovered: What is an MES? YT-Vid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Started to consume 4.0 Solutions Content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Signed up for Masterminds (May 2022)</a:t>
          </a:r>
        </a:p>
      </dsp:txBody>
      <dsp:txXfrm>
        <a:off x="6320207" y="795267"/>
        <a:ext cx="2458624" cy="1153917"/>
      </dsp:txXfrm>
    </dsp:sp>
    <dsp:sp modelId="{539D7116-A15F-4628-AB4D-3414C6719CFA}">
      <dsp:nvSpPr>
        <dsp:cNvPr id="0" name=""/>
        <dsp:cNvSpPr/>
      </dsp:nvSpPr>
      <dsp:spPr>
        <a:xfrm>
          <a:off x="6320207" y="389836"/>
          <a:ext cx="2458624" cy="405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Sep. 2021</a:t>
          </a:r>
        </a:p>
      </dsp:txBody>
      <dsp:txXfrm>
        <a:off x="6320207" y="389836"/>
        <a:ext cx="2458624" cy="405430"/>
      </dsp:txXfrm>
    </dsp:sp>
    <dsp:sp modelId="{A211BE11-14EF-44B1-B478-FB8756ECA402}">
      <dsp:nvSpPr>
        <dsp:cNvPr id="0" name=""/>
        <dsp:cNvSpPr/>
      </dsp:nvSpPr>
      <dsp:spPr>
        <a:xfrm>
          <a:off x="6117492" y="795267"/>
          <a:ext cx="0" cy="1153917"/>
        </a:xfrm>
        <a:prstGeom prst="line">
          <a:avLst/>
        </a:prstGeom>
        <a:noFill/>
        <a:ln w="1270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DA6A5D-F2C2-479F-A73A-8216E824578B}">
      <dsp:nvSpPr>
        <dsp:cNvPr id="0" name=""/>
        <dsp:cNvSpPr/>
      </dsp:nvSpPr>
      <dsp:spPr>
        <a:xfrm>
          <a:off x="6081003" y="1912695"/>
          <a:ext cx="72977" cy="72977"/>
        </a:xfrm>
        <a:prstGeom prst="ellipse">
          <a:avLst/>
        </a:prstGeom>
        <a:gradFill rotWithShape="0">
          <a:gsLst>
            <a:gs pos="0">
              <a:schemeClr val="accent6">
                <a:tint val="96000"/>
                <a:lumMod val="104000"/>
              </a:schemeClr>
            </a:gs>
            <a:gs pos="100000">
              <a:schemeClr val="accent6">
                <a:shade val="90000"/>
                <a:lumMod val="90000"/>
              </a:schemeClr>
            </a:gs>
          </a:gsLst>
          <a:lin ang="5400000" scaled="0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ED5EE6-2087-480E-BFCC-9945E6F199AA}">
      <dsp:nvSpPr>
        <dsp:cNvPr id="0" name=""/>
        <dsp:cNvSpPr/>
      </dsp:nvSpPr>
      <dsp:spPr>
        <a:xfrm rot="18900000">
          <a:off x="7450030" y="3162475"/>
          <a:ext cx="286682" cy="286682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88F886-8787-448B-A0BD-212AA6297574}">
      <dsp:nvSpPr>
        <dsp:cNvPr id="0" name=""/>
        <dsp:cNvSpPr/>
      </dsp:nvSpPr>
      <dsp:spPr>
        <a:xfrm>
          <a:off x="7481878" y="3194323"/>
          <a:ext cx="222986" cy="22298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882A91-80A3-4A7F-8E4D-19A9CFFEFDD2}">
      <dsp:nvSpPr>
        <dsp:cNvPr id="0" name=""/>
        <dsp:cNvSpPr/>
      </dsp:nvSpPr>
      <dsp:spPr>
        <a:xfrm>
          <a:off x="7796086" y="1949184"/>
          <a:ext cx="2458624" cy="115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04775" rIns="0" bIns="69850" numCol="1" spcCol="1270" anchor="b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Protolabs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journey transitioned to manufacturing, industrial operations and </a:t>
          </a:r>
          <a:r>
            <a:rPr lang="en-US" sz="1100" kern="1200" dirty="0" err="1"/>
            <a:t>IIoT</a:t>
          </a:r>
          <a:endParaRPr lang="en-US" sz="1100" kern="1200" dirty="0"/>
        </a:p>
      </dsp:txBody>
      <dsp:txXfrm>
        <a:off x="7796086" y="1949184"/>
        <a:ext cx="2458624" cy="1153917"/>
      </dsp:txXfrm>
    </dsp:sp>
    <dsp:sp modelId="{38227B04-7EB8-4F05-B2BD-F8EBA03CF1D2}">
      <dsp:nvSpPr>
        <dsp:cNvPr id="0" name=""/>
        <dsp:cNvSpPr/>
      </dsp:nvSpPr>
      <dsp:spPr>
        <a:xfrm>
          <a:off x="7796086" y="3103101"/>
          <a:ext cx="2458624" cy="4054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952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2022 - Present</a:t>
          </a:r>
        </a:p>
      </dsp:txBody>
      <dsp:txXfrm>
        <a:off x="7796086" y="3103101"/>
        <a:ext cx="2458624" cy="405430"/>
      </dsp:txXfrm>
    </dsp:sp>
    <dsp:sp modelId="{F24DD0FB-B166-4F3F-9EA9-1D6115A8DA92}">
      <dsp:nvSpPr>
        <dsp:cNvPr id="0" name=""/>
        <dsp:cNvSpPr/>
      </dsp:nvSpPr>
      <dsp:spPr>
        <a:xfrm>
          <a:off x="7593371" y="1949184"/>
          <a:ext cx="0" cy="1153917"/>
        </a:xfrm>
        <a:prstGeom prst="line">
          <a:avLst/>
        </a:pr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29C431-6BAC-48B4-95C3-A588E5BC7F98}">
      <dsp:nvSpPr>
        <dsp:cNvPr id="0" name=""/>
        <dsp:cNvSpPr/>
      </dsp:nvSpPr>
      <dsp:spPr>
        <a:xfrm>
          <a:off x="7556882" y="1912695"/>
          <a:ext cx="72977" cy="72977"/>
        </a:xfrm>
        <a:prstGeom prst="ellipse">
          <a:avLst/>
        </a:prstGeom>
        <a:gradFill rotWithShape="0">
          <a:gsLst>
            <a:gs pos="0">
              <a:schemeClr val="accent2">
                <a:tint val="96000"/>
                <a:lumMod val="104000"/>
              </a:schemeClr>
            </a:gs>
            <a:gs pos="100000">
              <a:schemeClr val="accent2">
                <a:shade val="90000"/>
                <a:lumMod val="90000"/>
              </a:schemeClr>
            </a:gs>
          </a:gsLst>
          <a:lin ang="5400000" scaled="0"/>
        </a:gradFill>
        <a:ln w="63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758EB-509B-4CCF-8AD3-97A8A991C7F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BF519-BB17-4C09-A473-025D7A250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84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BF519-BB17-4C09-A473-025D7A2504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47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BF519-BB17-4C09-A473-025D7A2504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03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BF519-BB17-4C09-A473-025D7A2504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59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5A3B7-73CF-466E-9F73-FE86C5DAD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51F644-5E0A-FB7B-7894-E7B4234A7C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0B5F56-219A-3A9D-633A-87479079D1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9C954-63F7-399A-FED3-D41547A8B3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BF519-BB17-4C09-A473-025D7A25044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58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3D78-2354-48EA-98FF-9805F4E9985B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87CE-8276-4F87-8806-64BE97744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7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3D78-2354-48EA-98FF-9805F4E9985B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87CE-8276-4F87-8806-64BE97744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41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3D78-2354-48EA-98FF-9805F4E9985B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87CE-8276-4F87-8806-64BE97744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91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3D78-2354-48EA-98FF-9805F4E9985B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87CE-8276-4F87-8806-64BE97744AD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3176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3D78-2354-48EA-98FF-9805F4E9985B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87CE-8276-4F87-8806-64BE97744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37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3D78-2354-48EA-98FF-9805F4E9985B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87CE-8276-4F87-8806-64BE97744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81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3D78-2354-48EA-98FF-9805F4E9985B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87CE-8276-4F87-8806-64BE97744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05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3D78-2354-48EA-98FF-9805F4E9985B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87CE-8276-4F87-8806-64BE97744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38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3D78-2354-48EA-98FF-9805F4E9985B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87CE-8276-4F87-8806-64BE97744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54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3D78-2354-48EA-98FF-9805F4E9985B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87CE-8276-4F87-8806-64BE97744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59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3D78-2354-48EA-98FF-9805F4E9985B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87CE-8276-4F87-8806-64BE97744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51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3D78-2354-48EA-98FF-9805F4E9985B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87CE-8276-4F87-8806-64BE97744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6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3D78-2354-48EA-98FF-9805F4E9985B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87CE-8276-4F87-8806-64BE97744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6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3D78-2354-48EA-98FF-9805F4E9985B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87CE-8276-4F87-8806-64BE97744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7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3D78-2354-48EA-98FF-9805F4E9985B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87CE-8276-4F87-8806-64BE97744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0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3D78-2354-48EA-98FF-9805F4E9985B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87CE-8276-4F87-8806-64BE97744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8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3D78-2354-48EA-98FF-9805F4E9985B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487CE-8276-4F87-8806-64BE97744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3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4D53D78-2354-48EA-98FF-9805F4E9985B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E5487CE-8276-4F87-8806-64BE97744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97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4B8E8-9736-EF31-A0C6-1925343F7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9236" y="1097280"/>
            <a:ext cx="6043875" cy="4626864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REST APIs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8A3D6-13CF-F018-5280-8293C234A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5" y="1097280"/>
            <a:ext cx="3256177" cy="4626863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Design | Build | Run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71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D1CA0-9BD1-0F0E-05B4-0F1FE68C3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4E800-63D4-0B79-312C-B4FE53070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 To </a:t>
            </a:r>
            <a:r>
              <a:rPr lang="en-US" dirty="0" err="1"/>
              <a:t>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FE47F-E294-6D54-C716-1A6A11007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accent3"/>
                </a:solidFill>
              </a:rPr>
              <a:t>gRPC</a:t>
            </a:r>
            <a:endParaRPr lang="en-US" dirty="0">
              <a:solidFill>
                <a:schemeClr val="accent3"/>
              </a:solidFill>
            </a:endParaRPr>
          </a:p>
          <a:p>
            <a:pPr lvl="1"/>
            <a:r>
              <a:rPr lang="en-US" dirty="0"/>
              <a:t>RPC stands for Remote Procedure Call</a:t>
            </a:r>
          </a:p>
          <a:p>
            <a:pPr lvl="1"/>
            <a:r>
              <a:rPr lang="en-US" dirty="0"/>
              <a:t>High performance, open source, bi-directional streaming, auth, load balancing</a:t>
            </a:r>
          </a:p>
          <a:p>
            <a:pPr lvl="1"/>
            <a:r>
              <a:rPr lang="en-US" dirty="0"/>
              <a:t>Created by Google (initially, the “g” in </a:t>
            </a:r>
            <a:r>
              <a:rPr lang="en-US" dirty="0" err="1">
                <a:solidFill>
                  <a:schemeClr val="accent3"/>
                </a:solidFill>
              </a:rPr>
              <a:t>gRPC</a:t>
            </a:r>
            <a:r>
              <a:rPr lang="en-US" dirty="0"/>
              <a:t> was for Google, now it means “general”)</a:t>
            </a:r>
          </a:p>
          <a:p>
            <a:r>
              <a:rPr lang="en-US" dirty="0"/>
              <a:t>Architectural Style</a:t>
            </a:r>
          </a:p>
          <a:p>
            <a:pPr lvl="1"/>
            <a:r>
              <a:rPr lang="en-US" dirty="0"/>
              <a:t>Based on client-server model of remote procedure calls, </a:t>
            </a:r>
            <a:r>
              <a:rPr lang="en-US" dirty="0" err="1"/>
              <a:t>typeically</a:t>
            </a:r>
            <a:r>
              <a:rPr lang="en-US" dirty="0"/>
              <a:t>, over HTTP/2</a:t>
            </a:r>
          </a:p>
          <a:p>
            <a:pPr lvl="1"/>
            <a:r>
              <a:rPr lang="en-US" dirty="0"/>
              <a:t>Client can invoke operations on the server as if it was a local object</a:t>
            </a:r>
          </a:p>
          <a:p>
            <a:pPr lvl="1"/>
            <a:r>
              <a:rPr lang="en-US" dirty="0"/>
              <a:t>Contract-based, strict, approach. Both client and server must know the contract</a:t>
            </a:r>
          </a:p>
          <a:p>
            <a:pPr lvl="1"/>
            <a:r>
              <a:rPr lang="en-US" dirty="0"/>
              <a:t>Request/Response contract is defined in a DSL (protocol buffer language)</a:t>
            </a:r>
          </a:p>
          <a:p>
            <a:pPr lvl="1"/>
            <a:r>
              <a:rPr lang="en-US" dirty="0"/>
              <a:t>The </a:t>
            </a:r>
            <a:r>
              <a:rPr lang="en-US" b="1" dirty="0" err="1">
                <a:solidFill>
                  <a:schemeClr val="accent3"/>
                </a:solidFill>
                <a:latin typeface="Courier New" panose="02070309020205020404" pitchFamily="49" charset="0"/>
                <a:ea typeface="Gadugi" panose="020B0502040204020203" pitchFamily="34" charset="0"/>
                <a:cs typeface="Courier New" panose="02070309020205020404" pitchFamily="49" charset="0"/>
              </a:rPr>
              <a:t>protobuf</a:t>
            </a:r>
            <a:r>
              <a:rPr lang="en-US" dirty="0"/>
              <a:t> compiler generates client and server code artifacts</a:t>
            </a:r>
          </a:p>
        </p:txBody>
      </p:sp>
    </p:spTree>
    <p:extLst>
      <p:ext uri="{BB962C8B-B14F-4D97-AF65-F5344CB8AC3E}">
        <p14:creationId xmlns:p14="http://schemas.microsoft.com/office/powerpoint/2010/main" val="2708889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C3F1-8A32-8336-1237-8176823DC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C9D3FAF-902E-E728-2189-02E8DD159F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930318"/>
              </p:ext>
            </p:extLst>
          </p:nvPr>
        </p:nvGraphicFramePr>
        <p:xfrm>
          <a:off x="914400" y="1731963"/>
          <a:ext cx="10353672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8418">
                  <a:extLst>
                    <a:ext uri="{9D8B030D-6E8A-4147-A177-3AD203B41FA5}">
                      <a16:colId xmlns:a16="http://schemas.microsoft.com/office/drawing/2014/main" val="483234456"/>
                    </a:ext>
                  </a:extLst>
                </a:gridCol>
                <a:gridCol w="2588418">
                  <a:extLst>
                    <a:ext uri="{9D8B030D-6E8A-4147-A177-3AD203B41FA5}">
                      <a16:colId xmlns:a16="http://schemas.microsoft.com/office/drawing/2014/main" val="10164122"/>
                    </a:ext>
                  </a:extLst>
                </a:gridCol>
                <a:gridCol w="2588418">
                  <a:extLst>
                    <a:ext uri="{9D8B030D-6E8A-4147-A177-3AD203B41FA5}">
                      <a16:colId xmlns:a16="http://schemas.microsoft.com/office/drawing/2014/main" val="1674097228"/>
                    </a:ext>
                  </a:extLst>
                </a:gridCol>
                <a:gridCol w="2588418">
                  <a:extLst>
                    <a:ext uri="{9D8B030D-6E8A-4147-A177-3AD203B41FA5}">
                      <a16:colId xmlns:a16="http://schemas.microsoft.com/office/drawing/2014/main" val="2754856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GraphQL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gRPC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483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JSON, XML, Plain 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Compact binary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07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Fetch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Pre-defined data shapes. All or nothing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Retrieves data in the shape the client wants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Available with extensions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64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Browser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 in all modern browsers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 in all modern browsers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22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Code Generation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dependencies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GraphQL</a:t>
                      </a:r>
                      <a:r>
                        <a:rPr lang="en-US" dirty="0"/>
                        <a:t> Schema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Protobuf</a:t>
                      </a:r>
                      <a:r>
                        <a:rPr lang="en-US" dirty="0"/>
                        <a:t> compiler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6258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Response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Extremely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286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Easiest to implement most domains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useful when clients should decide what data they want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Best-fit for frequent internal interactions between microservices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72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Protocol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 1.0 / 1.1 / 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 1.0 / 1.1 / 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887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839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1BBB-5256-825E-31D0-4B3662FCA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REST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01549-12BF-EA3E-4D4D-AD2353E2A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426301" cy="485123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Resource-Centric Thinking</a:t>
            </a:r>
          </a:p>
          <a:p>
            <a:pPr lvl="1"/>
            <a:r>
              <a:rPr lang="en-US" dirty="0"/>
              <a:t>Start naming resources (nouns) </a:t>
            </a:r>
          </a:p>
          <a:p>
            <a:r>
              <a:rPr lang="en-US" dirty="0"/>
              <a:t>Map actions to </a:t>
            </a:r>
            <a:r>
              <a:rPr lang="en-US" dirty="0">
                <a:solidFill>
                  <a:srgbClr val="FFC000"/>
                </a:solidFill>
              </a:rPr>
              <a:t>HTTP</a:t>
            </a:r>
            <a:r>
              <a:rPr lang="en-US" dirty="0"/>
              <a:t> Verbs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GET</a:t>
            </a:r>
            <a:r>
              <a:rPr lang="en-US" dirty="0"/>
              <a:t> – Retrieve a resource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POST</a:t>
            </a:r>
            <a:r>
              <a:rPr lang="en-US" dirty="0"/>
              <a:t> – Create a resource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PUT</a:t>
            </a:r>
            <a:r>
              <a:rPr lang="en-US" dirty="0"/>
              <a:t> – Replace a whole resource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PATCH</a:t>
            </a:r>
            <a:r>
              <a:rPr lang="en-US" dirty="0"/>
              <a:t> – Partially update a resource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DELETE</a:t>
            </a:r>
            <a:r>
              <a:rPr lang="en-US" dirty="0"/>
              <a:t> – Remove a resource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HEAD</a:t>
            </a:r>
            <a:r>
              <a:rPr lang="en-US" dirty="0"/>
              <a:t> – Retrieves headers only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OPTIONS</a:t>
            </a:r>
            <a:r>
              <a:rPr lang="en-US" dirty="0"/>
              <a:t> – Discovery methods/metadata</a:t>
            </a:r>
          </a:p>
          <a:p>
            <a:r>
              <a:rPr lang="en-US" dirty="0"/>
              <a:t>HTTP Status Code Ranges</a:t>
            </a:r>
          </a:p>
          <a:p>
            <a:pPr lvl="1"/>
            <a:r>
              <a:rPr lang="en-US" dirty="0"/>
              <a:t>1xx | Informational</a:t>
            </a:r>
          </a:p>
          <a:p>
            <a:pPr lvl="1"/>
            <a:r>
              <a:rPr lang="en-US" dirty="0"/>
              <a:t>2xx | Successful Outcomes</a:t>
            </a:r>
          </a:p>
          <a:p>
            <a:pPr lvl="1"/>
            <a:r>
              <a:rPr lang="en-US" dirty="0"/>
              <a:t>3xx | Redirection</a:t>
            </a:r>
          </a:p>
          <a:p>
            <a:pPr lvl="1"/>
            <a:r>
              <a:rPr lang="en-US" dirty="0"/>
              <a:t>4xx | Client-side Errors</a:t>
            </a:r>
          </a:p>
          <a:p>
            <a:pPr lvl="1"/>
            <a:r>
              <a:rPr lang="en-US" dirty="0"/>
              <a:t>5xx | Server-side Errors</a:t>
            </a:r>
          </a:p>
          <a:p>
            <a:pPr lvl="2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4B65CB-90AA-B626-80EC-DF9CD6F4CFDF}"/>
              </a:ext>
            </a:extLst>
          </p:cNvPr>
          <p:cNvSpPr txBox="1">
            <a:spLocks/>
          </p:cNvSpPr>
          <p:nvPr/>
        </p:nvSpPr>
        <p:spPr>
          <a:xfrm>
            <a:off x="5464459" y="1732449"/>
            <a:ext cx="6047837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Library REST API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GET</a:t>
            </a:r>
            <a:r>
              <a:rPr lang="en-US" dirty="0"/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/v1/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books?search-filters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={}</a:t>
            </a:r>
            <a:endParaRPr lang="en-US" dirty="0"/>
          </a:p>
          <a:p>
            <a:pPr lvl="3"/>
            <a:r>
              <a:rPr lang="en-US" sz="1200" dirty="0"/>
              <a:t>Show me a list of books</a:t>
            </a:r>
          </a:p>
          <a:p>
            <a:pPr lvl="2"/>
            <a:r>
              <a:rPr lang="en-US" dirty="0">
                <a:solidFill>
                  <a:schemeClr val="accent1"/>
                </a:solidFill>
              </a:rPr>
              <a:t>GET</a:t>
            </a:r>
            <a:r>
              <a:rPr lang="en-US" dirty="0"/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/v1/books/{id}</a:t>
            </a:r>
          </a:p>
          <a:p>
            <a:pPr lvl="3"/>
            <a:r>
              <a:rPr lang="en-US" sz="1200" dirty="0"/>
              <a:t>Show me book with ID =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{id}</a:t>
            </a:r>
          </a:p>
          <a:p>
            <a:pPr lvl="2"/>
            <a:r>
              <a:rPr lang="en-US" dirty="0">
                <a:solidFill>
                  <a:srgbClr val="00B0F0"/>
                </a:solidFill>
              </a:rPr>
              <a:t>POST</a:t>
            </a:r>
            <a:r>
              <a:rPr lang="en-US" dirty="0"/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/v1/books  +  { JSON payload } </a:t>
            </a:r>
          </a:p>
          <a:p>
            <a:pPr lvl="3"/>
            <a:r>
              <a:rPr lang="en-US" sz="1200" dirty="0"/>
              <a:t>Create a new book resource</a:t>
            </a:r>
          </a:p>
          <a:p>
            <a:pPr lvl="1"/>
            <a:r>
              <a:rPr lang="en-US" dirty="0"/>
              <a:t>More on this later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599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0B9FB-B7C1-E6E7-910F-99759F2B0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851A-5496-8726-5478-92605235B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| REST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1E1CA-F6FE-3CA4-86AF-4DB6DCACA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8321645" cy="4677495"/>
          </a:xfrm>
        </p:spPr>
        <p:txBody>
          <a:bodyPr>
            <a:normAutofit fontScale="92500"/>
          </a:bodyPr>
          <a:lstStyle/>
          <a:p>
            <a:r>
              <a:rPr lang="en-US" dirty="0"/>
              <a:t>The “Rules”</a:t>
            </a:r>
          </a:p>
          <a:p>
            <a:pPr lvl="1"/>
            <a:r>
              <a:rPr lang="en-US" dirty="0"/>
              <a:t>Client-Server</a:t>
            </a:r>
          </a:p>
          <a:p>
            <a:pPr lvl="2"/>
            <a:r>
              <a:rPr lang="en-US" dirty="0"/>
              <a:t>Separation of concerns between UI/Clients and data/storage/server/business logic</a:t>
            </a:r>
          </a:p>
          <a:p>
            <a:pPr lvl="1"/>
            <a:r>
              <a:rPr lang="en-US" dirty="0"/>
              <a:t>Stateless</a:t>
            </a:r>
          </a:p>
          <a:p>
            <a:pPr lvl="2"/>
            <a:r>
              <a:rPr lang="en-US" dirty="0"/>
              <a:t>Each request is stand-alone. No required state between requests</a:t>
            </a:r>
          </a:p>
          <a:p>
            <a:pPr lvl="1"/>
            <a:r>
              <a:rPr lang="en-US" dirty="0"/>
              <a:t>Cacheable</a:t>
            </a:r>
          </a:p>
          <a:p>
            <a:pPr lvl="2"/>
            <a:r>
              <a:rPr lang="en-US" dirty="0"/>
              <a:t>Responses should identify if client should cache them or not as indicated in response Headers</a:t>
            </a:r>
          </a:p>
          <a:p>
            <a:pPr lvl="1"/>
            <a:r>
              <a:rPr lang="en-US" dirty="0"/>
              <a:t>Uniform Interface</a:t>
            </a:r>
          </a:p>
          <a:p>
            <a:pPr lvl="2"/>
            <a:r>
              <a:rPr lang="en-US" dirty="0"/>
              <a:t>Document with Open API Spec</a:t>
            </a:r>
          </a:p>
          <a:p>
            <a:pPr lvl="1"/>
            <a:r>
              <a:rPr lang="en-US" dirty="0"/>
              <a:t>Layered System</a:t>
            </a:r>
          </a:p>
          <a:p>
            <a:pPr lvl="2"/>
            <a:r>
              <a:rPr lang="en-US" dirty="0"/>
              <a:t>Intermediaries (proxies, gateways, middleware) can be inserted as pre or post processing.  Mileage may vary depending on framework used.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4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8D93D-0F82-DA54-4770-7CF1FFCEA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70D3-29ED-36B1-C53F-BAA268707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| REST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C6151-5215-8D48-25FF-9DFEE2C49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517741" cy="4677495"/>
          </a:xfrm>
        </p:spPr>
        <p:txBody>
          <a:bodyPr>
            <a:normAutofit/>
          </a:bodyPr>
          <a:lstStyle/>
          <a:p>
            <a:r>
              <a:rPr lang="en-US" dirty="0"/>
              <a:t>The “Benes”</a:t>
            </a:r>
          </a:p>
          <a:p>
            <a:pPr lvl="1"/>
            <a:r>
              <a:rPr lang="en-US" dirty="0"/>
              <a:t>Scalability</a:t>
            </a:r>
          </a:p>
          <a:p>
            <a:pPr lvl="1"/>
            <a:r>
              <a:rPr lang="en-US" dirty="0"/>
              <a:t>Performance &amp; Efficiency</a:t>
            </a:r>
          </a:p>
          <a:p>
            <a:pPr lvl="1"/>
            <a:r>
              <a:rPr lang="en-US" dirty="0"/>
              <a:t>Simplicity</a:t>
            </a:r>
          </a:p>
          <a:p>
            <a:pPr lvl="1"/>
            <a:r>
              <a:rPr lang="en-US" dirty="0"/>
              <a:t>Evolvability</a:t>
            </a:r>
          </a:p>
          <a:p>
            <a:pPr lvl="1"/>
            <a:r>
              <a:rPr lang="en-US" dirty="0"/>
              <a:t>Modifiability</a:t>
            </a:r>
          </a:p>
          <a:p>
            <a:pPr lvl="1"/>
            <a:r>
              <a:rPr lang="en-US" dirty="0"/>
              <a:t>Visibility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/>
              <a:t>Security</a:t>
            </a:r>
          </a:p>
          <a:p>
            <a:pPr lvl="2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624D7-C7B6-DE56-2E15-BDB01C040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676" y="2032096"/>
            <a:ext cx="2135826" cy="27938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B2A3AC-1677-1B05-80EF-FD9DC2334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2855" y="791984"/>
            <a:ext cx="2096546" cy="2637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5B654A-FBD7-1A13-B647-A0162A5BE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7293" y="3938028"/>
            <a:ext cx="2135826" cy="260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873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7D035-25AB-33C2-5D7C-8D2DD46A5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3E31-D038-DF5E-18FE-0C4D0ACF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 | REST Trade-offs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90794-3BAB-44C6-B00B-CE319E9E2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517741" cy="4677495"/>
          </a:xfrm>
        </p:spPr>
        <p:txBody>
          <a:bodyPr>
            <a:normAutofit/>
          </a:bodyPr>
          <a:lstStyle/>
          <a:p>
            <a:r>
              <a:rPr lang="en-US" dirty="0"/>
              <a:t>The “Trade-offs”</a:t>
            </a:r>
          </a:p>
          <a:p>
            <a:pPr lvl="1"/>
            <a:r>
              <a:rPr lang="en-US" dirty="0"/>
              <a:t>Statelessness increases overhead per-request. The client must convey the full context for the interaction.</a:t>
            </a:r>
          </a:p>
          <a:p>
            <a:pPr lvl="1"/>
            <a:r>
              <a:rPr lang="en-US" dirty="0"/>
              <a:t>Layering improves scalability but can add latency (speed of light is the limit)</a:t>
            </a:r>
          </a:p>
          <a:p>
            <a:pPr lvl="1"/>
            <a:r>
              <a:rPr lang="en-US" dirty="0"/>
              <a:t>REST reduces coupling to the published API surface/specification, but callers are often penalized for extra-round trips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410822-6F2E-AD20-EEB7-5BEF69C60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7240" y="2404192"/>
            <a:ext cx="2310785" cy="204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8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37FE5-8848-7ABF-CF03-470BC1FF2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4549-0294-ACAE-F5FA-0C6435D51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25" y="963507"/>
            <a:ext cx="6849344" cy="4995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 dirty="0"/>
              <a:t>Module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3B9BA-3616-C04F-888B-4DF0AF061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031" y="957287"/>
            <a:ext cx="2760795" cy="4995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1"/>
                </a:solidFill>
              </a:rPr>
              <a:t>Hands-On</a:t>
            </a:r>
          </a:p>
          <a:p>
            <a:pPr marL="0" indent="0" algn="r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r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algn="r">
              <a:buNone/>
            </a:pPr>
            <a:r>
              <a:rPr lang="en-US" dirty="0">
                <a:solidFill>
                  <a:schemeClr val="tx1"/>
                </a:solidFill>
              </a:rPr>
              <a:t>Resource</a:t>
            </a:r>
          </a:p>
          <a:p>
            <a:pPr marL="0" indent="0" algn="r">
              <a:buNone/>
            </a:pPr>
            <a:r>
              <a:rPr lang="en-US" dirty="0">
                <a:solidFill>
                  <a:schemeClr val="tx1"/>
                </a:solidFill>
              </a:rPr>
              <a:t>Modeling &amp; URL </a:t>
            </a:r>
          </a:p>
          <a:p>
            <a:pPr marL="0" indent="0" algn="r">
              <a:buNone/>
            </a:pPr>
            <a:r>
              <a:rPr lang="en-US" dirty="0">
                <a:solidFill>
                  <a:schemeClr val="tx1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704812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C28C-4685-383A-66FB-3EA95793E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REST API | The Library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D9F012-345C-4BB6-8C10-1D58DA13B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98132"/>
            <a:ext cx="4333632" cy="35210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5C0EC5-9B5A-1838-3F6D-C017E811CE4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733" r="9655" b="3"/>
          <a:stretch>
            <a:fillRect/>
          </a:stretch>
        </p:blipFill>
        <p:spPr>
          <a:xfrm>
            <a:off x="1046760" y="2129667"/>
            <a:ext cx="4065464" cy="325800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E1ED79E-8330-5A50-D86A-5BECE80C7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862" y="1732449"/>
            <a:ext cx="5546272" cy="405875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Domain facts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You run a public library.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Users (patrons) borrow physical copies of books.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A book can have multiple authors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Patrons of the library place holds on specific books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Loans track check-outs and returns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There are 3 branches for the library in the county</a:t>
            </a:r>
          </a:p>
          <a:p>
            <a:pPr lvl="1"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r>
              <a:rPr lang="en-US" sz="1500" dirty="0"/>
              <a:t>Tasks: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Identify key REST API resources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Propose 6-8 routes for operations on resources you identified</a:t>
            </a:r>
          </a:p>
          <a:p>
            <a:pPr lvl="2">
              <a:lnSpc>
                <a:spcPct val="9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2442381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36D5C2-EEA6-15CF-AB72-90BF764B2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4392-4981-5936-A67D-7B92C372B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38467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The Library Model | Partial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673DEE1-7292-E2D2-5DBD-063EC3013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98132"/>
            <a:ext cx="4333632" cy="35210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95F190-B4B7-8C4D-A8CF-A5D3C34DC3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733" r="9655" b="3"/>
          <a:stretch>
            <a:fillRect/>
          </a:stretch>
        </p:blipFill>
        <p:spPr>
          <a:xfrm>
            <a:off x="723770" y="3109003"/>
            <a:ext cx="1621357" cy="1299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778D13-DB42-821D-2B5D-9A84DAB2A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9197" y="1597614"/>
            <a:ext cx="7768403" cy="432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35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6ACECC-722A-5AA4-C949-9E7896837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7104-2994-4E93-1436-7291ADA8A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38467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The Library Model | What’s missing?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B65919C-9371-B722-FC0E-8D4E6ECDF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98132"/>
            <a:ext cx="4333632" cy="35210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9C89AC-0DF0-2502-CE10-DDFA6D7448A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733" r="9655" b="3"/>
          <a:stretch>
            <a:fillRect/>
          </a:stretch>
        </p:blipFill>
        <p:spPr>
          <a:xfrm>
            <a:off x="723770" y="3109003"/>
            <a:ext cx="1621357" cy="1299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89E6DC-5427-838F-DA11-3AF3E80706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9197" y="1597614"/>
            <a:ext cx="7768403" cy="4322109"/>
          </a:xfrm>
          <a:prstGeom prst="rect">
            <a:avLst/>
          </a:prstGeom>
        </p:spPr>
      </p:pic>
      <p:sp>
        <p:nvSpPr>
          <p:cNvPr id="3" name="Left Brace 2">
            <a:extLst>
              <a:ext uri="{FF2B5EF4-FFF2-40B4-BE49-F238E27FC236}">
                <a16:creationId xmlns:a16="http://schemas.microsoft.com/office/drawing/2014/main" id="{0FC720CA-6159-E6FF-12C1-71DC6D492310}"/>
              </a:ext>
            </a:extLst>
          </p:cNvPr>
          <p:cNvSpPr/>
          <p:nvPr/>
        </p:nvSpPr>
        <p:spPr>
          <a:xfrm>
            <a:off x="4378036" y="1810327"/>
            <a:ext cx="267855" cy="6742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A6A6A521-7BE6-44B9-82A6-B4D6501A349F}"/>
              </a:ext>
            </a:extLst>
          </p:cNvPr>
          <p:cNvSpPr/>
          <p:nvPr/>
        </p:nvSpPr>
        <p:spPr>
          <a:xfrm>
            <a:off x="5109486" y="1819563"/>
            <a:ext cx="267855" cy="6742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EC0A9E-7C97-BC06-023A-CBB2DA4B4AAA}"/>
              </a:ext>
            </a:extLst>
          </p:cNvPr>
          <p:cNvSpPr txBox="1"/>
          <p:nvPr/>
        </p:nvSpPr>
        <p:spPr>
          <a:xfrm>
            <a:off x="4710545" y="1813404"/>
            <a:ext cx="4635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3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6043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CDC2E-C539-3FC2-B5B2-7854DBFC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The journey, so far…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39C972-BD08-4963-9651-14CC8AB52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1731964"/>
            <a:ext cx="12192001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88093A-459D-8408-77F4-9D85EB8AAB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224302"/>
              </p:ext>
            </p:extLst>
          </p:nvPr>
        </p:nvGraphicFramePr>
        <p:xfrm>
          <a:off x="914400" y="1892830"/>
          <a:ext cx="10353675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49942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FA9B16-B2D7-DA4C-30C2-DDEAB5199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5BEB-5363-CA7C-8D12-F73CDC88C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38467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The Library Model | Complete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33174DE-03B2-EEAF-B823-16C3253569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98132"/>
            <a:ext cx="4333632" cy="35210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E4910B-8697-0E3D-D317-78B10AB8EAF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733" r="9655" b="3"/>
          <a:stretch>
            <a:fillRect/>
          </a:stretch>
        </p:blipFill>
        <p:spPr>
          <a:xfrm>
            <a:off x="723770" y="3108960"/>
            <a:ext cx="1621357" cy="1299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C3E76A-2843-12AA-8720-D49C55B40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4410" y="1499104"/>
            <a:ext cx="6953202" cy="5120429"/>
          </a:xfrm>
          <a:prstGeom prst="rect">
            <a:avLst/>
          </a:prstGeom>
        </p:spPr>
      </p:pic>
      <p:sp>
        <p:nvSpPr>
          <p:cNvPr id="3" name="Right Brace 2">
            <a:extLst>
              <a:ext uri="{FF2B5EF4-FFF2-40B4-BE49-F238E27FC236}">
                <a16:creationId xmlns:a16="http://schemas.microsoft.com/office/drawing/2014/main" id="{075A9DDA-E86C-CBFB-7B88-411664362216}"/>
              </a:ext>
            </a:extLst>
          </p:cNvPr>
          <p:cNvSpPr/>
          <p:nvPr/>
        </p:nvSpPr>
        <p:spPr>
          <a:xfrm>
            <a:off x="7177083" y="1579418"/>
            <a:ext cx="267855" cy="6742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7BFD4-46C0-2A31-6B6F-2CA60598324A}"/>
              </a:ext>
            </a:extLst>
          </p:cNvPr>
          <p:cNvSpPr txBox="1"/>
          <p:nvPr/>
        </p:nvSpPr>
        <p:spPr>
          <a:xfrm>
            <a:off x="7444938" y="1570181"/>
            <a:ext cx="2885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3"/>
                </a:solidFill>
              </a:rPr>
              <a:t>Something to represent the domain.</a:t>
            </a:r>
          </a:p>
        </p:txBody>
      </p:sp>
    </p:spTree>
    <p:extLst>
      <p:ext uri="{BB962C8B-B14F-4D97-AF65-F5344CB8AC3E}">
        <p14:creationId xmlns:p14="http://schemas.microsoft.com/office/powerpoint/2010/main" val="1441288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5DD1A8-EF48-21EC-4CBF-D35F10D24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D5BB-A8CF-C3F3-D4E5-ACD73467A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REST API | The Library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EFB33A1-C750-03C1-AA38-5D0AF2A44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98132"/>
            <a:ext cx="4333632" cy="35210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45FF65-798E-C0AD-419B-F5AFDB3819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733" r="9655" b="3"/>
          <a:stretch>
            <a:fillRect/>
          </a:stretch>
        </p:blipFill>
        <p:spPr>
          <a:xfrm>
            <a:off x="1046760" y="2129667"/>
            <a:ext cx="4065464" cy="325800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975FF37-3D32-2318-2C50-46D63C8E9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862" y="1732449"/>
            <a:ext cx="5422378" cy="3927206"/>
          </a:xfrm>
        </p:spPr>
        <p:txBody>
          <a:bodyPr anchor="ctr">
            <a:normAutofit/>
          </a:bodyPr>
          <a:lstStyle/>
          <a:p>
            <a:pPr marL="36900" indent="0">
              <a:lnSpc>
                <a:spcPct val="90000"/>
              </a:lnSpc>
              <a:buNone/>
            </a:pPr>
            <a:r>
              <a:rPr lang="en-US" sz="3600" dirty="0"/>
              <a:t>What resources did you think of?</a:t>
            </a:r>
          </a:p>
        </p:txBody>
      </p:sp>
    </p:spTree>
    <p:extLst>
      <p:ext uri="{BB962C8B-B14F-4D97-AF65-F5344CB8AC3E}">
        <p14:creationId xmlns:p14="http://schemas.microsoft.com/office/powerpoint/2010/main" val="679297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201757-2FBC-13DA-2070-70D7F0A4E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F6792-4C6A-D23A-652F-0DF80932C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The Library API | Resources?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F5B9AC-6357-A75D-C377-5E1C562B5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98132"/>
            <a:ext cx="4333632" cy="35210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B50E14-3DA6-389F-D726-BDA59D5E306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1733" r="9655" b="3"/>
          <a:stretch>
            <a:fillRect/>
          </a:stretch>
        </p:blipFill>
        <p:spPr>
          <a:xfrm>
            <a:off x="1046760" y="2129667"/>
            <a:ext cx="2975571" cy="238458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640A45E-AC20-A8BF-9672-17575C7B1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651" y="1536476"/>
            <a:ext cx="5639589" cy="44443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…/</a:t>
            </a:r>
            <a:r>
              <a:rPr lang="en-US" sz="2600" dirty="0" err="1"/>
              <a:t>api</a:t>
            </a:r>
            <a:r>
              <a:rPr lang="en-US" sz="2600" dirty="0"/>
              <a:t>/branches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…/</a:t>
            </a:r>
            <a:r>
              <a:rPr lang="en-US" sz="2600" dirty="0" err="1"/>
              <a:t>api</a:t>
            </a:r>
            <a:r>
              <a:rPr lang="en-US" sz="2600" dirty="0"/>
              <a:t>/patrons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…/</a:t>
            </a:r>
            <a:r>
              <a:rPr lang="en-US" sz="2600" dirty="0" err="1"/>
              <a:t>api</a:t>
            </a:r>
            <a:r>
              <a:rPr lang="en-US" sz="2600" dirty="0"/>
              <a:t>/loans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…/</a:t>
            </a:r>
            <a:r>
              <a:rPr lang="en-US" sz="2600" dirty="0" err="1"/>
              <a:t>api</a:t>
            </a:r>
            <a:r>
              <a:rPr lang="en-US" sz="2600" dirty="0"/>
              <a:t>/books</a:t>
            </a:r>
          </a:p>
          <a:p>
            <a:pPr>
              <a:lnSpc>
                <a:spcPct val="90000"/>
              </a:lnSpc>
            </a:pPr>
            <a:r>
              <a:rPr lang="en-US" sz="2600" dirty="0"/>
              <a:t>…/</a:t>
            </a:r>
            <a:r>
              <a:rPr lang="en-US" sz="2600" dirty="0" err="1"/>
              <a:t>api</a:t>
            </a:r>
            <a:r>
              <a:rPr lang="en-US" sz="2600" dirty="0"/>
              <a:t>/authors</a:t>
            </a:r>
          </a:p>
          <a:p>
            <a:pPr>
              <a:lnSpc>
                <a:spcPct val="90000"/>
              </a:lnSpc>
            </a:pPr>
            <a:endParaRPr lang="en-US" sz="2600" dirty="0"/>
          </a:p>
          <a:p>
            <a:pPr>
              <a:lnSpc>
                <a:spcPct val="90000"/>
              </a:lnSpc>
            </a:pPr>
            <a:r>
              <a:rPr lang="en-US" sz="2600" dirty="0"/>
              <a:t>…/</a:t>
            </a:r>
            <a:r>
              <a:rPr lang="en-US" sz="2600" dirty="0" err="1"/>
              <a:t>api</a:t>
            </a:r>
            <a:r>
              <a:rPr lang="en-US" sz="2600" dirty="0"/>
              <a:t>/library</a:t>
            </a:r>
          </a:p>
        </p:txBody>
      </p:sp>
    </p:spTree>
    <p:extLst>
      <p:ext uri="{BB962C8B-B14F-4D97-AF65-F5344CB8AC3E}">
        <p14:creationId xmlns:p14="http://schemas.microsoft.com/office/powerpoint/2010/main" val="149606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BE408B-D333-387F-B545-4C0EDD757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DB15-4EF1-A521-94C5-D43BEABC1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REST API | The Library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0DF479E-95E9-7E1A-8113-82DEAC5F5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98132"/>
            <a:ext cx="4333632" cy="35210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550776-1693-071B-8235-16A001E71CE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733" r="9655" b="3"/>
          <a:stretch>
            <a:fillRect/>
          </a:stretch>
        </p:blipFill>
        <p:spPr>
          <a:xfrm>
            <a:off x="1046760" y="2129667"/>
            <a:ext cx="4065464" cy="325800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A33A91B-2A72-357E-2195-7B0745E22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862" y="1732449"/>
            <a:ext cx="5422378" cy="3927206"/>
          </a:xfrm>
        </p:spPr>
        <p:txBody>
          <a:bodyPr anchor="ctr">
            <a:normAutofit/>
          </a:bodyPr>
          <a:lstStyle/>
          <a:p>
            <a:pPr marL="36900" indent="0">
              <a:lnSpc>
                <a:spcPct val="90000"/>
              </a:lnSpc>
              <a:buNone/>
            </a:pPr>
            <a:r>
              <a:rPr lang="en-US" sz="3600" dirty="0"/>
              <a:t>What resource routes (operations) did you think of?</a:t>
            </a:r>
          </a:p>
        </p:txBody>
      </p:sp>
    </p:spTree>
    <p:extLst>
      <p:ext uri="{BB962C8B-B14F-4D97-AF65-F5344CB8AC3E}">
        <p14:creationId xmlns:p14="http://schemas.microsoft.com/office/powerpoint/2010/main" val="3276958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10BD06-7A65-FEC2-7C0D-CBB884D62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B893-5F12-C81F-122A-B18DF630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The Library API | What’s the problem here?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09D98F3-A629-8FE3-80E3-8CF6AAD93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98132"/>
            <a:ext cx="4333632" cy="35210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985502-BD9D-0CC5-F772-37275497369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1733" r="9655" b="3"/>
          <a:stretch>
            <a:fillRect/>
          </a:stretch>
        </p:blipFill>
        <p:spPr>
          <a:xfrm>
            <a:off x="1046760" y="2129667"/>
            <a:ext cx="2975571" cy="238458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939A0C3-CAC6-1DE1-E2FF-8A2555701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651" y="1536476"/>
            <a:ext cx="5639589" cy="44443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POST /</a:t>
            </a:r>
            <a:r>
              <a:rPr lang="en-US" sz="2400" dirty="0" err="1"/>
              <a:t>checkoutBook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What is the intent?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Where does it fall short?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600" dirty="0"/>
              <a:t>Is this better?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POST /loans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Why?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69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B922AA-CC26-E8A9-4995-A867B1138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CC59E-191B-5055-6450-CF7D4DA4B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The Library API | What’s the problem here?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0A7A2CF-0494-3F5E-0AE4-17B5CDC7A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98132"/>
            <a:ext cx="4333632" cy="35210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6A6B03-625B-45C6-3195-ED19A7CB89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733" r="9655" b="3"/>
          <a:stretch>
            <a:fillRect/>
          </a:stretch>
        </p:blipFill>
        <p:spPr>
          <a:xfrm>
            <a:off x="1046760" y="2129667"/>
            <a:ext cx="2975571" cy="238458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39C01A-8B05-5582-88B0-EA2AD5565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651" y="1719356"/>
            <a:ext cx="5639589" cy="4444388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POST /books/{</a:t>
            </a:r>
            <a:r>
              <a:rPr lang="en-US" sz="2400" dirty="0" err="1"/>
              <a:t>isbn</a:t>
            </a:r>
            <a:r>
              <a:rPr lang="en-US" sz="2400" dirty="0"/>
              <a:t>}/</a:t>
            </a:r>
            <a:r>
              <a:rPr lang="en-US" sz="2400" dirty="0" err="1"/>
              <a:t>hold?user</a:t>
            </a:r>
            <a:r>
              <a:rPr lang="en-US" sz="2400" dirty="0"/>
              <a:t>=99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What is the intent?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Where does it fall short?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600" dirty="0"/>
              <a:t>Is this better?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POST /holds + {JSON}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Why?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What should the JSON document look like?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900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8613DB-40BA-2C62-1EAB-71C26DDCF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3C030-174C-729F-14B3-53FF7638A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The Library API | What’s the problem here?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B5F3E6-14D9-B40D-78A0-3A9AE369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98132"/>
            <a:ext cx="4333632" cy="35210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AF9C9B-0055-FA9A-F67E-6381898C56D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733" r="9655" b="3"/>
          <a:stretch>
            <a:fillRect/>
          </a:stretch>
        </p:blipFill>
        <p:spPr>
          <a:xfrm>
            <a:off x="1046760" y="2129667"/>
            <a:ext cx="2975571" cy="238458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1CE85BE-5792-0C1A-E2B4-77976893F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651" y="1866158"/>
            <a:ext cx="5639589" cy="44443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POST /books/{</a:t>
            </a:r>
            <a:r>
              <a:rPr lang="en-US" sz="2400" dirty="0" err="1"/>
              <a:t>isbn</a:t>
            </a:r>
            <a:r>
              <a:rPr lang="en-US" sz="2400" dirty="0"/>
              <a:t>}/</a:t>
            </a:r>
            <a:r>
              <a:rPr lang="en-US" sz="2400" dirty="0" err="1"/>
              <a:t>hold?user</a:t>
            </a:r>
            <a:r>
              <a:rPr lang="en-US" sz="2400" dirty="0"/>
              <a:t>=99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What is the intent?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Where does it fall short?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600" dirty="0"/>
              <a:t>What is better?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POST /holds + {JSON}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What should the JSON document look like?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391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877F26-ADA5-6BB7-BD04-DFAEF250E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2F2C5-8C9E-EB4B-C3B6-7B2C434C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US" dirty="0"/>
              <a:t>The Library API | What’s the problem here?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57A8AF6-EBD7-D63E-4110-6C6449B8D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98132"/>
            <a:ext cx="4333632" cy="35210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7AF269-3E6A-3C79-4BD7-94A80EAADFD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733" r="9655" b="3"/>
          <a:stretch>
            <a:fillRect/>
          </a:stretch>
        </p:blipFill>
        <p:spPr>
          <a:xfrm>
            <a:off x="1046760" y="2129667"/>
            <a:ext cx="2975571" cy="238458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2586708-4623-1323-F17E-C8B69DEA0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651" y="1866158"/>
            <a:ext cx="5639589" cy="444438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POST /books/</a:t>
            </a:r>
            <a:r>
              <a:rPr lang="en-US" sz="2400" dirty="0" err="1"/>
              <a:t>delete?id</a:t>
            </a:r>
            <a:r>
              <a:rPr lang="en-US" sz="2400" dirty="0"/>
              <a:t>=42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What is the intent?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Where does it fall short?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600" dirty="0"/>
              <a:t>Is this better?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DELETE /books/{id}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Why?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96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C43C3-C12C-7729-E61D-6F3658A7A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C96D-D7D8-20E9-2B7E-F66D387C7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25" y="963507"/>
            <a:ext cx="6849344" cy="4995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 dirty="0"/>
              <a:t>Module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2E0CB-0CA9-929B-74D1-E49DD0493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031" y="957287"/>
            <a:ext cx="2760795" cy="4995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1"/>
                </a:solidFill>
              </a:rPr>
              <a:t>HTTP</a:t>
            </a:r>
          </a:p>
          <a:p>
            <a:pPr marL="0" indent="0" algn="r">
              <a:buNone/>
            </a:pPr>
            <a:r>
              <a:rPr lang="en-US" dirty="0">
                <a:solidFill>
                  <a:schemeClr val="tx1"/>
                </a:solidFill>
              </a:rPr>
              <a:t>Verbs &amp; Status</a:t>
            </a:r>
          </a:p>
          <a:p>
            <a:pPr marL="0" indent="0" algn="r">
              <a:buNone/>
            </a:pPr>
            <a:r>
              <a:rPr lang="en-US" dirty="0">
                <a:solidFill>
                  <a:schemeClr val="tx1"/>
                </a:solidFill>
              </a:rPr>
              <a:t>Codes</a:t>
            </a:r>
          </a:p>
        </p:txBody>
      </p:sp>
    </p:spTree>
    <p:extLst>
      <p:ext uri="{BB962C8B-B14F-4D97-AF65-F5344CB8AC3E}">
        <p14:creationId xmlns:p14="http://schemas.microsoft.com/office/powerpoint/2010/main" val="2159536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73544-6183-798E-18FF-5DD95ABF9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33A1-21C7-E4AE-6F76-15B746BB8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E98DC-33C5-4541-3A2E-BC17F48D3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426301" cy="45159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Resource-Centric Thinking</a:t>
            </a:r>
          </a:p>
          <a:p>
            <a:pPr lvl="1"/>
            <a:r>
              <a:rPr lang="en-US" dirty="0"/>
              <a:t>Start naming resources (nouns) </a:t>
            </a:r>
          </a:p>
          <a:p>
            <a:r>
              <a:rPr lang="en-US" dirty="0"/>
              <a:t>Map actions to </a:t>
            </a:r>
            <a:r>
              <a:rPr lang="en-US" dirty="0">
                <a:solidFill>
                  <a:srgbClr val="FFC000"/>
                </a:solidFill>
              </a:rPr>
              <a:t>HTTP</a:t>
            </a:r>
            <a:r>
              <a:rPr lang="en-US" dirty="0"/>
              <a:t> Verbs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GET</a:t>
            </a:r>
            <a:r>
              <a:rPr lang="en-US" dirty="0"/>
              <a:t> – Retrieve a resource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POST</a:t>
            </a:r>
            <a:r>
              <a:rPr lang="en-US" dirty="0"/>
              <a:t> – Create a resource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PUT</a:t>
            </a:r>
            <a:r>
              <a:rPr lang="en-US" dirty="0"/>
              <a:t> – Replace a whole resource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PATCH</a:t>
            </a:r>
            <a:r>
              <a:rPr lang="en-US" dirty="0"/>
              <a:t> – Partially update a resource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DELETE</a:t>
            </a:r>
            <a:r>
              <a:rPr lang="en-US" dirty="0"/>
              <a:t> – Remove a resource</a:t>
            </a:r>
          </a:p>
          <a:p>
            <a:r>
              <a:rPr lang="en-US" dirty="0"/>
              <a:t>Less common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HEAD</a:t>
            </a:r>
            <a:r>
              <a:rPr lang="en-US" dirty="0"/>
              <a:t> – Retrieves headers only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OPTIONS</a:t>
            </a:r>
            <a:r>
              <a:rPr lang="en-US" dirty="0"/>
              <a:t> – Discovery methods/metadata</a:t>
            </a:r>
          </a:p>
          <a:p>
            <a:pPr lvl="2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2A5277-4A2A-D8E3-B821-171830710409}"/>
              </a:ext>
            </a:extLst>
          </p:cNvPr>
          <p:cNvSpPr txBox="1">
            <a:spLocks/>
          </p:cNvSpPr>
          <p:nvPr/>
        </p:nvSpPr>
        <p:spPr>
          <a:xfrm>
            <a:off x="5464459" y="1732449"/>
            <a:ext cx="6047837" cy="45159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Map </a:t>
            </a:r>
            <a:r>
              <a:rPr lang="en-US" dirty="0">
                <a:solidFill>
                  <a:srgbClr val="FFC000"/>
                </a:solidFill>
              </a:rPr>
              <a:t>HTTP</a:t>
            </a:r>
            <a:r>
              <a:rPr lang="en-US" dirty="0"/>
              <a:t> Codes to API Operation Responses</a:t>
            </a:r>
          </a:p>
          <a:p>
            <a:r>
              <a:rPr lang="en-US" b="1" dirty="0"/>
              <a:t>RFC 9110 </a:t>
            </a:r>
            <a:r>
              <a:rPr lang="en-US" dirty="0"/>
              <a:t>| Part 15 – Specification definition for Status Codes</a:t>
            </a:r>
          </a:p>
          <a:p>
            <a:r>
              <a:rPr lang="en-US" dirty="0">
                <a:solidFill>
                  <a:srgbClr val="FFC000"/>
                </a:solidFill>
              </a:rPr>
              <a:t>1xx</a:t>
            </a:r>
            <a:r>
              <a:rPr lang="en-US" dirty="0"/>
              <a:t> | Informational</a:t>
            </a:r>
          </a:p>
          <a:p>
            <a:pPr lvl="1"/>
            <a:r>
              <a:rPr lang="en-US" dirty="0"/>
              <a:t>The request was received, continuing processing</a:t>
            </a:r>
          </a:p>
          <a:p>
            <a:r>
              <a:rPr lang="en-US" dirty="0">
                <a:solidFill>
                  <a:schemeClr val="accent1"/>
                </a:solidFill>
              </a:rPr>
              <a:t>2xx</a:t>
            </a:r>
            <a:r>
              <a:rPr lang="en-US" dirty="0"/>
              <a:t> | Successful</a:t>
            </a:r>
          </a:p>
          <a:p>
            <a:pPr lvl="1"/>
            <a:r>
              <a:rPr lang="en-US" dirty="0"/>
              <a:t>The request was successfully received, understood, and accepted</a:t>
            </a:r>
          </a:p>
          <a:p>
            <a:r>
              <a:rPr lang="en-US" dirty="0">
                <a:solidFill>
                  <a:srgbClr val="00B0F0"/>
                </a:solidFill>
              </a:rPr>
              <a:t>3xx</a:t>
            </a:r>
            <a:r>
              <a:rPr lang="en-US" dirty="0"/>
              <a:t> | Redirection</a:t>
            </a:r>
          </a:p>
          <a:p>
            <a:pPr lvl="1"/>
            <a:r>
              <a:rPr lang="en-US" dirty="0"/>
              <a:t>Further action needs to be taken in order to complete the request</a:t>
            </a:r>
          </a:p>
          <a:p>
            <a:r>
              <a:rPr lang="en-US" dirty="0">
                <a:solidFill>
                  <a:srgbClr val="C00000"/>
                </a:solidFill>
              </a:rPr>
              <a:t>4xx</a:t>
            </a:r>
            <a:r>
              <a:rPr lang="en-US" dirty="0"/>
              <a:t> | Client Error</a:t>
            </a:r>
          </a:p>
          <a:p>
            <a:pPr lvl="1"/>
            <a:r>
              <a:rPr lang="en-US" dirty="0"/>
              <a:t>The request contains bad syntax or cannot be fulfilled</a:t>
            </a:r>
          </a:p>
          <a:p>
            <a:r>
              <a:rPr lang="en-US" dirty="0">
                <a:solidFill>
                  <a:srgbClr val="C00000"/>
                </a:solidFill>
              </a:rPr>
              <a:t>5xx</a:t>
            </a:r>
            <a:r>
              <a:rPr lang="en-US" dirty="0"/>
              <a:t> | Server Error</a:t>
            </a:r>
          </a:p>
          <a:p>
            <a:pPr lvl="1"/>
            <a:r>
              <a:rPr lang="en-US" dirty="0"/>
              <a:t>The server failed to fulfill an apparently valid request</a:t>
            </a:r>
          </a:p>
          <a:p>
            <a:pPr lvl="1"/>
            <a:endParaRPr lang="en-US" sz="1000" dirty="0"/>
          </a:p>
          <a:p>
            <a:pPr marL="450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629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2F116-B41E-B68F-EC94-A8ECE1D95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Audience Poll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A6AC7-C47C-16AA-2D9F-3E5C48055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What is your experience level with REST API?  In a scale of 1 to 10 (you can’t use 7), in the aggregate, how do you rate yourself on these skills: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Networking basics: HTTP, JSON, Client-Server Architecture, HTTP Status Codes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REST API concepts (e.g., Resource Modeling, AuthN/</a:t>
            </a:r>
            <a:r>
              <a:rPr lang="en-US" dirty="0" err="1">
                <a:solidFill>
                  <a:schemeClr val="tx1"/>
                </a:solidFill>
              </a:rPr>
              <a:t>AuthR</a:t>
            </a:r>
            <a:r>
              <a:rPr lang="en-US" dirty="0">
                <a:solidFill>
                  <a:schemeClr val="tx1"/>
                </a:solidFill>
              </a:rPr>
              <a:t>, “</a:t>
            </a:r>
            <a:r>
              <a:rPr lang="en-US" dirty="0" err="1">
                <a:solidFill>
                  <a:schemeClr val="tx1"/>
                </a:solidFill>
              </a:rPr>
              <a:t>ilities</a:t>
            </a:r>
            <a:r>
              <a:rPr lang="en-US" dirty="0">
                <a:solidFill>
                  <a:schemeClr val="tx1"/>
                </a:solidFill>
              </a:rPr>
              <a:t>”, Four 9s, etc.)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Run-Time environments: PCs, VMs, Containers, Orchestrations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And so on, and so forth…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981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28CC7-7265-0E7D-FA8C-7DE48728C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6054-DEEC-55A8-7550-A464B988B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HTTP</a:t>
            </a:r>
            <a:r>
              <a:rPr lang="en-US" dirty="0"/>
              <a:t> Verbs |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dirty="0"/>
              <a:t> Method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03D70-7CCF-B420-EACC-B4A14863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426301" cy="40587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 requests transfer (to the client) of an existing selected representation for the target resource</a:t>
            </a:r>
          </a:p>
          <a:p>
            <a:r>
              <a:rPr lang="en-US" dirty="0"/>
              <a:t>See </a:t>
            </a:r>
            <a:r>
              <a:rPr lang="en-US" dirty="0">
                <a:solidFill>
                  <a:srgbClr val="FFC000"/>
                </a:solidFill>
              </a:rPr>
              <a:t>RFC 9110 </a:t>
            </a:r>
            <a:r>
              <a:rPr lang="en-US" dirty="0"/>
              <a:t>| </a:t>
            </a:r>
            <a:r>
              <a:rPr lang="en-US" dirty="0">
                <a:solidFill>
                  <a:srgbClr val="FFC000"/>
                </a:solidFill>
              </a:rPr>
              <a:t>Part 9.3.1 </a:t>
            </a:r>
            <a:r>
              <a:rPr lang="en-US" dirty="0"/>
              <a:t>for more information</a:t>
            </a:r>
          </a:p>
          <a:p>
            <a:r>
              <a:rPr lang="en-US" dirty="0"/>
              <a:t>It can be used to return multiple resources or a single resource</a:t>
            </a:r>
          </a:p>
          <a:p>
            <a:r>
              <a:rPr lang="en-US" dirty="0"/>
              <a:t>For single resource retrieval, it is an idempotent request (same request {id} returns the same data)</a:t>
            </a:r>
          </a:p>
          <a:p>
            <a:r>
              <a:rPr lang="en-US" dirty="0"/>
              <a:t>Response for request may be cached. Can override with Cache-Control header field</a:t>
            </a:r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E16AEC-794A-BF31-6DF1-42F721A8A096}"/>
              </a:ext>
            </a:extLst>
          </p:cNvPr>
          <p:cNvSpPr txBox="1">
            <a:spLocks/>
          </p:cNvSpPr>
          <p:nvPr/>
        </p:nvSpPr>
        <p:spPr>
          <a:xfrm>
            <a:off x="5464459" y="1732449"/>
            <a:ext cx="6047837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GET</a:t>
            </a:r>
            <a:r>
              <a:rPr lang="en-US" dirty="0"/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/v1/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books?search-filters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={}</a:t>
            </a:r>
            <a:endParaRPr lang="en-US" dirty="0"/>
          </a:p>
          <a:p>
            <a:pPr lvl="2"/>
            <a:r>
              <a:rPr lang="en-US" sz="1400" dirty="0"/>
              <a:t>Show me a list of books</a:t>
            </a:r>
          </a:p>
          <a:p>
            <a:pPr lvl="2"/>
            <a:r>
              <a:rPr lang="en-US" sz="1400" dirty="0"/>
              <a:t>Responds with {JSON} with a list of book resources, data about each book is high-level</a:t>
            </a:r>
          </a:p>
          <a:p>
            <a:pPr lvl="2"/>
            <a:r>
              <a:rPr lang="en-US" sz="1400" dirty="0"/>
              <a:t>May do pagination based on filters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GET</a:t>
            </a:r>
            <a:r>
              <a:rPr lang="en-US" dirty="0"/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/v1/books/{id}</a:t>
            </a:r>
          </a:p>
          <a:p>
            <a:pPr lvl="2"/>
            <a:r>
              <a:rPr lang="en-US" sz="1400" dirty="0"/>
              <a:t>Show me book with ID =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{id}</a:t>
            </a:r>
          </a:p>
          <a:p>
            <a:pPr lvl="2"/>
            <a:r>
              <a:rPr lang="en-US" sz="1400" dirty="0"/>
              <a:t>Responds with {JSON} with data about that specific book-id</a:t>
            </a:r>
          </a:p>
          <a:p>
            <a:pPr lvl="2"/>
            <a:r>
              <a:rPr lang="en-US" sz="1400" dirty="0"/>
              <a:t>Payload may contain data about a book resource and immediate, related, resources (e.g., Author)</a:t>
            </a:r>
          </a:p>
          <a:p>
            <a:pPr marL="450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691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DF655-C30A-234F-9A63-822286659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1B388-4223-BB71-7139-B0DB996F9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HTTP</a:t>
            </a:r>
            <a:r>
              <a:rPr lang="en-US" dirty="0"/>
              <a:t> Verbs |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POST</a:t>
            </a:r>
            <a:r>
              <a:rPr lang="en-US" dirty="0"/>
              <a:t> Request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3E532-D786-18BD-AAE2-F5F6C8470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426301" cy="405875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It requests that the target resource interprets the payload in the request to create a new instance of the resource</a:t>
            </a:r>
          </a:p>
          <a:p>
            <a:r>
              <a:rPr lang="en-US" dirty="0"/>
              <a:t>Make user to validate the client input (trust but verify)</a:t>
            </a:r>
          </a:p>
          <a:p>
            <a:r>
              <a:rPr lang="en-US" dirty="0"/>
              <a:t>See </a:t>
            </a:r>
            <a:r>
              <a:rPr lang="en-US" dirty="0">
                <a:solidFill>
                  <a:srgbClr val="FFC000"/>
                </a:solidFill>
              </a:rPr>
              <a:t>RFC 9110 </a:t>
            </a:r>
            <a:r>
              <a:rPr lang="en-US" dirty="0"/>
              <a:t>| </a:t>
            </a:r>
            <a:r>
              <a:rPr lang="en-US" dirty="0">
                <a:solidFill>
                  <a:srgbClr val="FFC000"/>
                </a:solidFill>
              </a:rPr>
              <a:t>Part 9.3.3 </a:t>
            </a:r>
            <a:r>
              <a:rPr lang="en-US" dirty="0"/>
              <a:t>for more information</a:t>
            </a:r>
          </a:p>
          <a:p>
            <a:r>
              <a:rPr lang="en-US" dirty="0"/>
              <a:t>It may be used create resources in-bulk.</a:t>
            </a:r>
          </a:p>
          <a:p>
            <a:r>
              <a:rPr lang="en-US" dirty="0"/>
              <a:t>Not idempotent</a:t>
            </a:r>
          </a:p>
          <a:p>
            <a:r>
              <a:rPr lang="en-US" dirty="0"/>
              <a:t>Bulk updates is not “pure” REST but the pragmatic benefits usually outweigh the theoretical REST ~ use the pattern guided by experience</a:t>
            </a:r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F2D453-C6DA-2345-B9F8-9ED97412238D}"/>
              </a:ext>
            </a:extLst>
          </p:cNvPr>
          <p:cNvSpPr txBox="1">
            <a:spLocks/>
          </p:cNvSpPr>
          <p:nvPr/>
        </p:nvSpPr>
        <p:spPr>
          <a:xfrm>
            <a:off x="5464459" y="1732449"/>
            <a:ext cx="6047837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Examples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POST</a:t>
            </a:r>
            <a:r>
              <a:rPr lang="en-US" dirty="0"/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/v1/books + {JSON}</a:t>
            </a:r>
            <a:endParaRPr lang="en-US" dirty="0"/>
          </a:p>
          <a:p>
            <a:pPr lvl="2"/>
            <a:r>
              <a:rPr lang="en-US" sz="1400" dirty="0"/>
              <a:t>Add a new book resource</a:t>
            </a:r>
          </a:p>
          <a:p>
            <a:pPr lvl="2"/>
            <a:r>
              <a:rPr lang="en-US" sz="1400" dirty="0"/>
              <a:t>Server responds with</a:t>
            </a:r>
          </a:p>
          <a:p>
            <a:pPr lvl="3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HTTP 200 – OK</a:t>
            </a:r>
          </a:p>
          <a:p>
            <a:pPr lvl="3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HTTP 201 – Created</a:t>
            </a:r>
            <a:r>
              <a:rPr lang="en-US" sz="1200" dirty="0"/>
              <a:t> 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POST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/v1/bulk/books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Body: [{JSON book1}, {JSON book2}, etc.]</a:t>
            </a:r>
          </a:p>
          <a:p>
            <a:pPr lvl="2"/>
            <a:r>
              <a:rPr lang="en-US" sz="1400" dirty="0"/>
              <a:t>Server responds with</a:t>
            </a:r>
          </a:p>
          <a:p>
            <a:pPr lvl="3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HTTP 200 – OK</a:t>
            </a:r>
            <a:r>
              <a:rPr lang="en-US" sz="1200" dirty="0"/>
              <a:t>  (if it can finish it in reasonable amount of time)</a:t>
            </a:r>
          </a:p>
          <a:p>
            <a:pPr lvl="3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HTTP 202 – Accepted</a:t>
            </a:r>
            <a:r>
              <a:rPr lang="en-US" sz="1200" dirty="0"/>
              <a:t> (if client needs to call back to get the results async)</a:t>
            </a:r>
          </a:p>
        </p:txBody>
      </p:sp>
    </p:spTree>
    <p:extLst>
      <p:ext uri="{BB962C8B-B14F-4D97-AF65-F5344CB8AC3E}">
        <p14:creationId xmlns:p14="http://schemas.microsoft.com/office/powerpoint/2010/main" val="11281631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D543D-6E58-D4C5-A26D-6BBC75856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CDE81-90FE-AA55-81E7-41294C46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HTTP</a:t>
            </a:r>
            <a:r>
              <a:rPr lang="en-US" dirty="0"/>
              <a:t> Verbs |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PUT</a:t>
            </a:r>
            <a:r>
              <a:rPr lang="en-US" dirty="0"/>
              <a:t> Request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884E1-E518-A8F9-2331-F182C7FD3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426301" cy="4058751"/>
          </a:xfrm>
        </p:spPr>
        <p:txBody>
          <a:bodyPr>
            <a:normAutofit/>
          </a:bodyPr>
          <a:lstStyle/>
          <a:p>
            <a:r>
              <a:rPr lang="en-US" dirty="0"/>
              <a:t>It requests that the target resource be “created” or “replaced” with the state defined in the representation {JSON}</a:t>
            </a:r>
          </a:p>
          <a:p>
            <a:r>
              <a:rPr lang="en-US" dirty="0"/>
              <a:t>See </a:t>
            </a:r>
            <a:r>
              <a:rPr lang="en-US" dirty="0">
                <a:solidFill>
                  <a:srgbClr val="FFC000"/>
                </a:solidFill>
              </a:rPr>
              <a:t>RFC 9110 </a:t>
            </a:r>
            <a:r>
              <a:rPr lang="en-US" dirty="0"/>
              <a:t>| </a:t>
            </a:r>
            <a:r>
              <a:rPr lang="en-US" dirty="0">
                <a:solidFill>
                  <a:srgbClr val="FFC000"/>
                </a:solidFill>
              </a:rPr>
              <a:t>Part 9.3.4 </a:t>
            </a:r>
            <a:r>
              <a:rPr lang="en-US" dirty="0"/>
              <a:t>for more information</a:t>
            </a:r>
          </a:p>
          <a:p>
            <a:r>
              <a:rPr lang="en-US" dirty="0"/>
              <a:t>Some frameworks interpret this literally ~ watch out~ Test! Test! Test!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8F673D-A54B-73F0-EC42-3721241540EE}"/>
              </a:ext>
            </a:extLst>
          </p:cNvPr>
          <p:cNvSpPr txBox="1">
            <a:spLocks/>
          </p:cNvSpPr>
          <p:nvPr/>
        </p:nvSpPr>
        <p:spPr>
          <a:xfrm>
            <a:off x="5464459" y="1732449"/>
            <a:ext cx="6047837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PUT</a:t>
            </a:r>
            <a:r>
              <a:rPr lang="en-US" dirty="0"/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/v1/books/{id} + {JSON}</a:t>
            </a:r>
            <a:endParaRPr lang="en-US" dirty="0"/>
          </a:p>
          <a:p>
            <a:pPr lvl="2"/>
            <a:r>
              <a:rPr lang="en-US" sz="1400" dirty="0"/>
              <a:t>Update an existing book resource based on JSON body</a:t>
            </a:r>
          </a:p>
          <a:p>
            <a:pPr lvl="2"/>
            <a:r>
              <a:rPr lang="en-US" sz="1400" dirty="0"/>
              <a:t>Server responds with</a:t>
            </a:r>
          </a:p>
          <a:p>
            <a:pPr lvl="3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HTTP 200 – OK</a:t>
            </a:r>
          </a:p>
          <a:p>
            <a:pPr lvl="3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HTTP 204 – No Content</a:t>
            </a:r>
            <a:r>
              <a:rPr lang="en-US" sz="1200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91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7B6EF-2E43-57A6-C394-942D9B89C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2DB74-B7A4-F8CF-2946-8CA1F60A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HTTP</a:t>
            </a:r>
            <a:r>
              <a:rPr lang="en-US" dirty="0"/>
              <a:t> Verbs |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PATCH</a:t>
            </a:r>
            <a:r>
              <a:rPr lang="en-US" dirty="0"/>
              <a:t> Request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4C298-7AC5-D08A-C9E9-09113277D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426301" cy="40587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requests that the target resource be “created” or “replaced” with the state defined in the representation {JSON}</a:t>
            </a:r>
          </a:p>
          <a:p>
            <a:r>
              <a:rPr lang="en-US" dirty="0"/>
              <a:t>See </a:t>
            </a:r>
            <a:r>
              <a:rPr lang="en-US" dirty="0">
                <a:solidFill>
                  <a:srgbClr val="FFC000"/>
                </a:solidFill>
              </a:rPr>
              <a:t>RFC 9110 </a:t>
            </a:r>
            <a:r>
              <a:rPr lang="en-US" dirty="0"/>
              <a:t>| </a:t>
            </a:r>
            <a:r>
              <a:rPr lang="en-US" dirty="0">
                <a:solidFill>
                  <a:srgbClr val="FFC000"/>
                </a:solidFill>
              </a:rPr>
              <a:t>Part 9.3.4 </a:t>
            </a:r>
            <a:r>
              <a:rPr lang="en-US" dirty="0"/>
              <a:t>for more information</a:t>
            </a:r>
          </a:p>
          <a:p>
            <a:r>
              <a:rPr lang="en-US" dirty="0"/>
              <a:t>It is idempotent assuming you are not tracking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LastUpdated</a:t>
            </a:r>
            <a:r>
              <a:rPr lang="en-US" dirty="0"/>
              <a:t> timestamp</a:t>
            </a:r>
          </a:p>
          <a:p>
            <a:r>
              <a:rPr lang="en-US" dirty="0"/>
              <a:t>Some frameworks interpret this literally ~ watch out ~ Test! Test! Test!</a:t>
            </a:r>
          </a:p>
          <a:p>
            <a:pPr lvl="2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F2242D-752C-1F24-7379-550D870C387F}"/>
              </a:ext>
            </a:extLst>
          </p:cNvPr>
          <p:cNvSpPr txBox="1">
            <a:spLocks/>
          </p:cNvSpPr>
          <p:nvPr/>
        </p:nvSpPr>
        <p:spPr>
          <a:xfrm>
            <a:off x="5464459" y="1732449"/>
            <a:ext cx="6047837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PATCH</a:t>
            </a:r>
            <a:r>
              <a:rPr lang="en-US" dirty="0"/>
              <a:t> </a:t>
            </a:r>
          </a:p>
          <a:p>
            <a:pPr lvl="2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/v1/books/{id} + {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isChkeckedOut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true}</a:t>
            </a:r>
            <a:endParaRPr lang="en-US" dirty="0"/>
          </a:p>
          <a:p>
            <a:pPr lvl="1"/>
            <a:r>
              <a:rPr lang="en-US" sz="1600" dirty="0"/>
              <a:t>Update specific attribute(s) of an existing book resource based on JSON body</a:t>
            </a:r>
          </a:p>
          <a:p>
            <a:pPr lvl="1"/>
            <a:r>
              <a:rPr lang="en-US" sz="1600" dirty="0"/>
              <a:t>Server responds with</a:t>
            </a:r>
          </a:p>
          <a:p>
            <a:pPr lvl="2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 200 – OK</a:t>
            </a:r>
          </a:p>
          <a:p>
            <a:pPr lvl="2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 204 – No Content</a:t>
            </a:r>
            <a:r>
              <a:rPr lang="en-US" sz="1400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2203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D03D6-5C0F-CA3E-86DD-0A6FA99A1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EBFD-EE04-2F40-FE40-9696A5DE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HTTP</a:t>
            </a:r>
            <a:r>
              <a:rPr lang="en-US" dirty="0"/>
              <a:t> Verbs |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dirty="0"/>
              <a:t> Request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CD8A8-33CB-02AA-5E7B-A58AD3EB3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426301" cy="40587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requests that the target resource be “created” or “replaced” with the state defined in the representation {JSON}</a:t>
            </a:r>
          </a:p>
          <a:p>
            <a:r>
              <a:rPr lang="en-US" dirty="0"/>
              <a:t>See </a:t>
            </a:r>
            <a:r>
              <a:rPr lang="en-US" dirty="0">
                <a:solidFill>
                  <a:srgbClr val="FFC000"/>
                </a:solidFill>
              </a:rPr>
              <a:t>RFC 9110 </a:t>
            </a:r>
            <a:r>
              <a:rPr lang="en-US" dirty="0"/>
              <a:t>| </a:t>
            </a:r>
            <a:r>
              <a:rPr lang="en-US" dirty="0">
                <a:solidFill>
                  <a:srgbClr val="FFC000"/>
                </a:solidFill>
              </a:rPr>
              <a:t>Part 9.3.4 </a:t>
            </a:r>
            <a:r>
              <a:rPr lang="en-US" dirty="0"/>
              <a:t>for more information</a:t>
            </a:r>
          </a:p>
          <a:p>
            <a:r>
              <a:rPr lang="en-US" dirty="0"/>
              <a:t>It is idempotent assuming you are not tracking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LastUpdated</a:t>
            </a:r>
            <a:r>
              <a:rPr lang="en-US" dirty="0"/>
              <a:t> timestamp</a:t>
            </a:r>
          </a:p>
          <a:p>
            <a:r>
              <a:rPr lang="en-US" dirty="0"/>
              <a:t>Some frameworks interpret this literally ~ watch out ~ Test! Test! Test!</a:t>
            </a:r>
          </a:p>
          <a:p>
            <a:pPr lvl="2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7415D7-A45F-15C7-D773-2BB4528627DD}"/>
              </a:ext>
            </a:extLst>
          </p:cNvPr>
          <p:cNvSpPr txBox="1">
            <a:spLocks/>
          </p:cNvSpPr>
          <p:nvPr/>
        </p:nvSpPr>
        <p:spPr>
          <a:xfrm>
            <a:off x="5464459" y="1732449"/>
            <a:ext cx="6047837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DELETE</a:t>
            </a:r>
            <a:r>
              <a:rPr lang="en-US" dirty="0"/>
              <a:t> </a:t>
            </a:r>
          </a:p>
          <a:p>
            <a:pPr lvl="2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/v1/books/{id}</a:t>
            </a:r>
            <a:endParaRPr lang="en-US" dirty="0"/>
          </a:p>
          <a:p>
            <a:pPr lvl="1"/>
            <a:r>
              <a:rPr lang="en-US" sz="1600" dirty="0"/>
              <a:t>Server responds with</a:t>
            </a:r>
          </a:p>
          <a:p>
            <a:pPr lvl="2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 200 – OK</a:t>
            </a:r>
          </a:p>
          <a:p>
            <a:pPr lvl="2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 204 – No Content</a:t>
            </a:r>
            <a:r>
              <a:rPr lang="en-US" sz="1400" dirty="0"/>
              <a:t>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DELETE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/v1/bulk/books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Body: [{JSON book1}, {JSON book2}, etc.]</a:t>
            </a:r>
          </a:p>
          <a:p>
            <a:pPr lvl="2"/>
            <a:r>
              <a:rPr lang="en-US" sz="1400" dirty="0"/>
              <a:t>Server responds with</a:t>
            </a:r>
          </a:p>
          <a:p>
            <a:pPr lvl="3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HTTP 200 – OK</a:t>
            </a:r>
            <a:r>
              <a:rPr lang="en-US" sz="1200" dirty="0"/>
              <a:t>  (if it can finish it in reasonable amount of time)</a:t>
            </a:r>
          </a:p>
          <a:p>
            <a:pPr lvl="3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HTTP 202 – Accepted</a:t>
            </a:r>
            <a:r>
              <a:rPr lang="en-US" sz="1200" dirty="0"/>
              <a:t> (if client needs to call back to get the results async)</a:t>
            </a:r>
          </a:p>
          <a:p>
            <a:pPr lvl="1"/>
            <a:endParaRPr lang="en-US" sz="1400" dirty="0"/>
          </a:p>
          <a:p>
            <a:pPr lvl="2"/>
            <a:r>
              <a:rPr lang="en-US" dirty="0"/>
              <a:t>[{book-id-1}, {book-id-2}, …]</a:t>
            </a:r>
          </a:p>
        </p:txBody>
      </p:sp>
    </p:spTree>
    <p:extLst>
      <p:ext uri="{BB962C8B-B14F-4D97-AF65-F5344CB8AC3E}">
        <p14:creationId xmlns:p14="http://schemas.microsoft.com/office/powerpoint/2010/main" val="35377691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5F37A-C20A-04B5-FD50-DAA1C2374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8E1E4-718D-52FE-0FBF-162BC449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Design | HTTP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09AD2-F26E-E5EC-3F58-926DB1ED7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887" y="1580049"/>
            <a:ext cx="5459573" cy="503106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Map requests/responses from </a:t>
            </a:r>
            <a:r>
              <a:rPr lang="en-US" dirty="0">
                <a:solidFill>
                  <a:srgbClr val="FFC000"/>
                </a:solidFill>
              </a:rPr>
              <a:t>HTTP</a:t>
            </a:r>
            <a:r>
              <a:rPr lang="en-US" dirty="0"/>
              <a:t> Verbs to </a:t>
            </a:r>
            <a:r>
              <a:rPr lang="en-US" dirty="0">
                <a:solidFill>
                  <a:srgbClr val="FFC000"/>
                </a:solidFill>
              </a:rPr>
              <a:t>HTTP</a:t>
            </a:r>
            <a:r>
              <a:rPr lang="en-US" dirty="0"/>
              <a:t> Status Codes</a:t>
            </a:r>
          </a:p>
          <a:p>
            <a:r>
              <a:rPr lang="en-US" dirty="0">
                <a:solidFill>
                  <a:srgbClr val="00B050"/>
                </a:solidFill>
              </a:rPr>
              <a:t>GET</a:t>
            </a:r>
            <a:r>
              <a:rPr lang="en-US" dirty="0"/>
              <a:t> – Retrieve a resource</a:t>
            </a:r>
          </a:p>
          <a:p>
            <a:pPr lvl="1"/>
            <a:r>
              <a:rPr lang="en-US" dirty="0"/>
              <a:t>200 Ok; 304 Not Modified; 404 Not Found</a:t>
            </a:r>
          </a:p>
          <a:p>
            <a:r>
              <a:rPr lang="en-US" dirty="0">
                <a:solidFill>
                  <a:srgbClr val="00B0F0"/>
                </a:solidFill>
              </a:rPr>
              <a:t>POST</a:t>
            </a:r>
            <a:r>
              <a:rPr lang="en-US" dirty="0"/>
              <a:t> – Create a resource</a:t>
            </a:r>
          </a:p>
          <a:p>
            <a:pPr lvl="1"/>
            <a:r>
              <a:rPr lang="en-US" dirty="0"/>
              <a:t>201 Created; 200 OK + JSON; 202 Accepted (callback is needed to ensure creation was OK); 204 No Content is acceptable for “action” style POST operations (e.g., command type of endpoint)</a:t>
            </a:r>
          </a:p>
          <a:p>
            <a:r>
              <a:rPr lang="en-US" dirty="0">
                <a:solidFill>
                  <a:srgbClr val="FFC000"/>
                </a:solidFill>
              </a:rPr>
              <a:t>PUT</a:t>
            </a:r>
            <a:r>
              <a:rPr lang="en-US" dirty="0"/>
              <a:t> – Replace a whole resource</a:t>
            </a:r>
          </a:p>
          <a:p>
            <a:pPr lvl="1"/>
            <a:r>
              <a:rPr lang="en-US" dirty="0"/>
              <a:t>204 No Content; 200 OK + JSON</a:t>
            </a:r>
          </a:p>
          <a:p>
            <a:r>
              <a:rPr lang="en-US" dirty="0">
                <a:solidFill>
                  <a:srgbClr val="FFC000"/>
                </a:solidFill>
              </a:rPr>
              <a:t>PATCH</a:t>
            </a:r>
            <a:r>
              <a:rPr lang="en-US" dirty="0"/>
              <a:t> – Partially update a resource</a:t>
            </a:r>
          </a:p>
          <a:p>
            <a:pPr lvl="1"/>
            <a:r>
              <a:rPr lang="en-US" dirty="0"/>
              <a:t>200 OK; 204 No Content; 404 Not Found; 409 Conflict / 412 Precondition Failed common when using e-Tags</a:t>
            </a:r>
          </a:p>
          <a:p>
            <a:r>
              <a:rPr lang="en-US" dirty="0">
                <a:solidFill>
                  <a:srgbClr val="FF0000"/>
                </a:solidFill>
              </a:rPr>
              <a:t>DELETE</a:t>
            </a:r>
            <a:r>
              <a:rPr lang="en-US" dirty="0"/>
              <a:t> – Remove a resource</a:t>
            </a:r>
          </a:p>
          <a:p>
            <a:pPr lvl="1"/>
            <a:r>
              <a:rPr lang="en-US" dirty="0"/>
              <a:t>204 No Content; 200 OK + JSON; 404 Not Found; 202 Accepted (for asynchronous deletes)</a:t>
            </a:r>
          </a:p>
          <a:p>
            <a:r>
              <a:rPr lang="en-US" dirty="0">
                <a:solidFill>
                  <a:schemeClr val="accent3"/>
                </a:solidFill>
              </a:rPr>
              <a:t>HEAD</a:t>
            </a:r>
            <a:r>
              <a:rPr lang="en-US" dirty="0"/>
              <a:t> – Retrieves headers only</a:t>
            </a:r>
          </a:p>
          <a:p>
            <a:pPr lvl="1"/>
            <a:r>
              <a:rPr lang="en-US" dirty="0"/>
              <a:t>200 OK; </a:t>
            </a:r>
          </a:p>
          <a:p>
            <a:r>
              <a:rPr lang="en-US" dirty="0">
                <a:solidFill>
                  <a:schemeClr val="accent3"/>
                </a:solidFill>
              </a:rPr>
              <a:t>OPTIONS</a:t>
            </a:r>
            <a:r>
              <a:rPr lang="en-US" dirty="0"/>
              <a:t> – Discovery methods/metadata</a:t>
            </a:r>
          </a:p>
          <a:p>
            <a:pPr lvl="1"/>
            <a:r>
              <a:rPr lang="en-US" dirty="0"/>
              <a:t>204 No Content or 200 OK with “Allow” and “CORS” headers; 404 Not Found if “target” option is required</a:t>
            </a:r>
          </a:p>
          <a:p>
            <a:pPr lvl="2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0963A6-B3B4-058B-8767-9F094B77099A}"/>
              </a:ext>
            </a:extLst>
          </p:cNvPr>
          <p:cNvSpPr txBox="1">
            <a:spLocks/>
          </p:cNvSpPr>
          <p:nvPr/>
        </p:nvSpPr>
        <p:spPr>
          <a:xfrm>
            <a:off x="6373368" y="1580051"/>
            <a:ext cx="5532120" cy="266276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Cross-cutting HTTP Status Codes for any HTTP Verb</a:t>
            </a:r>
          </a:p>
          <a:p>
            <a:pPr lvl="1"/>
            <a:r>
              <a:rPr lang="en-US" dirty="0"/>
              <a:t>400 Bad Request</a:t>
            </a:r>
          </a:p>
          <a:p>
            <a:pPr lvl="1"/>
            <a:r>
              <a:rPr lang="en-US" dirty="0"/>
              <a:t>401 Unauthorized</a:t>
            </a:r>
          </a:p>
          <a:p>
            <a:pPr lvl="1"/>
            <a:r>
              <a:rPr lang="en-US" dirty="0"/>
              <a:t>403 Forbidden</a:t>
            </a:r>
          </a:p>
          <a:p>
            <a:pPr lvl="1"/>
            <a:r>
              <a:rPr lang="en-US" dirty="0"/>
              <a:t>405 Method not Allowed</a:t>
            </a:r>
          </a:p>
          <a:p>
            <a:pPr lvl="1"/>
            <a:r>
              <a:rPr lang="en-US" dirty="0"/>
              <a:t>415 Unsupported Media Type</a:t>
            </a:r>
          </a:p>
          <a:p>
            <a:pPr lvl="1"/>
            <a:r>
              <a:rPr lang="en-US" dirty="0"/>
              <a:t>429 Too many requests (specially for quotas)</a:t>
            </a:r>
          </a:p>
          <a:p>
            <a:pPr lvl="1"/>
            <a:r>
              <a:rPr lang="en-US" dirty="0"/>
              <a:t>500 Internal Server Error</a:t>
            </a:r>
          </a:p>
          <a:p>
            <a:pPr lvl="1"/>
            <a:r>
              <a:rPr lang="en-US" dirty="0"/>
              <a:t>503 Service Unavailable</a:t>
            </a:r>
          </a:p>
          <a:p>
            <a:r>
              <a:rPr lang="en-US" dirty="0"/>
              <a:t>More Info – Check out RFC 9110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CE2634-3AF9-C359-5236-E1C014BB1F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104" y="4242816"/>
            <a:ext cx="5191496" cy="232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412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EAA12-0E4F-DD04-0FB7-68254602F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DDFBF-0239-975F-0879-2A6F8B0D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25" y="963507"/>
            <a:ext cx="6849344" cy="4995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 dirty="0"/>
              <a:t>The</a:t>
            </a:r>
            <a:br>
              <a:rPr lang="en-US" sz="5200" dirty="0"/>
            </a:br>
            <a:r>
              <a:rPr lang="en-US" sz="5200" dirty="0"/>
              <a:t>Recap 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94732-554A-B817-3CF2-24C5282F4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031" y="957287"/>
            <a:ext cx="2760795" cy="4995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1"/>
                </a:solidFill>
              </a:rPr>
              <a:t>Day</a:t>
            </a:r>
          </a:p>
          <a:p>
            <a:pPr marL="0" indent="0" algn="r">
              <a:buNone/>
            </a:pPr>
            <a:r>
              <a:rPr lang="en-US" dirty="0">
                <a:solidFill>
                  <a:schemeClr val="tx1"/>
                </a:solidFill>
              </a:rPr>
              <a:t>Uno</a:t>
            </a:r>
          </a:p>
        </p:txBody>
      </p:sp>
    </p:spTree>
    <p:extLst>
      <p:ext uri="{BB962C8B-B14F-4D97-AF65-F5344CB8AC3E}">
        <p14:creationId xmlns:p14="http://schemas.microsoft.com/office/powerpoint/2010/main" val="754707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1F2D0-7645-8C0D-6D38-1695E40D0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One |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D2E6E-0FA0-9295-55FF-481260CA9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490309" cy="4058751"/>
          </a:xfrm>
        </p:spPr>
        <p:txBody>
          <a:bodyPr/>
          <a:lstStyle/>
          <a:p>
            <a:r>
              <a:rPr lang="en-US" dirty="0"/>
              <a:t>REST is everywhere</a:t>
            </a:r>
          </a:p>
          <a:p>
            <a:r>
              <a:rPr lang="en-US" dirty="0"/>
              <a:t>There are options (</a:t>
            </a:r>
            <a:r>
              <a:rPr lang="en-US" dirty="0" err="1"/>
              <a:t>gRPC</a:t>
            </a:r>
            <a:r>
              <a:rPr lang="en-US" dirty="0"/>
              <a:t>, </a:t>
            </a:r>
            <a:r>
              <a:rPr lang="en-US" dirty="0" err="1"/>
              <a:t>GraphQL</a:t>
            </a:r>
            <a:r>
              <a:rPr lang="en-US" dirty="0"/>
              <a:t>) and trade-offs</a:t>
            </a:r>
          </a:p>
          <a:p>
            <a:r>
              <a:rPr lang="en-US" dirty="0"/>
              <a:t>Domain Analysis helps a lot – goes a long way</a:t>
            </a:r>
          </a:p>
          <a:p>
            <a:r>
              <a:rPr lang="en-US" dirty="0"/>
              <a:t>Keep in mind the REST Maturity Model as you design your API surface</a:t>
            </a:r>
          </a:p>
          <a:p>
            <a:r>
              <a:rPr lang="en-US" dirty="0"/>
              <a:t>When in doubt, consult </a:t>
            </a:r>
            <a:r>
              <a:rPr lang="en-US" dirty="0">
                <a:solidFill>
                  <a:srgbClr val="FFC000"/>
                </a:solidFill>
              </a:rPr>
              <a:t>RFC 9110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52E801D-814F-6A93-6B68-EA86D9377845}"/>
              </a:ext>
            </a:extLst>
          </p:cNvPr>
          <p:cNvSpPr txBox="1">
            <a:spLocks/>
          </p:cNvSpPr>
          <p:nvPr/>
        </p:nvSpPr>
        <p:spPr>
          <a:xfrm>
            <a:off x="6090676" y="1732449"/>
            <a:ext cx="4490309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is about `nouns` in your domain</a:t>
            </a:r>
            <a:endParaRPr lang="en-US" dirty="0">
              <a:solidFill>
                <a:srgbClr val="FFC000"/>
              </a:solidFill>
            </a:endParaRPr>
          </a:p>
          <a:p>
            <a:r>
              <a:rPr lang="en-US" dirty="0"/>
              <a:t>Be consistent on how you apply HTTP Verbs</a:t>
            </a:r>
          </a:p>
          <a:p>
            <a:r>
              <a:rPr lang="en-US" dirty="0"/>
              <a:t>Be consistent on how API responses indicate HTTP Status Codes</a:t>
            </a:r>
          </a:p>
          <a:p>
            <a:r>
              <a:rPr lang="en-US" dirty="0"/>
              <a:t>Try to at least meet RMM – Level 2</a:t>
            </a:r>
          </a:p>
          <a:p>
            <a:r>
              <a:rPr lang="en-US" dirty="0"/>
              <a:t>Document with a standard pattern</a:t>
            </a:r>
          </a:p>
          <a:p>
            <a:pPr lvl="1"/>
            <a:r>
              <a:rPr lang="en-US" dirty="0"/>
              <a:t>Open API Spec (Swagger)</a:t>
            </a:r>
          </a:p>
          <a:p>
            <a:pPr lvl="1"/>
            <a:r>
              <a:rPr lang="en-US" dirty="0" err="1"/>
              <a:t>Redoc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9397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AFB35-8825-6FF1-E0E7-562DAE812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949C-7F4E-AEE7-5B78-717699B00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18042-5102-F922-9645-8CC0442B3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4490309" cy="4058751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  <a:ea typeface="+mj-ea"/>
              </a:rPr>
              <a:t>For “</a:t>
            </a:r>
            <a:r>
              <a:rPr lang="en-US" dirty="0">
                <a:solidFill>
                  <a:srgbClr val="6C5200"/>
                </a:solidFill>
                <a:latin typeface="+mj-lt"/>
                <a:ea typeface="+mj-ea"/>
              </a:rPr>
              <a:t>brown</a:t>
            </a:r>
            <a:r>
              <a:rPr lang="en-US" dirty="0">
                <a:latin typeface="+mj-lt"/>
                <a:ea typeface="+mj-ea"/>
              </a:rPr>
              <a:t>” field apps</a:t>
            </a:r>
          </a:p>
          <a:p>
            <a:r>
              <a:rPr lang="en-US" dirty="0">
                <a:latin typeface="+mj-lt"/>
                <a:ea typeface="+mj-ea"/>
              </a:rPr>
              <a:t>Select an API in your environment and score it for</a:t>
            </a:r>
          </a:p>
          <a:p>
            <a:pPr lvl="1"/>
            <a:r>
              <a:rPr lang="en-US" dirty="0">
                <a:latin typeface="+mj-lt"/>
                <a:ea typeface="+mj-ea"/>
              </a:rPr>
              <a:t>How well does it use `resource` based structure (nouns)</a:t>
            </a:r>
          </a:p>
          <a:p>
            <a:pPr lvl="1"/>
            <a:r>
              <a:rPr lang="en-US" dirty="0">
                <a:latin typeface="+mj-lt"/>
                <a:ea typeface="+mj-ea"/>
              </a:rPr>
              <a:t>How well does it map to HTTP Verbs</a:t>
            </a:r>
          </a:p>
          <a:p>
            <a:pPr lvl="1"/>
            <a:r>
              <a:rPr lang="en-US" dirty="0">
                <a:latin typeface="+mj-lt"/>
                <a:ea typeface="+mj-ea"/>
              </a:rPr>
              <a:t>How well does it make use of HTTP Status code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0D9D1A-69BD-FA2E-6F2B-42BC99054B80}"/>
              </a:ext>
            </a:extLst>
          </p:cNvPr>
          <p:cNvSpPr txBox="1">
            <a:spLocks/>
          </p:cNvSpPr>
          <p:nvPr/>
        </p:nvSpPr>
        <p:spPr>
          <a:xfrm>
            <a:off x="5949091" y="1732448"/>
            <a:ext cx="4490309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j-lt"/>
                <a:ea typeface="+mj-ea"/>
              </a:rPr>
              <a:t>For “</a:t>
            </a:r>
            <a:r>
              <a:rPr lang="en-US" dirty="0">
                <a:solidFill>
                  <a:srgbClr val="00B050"/>
                </a:solidFill>
                <a:latin typeface="+mj-lt"/>
                <a:ea typeface="+mj-ea"/>
              </a:rPr>
              <a:t>green</a:t>
            </a:r>
            <a:r>
              <a:rPr lang="en-US" dirty="0">
                <a:latin typeface="+mj-lt"/>
                <a:ea typeface="+mj-ea"/>
              </a:rPr>
              <a:t>” field apps</a:t>
            </a:r>
          </a:p>
          <a:p>
            <a:r>
              <a:rPr lang="en-US" dirty="0">
                <a:latin typeface="+mj-lt"/>
                <a:ea typeface="+mj-ea"/>
              </a:rPr>
              <a:t>Select an API idea you’d like to build for a specific domain</a:t>
            </a:r>
          </a:p>
          <a:p>
            <a:r>
              <a:rPr lang="en-US" dirty="0">
                <a:latin typeface="+mj-lt"/>
                <a:ea typeface="+mj-ea"/>
              </a:rPr>
              <a:t>Design the resources for the domain</a:t>
            </a:r>
          </a:p>
          <a:p>
            <a:r>
              <a:rPr lang="en-US" dirty="0">
                <a:latin typeface="+mj-lt"/>
                <a:ea typeface="+mj-ea"/>
              </a:rPr>
              <a:t>Design routes for operations for each resource, include HTTP Verbs in your design</a:t>
            </a:r>
          </a:p>
          <a:p>
            <a:r>
              <a:rPr lang="en-US" dirty="0">
                <a:latin typeface="+mj-lt"/>
                <a:ea typeface="+mj-ea"/>
              </a:rPr>
              <a:t>Make sure you are designing-in the HTTP Response Codes</a:t>
            </a:r>
          </a:p>
        </p:txBody>
      </p:sp>
    </p:spTree>
    <p:extLst>
      <p:ext uri="{BB962C8B-B14F-4D97-AF65-F5344CB8AC3E}">
        <p14:creationId xmlns:p14="http://schemas.microsoft.com/office/powerpoint/2010/main" val="314151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7471772-E57F-4CD9-9241-D264A2F78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DED014-2B4B-14A1-DECF-BC4EE9412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25" y="963507"/>
            <a:ext cx="6849344" cy="4995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/>
              <a:t>Module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F6F9C-4899-3B51-F98F-5D85BA524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031" y="957287"/>
            <a:ext cx="2760795" cy="4995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>
                <a:solidFill>
                  <a:schemeClr val="tx1"/>
                </a:solidFill>
              </a:rPr>
              <a:t>REST Pre-Requisites | A Fundamentals Recap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CC7E9E-3FF6-4189-9B36-995A779F3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9116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A7BED-2000-DFD1-AB1B-93C2AA60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626A1-2AD8-24C4-7B02-78E2F63C5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HTTP – Hyper-Text Transfer Protocol</a:t>
            </a:r>
          </a:p>
          <a:p>
            <a:pPr lvl="1"/>
            <a:r>
              <a:rPr lang="en-US" dirty="0"/>
              <a:t>Invented circa 1980 by Tim Berners-Lee while working at CERN</a:t>
            </a:r>
          </a:p>
          <a:p>
            <a:pPr lvl="1"/>
            <a:r>
              <a:rPr lang="en-US" dirty="0"/>
              <a:t>Foundational technology for the World Wide Web</a:t>
            </a:r>
          </a:p>
          <a:p>
            <a:pPr lvl="1"/>
            <a:r>
              <a:rPr lang="en-US" dirty="0"/>
              <a:t>Facilitates data transfer over the internet</a:t>
            </a:r>
          </a:p>
          <a:p>
            <a:pPr lvl="1"/>
            <a:r>
              <a:rPr lang="en-US" dirty="0"/>
              <a:t>Enables communication between clients (web-browsers) and servers</a:t>
            </a:r>
          </a:p>
          <a:p>
            <a:pPr lvl="1"/>
            <a:r>
              <a:rPr lang="en-US" dirty="0"/>
              <a:t>Versions</a:t>
            </a:r>
          </a:p>
          <a:p>
            <a:pPr lvl="2"/>
            <a:r>
              <a:rPr lang="en-US" dirty="0"/>
              <a:t>HTTP / 0.9 – 1991</a:t>
            </a:r>
          </a:p>
          <a:p>
            <a:pPr lvl="2"/>
            <a:r>
              <a:rPr lang="en-US" dirty="0"/>
              <a:t>HTTP / 1.0 – 1996</a:t>
            </a:r>
          </a:p>
          <a:p>
            <a:pPr lvl="2"/>
            <a:r>
              <a:rPr lang="en-US" dirty="0"/>
              <a:t>HTTP / 1.1 – 1997</a:t>
            </a:r>
          </a:p>
          <a:p>
            <a:pPr lvl="2"/>
            <a:r>
              <a:rPr lang="en-US" dirty="0"/>
              <a:t>HTTP / 2.0 – 2015</a:t>
            </a:r>
          </a:p>
          <a:p>
            <a:pPr lvl="2"/>
            <a:r>
              <a:rPr lang="en-US" dirty="0"/>
              <a:t>HTTP / 3.0 - 2021</a:t>
            </a:r>
          </a:p>
        </p:txBody>
      </p:sp>
    </p:spTree>
    <p:extLst>
      <p:ext uri="{BB962C8B-B14F-4D97-AF65-F5344CB8AC3E}">
        <p14:creationId xmlns:p14="http://schemas.microsoft.com/office/powerpoint/2010/main" val="150274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A3FD5-3FD1-B826-ED46-A994F80B1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382A1-E700-957F-31F8-B9CFC183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6031B-CAA9-977C-5F2E-C71A42BFE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Request / Response</a:t>
            </a:r>
          </a:p>
          <a:p>
            <a:pPr lvl="1"/>
            <a:r>
              <a:rPr lang="en-US" b="1" dirty="0"/>
              <a:t>REQUEST</a:t>
            </a:r>
          </a:p>
          <a:p>
            <a:pPr lvl="2"/>
            <a:r>
              <a:rPr lang="en-US" dirty="0"/>
              <a:t>Method 	| 	Verbs representing actions </a:t>
            </a:r>
            <a:r>
              <a:rPr lang="en-US" b="1" dirty="0">
                <a:solidFill>
                  <a:schemeClr val="accent1"/>
                </a:solidFill>
              </a:rPr>
              <a:t>GET</a:t>
            </a:r>
            <a:r>
              <a:rPr lang="en-US" b="1" dirty="0"/>
              <a:t>, </a:t>
            </a:r>
            <a:r>
              <a:rPr lang="en-US" b="1" dirty="0">
                <a:solidFill>
                  <a:srgbClr val="00B0F0"/>
                </a:solidFill>
              </a:rPr>
              <a:t>POST</a:t>
            </a:r>
            <a:r>
              <a:rPr lang="en-US" b="1" dirty="0"/>
              <a:t>, </a:t>
            </a:r>
            <a:r>
              <a:rPr lang="en-US" b="1" dirty="0">
                <a:solidFill>
                  <a:srgbClr val="FFC000"/>
                </a:solidFill>
              </a:rPr>
              <a:t>PUT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DELETE</a:t>
            </a:r>
          </a:p>
          <a:p>
            <a:pPr lvl="2"/>
            <a:r>
              <a:rPr lang="en-US" dirty="0"/>
              <a:t>URL 	| 	Address of a </a:t>
            </a:r>
            <a:r>
              <a:rPr lang="en-US" b="1" dirty="0">
                <a:solidFill>
                  <a:schemeClr val="accent1"/>
                </a:solidFill>
              </a:rPr>
              <a:t>resource</a:t>
            </a:r>
            <a:r>
              <a:rPr lang="en-US" dirty="0"/>
              <a:t> on a server</a:t>
            </a:r>
          </a:p>
          <a:p>
            <a:pPr lvl="2"/>
            <a:r>
              <a:rPr lang="en-US" dirty="0"/>
              <a:t>Headers 	| 	Metadata about the request</a:t>
            </a:r>
          </a:p>
          <a:p>
            <a:pPr lvl="2"/>
            <a:r>
              <a:rPr lang="en-US" dirty="0"/>
              <a:t>Body 	| 	Data sent along-side a request, typically used with POST or PUT verbs</a:t>
            </a:r>
          </a:p>
          <a:p>
            <a:pPr lvl="1"/>
            <a:r>
              <a:rPr lang="en-US" b="1" dirty="0"/>
              <a:t>RESPONSE</a:t>
            </a:r>
          </a:p>
          <a:p>
            <a:pPr lvl="2"/>
            <a:r>
              <a:rPr lang="en-US" dirty="0"/>
              <a:t>Status Code	| 	Numeric codes that indicate the result of the request (e.g., 200, 404, 500, etc.)</a:t>
            </a:r>
          </a:p>
          <a:p>
            <a:pPr lvl="2"/>
            <a:r>
              <a:rPr lang="en-US" dirty="0"/>
              <a:t>Headers		|	Metadata about the response</a:t>
            </a:r>
          </a:p>
          <a:p>
            <a:pPr lvl="2"/>
            <a:r>
              <a:rPr lang="en-US" dirty="0"/>
              <a:t>Body		| 	The content of the response (e.g., API data, error message, etc.)</a:t>
            </a:r>
          </a:p>
          <a:p>
            <a:pPr lvl="1"/>
            <a:r>
              <a:rPr lang="en-US" dirty="0"/>
              <a:t>Key Characteristics</a:t>
            </a:r>
          </a:p>
          <a:p>
            <a:pPr lvl="2"/>
            <a:r>
              <a:rPr lang="en-US" dirty="0"/>
              <a:t>Stateless		| Each request is independent. There is no requirement of the server to “remember” prior requests.</a:t>
            </a:r>
          </a:p>
          <a:p>
            <a:pPr lvl="2"/>
            <a:r>
              <a:rPr lang="en-US" dirty="0"/>
              <a:t>Text-Based	| Both req/resp are composed of plain text, making them human readable</a:t>
            </a:r>
          </a:p>
        </p:txBody>
      </p:sp>
    </p:spTree>
    <p:extLst>
      <p:ext uri="{BB962C8B-B14F-4D97-AF65-F5344CB8AC3E}">
        <p14:creationId xmlns:p14="http://schemas.microsoft.com/office/powerpoint/2010/main" val="1598354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6D577-03E4-B8AE-5788-52C5CCC00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089D-B0ED-0D5B-10D0-8DF87E965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625" y="963507"/>
            <a:ext cx="6849344" cy="4995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200" dirty="0"/>
              <a:t>Module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D9B73-F7FD-9AF5-2F9F-B3C398BF4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031" y="957287"/>
            <a:ext cx="2760795" cy="49950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dirty="0">
                <a:solidFill>
                  <a:schemeClr val="tx1"/>
                </a:solidFill>
              </a:rPr>
              <a:t>REST</a:t>
            </a:r>
          </a:p>
          <a:p>
            <a:pPr marL="0" indent="0" algn="r">
              <a:buNone/>
            </a:pPr>
            <a:r>
              <a:rPr lang="en-US" dirty="0">
                <a:solidFill>
                  <a:schemeClr val="tx1"/>
                </a:solidFill>
              </a:rPr>
              <a:t>Philosophy &amp;</a:t>
            </a:r>
          </a:p>
          <a:p>
            <a:pPr marL="0" indent="0" algn="r">
              <a:buNone/>
            </a:pPr>
            <a:r>
              <a:rPr lang="en-US" dirty="0">
                <a:solidFill>
                  <a:schemeClr val="tx1"/>
                </a:solidFill>
              </a:rPr>
              <a:t>Principles</a:t>
            </a:r>
          </a:p>
        </p:txBody>
      </p:sp>
    </p:spTree>
    <p:extLst>
      <p:ext uri="{BB962C8B-B14F-4D97-AF65-F5344CB8AC3E}">
        <p14:creationId xmlns:p14="http://schemas.microsoft.com/office/powerpoint/2010/main" val="1431519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4D4A-92F5-CA4F-EFB6-51A9914D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>
                <a:solidFill>
                  <a:schemeClr val="accent3"/>
                </a:solidFill>
              </a:rPr>
              <a:t>ReST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33C01-CF17-6818-994C-3CD8E5F7A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Re</a:t>
            </a:r>
            <a:r>
              <a:rPr lang="en-US" dirty="0"/>
              <a:t>presentational </a:t>
            </a:r>
            <a:r>
              <a:rPr lang="en-US" b="1" dirty="0">
                <a:solidFill>
                  <a:schemeClr val="accent3"/>
                </a:solidFill>
              </a:rPr>
              <a:t>S</a:t>
            </a:r>
            <a:r>
              <a:rPr lang="en-US" dirty="0"/>
              <a:t>tate </a:t>
            </a:r>
            <a:r>
              <a:rPr lang="en-US" b="1" dirty="0">
                <a:solidFill>
                  <a:schemeClr val="accent3"/>
                </a:solidFill>
              </a:rPr>
              <a:t>T</a:t>
            </a:r>
            <a:r>
              <a:rPr lang="en-US" dirty="0"/>
              <a:t>ransfer</a:t>
            </a:r>
          </a:p>
          <a:p>
            <a:pPr lvl="1"/>
            <a:r>
              <a:rPr lang="en-US" dirty="0"/>
              <a:t>Initial idea proposed by Roy Fielding in his PhD dissertation in 2000</a:t>
            </a:r>
          </a:p>
          <a:p>
            <a:r>
              <a:rPr lang="en-US" dirty="0"/>
              <a:t>Architectural Style</a:t>
            </a:r>
          </a:p>
          <a:p>
            <a:pPr lvl="1"/>
            <a:r>
              <a:rPr lang="en-US" dirty="0"/>
              <a:t>A set of architectural principles or constraints that guide the design of networked systems</a:t>
            </a:r>
          </a:p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Uniform Interface (contract)</a:t>
            </a:r>
          </a:p>
          <a:p>
            <a:pPr lvl="1"/>
            <a:r>
              <a:rPr lang="en-US" dirty="0"/>
              <a:t>Stateless</a:t>
            </a:r>
          </a:p>
          <a:p>
            <a:pPr lvl="1"/>
            <a:r>
              <a:rPr lang="en-US" dirty="0"/>
              <a:t>Client-Server Architecture</a:t>
            </a:r>
          </a:p>
          <a:p>
            <a:pPr lvl="1"/>
            <a:r>
              <a:rPr lang="en-US" dirty="0"/>
              <a:t>Cache-ability</a:t>
            </a:r>
          </a:p>
          <a:p>
            <a:pPr lvl="1"/>
            <a:r>
              <a:rPr lang="en-US" dirty="0"/>
              <a:t>Leverages the capabilities of the Hyper-Text Transfer Protocol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442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6373-46BA-BB1B-EBF3-1AD443CE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 To </a:t>
            </a:r>
            <a:r>
              <a:rPr lang="en-US" dirty="0" err="1"/>
              <a:t>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FCC6B-1175-BDD6-4FA1-2047041EF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chemeClr val="accent3"/>
                </a:solidFill>
              </a:rPr>
              <a:t>GraphQL</a:t>
            </a:r>
            <a:endParaRPr lang="en-US" dirty="0">
              <a:solidFill>
                <a:schemeClr val="accent3"/>
              </a:solidFill>
            </a:endParaRPr>
          </a:p>
          <a:p>
            <a:pPr lvl="1"/>
            <a:r>
              <a:rPr lang="en-US" dirty="0"/>
              <a:t>Open-source query language for APIs developed by Facebook</a:t>
            </a:r>
          </a:p>
          <a:p>
            <a:pPr lvl="1"/>
            <a:r>
              <a:rPr lang="en-US" dirty="0"/>
              <a:t>Relies mostly on POST HTTP method. With that structure it handles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Queries</a:t>
            </a:r>
            <a:r>
              <a:rPr lang="en-US" dirty="0"/>
              <a:t> are used to request data from the server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Mutations</a:t>
            </a:r>
            <a:r>
              <a:rPr lang="en-US" dirty="0"/>
              <a:t> are used to modify the data on the server</a:t>
            </a:r>
          </a:p>
          <a:p>
            <a:pPr lvl="2"/>
            <a:r>
              <a:rPr lang="en-US" dirty="0">
                <a:solidFill>
                  <a:schemeClr val="accent2"/>
                </a:solidFill>
              </a:rPr>
              <a:t>Subscriptions</a:t>
            </a:r>
            <a:r>
              <a:rPr lang="en-US" dirty="0"/>
              <a:t> are used to get live updates when data changes</a:t>
            </a:r>
          </a:p>
          <a:p>
            <a:pPr lvl="1"/>
            <a:r>
              <a:rPr lang="en-US" dirty="0"/>
              <a:t>Steeper learning curve</a:t>
            </a:r>
          </a:p>
          <a:p>
            <a:pPr lvl="1"/>
            <a:r>
              <a:rPr lang="en-US" dirty="0"/>
              <a:t>Great for aggregating multiple backends and letting clients fetch exactly what they need</a:t>
            </a:r>
          </a:p>
          <a:p>
            <a:pPr lvl="1"/>
            <a:r>
              <a:rPr lang="en-US" dirty="0"/>
              <a:t>Client-driven</a:t>
            </a:r>
          </a:p>
          <a:p>
            <a:pPr lvl="2"/>
            <a:r>
              <a:rPr lang="en-US" dirty="0"/>
              <a:t>The client defines exactly the data it wants to retrieve</a:t>
            </a:r>
          </a:p>
          <a:p>
            <a:pPr lvl="2"/>
            <a:r>
              <a:rPr lang="en-US" dirty="0"/>
              <a:t>Data is retrieved in a single request-response fashion</a:t>
            </a:r>
          </a:p>
        </p:txBody>
      </p:sp>
    </p:spTree>
    <p:extLst>
      <p:ext uri="{BB962C8B-B14F-4D97-AF65-F5344CB8AC3E}">
        <p14:creationId xmlns:p14="http://schemas.microsoft.com/office/powerpoint/2010/main" val="1387484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3EC26C"/>
      </a:accent1>
      <a:accent2>
        <a:srgbClr val="B3D463"/>
      </a:accent2>
      <a:accent3>
        <a:srgbClr val="3BBC9D"/>
      </a:accent3>
      <a:accent4>
        <a:srgbClr val="97AF75"/>
      </a:accent4>
      <a:accent5>
        <a:srgbClr val="6BA841"/>
      </a:accent5>
      <a:accent6>
        <a:srgbClr val="79AE90"/>
      </a:accent6>
      <a:hlink>
        <a:srgbClr val="85E4A6"/>
      </a:hlink>
      <a:folHlink>
        <a:srgbClr val="BDF3D0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43372978-11FE-4814-AC26-BC300187D8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28841</TotalTime>
  <Words>2713</Words>
  <Application>Microsoft Office PowerPoint</Application>
  <PresentationFormat>Widescreen</PresentationFormat>
  <Paragraphs>415</Paragraphs>
  <Slides>38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Aptos</vt:lpstr>
      <vt:lpstr>Calisto MT</vt:lpstr>
      <vt:lpstr>Courier New</vt:lpstr>
      <vt:lpstr>Wingdings 2</vt:lpstr>
      <vt:lpstr>Slate</vt:lpstr>
      <vt:lpstr>REST APIs</vt:lpstr>
      <vt:lpstr>The journey, so far…</vt:lpstr>
      <vt:lpstr>Audience Poll</vt:lpstr>
      <vt:lpstr>Module 1</vt:lpstr>
      <vt:lpstr>HTTP Protocol</vt:lpstr>
      <vt:lpstr>HTTP Protocol</vt:lpstr>
      <vt:lpstr>Module 2</vt:lpstr>
      <vt:lpstr>What is ReST?</vt:lpstr>
      <vt:lpstr>Alternatives To ReST</vt:lpstr>
      <vt:lpstr>Alternatives To ReST</vt:lpstr>
      <vt:lpstr>Comparisons</vt:lpstr>
      <vt:lpstr>Designing REST APIs</vt:lpstr>
      <vt:lpstr>Recap | REST Constraints</vt:lpstr>
      <vt:lpstr>Recap | REST Benefits</vt:lpstr>
      <vt:lpstr>Recap | REST Trade-offs</vt:lpstr>
      <vt:lpstr>Module 3</vt:lpstr>
      <vt:lpstr>REST API | The Library</vt:lpstr>
      <vt:lpstr>The Library Model | Partial</vt:lpstr>
      <vt:lpstr>The Library Model | What’s missing?</vt:lpstr>
      <vt:lpstr>The Library Model | Complete</vt:lpstr>
      <vt:lpstr>REST API | The Library</vt:lpstr>
      <vt:lpstr>The Library API | Resources?</vt:lpstr>
      <vt:lpstr>REST API | The Library</vt:lpstr>
      <vt:lpstr>The Library API | What’s the problem here?</vt:lpstr>
      <vt:lpstr>The Library API | What’s the problem here?</vt:lpstr>
      <vt:lpstr>The Library API | What’s the problem here?</vt:lpstr>
      <vt:lpstr>The Library API | What’s the problem here?</vt:lpstr>
      <vt:lpstr>Module 4</vt:lpstr>
      <vt:lpstr>REST API Design</vt:lpstr>
      <vt:lpstr>HTTP Verbs | GET Method</vt:lpstr>
      <vt:lpstr>HTTP Verbs | POST Request</vt:lpstr>
      <vt:lpstr>HTTP Verbs | PUT Request</vt:lpstr>
      <vt:lpstr>HTTP Verbs | PATCH Request</vt:lpstr>
      <vt:lpstr>HTTP Verbs | DELETE Request</vt:lpstr>
      <vt:lpstr>REST API Design | HTTP Codes</vt:lpstr>
      <vt:lpstr>The Recap _</vt:lpstr>
      <vt:lpstr>Day One | Recap</vt:lpstr>
      <vt:lpstr>Homework</vt:lpstr>
    </vt:vector>
  </TitlesOfParts>
  <Company>Protolabs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Anibal Velarde</dc:creator>
  <cp:lastModifiedBy>Anibal Velarde</cp:lastModifiedBy>
  <cp:revision>7</cp:revision>
  <dcterms:created xsi:type="dcterms:W3CDTF">2025-08-20T21:28:44Z</dcterms:created>
  <dcterms:modified xsi:type="dcterms:W3CDTF">2025-09-12T19:41:40Z</dcterms:modified>
</cp:coreProperties>
</file>