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21" r:id="rId25"/>
    <p:sldId id="322" r:id="rId26"/>
    <p:sldId id="306" r:id="rId27"/>
    <p:sldId id="314" r:id="rId28"/>
    <p:sldId id="323" r:id="rId29"/>
    <p:sldId id="303" r:id="rId30"/>
    <p:sldId id="324" r:id="rId31"/>
    <p:sldId id="325" r:id="rId32"/>
    <p:sldId id="326" r:id="rId33"/>
    <p:sldId id="327" r:id="rId34"/>
    <p:sldId id="304" r:id="rId35"/>
    <p:sldId id="328" r:id="rId36"/>
    <p:sldId id="295" r:id="rId37"/>
    <p:sldId id="329" r:id="rId38"/>
    <p:sldId id="291"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13" autoAdjust="0"/>
    <p:restoredTop sz="94660"/>
  </p:normalViewPr>
  <p:slideViewPr>
    <p:cSldViewPr snapToGrid="0">
      <p:cViewPr varScale="1">
        <p:scale>
          <a:sx n="89" d="100"/>
          <a:sy n="89" d="100"/>
        </p:scale>
        <p:origin x="10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Too Many Requests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F2B0-F3F5-6DD5-E8C9-02EF2D0E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F3A55-C0A6-BDAF-97AE-32AB9A1C15CF}"/>
              </a:ext>
            </a:extLst>
          </p:cNvPr>
          <p:cNvSpPr>
            <a:spLocks noGrp="1"/>
          </p:cNvSpPr>
          <p:nvPr>
            <p:ph type="title"/>
          </p:nvPr>
        </p:nvSpPr>
        <p:spPr>
          <a:xfrm>
            <a:off x="919119" y="79248"/>
            <a:ext cx="10353762" cy="970450"/>
          </a:xfrm>
        </p:spPr>
        <p:txBody>
          <a:bodyPr/>
          <a:lstStyle/>
          <a:p>
            <a:r>
              <a:rPr lang="en-US" dirty="0"/>
              <a:t>Sec-Basics | OAuth 2.0 m2m Flow</a:t>
            </a:r>
          </a:p>
        </p:txBody>
      </p:sp>
      <p:pic>
        <p:nvPicPr>
          <p:cNvPr id="7" name="Picture 6">
            <a:extLst>
              <a:ext uri="{FF2B5EF4-FFF2-40B4-BE49-F238E27FC236}">
                <a16:creationId xmlns:a16="http://schemas.microsoft.com/office/drawing/2014/main" id="{BC59C7B8-1962-CA16-0AC4-211B8EA9811F}"/>
              </a:ext>
            </a:extLst>
          </p:cNvPr>
          <p:cNvPicPr>
            <a:picLocks noChangeAspect="1"/>
          </p:cNvPicPr>
          <p:nvPr/>
        </p:nvPicPr>
        <p:blipFill>
          <a:blip r:embed="rId2"/>
          <a:stretch>
            <a:fillRect/>
          </a:stretch>
        </p:blipFill>
        <p:spPr>
          <a:xfrm>
            <a:off x="2826216" y="1049698"/>
            <a:ext cx="6539567" cy="5610216"/>
          </a:xfrm>
          <a:prstGeom prst="rect">
            <a:avLst/>
          </a:prstGeom>
        </p:spPr>
      </p:pic>
    </p:spTree>
    <p:extLst>
      <p:ext uri="{BB962C8B-B14F-4D97-AF65-F5344CB8AC3E}">
        <p14:creationId xmlns:p14="http://schemas.microsoft.com/office/powerpoint/2010/main" val="237149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0504-8948-A80E-EE30-0B494882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C2330-B0A3-B9DE-B823-06447E828ED4}"/>
              </a:ext>
            </a:extLst>
          </p:cNvPr>
          <p:cNvSpPr>
            <a:spLocks noGrp="1"/>
          </p:cNvSpPr>
          <p:nvPr>
            <p:ph type="title"/>
          </p:nvPr>
        </p:nvSpPr>
        <p:spPr>
          <a:xfrm>
            <a:off x="919119" y="79248"/>
            <a:ext cx="10353762" cy="970450"/>
          </a:xfrm>
        </p:spPr>
        <p:txBody>
          <a:bodyPr/>
          <a:lstStyle/>
          <a:p>
            <a:r>
              <a:rPr lang="en-US" dirty="0"/>
              <a:t>Sec-Basics | OAuth 2.0 Prequel</a:t>
            </a:r>
          </a:p>
        </p:txBody>
      </p:sp>
      <p:pic>
        <p:nvPicPr>
          <p:cNvPr id="4" name="Picture 3">
            <a:extLst>
              <a:ext uri="{FF2B5EF4-FFF2-40B4-BE49-F238E27FC236}">
                <a16:creationId xmlns:a16="http://schemas.microsoft.com/office/drawing/2014/main" id="{031A843A-3EB2-EF69-03AE-6AD964723DC7}"/>
              </a:ext>
            </a:extLst>
          </p:cNvPr>
          <p:cNvPicPr>
            <a:picLocks noChangeAspect="1"/>
          </p:cNvPicPr>
          <p:nvPr/>
        </p:nvPicPr>
        <p:blipFill>
          <a:blip r:embed="rId2"/>
          <a:stretch>
            <a:fillRect/>
          </a:stretch>
        </p:blipFill>
        <p:spPr>
          <a:xfrm>
            <a:off x="1780573" y="1357023"/>
            <a:ext cx="8630854" cy="4143953"/>
          </a:xfrm>
          <a:prstGeom prst="rect">
            <a:avLst/>
          </a:prstGeom>
        </p:spPr>
      </p:pic>
      <p:sp>
        <p:nvSpPr>
          <p:cNvPr id="5" name="Title 1">
            <a:extLst>
              <a:ext uri="{FF2B5EF4-FFF2-40B4-BE49-F238E27FC236}">
                <a16:creationId xmlns:a16="http://schemas.microsoft.com/office/drawing/2014/main" id="{94F197FC-90E1-85D9-137C-E88A4C7813DA}"/>
              </a:ext>
            </a:extLst>
          </p:cNvPr>
          <p:cNvSpPr txBox="1">
            <a:spLocks/>
          </p:cNvSpPr>
          <p:nvPr/>
        </p:nvSpPr>
        <p:spPr>
          <a:xfrm>
            <a:off x="919119" y="5208368"/>
            <a:ext cx="308457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Do this first!</a:t>
            </a:r>
          </a:p>
        </p:txBody>
      </p:sp>
    </p:spTree>
    <p:extLst>
      <p:ext uri="{BB962C8B-B14F-4D97-AF65-F5344CB8AC3E}">
        <p14:creationId xmlns:p14="http://schemas.microsoft.com/office/powerpoint/2010/main" val="2926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pPr lvl="1"/>
            <a:r>
              <a:rPr lang="en-US" dirty="0"/>
              <a:t>Spot shortcomings of the original design</a:t>
            </a:r>
          </a:p>
          <a:p>
            <a:pPr lvl="1"/>
            <a:r>
              <a:rPr lang="en-US" dirty="0"/>
              <a:t>Address how to correct structural data issues</a:t>
            </a:r>
          </a:p>
          <a:p>
            <a:pPr lvl="1"/>
            <a:r>
              <a:rPr lang="en-US" dirty="0"/>
              <a:t>Implement (and test) machine-2-machine OAuth 2.0 flow</a:t>
            </a:r>
          </a:p>
        </p:txBody>
      </p:sp>
    </p:spTree>
    <p:extLst>
      <p:ext uri="{BB962C8B-B14F-4D97-AF65-F5344CB8AC3E}">
        <p14:creationId xmlns:p14="http://schemas.microsoft.com/office/powerpoint/2010/main" val="21109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E0D48-1B3A-DED5-598C-AA4C9B2FA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4EA25-1DA6-D700-E2A6-2379814B1B0D}"/>
              </a:ext>
            </a:extLst>
          </p:cNvPr>
          <p:cNvSpPr>
            <a:spLocks noGrp="1"/>
          </p:cNvSpPr>
          <p:nvPr>
            <p:ph type="title"/>
          </p:nvPr>
        </p:nvSpPr>
        <p:spPr/>
        <p:txBody>
          <a:bodyPr/>
          <a:lstStyle/>
          <a:p>
            <a:r>
              <a:rPr lang="en-US" dirty="0" err="1"/>
              <a:t>FastAPI</a:t>
            </a:r>
            <a:r>
              <a:rPr lang="en-US" dirty="0"/>
              <a:t> Security | Rate-Limiting</a:t>
            </a:r>
          </a:p>
        </p:txBody>
      </p:sp>
      <p:sp>
        <p:nvSpPr>
          <p:cNvPr id="3" name="Content Placeholder 2">
            <a:extLst>
              <a:ext uri="{FF2B5EF4-FFF2-40B4-BE49-F238E27FC236}">
                <a16:creationId xmlns:a16="http://schemas.microsoft.com/office/drawing/2014/main" id="{285B0522-DBCA-1597-A8C9-7C6DBB6F131E}"/>
              </a:ext>
            </a:extLst>
          </p:cNvPr>
          <p:cNvSpPr>
            <a:spLocks noGrp="1"/>
          </p:cNvSpPr>
          <p:nvPr>
            <p:ph idx="1"/>
          </p:nvPr>
        </p:nvSpPr>
        <p:spPr/>
        <p:txBody>
          <a:bodyPr>
            <a:normAutofit fontScale="92500" lnSpcReduction="10000"/>
          </a:bodyPr>
          <a:lstStyle/>
          <a:p>
            <a:r>
              <a:rPr lang="en-US" dirty="0"/>
              <a:t>API Rate-Limiting</a:t>
            </a:r>
          </a:p>
          <a:p>
            <a:pPr lvl="1"/>
            <a:r>
              <a:rPr lang="en-US" dirty="0"/>
              <a:t>Helps control the frequency of requests to the entirety or selected routes of a REST API with a fixed limit</a:t>
            </a:r>
          </a:p>
          <a:p>
            <a:pPr lvl="1"/>
            <a:r>
              <a:rPr lang="en-US" dirty="0"/>
              <a:t>Callers can be uniquely identified by IP Address, API Key, user ID, etc.</a:t>
            </a:r>
          </a:p>
          <a:p>
            <a:pPr lvl="1"/>
            <a:r>
              <a:rPr lang="en-US" dirty="0"/>
              <a:t>Can be applied uniformly to the whole API or routes of the API</a:t>
            </a:r>
          </a:p>
          <a:p>
            <a:pPr lvl="1"/>
            <a:r>
              <a:rPr lang="en-US" dirty="0"/>
              <a:t>When limit is hit, subsequent requests are blocked (HTTP 429 Too Many Requests)</a:t>
            </a:r>
          </a:p>
          <a:p>
            <a:pPr lvl="1"/>
            <a:r>
              <a:rPr lang="en-US" dirty="0"/>
              <a:t>Focus is towards prevent API abuse (DDoS)</a:t>
            </a:r>
          </a:p>
          <a:p>
            <a:r>
              <a:rPr lang="en-US" dirty="0"/>
              <a:t>API Throttling</a:t>
            </a:r>
          </a:p>
          <a:p>
            <a:pPr lvl="1"/>
            <a:r>
              <a:rPr lang="en-US" dirty="0"/>
              <a:t>It is another API access control which aims to control frequency of requests with a dynamic value that changes based on sever criteria such as Server Load, User Priority, Request Type, Time of Day, etc.</a:t>
            </a:r>
          </a:p>
          <a:p>
            <a:pPr lvl="1"/>
            <a:r>
              <a:rPr lang="en-US" dirty="0"/>
              <a:t>Focus is towards system performance and availability</a:t>
            </a:r>
          </a:p>
          <a:p>
            <a:endParaRPr lang="en-US" dirty="0"/>
          </a:p>
        </p:txBody>
      </p:sp>
    </p:spTree>
    <p:extLst>
      <p:ext uri="{BB962C8B-B14F-4D97-AF65-F5344CB8AC3E}">
        <p14:creationId xmlns:p14="http://schemas.microsoft.com/office/powerpoint/2010/main" val="173435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ADFE-C4E0-32D2-F0FE-733249CED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60CB8-585C-A03D-11B9-BC09FCA0FF9E}"/>
              </a:ext>
            </a:extLst>
          </p:cNvPr>
          <p:cNvSpPr>
            <a:spLocks noGrp="1"/>
          </p:cNvSpPr>
          <p:nvPr>
            <p:ph type="title"/>
          </p:nvPr>
        </p:nvSpPr>
        <p:spPr>
          <a:xfrm>
            <a:off x="913795" y="143256"/>
            <a:ext cx="10353762" cy="970450"/>
          </a:xfrm>
        </p:spPr>
        <p:txBody>
          <a:bodyPr/>
          <a:lstStyle/>
          <a:p>
            <a:r>
              <a:rPr lang="en-US" dirty="0"/>
              <a:t>Evolvable APIs| Versioning</a:t>
            </a:r>
          </a:p>
        </p:txBody>
      </p:sp>
      <p:sp>
        <p:nvSpPr>
          <p:cNvPr id="3" name="Content Placeholder 2">
            <a:extLst>
              <a:ext uri="{FF2B5EF4-FFF2-40B4-BE49-F238E27FC236}">
                <a16:creationId xmlns:a16="http://schemas.microsoft.com/office/drawing/2014/main" id="{46792B71-99B6-5A23-EC65-0E7CF9F9447D}"/>
              </a:ext>
            </a:extLst>
          </p:cNvPr>
          <p:cNvSpPr>
            <a:spLocks noGrp="1"/>
          </p:cNvSpPr>
          <p:nvPr>
            <p:ph idx="1"/>
          </p:nvPr>
        </p:nvSpPr>
        <p:spPr>
          <a:xfrm>
            <a:off x="913795" y="1580051"/>
            <a:ext cx="10353762" cy="4866470"/>
          </a:xfrm>
        </p:spPr>
        <p:txBody>
          <a:bodyPr>
            <a:normAutofit fontScale="92500" lnSpcReduction="20000"/>
          </a:bodyPr>
          <a:lstStyle/>
          <a:p>
            <a:r>
              <a:rPr lang="en-US" dirty="0"/>
              <a:t>REST API versioning allows an API to evolve overtime and introduce braking changes without interrupting service to clients using a previous API version</a:t>
            </a:r>
          </a:p>
          <a:p>
            <a:r>
              <a:rPr lang="en-US" dirty="0"/>
              <a:t>Consider implementing if you are exposing your API to public Internet</a:t>
            </a:r>
          </a:p>
          <a:p>
            <a:r>
              <a:rPr lang="en-US" dirty="0"/>
              <a:t>Define a policy of how your API contract may change and make clients aware of it</a:t>
            </a:r>
          </a:p>
          <a:p>
            <a:r>
              <a:rPr lang="en-US" dirty="0"/>
              <a:t>Leverage concepts from Semantic Versioning v2.0.0 (</a:t>
            </a:r>
            <a:r>
              <a:rPr lang="en-US" sz="1500" dirty="0" err="1">
                <a:solidFill>
                  <a:schemeClr val="accent1"/>
                </a:solidFill>
                <a:latin typeface="OCR A Extended" panose="02010509020102010303" pitchFamily="50" charset="0"/>
              </a:rPr>
              <a:t>major.minor.patch</a:t>
            </a:r>
            <a:r>
              <a:rPr lang="en-US" dirty="0"/>
              <a:t>)</a:t>
            </a:r>
          </a:p>
          <a:p>
            <a:pPr lvl="1"/>
            <a:r>
              <a:rPr lang="en-US" dirty="0"/>
              <a:t>Purpose/Scope – communication stability between provider-consumer of the API</a:t>
            </a:r>
          </a:p>
          <a:p>
            <a:pPr lvl="1"/>
            <a:r>
              <a:rPr lang="en-US" dirty="0"/>
              <a:t>Format – Use </a:t>
            </a:r>
            <a:r>
              <a:rPr lang="en-US" sz="1500" dirty="0">
                <a:solidFill>
                  <a:schemeClr val="accent1"/>
                </a:solidFill>
                <a:latin typeface="OCR A Extended" panose="02010509020102010303" pitchFamily="50" charset="0"/>
              </a:rPr>
              <a:t>v1</a:t>
            </a:r>
            <a:r>
              <a:rPr lang="en-US" dirty="0"/>
              <a:t> or </a:t>
            </a:r>
            <a:r>
              <a:rPr lang="en-US" sz="1500" dirty="0">
                <a:solidFill>
                  <a:schemeClr val="accent1"/>
                </a:solidFill>
                <a:latin typeface="OCR A Extended" panose="02010509020102010303" pitchFamily="50" charset="0"/>
              </a:rPr>
              <a:t>v1.1</a:t>
            </a:r>
            <a:r>
              <a:rPr lang="en-US" dirty="0"/>
              <a:t>, no need to introduce “patch” number</a:t>
            </a:r>
          </a:p>
          <a:p>
            <a:pPr lvl="1"/>
            <a:r>
              <a:rPr lang="en-US" dirty="0"/>
              <a:t>Meaning of Increments – You are in control. Example:</a:t>
            </a:r>
          </a:p>
          <a:p>
            <a:pPr lvl="2"/>
            <a:r>
              <a:rPr lang="en-US" dirty="0"/>
              <a:t>Major – breaking changes to existing endpoints, removed fields from request/response pairs</a:t>
            </a:r>
          </a:p>
          <a:p>
            <a:pPr lvl="2"/>
            <a:r>
              <a:rPr lang="en-US" dirty="0"/>
              <a:t>Minor – new endpoints or optional fields in existing endpoints, no fields removed in existing request/response pairs</a:t>
            </a:r>
          </a:p>
          <a:p>
            <a:pPr lvl="1"/>
            <a:r>
              <a:rPr lang="en-US" dirty="0"/>
              <a:t>Backwards compatibility – You must guarantee and commit to it. Document it!</a:t>
            </a:r>
          </a:p>
          <a:p>
            <a:pPr lvl="1"/>
            <a:r>
              <a:rPr lang="en-US" dirty="0"/>
              <a:t>Version Lifecycle – Deprecate old versions (e.g., anything older than 3 versions ago)</a:t>
            </a:r>
          </a:p>
          <a:p>
            <a:r>
              <a:rPr lang="en-US" dirty="0"/>
              <a:t>Standards?  You’ll need to define one and make your clients aware</a:t>
            </a:r>
          </a:p>
          <a:p>
            <a:pPr lvl="1"/>
            <a:endParaRPr lang="en-US" dirty="0"/>
          </a:p>
        </p:txBody>
      </p:sp>
    </p:spTree>
    <p:extLst>
      <p:ext uri="{BB962C8B-B14F-4D97-AF65-F5344CB8AC3E}">
        <p14:creationId xmlns:p14="http://schemas.microsoft.com/office/powerpoint/2010/main" val="260354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BB23C-0EA8-9267-CCA5-B94DFEF89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26144-F29E-01F5-8354-44FA515CB90B}"/>
              </a:ext>
            </a:extLst>
          </p:cNvPr>
          <p:cNvSpPr>
            <a:spLocks noGrp="1"/>
          </p:cNvSpPr>
          <p:nvPr>
            <p:ph type="title"/>
          </p:nvPr>
        </p:nvSpPr>
        <p:spPr>
          <a:xfrm>
            <a:off x="913795" y="143256"/>
            <a:ext cx="10353762" cy="670560"/>
          </a:xfrm>
        </p:spPr>
        <p:txBody>
          <a:bodyPr>
            <a:normAutofit fontScale="90000"/>
          </a:bodyPr>
          <a:lstStyle/>
          <a:p>
            <a:r>
              <a:rPr lang="en-US" dirty="0"/>
              <a:t>Evolvable APIs| Versioning Strategies</a:t>
            </a:r>
          </a:p>
        </p:txBody>
      </p:sp>
      <p:sp>
        <p:nvSpPr>
          <p:cNvPr id="3" name="Content Placeholder 2">
            <a:extLst>
              <a:ext uri="{FF2B5EF4-FFF2-40B4-BE49-F238E27FC236}">
                <a16:creationId xmlns:a16="http://schemas.microsoft.com/office/drawing/2014/main" id="{1D12C1FE-C44B-C81E-3017-8741B68CABFA}"/>
              </a:ext>
            </a:extLst>
          </p:cNvPr>
          <p:cNvSpPr>
            <a:spLocks noGrp="1"/>
          </p:cNvSpPr>
          <p:nvPr>
            <p:ph idx="1"/>
          </p:nvPr>
        </p:nvSpPr>
        <p:spPr>
          <a:xfrm>
            <a:off x="913795" y="950976"/>
            <a:ext cx="10353762" cy="5495545"/>
          </a:xfrm>
        </p:spPr>
        <p:txBody>
          <a:bodyPr>
            <a:normAutofit fontScale="85000" lnSpcReduction="20000"/>
          </a:bodyPr>
          <a:lstStyle/>
          <a:p>
            <a:r>
              <a:rPr lang="en-US" dirty="0"/>
              <a:t>URI Versioning (very common)</a:t>
            </a:r>
          </a:p>
          <a:p>
            <a:pPr lvl="1"/>
            <a:r>
              <a:rPr lang="en-US" dirty="0"/>
              <a:t>The API version is defined on the route itself. Explicit. Easy to read. Cacheable.</a:t>
            </a:r>
          </a:p>
          <a:p>
            <a:pPr lvl="1"/>
            <a:r>
              <a:rPr lang="en-US" dirty="0"/>
              <a:t>Can lead to “URL Clutter”.</a:t>
            </a:r>
          </a:p>
          <a:p>
            <a:pPr lvl="1"/>
            <a:r>
              <a:rPr lang="en-US" dirty="0"/>
              <a:t>Example v1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/v1/</a:t>
            </a:r>
            <a:r>
              <a:rPr lang="en-US" sz="1400" dirty="0" err="1">
                <a:solidFill>
                  <a:schemeClr val="accent1"/>
                </a:solidFill>
                <a:latin typeface="OCR A Extended" panose="02010509020102010303" pitchFamily="50" charset="0"/>
              </a:rPr>
              <a:t>books?skip</a:t>
            </a:r>
            <a:r>
              <a:rPr lang="en-US" sz="1400" dirty="0">
                <a:solidFill>
                  <a:schemeClr val="accent1"/>
                </a:solidFill>
                <a:latin typeface="OCR A Extended" panose="02010509020102010303" pitchFamily="50" charset="0"/>
              </a:rPr>
              <a:t>=0&amp;limit=100</a:t>
            </a:r>
          </a:p>
          <a:p>
            <a:pPr lvl="1"/>
            <a:r>
              <a:rPr lang="en-US" dirty="0"/>
              <a:t>Example v2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/v1/</a:t>
            </a:r>
            <a:r>
              <a:rPr lang="en-US" sz="1400" dirty="0" err="1">
                <a:solidFill>
                  <a:schemeClr val="accent1"/>
                </a:solidFill>
                <a:latin typeface="OCR A Extended" panose="02010509020102010303" pitchFamily="50" charset="0"/>
              </a:rPr>
              <a:t>books?skip</a:t>
            </a:r>
            <a:r>
              <a:rPr lang="en-US" sz="1400" dirty="0">
                <a:solidFill>
                  <a:schemeClr val="accent1"/>
                </a:solidFill>
                <a:latin typeface="OCR A Extended" panose="02010509020102010303" pitchFamily="50" charset="0"/>
              </a:rPr>
              <a:t>=0&amp;limit=100</a:t>
            </a:r>
            <a:endParaRPr lang="en-US" sz="1400" dirty="0"/>
          </a:p>
          <a:p>
            <a:r>
              <a:rPr lang="en-US" dirty="0"/>
              <a:t>Query</a:t>
            </a:r>
          </a:p>
          <a:p>
            <a:pPr lvl="1"/>
            <a:r>
              <a:rPr lang="en-US" dirty="0"/>
              <a:t>The API version is defined one of the </a:t>
            </a:r>
            <a:r>
              <a:rPr lang="en-US" sz="1400" dirty="0">
                <a:solidFill>
                  <a:schemeClr val="accent1"/>
                </a:solidFill>
                <a:latin typeface="OCR A Extended" panose="02010509020102010303" pitchFamily="50" charset="0"/>
              </a:rPr>
              <a:t>query-string</a:t>
            </a:r>
            <a:r>
              <a:rPr lang="en-US" dirty="0"/>
              <a:t> parameters. Explicit. Could be difficult see a version if the </a:t>
            </a:r>
            <a:r>
              <a:rPr lang="en-US" sz="1400" dirty="0">
                <a:solidFill>
                  <a:schemeClr val="accent1"/>
                </a:solidFill>
                <a:latin typeface="OCR A Extended" panose="02010509020102010303" pitchFamily="50" charset="0"/>
              </a:rPr>
              <a:t>query-string</a:t>
            </a:r>
            <a:r>
              <a:rPr lang="en-US" dirty="0"/>
              <a:t> is long.</a:t>
            </a:r>
          </a:p>
          <a:p>
            <a:pPr lvl="1"/>
            <a:r>
              <a:rPr lang="en-US" dirty="0"/>
              <a:t>Example v1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a:t>
            </a:r>
            <a:r>
              <a:rPr lang="en-US" sz="1400" dirty="0" err="1">
                <a:solidFill>
                  <a:schemeClr val="accent1"/>
                </a:solidFill>
                <a:latin typeface="OCR A Extended" panose="02010509020102010303" pitchFamily="50" charset="0"/>
              </a:rPr>
              <a:t>books?version</a:t>
            </a:r>
            <a:r>
              <a:rPr lang="en-US" sz="1400" dirty="0">
                <a:solidFill>
                  <a:schemeClr val="accent1"/>
                </a:solidFill>
                <a:latin typeface="OCR A Extended" panose="02010509020102010303" pitchFamily="50" charset="0"/>
              </a:rPr>
              <a:t>=1&amp;skip=0&amp;limit=100</a:t>
            </a:r>
            <a:endParaRPr lang="en-US" sz="1400" dirty="0"/>
          </a:p>
          <a:p>
            <a:pPr lvl="1"/>
            <a:r>
              <a:rPr lang="en-US" dirty="0"/>
              <a:t>Example v2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a:t>
            </a:r>
            <a:r>
              <a:rPr lang="en-US" sz="1400" dirty="0" err="1">
                <a:solidFill>
                  <a:schemeClr val="accent1"/>
                </a:solidFill>
                <a:latin typeface="OCR A Extended" panose="02010509020102010303" pitchFamily="50" charset="0"/>
              </a:rPr>
              <a:t>books?version</a:t>
            </a:r>
            <a:r>
              <a:rPr lang="en-US" sz="1400" dirty="0">
                <a:solidFill>
                  <a:schemeClr val="accent1"/>
                </a:solidFill>
                <a:latin typeface="OCR A Extended" panose="02010509020102010303" pitchFamily="50" charset="0"/>
              </a:rPr>
              <a:t>=2&amp;skip=0&amp;limit=100</a:t>
            </a:r>
          </a:p>
          <a:p>
            <a:r>
              <a:rPr lang="en-US" dirty="0"/>
              <a:t>HTTP Header</a:t>
            </a:r>
          </a:p>
          <a:p>
            <a:pPr lvl="1"/>
            <a:r>
              <a:rPr lang="en-US" dirty="0"/>
              <a:t>Requires a client to explicitly send a HEADER for each call</a:t>
            </a:r>
          </a:p>
          <a:p>
            <a:pPr lvl="1"/>
            <a:r>
              <a:rPr lang="en-US" dirty="0"/>
              <a:t>Keeps URI clean (REST-purist)</a:t>
            </a:r>
          </a:p>
          <a:p>
            <a:pPr lvl="1"/>
            <a:r>
              <a:rPr lang="en-US" dirty="0"/>
              <a:t>Example: </a:t>
            </a:r>
            <a:r>
              <a:rPr lang="en-US" sz="1400" dirty="0">
                <a:solidFill>
                  <a:schemeClr val="accent1"/>
                </a:solidFill>
                <a:latin typeface="OCR A Extended" panose="02010509020102010303" pitchFamily="50" charset="0"/>
              </a:rPr>
              <a:t>X-API-Version: 1 </a:t>
            </a:r>
            <a:r>
              <a:rPr lang="en-US" dirty="0"/>
              <a:t>or  </a:t>
            </a:r>
            <a:r>
              <a:rPr lang="en-US" sz="1400" dirty="0">
                <a:solidFill>
                  <a:schemeClr val="accent1"/>
                </a:solidFill>
                <a:latin typeface="OCR A Extended" panose="02010509020102010303" pitchFamily="50" charset="0"/>
              </a:rPr>
              <a:t>X-API-Version: 2</a:t>
            </a:r>
          </a:p>
          <a:p>
            <a:r>
              <a:rPr lang="en-US" dirty="0"/>
              <a:t>Media-Type Versioning</a:t>
            </a:r>
          </a:p>
          <a:p>
            <a:pPr lvl="1"/>
            <a:r>
              <a:rPr lang="en-US" dirty="0"/>
              <a:t>More complex to implement and manage. Clients are required to specify media-types</a:t>
            </a:r>
          </a:p>
          <a:p>
            <a:pPr lvl="1"/>
            <a:r>
              <a:rPr lang="en-US" dirty="0"/>
              <a:t>Aligns well with REST principles</a:t>
            </a:r>
          </a:p>
          <a:p>
            <a:pPr lvl="1"/>
            <a:r>
              <a:rPr lang="en-US" dirty="0"/>
              <a:t>Example: </a:t>
            </a:r>
            <a:r>
              <a:rPr lang="en-US" sz="1400" dirty="0">
                <a:solidFill>
                  <a:schemeClr val="accent1"/>
                </a:solidFill>
                <a:latin typeface="OCR A Extended" panose="02010509020102010303" pitchFamily="50" charset="0"/>
              </a:rPr>
              <a:t>Accept: application/vnd.mycompany.v1+json </a:t>
            </a:r>
            <a:r>
              <a:rPr lang="en-US" sz="1400" dirty="0"/>
              <a:t>or </a:t>
            </a:r>
            <a:r>
              <a:rPr lang="en-US" sz="1400" dirty="0">
                <a:solidFill>
                  <a:schemeClr val="accent1"/>
                </a:solidFill>
                <a:latin typeface="OCR A Extended" panose="02010509020102010303" pitchFamily="50" charset="0"/>
              </a:rPr>
              <a:t>Accept: application/</a:t>
            </a:r>
            <a:r>
              <a:rPr lang="en-US" sz="1400" dirty="0" err="1">
                <a:solidFill>
                  <a:schemeClr val="accent1"/>
                </a:solidFill>
                <a:latin typeface="OCR A Extended" panose="02010509020102010303" pitchFamily="50" charset="0"/>
              </a:rPr>
              <a:t>vnd</a:t>
            </a:r>
            <a:r>
              <a:rPr lang="en-US" sz="1400" dirty="0">
                <a:solidFill>
                  <a:schemeClr val="accent1"/>
                </a:solidFill>
                <a:latin typeface="OCR A Extended" panose="02010509020102010303" pitchFamily="50" charset="0"/>
              </a:rPr>
              <a:t>/myco.v2+json</a:t>
            </a:r>
            <a:endParaRPr lang="en-US" sz="1400" dirty="0"/>
          </a:p>
        </p:txBody>
      </p:sp>
    </p:spTree>
    <p:extLst>
      <p:ext uri="{BB962C8B-B14F-4D97-AF65-F5344CB8AC3E}">
        <p14:creationId xmlns:p14="http://schemas.microsoft.com/office/powerpoint/2010/main" val="402174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2781-A450-74C2-4507-90EE1A311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5239-1038-5B00-9F5F-87D70794AA70}"/>
              </a:ext>
            </a:extLst>
          </p:cNvPr>
          <p:cNvSpPr>
            <a:spLocks noGrp="1"/>
          </p:cNvSpPr>
          <p:nvPr>
            <p:ph type="title"/>
          </p:nvPr>
        </p:nvSpPr>
        <p:spPr>
          <a:xfrm>
            <a:off x="913795" y="143256"/>
            <a:ext cx="10353762" cy="670560"/>
          </a:xfrm>
        </p:spPr>
        <p:txBody>
          <a:bodyPr>
            <a:normAutofit fontScale="90000"/>
          </a:bodyPr>
          <a:lstStyle/>
          <a:p>
            <a:r>
              <a:rPr lang="en-US" dirty="0"/>
              <a:t>Evolvable APIs| Best Practices</a:t>
            </a:r>
          </a:p>
        </p:txBody>
      </p:sp>
      <p:sp>
        <p:nvSpPr>
          <p:cNvPr id="3" name="Content Placeholder 2">
            <a:extLst>
              <a:ext uri="{FF2B5EF4-FFF2-40B4-BE49-F238E27FC236}">
                <a16:creationId xmlns:a16="http://schemas.microsoft.com/office/drawing/2014/main" id="{7384A34E-4915-06D4-54E7-86EB24B34B55}"/>
              </a:ext>
            </a:extLst>
          </p:cNvPr>
          <p:cNvSpPr>
            <a:spLocks noGrp="1"/>
          </p:cNvSpPr>
          <p:nvPr>
            <p:ph idx="1"/>
          </p:nvPr>
        </p:nvSpPr>
        <p:spPr>
          <a:xfrm>
            <a:off x="913795" y="950976"/>
            <a:ext cx="6730589" cy="5111495"/>
          </a:xfrm>
        </p:spPr>
        <p:txBody>
          <a:bodyPr>
            <a:normAutofit/>
          </a:bodyPr>
          <a:lstStyle/>
          <a:p>
            <a:r>
              <a:rPr lang="en-US" sz="1800" dirty="0"/>
              <a:t>Start with versioning early</a:t>
            </a:r>
          </a:p>
          <a:p>
            <a:pPr lvl="1"/>
            <a:r>
              <a:rPr lang="en-US" sz="1600" dirty="0"/>
              <a:t>If possible, implement it from the beginning of your API development</a:t>
            </a:r>
          </a:p>
          <a:p>
            <a:r>
              <a:rPr lang="en-US" sz="1800" dirty="0"/>
              <a:t>Choose a consistent strategy</a:t>
            </a:r>
          </a:p>
          <a:p>
            <a:pPr lvl="1"/>
            <a:r>
              <a:rPr lang="en-US" sz="1600" dirty="0"/>
              <a:t>Select one approach and apply it uniformly across your API</a:t>
            </a:r>
          </a:p>
          <a:p>
            <a:r>
              <a:rPr lang="en-US" sz="1800" dirty="0"/>
              <a:t>Document thoroughly</a:t>
            </a:r>
          </a:p>
          <a:p>
            <a:pPr lvl="1"/>
            <a:r>
              <a:rPr lang="en-US" sz="1600" dirty="0"/>
              <a:t>Provide clear documentation for all API versions, including breaking changes and migration paths</a:t>
            </a:r>
          </a:p>
          <a:p>
            <a:r>
              <a:rPr lang="en-US" sz="1800" dirty="0"/>
              <a:t>Communicate effectively</a:t>
            </a:r>
          </a:p>
          <a:p>
            <a:pPr lvl="1"/>
            <a:r>
              <a:rPr lang="en-US" sz="1600" dirty="0"/>
              <a:t>Inform API consumers about changes, deprecations, and new features well in advance. If possible, provide a time-line of events and the drop-dead date for deprecated endpoints</a:t>
            </a:r>
          </a:p>
          <a:p>
            <a:r>
              <a:rPr lang="en-US" sz="1800" dirty="0"/>
              <a:t>Monitor usage</a:t>
            </a:r>
          </a:p>
          <a:p>
            <a:pPr lvl="1"/>
            <a:r>
              <a:rPr lang="en-US" sz="1600" dirty="0"/>
              <a:t>Track which API versions are actively being used to inform your deprecation planning</a:t>
            </a:r>
          </a:p>
        </p:txBody>
      </p:sp>
      <p:pic>
        <p:nvPicPr>
          <p:cNvPr id="7" name="Picture 6">
            <a:extLst>
              <a:ext uri="{FF2B5EF4-FFF2-40B4-BE49-F238E27FC236}">
                <a16:creationId xmlns:a16="http://schemas.microsoft.com/office/drawing/2014/main" id="{F4586E78-4DEE-5921-50C7-CAAAB46FA2F4}"/>
              </a:ext>
            </a:extLst>
          </p:cNvPr>
          <p:cNvPicPr>
            <a:picLocks noChangeAspect="1"/>
          </p:cNvPicPr>
          <p:nvPr/>
        </p:nvPicPr>
        <p:blipFill>
          <a:blip r:embed="rId2"/>
          <a:stretch>
            <a:fillRect/>
          </a:stretch>
        </p:blipFill>
        <p:spPr>
          <a:xfrm>
            <a:off x="10091124" y="3821229"/>
            <a:ext cx="1202705" cy="1728679"/>
          </a:xfrm>
          <a:prstGeom prst="rect">
            <a:avLst/>
          </a:prstGeom>
        </p:spPr>
      </p:pic>
      <p:pic>
        <p:nvPicPr>
          <p:cNvPr id="9" name="Picture 8">
            <a:extLst>
              <a:ext uri="{FF2B5EF4-FFF2-40B4-BE49-F238E27FC236}">
                <a16:creationId xmlns:a16="http://schemas.microsoft.com/office/drawing/2014/main" id="{66D92794-4789-CF9D-761E-47D6505E422C}"/>
              </a:ext>
            </a:extLst>
          </p:cNvPr>
          <p:cNvPicPr>
            <a:picLocks noChangeAspect="1"/>
          </p:cNvPicPr>
          <p:nvPr/>
        </p:nvPicPr>
        <p:blipFill>
          <a:blip r:embed="rId3"/>
          <a:stretch>
            <a:fillRect/>
          </a:stretch>
        </p:blipFill>
        <p:spPr>
          <a:xfrm>
            <a:off x="8778423" y="1591529"/>
            <a:ext cx="1202975" cy="1837471"/>
          </a:xfrm>
          <a:prstGeom prst="rect">
            <a:avLst/>
          </a:prstGeom>
        </p:spPr>
      </p:pic>
    </p:spTree>
    <p:extLst>
      <p:ext uri="{BB962C8B-B14F-4D97-AF65-F5344CB8AC3E}">
        <p14:creationId xmlns:p14="http://schemas.microsoft.com/office/powerpoint/2010/main" val="2823277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8C1F-4814-C695-4E15-50DBBF36D92F}"/>
              </a:ext>
            </a:extLst>
          </p:cNvPr>
          <p:cNvSpPr>
            <a:spLocks noGrp="1"/>
          </p:cNvSpPr>
          <p:nvPr>
            <p:ph type="title"/>
          </p:nvPr>
        </p:nvSpPr>
        <p:spPr/>
        <p:txBody>
          <a:bodyPr/>
          <a:lstStyle/>
          <a:p>
            <a:r>
              <a:rPr lang="en-US" dirty="0"/>
              <a:t>Evolvable APIs | Dox &amp; </a:t>
            </a:r>
            <a:r>
              <a:rPr lang="en-US" dirty="0" err="1"/>
              <a:t>OpenAPI</a:t>
            </a:r>
            <a:endParaRPr lang="en-US" dirty="0"/>
          </a:p>
        </p:txBody>
      </p:sp>
      <p:sp>
        <p:nvSpPr>
          <p:cNvPr id="3" name="Content Placeholder 2">
            <a:extLst>
              <a:ext uri="{FF2B5EF4-FFF2-40B4-BE49-F238E27FC236}">
                <a16:creationId xmlns:a16="http://schemas.microsoft.com/office/drawing/2014/main" id="{EDF35D6C-70F6-716E-5BED-31A308D9BF1E}"/>
              </a:ext>
            </a:extLst>
          </p:cNvPr>
          <p:cNvSpPr>
            <a:spLocks noGrp="1"/>
          </p:cNvSpPr>
          <p:nvPr>
            <p:ph idx="1"/>
          </p:nvPr>
        </p:nvSpPr>
        <p:spPr/>
        <p:txBody>
          <a:bodyPr>
            <a:normAutofit fontScale="92500" lnSpcReduction="10000"/>
          </a:bodyPr>
          <a:lstStyle/>
          <a:p>
            <a:r>
              <a:rPr lang="en-US" dirty="0"/>
              <a:t>Fast API helps with documentation</a:t>
            </a:r>
          </a:p>
          <a:p>
            <a:pPr lvl="1"/>
            <a:r>
              <a:rPr lang="en-US" dirty="0"/>
              <a:t>Automatically produces a valid </a:t>
            </a:r>
            <a:r>
              <a:rPr lang="en-US" dirty="0" err="1"/>
              <a:t>OpenAPI</a:t>
            </a:r>
            <a:r>
              <a:rPr lang="en-US" dirty="0"/>
              <a:t> Spec JSON document</a:t>
            </a:r>
          </a:p>
          <a:p>
            <a:pPr lvl="1"/>
            <a:r>
              <a:rPr lang="en-US" dirty="0"/>
              <a:t>Automatically produces a Swagger Style User Interface</a:t>
            </a:r>
          </a:p>
          <a:p>
            <a:pPr lvl="2"/>
            <a:r>
              <a:rPr lang="en-US" dirty="0"/>
              <a:t>Endpoint  </a:t>
            </a:r>
            <a:r>
              <a:rPr lang="en-US" sz="1200" dirty="0">
                <a:solidFill>
                  <a:schemeClr val="accent1"/>
                </a:solidFill>
                <a:latin typeface="OCR A Extended" panose="02010509020102010303" pitchFamily="50" charset="0"/>
              </a:rPr>
              <a:t>http(s)://{host}:port/docs</a:t>
            </a:r>
          </a:p>
          <a:p>
            <a:pPr lvl="1"/>
            <a:r>
              <a:rPr lang="en-US" dirty="0"/>
              <a:t>Automatically produces a </a:t>
            </a:r>
            <a:r>
              <a:rPr lang="en-US" dirty="0" err="1"/>
              <a:t>ReDoc</a:t>
            </a:r>
            <a:r>
              <a:rPr lang="en-US" dirty="0"/>
              <a:t> Style User Interface</a:t>
            </a:r>
          </a:p>
          <a:p>
            <a:pPr lvl="2"/>
            <a:r>
              <a:rPr lang="en-US" dirty="0"/>
              <a:t>Endpoint </a:t>
            </a:r>
            <a:r>
              <a:rPr lang="en-US" sz="1200" dirty="0">
                <a:solidFill>
                  <a:schemeClr val="accent1"/>
                </a:solidFill>
                <a:latin typeface="OCR A Extended" panose="02010509020102010303" pitchFamily="50" charset="0"/>
              </a:rPr>
              <a:t>http(s)://{host}:port/</a:t>
            </a:r>
            <a:r>
              <a:rPr lang="en-US" sz="1200" dirty="0" err="1">
                <a:solidFill>
                  <a:schemeClr val="accent1"/>
                </a:solidFill>
                <a:latin typeface="OCR A Extended" panose="02010509020102010303" pitchFamily="50" charset="0"/>
              </a:rPr>
              <a:t>redoc</a:t>
            </a:r>
            <a:endParaRPr lang="en-US" sz="1200" dirty="0">
              <a:solidFill>
                <a:schemeClr val="accent1"/>
              </a:solidFill>
              <a:latin typeface="OCR A Extended" panose="02010509020102010303" pitchFamily="50" charset="0"/>
            </a:endParaRPr>
          </a:p>
          <a:p>
            <a:r>
              <a:rPr lang="en-US" dirty="0"/>
              <a:t>Familiarize yourself with </a:t>
            </a:r>
            <a:r>
              <a:rPr lang="en-US" dirty="0" err="1"/>
              <a:t>OpenAPI</a:t>
            </a:r>
            <a:r>
              <a:rPr lang="en-US" dirty="0"/>
              <a:t> Specifications</a:t>
            </a:r>
          </a:p>
          <a:p>
            <a:pPr lvl="1"/>
            <a:r>
              <a:rPr lang="en-US" sz="1200" dirty="0">
                <a:solidFill>
                  <a:schemeClr val="accent1"/>
                </a:solidFill>
                <a:latin typeface="OCR A Extended" panose="02010509020102010303" pitchFamily="50" charset="0"/>
              </a:rPr>
              <a:t>https://spec.openapis.org/oas/v3.0.3.html</a:t>
            </a:r>
            <a:r>
              <a:rPr lang="en-US" dirty="0"/>
              <a:t>  </a:t>
            </a:r>
          </a:p>
          <a:p>
            <a:r>
              <a:rPr lang="en-US" dirty="0"/>
              <a:t>Documentation of your API will</a:t>
            </a:r>
          </a:p>
          <a:p>
            <a:pPr lvl="1"/>
            <a:r>
              <a:rPr lang="en-US" dirty="0"/>
              <a:t>facilitate integrations with other services</a:t>
            </a:r>
          </a:p>
          <a:p>
            <a:pPr lvl="1"/>
            <a:r>
              <a:rPr lang="en-US" dirty="0"/>
              <a:t>facilitate MCP implementation</a:t>
            </a:r>
          </a:p>
          <a:p>
            <a:pPr lvl="1"/>
            <a:endParaRPr lang="en-US" dirty="0"/>
          </a:p>
          <a:p>
            <a:pPr lvl="1"/>
            <a:endParaRPr lang="en-US" dirty="0"/>
          </a:p>
        </p:txBody>
      </p:sp>
      <p:pic>
        <p:nvPicPr>
          <p:cNvPr id="5" name="Picture 4">
            <a:extLst>
              <a:ext uri="{FF2B5EF4-FFF2-40B4-BE49-F238E27FC236}">
                <a16:creationId xmlns:a16="http://schemas.microsoft.com/office/drawing/2014/main" id="{FA5ADFCC-D8F0-2956-26F7-FA1F7C5FFB81}"/>
              </a:ext>
            </a:extLst>
          </p:cNvPr>
          <p:cNvPicPr>
            <a:picLocks noChangeAspect="1"/>
          </p:cNvPicPr>
          <p:nvPr/>
        </p:nvPicPr>
        <p:blipFill>
          <a:blip r:embed="rId2"/>
          <a:stretch>
            <a:fillRect/>
          </a:stretch>
        </p:blipFill>
        <p:spPr>
          <a:xfrm>
            <a:off x="6627674" y="4340994"/>
            <a:ext cx="5179516" cy="2205878"/>
          </a:xfrm>
          <a:prstGeom prst="rect">
            <a:avLst/>
          </a:prstGeom>
        </p:spPr>
      </p:pic>
    </p:spTree>
    <p:extLst>
      <p:ext uri="{BB962C8B-B14F-4D97-AF65-F5344CB8AC3E}">
        <p14:creationId xmlns:p14="http://schemas.microsoft.com/office/powerpoint/2010/main" val="3806393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72D6A-3FF2-161C-F5ED-4A66C9E65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1CE1B1-48F7-D174-8C6F-D46A58D7BCC5}"/>
              </a:ext>
            </a:extLst>
          </p:cNvPr>
          <p:cNvSpPr>
            <a:spLocks noGrp="1"/>
          </p:cNvSpPr>
          <p:nvPr>
            <p:ph type="title"/>
          </p:nvPr>
        </p:nvSpPr>
        <p:spPr>
          <a:xfrm>
            <a:off x="919119" y="117157"/>
            <a:ext cx="10353762" cy="492443"/>
          </a:xfrm>
        </p:spPr>
        <p:txBody>
          <a:bodyPr>
            <a:normAutofit fontScale="90000"/>
          </a:bodyPr>
          <a:lstStyle/>
          <a:p>
            <a:r>
              <a:rPr lang="en-US" dirty="0"/>
              <a:t>Industrial Use Cases</a:t>
            </a:r>
          </a:p>
        </p:txBody>
      </p:sp>
      <p:sp>
        <p:nvSpPr>
          <p:cNvPr id="7" name="Content Placeholder 6">
            <a:extLst>
              <a:ext uri="{FF2B5EF4-FFF2-40B4-BE49-F238E27FC236}">
                <a16:creationId xmlns:a16="http://schemas.microsoft.com/office/drawing/2014/main" id="{26F62B33-19F2-4E3D-ECCD-59B8E07D9815}"/>
              </a:ext>
            </a:extLst>
          </p:cNvPr>
          <p:cNvSpPr>
            <a:spLocks noGrp="1"/>
          </p:cNvSpPr>
          <p:nvPr>
            <p:ph idx="1"/>
          </p:nvPr>
        </p:nvSpPr>
        <p:spPr>
          <a:xfrm>
            <a:off x="720157" y="1161827"/>
            <a:ext cx="3141838" cy="3119717"/>
          </a:xfrm>
        </p:spPr>
        <p:txBody>
          <a:bodyPr/>
          <a:lstStyle/>
          <a:p>
            <a:pPr marL="36900" indent="0">
              <a:buNone/>
            </a:pPr>
            <a:r>
              <a:rPr lang="en-US" dirty="0">
                <a:solidFill>
                  <a:srgbClr val="00B050"/>
                </a:solidFill>
              </a:rPr>
              <a:t>An API oriented towards ISA-95 style contract</a:t>
            </a:r>
          </a:p>
          <a:p>
            <a:r>
              <a:rPr lang="en-US" dirty="0" err="1"/>
              <a:t>api</a:t>
            </a:r>
            <a:r>
              <a:rPr lang="en-US" dirty="0"/>
              <a:t>/v1/enterprise</a:t>
            </a:r>
          </a:p>
          <a:p>
            <a:r>
              <a:rPr lang="en-US" dirty="0" err="1"/>
              <a:t>api</a:t>
            </a:r>
            <a:r>
              <a:rPr lang="en-US" dirty="0"/>
              <a:t>/v1/sites</a:t>
            </a:r>
          </a:p>
          <a:p>
            <a:r>
              <a:rPr lang="en-US" dirty="0" err="1"/>
              <a:t>api</a:t>
            </a:r>
            <a:r>
              <a:rPr lang="en-US" dirty="0"/>
              <a:t>/v1/areas/</a:t>
            </a:r>
          </a:p>
          <a:p>
            <a:r>
              <a:rPr lang="en-US" dirty="0" err="1"/>
              <a:t>api</a:t>
            </a:r>
            <a:r>
              <a:rPr lang="en-US" dirty="0"/>
              <a:t>/v1/cells</a:t>
            </a:r>
          </a:p>
          <a:p>
            <a:r>
              <a:rPr lang="en-US" dirty="0" err="1"/>
              <a:t>api</a:t>
            </a:r>
            <a:r>
              <a:rPr lang="en-US" dirty="0"/>
              <a:t>/v1/devices</a:t>
            </a:r>
          </a:p>
        </p:txBody>
      </p:sp>
      <p:sp>
        <p:nvSpPr>
          <p:cNvPr id="8" name="Content Placeholder 6">
            <a:extLst>
              <a:ext uri="{FF2B5EF4-FFF2-40B4-BE49-F238E27FC236}">
                <a16:creationId xmlns:a16="http://schemas.microsoft.com/office/drawing/2014/main" id="{3D055BFC-94EC-C496-52CB-364505050BAA}"/>
              </a:ext>
            </a:extLst>
          </p:cNvPr>
          <p:cNvSpPr txBox="1">
            <a:spLocks/>
          </p:cNvSpPr>
          <p:nvPr/>
        </p:nvSpPr>
        <p:spPr>
          <a:xfrm>
            <a:off x="3195021" y="4195483"/>
            <a:ext cx="3141838" cy="22160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rgbClr val="00B0F0"/>
                </a:solidFill>
              </a:rPr>
              <a:t>Where to get individual resources?</a:t>
            </a:r>
          </a:p>
          <a:p>
            <a:r>
              <a:rPr lang="en-US" dirty="0" err="1"/>
              <a:t>api</a:t>
            </a:r>
            <a:r>
              <a:rPr lang="en-US" dirty="0"/>
              <a:t>/v1/areas/{id}</a:t>
            </a:r>
          </a:p>
          <a:p>
            <a:r>
              <a:rPr lang="en-US" dirty="0" err="1"/>
              <a:t>api</a:t>
            </a:r>
            <a:r>
              <a:rPr lang="en-US" dirty="0"/>
              <a:t>/v1/cells/{id}</a:t>
            </a:r>
          </a:p>
          <a:p>
            <a:r>
              <a:rPr lang="en-US" dirty="0" err="1"/>
              <a:t>api</a:t>
            </a:r>
            <a:r>
              <a:rPr lang="en-US" dirty="0"/>
              <a:t>/v1/devices/{id}</a:t>
            </a:r>
          </a:p>
        </p:txBody>
      </p:sp>
      <p:sp>
        <p:nvSpPr>
          <p:cNvPr id="9" name="Content Placeholder 6">
            <a:extLst>
              <a:ext uri="{FF2B5EF4-FFF2-40B4-BE49-F238E27FC236}">
                <a16:creationId xmlns:a16="http://schemas.microsoft.com/office/drawing/2014/main" id="{0C5BDB2C-7FAC-5278-2F79-791CAE4F0947}"/>
              </a:ext>
            </a:extLst>
          </p:cNvPr>
          <p:cNvSpPr txBox="1">
            <a:spLocks/>
          </p:cNvSpPr>
          <p:nvPr/>
        </p:nvSpPr>
        <p:spPr>
          <a:xfrm>
            <a:off x="5177409" y="1401491"/>
            <a:ext cx="4633565" cy="20021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rgbClr val="FFC000"/>
                </a:solidFill>
              </a:rPr>
              <a:t>Where to get work orders?</a:t>
            </a:r>
          </a:p>
          <a:p>
            <a:r>
              <a:rPr lang="en-US" dirty="0" err="1"/>
              <a:t>api</a:t>
            </a:r>
            <a:r>
              <a:rPr lang="en-US" dirty="0"/>
              <a:t>/v1/areas/{id}/work-orders</a:t>
            </a:r>
          </a:p>
          <a:p>
            <a:r>
              <a:rPr lang="en-US" dirty="0" err="1"/>
              <a:t>api</a:t>
            </a:r>
            <a:r>
              <a:rPr lang="en-US" dirty="0"/>
              <a:t>/v1/cells/{id}/work-orders</a:t>
            </a:r>
          </a:p>
          <a:p>
            <a:r>
              <a:rPr lang="en-US" dirty="0" err="1"/>
              <a:t>api</a:t>
            </a:r>
            <a:r>
              <a:rPr lang="en-US" dirty="0"/>
              <a:t>/v1/devices/{id}/work-orders</a:t>
            </a:r>
          </a:p>
        </p:txBody>
      </p:sp>
      <p:sp>
        <p:nvSpPr>
          <p:cNvPr id="10" name="Content Placeholder 6">
            <a:extLst>
              <a:ext uri="{FF2B5EF4-FFF2-40B4-BE49-F238E27FC236}">
                <a16:creationId xmlns:a16="http://schemas.microsoft.com/office/drawing/2014/main" id="{58589B28-9079-B774-974A-CD1AF4C07D34}"/>
              </a:ext>
            </a:extLst>
          </p:cNvPr>
          <p:cNvSpPr txBox="1">
            <a:spLocks/>
          </p:cNvSpPr>
          <p:nvPr/>
        </p:nvSpPr>
        <p:spPr>
          <a:xfrm>
            <a:off x="7844117" y="4195482"/>
            <a:ext cx="3141838" cy="22160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accent3"/>
                </a:solidFill>
              </a:rPr>
              <a:t>What about relationships?</a:t>
            </a:r>
          </a:p>
          <a:p>
            <a:r>
              <a:rPr lang="en-US" dirty="0"/>
              <a:t>???</a:t>
            </a:r>
          </a:p>
          <a:p>
            <a:r>
              <a:rPr lang="en-US" dirty="0"/>
              <a:t>???</a:t>
            </a:r>
          </a:p>
          <a:p>
            <a:r>
              <a:rPr lang="en-US" dirty="0"/>
              <a:t>???</a:t>
            </a:r>
          </a:p>
        </p:txBody>
      </p:sp>
    </p:spTree>
    <p:extLst>
      <p:ext uri="{BB962C8B-B14F-4D97-AF65-F5344CB8AC3E}">
        <p14:creationId xmlns:p14="http://schemas.microsoft.com/office/powerpoint/2010/main" val="4259844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a:xfrm>
            <a:off x="512536" y="75383"/>
            <a:ext cx="10353762" cy="492443"/>
          </a:xfrm>
        </p:spPr>
        <p:txBody>
          <a:bodyPr>
            <a:normAutofit fontScale="90000"/>
          </a:bodyPr>
          <a:lstStyle/>
          <a:p>
            <a:pPr algn="l"/>
            <a:r>
              <a:rPr lang="en-US" dirty="0"/>
              <a:t>Industrial Use Cases</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a:xfrm>
            <a:off x="660935" y="914136"/>
            <a:ext cx="5697017" cy="1087249"/>
          </a:xfrm>
        </p:spPr>
        <p:txBody>
          <a:bodyPr>
            <a:normAutofit lnSpcReduction="10000"/>
          </a:bodyPr>
          <a:lstStyle/>
          <a:p>
            <a:pPr marL="36900" indent="0">
              <a:buNone/>
            </a:pPr>
            <a:r>
              <a:rPr lang="en-US" dirty="0"/>
              <a:t>An API oriented towards  CESMII/API standardization | </a:t>
            </a:r>
            <a:r>
              <a:rPr lang="en-US" sz="1300" dirty="0">
                <a:solidFill>
                  <a:schemeClr val="accent1"/>
                </a:solidFill>
                <a:latin typeface="OCR A Extended" panose="02010509020102010303" pitchFamily="50" charset="0"/>
              </a:rPr>
              <a:t>github.com/</a:t>
            </a:r>
            <a:r>
              <a:rPr lang="en-US" sz="1300" dirty="0" err="1">
                <a:solidFill>
                  <a:schemeClr val="accent1"/>
                </a:solidFill>
                <a:latin typeface="OCR A Extended" panose="02010509020102010303" pitchFamily="50" charset="0"/>
              </a:rPr>
              <a:t>cesmii</a:t>
            </a:r>
            <a:r>
              <a:rPr lang="en-US" sz="1300" dirty="0">
                <a:solidFill>
                  <a:schemeClr val="accent1"/>
                </a:solidFill>
                <a:latin typeface="OCR A Extended" panose="02010509020102010303" pitchFamily="50" charset="0"/>
              </a:rPr>
              <a:t>/</a:t>
            </a:r>
            <a:r>
              <a:rPr lang="en-US" sz="1300" dirty="0" err="1">
                <a:solidFill>
                  <a:schemeClr val="accent1"/>
                </a:solidFill>
                <a:latin typeface="OCR A Extended" panose="02010509020102010303" pitchFamily="50" charset="0"/>
              </a:rPr>
              <a:t>api</a:t>
            </a:r>
            <a:r>
              <a:rPr lang="en-US" sz="1300" dirty="0">
                <a:solidFill>
                  <a:schemeClr val="accent1"/>
                </a:solidFill>
                <a:latin typeface="OCR A Extended" panose="02010509020102010303" pitchFamily="50" charset="0"/>
              </a:rPr>
              <a:t>/issues/94</a:t>
            </a:r>
          </a:p>
          <a:p>
            <a:r>
              <a:rPr lang="en-US" dirty="0"/>
              <a:t>Is it easier to generalize?</a:t>
            </a:r>
          </a:p>
        </p:txBody>
      </p:sp>
      <p:pic>
        <p:nvPicPr>
          <p:cNvPr id="5" name="Picture 4">
            <a:extLst>
              <a:ext uri="{FF2B5EF4-FFF2-40B4-BE49-F238E27FC236}">
                <a16:creationId xmlns:a16="http://schemas.microsoft.com/office/drawing/2014/main" id="{E0B6E626-4BBA-7DE1-417C-6913A6F2DB37}"/>
              </a:ext>
            </a:extLst>
          </p:cNvPr>
          <p:cNvPicPr>
            <a:picLocks noChangeAspect="1"/>
          </p:cNvPicPr>
          <p:nvPr/>
        </p:nvPicPr>
        <p:blipFill>
          <a:blip r:embed="rId2"/>
          <a:stretch>
            <a:fillRect/>
          </a:stretch>
        </p:blipFill>
        <p:spPr>
          <a:xfrm>
            <a:off x="7594899" y="567826"/>
            <a:ext cx="4084565" cy="6152456"/>
          </a:xfrm>
          <a:prstGeom prst="rect">
            <a:avLst/>
          </a:prstGeom>
        </p:spPr>
      </p:pic>
      <p:pic>
        <p:nvPicPr>
          <p:cNvPr id="6" name="Picture 5">
            <a:extLst>
              <a:ext uri="{FF2B5EF4-FFF2-40B4-BE49-F238E27FC236}">
                <a16:creationId xmlns:a16="http://schemas.microsoft.com/office/drawing/2014/main" id="{973765EB-8786-F6A2-1C4E-F88F8AED777A}"/>
              </a:ext>
            </a:extLst>
          </p:cNvPr>
          <p:cNvPicPr>
            <a:picLocks noChangeAspect="1"/>
          </p:cNvPicPr>
          <p:nvPr/>
        </p:nvPicPr>
        <p:blipFill>
          <a:blip r:embed="rId3"/>
          <a:stretch>
            <a:fillRect/>
          </a:stretch>
        </p:blipFill>
        <p:spPr>
          <a:xfrm>
            <a:off x="512536" y="2266293"/>
            <a:ext cx="5845416" cy="4350569"/>
          </a:xfrm>
          <a:prstGeom prst="rect">
            <a:avLst/>
          </a:prstGeom>
        </p:spPr>
      </p:pic>
    </p:spTree>
    <p:extLst>
      <p:ext uri="{BB962C8B-B14F-4D97-AF65-F5344CB8AC3E}">
        <p14:creationId xmlns:p14="http://schemas.microsoft.com/office/powerpoint/2010/main" val="1978438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0C8C-06B0-43B1-2572-F3D4D2527147}"/>
              </a:ext>
            </a:extLst>
          </p:cNvPr>
          <p:cNvSpPr>
            <a:spLocks noGrp="1"/>
          </p:cNvSpPr>
          <p:nvPr>
            <p:ph type="title"/>
          </p:nvPr>
        </p:nvSpPr>
        <p:spPr>
          <a:xfrm>
            <a:off x="5146159" y="146613"/>
            <a:ext cx="5978072" cy="970450"/>
          </a:xfrm>
        </p:spPr>
        <p:txBody>
          <a:bodyPr>
            <a:normAutofit/>
          </a:bodyPr>
          <a:lstStyle/>
          <a:p>
            <a:r>
              <a:rPr lang="en-US" dirty="0"/>
              <a:t>REST for MCP…</a:t>
            </a:r>
          </a:p>
        </p:txBody>
      </p:sp>
      <p:pic>
        <p:nvPicPr>
          <p:cNvPr id="5" name="Picture 4">
            <a:extLst>
              <a:ext uri="{FF2B5EF4-FFF2-40B4-BE49-F238E27FC236}">
                <a16:creationId xmlns:a16="http://schemas.microsoft.com/office/drawing/2014/main" id="{A9AEA669-AB17-EC13-BBE9-5EBBFF53145B}"/>
              </a:ext>
            </a:extLst>
          </p:cNvPr>
          <p:cNvPicPr>
            <a:picLocks noChangeAspect="1"/>
          </p:cNvPicPr>
          <p:nvPr/>
        </p:nvPicPr>
        <p:blipFill>
          <a:blip r:embed="rId3"/>
          <a:srcRect l="12619" r="20384"/>
          <a:stretch>
            <a:fillRect/>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B7B5E19D-BF47-A836-101E-8C11F00A35B6}"/>
              </a:ext>
            </a:extLst>
          </p:cNvPr>
          <p:cNvSpPr>
            <a:spLocks noGrp="1"/>
          </p:cNvSpPr>
          <p:nvPr>
            <p:ph idx="1"/>
          </p:nvPr>
        </p:nvSpPr>
        <p:spPr>
          <a:xfrm>
            <a:off x="5146159" y="1203767"/>
            <a:ext cx="6683167" cy="5347504"/>
          </a:xfrm>
        </p:spPr>
        <p:txBody>
          <a:bodyPr anchor="ctr">
            <a:noAutofit/>
          </a:bodyPr>
          <a:lstStyle/>
          <a:p>
            <a:pPr>
              <a:lnSpc>
                <a:spcPct val="90000"/>
              </a:lnSpc>
            </a:pPr>
            <a:r>
              <a:rPr lang="en-US" sz="1600" dirty="0">
                <a:solidFill>
                  <a:schemeClr val="accent3"/>
                </a:solidFill>
              </a:rPr>
              <a:t>Decoupled nature of a REST API </a:t>
            </a:r>
            <a:r>
              <a:rPr lang="en-US" sz="1600" dirty="0"/>
              <a:t>allows agents to access relevant tools</a:t>
            </a:r>
          </a:p>
          <a:p>
            <a:pPr lvl="1">
              <a:lnSpc>
                <a:spcPct val="90000"/>
              </a:lnSpc>
            </a:pPr>
            <a:r>
              <a:rPr lang="en-US" sz="1600" dirty="0"/>
              <a:t>Helps reduce custom integrations ( </a:t>
            </a:r>
            <a:r>
              <a:rPr lang="en-US" sz="1600" dirty="0" err="1"/>
              <a:t>NxM</a:t>
            </a:r>
            <a:r>
              <a:rPr lang="en-US" sz="1600" dirty="0"/>
              <a:t> problem)</a:t>
            </a:r>
          </a:p>
          <a:p>
            <a:pPr>
              <a:lnSpc>
                <a:spcPct val="90000"/>
              </a:lnSpc>
            </a:pPr>
            <a:r>
              <a:rPr lang="en-US" sz="1600" dirty="0">
                <a:solidFill>
                  <a:schemeClr val="accent3"/>
                </a:solidFill>
              </a:rPr>
              <a:t>Statelessness of REST</a:t>
            </a:r>
            <a:r>
              <a:rPr lang="en-US" sz="1600" dirty="0"/>
              <a:t> enables MCP scalability (think NFRs)</a:t>
            </a:r>
          </a:p>
          <a:p>
            <a:pPr lvl="1">
              <a:lnSpc>
                <a:spcPct val="90000"/>
              </a:lnSpc>
            </a:pPr>
            <a:r>
              <a:rPr lang="en-US" sz="1600" dirty="0"/>
              <a:t>Helps with context window limits issues</a:t>
            </a:r>
          </a:p>
          <a:p>
            <a:pPr>
              <a:lnSpc>
                <a:spcPct val="90000"/>
              </a:lnSpc>
            </a:pPr>
            <a:r>
              <a:rPr lang="en-US" sz="1600" dirty="0">
                <a:solidFill>
                  <a:schemeClr val="accent3"/>
                </a:solidFill>
              </a:rPr>
              <a:t>Cache-ability of REST </a:t>
            </a:r>
            <a:r>
              <a:rPr lang="en-US" sz="1600" dirty="0"/>
              <a:t>improves MCP Efficiency</a:t>
            </a:r>
          </a:p>
          <a:p>
            <a:pPr lvl="1">
              <a:lnSpc>
                <a:spcPct val="90000"/>
              </a:lnSpc>
            </a:pPr>
            <a:r>
              <a:rPr lang="en-US" sz="1600" dirty="0"/>
              <a:t>Reduces latency. Improves model response</a:t>
            </a:r>
          </a:p>
          <a:p>
            <a:pPr>
              <a:lnSpc>
                <a:spcPct val="90000"/>
              </a:lnSpc>
            </a:pPr>
            <a:r>
              <a:rPr lang="en-US" sz="1600" dirty="0">
                <a:solidFill>
                  <a:schemeClr val="accent3"/>
                </a:solidFill>
              </a:rPr>
              <a:t>A stable API “contract” </a:t>
            </a:r>
            <a:r>
              <a:rPr lang="en-US" sz="1600" dirty="0"/>
              <a:t>promotes MCP Interoperability</a:t>
            </a:r>
          </a:p>
          <a:p>
            <a:pPr lvl="1">
              <a:lnSpc>
                <a:spcPct val="90000"/>
              </a:lnSpc>
            </a:pPr>
            <a:r>
              <a:rPr lang="en-US" sz="1600" dirty="0"/>
              <a:t>Helps reduce hallucinations</a:t>
            </a:r>
          </a:p>
          <a:p>
            <a:pPr>
              <a:lnSpc>
                <a:spcPct val="90000"/>
              </a:lnSpc>
            </a:pPr>
            <a:r>
              <a:rPr lang="en-US" sz="1600" dirty="0">
                <a:solidFill>
                  <a:schemeClr val="accent3"/>
                </a:solidFill>
              </a:rPr>
              <a:t>Layered System</a:t>
            </a:r>
            <a:r>
              <a:rPr lang="en-US" sz="1600" dirty="0"/>
              <a:t> enables MCP Extensibility</a:t>
            </a:r>
          </a:p>
          <a:p>
            <a:pPr lvl="1">
              <a:lnSpc>
                <a:spcPct val="90000"/>
              </a:lnSpc>
            </a:pPr>
            <a:r>
              <a:rPr lang="en-US" sz="1600" dirty="0"/>
              <a:t>Security. Control abuse. Logging.</a:t>
            </a:r>
          </a:p>
          <a:p>
            <a:pPr>
              <a:lnSpc>
                <a:spcPct val="90000"/>
              </a:lnSpc>
            </a:pPr>
            <a:r>
              <a:rPr lang="en-US" sz="1600" dirty="0">
                <a:solidFill>
                  <a:schemeClr val="accent3"/>
                </a:solidFill>
              </a:rPr>
              <a:t>Richardson Maturity Model </a:t>
            </a:r>
            <a:r>
              <a:rPr lang="en-US" sz="1600" dirty="0"/>
              <a:t>adoption improves MCP interpretation of tool capabilities</a:t>
            </a:r>
          </a:p>
          <a:p>
            <a:pPr lvl="1">
              <a:lnSpc>
                <a:spcPct val="90000"/>
              </a:lnSpc>
            </a:pPr>
            <a:r>
              <a:rPr lang="en-US" sz="1600" dirty="0"/>
              <a:t>Adequate HTTP Verbs, HTTP response codes, and </a:t>
            </a:r>
            <a:r>
              <a:rPr lang="en-US" sz="1600" dirty="0" err="1"/>
              <a:t>OpenAPI</a:t>
            </a:r>
            <a:r>
              <a:rPr lang="en-US" sz="1600" dirty="0"/>
              <a:t> Spec definitions educate an Agent about MCP capabilities</a:t>
            </a:r>
          </a:p>
          <a:p>
            <a:pPr>
              <a:lnSpc>
                <a:spcPct val="90000"/>
              </a:lnSpc>
            </a:pPr>
            <a:r>
              <a:rPr lang="en-US" sz="1600" dirty="0"/>
              <a:t>Others?</a:t>
            </a:r>
          </a:p>
        </p:txBody>
      </p:sp>
      <p:pic>
        <p:nvPicPr>
          <p:cNvPr id="10" name="Picture 9">
            <a:extLst>
              <a:ext uri="{FF2B5EF4-FFF2-40B4-BE49-F238E27FC236}">
                <a16:creationId xmlns:a16="http://schemas.microsoft.com/office/drawing/2014/main" id="{A59FFE16-5BBD-489F-B8B3-934A79241F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089067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Dos</a:t>
            </a:r>
          </a:p>
        </p:txBody>
      </p:sp>
    </p:spTree>
    <p:extLst>
      <p:ext uri="{BB962C8B-B14F-4D97-AF65-F5344CB8AC3E}">
        <p14:creationId xmlns:p14="http://schemas.microsoft.com/office/powerpoint/2010/main" val="75470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Two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normAutofit fontScale="85000" lnSpcReduction="10000"/>
          </a:bodyPr>
          <a:lstStyle/>
          <a:p>
            <a:r>
              <a:rPr lang="en-US" dirty="0"/>
              <a:t>Created REST API application with Python’s </a:t>
            </a:r>
            <a:r>
              <a:rPr lang="en-US" dirty="0" err="1"/>
              <a:t>FastAPI</a:t>
            </a:r>
            <a:r>
              <a:rPr lang="en-US" dirty="0"/>
              <a:t> library</a:t>
            </a:r>
          </a:p>
          <a:p>
            <a:r>
              <a:rPr lang="en-US" dirty="0"/>
              <a:t>Implemented a basic REST API for a library</a:t>
            </a:r>
          </a:p>
          <a:p>
            <a:r>
              <a:rPr lang="en-US" dirty="0"/>
              <a:t>Discussed Error Handling</a:t>
            </a:r>
          </a:p>
          <a:p>
            <a:r>
              <a:rPr lang="en-US" dirty="0"/>
              <a:t>Discussed API Security basics</a:t>
            </a:r>
          </a:p>
          <a:p>
            <a:r>
              <a:rPr lang="en-US" dirty="0"/>
              <a:t>Iterated on the basic API and added a security layer with OAuth 2.0 (with Auth0)</a:t>
            </a:r>
          </a:p>
          <a:p>
            <a:r>
              <a:rPr lang="en-US" dirty="0"/>
              <a:t>Iterated on the API and added rate-limiting capabilities</a:t>
            </a:r>
          </a:p>
          <a:p>
            <a:r>
              <a:rPr lang="en-US" dirty="0"/>
              <a:t>Iterated on the API and added sustainable evolution (versioning) approach</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Discussed manufacturing implications</a:t>
            </a:r>
          </a:p>
          <a:p>
            <a:pPr lvl="1"/>
            <a:r>
              <a:rPr lang="en-US" dirty="0"/>
              <a:t>ISA-95 Hierarchy</a:t>
            </a:r>
          </a:p>
          <a:p>
            <a:pPr lvl="1"/>
            <a:r>
              <a:rPr lang="en-US" dirty="0"/>
              <a:t>CESMII / API Initiative</a:t>
            </a:r>
          </a:p>
          <a:p>
            <a:r>
              <a:rPr lang="en-US" dirty="0"/>
              <a:t>Industrial Use Cases</a:t>
            </a:r>
          </a:p>
          <a:p>
            <a:pPr lvl="1"/>
            <a:r>
              <a:rPr lang="en-US" dirty="0"/>
              <a:t>Machine data APIs</a:t>
            </a:r>
          </a:p>
          <a:p>
            <a:pPr lvl="1"/>
            <a:r>
              <a:rPr lang="en-US" dirty="0"/>
              <a:t>Production Monitoring</a:t>
            </a:r>
          </a:p>
          <a:p>
            <a:r>
              <a:rPr lang="en-US" dirty="0"/>
              <a:t>MCP Workshop in November!</a:t>
            </a:r>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37498</TotalTime>
  <Words>2284</Words>
  <Application>Microsoft Office PowerPoint</Application>
  <PresentationFormat>Widescreen</PresentationFormat>
  <Paragraphs>364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Abadi</vt:lpstr>
      <vt:lpstr>Aptos</vt:lpstr>
      <vt:lpstr>Arial</vt:lpstr>
      <vt:lpstr>Calisto MT</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Sec-Basics | OAuth 2.0 m2m Flow</vt:lpstr>
      <vt:lpstr>Sec-Basics | OAuth 2.0 Prequel</vt:lpstr>
      <vt:lpstr>FastAPI Security</vt:lpstr>
      <vt:lpstr>FastAPI Security | Built-In Features</vt:lpstr>
      <vt:lpstr>FastAPI Security | Rate-Limiting</vt:lpstr>
      <vt:lpstr>Module 7</vt:lpstr>
      <vt:lpstr>Evolvable APIs| Versioning</vt:lpstr>
      <vt:lpstr>Evolvable APIs| Versioning Strategies</vt:lpstr>
      <vt:lpstr>Evolvable APIs| Best Practices</vt:lpstr>
      <vt:lpstr>Evolvable APIs | Dox &amp; OpenAPI</vt:lpstr>
      <vt:lpstr>Module 8</vt:lpstr>
      <vt:lpstr>Industrial Use Cases</vt:lpstr>
      <vt:lpstr>Industrial Use Cases</vt:lpstr>
      <vt:lpstr>REST for MCP…</vt:lpstr>
      <vt:lpstr>The Recap _</vt:lpstr>
      <vt:lpstr>Day Two | Recap</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21</cp:revision>
  <dcterms:created xsi:type="dcterms:W3CDTF">2025-08-20T21:28:44Z</dcterms:created>
  <dcterms:modified xsi:type="dcterms:W3CDTF">2025-09-28T18:24:50Z</dcterms:modified>
</cp:coreProperties>
</file>