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1" r:id="rId1"/>
  </p:sldMasterIdLst>
  <p:sldIdLst>
    <p:sldId id="256" r:id="rId2"/>
    <p:sldId id="274" r:id="rId3"/>
    <p:sldId id="273" r:id="rId4"/>
    <p:sldId id="265" r:id="rId5"/>
    <p:sldId id="264" r:id="rId6"/>
    <p:sldId id="258" r:id="rId7"/>
    <p:sldId id="276" r:id="rId8"/>
    <p:sldId id="271" r:id="rId9"/>
    <p:sldId id="270" r:id="rId10"/>
    <p:sldId id="257" r:id="rId11"/>
    <p:sldId id="267" r:id="rId12"/>
    <p:sldId id="277" r:id="rId13"/>
    <p:sldId id="275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B44666-CB3F-4579-8FB4-8CD93BB00208}" type="doc">
      <dgm:prSet loTypeId="urn:microsoft.com/office/officeart/2005/8/layout/hList6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34316100-3AD4-4884-922B-50C53D3640A9}">
      <dgm:prSet phldrT="[Text]" custT="1"/>
      <dgm:spPr/>
      <dgm:t>
        <a:bodyPr anchor="ctr"/>
        <a:lstStyle/>
        <a:p>
          <a:pPr algn="ctr"/>
          <a:r>
            <a:rPr lang="en-IN" sz="1800" b="1" dirty="0" err="1"/>
            <a:t>RMSE_train</a:t>
          </a:r>
          <a:endParaRPr lang="en-IN" sz="1800" b="1" dirty="0"/>
        </a:p>
      </dgm:t>
    </dgm:pt>
    <dgm:pt modelId="{2F546C0D-87F4-422F-A726-91868C277509}" type="parTrans" cxnId="{CA8D3242-39E9-411A-9C53-E6D2D517DFE6}">
      <dgm:prSet/>
      <dgm:spPr/>
      <dgm:t>
        <a:bodyPr/>
        <a:lstStyle/>
        <a:p>
          <a:endParaRPr lang="en-IN"/>
        </a:p>
      </dgm:t>
    </dgm:pt>
    <dgm:pt modelId="{82D6897D-AAB1-456F-8DA4-D6AF2142E49A}" type="sibTrans" cxnId="{CA8D3242-39E9-411A-9C53-E6D2D517DFE6}">
      <dgm:prSet/>
      <dgm:spPr/>
      <dgm:t>
        <a:bodyPr/>
        <a:lstStyle/>
        <a:p>
          <a:endParaRPr lang="en-IN"/>
        </a:p>
      </dgm:t>
    </dgm:pt>
    <dgm:pt modelId="{A21EC226-3B24-468F-8957-E3EAD363535B}">
      <dgm:prSet phldrT="[Text]" custT="1"/>
      <dgm:spPr/>
      <dgm:t>
        <a:bodyPr/>
        <a:lstStyle/>
        <a:p>
          <a:pPr algn="ctr"/>
          <a:r>
            <a:rPr kumimoji="0" lang="en-US" altLang="en-US" sz="1800" b="1" i="0" u="none" strike="noStrike" cap="none" normalizeH="0" baseline="0" dirty="0">
              <a:ln/>
              <a:effectLst/>
              <a:latin typeface="+mn-lt"/>
            </a:rPr>
            <a:t>0.4998184249795505</a:t>
          </a:r>
          <a:endParaRPr lang="en-IN" sz="1800" b="1" dirty="0">
            <a:latin typeface="+mn-lt"/>
          </a:endParaRPr>
        </a:p>
      </dgm:t>
    </dgm:pt>
    <dgm:pt modelId="{3B06F4FA-EC2A-4070-A4BC-81209296BD7A}" type="parTrans" cxnId="{5542CBAC-C892-402E-A76D-CCEB7ED72D31}">
      <dgm:prSet/>
      <dgm:spPr/>
      <dgm:t>
        <a:bodyPr/>
        <a:lstStyle/>
        <a:p>
          <a:endParaRPr lang="en-IN"/>
        </a:p>
      </dgm:t>
    </dgm:pt>
    <dgm:pt modelId="{A2C560E9-0657-4E33-8B15-1346AB1117F5}" type="sibTrans" cxnId="{5542CBAC-C892-402E-A76D-CCEB7ED72D31}">
      <dgm:prSet/>
      <dgm:spPr/>
      <dgm:t>
        <a:bodyPr/>
        <a:lstStyle/>
        <a:p>
          <a:endParaRPr lang="en-IN"/>
        </a:p>
      </dgm:t>
    </dgm:pt>
    <dgm:pt modelId="{9837511C-0A8F-4EE0-A73D-797D6292E6FB}">
      <dgm:prSet phldrT="[Text]" custT="1"/>
      <dgm:spPr/>
      <dgm:t>
        <a:bodyPr anchor="ctr"/>
        <a:lstStyle/>
        <a:p>
          <a:pPr algn="ctr"/>
          <a:r>
            <a:rPr lang="en-IN" sz="1800" b="1" i="0" dirty="0"/>
            <a:t>R Square</a:t>
          </a:r>
          <a:endParaRPr lang="en-IN" sz="1800" b="1" dirty="0"/>
        </a:p>
      </dgm:t>
    </dgm:pt>
    <dgm:pt modelId="{6536DFBA-4807-406A-9F05-6AE160B19432}" type="parTrans" cxnId="{FE31F170-BD27-4E32-A290-D9592323EEBA}">
      <dgm:prSet/>
      <dgm:spPr/>
      <dgm:t>
        <a:bodyPr/>
        <a:lstStyle/>
        <a:p>
          <a:endParaRPr lang="en-IN"/>
        </a:p>
      </dgm:t>
    </dgm:pt>
    <dgm:pt modelId="{B6C58301-AD3F-4A86-AED8-2BECE0B26754}" type="sibTrans" cxnId="{FE31F170-BD27-4E32-A290-D9592323EEBA}">
      <dgm:prSet/>
      <dgm:spPr/>
      <dgm:t>
        <a:bodyPr/>
        <a:lstStyle/>
        <a:p>
          <a:endParaRPr lang="en-IN"/>
        </a:p>
      </dgm:t>
    </dgm:pt>
    <dgm:pt modelId="{27D76A99-FE55-462F-AA59-693AF9C30578}">
      <dgm:prSet phldrT="[Text]" custT="1"/>
      <dgm:spPr/>
      <dgm:t>
        <a:bodyPr anchor="ctr"/>
        <a:lstStyle/>
        <a:p>
          <a:pPr algn="ctr"/>
          <a:r>
            <a:rPr lang="en-IN" sz="1800" b="1" dirty="0"/>
            <a:t>Adjusted R Square</a:t>
          </a:r>
        </a:p>
      </dgm:t>
    </dgm:pt>
    <dgm:pt modelId="{7F4414C6-C821-4C3C-800A-E52F90F72E4E}" type="parTrans" cxnId="{E672589A-D334-4DE5-973E-8227F500D849}">
      <dgm:prSet/>
      <dgm:spPr/>
      <dgm:t>
        <a:bodyPr/>
        <a:lstStyle/>
        <a:p>
          <a:endParaRPr lang="en-IN"/>
        </a:p>
      </dgm:t>
    </dgm:pt>
    <dgm:pt modelId="{D68673FE-D45C-4681-B75A-5490550DD39A}" type="sibTrans" cxnId="{E672589A-D334-4DE5-973E-8227F500D849}">
      <dgm:prSet/>
      <dgm:spPr/>
      <dgm:t>
        <a:bodyPr/>
        <a:lstStyle/>
        <a:p>
          <a:endParaRPr lang="en-IN"/>
        </a:p>
      </dgm:t>
    </dgm:pt>
    <dgm:pt modelId="{7A8108EC-FFA8-4C8C-A257-CDF7228345A6}">
      <dgm:prSet phldrT="[Text]" custT="1"/>
      <dgm:spPr/>
      <dgm:t>
        <a:bodyPr/>
        <a:lstStyle/>
        <a:p>
          <a:pPr algn="ctr"/>
          <a:r>
            <a:rPr lang="en-IN" sz="1800" b="1" dirty="0"/>
            <a:t>0.7424681675658665</a:t>
          </a:r>
        </a:p>
      </dgm:t>
    </dgm:pt>
    <dgm:pt modelId="{B06D801C-2065-4119-A026-6C4711379597}" type="parTrans" cxnId="{CBFA5A2B-DF32-4017-B9A3-EF9BE344E605}">
      <dgm:prSet/>
      <dgm:spPr/>
      <dgm:t>
        <a:bodyPr/>
        <a:lstStyle/>
        <a:p>
          <a:endParaRPr lang="en-IN"/>
        </a:p>
      </dgm:t>
    </dgm:pt>
    <dgm:pt modelId="{FE3CF139-5F15-4A14-8976-99EA5C9F3DC9}" type="sibTrans" cxnId="{CBFA5A2B-DF32-4017-B9A3-EF9BE344E605}">
      <dgm:prSet/>
      <dgm:spPr/>
      <dgm:t>
        <a:bodyPr/>
        <a:lstStyle/>
        <a:p>
          <a:endParaRPr lang="en-IN"/>
        </a:p>
      </dgm:t>
    </dgm:pt>
    <dgm:pt modelId="{AA3CC782-FF31-44C8-8C2C-A94CC75B6F69}">
      <dgm:prSet phldrT="[Text]" custT="1"/>
      <dgm:spPr/>
      <dgm:t>
        <a:bodyPr/>
        <a:lstStyle/>
        <a:p>
          <a:pPr algn="ctr">
            <a:buClrTx/>
            <a:buSzTx/>
            <a:buFontTx/>
            <a:buNone/>
          </a:pPr>
          <a:r>
            <a:rPr kumimoji="0" lang="en-US" altLang="en-US" sz="1800" b="1" i="0" u="none" strike="noStrike" cap="none" normalizeH="0" baseline="0">
              <a:ln/>
              <a:effectLst/>
              <a:latin typeface="+mn-lt"/>
            </a:rPr>
            <a:t>0.7472908610571425</a:t>
          </a:r>
          <a:r>
            <a:rPr kumimoji="0" lang="en-US" altLang="en-US" sz="1800" b="1" i="0" u="none" strike="noStrike" cap="none" normalizeH="0" baseline="0">
              <a:ln/>
              <a:effectLst/>
            </a:rPr>
            <a:t> </a:t>
          </a:r>
          <a:endParaRPr lang="en-IN" sz="1800" b="1" dirty="0"/>
        </a:p>
      </dgm:t>
    </dgm:pt>
    <dgm:pt modelId="{C2CEFE27-BF65-4183-B6E2-EE860C78D04F}" type="parTrans" cxnId="{D7C7692F-FA66-4930-A138-6B523DE319CF}">
      <dgm:prSet/>
      <dgm:spPr/>
      <dgm:t>
        <a:bodyPr/>
        <a:lstStyle/>
        <a:p>
          <a:endParaRPr lang="en-IN"/>
        </a:p>
      </dgm:t>
    </dgm:pt>
    <dgm:pt modelId="{0864681D-14F9-46CF-9881-2B99F944A268}" type="sibTrans" cxnId="{D7C7692F-FA66-4930-A138-6B523DE319CF}">
      <dgm:prSet/>
      <dgm:spPr/>
      <dgm:t>
        <a:bodyPr/>
        <a:lstStyle/>
        <a:p>
          <a:endParaRPr lang="en-IN"/>
        </a:p>
      </dgm:t>
    </dgm:pt>
    <dgm:pt modelId="{E35B6380-FB0C-414F-A3DC-8850847B97B3}">
      <dgm:prSet phldrT="[Text]" custT="1"/>
      <dgm:spPr/>
      <dgm:t>
        <a:bodyPr anchor="ctr"/>
        <a:lstStyle/>
        <a:p>
          <a:pPr algn="ctr"/>
          <a:r>
            <a:rPr lang="en-IN" sz="1800" b="1" dirty="0" err="1"/>
            <a:t>RMSE_test</a:t>
          </a:r>
          <a:endParaRPr lang="en-IN" sz="1800" b="1" dirty="0"/>
        </a:p>
      </dgm:t>
    </dgm:pt>
    <dgm:pt modelId="{7055FBCE-1996-4892-98E0-34552FA58DD7}" type="sibTrans" cxnId="{EDB36597-2636-467D-B58C-EFAF6886DE8C}">
      <dgm:prSet/>
      <dgm:spPr/>
      <dgm:t>
        <a:bodyPr/>
        <a:lstStyle/>
        <a:p>
          <a:endParaRPr lang="en-IN"/>
        </a:p>
      </dgm:t>
    </dgm:pt>
    <dgm:pt modelId="{1AA4179D-03FF-4567-B598-D5EDDD011E2F}" type="parTrans" cxnId="{EDB36597-2636-467D-B58C-EFAF6886DE8C}">
      <dgm:prSet/>
      <dgm:spPr/>
      <dgm:t>
        <a:bodyPr/>
        <a:lstStyle/>
        <a:p>
          <a:endParaRPr lang="en-IN"/>
        </a:p>
      </dgm:t>
    </dgm:pt>
    <dgm:pt modelId="{6D334013-8953-41C6-BA5E-3FAACB573685}">
      <dgm:prSet phldrT="[Text]" custT="1"/>
      <dgm:spPr/>
      <dgm:t>
        <a:bodyPr/>
        <a:lstStyle/>
        <a:p>
          <a:pPr algn="ctr"/>
          <a:r>
            <a:rPr kumimoji="0" lang="en-US" altLang="en-US" sz="1800" b="1" i="0" u="none" strike="noStrike" cap="none" normalizeH="0" baseline="0" dirty="0">
              <a:ln/>
              <a:effectLst/>
              <a:latin typeface="+mn-lt"/>
            </a:rPr>
            <a:t>0.5033801809255821</a:t>
          </a:r>
          <a:endParaRPr lang="en-IN" sz="1800" b="1" dirty="0">
            <a:latin typeface="+mn-lt"/>
          </a:endParaRPr>
        </a:p>
      </dgm:t>
    </dgm:pt>
    <dgm:pt modelId="{952EEFDC-8C39-4279-AA8D-FB738C4972BB}" type="sibTrans" cxnId="{69ABA7A5-5956-4EB4-BAC7-D7CB9210ADA8}">
      <dgm:prSet/>
      <dgm:spPr/>
      <dgm:t>
        <a:bodyPr/>
        <a:lstStyle/>
        <a:p>
          <a:endParaRPr lang="en-IN"/>
        </a:p>
      </dgm:t>
    </dgm:pt>
    <dgm:pt modelId="{070021CE-7E3E-4C7E-9DA6-F312BBFA46A5}" type="parTrans" cxnId="{69ABA7A5-5956-4EB4-BAC7-D7CB9210ADA8}">
      <dgm:prSet/>
      <dgm:spPr/>
      <dgm:t>
        <a:bodyPr/>
        <a:lstStyle/>
        <a:p>
          <a:endParaRPr lang="en-IN"/>
        </a:p>
      </dgm:t>
    </dgm:pt>
    <dgm:pt modelId="{B55EFD28-6BB3-4096-8BFF-0596D4AFBBAA}" type="pres">
      <dgm:prSet presAssocID="{2BB44666-CB3F-4579-8FB4-8CD93BB00208}" presName="Name0" presStyleCnt="0">
        <dgm:presLayoutVars>
          <dgm:dir/>
          <dgm:resizeHandles val="exact"/>
        </dgm:presLayoutVars>
      </dgm:prSet>
      <dgm:spPr/>
    </dgm:pt>
    <dgm:pt modelId="{AB4B1978-0B6B-4DD4-BF61-9A33DF517F4A}" type="pres">
      <dgm:prSet presAssocID="{E35B6380-FB0C-414F-A3DC-8850847B97B3}" presName="node" presStyleLbl="node1" presStyleIdx="0" presStyleCnt="4" custLinFactNeighborX="20907" custLinFactNeighborY="819">
        <dgm:presLayoutVars>
          <dgm:bulletEnabled val="1"/>
        </dgm:presLayoutVars>
      </dgm:prSet>
      <dgm:spPr/>
    </dgm:pt>
    <dgm:pt modelId="{8C76A3A2-C2A1-40E1-A9AA-1C9C35A8C3CA}" type="pres">
      <dgm:prSet presAssocID="{7055FBCE-1996-4892-98E0-34552FA58DD7}" presName="sibTrans" presStyleCnt="0"/>
      <dgm:spPr/>
    </dgm:pt>
    <dgm:pt modelId="{266EC54F-640B-4794-A303-5F83757E2849}" type="pres">
      <dgm:prSet presAssocID="{34316100-3AD4-4884-922B-50C53D3640A9}" presName="node" presStyleLbl="node1" presStyleIdx="1" presStyleCnt="4" custLinFactNeighborX="17985">
        <dgm:presLayoutVars>
          <dgm:bulletEnabled val="1"/>
        </dgm:presLayoutVars>
      </dgm:prSet>
      <dgm:spPr/>
    </dgm:pt>
    <dgm:pt modelId="{106188D1-9D75-416D-8864-168DF845EAB7}" type="pres">
      <dgm:prSet presAssocID="{82D6897D-AAB1-456F-8DA4-D6AF2142E49A}" presName="sibTrans" presStyleCnt="0"/>
      <dgm:spPr/>
    </dgm:pt>
    <dgm:pt modelId="{DBD35AB7-8E26-41E7-B90E-746E85CD5E87}" type="pres">
      <dgm:prSet presAssocID="{9837511C-0A8F-4EE0-A73D-797D6292E6FB}" presName="node" presStyleLbl="node1" presStyleIdx="2" presStyleCnt="4">
        <dgm:presLayoutVars>
          <dgm:bulletEnabled val="1"/>
        </dgm:presLayoutVars>
      </dgm:prSet>
      <dgm:spPr/>
    </dgm:pt>
    <dgm:pt modelId="{6AE0A511-F7CE-47AE-877C-3AA53A17FCFC}" type="pres">
      <dgm:prSet presAssocID="{B6C58301-AD3F-4A86-AED8-2BECE0B26754}" presName="sibTrans" presStyleCnt="0"/>
      <dgm:spPr/>
    </dgm:pt>
    <dgm:pt modelId="{3554CE2F-B25C-4DC9-840B-24F350785FC6}" type="pres">
      <dgm:prSet presAssocID="{27D76A99-FE55-462F-AA59-693AF9C30578}" presName="node" presStyleLbl="node1" presStyleIdx="3" presStyleCnt="4">
        <dgm:presLayoutVars>
          <dgm:bulletEnabled val="1"/>
        </dgm:presLayoutVars>
      </dgm:prSet>
      <dgm:spPr/>
    </dgm:pt>
  </dgm:ptLst>
  <dgm:cxnLst>
    <dgm:cxn modelId="{CBFA5A2B-DF32-4017-B9A3-EF9BE344E605}" srcId="{27D76A99-FE55-462F-AA59-693AF9C30578}" destId="{7A8108EC-FFA8-4C8C-A257-CDF7228345A6}" srcOrd="0" destOrd="0" parTransId="{B06D801C-2065-4119-A026-6C4711379597}" sibTransId="{FE3CF139-5F15-4A14-8976-99EA5C9F3DC9}"/>
    <dgm:cxn modelId="{D7C7692F-FA66-4930-A138-6B523DE319CF}" srcId="{9837511C-0A8F-4EE0-A73D-797D6292E6FB}" destId="{AA3CC782-FF31-44C8-8C2C-A94CC75B6F69}" srcOrd="0" destOrd="0" parTransId="{C2CEFE27-BF65-4183-B6E2-EE860C78D04F}" sibTransId="{0864681D-14F9-46CF-9881-2B99F944A268}"/>
    <dgm:cxn modelId="{F7220A5C-6913-4FF7-A76A-A8159E2CE8CF}" type="presOf" srcId="{A21EC226-3B24-468F-8957-E3EAD363535B}" destId="{266EC54F-640B-4794-A303-5F83757E2849}" srcOrd="0" destOrd="1" presId="urn:microsoft.com/office/officeart/2005/8/layout/hList6"/>
    <dgm:cxn modelId="{CA8D3242-39E9-411A-9C53-E6D2D517DFE6}" srcId="{2BB44666-CB3F-4579-8FB4-8CD93BB00208}" destId="{34316100-3AD4-4884-922B-50C53D3640A9}" srcOrd="1" destOrd="0" parTransId="{2F546C0D-87F4-422F-A726-91868C277509}" sibTransId="{82D6897D-AAB1-456F-8DA4-D6AF2142E49A}"/>
    <dgm:cxn modelId="{62848B62-E83F-4A81-AC8C-68EB65B764FF}" type="presOf" srcId="{34316100-3AD4-4884-922B-50C53D3640A9}" destId="{266EC54F-640B-4794-A303-5F83757E2849}" srcOrd="0" destOrd="0" presId="urn:microsoft.com/office/officeart/2005/8/layout/hList6"/>
    <dgm:cxn modelId="{FE31F170-BD27-4E32-A290-D9592323EEBA}" srcId="{2BB44666-CB3F-4579-8FB4-8CD93BB00208}" destId="{9837511C-0A8F-4EE0-A73D-797D6292E6FB}" srcOrd="2" destOrd="0" parTransId="{6536DFBA-4807-406A-9F05-6AE160B19432}" sibTransId="{B6C58301-AD3F-4A86-AED8-2BECE0B26754}"/>
    <dgm:cxn modelId="{1794EC78-E00D-46BE-85E9-5DD53B7D68FF}" type="presOf" srcId="{27D76A99-FE55-462F-AA59-693AF9C30578}" destId="{3554CE2F-B25C-4DC9-840B-24F350785FC6}" srcOrd="0" destOrd="0" presId="urn:microsoft.com/office/officeart/2005/8/layout/hList6"/>
    <dgm:cxn modelId="{47C29080-D469-47DC-87CC-3F5A6975B446}" type="presOf" srcId="{2BB44666-CB3F-4579-8FB4-8CD93BB00208}" destId="{B55EFD28-6BB3-4096-8BFF-0596D4AFBBAA}" srcOrd="0" destOrd="0" presId="urn:microsoft.com/office/officeart/2005/8/layout/hList6"/>
    <dgm:cxn modelId="{CA5DBE84-C3DD-40B8-BDD4-69AF50A1AA34}" type="presOf" srcId="{7A8108EC-FFA8-4C8C-A257-CDF7228345A6}" destId="{3554CE2F-B25C-4DC9-840B-24F350785FC6}" srcOrd="0" destOrd="1" presId="urn:microsoft.com/office/officeart/2005/8/layout/hList6"/>
    <dgm:cxn modelId="{EDB36597-2636-467D-B58C-EFAF6886DE8C}" srcId="{2BB44666-CB3F-4579-8FB4-8CD93BB00208}" destId="{E35B6380-FB0C-414F-A3DC-8850847B97B3}" srcOrd="0" destOrd="0" parTransId="{1AA4179D-03FF-4567-B598-D5EDDD011E2F}" sibTransId="{7055FBCE-1996-4892-98E0-34552FA58DD7}"/>
    <dgm:cxn modelId="{E672589A-D334-4DE5-973E-8227F500D849}" srcId="{2BB44666-CB3F-4579-8FB4-8CD93BB00208}" destId="{27D76A99-FE55-462F-AA59-693AF9C30578}" srcOrd="3" destOrd="0" parTransId="{7F4414C6-C821-4C3C-800A-E52F90F72E4E}" sibTransId="{D68673FE-D45C-4681-B75A-5490550DD39A}"/>
    <dgm:cxn modelId="{52926D9D-BCA6-4A38-948C-8C6A120EFECD}" type="presOf" srcId="{AA3CC782-FF31-44C8-8C2C-A94CC75B6F69}" destId="{DBD35AB7-8E26-41E7-B90E-746E85CD5E87}" srcOrd="0" destOrd="1" presId="urn:microsoft.com/office/officeart/2005/8/layout/hList6"/>
    <dgm:cxn modelId="{3018A1A2-EE57-49F4-A27B-A8EA28C69BFC}" type="presOf" srcId="{6D334013-8953-41C6-BA5E-3FAACB573685}" destId="{AB4B1978-0B6B-4DD4-BF61-9A33DF517F4A}" srcOrd="0" destOrd="1" presId="urn:microsoft.com/office/officeart/2005/8/layout/hList6"/>
    <dgm:cxn modelId="{69ABA7A5-5956-4EB4-BAC7-D7CB9210ADA8}" srcId="{E35B6380-FB0C-414F-A3DC-8850847B97B3}" destId="{6D334013-8953-41C6-BA5E-3FAACB573685}" srcOrd="0" destOrd="0" parTransId="{070021CE-7E3E-4C7E-9DA6-F312BBFA46A5}" sibTransId="{952EEFDC-8C39-4279-AA8D-FB738C4972BB}"/>
    <dgm:cxn modelId="{5542CBAC-C892-402E-A76D-CCEB7ED72D31}" srcId="{34316100-3AD4-4884-922B-50C53D3640A9}" destId="{A21EC226-3B24-468F-8957-E3EAD363535B}" srcOrd="0" destOrd="0" parTransId="{3B06F4FA-EC2A-4070-A4BC-81209296BD7A}" sibTransId="{A2C560E9-0657-4E33-8B15-1346AB1117F5}"/>
    <dgm:cxn modelId="{854C74C3-216C-4A01-A754-681D02221739}" type="presOf" srcId="{E35B6380-FB0C-414F-A3DC-8850847B97B3}" destId="{AB4B1978-0B6B-4DD4-BF61-9A33DF517F4A}" srcOrd="0" destOrd="0" presId="urn:microsoft.com/office/officeart/2005/8/layout/hList6"/>
    <dgm:cxn modelId="{B971BCEF-BCDE-4A53-AF80-66CFDCEC6266}" type="presOf" srcId="{9837511C-0A8F-4EE0-A73D-797D6292E6FB}" destId="{DBD35AB7-8E26-41E7-B90E-746E85CD5E87}" srcOrd="0" destOrd="0" presId="urn:microsoft.com/office/officeart/2005/8/layout/hList6"/>
    <dgm:cxn modelId="{A4EC3533-4E49-432E-AFFC-62055E4AF974}" type="presParOf" srcId="{B55EFD28-6BB3-4096-8BFF-0596D4AFBBAA}" destId="{AB4B1978-0B6B-4DD4-BF61-9A33DF517F4A}" srcOrd="0" destOrd="0" presId="urn:microsoft.com/office/officeart/2005/8/layout/hList6"/>
    <dgm:cxn modelId="{67358DFC-C465-4E5F-AEA1-6BA65B110768}" type="presParOf" srcId="{B55EFD28-6BB3-4096-8BFF-0596D4AFBBAA}" destId="{8C76A3A2-C2A1-40E1-A9AA-1C9C35A8C3CA}" srcOrd="1" destOrd="0" presId="urn:microsoft.com/office/officeart/2005/8/layout/hList6"/>
    <dgm:cxn modelId="{E0A7150F-D8E4-4D42-BE54-0E85330B5291}" type="presParOf" srcId="{B55EFD28-6BB3-4096-8BFF-0596D4AFBBAA}" destId="{266EC54F-640B-4794-A303-5F83757E2849}" srcOrd="2" destOrd="0" presId="urn:microsoft.com/office/officeart/2005/8/layout/hList6"/>
    <dgm:cxn modelId="{2EDF9283-43C6-4877-8C5A-47D749D93553}" type="presParOf" srcId="{B55EFD28-6BB3-4096-8BFF-0596D4AFBBAA}" destId="{106188D1-9D75-416D-8864-168DF845EAB7}" srcOrd="3" destOrd="0" presId="urn:microsoft.com/office/officeart/2005/8/layout/hList6"/>
    <dgm:cxn modelId="{E2188459-05E2-42EC-89FE-7AFF1A2D4B8A}" type="presParOf" srcId="{B55EFD28-6BB3-4096-8BFF-0596D4AFBBAA}" destId="{DBD35AB7-8E26-41E7-B90E-746E85CD5E87}" srcOrd="4" destOrd="0" presId="urn:microsoft.com/office/officeart/2005/8/layout/hList6"/>
    <dgm:cxn modelId="{AC472CF4-AF33-468A-8502-C53DB158DF42}" type="presParOf" srcId="{B55EFD28-6BB3-4096-8BFF-0596D4AFBBAA}" destId="{6AE0A511-F7CE-47AE-877C-3AA53A17FCFC}" srcOrd="5" destOrd="0" presId="urn:microsoft.com/office/officeart/2005/8/layout/hList6"/>
    <dgm:cxn modelId="{B08507A6-55B2-4ED5-B091-2D8AB5AAD896}" type="presParOf" srcId="{B55EFD28-6BB3-4096-8BFF-0596D4AFBBAA}" destId="{3554CE2F-B25C-4DC9-840B-24F350785FC6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B1978-0B6B-4DD4-BF61-9A33DF517F4A}">
      <dsp:nvSpPr>
        <dsp:cNvPr id="0" name=""/>
        <dsp:cNvSpPr/>
      </dsp:nvSpPr>
      <dsp:spPr>
        <a:xfrm rot="16200000">
          <a:off x="-889933" y="923893"/>
          <a:ext cx="3881437" cy="2033649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 err="1"/>
            <a:t>RMSE_test</a:t>
          </a:r>
          <a:endParaRPr lang="en-IN" sz="1800" b="1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800" b="1" i="0" u="none" strike="noStrike" kern="1200" cap="none" normalizeH="0" baseline="0" dirty="0">
              <a:ln/>
              <a:effectLst/>
              <a:latin typeface="+mn-lt"/>
            </a:rPr>
            <a:t>0.5033801809255821</a:t>
          </a:r>
          <a:endParaRPr lang="en-IN" sz="1800" b="1" kern="1200" dirty="0">
            <a:latin typeface="+mn-lt"/>
          </a:endParaRPr>
        </a:p>
      </dsp:txBody>
      <dsp:txXfrm rot="5400000">
        <a:off x="33961" y="776286"/>
        <a:ext cx="2033649" cy="2328863"/>
      </dsp:txXfrm>
    </dsp:sp>
    <dsp:sp modelId="{266EC54F-640B-4794-A303-5F83757E2849}">
      <dsp:nvSpPr>
        <dsp:cNvPr id="0" name=""/>
        <dsp:cNvSpPr/>
      </dsp:nvSpPr>
      <dsp:spPr>
        <a:xfrm rot="16200000">
          <a:off x="1291782" y="923893"/>
          <a:ext cx="3881437" cy="2033649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 err="1"/>
            <a:t>RMSE_train</a:t>
          </a:r>
          <a:endParaRPr lang="en-IN" sz="1800" b="1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800" b="1" i="0" u="none" strike="noStrike" kern="1200" cap="none" normalizeH="0" baseline="0" dirty="0">
              <a:ln/>
              <a:effectLst/>
              <a:latin typeface="+mn-lt"/>
            </a:rPr>
            <a:t>0.4998184249795505</a:t>
          </a:r>
          <a:endParaRPr lang="en-IN" sz="1800" b="1" kern="1200" dirty="0">
            <a:latin typeface="+mn-lt"/>
          </a:endParaRPr>
        </a:p>
      </dsp:txBody>
      <dsp:txXfrm rot="5400000">
        <a:off x="2215676" y="776286"/>
        <a:ext cx="2033649" cy="2328863"/>
      </dsp:txXfrm>
    </dsp:sp>
    <dsp:sp modelId="{DBD35AB7-8E26-41E7-B90E-746E85CD5E87}">
      <dsp:nvSpPr>
        <dsp:cNvPr id="0" name=""/>
        <dsp:cNvSpPr/>
      </dsp:nvSpPr>
      <dsp:spPr>
        <a:xfrm rot="16200000">
          <a:off x="3450523" y="923893"/>
          <a:ext cx="3881437" cy="2033649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/>
            <a:t>R Square</a:t>
          </a:r>
          <a:endParaRPr lang="en-IN" sz="1800" b="1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kumimoji="0" lang="en-US" altLang="en-US" sz="1800" b="1" i="0" u="none" strike="noStrike" kern="1200" cap="none" normalizeH="0" baseline="0">
              <a:ln/>
              <a:effectLst/>
              <a:latin typeface="+mn-lt"/>
            </a:rPr>
            <a:t>0.7472908610571425</a:t>
          </a:r>
          <a:r>
            <a:rPr kumimoji="0" lang="en-US" altLang="en-US" sz="1800" b="1" i="0" u="none" strike="noStrike" kern="1200" cap="none" normalizeH="0" baseline="0">
              <a:ln/>
              <a:effectLst/>
            </a:rPr>
            <a:t> </a:t>
          </a:r>
          <a:endParaRPr lang="en-IN" sz="1800" b="1" kern="1200" dirty="0"/>
        </a:p>
      </dsp:txBody>
      <dsp:txXfrm rot="5400000">
        <a:off x="4374417" y="776286"/>
        <a:ext cx="2033649" cy="2328863"/>
      </dsp:txXfrm>
    </dsp:sp>
    <dsp:sp modelId="{3554CE2F-B25C-4DC9-840B-24F350785FC6}">
      <dsp:nvSpPr>
        <dsp:cNvPr id="0" name=""/>
        <dsp:cNvSpPr/>
      </dsp:nvSpPr>
      <dsp:spPr>
        <a:xfrm rot="16200000">
          <a:off x="5636696" y="923893"/>
          <a:ext cx="3881437" cy="2033649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Adjusted R Square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kern="1200" dirty="0"/>
            <a:t>0.7424681675658665</a:t>
          </a:r>
        </a:p>
      </dsp:txBody>
      <dsp:txXfrm rot="5400000">
        <a:off x="6560590" y="776286"/>
        <a:ext cx="2033649" cy="2328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47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31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717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2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8559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6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3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18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8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39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86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74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79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59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3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169333"/>
            <a:ext cx="12880630" cy="7188199"/>
            <a:chOff x="0" y="-169333"/>
            <a:chExt cx="12880630" cy="7188199"/>
          </a:xfrm>
        </p:grpSpPr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9877425" y="-169333"/>
              <a:ext cx="1003828" cy="6893983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8117072" y="3765968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747593" y="-8467"/>
              <a:ext cx="2441232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991724" y="0"/>
              <a:ext cx="2200276" cy="68580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9724323" y="3047999"/>
              <a:ext cx="2467677" cy="397086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991724" y="-8467"/>
              <a:ext cx="2197101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40000"/>
                <a:lumOff val="6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AE3601-AD38-49BB-B8A9-F8FBDDF6DA6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1147319" cy="52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  <p:sldLayoutId id="2147484034" r:id="rId13"/>
    <p:sldLayoutId id="2147484035" r:id="rId14"/>
    <p:sldLayoutId id="2147484036" r:id="rId15"/>
    <p:sldLayoutId id="21474840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2BC6-FB77-415B-9611-908D9F2B5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664" y="138575"/>
            <a:ext cx="7827433" cy="1646302"/>
          </a:xfrm>
        </p:spPr>
        <p:txBody>
          <a:bodyPr anchor="ctr"/>
          <a:lstStyle/>
          <a:p>
            <a:pPr algn="ctr"/>
            <a:r>
              <a:rPr lang="en-IN" b="1" dirty="0"/>
              <a:t>INSURANCE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E620E-BFB8-44F4-AB4E-0D55518FA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474" y="5355758"/>
            <a:ext cx="7827433" cy="1096899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solidFill>
                  <a:schemeClr val="tx1"/>
                </a:solidFill>
              </a:rPr>
              <a:t>Presented By : Sheetal Kumari</a:t>
            </a: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ML Project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3855E-C32A-4052-8700-0D5A9D228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05" y="1784879"/>
            <a:ext cx="7296149" cy="328824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76AFE5A-96A4-4CF2-9CEE-05E377A87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9"/>
            <a:ext cx="1114693" cy="51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9952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642C-7D31-4074-A5D9-B779D588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734050"/>
            <a:ext cx="12191999" cy="1320800"/>
          </a:xfrm>
        </p:spPr>
        <p:txBody>
          <a:bodyPr anchor="ctr">
            <a:noAutofit/>
          </a:bodyPr>
          <a:lstStyle/>
          <a:p>
            <a:pPr algn="ctr"/>
            <a:r>
              <a:rPr lang="en-IN" sz="5000" b="1" dirty="0">
                <a:solidFill>
                  <a:schemeClr val="tx1"/>
                </a:solidFill>
              </a:rPr>
              <a:t>Smoking effects Insurance Premium</a:t>
            </a:r>
          </a:p>
        </p:txBody>
      </p:sp>
    </p:spTree>
    <p:extLst>
      <p:ext uri="{BB962C8B-B14F-4D97-AF65-F5344CB8AC3E}">
        <p14:creationId xmlns:p14="http://schemas.microsoft.com/office/powerpoint/2010/main" val="2514558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AA74-D8A4-4FD0-8A49-A1C106DA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b="1" dirty="0"/>
              <a:t>Applying ML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1DCE7-1AE5-4C46-B86D-E77284305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5329"/>
            <a:ext cx="8443806" cy="4430711"/>
          </a:xfrm>
        </p:spPr>
        <p:txBody>
          <a:bodyPr>
            <a:normAutofit/>
          </a:bodyPr>
          <a:lstStyle/>
          <a:p>
            <a:r>
              <a:rPr lang="en-IN" dirty="0"/>
              <a:t>For the current Insurance Data applying Linear Regression  </a:t>
            </a:r>
          </a:p>
          <a:p>
            <a:r>
              <a:rPr lang="en-IN" dirty="0"/>
              <a:t>In order to apply ML algorithm need to fix the data</a:t>
            </a:r>
          </a:p>
          <a:p>
            <a:pPr lvl="1"/>
            <a:r>
              <a:rPr lang="en-IN" dirty="0"/>
              <a:t>Such as categorical columns should be converted to numerical columns </a:t>
            </a:r>
          </a:p>
          <a:p>
            <a:pPr lvl="2"/>
            <a:r>
              <a:rPr lang="en-IN" sz="1600" dirty="0"/>
              <a:t>Modified all the categorical columns to numerical using Dummification</a:t>
            </a:r>
          </a:p>
          <a:p>
            <a:pPr lvl="1"/>
            <a:r>
              <a:rPr lang="en-IN" dirty="0"/>
              <a:t>Data from different columns are of different values and scale, to perform calculation on the data need to transform the entire data to standard scale. </a:t>
            </a:r>
          </a:p>
          <a:p>
            <a:pPr lvl="1"/>
            <a:r>
              <a:rPr lang="en-IN" dirty="0"/>
              <a:t>Post step 1&amp;2, Splitting the data into explanatory and target variables</a:t>
            </a:r>
          </a:p>
          <a:p>
            <a:pPr lvl="1"/>
            <a:r>
              <a:rPr lang="en-IN" dirty="0"/>
              <a:t>Explanatory Variable to be X Test and X Train data </a:t>
            </a:r>
          </a:p>
          <a:p>
            <a:pPr lvl="1"/>
            <a:r>
              <a:rPr lang="en-IN" dirty="0"/>
              <a:t>Target variable to be the Y Test and the Y Train data </a:t>
            </a:r>
          </a:p>
          <a:p>
            <a:pPr lvl="1"/>
            <a:r>
              <a:rPr lang="en-IN" dirty="0"/>
              <a:t>Performing the Prediction on the X Train Data</a:t>
            </a:r>
          </a:p>
          <a:p>
            <a:pPr lvl="1"/>
            <a:r>
              <a:rPr lang="en-IN" dirty="0"/>
              <a:t>Calculating the Prediction score and the Error score </a:t>
            </a:r>
          </a:p>
          <a:p>
            <a:pPr lvl="1"/>
            <a:r>
              <a:rPr lang="en-IN" dirty="0"/>
              <a:t>To check the performance nothing but Model Evaluation 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07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49F5-0660-4DFA-A260-0B0CECFF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Intercept and Coefficients: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0A9D64-9AAB-42E2-B166-4DE48C654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4469" y="1930401"/>
            <a:ext cx="3974123" cy="3784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C09159-22C7-4389-8EDF-D1DDB7FD0B70}"/>
              </a:ext>
            </a:extLst>
          </p:cNvPr>
          <p:cNvSpPr txBox="1"/>
          <p:nvPr/>
        </p:nvSpPr>
        <p:spPr>
          <a:xfrm>
            <a:off x="826640" y="3094893"/>
            <a:ext cx="4888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Intercept:0.0015</a:t>
            </a:r>
          </a:p>
          <a:p>
            <a:r>
              <a:rPr lang="en-IN" dirty="0"/>
              <a:t>Coefficients:0.3003, 0.1705, 0.0461, -0.0063, 0.8007</a:t>
            </a:r>
          </a:p>
        </p:txBody>
      </p:sp>
    </p:spTree>
    <p:extLst>
      <p:ext uri="{BB962C8B-B14F-4D97-AF65-F5344CB8AC3E}">
        <p14:creationId xmlns:p14="http://schemas.microsoft.com/office/powerpoint/2010/main" val="3644455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BDEB92-89F4-4594-827B-EA0EA53D3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18614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24C1364-5562-4DCB-AFDD-09C065EC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549275"/>
            <a:ext cx="8596668" cy="1320800"/>
          </a:xfrm>
        </p:spPr>
        <p:txBody>
          <a:bodyPr anchor="ctr"/>
          <a:lstStyle/>
          <a:p>
            <a:pPr algn="ctr"/>
            <a:r>
              <a:rPr lang="en-IN" b="1" dirty="0"/>
              <a:t>Model Evaluation:</a:t>
            </a:r>
          </a:p>
        </p:txBody>
      </p:sp>
    </p:spTree>
    <p:extLst>
      <p:ext uri="{BB962C8B-B14F-4D97-AF65-F5344CB8AC3E}">
        <p14:creationId xmlns:p14="http://schemas.microsoft.com/office/powerpoint/2010/main" val="341409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629E-5B9A-4D4C-977C-710C6484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ctr"/>
            <a:r>
              <a:rPr lang="en-IN" sz="10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682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8891-1312-4EE3-A374-19D4032E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0ECD1-53E1-4DD0-979C-1CC61168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Insurance Dataset </a:t>
            </a:r>
            <a:r>
              <a:rPr lang="en-US" b="1" dirty="0"/>
              <a:t>'charges'</a:t>
            </a:r>
            <a:r>
              <a:rPr lang="en-US" dirty="0"/>
              <a:t> is the </a:t>
            </a:r>
            <a:r>
              <a:rPr lang="en-US" b="1" dirty="0"/>
              <a:t>Target Variable</a:t>
            </a:r>
            <a:r>
              <a:rPr lang="en-US" dirty="0"/>
              <a:t>, Insurance of individual varies with following factors such as </a:t>
            </a:r>
            <a:r>
              <a:rPr lang="en-US" b="1" dirty="0"/>
              <a:t>age, smoker, bmi, sex, no. of children.</a:t>
            </a:r>
            <a:r>
              <a:rPr lang="en-US" dirty="0"/>
              <a:t> In the following data set we are suppose to predict the charges with respect to the factors affecting it.</a:t>
            </a:r>
          </a:p>
          <a:p>
            <a:r>
              <a:rPr lang="en-US" dirty="0"/>
              <a:t>Finding the </a:t>
            </a:r>
            <a:r>
              <a:rPr lang="en-US" b="1" dirty="0"/>
              <a:t>ML-Algo</a:t>
            </a:r>
            <a:r>
              <a:rPr lang="en-US" dirty="0"/>
              <a:t> which can </a:t>
            </a:r>
            <a:r>
              <a:rPr lang="en-US" b="1" i="1" dirty="0"/>
              <a:t>Predict the Insurance Charges.</a:t>
            </a:r>
            <a:endParaRPr lang="en-US" dirty="0"/>
          </a:p>
          <a:p>
            <a:r>
              <a:rPr lang="en-US" dirty="0"/>
              <a:t>What are the parameters which affect the most in insurance charges?</a:t>
            </a:r>
          </a:p>
          <a:p>
            <a:r>
              <a:rPr lang="en-US" dirty="0"/>
              <a:t>Is there any relation between </a:t>
            </a:r>
            <a:r>
              <a:rPr lang="en-US" b="1" dirty="0"/>
              <a:t>bmi</a:t>
            </a:r>
            <a:r>
              <a:rPr lang="en-US" dirty="0"/>
              <a:t> and </a:t>
            </a:r>
            <a:r>
              <a:rPr lang="en-US" b="1" dirty="0"/>
              <a:t>smoker</a:t>
            </a:r>
            <a:r>
              <a:rPr lang="en-US" dirty="0"/>
              <a:t> with insurance charges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46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EEBD-244B-4ACE-88A9-D6F9B7BB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b="1" dirty="0"/>
              <a:t>Insurance Data: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3B76AB-CDF5-47D3-A186-F8CB6DF2B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838" y="2130125"/>
            <a:ext cx="7338306" cy="2797476"/>
          </a:xfrm>
        </p:spPr>
      </p:pic>
    </p:spTree>
    <p:extLst>
      <p:ext uri="{BB962C8B-B14F-4D97-AF65-F5344CB8AC3E}">
        <p14:creationId xmlns:p14="http://schemas.microsoft.com/office/powerpoint/2010/main" val="266303051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6F0F-49CC-4C0A-8B67-297E90C6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11789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N" b="1" dirty="0"/>
              <a:t>Parameters Effecting Insurance Charges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83040-FB39-4589-93C7-FE37D84C4135}"/>
              </a:ext>
            </a:extLst>
          </p:cNvPr>
          <p:cNvSpPr txBox="1"/>
          <p:nvPr/>
        </p:nvSpPr>
        <p:spPr>
          <a:xfrm>
            <a:off x="1587361" y="5879068"/>
            <a:ext cx="901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Charges changes with respect to AGE , BMI and Smoker effecting the insurance price.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A81D85F-6C2E-46EF-BF25-88AED733F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16" y="2171700"/>
            <a:ext cx="10979091" cy="3434799"/>
          </a:xfrm>
        </p:spPr>
      </p:pic>
    </p:spTree>
    <p:extLst>
      <p:ext uri="{BB962C8B-B14F-4D97-AF65-F5344CB8AC3E}">
        <p14:creationId xmlns:p14="http://schemas.microsoft.com/office/powerpoint/2010/main" val="289142204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F8AE-9211-493A-9BA4-99509C2B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b="1" dirty="0"/>
              <a:t>Customers who Smoke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BE5944-B503-4AEC-BA0F-E44E4EED2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563" y="4677450"/>
            <a:ext cx="4098989" cy="887495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FB04EAE-15B3-4FF5-8883-B26163ABA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569" y="1822851"/>
            <a:ext cx="4669759" cy="45736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317E4-7294-4867-808C-1DB210E9259C}"/>
              </a:ext>
            </a:extLst>
          </p:cNvPr>
          <p:cNvSpPr txBox="1"/>
          <p:nvPr/>
        </p:nvSpPr>
        <p:spPr>
          <a:xfrm>
            <a:off x="1032217" y="2821679"/>
            <a:ext cx="4844562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The percentage of Non Smokers are High </a:t>
            </a:r>
          </a:p>
          <a:p>
            <a:pPr>
              <a:lnSpc>
                <a:spcPct val="150000"/>
              </a:lnSpc>
            </a:pPr>
            <a:r>
              <a:rPr lang="en-IN" dirty="0"/>
              <a:t>with 79.5 and the rest 20.5 % is smokers</a:t>
            </a:r>
          </a:p>
          <a:p>
            <a:pPr>
              <a:lnSpc>
                <a:spcPct val="150000"/>
              </a:lnSpc>
            </a:pPr>
            <a:r>
              <a:rPr lang="en-IN" dirty="0"/>
              <a:t>And the count for the same is as show below</a:t>
            </a:r>
          </a:p>
        </p:txBody>
      </p:sp>
    </p:spTree>
    <p:extLst>
      <p:ext uri="{BB962C8B-B14F-4D97-AF65-F5344CB8AC3E}">
        <p14:creationId xmlns:p14="http://schemas.microsoft.com/office/powerpoint/2010/main" val="250965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9004-8242-40B8-B40C-1FE62033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b="1" dirty="0"/>
              <a:t>Do Age, BMI, and Smoke Effecting the Insurance Charges 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095CF9F-24BE-4BD6-A5D6-D49B2E451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1591" y="2319504"/>
            <a:ext cx="4185623" cy="576262"/>
          </a:xfrm>
        </p:spPr>
        <p:txBody>
          <a:bodyPr/>
          <a:lstStyle/>
          <a:p>
            <a:pPr algn="ctr"/>
            <a:r>
              <a:rPr lang="en-IN" dirty="0"/>
              <a:t>Charges Smoke &amp; Age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542D926C-D4D3-49F3-8E65-484D409802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117880" y="2955403"/>
            <a:ext cx="4456942" cy="3902597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FE49DF6-E0C6-478B-9535-D6F24C5D33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8374" y="2903904"/>
            <a:ext cx="4687294" cy="3883758"/>
          </a:xfr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B55B0AAA-639C-4F6B-A365-D90E43889E88}"/>
              </a:ext>
            </a:extLst>
          </p:cNvPr>
          <p:cNvSpPr txBox="1">
            <a:spLocks/>
          </p:cNvSpPr>
          <p:nvPr/>
        </p:nvSpPr>
        <p:spPr>
          <a:xfrm>
            <a:off x="5253539" y="2319504"/>
            <a:ext cx="418562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Charges Smoke &amp; BMI</a:t>
            </a:r>
          </a:p>
        </p:txBody>
      </p:sp>
    </p:spTree>
    <p:extLst>
      <p:ext uri="{BB962C8B-B14F-4D97-AF65-F5344CB8AC3E}">
        <p14:creationId xmlns:p14="http://schemas.microsoft.com/office/powerpoint/2010/main" val="24840547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3469BE9-D1DA-4384-A5F9-66E527083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777803"/>
            <a:ext cx="8124825" cy="59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4ABC3A-BDA1-40D8-9791-9CF0C2D0E097}"/>
              </a:ext>
            </a:extLst>
          </p:cNvPr>
          <p:cNvSpPr txBox="1"/>
          <p:nvPr/>
        </p:nvSpPr>
        <p:spPr>
          <a:xfrm>
            <a:off x="615461" y="518665"/>
            <a:ext cx="9661281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Observation</a:t>
            </a:r>
            <a:r>
              <a:rPr lang="en-IN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  <a:endParaRPr lang="en-IN" sz="2400" b="1" dirty="0"/>
          </a:p>
          <a:p>
            <a:r>
              <a:rPr lang="en-IN" dirty="0"/>
              <a:t> </a:t>
            </a:r>
          </a:p>
          <a:p>
            <a:r>
              <a:rPr lang="en-IN" dirty="0"/>
              <a:t>From the graph shown:</a:t>
            </a:r>
          </a:p>
          <a:p>
            <a:pPr algn="ctr"/>
            <a:r>
              <a:rPr lang="en-IN" dirty="0"/>
              <a:t> “Do Age, BMI, and Smoke Effecting the Insurance Charges ?”</a:t>
            </a:r>
          </a:p>
          <a:p>
            <a:r>
              <a:rPr lang="en-US" dirty="0"/>
              <a:t>SMOKER affects the most in the insurance charges.</a:t>
            </a:r>
          </a:p>
          <a:p>
            <a:r>
              <a:rPr lang="en-US" dirty="0"/>
              <a:t>   - Irrespective of high or low bmi if a person is a smoker its insurance charges is increasing Significantly.</a:t>
            </a:r>
          </a:p>
          <a:p>
            <a:r>
              <a:rPr lang="en-US" dirty="0"/>
              <a:t>   - Which is Same for both Male and Female as below graph shows.</a:t>
            </a: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FED235F-0F4E-428B-8409-FD3A0A141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13" y="2976563"/>
            <a:ext cx="845756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CD7E-46B2-472A-8998-A713867D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662" y="923192"/>
            <a:ext cx="10714892" cy="5761306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u="sng" dirty="0">
                <a:solidFill>
                  <a:srgbClr val="000000"/>
                </a:solidFill>
              </a:rPr>
              <a:t>Fig 1:</a:t>
            </a:r>
            <a:endParaRPr lang="en-US" altLang="en-US" b="1" u="sng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>
                <a:solidFill>
                  <a:srgbClr val="000000"/>
                </a:solidFill>
              </a:rPr>
              <a:t>non smoker</a:t>
            </a:r>
            <a:r>
              <a:rPr lang="en-US" altLang="en-US" dirty="0">
                <a:solidFill>
                  <a:srgbClr val="000000"/>
                </a:solidFill>
              </a:rPr>
              <a:t>- In most cases the charges for non smoker is approximately starting from 2000 till 13000 which is in the range even if the bmi is increasing.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</a:rPr>
              <a:t>There are only few cases where charges are going high till 35000 between the bmi range 25 to 43.</a:t>
            </a:r>
            <a:endParaRPr lang="en-US" altLang="en-US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>
                <a:solidFill>
                  <a:srgbClr val="000000"/>
                </a:solidFill>
              </a:rPr>
              <a:t>smoker</a:t>
            </a:r>
            <a:r>
              <a:rPr lang="en-US" altLang="en-US" dirty="0">
                <a:solidFill>
                  <a:srgbClr val="000000"/>
                </a:solidFill>
              </a:rPr>
              <a:t>- The Maximum charger of non smoker is the min charges for a smoker as the graph shows smoking is highly affecting the charges.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</a:rPr>
              <a:t>The value of charges incresing rapidly with the increase in bmi, so there is a relation between smoker and bmi, with increase in bmi for smoker the chrges are also incresing.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u="sng" dirty="0">
                <a:solidFill>
                  <a:srgbClr val="000000"/>
                </a:solidFill>
              </a:rPr>
              <a:t>Fig 2:</a:t>
            </a:r>
            <a:endParaRPr lang="en-US" altLang="en-US" u="sng" dirty="0">
              <a:solidFill>
                <a:srgbClr val="000000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</a:rPr>
              <a:t>With increase in age there is a marginal increase in charges for smoker and non smoker few cases where its ranging from 12k to 30k.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</a:rPr>
              <a:t> As shown in figure the charges of smoker is high with respect to age.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u="sng" dirty="0">
                <a:solidFill>
                  <a:srgbClr val="000000"/>
                </a:solidFill>
              </a:rPr>
              <a:t>Fig 3: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</a:rPr>
              <a:t>non smoker bmi is quite good as compared to smoker. 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</a:rPr>
              <a:t>                   </a:t>
            </a:r>
            <a:endParaRPr lang="en-US" altLang="en-US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u="sng" dirty="0">
                <a:solidFill>
                  <a:srgbClr val="000000"/>
                </a:solidFill>
              </a:rPr>
              <a:t>Fig 4:</a:t>
            </a:r>
            <a:endParaRPr lang="en-US" altLang="en-US" dirty="0">
              <a:solidFill>
                <a:srgbClr val="000000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</a:rPr>
              <a:t>This plot shows the charges for male and female with respect to smoke can see non smokers charges are low and number of count is high.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</a:rPr>
              <a:t>For smokers number of count is low but their charges are high.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9296A-7639-4C5E-A289-5618E652C294}"/>
              </a:ext>
            </a:extLst>
          </p:cNvPr>
          <p:cNvSpPr txBox="1"/>
          <p:nvPr/>
        </p:nvSpPr>
        <p:spPr>
          <a:xfrm>
            <a:off x="310663" y="-4812479"/>
            <a:ext cx="10714891" cy="58477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endParaRPr lang="en-IN" sz="3200" b="1" dirty="0">
              <a:solidFill>
                <a:schemeClr val="accent1"/>
              </a:solidFill>
            </a:endParaRPr>
          </a:p>
          <a:p>
            <a:pPr algn="ctr"/>
            <a:endParaRPr lang="en-IN" sz="3200" b="1" dirty="0">
              <a:solidFill>
                <a:schemeClr val="accent1"/>
              </a:solidFill>
            </a:endParaRPr>
          </a:p>
          <a:p>
            <a:pPr algn="ctr"/>
            <a:endParaRPr lang="en-IN" sz="3200" b="1" dirty="0">
              <a:solidFill>
                <a:schemeClr val="accent1"/>
              </a:solidFill>
            </a:endParaRPr>
          </a:p>
          <a:p>
            <a:pPr algn="ctr"/>
            <a:endParaRPr lang="en-IN" sz="3200" b="1" dirty="0">
              <a:solidFill>
                <a:schemeClr val="accent1"/>
              </a:solidFill>
            </a:endParaRPr>
          </a:p>
          <a:p>
            <a:pPr algn="ctr"/>
            <a:endParaRPr lang="en-IN" sz="3200" b="1" dirty="0">
              <a:solidFill>
                <a:schemeClr val="accent1"/>
              </a:solidFill>
            </a:endParaRPr>
          </a:p>
          <a:p>
            <a:pPr algn="ctr"/>
            <a:endParaRPr lang="en-IN" sz="3200" b="1" dirty="0">
              <a:solidFill>
                <a:schemeClr val="accent1"/>
              </a:solidFill>
            </a:endParaRPr>
          </a:p>
          <a:p>
            <a:pPr algn="ctr"/>
            <a:endParaRPr lang="en-IN" sz="3200" b="1" dirty="0">
              <a:solidFill>
                <a:schemeClr val="accent1"/>
              </a:solidFill>
            </a:endParaRPr>
          </a:p>
          <a:p>
            <a:pPr algn="ctr"/>
            <a:endParaRPr lang="en-IN" sz="3200" b="1" dirty="0">
              <a:solidFill>
                <a:schemeClr val="accent1"/>
              </a:solidFill>
            </a:endParaRPr>
          </a:p>
          <a:p>
            <a:pPr algn="ctr"/>
            <a:endParaRPr lang="en-IN" sz="3200" b="1" dirty="0">
              <a:solidFill>
                <a:schemeClr val="accent1"/>
              </a:solidFill>
            </a:endParaRPr>
          </a:p>
          <a:p>
            <a:pPr algn="ctr"/>
            <a:endParaRPr lang="en-IN" sz="3200" b="1" dirty="0">
              <a:solidFill>
                <a:schemeClr val="accent1"/>
              </a:solidFill>
            </a:endParaRPr>
          </a:p>
          <a:p>
            <a:pPr algn="ctr"/>
            <a:r>
              <a:rPr lang="en-IN" sz="3600" b="1" dirty="0">
                <a:solidFill>
                  <a:schemeClr val="accent1"/>
                </a:solidFill>
              </a:rPr>
              <a:t>Observation</a:t>
            </a:r>
            <a:r>
              <a:rPr lang="en-IN" sz="3200" b="1" dirty="0">
                <a:solidFill>
                  <a:schemeClr val="accent1"/>
                </a:solidFill>
              </a:rPr>
              <a:t>:</a:t>
            </a:r>
            <a:endParaRPr lang="en-IN" sz="32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2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643</TotalTime>
  <Words>639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INSURANCE </vt:lpstr>
      <vt:lpstr>Problem Statement</vt:lpstr>
      <vt:lpstr>Insurance Data:</vt:lpstr>
      <vt:lpstr>Parameters Effecting Insurance Charges</vt:lpstr>
      <vt:lpstr>Customers who Smoke ?</vt:lpstr>
      <vt:lpstr>Do Age, BMI, and Smoke Effecting the Insurance Charges ?</vt:lpstr>
      <vt:lpstr>PowerPoint Presentation</vt:lpstr>
      <vt:lpstr>PowerPoint Presentation</vt:lpstr>
      <vt:lpstr>PowerPoint Presentation</vt:lpstr>
      <vt:lpstr>Smoking effects Insurance Premium</vt:lpstr>
      <vt:lpstr>Applying ML Algorithm</vt:lpstr>
      <vt:lpstr>Intercept and Coefficients:</vt:lpstr>
      <vt:lpstr>Model Evaluation: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Kumari</dc:creator>
  <cp:lastModifiedBy>Sheetal Kumari</cp:lastModifiedBy>
  <cp:revision>32</cp:revision>
  <dcterms:created xsi:type="dcterms:W3CDTF">2020-04-27T18:26:12Z</dcterms:created>
  <dcterms:modified xsi:type="dcterms:W3CDTF">2020-09-06T15:36:44Z</dcterms:modified>
</cp:coreProperties>
</file>