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6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50800" dir="5400000" algn="ctr" rotWithShape="0">
                  <a:schemeClr val="tx2"/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KNN</c:v>
                </c:pt>
                <c:pt idx="1">
                  <c:v>Logistic Regression</c:v>
                </c:pt>
                <c:pt idx="2">
                  <c:v>Naive Bayes</c:v>
                </c:pt>
                <c:pt idx="3">
                  <c:v>SVM</c:v>
                </c:pt>
                <c:pt idx="4">
                  <c:v>Decision Tree</c:v>
                </c:pt>
                <c:pt idx="5">
                  <c:v>Decision Tree Grid Search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80.599369085173507</c:v>
                </c:pt>
                <c:pt idx="1">
                  <c:v>84.700315457413197</c:v>
                </c:pt>
                <c:pt idx="2">
                  <c:v>86.908517350157695</c:v>
                </c:pt>
                <c:pt idx="3">
                  <c:v>95.268138801261799</c:v>
                </c:pt>
                <c:pt idx="4">
                  <c:v>95.7413249211356</c:v>
                </c:pt>
                <c:pt idx="5">
                  <c:v>95.899053627760196</c:v>
                </c:pt>
                <c:pt idx="6">
                  <c:v>97.634069400630892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3-4831-8E56-A3505CBE15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Processing Time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KNN</c:v>
                </c:pt>
                <c:pt idx="1">
                  <c:v>Logistic Regression</c:v>
                </c:pt>
                <c:pt idx="2">
                  <c:v>Naive Bayes</c:v>
                </c:pt>
                <c:pt idx="3">
                  <c:v>SVM</c:v>
                </c:pt>
                <c:pt idx="4">
                  <c:v>Decision Tree</c:v>
                </c:pt>
                <c:pt idx="5">
                  <c:v>Decision Tree Grid Search</c:v>
                </c:pt>
                <c:pt idx="6">
                  <c:v>Random Forest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0.109375</c:v>
                </c:pt>
                <c:pt idx="1">
                  <c:v>6.25E-2</c:v>
                </c:pt>
                <c:pt idx="2">
                  <c:v>4.6875E-2</c:v>
                </c:pt>
                <c:pt idx="3">
                  <c:v>0.546875</c:v>
                </c:pt>
                <c:pt idx="4">
                  <c:v>7.8125E-2</c:v>
                </c:pt>
                <c:pt idx="5">
                  <c:v>102.40625</c:v>
                </c:pt>
                <c:pt idx="6">
                  <c:v>0.203125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03-4831-8E56-A3505CBE1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0410656"/>
        <c:axId val="1582965920"/>
      </c:barChart>
      <c:catAx>
        <c:axId val="1580410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965920"/>
        <c:crosses val="autoZero"/>
        <c:auto val="1"/>
        <c:lblAlgn val="ctr"/>
        <c:lblOffset val="100"/>
        <c:noMultiLvlLbl val="0"/>
      </c:catAx>
      <c:valAx>
        <c:axId val="1582965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41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effectLst>
                <a:outerShdw blurRad="50800" dist="50800" dir="5400000" algn="ctr" rotWithShape="0">
                  <a:schemeClr val="tx2"/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solidFill>
            <a:schemeClr val="bg1"/>
          </a:solidFill>
          <a:effectLst>
            <a:outerShdw blurRad="50800" dist="50800" dir="5400000" algn="ctr" rotWithShape="0">
              <a:schemeClr val="tx2"/>
            </a:outerShdw>
          </a:effectLst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BC2-3A6D-4D2E-80A0-577E9991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5288A-4A3E-4A4D-980D-C0228E767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475E-6CAE-49EA-BF0F-F1F97124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D610-B488-4E99-96A9-737CDC7C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5D49-77C0-4796-BDEB-638D6340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0698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0F3A-1191-44D9-AAE5-E2D97CB4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DE000-21FF-4F75-8402-7F46FFF5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8671-3F7C-4004-925E-319BF2FB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D89F-D105-4C82-9B34-732CC950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A758-10D0-4C1E-8E5E-9D0E32EE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7410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380C8-338D-400A-B82B-F758B0108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9948-BD28-468E-B940-CEDF1EBB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FAABD-41E2-4073-9D0B-F354D56A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B91FD-DE9C-4E75-BF33-8F2BF11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D4E8-F960-42CA-A140-40C55B36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7942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F94A-2297-4CDB-893B-93506415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BA08-B5A8-4629-AFA4-1BC97405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4C15-6F80-46CE-83CD-EAA8958B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8B87-5ABB-49A2-AE62-6151CE2A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79F7-68EB-41B8-B9F5-A21D7251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420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3258-E1F5-4737-91B4-D4A193B9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0C2E-7B61-47B0-8431-CE26146D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FF13-1116-486B-A84B-2F09776A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EEF8-3B76-460A-87C1-9F64F7FA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9C5D-8594-472B-8B5D-F70C6A15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794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8B4D-4A0C-49DB-8305-E595B9BA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5F83-8FED-4D13-80C1-5A1C800C8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E1AB1-EE6D-4DBA-A352-45291599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42C58-939F-4FEC-B580-CF5B1997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C80F-6B24-42DE-BE0C-407EBCAC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8DC65-FC0C-4800-90E7-F45FD286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2671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0FFF-6418-4FE3-97EA-54233989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CD24-478A-4DF0-9DB1-9986402B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A29DE-0D78-49CD-897E-93903049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89415-A474-4B03-8915-53BF44532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1AF3D-1A7B-4BC2-99B4-1BD35438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5858A-89CB-4EB5-9BF2-423685C6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298F3-AC65-45BC-8B79-F75BA7EC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E65A-76AC-416A-B0C7-943C5182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6924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34F5-377E-446A-ABCA-3CDFE55F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D1398-79B6-422B-AC28-B3D08E44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8A0F8-A8DA-4750-B8B1-7C6363D2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6F140-187A-498D-8B7A-A8D8947B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6379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F403E-369C-481C-BC4A-3CFAE76A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D3C8D-05A5-4626-BCFB-0A3D5CB1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CADB0-1F1A-4CA2-AEF2-1C6933E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7576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7874-1E9A-426A-8575-3A9A80F7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EE6C-6166-4735-8E65-BD04DB53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CBD02-96BE-4B21-93A0-423B40E3F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1A703-7818-4DCD-908F-7DB5061D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2BD2-ADDB-454A-9BDE-86E7B195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8581-6D30-4796-B0DF-CA3F712F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6887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0625-D591-48D9-BC63-54A682EF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858A5-84A5-4670-B18A-2FA5A97B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6704C-5051-408B-9CF8-3223B4E7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89F67-DC58-4779-8138-865F0838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1A7D1-C840-44D7-9DC1-555E3FB5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B732D-828A-4AAD-979A-CAD4EE5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3828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DCEC2B-AD86-4434-9ED3-2B606B14BD3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0129">
            <a:off x="5076759" y="-1004309"/>
            <a:ext cx="8432025" cy="886661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CB356-0228-455A-A642-9B103025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9EA0B-A758-4164-A5D2-65A4C279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6191-3AA5-4B9F-97C4-EEC1EA128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C5D4-2CC9-475C-9B00-4C52971BAB57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9479-46D9-47B3-8C34-E3F52E203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16C8-0634-425A-8689-E4474820D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C581-F6EC-4453-9A4A-95A461B8F4F7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A2615A-4FD4-4EEC-A19D-4F9C63712D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94791"/>
            <a:ext cx="1383473" cy="6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A26-4A61-48E8-A667-1B55DCDD6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CN" altLang="en-US" spc="-300" dirty="0">
                <a:solidFill>
                  <a:srgbClr val="37302B"/>
                </a:solidFill>
                <a:cs typeface="+mn-ea"/>
                <a:sym typeface="+mn-lt"/>
              </a:rPr>
              <a:t>Gender Recognition by Voice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E03CE-1E1B-416F-BFE8-64A053774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Term</a:t>
            </a:r>
          </a:p>
          <a:p>
            <a:r>
              <a:rPr lang="en-IN" dirty="0"/>
              <a:t>INSAID NOV 19 BATCH</a:t>
            </a:r>
          </a:p>
          <a:p>
            <a:r>
              <a:rPr lang="en-IN" dirty="0"/>
              <a:t>Sheetal Kumari</a:t>
            </a:r>
          </a:p>
        </p:txBody>
      </p:sp>
    </p:spTree>
    <p:extLst>
      <p:ext uri="{BB962C8B-B14F-4D97-AF65-F5344CB8AC3E}">
        <p14:creationId xmlns:p14="http://schemas.microsoft.com/office/powerpoint/2010/main" val="158883056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031A1B-F30C-4757-8F0D-414FCCDC3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48974"/>
              </p:ext>
            </p:extLst>
          </p:nvPr>
        </p:nvGraphicFramePr>
        <p:xfrm>
          <a:off x="1" y="2788024"/>
          <a:ext cx="5416630" cy="165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834">
                  <a:extLst>
                    <a:ext uri="{9D8B030D-6E8A-4147-A177-3AD203B41FA5}">
                      <a16:colId xmlns:a16="http://schemas.microsoft.com/office/drawing/2014/main" val="240924319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1174840246"/>
                    </a:ext>
                  </a:extLst>
                </a:gridCol>
                <a:gridCol w="1884537">
                  <a:extLst>
                    <a:ext uri="{9D8B030D-6E8A-4147-A177-3AD203B41FA5}">
                      <a16:colId xmlns:a16="http://schemas.microsoft.com/office/drawing/2014/main" val="1738524265"/>
                    </a:ext>
                  </a:extLst>
                </a:gridCol>
              </a:tblGrid>
              <a:tr h="68248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Predicted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2737302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290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2369728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318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82955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1C5824-BA6C-4DF4-A76A-3D4E10D6FB7C}"/>
              </a:ext>
            </a:extLst>
          </p:cNvPr>
          <p:cNvSpPr txBox="1"/>
          <p:nvPr/>
        </p:nvSpPr>
        <p:spPr>
          <a:xfrm>
            <a:off x="7923160" y="112602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Classification Report</a:t>
            </a:r>
          </a:p>
        </p:txBody>
      </p:sp>
      <p:sp>
        <p:nvSpPr>
          <p:cNvPr id="4" name="矩形: 圆角 13">
            <a:extLst>
              <a:ext uri="{FF2B5EF4-FFF2-40B4-BE49-F238E27FC236}">
                <a16:creationId xmlns:a16="http://schemas.microsoft.com/office/drawing/2014/main" id="{65060554-FE32-48CC-8E51-6C3E93EF6A6B}"/>
              </a:ext>
            </a:extLst>
          </p:cNvPr>
          <p:cNvSpPr/>
          <p:nvPr/>
        </p:nvSpPr>
        <p:spPr>
          <a:xfrm>
            <a:off x="1147398" y="807894"/>
            <a:ext cx="2830675" cy="636257"/>
          </a:xfrm>
          <a:prstGeom prst="roundRect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Decision Tree Grid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BF560-EDBC-4F20-B319-8D91D794262F}"/>
              </a:ext>
            </a:extLst>
          </p:cNvPr>
          <p:cNvSpPr txBox="1"/>
          <p:nvPr/>
        </p:nvSpPr>
        <p:spPr>
          <a:xfrm>
            <a:off x="107576" y="2766476"/>
            <a:ext cx="1606925" cy="646331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8000">
                <a:schemeClr val="bg1">
                  <a:lumMod val="65000"/>
                </a:schemeClr>
              </a:gs>
              <a:gs pos="43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B4F58D-4E2C-4F94-B233-5B22E3073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37185"/>
              </p:ext>
            </p:extLst>
          </p:nvPr>
        </p:nvGraphicFramePr>
        <p:xfrm>
          <a:off x="5416630" y="1589733"/>
          <a:ext cx="6775370" cy="445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36">
                  <a:extLst>
                    <a:ext uri="{9D8B030D-6E8A-4147-A177-3AD203B41FA5}">
                      <a16:colId xmlns:a16="http://schemas.microsoft.com/office/drawing/2014/main" val="634058231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2021658969"/>
                    </a:ext>
                  </a:extLst>
                </a:gridCol>
                <a:gridCol w="1165609">
                  <a:extLst>
                    <a:ext uri="{9D8B030D-6E8A-4147-A177-3AD203B41FA5}">
                      <a16:colId xmlns:a16="http://schemas.microsoft.com/office/drawing/2014/main" val="154889902"/>
                    </a:ext>
                  </a:extLst>
                </a:gridCol>
                <a:gridCol w="1180460">
                  <a:extLst>
                    <a:ext uri="{9D8B030D-6E8A-4147-A177-3AD203B41FA5}">
                      <a16:colId xmlns:a16="http://schemas.microsoft.com/office/drawing/2014/main" val="1288112213"/>
                    </a:ext>
                  </a:extLst>
                </a:gridCol>
                <a:gridCol w="1355074">
                  <a:extLst>
                    <a:ext uri="{9D8B030D-6E8A-4147-A177-3AD203B41FA5}">
                      <a16:colId xmlns:a16="http://schemas.microsoft.com/office/drawing/2014/main" val="2288433087"/>
                    </a:ext>
                  </a:extLst>
                </a:gridCol>
              </a:tblGrid>
              <a:tr h="13763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8775753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7061534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4040394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9401746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02141289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635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61301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1276BA-9114-4D7F-9EF4-71EEB151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72707"/>
              </p:ext>
            </p:extLst>
          </p:nvPr>
        </p:nvGraphicFramePr>
        <p:xfrm>
          <a:off x="1" y="3028035"/>
          <a:ext cx="5522258" cy="175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270">
                  <a:extLst>
                    <a:ext uri="{9D8B030D-6E8A-4147-A177-3AD203B41FA5}">
                      <a16:colId xmlns:a16="http://schemas.microsoft.com/office/drawing/2014/main" val="240924319"/>
                    </a:ext>
                  </a:extLst>
                </a:gridCol>
                <a:gridCol w="1622611">
                  <a:extLst>
                    <a:ext uri="{9D8B030D-6E8A-4147-A177-3AD203B41FA5}">
                      <a16:colId xmlns:a16="http://schemas.microsoft.com/office/drawing/2014/main" val="117484024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1738524265"/>
                    </a:ext>
                  </a:extLst>
                </a:gridCol>
              </a:tblGrid>
              <a:tr h="79046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Predicted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2737302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298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2369728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321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82955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86D0-B4B1-4F48-AF89-A0550D81B3D7}"/>
              </a:ext>
            </a:extLst>
          </p:cNvPr>
          <p:cNvSpPr txBox="1"/>
          <p:nvPr/>
        </p:nvSpPr>
        <p:spPr>
          <a:xfrm>
            <a:off x="7873547" y="1105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Classification Report</a:t>
            </a:r>
          </a:p>
        </p:txBody>
      </p:sp>
      <p:sp>
        <p:nvSpPr>
          <p:cNvPr id="4" name="矩形: 圆角 13">
            <a:extLst>
              <a:ext uri="{FF2B5EF4-FFF2-40B4-BE49-F238E27FC236}">
                <a16:creationId xmlns:a16="http://schemas.microsoft.com/office/drawing/2014/main" id="{A590425A-EDFC-4E2A-9F3A-7E097A941A2F}"/>
              </a:ext>
            </a:extLst>
          </p:cNvPr>
          <p:cNvSpPr/>
          <p:nvPr/>
        </p:nvSpPr>
        <p:spPr>
          <a:xfrm>
            <a:off x="1147398" y="654308"/>
            <a:ext cx="2830675" cy="636257"/>
          </a:xfrm>
          <a:prstGeom prst="roundRect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3D420-9D0E-4AEE-9BF1-8B517DE1ED3C}"/>
              </a:ext>
            </a:extLst>
          </p:cNvPr>
          <p:cNvSpPr txBox="1"/>
          <p:nvPr/>
        </p:nvSpPr>
        <p:spPr>
          <a:xfrm>
            <a:off x="136564" y="3086826"/>
            <a:ext cx="1714501" cy="646331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8000">
                <a:schemeClr val="bg1">
                  <a:lumMod val="65000"/>
                </a:schemeClr>
              </a:gs>
              <a:gs pos="43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3DFDD7-D676-404C-A8AA-759EC67F8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53786"/>
              </p:ext>
            </p:extLst>
          </p:nvPr>
        </p:nvGraphicFramePr>
        <p:xfrm>
          <a:off x="5416629" y="1517287"/>
          <a:ext cx="6775370" cy="445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36">
                  <a:extLst>
                    <a:ext uri="{9D8B030D-6E8A-4147-A177-3AD203B41FA5}">
                      <a16:colId xmlns:a16="http://schemas.microsoft.com/office/drawing/2014/main" val="634058231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2021658969"/>
                    </a:ext>
                  </a:extLst>
                </a:gridCol>
                <a:gridCol w="1165609">
                  <a:extLst>
                    <a:ext uri="{9D8B030D-6E8A-4147-A177-3AD203B41FA5}">
                      <a16:colId xmlns:a16="http://schemas.microsoft.com/office/drawing/2014/main" val="154889902"/>
                    </a:ext>
                  </a:extLst>
                </a:gridCol>
                <a:gridCol w="1180460">
                  <a:extLst>
                    <a:ext uri="{9D8B030D-6E8A-4147-A177-3AD203B41FA5}">
                      <a16:colId xmlns:a16="http://schemas.microsoft.com/office/drawing/2014/main" val="1288112213"/>
                    </a:ext>
                  </a:extLst>
                </a:gridCol>
                <a:gridCol w="1355074">
                  <a:extLst>
                    <a:ext uri="{9D8B030D-6E8A-4147-A177-3AD203B41FA5}">
                      <a16:colId xmlns:a16="http://schemas.microsoft.com/office/drawing/2014/main" val="2288433087"/>
                    </a:ext>
                  </a:extLst>
                </a:gridCol>
              </a:tblGrid>
              <a:tr h="13763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8775753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7061534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4040394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9401746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02141289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635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435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6EDABF-C0A9-4A2F-9A32-062FB6A88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83842"/>
              </p:ext>
            </p:extLst>
          </p:nvPr>
        </p:nvGraphicFramePr>
        <p:xfrm>
          <a:off x="0" y="2796988"/>
          <a:ext cx="5448880" cy="169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659">
                  <a:extLst>
                    <a:ext uri="{9D8B030D-6E8A-4147-A177-3AD203B41FA5}">
                      <a16:colId xmlns:a16="http://schemas.microsoft.com/office/drawing/2014/main" val="240924319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1174840246"/>
                    </a:ext>
                  </a:extLst>
                </a:gridCol>
                <a:gridCol w="1916786">
                  <a:extLst>
                    <a:ext uri="{9D8B030D-6E8A-4147-A177-3AD203B41FA5}">
                      <a16:colId xmlns:a16="http://schemas.microsoft.com/office/drawing/2014/main" val="1738524265"/>
                    </a:ext>
                  </a:extLst>
                </a:gridCol>
              </a:tblGrid>
              <a:tr h="72637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Predicted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2737302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238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71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2369728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273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82955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D6EAE4-276C-4587-92A8-D07280C04DB9}"/>
              </a:ext>
            </a:extLst>
          </p:cNvPr>
          <p:cNvSpPr txBox="1"/>
          <p:nvPr/>
        </p:nvSpPr>
        <p:spPr>
          <a:xfrm>
            <a:off x="7998602" y="9956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Classification Report</a:t>
            </a:r>
          </a:p>
        </p:txBody>
      </p:sp>
      <p:sp>
        <p:nvSpPr>
          <p:cNvPr id="4" name="矩形: 圆角 13">
            <a:extLst>
              <a:ext uri="{FF2B5EF4-FFF2-40B4-BE49-F238E27FC236}">
                <a16:creationId xmlns:a16="http://schemas.microsoft.com/office/drawing/2014/main" id="{8E666143-84A2-4A61-B1EB-BDDF54C054C2}"/>
              </a:ext>
            </a:extLst>
          </p:cNvPr>
          <p:cNvSpPr/>
          <p:nvPr/>
        </p:nvSpPr>
        <p:spPr>
          <a:xfrm>
            <a:off x="1147398" y="677549"/>
            <a:ext cx="2830675" cy="636257"/>
          </a:xfrm>
          <a:prstGeom prst="roundRect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19CCE-3209-4B37-908D-81EBC78446C2}"/>
              </a:ext>
            </a:extLst>
          </p:cNvPr>
          <p:cNvSpPr txBox="1"/>
          <p:nvPr/>
        </p:nvSpPr>
        <p:spPr>
          <a:xfrm>
            <a:off x="0" y="2782669"/>
            <a:ext cx="1714501" cy="646331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8000">
                <a:schemeClr val="bg1">
                  <a:lumMod val="65000"/>
                </a:schemeClr>
              </a:gs>
              <a:gs pos="43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CA883C-0683-44DA-8E2A-3494F8D24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69645"/>
              </p:ext>
            </p:extLst>
          </p:nvPr>
        </p:nvGraphicFramePr>
        <p:xfrm>
          <a:off x="5416630" y="1393236"/>
          <a:ext cx="6775370" cy="508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36">
                  <a:extLst>
                    <a:ext uri="{9D8B030D-6E8A-4147-A177-3AD203B41FA5}">
                      <a16:colId xmlns:a16="http://schemas.microsoft.com/office/drawing/2014/main" val="634058231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2021658969"/>
                    </a:ext>
                  </a:extLst>
                </a:gridCol>
                <a:gridCol w="1165609">
                  <a:extLst>
                    <a:ext uri="{9D8B030D-6E8A-4147-A177-3AD203B41FA5}">
                      <a16:colId xmlns:a16="http://schemas.microsoft.com/office/drawing/2014/main" val="154889902"/>
                    </a:ext>
                  </a:extLst>
                </a:gridCol>
                <a:gridCol w="1180460">
                  <a:extLst>
                    <a:ext uri="{9D8B030D-6E8A-4147-A177-3AD203B41FA5}">
                      <a16:colId xmlns:a16="http://schemas.microsoft.com/office/drawing/2014/main" val="1288112213"/>
                    </a:ext>
                  </a:extLst>
                </a:gridCol>
                <a:gridCol w="1355074">
                  <a:extLst>
                    <a:ext uri="{9D8B030D-6E8A-4147-A177-3AD203B41FA5}">
                      <a16:colId xmlns:a16="http://schemas.microsoft.com/office/drawing/2014/main" val="2288433087"/>
                    </a:ext>
                  </a:extLst>
                </a:gridCol>
              </a:tblGrid>
              <a:tr h="99522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8775753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0.82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7061534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0.82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4040394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9401746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02141289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635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03766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F160681-70A7-448B-BA96-9DAF11DF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6102"/>
              </p:ext>
            </p:extLst>
          </p:nvPr>
        </p:nvGraphicFramePr>
        <p:xfrm>
          <a:off x="0" y="2782669"/>
          <a:ext cx="5436158" cy="1701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0924319"/>
                    </a:ext>
                  </a:extLst>
                </a:gridCol>
                <a:gridCol w="1658471">
                  <a:extLst>
                    <a:ext uri="{9D8B030D-6E8A-4147-A177-3AD203B41FA5}">
                      <a16:colId xmlns:a16="http://schemas.microsoft.com/office/drawing/2014/main" val="1174840246"/>
                    </a:ext>
                  </a:extLst>
                </a:gridCol>
                <a:gridCol w="1948887">
                  <a:extLst>
                    <a:ext uri="{9D8B030D-6E8A-4147-A177-3AD203B41FA5}">
                      <a16:colId xmlns:a16="http://schemas.microsoft.com/office/drawing/2014/main" val="1738524265"/>
                    </a:ext>
                  </a:extLst>
                </a:gridCol>
              </a:tblGrid>
              <a:tr h="7331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Predicted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2737302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285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2369728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319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82955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6B5056-20F9-4B38-A5DB-B9126D90002B}"/>
              </a:ext>
            </a:extLst>
          </p:cNvPr>
          <p:cNvSpPr txBox="1"/>
          <p:nvPr/>
        </p:nvSpPr>
        <p:spPr>
          <a:xfrm>
            <a:off x="7757442" y="9967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Classification Report</a:t>
            </a:r>
          </a:p>
        </p:txBody>
      </p:sp>
      <p:sp>
        <p:nvSpPr>
          <p:cNvPr id="4" name="矩形: 圆角 13">
            <a:extLst>
              <a:ext uri="{FF2B5EF4-FFF2-40B4-BE49-F238E27FC236}">
                <a16:creationId xmlns:a16="http://schemas.microsoft.com/office/drawing/2014/main" id="{E7D73A9E-6FE6-4148-BB5D-5A06933AEC64}"/>
              </a:ext>
            </a:extLst>
          </p:cNvPr>
          <p:cNvSpPr/>
          <p:nvPr/>
        </p:nvSpPr>
        <p:spPr>
          <a:xfrm>
            <a:off x="1147398" y="678141"/>
            <a:ext cx="2830675" cy="636257"/>
          </a:xfrm>
          <a:prstGeom prst="roundRect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24B2-B507-4A96-8D65-DA4A5717E5D1}"/>
              </a:ext>
            </a:extLst>
          </p:cNvPr>
          <p:cNvSpPr txBox="1"/>
          <p:nvPr/>
        </p:nvSpPr>
        <p:spPr>
          <a:xfrm>
            <a:off x="64846" y="2782669"/>
            <a:ext cx="1714501" cy="646331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50000"/>
                </a:schemeClr>
              </a:gs>
              <a:gs pos="31000">
                <a:schemeClr val="bg1">
                  <a:lumMod val="8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2FE94-170B-4BCD-8386-3C11AF1C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24687"/>
              </p:ext>
            </p:extLst>
          </p:nvPr>
        </p:nvGraphicFramePr>
        <p:xfrm>
          <a:off x="5416630" y="1366066"/>
          <a:ext cx="6775370" cy="508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36">
                  <a:extLst>
                    <a:ext uri="{9D8B030D-6E8A-4147-A177-3AD203B41FA5}">
                      <a16:colId xmlns:a16="http://schemas.microsoft.com/office/drawing/2014/main" val="1433367187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3203921568"/>
                    </a:ext>
                  </a:extLst>
                </a:gridCol>
                <a:gridCol w="1165609">
                  <a:extLst>
                    <a:ext uri="{9D8B030D-6E8A-4147-A177-3AD203B41FA5}">
                      <a16:colId xmlns:a16="http://schemas.microsoft.com/office/drawing/2014/main" val="1970683908"/>
                    </a:ext>
                  </a:extLst>
                </a:gridCol>
                <a:gridCol w="1180460">
                  <a:extLst>
                    <a:ext uri="{9D8B030D-6E8A-4147-A177-3AD203B41FA5}">
                      <a16:colId xmlns:a16="http://schemas.microsoft.com/office/drawing/2014/main" val="1504044814"/>
                    </a:ext>
                  </a:extLst>
                </a:gridCol>
                <a:gridCol w="1355074">
                  <a:extLst>
                    <a:ext uri="{9D8B030D-6E8A-4147-A177-3AD203B41FA5}">
                      <a16:colId xmlns:a16="http://schemas.microsoft.com/office/drawing/2014/main" val="3185460889"/>
                    </a:ext>
                  </a:extLst>
                </a:gridCol>
              </a:tblGrid>
              <a:tr h="99522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3049860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12512819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52216351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5048668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389532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0036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84996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2B1327-6E23-444A-B049-D03D44CD5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98571"/>
              </p:ext>
            </p:extLst>
          </p:nvPr>
        </p:nvGraphicFramePr>
        <p:xfrm>
          <a:off x="0" y="3039035"/>
          <a:ext cx="5416630" cy="162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447">
                  <a:extLst>
                    <a:ext uri="{9D8B030D-6E8A-4147-A177-3AD203B41FA5}">
                      <a16:colId xmlns:a16="http://schemas.microsoft.com/office/drawing/2014/main" val="240924319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1174840246"/>
                    </a:ext>
                  </a:extLst>
                </a:gridCol>
                <a:gridCol w="1857642">
                  <a:extLst>
                    <a:ext uri="{9D8B030D-6E8A-4147-A177-3AD203B41FA5}">
                      <a16:colId xmlns:a16="http://schemas.microsoft.com/office/drawing/2014/main" val="1738524265"/>
                    </a:ext>
                  </a:extLst>
                </a:gridCol>
              </a:tblGrid>
              <a:tr h="6573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Predicted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2737302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269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2369728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282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8295592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1FEAC363-2B4D-40AE-9108-71470B51C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6237"/>
              </p:ext>
            </p:extLst>
          </p:nvPr>
        </p:nvGraphicFramePr>
        <p:xfrm>
          <a:off x="5416630" y="1444983"/>
          <a:ext cx="6775370" cy="508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36">
                  <a:extLst>
                    <a:ext uri="{9D8B030D-6E8A-4147-A177-3AD203B41FA5}">
                      <a16:colId xmlns:a16="http://schemas.microsoft.com/office/drawing/2014/main" val="1211156185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702818227"/>
                    </a:ext>
                  </a:extLst>
                </a:gridCol>
                <a:gridCol w="1165609">
                  <a:extLst>
                    <a:ext uri="{9D8B030D-6E8A-4147-A177-3AD203B41FA5}">
                      <a16:colId xmlns:a16="http://schemas.microsoft.com/office/drawing/2014/main" val="1097253414"/>
                    </a:ext>
                  </a:extLst>
                </a:gridCol>
                <a:gridCol w="1180460">
                  <a:extLst>
                    <a:ext uri="{9D8B030D-6E8A-4147-A177-3AD203B41FA5}">
                      <a16:colId xmlns:a16="http://schemas.microsoft.com/office/drawing/2014/main" val="2436996803"/>
                    </a:ext>
                  </a:extLst>
                </a:gridCol>
                <a:gridCol w="1355074">
                  <a:extLst>
                    <a:ext uri="{9D8B030D-6E8A-4147-A177-3AD203B41FA5}">
                      <a16:colId xmlns:a16="http://schemas.microsoft.com/office/drawing/2014/main" val="3599126894"/>
                    </a:ext>
                  </a:extLst>
                </a:gridCol>
              </a:tblGrid>
              <a:tr h="99522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2409895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0.87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309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0558555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0.87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325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03746700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0.87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634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87490168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Macro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Avg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0.87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634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67939966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Weighted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Avg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475002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C38099-774B-49C3-84E5-234A822167B5}"/>
              </a:ext>
            </a:extLst>
          </p:cNvPr>
          <p:cNvSpPr txBox="1"/>
          <p:nvPr/>
        </p:nvSpPr>
        <p:spPr>
          <a:xfrm>
            <a:off x="7867974" y="9967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Classification Report</a:t>
            </a:r>
          </a:p>
        </p:txBody>
      </p:sp>
      <p:sp>
        <p:nvSpPr>
          <p:cNvPr id="5" name="矩形: 圆角 13">
            <a:extLst>
              <a:ext uri="{FF2B5EF4-FFF2-40B4-BE49-F238E27FC236}">
                <a16:creationId xmlns:a16="http://schemas.microsoft.com/office/drawing/2014/main" id="{EF6DF381-BD6E-48FD-9EA8-AD96A4CE03F8}"/>
              </a:ext>
            </a:extLst>
          </p:cNvPr>
          <p:cNvSpPr/>
          <p:nvPr/>
        </p:nvSpPr>
        <p:spPr>
          <a:xfrm>
            <a:off x="1147398" y="678605"/>
            <a:ext cx="2830675" cy="636257"/>
          </a:xfrm>
          <a:prstGeom prst="roundRect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Naive Bayes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542F6-1B1E-4A86-B7B9-E433FDB4F09E}"/>
              </a:ext>
            </a:extLst>
          </p:cNvPr>
          <p:cNvSpPr txBox="1"/>
          <p:nvPr/>
        </p:nvSpPr>
        <p:spPr>
          <a:xfrm>
            <a:off x="136564" y="2941738"/>
            <a:ext cx="1714501" cy="646331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8000">
                <a:schemeClr val="bg1">
                  <a:lumMod val="65000"/>
                </a:schemeClr>
              </a:gs>
              <a:gs pos="43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4762152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>
            <a:extLst>
              <a:ext uri="{FF2B5EF4-FFF2-40B4-BE49-F238E27FC236}">
                <a16:creationId xmlns:a16="http://schemas.microsoft.com/office/drawing/2014/main" id="{F3656327-1109-442E-9513-80066E7E1B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4255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42000">
                <a:schemeClr val="bg2">
                  <a:lumMod val="90000"/>
                </a:schemeClr>
              </a:gs>
              <a:gs pos="78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Final Report</a:t>
            </a:r>
            <a:endParaRPr lang="en-US" dirty="0"/>
          </a:p>
        </p:txBody>
      </p:sp>
      <p:sp>
        <p:nvSpPr>
          <p:cNvPr id="3" name="Content Placeholder 24">
            <a:extLst>
              <a:ext uri="{FF2B5EF4-FFF2-40B4-BE49-F238E27FC236}">
                <a16:creationId xmlns:a16="http://schemas.microsoft.com/office/drawing/2014/main" id="{93D53679-C7FE-4DB8-89AE-2A490C1376CF}"/>
              </a:ext>
            </a:extLst>
          </p:cNvPr>
          <p:cNvSpPr txBox="1">
            <a:spLocks/>
          </p:cNvSpPr>
          <p:nvPr/>
        </p:nvSpPr>
        <p:spPr>
          <a:xfrm>
            <a:off x="6172200" y="1629410"/>
            <a:ext cx="5181600" cy="4834255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25000">
                <a:schemeClr val="bg2">
                  <a:lumMod val="90000"/>
                </a:schemeClr>
              </a:gs>
              <a:gs pos="61000">
                <a:schemeClr val="bg2">
                  <a:lumMod val="75000"/>
                </a:schemeClr>
              </a:gs>
              <a:gs pos="81000">
                <a:schemeClr val="bg2">
                  <a:lumMod val="50000"/>
                </a:schemeClr>
              </a:gs>
            </a:gsLst>
            <a:lin ang="5400000" scaled="1"/>
          </a:gradFill>
        </p:spPr>
        <p:txBody>
          <a:bodyPr anchor="ctr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u="sng">
                <a:sym typeface="+mn-ea"/>
              </a:rPr>
              <a:t>Random Forest:</a:t>
            </a:r>
            <a:endParaRPr lang="en-US" sz="2000" b="1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Accuracy  = 0.9763406940063092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Processing Time = 0.203125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="1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u="sng">
                <a:sym typeface="+mn-ea"/>
              </a:rPr>
              <a:t>KNN: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Accuracy  = 0.805993690851735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Processing Time = 0.109375</a:t>
            </a:r>
            <a:endParaRPr lang="en-US" sz="2000" b="1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="1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u="sng">
                <a:sym typeface="+mn-ea"/>
              </a:rPr>
              <a:t>SVM:</a:t>
            </a:r>
            <a:endParaRPr lang="en-US" sz="2000" b="1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Accuracy  = 0.9526813880126183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Processing Time = 0.546875</a:t>
            </a:r>
            <a:endParaRPr lang="en-US" sz="2000" b="1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="1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u="sng">
                <a:sym typeface="+mn-ea"/>
              </a:rPr>
              <a:t>Naive Bayes:</a:t>
            </a:r>
            <a:endParaRPr lang="en-US" sz="2000" b="1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Accuracy  = 0.8690851735015773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ym typeface="+mn-ea"/>
              </a:rPr>
              <a:t> Processing Time = 0.046875</a:t>
            </a:r>
            <a:endParaRPr lang="en-US" sz="2000" dirty="0">
              <a:sym typeface="+mn-ea"/>
            </a:endParaRPr>
          </a:p>
        </p:txBody>
      </p:sp>
      <p:sp>
        <p:nvSpPr>
          <p:cNvPr id="4" name="Content Placeholder 28">
            <a:extLst>
              <a:ext uri="{FF2B5EF4-FFF2-40B4-BE49-F238E27FC236}">
                <a16:creationId xmlns:a16="http://schemas.microsoft.com/office/drawing/2014/main" id="{0B84D725-42C6-412B-B5CC-2412A1EAB52F}"/>
              </a:ext>
            </a:extLst>
          </p:cNvPr>
          <p:cNvSpPr txBox="1">
            <a:spLocks/>
          </p:cNvSpPr>
          <p:nvPr/>
        </p:nvSpPr>
        <p:spPr>
          <a:xfrm>
            <a:off x="838200" y="1629410"/>
            <a:ext cx="5181600" cy="4834255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25000">
                <a:schemeClr val="bg2">
                  <a:lumMod val="90000"/>
                </a:schemeClr>
              </a:gs>
              <a:gs pos="61000">
                <a:schemeClr val="bg2">
                  <a:lumMod val="75000"/>
                </a:schemeClr>
              </a:gs>
              <a:gs pos="81000">
                <a:schemeClr val="bg2">
                  <a:lumMod val="5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/>
              <a:t>Logistic Regression:</a:t>
            </a:r>
            <a:endParaRPr lang="en-US" sz="180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/>
              <a:t> Accuracy  = 0.8470031545741324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/>
              <a:t> Processing Time = 0.0625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/>
              <a:t>Decision Tree:</a:t>
            </a:r>
            <a:endParaRPr lang="en-US" sz="180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/>
              <a:t> Accuracy = 0.9574132492113565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/>
              <a:t> Processing Time = 0.078125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/>
              <a:t>Decision Tree Grid Search</a:t>
            </a:r>
            <a:r>
              <a:rPr lang="en-US" sz="1800" u="sng"/>
              <a:t>:</a:t>
            </a:r>
            <a:endParaRPr lang="en-US" sz="180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/>
              <a:t> Accuracy  = 0.9589905362776</a:t>
            </a:r>
            <a:r>
              <a:rPr lang="en-US" sz="1800" b="1"/>
              <a:t>0</a:t>
            </a:r>
            <a:r>
              <a:rPr lang="en-US" sz="1800"/>
              <a:t>26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/>
              <a:t> Processing Time = 102.40625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210376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C2EBC2-9536-4B5D-96A3-380311AD5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607473"/>
              </p:ext>
            </p:extLst>
          </p:nvPr>
        </p:nvGraphicFramePr>
        <p:xfrm>
          <a:off x="0" y="0"/>
          <a:ext cx="12192000" cy="7019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31733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C79510-57A1-44A6-95DB-1A868BEF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1B357-B154-4A37-B0A9-717DBC2A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 algn="ctr"/>
            <a:r>
              <a:rPr lang="en-US" dirty="0">
                <a:solidFill>
                  <a:srgbClr val="000000"/>
                </a:solidFill>
                <a:latin typeface="Helvetica Neue"/>
              </a:rPr>
              <a:t>We have compared the performance of the all models using various model evaluation techniques.</a:t>
            </a:r>
          </a:p>
          <a:p>
            <a:pPr algn="ctr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ctr"/>
            <a:r>
              <a:rPr lang="en-US" dirty="0">
                <a:solidFill>
                  <a:srgbClr val="000000"/>
                </a:solidFill>
                <a:latin typeface="Helvetica Neue"/>
              </a:rPr>
              <a:t>As per the Report Random Forest has highest accuracy 97% within 0.2 seconds.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20556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6F2F-920A-4B75-99CA-C21EDD07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5235" cy="6170146"/>
          </a:xfrm>
        </p:spPr>
        <p:txBody>
          <a:bodyPr>
            <a:noAutofit/>
          </a:bodyPr>
          <a:lstStyle/>
          <a:p>
            <a:r>
              <a:rPr lang="en-IN" sz="2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70114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8C17-8544-42ED-AFC5-D4AC9745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Recognition by Voice and Speech Analysis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214E8-926A-466F-98A6-BA6E009BB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435" y="1819836"/>
            <a:ext cx="5419165" cy="4366092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sz="3600" b="1" i="1" u="sng" dirty="0"/>
              <a:t>Problem Statement:</a:t>
            </a:r>
            <a:endParaRPr lang="en-US" dirty="0"/>
          </a:p>
          <a:p>
            <a:r>
              <a:rPr lang="en-US" b="1" dirty="0"/>
              <a:t>To make an algorithm which will predict the gender based on voices.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The Voice Data Set with 3168 Rows and  21 Columns</a:t>
            </a:r>
          </a:p>
          <a:p>
            <a:r>
              <a:rPr lang="en-US" b="1" dirty="0"/>
              <a:t>Containing one column “Label”</a:t>
            </a:r>
          </a:p>
          <a:p>
            <a:r>
              <a:rPr lang="en-US" b="1" dirty="0"/>
              <a:t>which is to be our Target Variable with</a:t>
            </a:r>
          </a:p>
          <a:p>
            <a:r>
              <a:rPr lang="en-US" b="1" dirty="0"/>
              <a:t>Female	:    1583</a:t>
            </a:r>
          </a:p>
          <a:p>
            <a:r>
              <a:rPr lang="en-US" b="1" dirty="0"/>
              <a:t>Male	:     1583</a:t>
            </a:r>
          </a:p>
          <a:p>
            <a:endParaRPr lang="en-IN" dirty="0"/>
          </a:p>
        </p:txBody>
      </p:sp>
      <p:pic>
        <p:nvPicPr>
          <p:cNvPr id="6" name="Content Placeholder 4" descr="banner22">
            <a:extLst>
              <a:ext uri="{FF2B5EF4-FFF2-40B4-BE49-F238E27FC236}">
                <a16:creationId xmlns:a16="http://schemas.microsoft.com/office/drawing/2014/main" id="{A0999A71-AD36-410C-9F45-94B73DA6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55" y="1945341"/>
            <a:ext cx="6689110" cy="41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53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58AC1D-05E9-4F72-9E43-39545C92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</a:t>
            </a:r>
            <a:r>
              <a:rPr lang="en-US" dirty="0">
                <a:sym typeface="+mn-ea"/>
              </a:rPr>
              <a:t>Description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DECE7-9D4D-4646-A408-4E95319F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Recognition by Voice and Speech Analysis</a:t>
            </a:r>
          </a:p>
          <a:p>
            <a:r>
              <a:rPr lang="en-US" dirty="0"/>
              <a:t>This database is created to identify a voice as male or female, based upon acoustic properties of the voice and speech. </a:t>
            </a:r>
          </a:p>
          <a:p>
            <a:r>
              <a:rPr lang="en-US" dirty="0"/>
              <a:t>The dataset consists of 3,168 recorded voice samples, collected from male and female speakers.</a:t>
            </a:r>
          </a:p>
          <a:p>
            <a:r>
              <a:rPr lang="en-US" dirty="0"/>
              <a:t>The voice samples are already pre-processed with an analyzed frequency range of 0hz-280hz (human vocal range).</a:t>
            </a:r>
          </a:p>
          <a:p>
            <a:r>
              <a:rPr lang="en-US" dirty="0"/>
              <a:t>The data is already scaled with no null values.</a:t>
            </a:r>
          </a:p>
          <a:p>
            <a:r>
              <a:rPr lang="en-US" dirty="0"/>
              <a:t>It has duplicate rows which has to be removed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5803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CC-DABF-48DA-9CB8-005CC264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71E7-3385-4FBF-8E7B-EC5FCB9D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IN" u="sng" dirty="0"/>
              <a:t>By </a:t>
            </a:r>
            <a:r>
              <a:rPr lang="en-IN" u="sng" dirty="0" err="1"/>
              <a:t>exploraing</a:t>
            </a:r>
            <a:r>
              <a:rPr lang="en-IN" u="sng" dirty="0"/>
              <a:t> the data we found: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21 Numerical (float) and 1 categorical value.</a:t>
            </a:r>
          </a:p>
          <a:p>
            <a:r>
              <a:rPr lang="en-IN" dirty="0"/>
              <a:t>Few columns are highly corelated with each other; such columns need to be removed.</a:t>
            </a:r>
          </a:p>
        </p:txBody>
      </p:sp>
    </p:spTree>
    <p:extLst>
      <p:ext uri="{BB962C8B-B14F-4D97-AF65-F5344CB8AC3E}">
        <p14:creationId xmlns:p14="http://schemas.microsoft.com/office/powerpoint/2010/main" val="37785248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EF43-A749-4101-8E26-ACA6D901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see there are equal number of Male &amp; Female Population</a:t>
            </a:r>
            <a:endParaRPr lang="en-IN" dirty="0"/>
          </a:p>
        </p:txBody>
      </p:sp>
      <p:pic>
        <p:nvPicPr>
          <p:cNvPr id="4" name="Content Placeholder 3" descr="download">
            <a:extLst>
              <a:ext uri="{FF2B5EF4-FFF2-40B4-BE49-F238E27FC236}">
                <a16:creationId xmlns:a16="http://schemas.microsoft.com/office/drawing/2014/main" id="{DC0A8022-E6DE-454C-B337-A674105C7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26" y="1690688"/>
            <a:ext cx="4442807" cy="4351338"/>
          </a:xfrm>
          <a:prstGeom prst="rect">
            <a:avLst/>
          </a:prstGeom>
        </p:spPr>
      </p:pic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5830E09-F684-4E10-9212-1AE392B4B2F7}"/>
              </a:ext>
            </a:extLst>
          </p:cNvPr>
          <p:cNvSpPr/>
          <p:nvPr/>
        </p:nvSpPr>
        <p:spPr>
          <a:xfrm>
            <a:off x="6074410" y="2737850"/>
            <a:ext cx="1073657" cy="1037639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865">
                <a:solidFill>
                  <a:prstClr val="white"/>
                </a:solidFill>
                <a:cs typeface="+mn-ea"/>
                <a:sym typeface="+mn-lt"/>
              </a:rPr>
              <a:t>50%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2E7FA6EB-BFAE-4D2A-837A-6C7C0BD1F77F}"/>
              </a:ext>
            </a:extLst>
          </p:cNvPr>
          <p:cNvSpPr/>
          <p:nvPr/>
        </p:nvSpPr>
        <p:spPr>
          <a:xfrm>
            <a:off x="6074410" y="4175100"/>
            <a:ext cx="1073657" cy="1037639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860">
                <a:solidFill>
                  <a:prstClr val="white"/>
                </a:solidFill>
                <a:cs typeface="+mn-ea"/>
                <a:sym typeface="+mn-lt"/>
              </a:rPr>
              <a:t>50%</a:t>
            </a:r>
            <a:endParaRPr lang="en-US" sz="186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174EDC5-7089-4159-A0F7-5461C8B500C0}"/>
              </a:ext>
            </a:extLst>
          </p:cNvPr>
          <p:cNvSpPr>
            <a:spLocks noEditPoints="1"/>
          </p:cNvSpPr>
          <p:nvPr/>
        </p:nvSpPr>
        <p:spPr bwMode="auto">
          <a:xfrm>
            <a:off x="7438711" y="281970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7E978AA-03D4-40ED-A449-572C6195ADCF}"/>
              </a:ext>
            </a:extLst>
          </p:cNvPr>
          <p:cNvSpPr>
            <a:spLocks noEditPoints="1"/>
          </p:cNvSpPr>
          <p:nvPr/>
        </p:nvSpPr>
        <p:spPr bwMode="auto">
          <a:xfrm>
            <a:off x="7845111" y="281970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BB46BEF-44E3-4FF1-83E7-B8632683FC26}"/>
              </a:ext>
            </a:extLst>
          </p:cNvPr>
          <p:cNvSpPr>
            <a:spLocks noEditPoints="1"/>
          </p:cNvSpPr>
          <p:nvPr/>
        </p:nvSpPr>
        <p:spPr bwMode="auto">
          <a:xfrm>
            <a:off x="8251511" y="281970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BCD1390-BCEC-4838-B0BC-5753DCFE7979}"/>
              </a:ext>
            </a:extLst>
          </p:cNvPr>
          <p:cNvSpPr>
            <a:spLocks noEditPoints="1"/>
          </p:cNvSpPr>
          <p:nvPr/>
        </p:nvSpPr>
        <p:spPr bwMode="auto">
          <a:xfrm>
            <a:off x="8657911" y="281970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385A08-AC0C-4228-B588-2D3AD26521A0}"/>
              </a:ext>
            </a:extLst>
          </p:cNvPr>
          <p:cNvSpPr>
            <a:spLocks noEditPoints="1"/>
          </p:cNvSpPr>
          <p:nvPr/>
        </p:nvSpPr>
        <p:spPr bwMode="auto">
          <a:xfrm>
            <a:off x="9470711" y="281970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7B58C77-4232-4D8A-A795-F3D7DF26C427}"/>
              </a:ext>
            </a:extLst>
          </p:cNvPr>
          <p:cNvSpPr>
            <a:spLocks noEditPoints="1"/>
          </p:cNvSpPr>
          <p:nvPr/>
        </p:nvSpPr>
        <p:spPr bwMode="auto">
          <a:xfrm>
            <a:off x="9877111" y="281970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1268181-8F02-4870-B91E-E115DF7BBD3C}"/>
              </a:ext>
            </a:extLst>
          </p:cNvPr>
          <p:cNvSpPr>
            <a:spLocks noEditPoints="1"/>
          </p:cNvSpPr>
          <p:nvPr/>
        </p:nvSpPr>
        <p:spPr bwMode="auto">
          <a:xfrm>
            <a:off x="10283511" y="281970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B3B0A55-59F0-4119-84BE-5313CA718655}"/>
              </a:ext>
            </a:extLst>
          </p:cNvPr>
          <p:cNvSpPr>
            <a:spLocks noEditPoints="1"/>
          </p:cNvSpPr>
          <p:nvPr/>
        </p:nvSpPr>
        <p:spPr bwMode="auto">
          <a:xfrm>
            <a:off x="10689911" y="281970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E67860B-2930-42AF-BEA0-10030CBA69C3}"/>
              </a:ext>
            </a:extLst>
          </p:cNvPr>
          <p:cNvSpPr>
            <a:spLocks noEditPoints="1"/>
          </p:cNvSpPr>
          <p:nvPr/>
        </p:nvSpPr>
        <p:spPr bwMode="auto">
          <a:xfrm>
            <a:off x="11096311" y="281970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0965C1F-795B-4EF4-9891-5BEB5EB0192C}"/>
              </a:ext>
            </a:extLst>
          </p:cNvPr>
          <p:cNvSpPr>
            <a:spLocks noEditPoints="1"/>
          </p:cNvSpPr>
          <p:nvPr/>
        </p:nvSpPr>
        <p:spPr bwMode="auto">
          <a:xfrm>
            <a:off x="7414663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B9D879F-3A4B-4D87-9304-FE6C602C4914}"/>
              </a:ext>
            </a:extLst>
          </p:cNvPr>
          <p:cNvSpPr>
            <a:spLocks noEditPoints="1"/>
          </p:cNvSpPr>
          <p:nvPr/>
        </p:nvSpPr>
        <p:spPr bwMode="auto">
          <a:xfrm>
            <a:off x="7821063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9334E8A6-E204-45A0-91CA-729B50BA2A08}"/>
              </a:ext>
            </a:extLst>
          </p:cNvPr>
          <p:cNvSpPr>
            <a:spLocks noEditPoints="1"/>
          </p:cNvSpPr>
          <p:nvPr/>
        </p:nvSpPr>
        <p:spPr bwMode="auto">
          <a:xfrm>
            <a:off x="8227463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31444161-6D39-4BE6-B471-D96AB68FEC09}"/>
              </a:ext>
            </a:extLst>
          </p:cNvPr>
          <p:cNvSpPr>
            <a:spLocks noEditPoints="1"/>
          </p:cNvSpPr>
          <p:nvPr/>
        </p:nvSpPr>
        <p:spPr bwMode="auto">
          <a:xfrm>
            <a:off x="8633863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0EE2A0A9-198C-4CC2-B921-760BA2EB9A94}"/>
              </a:ext>
            </a:extLst>
          </p:cNvPr>
          <p:cNvSpPr>
            <a:spLocks noEditPoints="1"/>
          </p:cNvSpPr>
          <p:nvPr/>
        </p:nvSpPr>
        <p:spPr bwMode="auto">
          <a:xfrm>
            <a:off x="9040263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82DE8496-3FD4-4D1C-8635-C936F10C5BC5}"/>
              </a:ext>
            </a:extLst>
          </p:cNvPr>
          <p:cNvSpPr>
            <a:spLocks noEditPoints="1"/>
          </p:cNvSpPr>
          <p:nvPr/>
        </p:nvSpPr>
        <p:spPr bwMode="auto">
          <a:xfrm>
            <a:off x="11128778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7017B70-39ED-47A3-B749-01F455A62C10}"/>
              </a:ext>
            </a:extLst>
          </p:cNvPr>
          <p:cNvSpPr>
            <a:spLocks noEditPoints="1"/>
          </p:cNvSpPr>
          <p:nvPr/>
        </p:nvSpPr>
        <p:spPr bwMode="auto">
          <a:xfrm>
            <a:off x="9040263" y="2805883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5659EC0-E0F4-4C62-AF45-650C89D65355}"/>
              </a:ext>
            </a:extLst>
          </p:cNvPr>
          <p:cNvSpPr>
            <a:spLocks noEditPoints="1"/>
          </p:cNvSpPr>
          <p:nvPr/>
        </p:nvSpPr>
        <p:spPr bwMode="auto">
          <a:xfrm>
            <a:off x="10733808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E8F6815-5C29-4C29-B5E0-6DA23831DE29}"/>
              </a:ext>
            </a:extLst>
          </p:cNvPr>
          <p:cNvSpPr>
            <a:spLocks noEditPoints="1"/>
          </p:cNvSpPr>
          <p:nvPr/>
        </p:nvSpPr>
        <p:spPr bwMode="auto">
          <a:xfrm>
            <a:off x="10327408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58E451D3-7CB7-4277-9277-1E2998B597BB}"/>
              </a:ext>
            </a:extLst>
          </p:cNvPr>
          <p:cNvSpPr>
            <a:spLocks noEditPoints="1"/>
          </p:cNvSpPr>
          <p:nvPr/>
        </p:nvSpPr>
        <p:spPr bwMode="auto">
          <a:xfrm>
            <a:off x="9877193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35BA2524-85CB-4CB5-8FEC-4CBA902DABBF}"/>
              </a:ext>
            </a:extLst>
          </p:cNvPr>
          <p:cNvSpPr>
            <a:spLocks noEditPoints="1"/>
          </p:cNvSpPr>
          <p:nvPr/>
        </p:nvSpPr>
        <p:spPr bwMode="auto">
          <a:xfrm>
            <a:off x="9470793" y="4243068"/>
            <a:ext cx="362899" cy="901700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>
              <a:defRPr/>
            </a:pPr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8335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D0A2DB52-D45A-4E8E-AD9C-82EC35E2AE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6" b="30426"/>
          <a:stretch>
            <a:fillRect/>
          </a:stretch>
        </p:blipFill>
        <p:spPr>
          <a:xfrm>
            <a:off x="5183187" y="987425"/>
            <a:ext cx="6695047" cy="562852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9A9218-3433-4BB0-9CEC-80DA8154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/>
              <a:t>Graph shows the variation in voices for male and female.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/>
              <a:t>Ranges is high for female voice.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/>
              <a:t>Frequency of male voice is high.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9613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366BE-6156-4DFC-9E37-322DA01ECF5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E9BB5-1AFA-4C7B-B2DC-B0A158E9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Heat map helps to identify the correlation between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Removed few columns which has correlation beyond the range -0.8 to 0.8.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3FF1C-8C81-46B0-AB8D-6D66B543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82" y="838883"/>
            <a:ext cx="7294418" cy="59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29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DC3F27-1CDC-480E-8FCD-B73F1AC04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53279"/>
              </p:ext>
            </p:extLst>
          </p:nvPr>
        </p:nvGraphicFramePr>
        <p:xfrm>
          <a:off x="5416630" y="1487477"/>
          <a:ext cx="6775370" cy="445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36">
                  <a:extLst>
                    <a:ext uri="{9D8B030D-6E8A-4147-A177-3AD203B41FA5}">
                      <a16:colId xmlns:a16="http://schemas.microsoft.com/office/drawing/2014/main" val="1945237327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3163384871"/>
                    </a:ext>
                  </a:extLst>
                </a:gridCol>
                <a:gridCol w="1165609">
                  <a:extLst>
                    <a:ext uri="{9D8B030D-6E8A-4147-A177-3AD203B41FA5}">
                      <a16:colId xmlns:a16="http://schemas.microsoft.com/office/drawing/2014/main" val="3111254998"/>
                    </a:ext>
                  </a:extLst>
                </a:gridCol>
                <a:gridCol w="1180460">
                  <a:extLst>
                    <a:ext uri="{9D8B030D-6E8A-4147-A177-3AD203B41FA5}">
                      <a16:colId xmlns:a16="http://schemas.microsoft.com/office/drawing/2014/main" val="2501960355"/>
                    </a:ext>
                  </a:extLst>
                </a:gridCol>
                <a:gridCol w="1355074">
                  <a:extLst>
                    <a:ext uri="{9D8B030D-6E8A-4147-A177-3AD203B41FA5}">
                      <a16:colId xmlns:a16="http://schemas.microsoft.com/office/drawing/2014/main" val="410463791"/>
                    </a:ext>
                  </a:extLst>
                </a:gridCol>
              </a:tblGrid>
              <a:tr h="13763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Precision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5515282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18381663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2328305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46897891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6573290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51342921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64DFB76-69F2-41E7-9A50-EFBE6F42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35378"/>
              </p:ext>
            </p:extLst>
          </p:nvPr>
        </p:nvGraphicFramePr>
        <p:xfrm>
          <a:off x="1" y="3139863"/>
          <a:ext cx="5416630" cy="175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011">
                  <a:extLst>
                    <a:ext uri="{9D8B030D-6E8A-4147-A177-3AD203B41FA5}">
                      <a16:colId xmlns:a16="http://schemas.microsoft.com/office/drawing/2014/main" val="240924319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1174840246"/>
                    </a:ext>
                  </a:extLst>
                </a:gridCol>
                <a:gridCol w="1839713">
                  <a:extLst>
                    <a:ext uri="{9D8B030D-6E8A-4147-A177-3AD203B41FA5}">
                      <a16:colId xmlns:a16="http://schemas.microsoft.com/office/drawing/2014/main" val="1738524265"/>
                    </a:ext>
                  </a:extLst>
                </a:gridCol>
              </a:tblGrid>
              <a:tr h="67850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2737302"/>
                  </a:ext>
                </a:extLst>
              </a:tr>
              <a:tr h="3990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249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2369728"/>
                  </a:ext>
                </a:extLst>
              </a:tr>
              <a:tr h="6785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288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8295592"/>
                  </a:ext>
                </a:extLst>
              </a:tr>
            </a:tbl>
          </a:graphicData>
        </a:graphic>
      </p:graphicFrame>
      <p:sp>
        <p:nvSpPr>
          <p:cNvPr id="9" name="矩形: 圆角 13">
            <a:extLst>
              <a:ext uri="{FF2B5EF4-FFF2-40B4-BE49-F238E27FC236}">
                <a16:creationId xmlns:a16="http://schemas.microsoft.com/office/drawing/2014/main" id="{925A52E6-5950-4863-B5C9-16D2F8B9A385}"/>
              </a:ext>
            </a:extLst>
          </p:cNvPr>
          <p:cNvSpPr/>
          <p:nvPr/>
        </p:nvSpPr>
        <p:spPr>
          <a:xfrm>
            <a:off x="1183005" y="851220"/>
            <a:ext cx="2830675" cy="636257"/>
          </a:xfrm>
          <a:prstGeom prst="roundRect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 Logistic Regression</a:t>
            </a:r>
            <a:endParaRPr lang="zh-CN" altLang="en-US" sz="186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5EF53-6384-403E-92BE-E1B6AE5D7416}"/>
              </a:ext>
            </a:extLst>
          </p:cNvPr>
          <p:cNvSpPr txBox="1"/>
          <p:nvPr/>
        </p:nvSpPr>
        <p:spPr>
          <a:xfrm>
            <a:off x="7644303" y="11181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Classification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78869-42D7-4935-A8EE-CED612C8AEED}"/>
              </a:ext>
            </a:extLst>
          </p:cNvPr>
          <p:cNvSpPr txBox="1"/>
          <p:nvPr/>
        </p:nvSpPr>
        <p:spPr>
          <a:xfrm>
            <a:off x="0" y="3105834"/>
            <a:ext cx="1714501" cy="64633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88000">
                <a:schemeClr val="bg1">
                  <a:lumMod val="65000"/>
                </a:schemeClr>
              </a:gs>
              <a:gs pos="43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1039172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3">
            <a:extLst>
              <a:ext uri="{FF2B5EF4-FFF2-40B4-BE49-F238E27FC236}">
                <a16:creationId xmlns:a16="http://schemas.microsoft.com/office/drawing/2014/main" id="{5D115814-A29B-4C58-A958-737F0846C312}"/>
              </a:ext>
            </a:extLst>
          </p:cNvPr>
          <p:cNvSpPr/>
          <p:nvPr/>
        </p:nvSpPr>
        <p:spPr>
          <a:xfrm>
            <a:off x="1151247" y="670838"/>
            <a:ext cx="2830675" cy="636257"/>
          </a:xfrm>
          <a:prstGeom prst="roundRect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F5B29-A387-464D-82F9-C4CF8EB0A1D6}"/>
              </a:ext>
            </a:extLst>
          </p:cNvPr>
          <p:cNvSpPr txBox="1"/>
          <p:nvPr/>
        </p:nvSpPr>
        <p:spPr>
          <a:xfrm>
            <a:off x="7650805" y="9889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Classification Report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1F7CF5-A33F-4D0D-8F99-26EEEE08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95349"/>
              </p:ext>
            </p:extLst>
          </p:nvPr>
        </p:nvGraphicFramePr>
        <p:xfrm>
          <a:off x="5384230" y="1358299"/>
          <a:ext cx="6775370" cy="445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36">
                  <a:extLst>
                    <a:ext uri="{9D8B030D-6E8A-4147-A177-3AD203B41FA5}">
                      <a16:colId xmlns:a16="http://schemas.microsoft.com/office/drawing/2014/main" val="634058231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2021658969"/>
                    </a:ext>
                  </a:extLst>
                </a:gridCol>
                <a:gridCol w="1165609">
                  <a:extLst>
                    <a:ext uri="{9D8B030D-6E8A-4147-A177-3AD203B41FA5}">
                      <a16:colId xmlns:a16="http://schemas.microsoft.com/office/drawing/2014/main" val="154889902"/>
                    </a:ext>
                  </a:extLst>
                </a:gridCol>
                <a:gridCol w="1180460">
                  <a:extLst>
                    <a:ext uri="{9D8B030D-6E8A-4147-A177-3AD203B41FA5}">
                      <a16:colId xmlns:a16="http://schemas.microsoft.com/office/drawing/2014/main" val="1288112213"/>
                    </a:ext>
                  </a:extLst>
                </a:gridCol>
                <a:gridCol w="1355074">
                  <a:extLst>
                    <a:ext uri="{9D8B030D-6E8A-4147-A177-3AD203B41FA5}">
                      <a16:colId xmlns:a16="http://schemas.microsoft.com/office/drawing/2014/main" val="2288433087"/>
                    </a:ext>
                  </a:extLst>
                </a:gridCol>
              </a:tblGrid>
              <a:tr h="13763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8000">
                          <a:schemeClr val="bg1">
                            <a:lumMod val="65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8775753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7061534"/>
                  </a:ext>
                </a:extLst>
              </a:tr>
              <a:tr h="5529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4040394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9401746"/>
                  </a:ext>
                </a:extLst>
              </a:tr>
              <a:tr h="9952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Macro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02141289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Weighted </a:t>
                      </a:r>
                      <a:r>
                        <a:rPr lang="en-IN" dirty="0" err="1"/>
                        <a:t>Avg</a:t>
                      </a:r>
                      <a:endParaRPr lang="en-IN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8800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63558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0D19D1-0114-4888-8563-959C16592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24572"/>
              </p:ext>
            </p:extLst>
          </p:nvPr>
        </p:nvGraphicFramePr>
        <p:xfrm>
          <a:off x="32400" y="3191435"/>
          <a:ext cx="5384230" cy="162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18">
                  <a:extLst>
                    <a:ext uri="{9D8B030D-6E8A-4147-A177-3AD203B41FA5}">
                      <a16:colId xmlns:a16="http://schemas.microsoft.com/office/drawing/2014/main" val="240924319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1174840246"/>
                    </a:ext>
                  </a:extLst>
                </a:gridCol>
                <a:gridCol w="1834206">
                  <a:extLst>
                    <a:ext uri="{9D8B030D-6E8A-4147-A177-3AD203B41FA5}">
                      <a16:colId xmlns:a16="http://schemas.microsoft.com/office/drawing/2014/main" val="1738524265"/>
                    </a:ext>
                  </a:extLst>
                </a:gridCol>
              </a:tblGrid>
              <a:tr h="65980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Predicted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2737302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293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2369728"/>
                  </a:ext>
                </a:extLst>
              </a:tr>
              <a:tr h="48401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Female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314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66000">
                          <a:schemeClr val="bg1">
                            <a:lumMod val="50000"/>
                          </a:schemeClr>
                        </a:gs>
                        <a:gs pos="31000">
                          <a:schemeClr val="bg1">
                            <a:lumMod val="8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82955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A1E6E0-5BA1-4EDE-AAF4-8E2C73E19B1E}"/>
              </a:ext>
            </a:extLst>
          </p:cNvPr>
          <p:cNvSpPr txBox="1"/>
          <p:nvPr/>
        </p:nvSpPr>
        <p:spPr>
          <a:xfrm>
            <a:off x="136564" y="3095514"/>
            <a:ext cx="1714501" cy="64633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88000">
                <a:schemeClr val="bg1">
                  <a:lumMod val="65000"/>
                </a:schemeClr>
              </a:gs>
              <a:gs pos="43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90466176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723</Words>
  <Application>Microsoft Office PowerPoint</Application>
  <PresentationFormat>Widescreen</PresentationFormat>
  <Paragraphs>331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Office Theme</vt:lpstr>
      <vt:lpstr>Gender Recognition by Voice</vt:lpstr>
      <vt:lpstr>Gender Recognition by Voice and Speech Analysis</vt:lpstr>
      <vt:lpstr>Dataset Description</vt:lpstr>
      <vt:lpstr>Exploring the Data</vt:lpstr>
      <vt:lpstr>Can see there are equal number of Male &amp; Female Population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Recognition by Voice</dc:title>
  <dc:creator>Sheetal Kumari</dc:creator>
  <cp:lastModifiedBy>Sheetal Kumari</cp:lastModifiedBy>
  <cp:revision>11</cp:revision>
  <dcterms:created xsi:type="dcterms:W3CDTF">2020-06-13T20:23:45Z</dcterms:created>
  <dcterms:modified xsi:type="dcterms:W3CDTF">2020-06-14T14:10:20Z</dcterms:modified>
</cp:coreProperties>
</file>