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3" r:id="rId6"/>
    <p:sldId id="262" r:id="rId7"/>
    <p:sldId id="267" r:id="rId8"/>
    <p:sldId id="26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71481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215162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44F4A-D946-41E6-A1F6-D1C68EDEE4A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734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52A81-2577-4A4F-913E-980FF0941F7E}"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318703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52A81-2577-4A4F-913E-980FF0941F7E}"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44F4A-D946-41E6-A1F6-D1C68EDEE4A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59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52A81-2577-4A4F-913E-980FF0941F7E}"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35304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5057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2824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125592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52A81-2577-4A4F-913E-980FF0941F7E}"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323198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52A81-2577-4A4F-913E-980FF0941F7E}"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39446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52A81-2577-4A4F-913E-980FF0941F7E}" type="datetimeFigureOut">
              <a:rPr lang="en-IN" smtClean="0"/>
              <a:t>24-08-2020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268512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52A81-2577-4A4F-913E-980FF0941F7E}"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53385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52A81-2577-4A4F-913E-980FF0941F7E}" type="datetimeFigureOut">
              <a:rPr lang="en-IN" smtClean="0"/>
              <a:t>24-08-2020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174965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52A81-2577-4A4F-913E-980FF0941F7E}"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207670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52A81-2577-4A4F-913E-980FF0941F7E}"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44F4A-D946-41E6-A1F6-D1C68EDEE4A2}" type="slidenum">
              <a:rPr lang="en-IN" smtClean="0"/>
              <a:t>‹#›</a:t>
            </a:fld>
            <a:endParaRPr lang="en-IN"/>
          </a:p>
        </p:txBody>
      </p:sp>
    </p:spTree>
    <p:extLst>
      <p:ext uri="{BB962C8B-B14F-4D97-AF65-F5344CB8AC3E}">
        <p14:creationId xmlns:p14="http://schemas.microsoft.com/office/powerpoint/2010/main" val="57132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652A81-2577-4A4F-913E-980FF0941F7E}" type="datetimeFigureOut">
              <a:rPr lang="en-IN" smtClean="0"/>
              <a:t>24-08-2020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044F4A-D946-41E6-A1F6-D1C68EDEE4A2}" type="slidenum">
              <a:rPr lang="en-IN" smtClean="0"/>
              <a:t>‹#›</a:t>
            </a:fld>
            <a:endParaRPr lang="en-IN"/>
          </a:p>
        </p:txBody>
      </p:sp>
    </p:spTree>
    <p:extLst>
      <p:ext uri="{BB962C8B-B14F-4D97-AF65-F5344CB8AC3E}">
        <p14:creationId xmlns:p14="http://schemas.microsoft.com/office/powerpoint/2010/main" val="31241274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6334-1FCA-4D04-8547-F6DE5786F4CB}"/>
              </a:ext>
            </a:extLst>
          </p:cNvPr>
          <p:cNvSpPr>
            <a:spLocks noGrp="1"/>
          </p:cNvSpPr>
          <p:nvPr>
            <p:ph type="ctrTitle"/>
          </p:nvPr>
        </p:nvSpPr>
        <p:spPr/>
        <p:txBody>
          <a:bodyPr/>
          <a:lstStyle/>
          <a:p>
            <a:r>
              <a:rPr lang="en-IN" dirty="0"/>
              <a:t>Letter Recognition </a:t>
            </a:r>
          </a:p>
        </p:txBody>
      </p:sp>
      <p:sp>
        <p:nvSpPr>
          <p:cNvPr id="3" name="Subtitle 2">
            <a:extLst>
              <a:ext uri="{FF2B5EF4-FFF2-40B4-BE49-F238E27FC236}">
                <a16:creationId xmlns:a16="http://schemas.microsoft.com/office/drawing/2014/main" id="{11AC90BC-7ACF-4126-A6EB-5D77C26DD22A}"/>
              </a:ext>
            </a:extLst>
          </p:cNvPr>
          <p:cNvSpPr>
            <a:spLocks noGrp="1"/>
          </p:cNvSpPr>
          <p:nvPr>
            <p:ph type="subTitle" idx="1"/>
          </p:nvPr>
        </p:nvSpPr>
        <p:spPr/>
        <p:txBody>
          <a:bodyPr anchor="ctr">
            <a:normAutofit/>
          </a:bodyPr>
          <a:lstStyle/>
          <a:p>
            <a:r>
              <a:rPr lang="en-IN" dirty="0"/>
              <a:t>Presented by: Sheetal Kumari</a:t>
            </a:r>
          </a:p>
          <a:p>
            <a:r>
              <a:rPr lang="en-IN" dirty="0"/>
              <a:t>Nov 19 cohort batch</a:t>
            </a:r>
          </a:p>
        </p:txBody>
      </p:sp>
      <p:pic>
        <p:nvPicPr>
          <p:cNvPr id="5" name="Picture 4">
            <a:extLst>
              <a:ext uri="{FF2B5EF4-FFF2-40B4-BE49-F238E27FC236}">
                <a16:creationId xmlns:a16="http://schemas.microsoft.com/office/drawing/2014/main" id="{DDEFFBB1-CB1D-4EFD-B62F-238958DAD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20" y="232012"/>
            <a:ext cx="5877725" cy="3458333"/>
          </a:xfrm>
          <a:prstGeom prst="rect">
            <a:avLst/>
          </a:prstGeom>
        </p:spPr>
      </p:pic>
    </p:spTree>
    <p:extLst>
      <p:ext uri="{BB962C8B-B14F-4D97-AF65-F5344CB8AC3E}">
        <p14:creationId xmlns:p14="http://schemas.microsoft.com/office/powerpoint/2010/main" val="118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9BD3-5249-44DA-9282-A8A12B592006}"/>
              </a:ext>
            </a:extLst>
          </p:cNvPr>
          <p:cNvSpPr>
            <a:spLocks noGrp="1"/>
          </p:cNvSpPr>
          <p:nvPr>
            <p:ph type="title"/>
          </p:nvPr>
        </p:nvSpPr>
        <p:spPr>
          <a:xfrm>
            <a:off x="1637731" y="258894"/>
            <a:ext cx="10167581" cy="1801505"/>
          </a:xfrm>
        </p:spPr>
        <p:txBody>
          <a:bodyPr>
            <a:noAutofit/>
          </a:bodyPr>
          <a:lstStyle/>
          <a:p>
            <a:pPr algn="just"/>
            <a:r>
              <a:rPr lang="en-US" sz="1800" b="1" dirty="0">
                <a:solidFill>
                  <a:srgbClr val="000000"/>
                </a:solidFill>
                <a:latin typeface="Century Gothic" panose="020B0502020202020204" pitchFamily="34" charset="0"/>
              </a:rPr>
              <a:t>Description</a:t>
            </a:r>
            <a:r>
              <a:rPr lang="en-US" sz="1800" dirty="0">
                <a:solidFill>
                  <a:srgbClr val="000000"/>
                </a:solidFill>
                <a:latin typeface="Century Gothic" panose="020B0502020202020204" pitchFamily="34" charset="0"/>
              </a:rPr>
              <a:t>: T</a:t>
            </a:r>
            <a:r>
              <a:rPr lang="en-US" sz="1800" b="0" i="0" dirty="0">
                <a:solidFill>
                  <a:srgbClr val="000000"/>
                </a:solidFill>
                <a:effectLst/>
                <a:latin typeface="Century Gothic" panose="020B0502020202020204" pitchFamily="34" charset="0"/>
              </a:rPr>
              <a:t>o identify each of a large number of black-and-white rectangular pixel displays as one of the 26 capital letters in the English alphabet. The character images were based on 20 different fonts, and each letter within these 20 fonts was randomly distorted to produce a file of </a:t>
            </a:r>
            <a:r>
              <a:rPr lang="en-US" sz="1800" dirty="0">
                <a:solidFill>
                  <a:srgbClr val="000000"/>
                </a:solidFill>
                <a:latin typeface="Century Gothic" panose="020B0502020202020204" pitchFamily="34" charset="0"/>
              </a:rPr>
              <a:t>16</a:t>
            </a:r>
            <a:r>
              <a:rPr lang="en-US" sz="1800" b="0" i="0" dirty="0">
                <a:solidFill>
                  <a:srgbClr val="000000"/>
                </a:solidFill>
                <a:effectLst/>
                <a:latin typeface="Century Gothic" panose="020B0502020202020204" pitchFamily="34" charset="0"/>
              </a:rPr>
              <a:t>,000 unique stimuli. Each stimulus was converted into 16 primitive numerical attributes (statistical moments and edge counts) which were then scaled to fit into a range of integer values from 0 through 15.</a:t>
            </a:r>
            <a:endParaRPr lang="en-IN" sz="1800" dirty="0"/>
          </a:p>
        </p:txBody>
      </p:sp>
      <p:sp>
        <p:nvSpPr>
          <p:cNvPr id="3" name="Content Placeholder 2">
            <a:extLst>
              <a:ext uri="{FF2B5EF4-FFF2-40B4-BE49-F238E27FC236}">
                <a16:creationId xmlns:a16="http://schemas.microsoft.com/office/drawing/2014/main" id="{4677EDD9-3812-4272-8BAB-938FB2C9E42C}"/>
              </a:ext>
            </a:extLst>
          </p:cNvPr>
          <p:cNvSpPr>
            <a:spLocks noGrp="1"/>
          </p:cNvSpPr>
          <p:nvPr>
            <p:ph sz="half" idx="2"/>
          </p:nvPr>
        </p:nvSpPr>
        <p:spPr>
          <a:xfrm>
            <a:off x="1388209" y="2197290"/>
            <a:ext cx="4707791" cy="4660710"/>
          </a:xfrm>
        </p:spPr>
        <p:txBody>
          <a:bodyPr anchor="ctr">
            <a:noAutofit/>
          </a:bodyPr>
          <a:lstStyle/>
          <a:p>
            <a:r>
              <a:rPr lang="en-US" sz="2000" b="0" i="0" dirty="0">
                <a:solidFill>
                  <a:srgbClr val="000000"/>
                </a:solidFill>
                <a:effectLst/>
                <a:latin typeface="Century Gothic" panose="020B0502020202020204" pitchFamily="34" charset="0"/>
              </a:rPr>
              <a:t>letter : capital letter (26 values from A to Z)</a:t>
            </a:r>
          </a:p>
          <a:p>
            <a:r>
              <a:rPr lang="en-US" sz="2000" b="0" i="0" dirty="0">
                <a:solidFill>
                  <a:srgbClr val="000000"/>
                </a:solidFill>
                <a:effectLst/>
                <a:latin typeface="Century Gothic" panose="020B0502020202020204" pitchFamily="34" charset="0"/>
              </a:rPr>
              <a:t>x-box : horizontal position of box</a:t>
            </a:r>
          </a:p>
          <a:p>
            <a:r>
              <a:rPr lang="en-US" sz="2000" b="0" i="0" dirty="0">
                <a:solidFill>
                  <a:srgbClr val="000000"/>
                </a:solidFill>
                <a:effectLst/>
                <a:latin typeface="Century Gothic" panose="020B0502020202020204" pitchFamily="34" charset="0"/>
              </a:rPr>
              <a:t>y-box : vertical position of box</a:t>
            </a:r>
          </a:p>
          <a:p>
            <a:r>
              <a:rPr lang="en-US" sz="2000" b="0" i="0" dirty="0">
                <a:solidFill>
                  <a:srgbClr val="000000"/>
                </a:solidFill>
                <a:effectLst/>
                <a:latin typeface="Century Gothic" panose="020B0502020202020204" pitchFamily="34" charset="0"/>
              </a:rPr>
              <a:t>width : width of box</a:t>
            </a:r>
          </a:p>
          <a:p>
            <a:r>
              <a:rPr lang="en-US" sz="2000" b="0" i="0" dirty="0">
                <a:solidFill>
                  <a:srgbClr val="000000"/>
                </a:solidFill>
                <a:effectLst/>
                <a:latin typeface="Century Gothic" panose="020B0502020202020204" pitchFamily="34" charset="0"/>
              </a:rPr>
              <a:t>high : height of box</a:t>
            </a:r>
          </a:p>
          <a:p>
            <a:r>
              <a:rPr lang="en-US" sz="2000" b="0" i="0" dirty="0" err="1">
                <a:solidFill>
                  <a:srgbClr val="000000"/>
                </a:solidFill>
                <a:effectLst/>
                <a:latin typeface="Century Gothic" panose="020B0502020202020204" pitchFamily="34" charset="0"/>
              </a:rPr>
              <a:t>onpix</a:t>
            </a:r>
            <a:r>
              <a:rPr lang="en-US" sz="2000" b="0" i="0" dirty="0">
                <a:solidFill>
                  <a:srgbClr val="000000"/>
                </a:solidFill>
                <a:effectLst/>
                <a:latin typeface="Century Gothic" panose="020B0502020202020204" pitchFamily="34" charset="0"/>
              </a:rPr>
              <a:t> : total # on pixels</a:t>
            </a:r>
          </a:p>
          <a:p>
            <a:r>
              <a:rPr lang="en-US" sz="2000" b="0" i="0" dirty="0">
                <a:solidFill>
                  <a:srgbClr val="000000"/>
                </a:solidFill>
                <a:effectLst/>
                <a:latin typeface="Century Gothic" panose="020B0502020202020204" pitchFamily="34" charset="0"/>
              </a:rPr>
              <a:t>x-bar : mean x of on pixels in box</a:t>
            </a:r>
          </a:p>
          <a:p>
            <a:r>
              <a:rPr lang="en-US" sz="2000" b="0" i="0" dirty="0">
                <a:solidFill>
                  <a:srgbClr val="000000"/>
                </a:solidFill>
                <a:effectLst/>
                <a:latin typeface="Century Gothic" panose="020B0502020202020204" pitchFamily="34" charset="0"/>
              </a:rPr>
              <a:t>y-bar : mean y of on pixels in box</a:t>
            </a:r>
          </a:p>
        </p:txBody>
      </p:sp>
      <p:sp>
        <p:nvSpPr>
          <p:cNvPr id="6" name="Content Placeholder 5">
            <a:extLst>
              <a:ext uri="{FF2B5EF4-FFF2-40B4-BE49-F238E27FC236}">
                <a16:creationId xmlns:a16="http://schemas.microsoft.com/office/drawing/2014/main" id="{9A357EB6-31DE-418B-99CF-3891F07B69C3}"/>
              </a:ext>
            </a:extLst>
          </p:cNvPr>
          <p:cNvSpPr>
            <a:spLocks noGrp="1"/>
          </p:cNvSpPr>
          <p:nvPr>
            <p:ph sz="quarter" idx="4"/>
          </p:nvPr>
        </p:nvSpPr>
        <p:spPr>
          <a:xfrm>
            <a:off x="6796585" y="2088108"/>
            <a:ext cx="4721675" cy="4660710"/>
          </a:xfrm>
        </p:spPr>
        <p:txBody>
          <a:bodyPr anchor="ctr">
            <a:noAutofit/>
          </a:bodyPr>
          <a:lstStyle/>
          <a:p>
            <a:r>
              <a:rPr lang="en-US" sz="2000" b="0" i="0" dirty="0">
                <a:solidFill>
                  <a:srgbClr val="000000"/>
                </a:solidFill>
                <a:effectLst/>
                <a:latin typeface="Century Gothic" panose="020B0502020202020204" pitchFamily="34" charset="0"/>
              </a:rPr>
              <a:t>x2bar : mean x variance</a:t>
            </a:r>
          </a:p>
          <a:p>
            <a:r>
              <a:rPr lang="en-US" sz="2000" b="0" i="0" dirty="0">
                <a:solidFill>
                  <a:srgbClr val="000000"/>
                </a:solidFill>
                <a:effectLst/>
                <a:latin typeface="Century Gothic" panose="020B0502020202020204" pitchFamily="34" charset="0"/>
              </a:rPr>
              <a:t>y2bar : mean y variance</a:t>
            </a:r>
          </a:p>
          <a:p>
            <a:r>
              <a:rPr lang="en-US" sz="2000" b="0" i="0" dirty="0" err="1">
                <a:solidFill>
                  <a:srgbClr val="000000"/>
                </a:solidFill>
                <a:effectLst/>
                <a:latin typeface="Century Gothic" panose="020B0502020202020204" pitchFamily="34" charset="0"/>
              </a:rPr>
              <a:t>xybar</a:t>
            </a:r>
            <a:r>
              <a:rPr lang="en-US" sz="2000" b="0" i="0" dirty="0">
                <a:solidFill>
                  <a:srgbClr val="000000"/>
                </a:solidFill>
                <a:effectLst/>
                <a:latin typeface="Century Gothic" panose="020B0502020202020204" pitchFamily="34" charset="0"/>
              </a:rPr>
              <a:t> : mean x y correlation</a:t>
            </a:r>
          </a:p>
          <a:p>
            <a:r>
              <a:rPr lang="en-US" sz="2000" b="0" i="0" dirty="0">
                <a:solidFill>
                  <a:srgbClr val="000000"/>
                </a:solidFill>
                <a:effectLst/>
                <a:latin typeface="Century Gothic" panose="020B0502020202020204" pitchFamily="34" charset="0"/>
              </a:rPr>
              <a:t>x2ybr : mean of x * x * y</a:t>
            </a:r>
          </a:p>
          <a:p>
            <a:r>
              <a:rPr lang="en-US" sz="2000" b="0" i="0" dirty="0">
                <a:solidFill>
                  <a:srgbClr val="000000"/>
                </a:solidFill>
                <a:effectLst/>
                <a:latin typeface="Century Gothic" panose="020B0502020202020204" pitchFamily="34" charset="0"/>
              </a:rPr>
              <a:t>xy2br : mean of x * y * y</a:t>
            </a:r>
          </a:p>
          <a:p>
            <a:r>
              <a:rPr lang="en-US" sz="2000" b="0" i="0" dirty="0">
                <a:solidFill>
                  <a:srgbClr val="000000"/>
                </a:solidFill>
                <a:effectLst/>
                <a:latin typeface="Century Gothic" panose="020B0502020202020204" pitchFamily="34" charset="0"/>
              </a:rPr>
              <a:t>x-</a:t>
            </a:r>
            <a:r>
              <a:rPr lang="en-US" sz="2000" b="0" i="0" dirty="0" err="1">
                <a:solidFill>
                  <a:srgbClr val="000000"/>
                </a:solidFill>
                <a:effectLst/>
                <a:latin typeface="Century Gothic" panose="020B0502020202020204" pitchFamily="34" charset="0"/>
              </a:rPr>
              <a:t>ege</a:t>
            </a:r>
            <a:r>
              <a:rPr lang="en-US" sz="2000" b="0" i="0" dirty="0">
                <a:solidFill>
                  <a:srgbClr val="000000"/>
                </a:solidFill>
                <a:effectLst/>
                <a:latin typeface="Century Gothic" panose="020B0502020202020204" pitchFamily="34" charset="0"/>
              </a:rPr>
              <a:t> : mean edge count left to right</a:t>
            </a:r>
          </a:p>
          <a:p>
            <a:r>
              <a:rPr lang="en-US" sz="2000" b="0" i="0" dirty="0" err="1">
                <a:solidFill>
                  <a:srgbClr val="000000"/>
                </a:solidFill>
                <a:effectLst/>
                <a:latin typeface="Century Gothic" panose="020B0502020202020204" pitchFamily="34" charset="0"/>
              </a:rPr>
              <a:t>xegvy</a:t>
            </a:r>
            <a:r>
              <a:rPr lang="en-US" sz="2000" b="0" i="0" dirty="0">
                <a:solidFill>
                  <a:srgbClr val="000000"/>
                </a:solidFill>
                <a:effectLst/>
                <a:latin typeface="Century Gothic" panose="020B0502020202020204" pitchFamily="34" charset="0"/>
              </a:rPr>
              <a:t> : correlation of x-</a:t>
            </a:r>
            <a:r>
              <a:rPr lang="en-US" sz="2000" b="0" i="0" dirty="0" err="1">
                <a:solidFill>
                  <a:srgbClr val="000000"/>
                </a:solidFill>
                <a:effectLst/>
                <a:latin typeface="Century Gothic" panose="020B0502020202020204" pitchFamily="34" charset="0"/>
              </a:rPr>
              <a:t>ege</a:t>
            </a:r>
            <a:r>
              <a:rPr lang="en-US" sz="2000" b="0" i="0" dirty="0">
                <a:solidFill>
                  <a:srgbClr val="000000"/>
                </a:solidFill>
                <a:effectLst/>
                <a:latin typeface="Century Gothic" panose="020B0502020202020204" pitchFamily="34" charset="0"/>
              </a:rPr>
              <a:t> with y</a:t>
            </a:r>
          </a:p>
          <a:p>
            <a:r>
              <a:rPr lang="en-US" sz="2000" b="0" i="0" dirty="0">
                <a:solidFill>
                  <a:srgbClr val="000000"/>
                </a:solidFill>
                <a:effectLst/>
                <a:latin typeface="Century Gothic" panose="020B0502020202020204" pitchFamily="34" charset="0"/>
              </a:rPr>
              <a:t>y-</a:t>
            </a:r>
            <a:r>
              <a:rPr lang="en-US" sz="2000" b="0" i="0" dirty="0" err="1">
                <a:solidFill>
                  <a:srgbClr val="000000"/>
                </a:solidFill>
                <a:effectLst/>
                <a:latin typeface="Century Gothic" panose="020B0502020202020204" pitchFamily="34" charset="0"/>
              </a:rPr>
              <a:t>ege</a:t>
            </a:r>
            <a:r>
              <a:rPr lang="en-US" sz="2000" b="0" i="0" dirty="0">
                <a:solidFill>
                  <a:srgbClr val="000000"/>
                </a:solidFill>
                <a:effectLst/>
                <a:latin typeface="Century Gothic" panose="020B0502020202020204" pitchFamily="34" charset="0"/>
              </a:rPr>
              <a:t> : mean edge count bottom to top</a:t>
            </a:r>
          </a:p>
          <a:p>
            <a:r>
              <a:rPr lang="en-US" sz="2000" b="0" i="0" dirty="0" err="1">
                <a:solidFill>
                  <a:srgbClr val="000000"/>
                </a:solidFill>
                <a:effectLst/>
                <a:latin typeface="Century Gothic" panose="020B0502020202020204" pitchFamily="34" charset="0"/>
              </a:rPr>
              <a:t>yegvx</a:t>
            </a:r>
            <a:r>
              <a:rPr lang="en-US" sz="2000" b="0" i="0" dirty="0">
                <a:solidFill>
                  <a:srgbClr val="000000"/>
                </a:solidFill>
                <a:effectLst/>
                <a:latin typeface="Century Gothic" panose="020B0502020202020204" pitchFamily="34" charset="0"/>
              </a:rPr>
              <a:t> : correlation of y-</a:t>
            </a:r>
            <a:r>
              <a:rPr lang="en-US" sz="2000" b="0" i="0" dirty="0" err="1">
                <a:solidFill>
                  <a:srgbClr val="000000"/>
                </a:solidFill>
                <a:effectLst/>
                <a:latin typeface="Century Gothic" panose="020B0502020202020204" pitchFamily="34" charset="0"/>
              </a:rPr>
              <a:t>ege</a:t>
            </a:r>
            <a:r>
              <a:rPr lang="en-US" sz="2000" dirty="0">
                <a:solidFill>
                  <a:srgbClr val="000000"/>
                </a:solidFill>
                <a:latin typeface="Century Gothic" panose="020B0502020202020204" pitchFamily="34" charset="0"/>
              </a:rPr>
              <a:t> </a:t>
            </a:r>
            <a:r>
              <a:rPr lang="en-US" sz="2000" b="0" i="0" dirty="0">
                <a:solidFill>
                  <a:srgbClr val="000000"/>
                </a:solidFill>
                <a:effectLst/>
                <a:latin typeface="Century Gothic" panose="020B0502020202020204" pitchFamily="34" charset="0"/>
              </a:rPr>
              <a:t>with x</a:t>
            </a:r>
          </a:p>
        </p:txBody>
      </p:sp>
    </p:spTree>
    <p:extLst>
      <p:ext uri="{BB962C8B-B14F-4D97-AF65-F5344CB8AC3E}">
        <p14:creationId xmlns:p14="http://schemas.microsoft.com/office/powerpoint/2010/main" val="138536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4406-C5DF-4B30-9A14-CBE1788E32E5}"/>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43AD1B21-E5CF-4002-9BC1-44D69F57F555}"/>
              </a:ext>
            </a:extLst>
          </p:cNvPr>
          <p:cNvSpPr>
            <a:spLocks noGrp="1"/>
          </p:cNvSpPr>
          <p:nvPr>
            <p:ph idx="1"/>
          </p:nvPr>
        </p:nvSpPr>
        <p:spPr/>
        <p:txBody>
          <a:bodyPr>
            <a:normAutofit/>
          </a:bodyPr>
          <a:lstStyle/>
          <a:p>
            <a:r>
              <a:rPr lang="en-US" sz="2000" b="0" i="0" dirty="0">
                <a:solidFill>
                  <a:srgbClr val="000000"/>
                </a:solidFill>
                <a:effectLst/>
              </a:rPr>
              <a:t>To identify English Alphabet using Machine Learning Algorithm.</a:t>
            </a:r>
          </a:p>
          <a:p>
            <a:pPr marL="0" indent="0">
              <a:buNone/>
            </a:pPr>
            <a:endParaRPr lang="en-US" sz="2000" b="0" i="0" dirty="0">
              <a:solidFill>
                <a:srgbClr val="000000"/>
              </a:solidFill>
              <a:effectLst/>
            </a:endParaRPr>
          </a:p>
          <a:p>
            <a:pPr marL="0" indent="0">
              <a:buNone/>
            </a:pPr>
            <a:r>
              <a:rPr lang="en-US" sz="2000" b="1" i="0" dirty="0">
                <a:solidFill>
                  <a:srgbClr val="000000"/>
                </a:solidFill>
                <a:effectLst/>
              </a:rPr>
              <a:t>Observations</a:t>
            </a:r>
            <a:r>
              <a:rPr lang="en-US" sz="2000" b="0" i="0" dirty="0">
                <a:solidFill>
                  <a:srgbClr val="000000"/>
                </a:solidFill>
                <a:effectLst/>
              </a:rPr>
              <a:t>:</a:t>
            </a:r>
          </a:p>
          <a:p>
            <a:pPr marL="0" indent="0">
              <a:buNone/>
            </a:pPr>
            <a:endParaRPr lang="en-US" sz="2000" b="0" i="0" dirty="0">
              <a:solidFill>
                <a:srgbClr val="000000"/>
              </a:solidFill>
              <a:effectLst/>
            </a:endParaRPr>
          </a:p>
          <a:p>
            <a:pPr marL="0" indent="0" algn="l">
              <a:buNone/>
            </a:pPr>
            <a:r>
              <a:rPr lang="en-US" sz="2000" b="0" i="0" dirty="0">
                <a:solidFill>
                  <a:srgbClr val="000000"/>
                </a:solidFill>
                <a:effectLst/>
              </a:rPr>
              <a:t>Number of </a:t>
            </a:r>
            <a:r>
              <a:rPr lang="en-US" sz="2000" dirty="0">
                <a:solidFill>
                  <a:srgbClr val="000000"/>
                </a:solidFill>
              </a:rPr>
              <a:t>rows</a:t>
            </a:r>
            <a:r>
              <a:rPr lang="en-US" sz="2000" b="0" i="0" dirty="0">
                <a:solidFill>
                  <a:srgbClr val="000000"/>
                </a:solidFill>
                <a:effectLst/>
              </a:rPr>
              <a:t>: 16000</a:t>
            </a:r>
          </a:p>
          <a:p>
            <a:pPr marL="0" indent="0" algn="l">
              <a:buNone/>
            </a:pPr>
            <a:r>
              <a:rPr lang="en-US" sz="2000" b="0" i="0" dirty="0">
                <a:solidFill>
                  <a:srgbClr val="000000"/>
                </a:solidFill>
                <a:effectLst/>
              </a:rPr>
              <a:t>Number of columns: 1 object and 16 integer type</a:t>
            </a:r>
          </a:p>
          <a:p>
            <a:pPr marL="0" indent="0" algn="l">
              <a:buNone/>
            </a:pPr>
            <a:r>
              <a:rPr lang="en-US" sz="2000" dirty="0">
                <a:solidFill>
                  <a:srgbClr val="000000"/>
                </a:solidFill>
              </a:rPr>
              <a:t>No missing values.</a:t>
            </a:r>
            <a:endParaRPr lang="en-IN" sz="2000" dirty="0"/>
          </a:p>
          <a:p>
            <a:pPr marL="0" indent="0">
              <a:buNone/>
            </a:pPr>
            <a:endParaRPr lang="en-IN" sz="2000" dirty="0"/>
          </a:p>
        </p:txBody>
      </p:sp>
    </p:spTree>
    <p:extLst>
      <p:ext uri="{BB962C8B-B14F-4D97-AF65-F5344CB8AC3E}">
        <p14:creationId xmlns:p14="http://schemas.microsoft.com/office/powerpoint/2010/main" val="35996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EF8570-8A84-48AB-BC79-6E2983D70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959" y="407587"/>
            <a:ext cx="6169847" cy="6042821"/>
          </a:xfrm>
        </p:spPr>
      </p:pic>
      <p:sp>
        <p:nvSpPr>
          <p:cNvPr id="4" name="Title 1">
            <a:extLst>
              <a:ext uri="{FF2B5EF4-FFF2-40B4-BE49-F238E27FC236}">
                <a16:creationId xmlns:a16="http://schemas.microsoft.com/office/drawing/2014/main" id="{F7E426E4-D8CA-48CA-ACB0-1EC7F4E32C51}"/>
              </a:ext>
            </a:extLst>
          </p:cNvPr>
          <p:cNvSpPr>
            <a:spLocks noGrp="1"/>
          </p:cNvSpPr>
          <p:nvPr>
            <p:ph type="title"/>
          </p:nvPr>
        </p:nvSpPr>
        <p:spPr>
          <a:xfrm>
            <a:off x="2006071" y="407588"/>
            <a:ext cx="3429228" cy="6042821"/>
          </a:xfrm>
        </p:spPr>
        <p:txBody>
          <a:bodyPr anchor="ctr">
            <a:normAutofit/>
          </a:bodyPr>
          <a:lstStyle/>
          <a:p>
            <a:pPr algn="ctr"/>
            <a:r>
              <a:rPr lang="en-US" b="1" dirty="0"/>
              <a:t>Pie Chart Representing the percentage of each letter in the data</a:t>
            </a:r>
            <a:endParaRPr lang="en-IN" b="1" dirty="0"/>
          </a:p>
        </p:txBody>
      </p:sp>
    </p:spTree>
    <p:extLst>
      <p:ext uri="{BB962C8B-B14F-4D97-AF65-F5344CB8AC3E}">
        <p14:creationId xmlns:p14="http://schemas.microsoft.com/office/powerpoint/2010/main" val="178596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E326-5BE6-48FB-9C16-50BA20DDB84B}"/>
              </a:ext>
            </a:extLst>
          </p:cNvPr>
          <p:cNvSpPr>
            <a:spLocks noGrp="1"/>
          </p:cNvSpPr>
          <p:nvPr>
            <p:ph type="title"/>
          </p:nvPr>
        </p:nvSpPr>
        <p:spPr/>
        <p:txBody>
          <a:bodyPr/>
          <a:lstStyle/>
          <a:p>
            <a:r>
              <a:rPr lang="en-US" b="1" dirty="0"/>
              <a:t>Heat Map</a:t>
            </a:r>
            <a:br>
              <a:rPr lang="en-US" b="1" dirty="0"/>
            </a:br>
            <a:endParaRPr lang="en-IN" b="1" dirty="0"/>
          </a:p>
        </p:txBody>
      </p:sp>
      <p:pic>
        <p:nvPicPr>
          <p:cNvPr id="5" name="Content Placeholder 4">
            <a:extLst>
              <a:ext uri="{FF2B5EF4-FFF2-40B4-BE49-F238E27FC236}">
                <a16:creationId xmlns:a16="http://schemas.microsoft.com/office/drawing/2014/main" id="{4B6CDD3F-022F-4986-9A40-A5A084D33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406" y="1264555"/>
            <a:ext cx="7083188" cy="5257205"/>
          </a:xfrm>
        </p:spPr>
      </p:pic>
    </p:spTree>
    <p:extLst>
      <p:ext uri="{BB962C8B-B14F-4D97-AF65-F5344CB8AC3E}">
        <p14:creationId xmlns:p14="http://schemas.microsoft.com/office/powerpoint/2010/main" val="237200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E7A5-BF22-490B-8800-BBD7E5A86D1C}"/>
              </a:ext>
            </a:extLst>
          </p:cNvPr>
          <p:cNvSpPr>
            <a:spLocks noGrp="1"/>
          </p:cNvSpPr>
          <p:nvPr>
            <p:ph type="title"/>
          </p:nvPr>
        </p:nvSpPr>
        <p:spPr/>
        <p:txBody>
          <a:bodyPr/>
          <a:lstStyle/>
          <a:p>
            <a:r>
              <a:rPr lang="en-IN" b="1" dirty="0"/>
              <a:t>Decision Tree</a:t>
            </a:r>
          </a:p>
        </p:txBody>
      </p:sp>
      <p:sp>
        <p:nvSpPr>
          <p:cNvPr id="6" name="Content Placeholder 5">
            <a:extLst>
              <a:ext uri="{FF2B5EF4-FFF2-40B4-BE49-F238E27FC236}">
                <a16:creationId xmlns:a16="http://schemas.microsoft.com/office/drawing/2014/main" id="{84D235F4-A4F5-4DCC-B2B2-69CC32BF831E}"/>
              </a:ext>
            </a:extLst>
          </p:cNvPr>
          <p:cNvSpPr>
            <a:spLocks noGrp="1"/>
          </p:cNvSpPr>
          <p:nvPr>
            <p:ph sz="half" idx="1"/>
          </p:nvPr>
        </p:nvSpPr>
        <p:spPr/>
        <p:txBody>
          <a:bodyPr anchor="ctr"/>
          <a:lstStyle/>
          <a:p>
            <a:r>
              <a:rPr kumimoji="0" lang="en-US" altLang="en-US" sz="2000" b="0" i="0" u="none" strike="noStrike" cap="none" normalizeH="0" baseline="0" dirty="0">
                <a:ln>
                  <a:noFill/>
                </a:ln>
                <a:solidFill>
                  <a:srgbClr val="000000"/>
                </a:solidFill>
                <a:effectLst/>
              </a:rPr>
              <a:t>Accuracy: 0.8659375</a:t>
            </a:r>
            <a:r>
              <a:rPr kumimoji="0" lang="en-US" altLang="en-US" sz="2000" b="0" i="0" u="none" strike="noStrike" cap="none" normalizeH="0" baseline="0" dirty="0">
                <a:ln>
                  <a:noFill/>
                </a:ln>
                <a:solidFill>
                  <a:schemeClr val="tx1"/>
                </a:solidFill>
                <a:effectLst/>
              </a:rPr>
              <a:t> </a:t>
            </a:r>
          </a:p>
          <a:p>
            <a:pPr marL="0" indent="0">
              <a:buNone/>
            </a:pPr>
            <a:endParaRPr lang="en-IN" dirty="0"/>
          </a:p>
        </p:txBody>
      </p:sp>
      <p:sp>
        <p:nvSpPr>
          <p:cNvPr id="7" name="Content Placeholder 6">
            <a:extLst>
              <a:ext uri="{FF2B5EF4-FFF2-40B4-BE49-F238E27FC236}">
                <a16:creationId xmlns:a16="http://schemas.microsoft.com/office/drawing/2014/main" id="{7FFA5C14-B94A-4460-A032-0F47F3F601CF}"/>
              </a:ext>
            </a:extLst>
          </p:cNvPr>
          <p:cNvSpPr>
            <a:spLocks noGrp="1"/>
          </p:cNvSpPr>
          <p:nvPr>
            <p:ph sz="half" idx="2"/>
          </p:nvPr>
        </p:nvSpPr>
        <p:spPr/>
        <p:txBody>
          <a:bodyPr anchor="ctr">
            <a:normAutofit/>
          </a:bodyPr>
          <a:lstStyle/>
          <a:p>
            <a:r>
              <a:rPr lang="en-IN" sz="2000" dirty="0"/>
              <a:t>Linear: </a:t>
            </a:r>
            <a:r>
              <a:rPr kumimoji="0" lang="en-US" altLang="en-US" sz="2000" b="0" i="0" u="none" strike="noStrike" cap="none" normalizeH="0" baseline="0" dirty="0">
                <a:ln>
                  <a:noFill/>
                </a:ln>
                <a:solidFill>
                  <a:srgbClr val="000000"/>
                </a:solidFill>
                <a:effectLst/>
              </a:rPr>
              <a:t>accuracy: 0.8390625 </a:t>
            </a:r>
            <a:endParaRPr kumimoji="0" lang="en-US" altLang="en-US" sz="2000" b="0" i="0" u="none" strike="noStrike" cap="none" normalizeH="0" baseline="0" dirty="0">
              <a:ln>
                <a:noFill/>
              </a:ln>
              <a:solidFill>
                <a:schemeClr val="tx1"/>
              </a:solidFill>
              <a:effectLst/>
            </a:endParaRPr>
          </a:p>
          <a:p>
            <a:endParaRPr lang="en-IN" sz="2000" dirty="0"/>
          </a:p>
          <a:p>
            <a:r>
              <a:rPr lang="en-IN" sz="2000" dirty="0"/>
              <a:t>Non linear : </a:t>
            </a:r>
            <a:r>
              <a:rPr kumimoji="0" lang="en-US" altLang="en-US" sz="2000" b="0" i="0" u="none" strike="noStrike" cap="none" normalizeH="0" baseline="0" dirty="0">
                <a:ln>
                  <a:noFill/>
                </a:ln>
                <a:solidFill>
                  <a:srgbClr val="000000"/>
                </a:solidFill>
                <a:effectLst/>
              </a:rPr>
              <a:t>accuracy: 0.93625 </a:t>
            </a:r>
            <a:endParaRPr kumimoji="0" lang="en-US" altLang="en-US" sz="2000" b="0" i="0" u="none" strike="noStrike" cap="none" normalizeH="0" baseline="0" dirty="0">
              <a:ln>
                <a:noFill/>
              </a:ln>
              <a:solidFill>
                <a:schemeClr val="tx1"/>
              </a:solidFill>
              <a:effectLst/>
            </a:endParaRPr>
          </a:p>
          <a:p>
            <a:pPr marL="0" indent="0">
              <a:buNone/>
            </a:pPr>
            <a:endParaRPr lang="en-IN" sz="2000" dirty="0"/>
          </a:p>
        </p:txBody>
      </p:sp>
      <p:sp>
        <p:nvSpPr>
          <p:cNvPr id="8" name="Title 1">
            <a:extLst>
              <a:ext uri="{FF2B5EF4-FFF2-40B4-BE49-F238E27FC236}">
                <a16:creationId xmlns:a16="http://schemas.microsoft.com/office/drawing/2014/main" id="{152755A0-B59B-4C19-B959-744A21621FC3}"/>
              </a:ext>
            </a:extLst>
          </p:cNvPr>
          <p:cNvSpPr txBox="1">
            <a:spLocks/>
          </p:cNvSpPr>
          <p:nvPr/>
        </p:nvSpPr>
        <p:spPr>
          <a:xfrm>
            <a:off x="1" y="624110"/>
            <a:ext cx="9599075"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b="1" dirty="0"/>
              <a:t>SVM</a:t>
            </a:r>
          </a:p>
        </p:txBody>
      </p:sp>
    </p:spTree>
    <p:extLst>
      <p:ext uri="{BB962C8B-B14F-4D97-AF65-F5344CB8AC3E}">
        <p14:creationId xmlns:p14="http://schemas.microsoft.com/office/powerpoint/2010/main" val="259229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06A4-62C9-4419-AE80-47B69B39671A}"/>
              </a:ext>
            </a:extLst>
          </p:cNvPr>
          <p:cNvSpPr>
            <a:spLocks noGrp="1"/>
          </p:cNvSpPr>
          <p:nvPr>
            <p:ph type="title"/>
          </p:nvPr>
        </p:nvSpPr>
        <p:spPr/>
        <p:txBody>
          <a:bodyPr/>
          <a:lstStyle/>
          <a:p>
            <a:r>
              <a:rPr lang="en-IN" b="1" dirty="0"/>
              <a:t>Naïve Bayes</a:t>
            </a:r>
          </a:p>
        </p:txBody>
      </p:sp>
      <p:sp>
        <p:nvSpPr>
          <p:cNvPr id="6" name="Content Placeholder 5">
            <a:extLst>
              <a:ext uri="{FF2B5EF4-FFF2-40B4-BE49-F238E27FC236}">
                <a16:creationId xmlns:a16="http://schemas.microsoft.com/office/drawing/2014/main" id="{1062F0BB-D822-4A26-8786-2E80FAC1EEDA}"/>
              </a:ext>
            </a:extLst>
          </p:cNvPr>
          <p:cNvSpPr>
            <a:spLocks noGrp="1"/>
          </p:cNvSpPr>
          <p:nvPr>
            <p:ph sz="half" idx="1"/>
          </p:nvPr>
        </p:nvSpPr>
        <p:spPr/>
        <p:txBody>
          <a:bodyPr anchor="ctr">
            <a:normAutofit/>
          </a:bodyPr>
          <a:lstStyle/>
          <a:p>
            <a:r>
              <a:rPr kumimoji="0" lang="en-US" altLang="en-US" sz="2000" b="0" i="0" u="none" strike="noStrike" cap="none" normalizeH="0" baseline="0" dirty="0">
                <a:ln>
                  <a:noFill/>
                </a:ln>
                <a:solidFill>
                  <a:srgbClr val="000000"/>
                </a:solidFill>
                <a:effectLst/>
              </a:rPr>
              <a:t>Accuracy: 0.6390625</a:t>
            </a:r>
            <a:r>
              <a:rPr kumimoji="0" lang="en-US" altLang="en-US" sz="2000" b="0" i="0" u="none" strike="noStrike" cap="none" normalizeH="0" baseline="0" dirty="0">
                <a:ln>
                  <a:noFill/>
                </a:ln>
                <a:solidFill>
                  <a:schemeClr val="tx1"/>
                </a:solidFill>
                <a:effectLst/>
              </a:rPr>
              <a:t> </a:t>
            </a:r>
          </a:p>
        </p:txBody>
      </p:sp>
      <p:sp>
        <p:nvSpPr>
          <p:cNvPr id="8" name="Content Placeholder 7">
            <a:extLst>
              <a:ext uri="{FF2B5EF4-FFF2-40B4-BE49-F238E27FC236}">
                <a16:creationId xmlns:a16="http://schemas.microsoft.com/office/drawing/2014/main" id="{8087280E-FB8F-4F27-B6F5-055388F9AAA1}"/>
              </a:ext>
            </a:extLst>
          </p:cNvPr>
          <p:cNvSpPr>
            <a:spLocks noGrp="1"/>
          </p:cNvSpPr>
          <p:nvPr>
            <p:ph sz="half" idx="2"/>
          </p:nvPr>
        </p:nvSpPr>
        <p:spPr/>
        <p:txBody>
          <a:bodyPr anchor="ctr">
            <a:normAutofit/>
          </a:bodyPr>
          <a:lstStyle/>
          <a:p>
            <a:pPr algn="ctr"/>
            <a:r>
              <a:rPr kumimoji="0" lang="en-US" altLang="en-US" sz="2000" b="0" i="0" u="none" strike="noStrike" cap="none" normalizeH="0" baseline="0" dirty="0">
                <a:ln>
                  <a:noFill/>
                </a:ln>
                <a:solidFill>
                  <a:srgbClr val="000000"/>
                </a:solidFill>
                <a:effectLst/>
              </a:rPr>
              <a:t>Accuracy: 0.945625</a:t>
            </a:r>
            <a:r>
              <a:rPr kumimoji="0" lang="en-US" altLang="en-US" sz="2000" b="0" i="0" u="none" strike="noStrike" cap="none" normalizeH="0" baseline="0" dirty="0">
                <a:ln>
                  <a:noFill/>
                </a:ln>
                <a:solidFill>
                  <a:schemeClr val="tx1"/>
                </a:solidFill>
                <a:effectLst/>
              </a:rPr>
              <a:t> </a:t>
            </a:r>
          </a:p>
        </p:txBody>
      </p:sp>
      <p:sp>
        <p:nvSpPr>
          <p:cNvPr id="7" name="Title 1">
            <a:extLst>
              <a:ext uri="{FF2B5EF4-FFF2-40B4-BE49-F238E27FC236}">
                <a16:creationId xmlns:a16="http://schemas.microsoft.com/office/drawing/2014/main" id="{AF5362EB-89A5-42C3-AC65-18CA01AA2598}"/>
              </a:ext>
            </a:extLst>
          </p:cNvPr>
          <p:cNvSpPr txBox="1">
            <a:spLocks/>
          </p:cNvSpPr>
          <p:nvPr/>
        </p:nvSpPr>
        <p:spPr>
          <a:xfrm>
            <a:off x="687389"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b="1" dirty="0"/>
              <a:t>KNN</a:t>
            </a:r>
          </a:p>
        </p:txBody>
      </p:sp>
    </p:spTree>
    <p:extLst>
      <p:ext uri="{BB962C8B-B14F-4D97-AF65-F5344CB8AC3E}">
        <p14:creationId xmlns:p14="http://schemas.microsoft.com/office/powerpoint/2010/main" val="233791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7EF-7261-45EB-88ED-3F91D5049835}"/>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11D1D77-8926-4E7B-BDDE-71B0330B3C73}"/>
              </a:ext>
            </a:extLst>
          </p:cNvPr>
          <p:cNvSpPr>
            <a:spLocks noGrp="1"/>
          </p:cNvSpPr>
          <p:nvPr>
            <p:ph idx="1"/>
          </p:nvPr>
        </p:nvSpPr>
        <p:spPr>
          <a:xfrm>
            <a:off x="2589212" y="1905000"/>
            <a:ext cx="8915400" cy="3777622"/>
          </a:xfrm>
        </p:spPr>
        <p:txBody>
          <a:bodyPr anchor="t">
            <a:normAutofit/>
          </a:bodyPr>
          <a:lstStyle/>
          <a:p>
            <a:r>
              <a:rPr lang="en-US" sz="2000" dirty="0"/>
              <a:t>After applying algorithms the highest accuracy turns out to be 94% in KNN algorithm.</a:t>
            </a:r>
            <a:endParaRPr lang="en-IN" sz="2000" dirty="0"/>
          </a:p>
        </p:txBody>
      </p:sp>
    </p:spTree>
    <p:extLst>
      <p:ext uri="{BB962C8B-B14F-4D97-AF65-F5344CB8AC3E}">
        <p14:creationId xmlns:p14="http://schemas.microsoft.com/office/powerpoint/2010/main" val="121616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942979-40FC-4E56-8446-0A62B2AF9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23" y="840508"/>
            <a:ext cx="6827459" cy="4553915"/>
          </a:xfrm>
          <a:prstGeom prst="rect">
            <a:avLst/>
          </a:prstGeom>
        </p:spPr>
      </p:pic>
    </p:spTree>
    <p:extLst>
      <p:ext uri="{BB962C8B-B14F-4D97-AF65-F5344CB8AC3E}">
        <p14:creationId xmlns:p14="http://schemas.microsoft.com/office/powerpoint/2010/main" val="2745222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221</TotalTime>
  <Words>310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Letter Recognition </vt:lpstr>
      <vt:lpstr>Description: To identify each of a large number of black-and-white rectangular pixel displays as one of the 26 capital letters in the English alphabet. The character images were based on 20 different fonts, and each letter within these 20 fonts was randomly distorted to produce a file of 16,000 unique stimuli. Each stimulus was converted into 16 primitive numerical attributes (statistical moments and edge counts) which were then scaled to fit into a range of integer values from 0 through 15.</vt:lpstr>
      <vt:lpstr>Problem Statement</vt:lpstr>
      <vt:lpstr>Pie Chart Representing the percentage of each letter in the data</vt:lpstr>
      <vt:lpstr>Heat Map </vt:lpstr>
      <vt:lpstr>Decision Tree</vt:lpstr>
      <vt:lpstr>Naïve Bayes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 Recognition </dc:title>
  <dc:creator>Sheetal Kumari</dc:creator>
  <cp:lastModifiedBy>Sheetal Kumari</cp:lastModifiedBy>
  <cp:revision>15</cp:revision>
  <dcterms:created xsi:type="dcterms:W3CDTF">2020-08-24T13:38:53Z</dcterms:created>
  <dcterms:modified xsi:type="dcterms:W3CDTF">2020-08-24T18:05:44Z</dcterms:modified>
</cp:coreProperties>
</file>