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5175" cy="6859588"/>
  <p:notesSz cx="6858000" cy="9144000"/>
  <p:defaultTextStyle>
    <a:defPPr>
      <a:defRPr lang="en-US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>
          <p15:clr>
            <a:srgbClr val="A4A3A4"/>
          </p15:clr>
        </p15:guide>
        <p15:guide id="2" orient="horz" pos="843">
          <p15:clr>
            <a:srgbClr val="A4A3A4"/>
          </p15:clr>
        </p15:guide>
        <p15:guide id="3" orient="horz" pos="686">
          <p15:clr>
            <a:srgbClr val="A4A3A4"/>
          </p15:clr>
        </p15:guide>
        <p15:guide id="4" pos="7283">
          <p15:clr>
            <a:srgbClr val="A4A3A4"/>
          </p15:clr>
        </p15:guide>
        <p15:guide id="5" pos="4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49" y="72"/>
      </p:cViewPr>
      <p:guideLst>
        <p:guide orient="horz" pos="3634"/>
        <p:guide orient="horz" pos="843"/>
        <p:guide orient="horz" pos="686"/>
        <p:guide pos="7283"/>
        <p:guide pos="4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8032-89EB-4D13-922A-D9DAB7321F09}" type="datetimeFigureOut">
              <a:rPr lang="sv-SE" smtClean="0"/>
              <a:t>2021-03-01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1AA99-6AE6-4252-9D49-BFACABC8D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1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1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37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59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3"/>
            <a:ext cx="7200000" cy="750221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8326438" y="2854325"/>
            <a:ext cx="39957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2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332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7600" y="3636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2958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980000"/>
            <a:ext cx="10908000" cy="37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367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7371" y="1989634"/>
            <a:ext cx="174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68800" y="1989634"/>
            <a:ext cx="3489325" cy="30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4000" y="1989634"/>
            <a:ext cx="255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8064000" y="4149874"/>
            <a:ext cx="1692000" cy="1332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09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Headin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  <a:noFill/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33450"/>
            <a:ext cx="7200000" cy="1009078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1510482"/>
            <a:ext cx="7200000" cy="68524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Line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Logotype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8893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542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60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FF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207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867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83756"/>
            <a:ext cx="7200000" cy="6268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39600"/>
            <a:ext cx="12204000" cy="3816350"/>
          </a:xfrm>
          <a:noFill/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0359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ink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9588"/>
          </a:xfrm>
          <a:prstGeom prst="rect">
            <a:avLst/>
          </a:prstGeom>
          <a:solidFill>
            <a:srgbClr val="FD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40414"/>
            <a:ext cx="12204000" cy="3816350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75994"/>
            <a:ext cx="7200000" cy="634612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7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89026"/>
            <a:ext cx="8402188" cy="999458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accent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grpSp>
        <p:nvGrpSpPr>
          <p:cNvPr id="11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18627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658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ulse Pattern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90800"/>
            <a:ext cx="8402188" cy="1000800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tx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grpSp>
        <p:nvGrpSpPr>
          <p:cNvPr id="28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A0"/>
          </a:solidFill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482560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89025"/>
            <a:ext cx="6864086" cy="2268744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0000A0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019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90800"/>
            <a:ext cx="6864086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78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66246"/>
            <a:ext cx="6864086" cy="2327243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270924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Pulse"/>
          <p:cNvGrpSpPr/>
          <p:nvPr userDrawn="1"/>
        </p:nvGrpSpPr>
        <p:grpSpPr>
          <a:xfrm>
            <a:off x="0" y="3348038"/>
            <a:ext cx="12204700" cy="2643187"/>
            <a:chOff x="0" y="3348038"/>
            <a:chExt cx="12204700" cy="2643187"/>
          </a:xfrm>
          <a:solidFill>
            <a:srgbClr val="0000FF"/>
          </a:solidFill>
        </p:grpSpPr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90658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397986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58591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3524250" y="4548188"/>
              <a:ext cx="325438" cy="809625"/>
            </a:xfrm>
            <a:custGeom>
              <a:avLst/>
              <a:gdLst>
                <a:gd name="T0" fmla="*/ 51 w 102"/>
                <a:gd name="T1" fmla="*/ 254 h 254"/>
                <a:gd name="T2" fmla="*/ 51 w 102"/>
                <a:gd name="T3" fmla="*/ 254 h 254"/>
                <a:gd name="T4" fmla="*/ 0 w 102"/>
                <a:gd name="T5" fmla="*/ 203 h 254"/>
                <a:gd name="T6" fmla="*/ 0 w 102"/>
                <a:gd name="T7" fmla="*/ 51 h 254"/>
                <a:gd name="T8" fmla="*/ 51 w 102"/>
                <a:gd name="T9" fmla="*/ 0 h 254"/>
                <a:gd name="T10" fmla="*/ 102 w 102"/>
                <a:gd name="T11" fmla="*/ 51 h 254"/>
                <a:gd name="T12" fmla="*/ 102 w 102"/>
                <a:gd name="T13" fmla="*/ 203 h 254"/>
                <a:gd name="T14" fmla="*/ 51 w 102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3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2393950" y="3462338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311150" y="34623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6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6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6"/>
                    <a:pt x="128" y="506"/>
                    <a:pt x="128" y="506"/>
                  </a:cubicBezTo>
                  <a:cubicBezTo>
                    <a:pt x="128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2959100" y="4175125"/>
              <a:ext cx="403225" cy="1816100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2"/>
            <p:cNvSpPr>
              <a:spLocks noEditPoints="1"/>
            </p:cNvSpPr>
            <p:nvPr userDrawn="1"/>
          </p:nvSpPr>
          <p:spPr bwMode="auto">
            <a:xfrm>
              <a:off x="1131888" y="4548188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2"/>
                    <a:pt x="23" y="254"/>
                    <a:pt x="51" y="254"/>
                  </a:cubicBezTo>
                  <a:cubicBezTo>
                    <a:pt x="79" y="254"/>
                    <a:pt x="102" y="232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3"/>
            <p:cNvSpPr>
              <a:spLocks noEditPoints="1"/>
            </p:cNvSpPr>
            <p:nvPr userDrawn="1"/>
          </p:nvSpPr>
          <p:spPr bwMode="auto">
            <a:xfrm>
              <a:off x="565150" y="4175125"/>
              <a:ext cx="404813" cy="1816100"/>
            </a:xfrm>
            <a:custGeom>
              <a:avLst/>
              <a:gdLst>
                <a:gd name="T0" fmla="*/ 64 w 127"/>
                <a:gd name="T1" fmla="*/ 10 h 570"/>
                <a:gd name="T2" fmla="*/ 117 w 127"/>
                <a:gd name="T3" fmla="*/ 64 h 570"/>
                <a:gd name="T4" fmla="*/ 117 w 127"/>
                <a:gd name="T5" fmla="*/ 506 h 570"/>
                <a:gd name="T6" fmla="*/ 64 w 127"/>
                <a:gd name="T7" fmla="*/ 560 h 570"/>
                <a:gd name="T8" fmla="*/ 10 w 127"/>
                <a:gd name="T9" fmla="*/ 506 h 570"/>
                <a:gd name="T10" fmla="*/ 10 w 127"/>
                <a:gd name="T11" fmla="*/ 64 h 570"/>
                <a:gd name="T12" fmla="*/ 64 w 127"/>
                <a:gd name="T13" fmla="*/ 10 h 570"/>
                <a:gd name="T14" fmla="*/ 64 w 127"/>
                <a:gd name="T15" fmla="*/ 0 h 570"/>
                <a:gd name="T16" fmla="*/ 0 w 127"/>
                <a:gd name="T17" fmla="*/ 64 h 570"/>
                <a:gd name="T18" fmla="*/ 0 w 127"/>
                <a:gd name="T19" fmla="*/ 506 h 570"/>
                <a:gd name="T20" fmla="*/ 64 w 127"/>
                <a:gd name="T21" fmla="*/ 570 h 570"/>
                <a:gd name="T22" fmla="*/ 127 w 127"/>
                <a:gd name="T23" fmla="*/ 506 h 570"/>
                <a:gd name="T24" fmla="*/ 127 w 127"/>
                <a:gd name="T25" fmla="*/ 64 h 570"/>
                <a:gd name="T26" fmla="*/ 64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4" y="10"/>
                  </a:moveTo>
                  <a:cubicBezTo>
                    <a:pt x="93" y="10"/>
                    <a:pt x="117" y="34"/>
                    <a:pt x="117" y="64"/>
                  </a:cubicBezTo>
                  <a:cubicBezTo>
                    <a:pt x="117" y="506"/>
                    <a:pt x="117" y="506"/>
                    <a:pt x="117" y="506"/>
                  </a:cubicBezTo>
                  <a:cubicBezTo>
                    <a:pt x="117" y="536"/>
                    <a:pt x="93" y="560"/>
                    <a:pt x="64" y="560"/>
                  </a:cubicBezTo>
                  <a:cubicBezTo>
                    <a:pt x="34" y="560"/>
                    <a:pt x="10" y="536"/>
                    <a:pt x="10" y="50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41"/>
                    <a:pt x="29" y="570"/>
                    <a:pt x="64" y="570"/>
                  </a:cubicBezTo>
                  <a:cubicBezTo>
                    <a:pt x="99" y="570"/>
                    <a:pt x="127" y="541"/>
                    <a:pt x="127" y="506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8"/>
                    <a:pt x="99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043463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110788" y="4564063"/>
              <a:ext cx="193675" cy="325438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1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8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0920413" y="3462338"/>
              <a:ext cx="403225" cy="1814513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7"/>
            <p:cNvSpPr>
              <a:spLocks/>
            </p:cNvSpPr>
            <p:nvPr userDrawn="1"/>
          </p:nvSpPr>
          <p:spPr bwMode="auto">
            <a:xfrm>
              <a:off x="1148715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8"/>
            <p:cNvSpPr>
              <a:spLocks noEditPoints="1"/>
            </p:cNvSpPr>
            <p:nvPr userDrawn="1"/>
          </p:nvSpPr>
          <p:spPr bwMode="auto">
            <a:xfrm>
              <a:off x="8367713" y="4159250"/>
              <a:ext cx="325438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51 w 102"/>
                <a:gd name="T17" fmla="*/ 0 h 254"/>
                <a:gd name="T18" fmla="*/ 0 w 102"/>
                <a:gd name="T19" fmla="*/ 51 h 254"/>
                <a:gd name="T20" fmla="*/ 0 w 102"/>
                <a:gd name="T21" fmla="*/ 203 h 254"/>
                <a:gd name="T22" fmla="*/ 51 w 102"/>
                <a:gd name="T23" fmla="*/ 254 h 254"/>
                <a:gd name="T24" fmla="*/ 102 w 102"/>
                <a:gd name="T25" fmla="*/ 203 h 254"/>
                <a:gd name="T26" fmla="*/ 102 w 102"/>
                <a:gd name="T27" fmla="*/ 51 h 254"/>
                <a:gd name="T28" fmla="*/ 51 w 102"/>
                <a:gd name="T2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9"/>
            <p:cNvSpPr>
              <a:spLocks/>
            </p:cNvSpPr>
            <p:nvPr userDrawn="1"/>
          </p:nvSpPr>
          <p:spPr bwMode="auto">
            <a:xfrm>
              <a:off x="9658350" y="4548188"/>
              <a:ext cx="322263" cy="809625"/>
            </a:xfrm>
            <a:custGeom>
              <a:avLst/>
              <a:gdLst>
                <a:gd name="T0" fmla="*/ 51 w 101"/>
                <a:gd name="T1" fmla="*/ 254 h 254"/>
                <a:gd name="T2" fmla="*/ 51 w 101"/>
                <a:gd name="T3" fmla="*/ 254 h 254"/>
                <a:gd name="T4" fmla="*/ 0 w 101"/>
                <a:gd name="T5" fmla="*/ 203 h 254"/>
                <a:gd name="T6" fmla="*/ 0 w 101"/>
                <a:gd name="T7" fmla="*/ 51 h 254"/>
                <a:gd name="T8" fmla="*/ 51 w 101"/>
                <a:gd name="T9" fmla="*/ 0 h 254"/>
                <a:gd name="T10" fmla="*/ 101 w 101"/>
                <a:gd name="T11" fmla="*/ 51 h 254"/>
                <a:gd name="T12" fmla="*/ 101 w 101"/>
                <a:gd name="T13" fmla="*/ 203 h 254"/>
                <a:gd name="T14" fmla="*/ 51 w 101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2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1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0"/>
            <p:cNvSpPr>
              <a:spLocks noEditPoints="1"/>
            </p:cNvSpPr>
            <p:nvPr userDrawn="1"/>
          </p:nvSpPr>
          <p:spPr bwMode="auto">
            <a:xfrm>
              <a:off x="8855075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8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8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1"/>
            <p:cNvSpPr>
              <a:spLocks noEditPoints="1"/>
            </p:cNvSpPr>
            <p:nvPr userDrawn="1"/>
          </p:nvSpPr>
          <p:spPr bwMode="auto">
            <a:xfrm>
              <a:off x="4075113" y="4159250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"/>
            <p:cNvSpPr>
              <a:spLocks noEditPoints="1"/>
            </p:cNvSpPr>
            <p:nvPr userDrawn="1"/>
          </p:nvSpPr>
          <p:spPr bwMode="auto">
            <a:xfrm>
              <a:off x="4560888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9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3"/>
            <p:cNvSpPr>
              <a:spLocks/>
            </p:cNvSpPr>
            <p:nvPr userDrawn="1"/>
          </p:nvSpPr>
          <p:spPr bwMode="auto">
            <a:xfrm>
              <a:off x="909320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8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4"/>
            <p:cNvSpPr>
              <a:spLocks noEditPoints="1"/>
            </p:cNvSpPr>
            <p:nvPr userDrawn="1"/>
          </p:nvSpPr>
          <p:spPr bwMode="auto">
            <a:xfrm>
              <a:off x="5940425" y="3981450"/>
              <a:ext cx="323850" cy="808038"/>
            </a:xfrm>
            <a:custGeom>
              <a:avLst/>
              <a:gdLst>
                <a:gd name="T0" fmla="*/ 51 w 102"/>
                <a:gd name="T1" fmla="*/ 10 h 254"/>
                <a:gd name="T2" fmla="*/ 91 w 102"/>
                <a:gd name="T3" fmla="*/ 51 h 254"/>
                <a:gd name="T4" fmla="*/ 91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1" y="28"/>
                    <a:pt x="91" y="51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91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5"/>
            <p:cNvSpPr>
              <a:spLocks/>
            </p:cNvSpPr>
            <p:nvPr userDrawn="1"/>
          </p:nvSpPr>
          <p:spPr bwMode="auto">
            <a:xfrm>
              <a:off x="8008938" y="4449763"/>
              <a:ext cx="193675" cy="323850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2 h 102"/>
                <a:gd name="T6" fmla="*/ 0 w 61"/>
                <a:gd name="T7" fmla="*/ 31 h 102"/>
                <a:gd name="T8" fmla="*/ 31 w 61"/>
                <a:gd name="T9" fmla="*/ 0 h 102"/>
                <a:gd name="T10" fmla="*/ 61 w 61"/>
                <a:gd name="T11" fmla="*/ 31 h 102"/>
                <a:gd name="T12" fmla="*/ 61 w 61"/>
                <a:gd name="T13" fmla="*/ 72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9"/>
                    <a:pt x="0" y="7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1" y="89"/>
                    <a:pt x="47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6"/>
            <p:cNvSpPr>
              <a:spLocks noEditPoints="1"/>
            </p:cNvSpPr>
            <p:nvPr userDrawn="1"/>
          </p:nvSpPr>
          <p:spPr bwMode="auto">
            <a:xfrm>
              <a:off x="5616575" y="4449763"/>
              <a:ext cx="193675" cy="323850"/>
            </a:xfrm>
            <a:custGeom>
              <a:avLst/>
              <a:gdLst>
                <a:gd name="T0" fmla="*/ 30 w 61"/>
                <a:gd name="T1" fmla="*/ 11 h 102"/>
                <a:gd name="T2" fmla="*/ 51 w 61"/>
                <a:gd name="T3" fmla="*/ 31 h 102"/>
                <a:gd name="T4" fmla="*/ 51 w 61"/>
                <a:gd name="T5" fmla="*/ 72 h 102"/>
                <a:gd name="T6" fmla="*/ 30 w 61"/>
                <a:gd name="T7" fmla="*/ 92 h 102"/>
                <a:gd name="T8" fmla="*/ 10 w 61"/>
                <a:gd name="T9" fmla="*/ 72 h 102"/>
                <a:gd name="T10" fmla="*/ 10 w 61"/>
                <a:gd name="T11" fmla="*/ 31 h 102"/>
                <a:gd name="T12" fmla="*/ 30 w 61"/>
                <a:gd name="T13" fmla="*/ 11 h 102"/>
                <a:gd name="T14" fmla="*/ 30 w 61"/>
                <a:gd name="T15" fmla="*/ 0 h 102"/>
                <a:gd name="T16" fmla="*/ 0 w 61"/>
                <a:gd name="T17" fmla="*/ 31 h 102"/>
                <a:gd name="T18" fmla="*/ 0 w 61"/>
                <a:gd name="T19" fmla="*/ 72 h 102"/>
                <a:gd name="T20" fmla="*/ 30 w 61"/>
                <a:gd name="T21" fmla="*/ 102 h 102"/>
                <a:gd name="T22" fmla="*/ 61 w 61"/>
                <a:gd name="T23" fmla="*/ 72 h 102"/>
                <a:gd name="T24" fmla="*/ 61 w 61"/>
                <a:gd name="T25" fmla="*/ 31 h 102"/>
                <a:gd name="T26" fmla="*/ 30 w 6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02">
                  <a:moveTo>
                    <a:pt x="30" y="11"/>
                  </a:moveTo>
                  <a:cubicBezTo>
                    <a:pt x="42" y="11"/>
                    <a:pt x="51" y="20"/>
                    <a:pt x="51" y="3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83"/>
                    <a:pt x="42" y="92"/>
                    <a:pt x="30" y="92"/>
                  </a:cubicBezTo>
                  <a:cubicBezTo>
                    <a:pt x="19" y="92"/>
                    <a:pt x="10" y="83"/>
                    <a:pt x="10" y="7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moveTo>
                    <a:pt x="30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9"/>
                    <a:pt x="14" y="102"/>
                    <a:pt x="30" y="102"/>
                  </a:cubicBezTo>
                  <a:cubicBezTo>
                    <a:pt x="47" y="102"/>
                    <a:pt x="61" y="89"/>
                    <a:pt x="61" y="7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auto">
            <a:xfrm>
              <a:off x="7558088" y="4433888"/>
              <a:ext cx="320675" cy="811213"/>
            </a:xfrm>
            <a:custGeom>
              <a:avLst/>
              <a:gdLst>
                <a:gd name="T0" fmla="*/ 50 w 101"/>
                <a:gd name="T1" fmla="*/ 255 h 255"/>
                <a:gd name="T2" fmla="*/ 50 w 101"/>
                <a:gd name="T3" fmla="*/ 255 h 255"/>
                <a:gd name="T4" fmla="*/ 0 w 101"/>
                <a:gd name="T5" fmla="*/ 204 h 255"/>
                <a:gd name="T6" fmla="*/ 0 w 101"/>
                <a:gd name="T7" fmla="*/ 51 h 255"/>
                <a:gd name="T8" fmla="*/ 50 w 101"/>
                <a:gd name="T9" fmla="*/ 0 h 255"/>
                <a:gd name="T10" fmla="*/ 101 w 101"/>
                <a:gd name="T11" fmla="*/ 51 h 255"/>
                <a:gd name="T12" fmla="*/ 101 w 101"/>
                <a:gd name="T13" fmla="*/ 204 h 255"/>
                <a:gd name="T14" fmla="*/ 50 w 101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5">
                  <a:moveTo>
                    <a:pt x="50" y="255"/>
                  </a:moveTo>
                  <a:cubicBezTo>
                    <a:pt x="50" y="255"/>
                    <a:pt x="50" y="255"/>
                    <a:pt x="50" y="255"/>
                  </a:cubicBezTo>
                  <a:cubicBezTo>
                    <a:pt x="22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01" y="232"/>
                    <a:pt x="79" y="255"/>
                    <a:pt x="50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auto">
            <a:xfrm>
              <a:off x="6423025" y="33480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7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7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7"/>
                    <a:pt x="128" y="507"/>
                    <a:pt x="128" y="507"/>
                  </a:cubicBezTo>
                  <a:cubicBezTo>
                    <a:pt x="128" y="542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auto">
            <a:xfrm>
              <a:off x="6992938" y="40608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7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7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7"/>
                    <a:pt x="127" y="507"/>
                    <a:pt x="127" y="507"/>
                  </a:cubicBezTo>
                  <a:cubicBezTo>
                    <a:pt x="127" y="542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auto">
            <a:xfrm>
              <a:off x="5438775" y="4627563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auto">
            <a:xfrm>
              <a:off x="4872038" y="3981450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3 h 570"/>
                <a:gd name="T8" fmla="*/ 64 w 127"/>
                <a:gd name="T9" fmla="*/ 0 h 570"/>
                <a:gd name="T10" fmla="*/ 127 w 127"/>
                <a:gd name="T11" fmla="*/ 63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3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auto">
            <a:xfrm>
              <a:off x="0" y="4095750"/>
              <a:ext cx="152400" cy="809625"/>
            </a:xfrm>
            <a:custGeom>
              <a:avLst/>
              <a:gdLst>
                <a:gd name="T0" fmla="*/ 0 w 48"/>
                <a:gd name="T1" fmla="*/ 0 h 254"/>
                <a:gd name="T2" fmla="*/ 0 w 48"/>
                <a:gd name="T3" fmla="*/ 254 h 254"/>
                <a:gd name="T4" fmla="*/ 48 w 48"/>
                <a:gd name="T5" fmla="*/ 203 h 254"/>
                <a:gd name="T6" fmla="*/ 48 w 48"/>
                <a:gd name="T7" fmla="*/ 50 h 254"/>
                <a:gd name="T8" fmla="*/ 0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0" y="0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27" y="252"/>
                    <a:pt x="48" y="230"/>
                    <a:pt x="48" y="203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23"/>
                    <a:pt x="2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auto">
            <a:xfrm>
              <a:off x="12052300" y="4548188"/>
              <a:ext cx="152400" cy="809625"/>
            </a:xfrm>
            <a:custGeom>
              <a:avLst/>
              <a:gdLst>
                <a:gd name="T0" fmla="*/ 48 w 48"/>
                <a:gd name="T1" fmla="*/ 0 h 254"/>
                <a:gd name="T2" fmla="*/ 0 w 48"/>
                <a:gd name="T3" fmla="*/ 51 h 254"/>
                <a:gd name="T4" fmla="*/ 0 w 48"/>
                <a:gd name="T5" fmla="*/ 203 h 254"/>
                <a:gd name="T6" fmla="*/ 48 w 48"/>
                <a:gd name="T7" fmla="*/ 254 h 254"/>
                <a:gd name="T8" fmla="*/ 48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48" y="0"/>
                  </a:moveTo>
                  <a:cubicBezTo>
                    <a:pt x="20" y="2"/>
                    <a:pt x="0" y="24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0" y="253"/>
                    <a:pt x="48" y="254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7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63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4"/>
            <a:ext cx="7200000" cy="795474"/>
          </a:xfrm>
        </p:spPr>
        <p:txBody>
          <a:bodyPr/>
          <a:lstStyle>
            <a:lvl1pPr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grpSp>
        <p:nvGrpSpPr>
          <p:cNvPr id="30" name="Logotype"/>
          <p:cNvGrpSpPr/>
          <p:nvPr userDrawn="1"/>
        </p:nvGrpSpPr>
        <p:grpSpPr>
          <a:xfrm>
            <a:off x="640800" y="5328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88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95600"/>
          </a:xfrm>
        </p:spPr>
        <p:txBody>
          <a:bodyPr/>
          <a:lstStyle>
            <a:lvl1pPr>
              <a:defRPr sz="29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  <a:endParaRPr lang="en-GB" dirty="0"/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6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332000"/>
            <a:ext cx="7200000" cy="442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101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2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44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067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881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1732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6642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2000" y="1332000"/>
            <a:ext cx="5364000" cy="443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9407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92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876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999" y="360083"/>
            <a:ext cx="7200000" cy="7201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999" y="1332000"/>
            <a:ext cx="10908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Line 13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21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</p:grpSpPr>
        <p:sp>
          <p:nvSpPr>
            <p:cNvPr id="2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1478" y="6375051"/>
            <a:ext cx="3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cap="all" baseline="0">
                <a:solidFill>
                  <a:srgbClr val="8B8A8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xxLanguageTextBox">
            <a:extLst>
              <a:ext uri="{FF2B5EF4-FFF2-40B4-BE49-F238E27FC236}">
                <a16:creationId xmlns:a16="http://schemas.microsoft.com/office/drawing/2014/main" id="{2556DBDB-EF47-474E-89F3-DD2B11143D47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MSIPCMContentMarking" descr="{&quot;HashCode&quot;:1071427657,&quot;Placement&quot;:&quot;Footer&quot;,&quot;Top&quot;:519.467957,&quot;Left&quot;:444.409119,&quot;SlideWidth&quot;:960,&quot;SlideHeight&quot;:540}">
            <a:extLst>
              <a:ext uri="{FF2B5EF4-FFF2-40B4-BE49-F238E27FC236}">
                <a16:creationId xmlns:a16="http://schemas.microsoft.com/office/drawing/2014/main" id="{2193E7FD-FE3C-40E9-8350-C1C717C3C5CE}"/>
              </a:ext>
            </a:extLst>
          </p:cNvPr>
          <p:cNvSpPr txBox="1"/>
          <p:nvPr userDrawn="1"/>
        </p:nvSpPr>
        <p:spPr>
          <a:xfrm>
            <a:off x="5643996" y="6597243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7" r:id="rId3"/>
    <p:sldLayoutId id="2147483652" r:id="rId4"/>
    <p:sldLayoutId id="2147483738" r:id="rId5"/>
    <p:sldLayoutId id="2147483663" r:id="rId6"/>
    <p:sldLayoutId id="2147483655" r:id="rId7"/>
    <p:sldLayoutId id="2147483660" r:id="rId8"/>
    <p:sldLayoutId id="2147483724" r:id="rId9"/>
    <p:sldLayoutId id="2147483725" r:id="rId10"/>
    <p:sldLayoutId id="2147483735" r:id="rId11"/>
    <p:sldLayoutId id="2147483736" r:id="rId12"/>
    <p:sldLayoutId id="2147483742" r:id="rId13"/>
    <p:sldLayoutId id="2147483728" r:id="rId14"/>
    <p:sldLayoutId id="2147483726" r:id="rId15"/>
    <p:sldLayoutId id="2147483740" r:id="rId16"/>
    <p:sldLayoutId id="2147483730" r:id="rId17"/>
    <p:sldLayoutId id="2147483729" r:id="rId18"/>
    <p:sldLayoutId id="2147483732" r:id="rId19"/>
    <p:sldLayoutId id="2147483713" r:id="rId20"/>
    <p:sldLayoutId id="2147483741" r:id="rId21"/>
    <p:sldLayoutId id="2147483720" r:id="rId22"/>
    <p:sldLayoutId id="2147483731" r:id="rId23"/>
    <p:sldLayoutId id="2147483739" r:id="rId24"/>
    <p:sldLayoutId id="2147483733" r:id="rId25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5487" indent="-215487" algn="l" defTabSz="1088776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1517" indent="-214326" algn="l" defTabSz="1088776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28708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85900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3091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Transaction monitoring task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01.03.2021</a:t>
            </a:r>
          </a:p>
        </p:txBody>
      </p:sp>
    </p:spTree>
    <p:extLst>
      <p:ext uri="{BB962C8B-B14F-4D97-AF65-F5344CB8AC3E}">
        <p14:creationId xmlns:p14="http://schemas.microsoft.com/office/powerpoint/2010/main" val="56566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7999" y="1332000"/>
            <a:ext cx="10908000" cy="4790126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Objective: </a:t>
            </a:r>
            <a:r>
              <a:rPr lang="en-US" dirty="0"/>
              <a:t>Small exercise representing a typical TM task, analyzing customers, finding outliers, and presenting the results to management. The resulting presentation should have a maximum of 4 PowerPoint slides and a duration of 15 minutes.</a:t>
            </a:r>
            <a:r>
              <a:rPr lang="et-EE" dirty="0"/>
              <a:t> </a:t>
            </a:r>
            <a:r>
              <a:rPr lang="en-US" dirty="0"/>
              <a:t>The PowerPoint file must be sent in advance before the interview presentation.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Recomendations:</a:t>
            </a:r>
          </a:p>
          <a:p>
            <a:pPr lvl="1"/>
            <a:r>
              <a:rPr lang="en-US" dirty="0"/>
              <a:t>Use creativity to approach analytical and business answers to the questions, the software tools used are not relevant, but the logic and final outcome is</a:t>
            </a:r>
            <a:endParaRPr lang="et-EE" dirty="0"/>
          </a:p>
          <a:p>
            <a:pPr lvl="1"/>
            <a:r>
              <a:rPr lang="en-US" dirty="0"/>
              <a:t>Use correct vocabulary and logical categories related to AML discipline to explain results and the rationale of the approach</a:t>
            </a:r>
            <a:endParaRPr lang="et-EE" dirty="0"/>
          </a:p>
          <a:p>
            <a:pPr lvl="1"/>
            <a:r>
              <a:rPr lang="en-US" dirty="0"/>
              <a:t>Answer all the required questions as if you were performing a real assignment from AML stakeholders</a:t>
            </a:r>
            <a:endParaRPr lang="et-EE" dirty="0"/>
          </a:p>
          <a:p>
            <a:pPr lvl="1"/>
            <a:r>
              <a:rPr lang="en-US" dirty="0"/>
              <a:t>Present your results using visual and verbal communication in clear and compelling terms</a:t>
            </a:r>
            <a:endParaRPr lang="et-EE" dirty="0"/>
          </a:p>
          <a:p>
            <a:pPr lvl="1"/>
            <a:r>
              <a:rPr lang="en-US" dirty="0"/>
              <a:t>Keep to the established limits of slides and time</a:t>
            </a:r>
          </a:p>
          <a:p>
            <a:pPr lvl="1"/>
            <a:r>
              <a:rPr lang="en-US" dirty="0"/>
              <a:t>Please include all the scripts used</a:t>
            </a:r>
          </a:p>
          <a:p>
            <a:r>
              <a:rPr lang="et-EE" dirty="0"/>
              <a:t>Data: txt</a:t>
            </a:r>
            <a:r>
              <a:rPr lang="en-US" dirty="0"/>
              <a:t> file contains a sequence of 155181 fake transactions in relative time order for a month. The format of the file is as follows:</a:t>
            </a:r>
            <a:r>
              <a:rPr lang="et-EE" dirty="0"/>
              <a:t> </a:t>
            </a:r>
            <a:r>
              <a:rPr lang="en-US" dirty="0"/>
              <a:t>Customer ID; Credit/Debit; Amount [EUR]; Counterparty country</a:t>
            </a:r>
          </a:p>
          <a:p>
            <a:r>
              <a:rPr lang="en-US" dirty="0"/>
              <a:t>Complete the following tasks, prepare a short presentation (to management who is interested in AML risks in our customer base) that details the rationale behind your answers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Group the customers based on their transactional behavior (customer segment). Explain what fields you used to select the customer segment and why from an AML perspective.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Identify a minimum of 5 customer IDs connected to transactions that do not fit into the customer's own typical behavior, and/or into the respective customer segments typical behavior. For each of these customers, also explain the reason behind its selection</a:t>
            </a:r>
            <a:endParaRPr lang="et-EE" dirty="0"/>
          </a:p>
          <a:p>
            <a:pPr marL="485791" lvl="1" indent="-228600">
              <a:buFont typeface="+mj-lt"/>
              <a:buAutoNum type="arabicPeriod"/>
            </a:pPr>
            <a:r>
              <a:rPr lang="en-US" dirty="0"/>
              <a:t>Romania has been recently classified as a high-risk country. Given the rule "Total Monthly Incoming transaction amount from Romania &gt; </a:t>
            </a:r>
            <a:r>
              <a:rPr lang="en-US" dirty="0" err="1"/>
              <a:t>threshold_value</a:t>
            </a:r>
            <a:r>
              <a:rPr lang="en-US" dirty="0"/>
              <a:t>",</a:t>
            </a:r>
            <a:endParaRPr lang="et-EE" dirty="0"/>
          </a:p>
          <a:p>
            <a:pPr lvl="2"/>
            <a:r>
              <a:rPr lang="en-US" dirty="0"/>
              <a:t>Recommend an amount threshold for each segment (identified in step 1) to find potential monthly unusual behavior </a:t>
            </a:r>
            <a:endParaRPr lang="et-EE" dirty="0"/>
          </a:p>
          <a:p>
            <a:pPr lvl="2"/>
            <a:r>
              <a:rPr lang="en-US" dirty="0"/>
              <a:t>Identify customer ID's who would trigger the  new rule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Task instructions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E9DBE-E1F7-4CB8-821B-36131263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you!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768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Nordea">
  <a:themeElements>
    <a:clrScheme name="Nordea">
      <a:dk1>
        <a:sysClr val="windowText" lastClr="000000"/>
      </a:dk1>
      <a:lt1>
        <a:sysClr val="window" lastClr="FFFFFF"/>
      </a:lt1>
      <a:dk2>
        <a:srgbClr val="00005E"/>
      </a:dk2>
      <a:lt2>
        <a:srgbClr val="0000A0"/>
      </a:lt2>
      <a:accent1>
        <a:srgbClr val="0000A0"/>
      </a:accent1>
      <a:accent2>
        <a:srgbClr val="3399FF"/>
      </a:accent2>
      <a:accent3>
        <a:srgbClr val="99CCFF"/>
      </a:accent3>
      <a:accent4>
        <a:srgbClr val="FBD9CA"/>
      </a:accent4>
      <a:accent5>
        <a:srgbClr val="C9C7C7"/>
      </a:accent5>
      <a:accent6>
        <a:srgbClr val="474748"/>
      </a:accent6>
      <a:hlink>
        <a:srgbClr val="000000"/>
      </a:hlink>
      <a:folHlink>
        <a:srgbClr val="3399FF"/>
      </a:folHlink>
    </a:clrScheme>
    <a:fontScheme name="Nord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8B8A8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/>
  <a:custClrLst>
    <a:custClr name="Nordea Deep Blue B5">
      <a:srgbClr val="00005E"/>
    </a:custClr>
    <a:custClr name="Nordea Blue B4">
      <a:srgbClr val="0000A0"/>
    </a:custClr>
    <a:custClr name="Nordea Vivid Blue B3">
      <a:srgbClr val="0000FF"/>
    </a:custClr>
    <a:custClr name="Nordea Medium Blue B2">
      <a:srgbClr val="3399FF"/>
    </a:custClr>
    <a:custClr name="Nordea Light Blue B1">
      <a:srgbClr val="99CCFF"/>
    </a:custClr>
    <a:custClr name="Nordea Dark Pink P3">
      <a:srgbClr val="F0C1AE"/>
    </a:custClr>
    <a:custClr name="Nordea Pink P2">
      <a:srgbClr val="FBD9CA"/>
    </a:custClr>
    <a:custClr name="Nordea Light Pink P1">
      <a:srgbClr val="FDECE4"/>
    </a:custClr>
    <a:custClr name="Nordea Dark Gray G4">
      <a:srgbClr val="474748"/>
    </a:custClr>
    <a:custClr name="Nordea Gray G3">
      <a:srgbClr val="8B8A8D"/>
    </a:custClr>
    <a:custClr name="Nordea Medium Gray G2">
      <a:srgbClr val="C9C7C7"/>
    </a:custClr>
    <a:custClr name="Nordea Light Gray G1">
      <a:srgbClr val="E6E4E3"/>
    </a:custClr>
    <a:custClr name="Nordea Accent Red">
      <a:srgbClr val="FF5959"/>
    </a:custClr>
    <a:custClr name="Nordea Accent Yellow">
      <a:srgbClr val="FFE183"/>
    </a:custClr>
    <a:custClr name="Nordea Accent Green">
      <a:srgbClr val="40BFA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358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Nordea</vt:lpstr>
      <vt:lpstr>Transaction monitoring task</vt:lpstr>
      <vt:lpstr>Task instructions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Sytner Tomasz</dc:creator>
  <cp:lastModifiedBy>Kryvenko, Yevheniia</cp:lastModifiedBy>
  <cp:revision>14</cp:revision>
  <dcterms:created xsi:type="dcterms:W3CDTF">2016-03-23T08:04:09Z</dcterms:created>
  <dcterms:modified xsi:type="dcterms:W3CDTF">2021-03-01T13:12:35Z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2021-03-01T13:12:34Z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a9d4aa8f-9d01-4559-abb3-0000c8d76485</vt:lpwstr>
  </property>
  <property fmtid="{D5CDD505-2E9C-101B-9397-08002B2CF9AE}" pid="8" name="MSIP_Label_400b7bbd-7ade-49ce-aa5e-23220b76cd08_ContentBits">
    <vt:lpwstr>2</vt:lpwstr>
  </property>
</Properties>
</file>