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318" r:id="rId3"/>
    <p:sldId id="315" r:id="rId4"/>
    <p:sldId id="265" r:id="rId5"/>
    <p:sldId id="339" r:id="rId6"/>
    <p:sldId id="340" r:id="rId7"/>
    <p:sldId id="341" r:id="rId8"/>
    <p:sldId id="342" r:id="rId9"/>
    <p:sldId id="278" r:id="rId10"/>
  </p:sldIdLst>
  <p:sldSz cx="9144000" cy="5143500" type="screen16x9"/>
  <p:notesSz cx="6858000" cy="9144000"/>
  <p:embeddedFontLst>
    <p:embeddedFont>
      <p:font typeface="Barlow Light" panose="020B0604020202020204" charset="0"/>
      <p:regular r:id="rId12"/>
      <p:bold r:id="rId13"/>
      <p:italic r:id="rId14"/>
      <p:boldItalic r:id="rId15"/>
    </p:embeddedFont>
    <p:embeddedFont>
      <p:font typeface="Raleway Thin"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5B7B9-7AAB-4E71-8935-5ACDFAD8A81C}">
  <a:tblStyle styleId="{5CD5B7B9-7AAB-4E71-8935-5ACDFAD8A8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60"/>
  </p:normalViewPr>
  <p:slideViewPr>
    <p:cSldViewPr snapToGrid="0">
      <p:cViewPr>
        <p:scale>
          <a:sx n="100" d="100"/>
          <a:sy n="100" d="100"/>
        </p:scale>
        <p:origin x="-7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629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5299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0755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2325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9909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3680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tatisticssolutions.com/products-services/data-analysis-pla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statisticssolutions.com/products-services/quantitative-results-chapt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660748" y="1778910"/>
            <a:ext cx="7683562" cy="1416300"/>
          </a:xfrm>
          <a:prstGeom prst="rect">
            <a:avLst/>
          </a:prstGeom>
        </p:spPr>
        <p:txBody>
          <a:bodyPr spcFirstLastPara="1" wrap="square" lIns="0" tIns="0" rIns="0" bIns="0" anchor="ctr" anchorCtr="0">
            <a:noAutofit/>
          </a:bodyPr>
          <a:lstStyle/>
          <a:p>
            <a:pPr lvl="0" algn="ctr"/>
            <a:r>
              <a:rPr lang="en-IN" sz="3000" b="1" dirty="0"/>
              <a:t>HELP International NGO Funding </a:t>
            </a:r>
            <a:br>
              <a:rPr lang="en-IN" sz="3000" b="1" dirty="0"/>
            </a:br>
            <a:br>
              <a:rPr lang="en-IN" sz="3000" b="1" dirty="0"/>
            </a:br>
            <a:endParaRPr lang="en-IN" sz="3000" b="1" dirty="0"/>
          </a:p>
        </p:txBody>
      </p:sp>
      <p:sp>
        <p:nvSpPr>
          <p:cNvPr id="339" name="Google Shape;346;p13">
            <a:extLst>
              <a:ext uri="{FF2B5EF4-FFF2-40B4-BE49-F238E27FC236}">
                <a16:creationId xmlns:a16="http://schemas.microsoft.com/office/drawing/2014/main" id="{AA98559C-D484-4E09-9B3A-210901F0A7E0}"/>
              </a:ext>
            </a:extLst>
          </p:cNvPr>
          <p:cNvSpPr txBox="1">
            <a:spLocks/>
          </p:cNvSpPr>
          <p:nvPr/>
        </p:nvSpPr>
        <p:spPr>
          <a:xfrm>
            <a:off x="387729" y="4072572"/>
            <a:ext cx="8229600" cy="96568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tx1">
                    <a:lumMod val="50000"/>
                  </a:schemeClr>
                </a:solidFill>
              </a:rPr>
              <a:t> </a:t>
            </a:r>
          </a:p>
          <a:p>
            <a:r>
              <a:rPr lang="en-US" sz="1500" b="1" dirty="0">
                <a:solidFill>
                  <a:schemeClr val="dk1"/>
                </a:solidFill>
                <a:latin typeface="Barlow Light"/>
                <a:sym typeface="Barlow Light"/>
              </a:rPr>
              <a:t>Created</a:t>
            </a:r>
            <a:r>
              <a:rPr lang="en-US" sz="1500" b="1" dirty="0">
                <a:solidFill>
                  <a:schemeClr val="dk1"/>
                </a:solidFill>
                <a:latin typeface="Barlow Light"/>
              </a:rPr>
              <a:t> by Sheetal Atre</a:t>
            </a:r>
            <a:endParaRPr lang="en-IN" sz="1500" b="1" dirty="0">
              <a:solidFill>
                <a:schemeClr val="dk1"/>
              </a:solidFill>
              <a:latin typeface="Barlow Light"/>
            </a:endParaRPr>
          </a:p>
        </p:txBody>
      </p:sp>
      <p:sp>
        <p:nvSpPr>
          <p:cNvPr id="2" name="Rectangle 3">
            <a:extLst>
              <a:ext uri="{FF2B5EF4-FFF2-40B4-BE49-F238E27FC236}">
                <a16:creationId xmlns:a16="http://schemas.microsoft.com/office/drawing/2014/main" id="{771A392D-EA17-41B8-9C95-C908418F90C2}"/>
              </a:ext>
            </a:extLst>
          </p:cNvPr>
          <p:cNvSpPr>
            <a:spLocks noChangeArrowheads="1"/>
          </p:cNvSpPr>
          <p:nvPr/>
        </p:nvSpPr>
        <p:spPr bwMode="auto">
          <a:xfrm>
            <a:off x="523189" y="2487060"/>
            <a:ext cx="747249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r>
              <a:rPr lang="en-IN" altLang="en-US" sz="2000" b="1" dirty="0">
                <a:solidFill>
                  <a:schemeClr val="tx1"/>
                </a:solidFill>
                <a:latin typeface="Arial" panose="020B0604020202020204" pitchFamily="34" charset="0"/>
              </a:rPr>
              <a:t>Clustering Assignment</a:t>
            </a:r>
          </a:p>
          <a:p>
            <a:pPr lvl="0" algn="ctr" eaLnBrk="0" fontAlgn="base" hangingPunct="0">
              <a:spcBef>
                <a:spcPct val="0"/>
              </a:spcBef>
              <a:spcAft>
                <a:spcPct val="0"/>
              </a:spcAft>
              <a:buClrTx/>
            </a:pPr>
            <a:r>
              <a:rPr lang="en-IN" altLang="en-US" sz="1200" dirty="0">
                <a:solidFill>
                  <a:schemeClr val="tx1"/>
                </a:solidFill>
                <a:latin typeface="Arial" panose="020B0604020202020204" pitchFamily="34" charset="0"/>
              </a:rPr>
              <a:t>(K-means &amp; Hierarchical Clustering)</a:t>
            </a:r>
          </a:p>
          <a:p>
            <a:pPr lvl="0" algn="ctr" eaLnBrk="0" fontAlgn="base" hangingPunct="0">
              <a:spcBef>
                <a:spcPct val="0"/>
              </a:spcBef>
              <a:spcAft>
                <a:spcPct val="0"/>
              </a:spcAft>
              <a:buClrTx/>
            </a:pPr>
            <a:endParaRPr lang="en-IN" altLang="en-US" sz="1800" dirty="0">
              <a:solidFill>
                <a:schemeClr val="tx1"/>
              </a:solidFill>
              <a:latin typeface="Arial" panose="020B0604020202020204" pitchFamily="34" charset="0"/>
            </a:endParaRPr>
          </a:p>
          <a:p>
            <a:pPr lvl="0" algn="ctr" eaLnBrk="0" fontAlgn="base" hangingPunct="0">
              <a:spcBef>
                <a:spcPct val="0"/>
              </a:spcBef>
              <a:spcAft>
                <a:spcPct val="0"/>
              </a:spcAft>
              <a:buClrTx/>
            </a:pPr>
            <a:r>
              <a:rPr lang="en-IN" altLang="en-US" sz="1800" dirty="0">
                <a:solidFill>
                  <a:schemeClr val="tx1"/>
                </a:solidFill>
                <a:latin typeface="Arial" panose="020B0604020202020204" pitchFamily="34" charset="0"/>
              </a:rPr>
              <a:t>Segmenting C</a:t>
            </a:r>
            <a:r>
              <a:rPr lang="en-IN" sz="1800" dirty="0">
                <a:solidFill>
                  <a:schemeClr val="tx1"/>
                </a:solidFill>
                <a:latin typeface="Arial" panose="020B0604020202020204" pitchFamily="34" charset="0"/>
              </a:rPr>
              <a:t>ountries Based On Socio-Economic Factors For Funding</a:t>
            </a:r>
            <a:endParaRPr lang="en-IN" altLang="en-US" sz="1800" dirty="0">
              <a:solidFill>
                <a:schemeClr val="tx1"/>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04023" y="594653"/>
            <a:ext cx="4343700" cy="474506"/>
          </a:xfrm>
          <a:prstGeom prst="rect">
            <a:avLst/>
          </a:prstGeom>
        </p:spPr>
        <p:txBody>
          <a:bodyPr spcFirstLastPara="1" wrap="square" lIns="0" tIns="0" rIns="0" bIns="0" anchor="t" anchorCtr="0">
            <a:noAutofit/>
          </a:bodyPr>
          <a:lstStyle/>
          <a:p>
            <a:pPr lvl="0"/>
            <a:r>
              <a:rPr lang="en-IN" sz="2000" b="1" dirty="0"/>
              <a:t>1. Overview</a:t>
            </a:r>
            <a:endParaRPr sz="2000" b="1" dirty="0"/>
          </a:p>
        </p:txBody>
      </p:sp>
      <p:sp>
        <p:nvSpPr>
          <p:cNvPr id="380" name="Google Shape;380;p14"/>
          <p:cNvSpPr txBox="1">
            <a:spLocks noGrp="1"/>
          </p:cNvSpPr>
          <p:nvPr>
            <p:ph type="subTitle" idx="4294967295"/>
          </p:nvPr>
        </p:nvSpPr>
        <p:spPr>
          <a:xfrm>
            <a:off x="604023" y="1069159"/>
            <a:ext cx="8380489" cy="3693227"/>
          </a:xfrm>
          <a:prstGeom prst="rect">
            <a:avLst/>
          </a:prstGeom>
        </p:spPr>
        <p:txBody>
          <a:bodyPr spcFirstLastPara="1" wrap="square" lIns="0" tIns="0" rIns="0" bIns="0" anchor="t" anchorCtr="0">
            <a:noAutofit/>
          </a:bodyPr>
          <a:lstStyle/>
          <a:p>
            <a:r>
              <a:rPr lang="en-IN" b="1" i="1" dirty="0">
                <a:hlinkClick r:id="rId3"/>
              </a:rPr>
              <a:t>Project statement and Rationale</a:t>
            </a:r>
            <a:endParaRPr lang="en-IN" b="1" i="1" dirty="0"/>
          </a:p>
          <a:p>
            <a:r>
              <a:rPr lang="en-IN" sz="1200" dirty="0"/>
              <a:t>HELP International is an international humanitarian NGO that is committed to fight poverty and raise awareness in the people of backward countries</a:t>
            </a:r>
          </a:p>
          <a:p>
            <a:r>
              <a:rPr lang="en-IN" sz="1200" dirty="0"/>
              <a:t>To provide people, children and their families from the chosen neediest countries during the time of disasters and natural calamities :</a:t>
            </a:r>
          </a:p>
          <a:p>
            <a:pPr lvl="1"/>
            <a:r>
              <a:rPr lang="en-IN" sz="1200" dirty="0"/>
              <a:t>Funding for basic amenities and relief equipment and tools</a:t>
            </a:r>
          </a:p>
          <a:p>
            <a:pPr lvl="1"/>
            <a:r>
              <a:rPr lang="en-IN" sz="1200" dirty="0"/>
              <a:t>Raising awareness and educating people</a:t>
            </a:r>
          </a:p>
          <a:p>
            <a:pPr lvl="1"/>
            <a:endParaRPr lang="en-IN" sz="1200" b="1" i="1" dirty="0">
              <a:hlinkClick r:id="rId4"/>
            </a:endParaRPr>
          </a:p>
          <a:p>
            <a:r>
              <a:rPr lang="en-IN" b="1" i="1" dirty="0">
                <a:hlinkClick r:id="rId4"/>
              </a:rPr>
              <a:t>Project Objectives</a:t>
            </a:r>
            <a:endParaRPr lang="en-IN" i="1" dirty="0"/>
          </a:p>
          <a:p>
            <a:r>
              <a:rPr lang="en-IN" sz="1200" dirty="0"/>
              <a:t>To  categorise the countries using some socio-economic and health factors that determine the overall development of the country.</a:t>
            </a:r>
          </a:p>
          <a:p>
            <a:r>
              <a:rPr lang="en-IN" sz="1200" dirty="0"/>
              <a:t> To identify some countries which need to focus on the most. </a:t>
            </a: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207953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04022" y="594653"/>
            <a:ext cx="6285875"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dirty="0"/>
              <a:t>2. Technical Approach</a:t>
            </a:r>
            <a:br>
              <a:rPr lang="en-US" sz="2000" b="1" dirty="0"/>
            </a:br>
            <a:endParaRPr sz="2000" b="1" dirty="0"/>
          </a:p>
        </p:txBody>
      </p:sp>
      <p:sp>
        <p:nvSpPr>
          <p:cNvPr id="380" name="Google Shape;380;p14"/>
          <p:cNvSpPr txBox="1">
            <a:spLocks noGrp="1"/>
          </p:cNvSpPr>
          <p:nvPr>
            <p:ph type="subTitle" idx="4294967295"/>
          </p:nvPr>
        </p:nvSpPr>
        <p:spPr>
          <a:xfrm>
            <a:off x="604022" y="1240641"/>
            <a:ext cx="8380489" cy="3693227"/>
          </a:xfrm>
          <a:prstGeom prst="rect">
            <a:avLst/>
          </a:prstGeom>
        </p:spPr>
        <p:txBody>
          <a:bodyPr spcFirstLastPara="1" wrap="square" lIns="0" tIns="0" rIns="0" bIns="0" anchor="t" anchorCtr="0">
            <a:noAutofit/>
          </a:bodyPr>
          <a:lstStyle/>
          <a:p>
            <a:pPr marL="0" indent="0">
              <a:buNone/>
            </a:pPr>
            <a:r>
              <a:rPr lang="en-IN" sz="1200" dirty="0"/>
              <a:t>Segmenting the countries into aided and non-aided using "clustering“ algorithm</a:t>
            </a:r>
          </a:p>
          <a:p>
            <a:pPr marL="0" indent="0">
              <a:buNone/>
            </a:pPr>
            <a:r>
              <a:rPr lang="en-IN" sz="1200" dirty="0"/>
              <a:t> </a:t>
            </a:r>
          </a:p>
          <a:p>
            <a:pPr marL="171450" indent="-171450"/>
            <a:r>
              <a:rPr lang="en-IN" sz="1200" dirty="0"/>
              <a:t>Use K-Means Cluster method to build the cluster model.</a:t>
            </a:r>
          </a:p>
          <a:p>
            <a:pPr marL="171450" indent="-171450"/>
            <a:r>
              <a:rPr lang="en-IN" sz="1200" dirty="0"/>
              <a:t>Use Hierarchical clustering to build the cluster model and compare results with K-means Cluster method.</a:t>
            </a:r>
          </a:p>
          <a:p>
            <a:pPr marL="171450" indent="-171450"/>
            <a:r>
              <a:rPr lang="en-IN" sz="1200" dirty="0"/>
              <a:t>Use Silhouette and Elbow method to validate the optimal cluster values.</a:t>
            </a:r>
          </a:p>
          <a:p>
            <a:pPr marL="171450" indent="-171450"/>
            <a:r>
              <a:rPr lang="en-IN" sz="1200" dirty="0"/>
              <a:t>Identify the cluster representing the countries which are in the direst need of aid using cluster mean method.</a:t>
            </a:r>
          </a:p>
          <a:p>
            <a:pPr marL="171450" indent="-171450"/>
            <a:r>
              <a:rPr lang="en-US" sz="1200" dirty="0"/>
              <a:t>Analyze the final cluster statistics against other clusters</a:t>
            </a:r>
          </a:p>
          <a:p>
            <a:pPr marL="171450" indent="-171450"/>
            <a:r>
              <a:rPr lang="en-US" sz="1200" dirty="0"/>
              <a:t>Decision making on the final list based on the descriptive statistics of the selected cluster</a:t>
            </a:r>
          </a:p>
          <a:p>
            <a:pPr marL="171450" indent="-171450"/>
            <a:r>
              <a:rPr lang="en-US" sz="1200" dirty="0"/>
              <a:t>Choose the top 10 countries from the final cluster based on high child mortality, low income and low </a:t>
            </a:r>
            <a:r>
              <a:rPr lang="en-US" sz="1200" dirty="0" err="1"/>
              <a:t>gdpp</a:t>
            </a:r>
            <a:r>
              <a:rPr lang="en-US" sz="1200" dirty="0"/>
              <a:t>. </a:t>
            </a: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dirty="0"/>
          </a:p>
        </p:txBody>
      </p:sp>
    </p:spTree>
    <p:extLst>
      <p:ext uri="{BB962C8B-B14F-4D97-AF65-F5344CB8AC3E}">
        <p14:creationId xmlns:p14="http://schemas.microsoft.com/office/powerpoint/2010/main" val="151816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386277" y="958290"/>
            <a:ext cx="4149598" cy="441760"/>
          </a:xfrm>
          <a:prstGeom prst="rect">
            <a:avLst/>
          </a:prstGeom>
        </p:spPr>
        <p:txBody>
          <a:bodyPr spcFirstLastPara="1" wrap="square" lIns="0" tIns="0" rIns="0" bIns="0" anchor="t" anchorCtr="0">
            <a:noAutofit/>
          </a:bodyPr>
          <a:lstStyle/>
          <a:p>
            <a:pPr lvl="0"/>
            <a:br>
              <a:rPr lang="en-IN" sz="2000" b="1" dirty="0"/>
            </a:br>
            <a:br>
              <a:rPr lang="en-IN" sz="1800" b="1" dirty="0"/>
            </a:br>
            <a:endParaRPr sz="1500" dirty="0"/>
          </a:p>
        </p:txBody>
      </p:sp>
      <p:sp>
        <p:nvSpPr>
          <p:cNvPr id="1007" name="Google Shape;1007;p21"/>
          <p:cNvSpPr txBox="1">
            <a:spLocks noGrp="1"/>
          </p:cNvSpPr>
          <p:nvPr>
            <p:ph type="body" idx="1"/>
          </p:nvPr>
        </p:nvSpPr>
        <p:spPr>
          <a:xfrm>
            <a:off x="168612" y="765134"/>
            <a:ext cx="8734526" cy="3619635"/>
          </a:xfrm>
          <a:prstGeom prst="rect">
            <a:avLst/>
          </a:prstGeom>
        </p:spPr>
        <p:txBody>
          <a:bodyPr spcFirstLastPara="1" wrap="square" lIns="0" tIns="0" rIns="0" bIns="0" anchor="t" anchorCtr="0">
            <a:noAutofit/>
          </a:bodyPr>
          <a:lstStyle/>
          <a:p>
            <a:r>
              <a:rPr lang="en-US" sz="1200" dirty="0"/>
              <a:t>Preprocessing:</a:t>
            </a:r>
          </a:p>
          <a:p>
            <a:pPr lvl="1"/>
            <a:r>
              <a:rPr lang="en-US" sz="1200" dirty="0"/>
              <a:t>Collect and clean data from any garbage values and duplicate records</a:t>
            </a:r>
          </a:p>
          <a:p>
            <a:pPr lvl="1"/>
            <a:r>
              <a:rPr lang="en-US" sz="1200" dirty="0"/>
              <a:t>Perform outlier analysis and cap the values in 5-95% quartile during processing, while considering original values for the final analysis</a:t>
            </a:r>
          </a:p>
          <a:p>
            <a:pPr lvl="1"/>
            <a:r>
              <a:rPr lang="en-US" sz="1200" dirty="0"/>
              <a:t>Visualize data to identify patterns or correlations, and select only relevant and important features for analysis</a:t>
            </a:r>
          </a:p>
          <a:p>
            <a:pPr lvl="1"/>
            <a:r>
              <a:rPr lang="en-US" sz="1200" dirty="0"/>
              <a:t>Scale up/down the continuous features to the same range, for correct working of ML algorithms</a:t>
            </a:r>
          </a:p>
          <a:p>
            <a:pPr lvl="1"/>
            <a:r>
              <a:rPr lang="en-US" sz="1200" dirty="0"/>
              <a:t>Perform Hopkins test to check if data has tendency to form clusters</a:t>
            </a:r>
          </a:p>
          <a:p>
            <a:r>
              <a:rPr lang="en-US" sz="1200" dirty="0"/>
              <a:t>Cluster Analysis:</a:t>
            </a:r>
          </a:p>
          <a:p>
            <a:pPr lvl="1"/>
            <a:r>
              <a:rPr lang="en-US" sz="1200" dirty="0"/>
              <a:t>Perform K-means analysis and Hierarchical (complete-linkage and single-linkage) analysis</a:t>
            </a:r>
          </a:p>
          <a:p>
            <a:pPr lvl="1"/>
            <a:r>
              <a:rPr lang="en-US" sz="1200" dirty="0"/>
              <a:t>Identify optimum number of clusters</a:t>
            </a:r>
          </a:p>
          <a:p>
            <a:r>
              <a:rPr lang="en-US" sz="1200" dirty="0"/>
              <a:t>Cluster Profiling </a:t>
            </a:r>
          </a:p>
          <a:p>
            <a:pPr lvl="1"/>
            <a:r>
              <a:rPr lang="en-US" sz="1200" dirty="0"/>
              <a:t>cluster data visualization</a:t>
            </a:r>
          </a:p>
          <a:p>
            <a:pPr lvl="1"/>
            <a:r>
              <a:rPr lang="en-US" sz="1200" dirty="0"/>
              <a:t>Scores</a:t>
            </a:r>
          </a:p>
          <a:p>
            <a:pPr lvl="1"/>
            <a:r>
              <a:rPr lang="en-US" sz="1200" dirty="0"/>
              <a:t>Story building around each of the clusters </a:t>
            </a:r>
          </a:p>
          <a:p>
            <a:pPr lvl="1"/>
            <a:endParaRPr lang="en-US" sz="1200" dirty="0"/>
          </a:p>
          <a:p>
            <a:pPr marL="114300" indent="0">
              <a:buNone/>
            </a:pPr>
            <a:endParaRPr lang="en-US" sz="1200" dirty="0"/>
          </a:p>
          <a:p>
            <a:pPr marL="114300" indent="0">
              <a:buNone/>
            </a:pPr>
            <a:endParaRPr lang="en-US" sz="1200" dirty="0"/>
          </a:p>
          <a:p>
            <a:endParaRPr lang="en-US" sz="1200"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10" name="Google Shape;1006;p21">
            <a:extLst>
              <a:ext uri="{FF2B5EF4-FFF2-40B4-BE49-F238E27FC236}">
                <a16:creationId xmlns:a16="http://schemas.microsoft.com/office/drawing/2014/main" id="{8B9C0B4B-E022-4FD0-8F16-35B3F8DD124D}"/>
              </a:ext>
            </a:extLst>
          </p:cNvPr>
          <p:cNvSpPr txBox="1">
            <a:spLocks/>
          </p:cNvSpPr>
          <p:nvPr/>
        </p:nvSpPr>
        <p:spPr>
          <a:xfrm>
            <a:off x="386277" y="544254"/>
            <a:ext cx="8371446" cy="4417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000" b="1" dirty="0"/>
              <a:t>3. Steps for analysis </a:t>
            </a:r>
            <a:endParaRPr lang="en-IN" sz="2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386277" y="958290"/>
            <a:ext cx="4149598" cy="441760"/>
          </a:xfrm>
          <a:prstGeom prst="rect">
            <a:avLst/>
          </a:prstGeom>
        </p:spPr>
        <p:txBody>
          <a:bodyPr spcFirstLastPara="1" wrap="square" lIns="0" tIns="0" rIns="0" bIns="0" anchor="t" anchorCtr="0">
            <a:noAutofit/>
          </a:bodyPr>
          <a:lstStyle/>
          <a:p>
            <a:pPr lvl="0"/>
            <a:br>
              <a:rPr lang="en-IN" sz="2000" b="1" dirty="0"/>
            </a:br>
            <a:br>
              <a:rPr lang="en-IN" sz="1800" b="1" dirty="0"/>
            </a:br>
            <a:endParaRPr sz="1500" dirty="0"/>
          </a:p>
        </p:txBody>
      </p:sp>
      <p:sp>
        <p:nvSpPr>
          <p:cNvPr id="1007" name="Google Shape;1007;p21"/>
          <p:cNvSpPr txBox="1">
            <a:spLocks noGrp="1"/>
          </p:cNvSpPr>
          <p:nvPr>
            <p:ph type="body" idx="1"/>
          </p:nvPr>
        </p:nvSpPr>
        <p:spPr>
          <a:xfrm>
            <a:off x="142949" y="1182304"/>
            <a:ext cx="8734526" cy="3619635"/>
          </a:xfrm>
          <a:prstGeom prst="rect">
            <a:avLst/>
          </a:prstGeom>
        </p:spPr>
        <p:txBody>
          <a:bodyPr spcFirstLastPara="1" wrap="square" lIns="0" tIns="0" rIns="0" bIns="0" anchor="t" anchorCtr="0">
            <a:noAutofit/>
          </a:bodyPr>
          <a:lstStyle/>
          <a:p>
            <a:r>
              <a:rPr lang="en-US" sz="1200" dirty="0"/>
              <a:t>The final model generated </a:t>
            </a:r>
            <a:r>
              <a:rPr lang="en-US" sz="1200" dirty="0">
                <a:solidFill>
                  <a:schemeClr val="accent2"/>
                </a:solidFill>
              </a:rPr>
              <a:t>k=3</a:t>
            </a:r>
            <a:r>
              <a:rPr lang="en-US" sz="1200" dirty="0"/>
              <a:t> clusters. </a:t>
            </a:r>
          </a:p>
          <a:p>
            <a:r>
              <a:rPr lang="en-US" sz="1200" dirty="0"/>
              <a:t>Based on descriptive analysis, we have identified clusters as: </a:t>
            </a:r>
          </a:p>
          <a:p>
            <a:pPr lvl="1"/>
            <a:r>
              <a:rPr lang="en-US" sz="1200" dirty="0">
                <a:solidFill>
                  <a:schemeClr val="accent2"/>
                </a:solidFill>
              </a:rPr>
              <a:t>Underdeveloped countries</a:t>
            </a:r>
          </a:p>
          <a:p>
            <a:pPr lvl="1"/>
            <a:r>
              <a:rPr lang="en-US" sz="1200" dirty="0"/>
              <a:t>Developing countries</a:t>
            </a:r>
          </a:p>
          <a:p>
            <a:pPr lvl="1"/>
            <a:r>
              <a:rPr lang="en-US" sz="1200" dirty="0"/>
              <a:t>Developed countries</a:t>
            </a:r>
          </a:p>
          <a:p>
            <a:pPr marL="571500" lvl="1" indent="0">
              <a:buNone/>
            </a:pPr>
            <a:endParaRPr lang="en-US" sz="1200" dirty="0"/>
          </a:p>
          <a:p>
            <a:r>
              <a:rPr lang="en-US" sz="1200" dirty="0"/>
              <a:t>Countries in Underdeveloped cluster have:</a:t>
            </a:r>
          </a:p>
          <a:p>
            <a:pPr lvl="1"/>
            <a:r>
              <a:rPr lang="en-US" sz="1200" dirty="0"/>
              <a:t>Lowest average GDPP (approx. </a:t>
            </a:r>
            <a:r>
              <a:rPr lang="en-IN" sz="1200" dirty="0"/>
              <a:t>1879.14)</a:t>
            </a:r>
            <a:endParaRPr lang="en-US" sz="1200" dirty="0"/>
          </a:p>
          <a:p>
            <a:pPr lvl="1"/>
            <a:r>
              <a:rPr lang="en-US" sz="1200" dirty="0"/>
              <a:t>Lowest average income(approx. </a:t>
            </a:r>
            <a:r>
              <a:rPr lang="en-IN" sz="1200" dirty="0"/>
              <a:t>3900.47)</a:t>
            </a:r>
            <a:endParaRPr lang="en-US" sz="1200" dirty="0"/>
          </a:p>
          <a:p>
            <a:pPr lvl="1"/>
            <a:r>
              <a:rPr lang="en-US" sz="1200" dirty="0"/>
              <a:t>Highest average child mortality(approx. </a:t>
            </a:r>
            <a:r>
              <a:rPr lang="en-IN" sz="1200" dirty="0"/>
              <a:t>91.55)</a:t>
            </a:r>
            <a:endParaRPr lang="en-US" sz="1200" dirty="0"/>
          </a:p>
          <a:p>
            <a:pPr lvl="1"/>
            <a:endParaRPr lang="en-US" sz="1200" dirty="0"/>
          </a:p>
          <a:p>
            <a:pPr lvl="1"/>
            <a:endParaRPr lang="en-US" sz="1200"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10" name="Google Shape;1006;p21">
            <a:extLst>
              <a:ext uri="{FF2B5EF4-FFF2-40B4-BE49-F238E27FC236}">
                <a16:creationId xmlns:a16="http://schemas.microsoft.com/office/drawing/2014/main" id="{8B9C0B4B-E022-4FD0-8F16-35B3F8DD124D}"/>
              </a:ext>
            </a:extLst>
          </p:cNvPr>
          <p:cNvSpPr txBox="1">
            <a:spLocks/>
          </p:cNvSpPr>
          <p:nvPr/>
        </p:nvSpPr>
        <p:spPr>
          <a:xfrm>
            <a:off x="386277" y="544254"/>
            <a:ext cx="8371446" cy="4417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000" b="1" dirty="0"/>
              <a:t>4. Cluster Summary</a:t>
            </a:r>
            <a:endParaRPr lang="en-IN" sz="2000" b="1" dirty="0"/>
          </a:p>
        </p:txBody>
      </p:sp>
      <p:pic>
        <p:nvPicPr>
          <p:cNvPr id="3" name="Picture 2">
            <a:extLst>
              <a:ext uri="{FF2B5EF4-FFF2-40B4-BE49-F238E27FC236}">
                <a16:creationId xmlns:a16="http://schemas.microsoft.com/office/drawing/2014/main" id="{5AEA0799-39AF-4DC0-A9F8-011C8499BC3D}"/>
              </a:ext>
            </a:extLst>
          </p:cNvPr>
          <p:cNvPicPr>
            <a:picLocks noChangeAspect="1"/>
          </p:cNvPicPr>
          <p:nvPr/>
        </p:nvPicPr>
        <p:blipFill>
          <a:blip r:embed="rId3"/>
          <a:stretch>
            <a:fillRect/>
          </a:stretch>
        </p:blipFill>
        <p:spPr>
          <a:xfrm>
            <a:off x="5113016" y="0"/>
            <a:ext cx="3067565" cy="5143500"/>
          </a:xfrm>
          <a:prstGeom prst="rect">
            <a:avLst/>
          </a:prstGeom>
        </p:spPr>
      </p:pic>
    </p:spTree>
    <p:extLst>
      <p:ext uri="{BB962C8B-B14F-4D97-AF65-F5344CB8AC3E}">
        <p14:creationId xmlns:p14="http://schemas.microsoft.com/office/powerpoint/2010/main" val="423894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386277" y="958290"/>
            <a:ext cx="4149598" cy="441760"/>
          </a:xfrm>
          <a:prstGeom prst="rect">
            <a:avLst/>
          </a:prstGeom>
        </p:spPr>
        <p:txBody>
          <a:bodyPr spcFirstLastPara="1" wrap="square" lIns="0" tIns="0" rIns="0" bIns="0" anchor="t" anchorCtr="0">
            <a:noAutofit/>
          </a:bodyPr>
          <a:lstStyle/>
          <a:p>
            <a:pPr lvl="0"/>
            <a:br>
              <a:rPr lang="en-IN" sz="2000" b="1" dirty="0"/>
            </a:br>
            <a:br>
              <a:rPr lang="en-IN" sz="1800" b="1" dirty="0"/>
            </a:br>
            <a:endParaRPr sz="1500" dirty="0"/>
          </a:p>
        </p:txBody>
      </p:sp>
      <p:sp>
        <p:nvSpPr>
          <p:cNvPr id="1007" name="Google Shape;1007;p21"/>
          <p:cNvSpPr txBox="1">
            <a:spLocks noGrp="1"/>
          </p:cNvSpPr>
          <p:nvPr>
            <p:ph type="body" idx="1"/>
          </p:nvPr>
        </p:nvSpPr>
        <p:spPr>
          <a:xfrm>
            <a:off x="176113" y="2291923"/>
            <a:ext cx="3813415" cy="2411824"/>
          </a:xfrm>
          <a:prstGeom prst="rect">
            <a:avLst/>
          </a:prstGeom>
        </p:spPr>
        <p:txBody>
          <a:bodyPr spcFirstLastPara="1" wrap="square" lIns="0" tIns="0" rIns="0" bIns="0" anchor="t" anchorCtr="0">
            <a:noAutofit/>
          </a:bodyPr>
          <a:lstStyle/>
          <a:p>
            <a:r>
              <a:rPr lang="en-IN" sz="1200" dirty="0"/>
              <a:t>We have clustered the raw data according to </a:t>
            </a:r>
            <a:r>
              <a:rPr lang="en-IN" sz="1200" b="1" dirty="0">
                <a:solidFill>
                  <a:schemeClr val="accent2"/>
                </a:solidFill>
              </a:rPr>
              <a:t>GDPP, Income and Child Mortality </a:t>
            </a:r>
            <a:r>
              <a:rPr lang="en-IN" sz="1200" dirty="0"/>
              <a:t>values. This has produced three distinct clusters. </a:t>
            </a:r>
          </a:p>
          <a:p>
            <a:endParaRPr lang="en-IN" sz="1200" dirty="0"/>
          </a:p>
          <a:p>
            <a:r>
              <a:rPr lang="en-IN" sz="1200" dirty="0"/>
              <a:t>The selected clustering algorithm</a:t>
            </a:r>
            <a:r>
              <a:rPr lang="en-IN" sz="1200" dirty="0">
                <a:solidFill>
                  <a:schemeClr val="accent2"/>
                </a:solidFill>
              </a:rPr>
              <a:t>(K-means)</a:t>
            </a:r>
            <a:r>
              <a:rPr lang="en-IN" sz="1200" dirty="0"/>
              <a:t> aims to maximise the similarity between the data points in the same cluster and minimise the similarity between data points in different clusters.</a:t>
            </a:r>
            <a:endParaRPr lang="en-US" sz="1200"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10" name="Google Shape;1006;p21">
            <a:extLst>
              <a:ext uri="{FF2B5EF4-FFF2-40B4-BE49-F238E27FC236}">
                <a16:creationId xmlns:a16="http://schemas.microsoft.com/office/drawing/2014/main" id="{8B9C0B4B-E022-4FD0-8F16-35B3F8DD124D}"/>
              </a:ext>
            </a:extLst>
          </p:cNvPr>
          <p:cNvSpPr txBox="1">
            <a:spLocks/>
          </p:cNvSpPr>
          <p:nvPr/>
        </p:nvSpPr>
        <p:spPr>
          <a:xfrm>
            <a:off x="350152" y="262142"/>
            <a:ext cx="8371446" cy="4417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000" b="1" dirty="0"/>
              <a:t>5. Raw Data Vs Clustered Data</a:t>
            </a:r>
            <a:endParaRPr lang="en-IN" sz="2000" b="1" dirty="0"/>
          </a:p>
        </p:txBody>
      </p:sp>
      <p:pic>
        <p:nvPicPr>
          <p:cNvPr id="7" name="Picture 6">
            <a:extLst>
              <a:ext uri="{FF2B5EF4-FFF2-40B4-BE49-F238E27FC236}">
                <a16:creationId xmlns:a16="http://schemas.microsoft.com/office/drawing/2014/main" id="{73BE123A-BD33-4715-A99A-89E5CA6D86FC}"/>
              </a:ext>
            </a:extLst>
          </p:cNvPr>
          <p:cNvPicPr>
            <a:picLocks noChangeAspect="1"/>
          </p:cNvPicPr>
          <p:nvPr/>
        </p:nvPicPr>
        <p:blipFill>
          <a:blip r:embed="rId3"/>
          <a:stretch>
            <a:fillRect/>
          </a:stretch>
        </p:blipFill>
        <p:spPr>
          <a:xfrm>
            <a:off x="4338023" y="758751"/>
            <a:ext cx="4419700" cy="4249115"/>
          </a:xfrm>
          <a:prstGeom prst="rect">
            <a:avLst/>
          </a:prstGeom>
        </p:spPr>
      </p:pic>
      <p:graphicFrame>
        <p:nvGraphicFramePr>
          <p:cNvPr id="8" name="Table 6">
            <a:extLst>
              <a:ext uri="{FF2B5EF4-FFF2-40B4-BE49-F238E27FC236}">
                <a16:creationId xmlns:a16="http://schemas.microsoft.com/office/drawing/2014/main" id="{DFD2865E-03EE-448B-A46B-050D4960C8F4}"/>
              </a:ext>
            </a:extLst>
          </p:cNvPr>
          <p:cNvGraphicFramePr>
            <a:graphicFrameLocks noGrp="1"/>
          </p:cNvGraphicFramePr>
          <p:nvPr>
            <p:extLst>
              <p:ext uri="{D42A27DB-BD31-4B8C-83A1-F6EECF244321}">
                <p14:modId xmlns:p14="http://schemas.microsoft.com/office/powerpoint/2010/main" val="2838720195"/>
              </p:ext>
            </p:extLst>
          </p:nvPr>
        </p:nvGraphicFramePr>
        <p:xfrm>
          <a:off x="526149" y="882617"/>
          <a:ext cx="3463379" cy="1034866"/>
        </p:xfrm>
        <a:graphic>
          <a:graphicData uri="http://schemas.openxmlformats.org/drawingml/2006/table">
            <a:tbl>
              <a:tblPr firstRow="1" bandRow="1">
                <a:tableStyleId>{5CD5B7B9-7AAB-4E71-8935-5ACDFAD8A81C}</a:tableStyleId>
              </a:tblPr>
              <a:tblGrid>
                <a:gridCol w="1079116">
                  <a:extLst>
                    <a:ext uri="{9D8B030D-6E8A-4147-A177-3AD203B41FA5}">
                      <a16:colId xmlns:a16="http://schemas.microsoft.com/office/drawing/2014/main" val="1808519894"/>
                    </a:ext>
                  </a:extLst>
                </a:gridCol>
                <a:gridCol w="912690">
                  <a:extLst>
                    <a:ext uri="{9D8B030D-6E8A-4147-A177-3AD203B41FA5}">
                      <a16:colId xmlns:a16="http://schemas.microsoft.com/office/drawing/2014/main" val="3938808063"/>
                    </a:ext>
                  </a:extLst>
                </a:gridCol>
                <a:gridCol w="605728">
                  <a:extLst>
                    <a:ext uri="{9D8B030D-6E8A-4147-A177-3AD203B41FA5}">
                      <a16:colId xmlns:a16="http://schemas.microsoft.com/office/drawing/2014/main" val="43168008"/>
                    </a:ext>
                  </a:extLst>
                </a:gridCol>
                <a:gridCol w="865845">
                  <a:extLst>
                    <a:ext uri="{9D8B030D-6E8A-4147-A177-3AD203B41FA5}">
                      <a16:colId xmlns:a16="http://schemas.microsoft.com/office/drawing/2014/main" val="1476206910"/>
                    </a:ext>
                  </a:extLst>
                </a:gridCol>
              </a:tblGrid>
              <a:tr h="198939">
                <a:tc>
                  <a:txBody>
                    <a:bodyPr/>
                    <a:lstStyle/>
                    <a:p>
                      <a:r>
                        <a:rPr lang="en-IN" sz="800" b="1" dirty="0" err="1">
                          <a:latin typeface="Raleway Thin" panose="020B0604020202020204" charset="0"/>
                        </a:rPr>
                        <a:t>Cluster_Id</a:t>
                      </a:r>
                      <a:endParaRPr lang="en-IN" sz="800" b="1" dirty="0">
                        <a:solidFill>
                          <a:schemeClr val="accent2"/>
                        </a:solidFill>
                        <a:latin typeface="Raleway Thin" panose="020B0604020202020204" charset="0"/>
                      </a:endParaRPr>
                    </a:p>
                  </a:txBody>
                  <a:tcPr>
                    <a:solidFill>
                      <a:schemeClr val="bg1">
                        <a:lumMod val="65000"/>
                      </a:schemeClr>
                    </a:solidFill>
                  </a:tcPr>
                </a:tc>
                <a:tc>
                  <a:txBody>
                    <a:bodyPr/>
                    <a:lstStyle/>
                    <a:p>
                      <a:r>
                        <a:rPr lang="en-US" sz="800" b="1" dirty="0">
                          <a:latin typeface="Raleway Thin" panose="020B0604020202020204" charset="0"/>
                        </a:rPr>
                        <a:t>Child Mortality</a:t>
                      </a:r>
                      <a:endParaRPr lang="en-IN" sz="800" b="1" dirty="0">
                        <a:latin typeface="Raleway Thin" panose="020B0604020202020204" charset="0"/>
                      </a:endParaRPr>
                    </a:p>
                  </a:txBody>
                  <a:tcPr>
                    <a:solidFill>
                      <a:schemeClr val="bg1">
                        <a:lumMod val="65000"/>
                      </a:schemeClr>
                    </a:solidFill>
                  </a:tcPr>
                </a:tc>
                <a:tc>
                  <a:txBody>
                    <a:bodyPr/>
                    <a:lstStyle/>
                    <a:p>
                      <a:r>
                        <a:rPr lang="en-US" sz="800" b="1" dirty="0">
                          <a:latin typeface="Raleway Thin" panose="020B0604020202020204" charset="0"/>
                        </a:rPr>
                        <a:t>Income</a:t>
                      </a:r>
                      <a:endParaRPr lang="en-IN" sz="800" b="1" dirty="0">
                        <a:latin typeface="Raleway Thin" panose="020B0604020202020204" charset="0"/>
                      </a:endParaRPr>
                    </a:p>
                  </a:txBody>
                  <a:tcPr>
                    <a:solidFill>
                      <a:schemeClr val="bg1">
                        <a:lumMod val="65000"/>
                      </a:schemeClr>
                    </a:solidFill>
                  </a:tcPr>
                </a:tc>
                <a:tc>
                  <a:txBody>
                    <a:bodyPr/>
                    <a:lstStyle/>
                    <a:p>
                      <a:r>
                        <a:rPr lang="en-US" sz="800" b="1" dirty="0">
                          <a:latin typeface="Raleway Thin" panose="020B0604020202020204" charset="0"/>
                        </a:rPr>
                        <a:t>GDPP</a:t>
                      </a:r>
                      <a:endParaRPr lang="en-IN" sz="800" b="1" dirty="0">
                        <a:latin typeface="Raleway Thin" panose="020B0604020202020204" charset="0"/>
                      </a:endParaRPr>
                    </a:p>
                  </a:txBody>
                  <a:tcPr>
                    <a:solidFill>
                      <a:schemeClr val="bg1">
                        <a:lumMod val="65000"/>
                      </a:schemeClr>
                    </a:solidFill>
                  </a:tcPr>
                </a:tc>
                <a:extLst>
                  <a:ext uri="{0D108BD9-81ED-4DB2-BD59-A6C34878D82A}">
                    <a16:rowId xmlns:a16="http://schemas.microsoft.com/office/drawing/2014/main" val="3409018662"/>
                  </a:ext>
                </a:extLst>
              </a:tr>
              <a:tr h="228411">
                <a:tc>
                  <a:txBody>
                    <a:bodyPr/>
                    <a:lstStyle/>
                    <a:p>
                      <a:r>
                        <a:rPr lang="en-IN" sz="800" b="1" dirty="0">
                          <a:latin typeface="Raleway Thin" panose="020B0604020202020204" charset="0"/>
                        </a:rPr>
                        <a:t>Developed</a:t>
                      </a:r>
                    </a:p>
                  </a:txBody>
                  <a:tcPr anchor="ctr">
                    <a:solidFill>
                      <a:schemeClr val="bg1">
                        <a:lumMod val="65000"/>
                      </a:schemeClr>
                    </a:solidFill>
                  </a:tcPr>
                </a:tc>
                <a:tc>
                  <a:txBody>
                    <a:bodyPr/>
                    <a:lstStyle/>
                    <a:p>
                      <a:r>
                        <a:rPr lang="en-IN" sz="800" dirty="0">
                          <a:latin typeface="Raleway Thin" panose="020B0604020202020204" charset="0"/>
                        </a:rPr>
                        <a:t>5.24</a:t>
                      </a:r>
                    </a:p>
                  </a:txBody>
                  <a:tcPr anchor="ctr"/>
                </a:tc>
                <a:tc>
                  <a:txBody>
                    <a:bodyPr/>
                    <a:lstStyle/>
                    <a:p>
                      <a:r>
                        <a:rPr lang="en-IN" sz="800" dirty="0">
                          <a:latin typeface="Raleway Thin" panose="020B0604020202020204" charset="0"/>
                        </a:rPr>
                        <a:t>45056.76</a:t>
                      </a:r>
                    </a:p>
                  </a:txBody>
                  <a:tcPr anchor="ctr"/>
                </a:tc>
                <a:tc>
                  <a:txBody>
                    <a:bodyPr/>
                    <a:lstStyle/>
                    <a:p>
                      <a:r>
                        <a:rPr lang="en-IN" sz="800" dirty="0">
                          <a:latin typeface="Raleway Thin" panose="020B0604020202020204" charset="0"/>
                        </a:rPr>
                        <a:t>42102.70</a:t>
                      </a:r>
                    </a:p>
                  </a:txBody>
                  <a:tcPr anchor="ctr"/>
                </a:tc>
                <a:extLst>
                  <a:ext uri="{0D108BD9-81ED-4DB2-BD59-A6C34878D82A}">
                    <a16:rowId xmlns:a16="http://schemas.microsoft.com/office/drawing/2014/main" val="1286710138"/>
                  </a:ext>
                </a:extLst>
              </a:tr>
              <a:tr h="176611">
                <a:tc>
                  <a:txBody>
                    <a:bodyPr/>
                    <a:lstStyle/>
                    <a:p>
                      <a:r>
                        <a:rPr lang="en-IN" sz="800" b="1" dirty="0">
                          <a:latin typeface="Raleway Thin" panose="020B0604020202020204" charset="0"/>
                        </a:rPr>
                        <a:t>Developing</a:t>
                      </a:r>
                    </a:p>
                  </a:txBody>
                  <a:tcPr anchor="ctr">
                    <a:solidFill>
                      <a:schemeClr val="bg1">
                        <a:lumMod val="65000"/>
                      </a:schemeClr>
                    </a:solidFill>
                  </a:tcPr>
                </a:tc>
                <a:tc>
                  <a:txBody>
                    <a:bodyPr/>
                    <a:lstStyle/>
                    <a:p>
                      <a:r>
                        <a:rPr lang="en-IN" sz="800" dirty="0">
                          <a:latin typeface="Raleway Thin" panose="020B0604020202020204" charset="0"/>
                        </a:rPr>
                        <a:t>21.13</a:t>
                      </a:r>
                    </a:p>
                  </a:txBody>
                  <a:tcPr anchor="ctr">
                    <a:noFill/>
                  </a:tcPr>
                </a:tc>
                <a:tc>
                  <a:txBody>
                    <a:bodyPr/>
                    <a:lstStyle/>
                    <a:p>
                      <a:r>
                        <a:rPr lang="en-IN" sz="800" dirty="0">
                          <a:latin typeface="Raleway Thin" panose="020B0604020202020204" charset="0"/>
                        </a:rPr>
                        <a:t>12406.67</a:t>
                      </a:r>
                    </a:p>
                  </a:txBody>
                  <a:tcPr anchor="ctr">
                    <a:noFill/>
                  </a:tcPr>
                </a:tc>
                <a:tc>
                  <a:txBody>
                    <a:bodyPr/>
                    <a:lstStyle/>
                    <a:p>
                      <a:r>
                        <a:rPr lang="en-IN" sz="800" dirty="0">
                          <a:latin typeface="Raleway Thin" panose="020B0604020202020204" charset="0"/>
                        </a:rPr>
                        <a:t>6359.70</a:t>
                      </a:r>
                    </a:p>
                  </a:txBody>
                  <a:tcPr anchor="ctr">
                    <a:noFill/>
                  </a:tcPr>
                </a:tc>
                <a:extLst>
                  <a:ext uri="{0D108BD9-81ED-4DB2-BD59-A6C34878D82A}">
                    <a16:rowId xmlns:a16="http://schemas.microsoft.com/office/drawing/2014/main" val="3659375412"/>
                  </a:ext>
                </a:extLst>
              </a:tr>
              <a:tr h="272866">
                <a:tc>
                  <a:txBody>
                    <a:bodyPr/>
                    <a:lstStyle/>
                    <a:p>
                      <a:r>
                        <a:rPr lang="en-IN" sz="800" b="1" dirty="0">
                          <a:solidFill>
                            <a:srgbClr val="C00000"/>
                          </a:solidFill>
                          <a:latin typeface="Raleway Thin" panose="020B0604020202020204" charset="0"/>
                        </a:rPr>
                        <a:t>Underdeveloped</a:t>
                      </a:r>
                    </a:p>
                  </a:txBody>
                  <a:tcPr anchor="ctr">
                    <a:solidFill>
                      <a:schemeClr val="bg1">
                        <a:lumMod val="65000"/>
                      </a:schemeClr>
                    </a:solidFill>
                  </a:tcPr>
                </a:tc>
                <a:tc>
                  <a:txBody>
                    <a:bodyPr/>
                    <a:lstStyle/>
                    <a:p>
                      <a:r>
                        <a:rPr lang="en-IN" sz="800" dirty="0">
                          <a:solidFill>
                            <a:srgbClr val="C00000"/>
                          </a:solidFill>
                          <a:latin typeface="Raleway Thin" panose="020B0604020202020204" charset="0"/>
                        </a:rPr>
                        <a:t>91.55</a:t>
                      </a:r>
                    </a:p>
                  </a:txBody>
                  <a:tcPr anchor="ctr"/>
                </a:tc>
                <a:tc>
                  <a:txBody>
                    <a:bodyPr/>
                    <a:lstStyle/>
                    <a:p>
                      <a:r>
                        <a:rPr lang="en-IN" sz="800" dirty="0">
                          <a:solidFill>
                            <a:srgbClr val="C00000"/>
                          </a:solidFill>
                          <a:latin typeface="Raleway Thin" panose="020B0604020202020204" charset="0"/>
                        </a:rPr>
                        <a:t>3900.47</a:t>
                      </a:r>
                    </a:p>
                  </a:txBody>
                  <a:tcPr anchor="ctr"/>
                </a:tc>
                <a:tc>
                  <a:txBody>
                    <a:bodyPr/>
                    <a:lstStyle/>
                    <a:p>
                      <a:r>
                        <a:rPr lang="en-IN" sz="800" dirty="0">
                          <a:solidFill>
                            <a:srgbClr val="C00000"/>
                          </a:solidFill>
                          <a:latin typeface="Raleway Thin" panose="020B0604020202020204" charset="0"/>
                        </a:rPr>
                        <a:t>1879.14</a:t>
                      </a:r>
                    </a:p>
                  </a:txBody>
                  <a:tcPr anchor="ctr"/>
                </a:tc>
                <a:extLst>
                  <a:ext uri="{0D108BD9-81ED-4DB2-BD59-A6C34878D82A}">
                    <a16:rowId xmlns:a16="http://schemas.microsoft.com/office/drawing/2014/main" val="3350109231"/>
                  </a:ext>
                </a:extLst>
              </a:tr>
            </a:tbl>
          </a:graphicData>
        </a:graphic>
      </p:graphicFrame>
      <p:pic>
        <p:nvPicPr>
          <p:cNvPr id="2" name="Picture 1">
            <a:extLst>
              <a:ext uri="{FF2B5EF4-FFF2-40B4-BE49-F238E27FC236}">
                <a16:creationId xmlns:a16="http://schemas.microsoft.com/office/drawing/2014/main" id="{C0ADBD6E-54BF-499C-8EED-DF8127C17208}"/>
              </a:ext>
            </a:extLst>
          </p:cNvPr>
          <p:cNvPicPr>
            <a:picLocks noChangeAspect="1"/>
          </p:cNvPicPr>
          <p:nvPr/>
        </p:nvPicPr>
        <p:blipFill>
          <a:blip r:embed="rId4"/>
          <a:stretch>
            <a:fillRect/>
          </a:stretch>
        </p:blipFill>
        <p:spPr>
          <a:xfrm>
            <a:off x="4338023" y="561254"/>
            <a:ext cx="828675" cy="200025"/>
          </a:xfrm>
          <a:prstGeom prst="rect">
            <a:avLst/>
          </a:prstGeom>
        </p:spPr>
      </p:pic>
      <p:pic>
        <p:nvPicPr>
          <p:cNvPr id="4" name="Picture 3">
            <a:extLst>
              <a:ext uri="{FF2B5EF4-FFF2-40B4-BE49-F238E27FC236}">
                <a16:creationId xmlns:a16="http://schemas.microsoft.com/office/drawing/2014/main" id="{9C26A741-5BF5-40E5-A65F-E0564E5090E0}"/>
              </a:ext>
            </a:extLst>
          </p:cNvPr>
          <p:cNvPicPr>
            <a:picLocks noChangeAspect="1"/>
          </p:cNvPicPr>
          <p:nvPr/>
        </p:nvPicPr>
        <p:blipFill>
          <a:blip r:embed="rId5"/>
          <a:stretch>
            <a:fillRect/>
          </a:stretch>
        </p:blipFill>
        <p:spPr>
          <a:xfrm>
            <a:off x="6562160" y="577776"/>
            <a:ext cx="800100" cy="180975"/>
          </a:xfrm>
          <a:prstGeom prst="rect">
            <a:avLst/>
          </a:prstGeom>
        </p:spPr>
      </p:pic>
    </p:spTree>
    <p:extLst>
      <p:ext uri="{BB962C8B-B14F-4D97-AF65-F5344CB8AC3E}">
        <p14:creationId xmlns:p14="http://schemas.microsoft.com/office/powerpoint/2010/main" val="9760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386277" y="958290"/>
            <a:ext cx="4149598" cy="441760"/>
          </a:xfrm>
          <a:prstGeom prst="rect">
            <a:avLst/>
          </a:prstGeom>
        </p:spPr>
        <p:txBody>
          <a:bodyPr spcFirstLastPara="1" wrap="square" lIns="0" tIns="0" rIns="0" bIns="0" anchor="t" anchorCtr="0">
            <a:noAutofit/>
          </a:bodyPr>
          <a:lstStyle/>
          <a:p>
            <a:pPr lvl="0"/>
            <a:br>
              <a:rPr lang="en-IN" sz="2000" b="1" dirty="0"/>
            </a:br>
            <a:br>
              <a:rPr lang="en-IN" sz="1800" b="1" dirty="0"/>
            </a:br>
            <a:endParaRPr sz="1500" dirty="0"/>
          </a:p>
        </p:txBody>
      </p:sp>
      <p:sp>
        <p:nvSpPr>
          <p:cNvPr id="1007" name="Google Shape;1007;p21"/>
          <p:cNvSpPr txBox="1">
            <a:spLocks noGrp="1"/>
          </p:cNvSpPr>
          <p:nvPr>
            <p:ph type="body" idx="1"/>
          </p:nvPr>
        </p:nvSpPr>
        <p:spPr>
          <a:xfrm>
            <a:off x="350152" y="911548"/>
            <a:ext cx="3906707" cy="4250054"/>
          </a:xfrm>
          <a:prstGeom prst="rect">
            <a:avLst/>
          </a:prstGeom>
        </p:spPr>
        <p:txBody>
          <a:bodyPr spcFirstLastPara="1" wrap="square" lIns="0" tIns="0" rIns="0" bIns="0" anchor="t" anchorCtr="0">
            <a:noAutofit/>
          </a:bodyPr>
          <a:lstStyle/>
          <a:p>
            <a:r>
              <a:rPr lang="en-IN" sz="1200" dirty="0"/>
              <a:t>Developed Countries: </a:t>
            </a:r>
          </a:p>
          <a:p>
            <a:pPr marL="114300" indent="0">
              <a:buNone/>
            </a:pPr>
            <a:r>
              <a:rPr lang="en-IN" sz="800" dirty="0"/>
              <a:t>This cluster has higher percentage of healthy population and higher life expectancy. They have low child mortality rates and their fertility rate is also lowest. Consequently they are able to provide the best services in terms of imports/exports which is clearly reflected in their high mean income and very low inflation rates. From their GDPP these countries do not need aid at all.</a:t>
            </a:r>
          </a:p>
          <a:p>
            <a:pPr marL="114300" indent="0">
              <a:buNone/>
            </a:pPr>
            <a:endParaRPr lang="en-IN" sz="800" dirty="0"/>
          </a:p>
          <a:p>
            <a:r>
              <a:rPr lang="en-IN" sz="1200" dirty="0"/>
              <a:t>Developing Countries:</a:t>
            </a:r>
          </a:p>
          <a:p>
            <a:pPr marL="114300" indent="0">
              <a:buNone/>
            </a:pPr>
            <a:r>
              <a:rPr lang="en-IN" sz="800" dirty="0"/>
              <a:t>This cluster has healthy population, good life expectancy and fairly good fertility rate. However they have high child mortality rates. These countries are able to provide good services in terms of exports, but their imports are higher than exports. This is clearly reflected in their lower mean income and high inflation rates. Though these countries have much lower GDPP, many of the are not in need of aid compared to the other underdeveloped countries</a:t>
            </a:r>
            <a:r>
              <a:rPr lang="en-IN" sz="1200" dirty="0"/>
              <a:t>.</a:t>
            </a:r>
          </a:p>
          <a:p>
            <a:endParaRPr lang="en-IN" sz="1200" dirty="0"/>
          </a:p>
          <a:p>
            <a:r>
              <a:rPr lang="en-IN" sz="1200" b="1" dirty="0">
                <a:solidFill>
                  <a:schemeClr val="accent2"/>
                </a:solidFill>
              </a:rPr>
              <a:t>Underdeveloped</a:t>
            </a:r>
            <a:r>
              <a:rPr lang="en-IN" sz="1200" dirty="0"/>
              <a:t> </a:t>
            </a:r>
            <a:r>
              <a:rPr lang="en-IN" sz="1200" b="1" dirty="0">
                <a:solidFill>
                  <a:schemeClr val="accent2"/>
                </a:solidFill>
              </a:rPr>
              <a:t>Countries</a:t>
            </a:r>
            <a:r>
              <a:rPr lang="en-IN" sz="1200" dirty="0"/>
              <a:t>: </a:t>
            </a:r>
          </a:p>
          <a:p>
            <a:pPr marL="114300" indent="0">
              <a:buNone/>
            </a:pPr>
            <a:r>
              <a:rPr lang="en-IN" sz="800" dirty="0"/>
              <a:t>This cluster consists of healthy population and very high fertility. Yet they have very high child mortality, low life expectancy. They have very low exports, and comparatively they have very high imports of services. They very low income, very high inflation and extremely low GDPP. These countries need in </a:t>
            </a:r>
            <a:r>
              <a:rPr lang="en-IN" sz="800" b="1" dirty="0">
                <a:solidFill>
                  <a:schemeClr val="accent2"/>
                </a:solidFill>
              </a:rPr>
              <a:t>dire need of external financial help and support.</a:t>
            </a:r>
            <a:r>
              <a:rPr lang="en-IN" sz="800" dirty="0"/>
              <a:t> Hence we will focus on these countries.</a:t>
            </a:r>
          </a:p>
          <a:p>
            <a:endParaRPr lang="en-IN" sz="1200"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10" name="Google Shape;1006;p21">
            <a:extLst>
              <a:ext uri="{FF2B5EF4-FFF2-40B4-BE49-F238E27FC236}">
                <a16:creationId xmlns:a16="http://schemas.microsoft.com/office/drawing/2014/main" id="{8B9C0B4B-E022-4FD0-8F16-35B3F8DD124D}"/>
              </a:ext>
            </a:extLst>
          </p:cNvPr>
          <p:cNvSpPr txBox="1">
            <a:spLocks/>
          </p:cNvSpPr>
          <p:nvPr/>
        </p:nvSpPr>
        <p:spPr>
          <a:xfrm>
            <a:off x="350152" y="300242"/>
            <a:ext cx="8371446" cy="4417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000" b="1" dirty="0"/>
              <a:t>6. Country Segments</a:t>
            </a:r>
          </a:p>
          <a:p>
            <a:r>
              <a:rPr lang="en-US" sz="1200" b="1" dirty="0"/>
              <a:t>(Story-building around countries in the clusters)</a:t>
            </a:r>
            <a:endParaRPr lang="en-IN" sz="1200" b="1" dirty="0"/>
          </a:p>
        </p:txBody>
      </p:sp>
      <p:pic>
        <p:nvPicPr>
          <p:cNvPr id="15" name="Picture 2">
            <a:extLst>
              <a:ext uri="{FF2B5EF4-FFF2-40B4-BE49-F238E27FC236}">
                <a16:creationId xmlns:a16="http://schemas.microsoft.com/office/drawing/2014/main" id="{35F26B99-255A-439C-B38C-444A8B432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51" y="1678054"/>
            <a:ext cx="3813761" cy="342729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3AAC740A-A9B0-439D-8442-0E93549A83C7}"/>
              </a:ext>
            </a:extLst>
          </p:cNvPr>
          <p:cNvPicPr>
            <a:picLocks noChangeAspect="1"/>
          </p:cNvPicPr>
          <p:nvPr/>
        </p:nvPicPr>
        <p:blipFill>
          <a:blip r:embed="rId4"/>
          <a:stretch>
            <a:fillRect/>
          </a:stretch>
        </p:blipFill>
        <p:spPr>
          <a:xfrm>
            <a:off x="4292985" y="675143"/>
            <a:ext cx="4686909" cy="809625"/>
          </a:xfrm>
          <a:prstGeom prst="rect">
            <a:avLst/>
          </a:prstGeom>
        </p:spPr>
      </p:pic>
    </p:spTree>
    <p:extLst>
      <p:ext uri="{BB962C8B-B14F-4D97-AF65-F5344CB8AC3E}">
        <p14:creationId xmlns:p14="http://schemas.microsoft.com/office/powerpoint/2010/main" val="407958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386277" y="958290"/>
            <a:ext cx="4149598" cy="441760"/>
          </a:xfrm>
          <a:prstGeom prst="rect">
            <a:avLst/>
          </a:prstGeom>
        </p:spPr>
        <p:txBody>
          <a:bodyPr spcFirstLastPara="1" wrap="square" lIns="0" tIns="0" rIns="0" bIns="0" anchor="t" anchorCtr="0">
            <a:noAutofit/>
          </a:bodyPr>
          <a:lstStyle/>
          <a:p>
            <a:pPr lvl="0"/>
            <a:br>
              <a:rPr lang="en-IN" sz="2000" b="1" dirty="0"/>
            </a:br>
            <a:br>
              <a:rPr lang="en-IN" sz="1800" b="1" dirty="0"/>
            </a:br>
            <a:endParaRPr sz="1500" dirty="0"/>
          </a:p>
        </p:txBody>
      </p:sp>
      <p:sp>
        <p:nvSpPr>
          <p:cNvPr id="1007" name="Google Shape;1007;p21"/>
          <p:cNvSpPr txBox="1">
            <a:spLocks noGrp="1"/>
          </p:cNvSpPr>
          <p:nvPr>
            <p:ph type="body" idx="1"/>
          </p:nvPr>
        </p:nvSpPr>
        <p:spPr>
          <a:xfrm>
            <a:off x="164107" y="742002"/>
            <a:ext cx="3083710" cy="4250054"/>
          </a:xfrm>
          <a:prstGeom prst="rect">
            <a:avLst/>
          </a:prstGeom>
        </p:spPr>
        <p:txBody>
          <a:bodyPr spcFirstLastPara="1" wrap="square" lIns="0" tIns="0" rIns="0" bIns="0" anchor="t" anchorCtr="0">
            <a:noAutofit/>
          </a:bodyPr>
          <a:lstStyle/>
          <a:p>
            <a:r>
              <a:rPr lang="en-US" sz="1200" dirty="0"/>
              <a:t>We recommend following top 10 countries from the Underdeveloped segment for funding</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pPr marL="114300" indent="0">
              <a:buNone/>
            </a:pPr>
            <a:endParaRPr lang="en-US" sz="1200" dirty="0"/>
          </a:p>
          <a:p>
            <a:r>
              <a:rPr lang="en-US" sz="1200" dirty="0"/>
              <a:t>We have selected these countries out of all the </a:t>
            </a:r>
            <a:r>
              <a:rPr lang="en-US" sz="1200" dirty="0">
                <a:solidFill>
                  <a:schemeClr val="accent2">
                    <a:lumMod val="60000"/>
                    <a:lumOff val="40000"/>
                  </a:schemeClr>
                </a:solidFill>
              </a:rPr>
              <a:t>other</a:t>
            </a:r>
            <a:r>
              <a:rPr lang="en-US" sz="1200" dirty="0"/>
              <a:t> </a:t>
            </a:r>
            <a:r>
              <a:rPr lang="en-US" sz="1200" dirty="0">
                <a:solidFill>
                  <a:schemeClr val="accent2">
                    <a:lumMod val="60000"/>
                    <a:lumOff val="40000"/>
                  </a:schemeClr>
                </a:solidFill>
              </a:rPr>
              <a:t>49 countries of Underdeveloped segment </a:t>
            </a:r>
            <a:r>
              <a:rPr lang="en-US" sz="1200" dirty="0"/>
              <a:t>based on lowest mean GDPP, lowest mean income and highest average child mortality rate</a:t>
            </a:r>
          </a:p>
          <a:p>
            <a:endParaRPr lang="en-US" sz="1200" dirty="0"/>
          </a:p>
          <a:p>
            <a:endParaRPr lang="en-IN" sz="1200"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10" name="Google Shape;1006;p21">
            <a:extLst>
              <a:ext uri="{FF2B5EF4-FFF2-40B4-BE49-F238E27FC236}">
                <a16:creationId xmlns:a16="http://schemas.microsoft.com/office/drawing/2014/main" id="{8B9C0B4B-E022-4FD0-8F16-35B3F8DD124D}"/>
              </a:ext>
            </a:extLst>
          </p:cNvPr>
          <p:cNvSpPr txBox="1">
            <a:spLocks/>
          </p:cNvSpPr>
          <p:nvPr/>
        </p:nvSpPr>
        <p:spPr>
          <a:xfrm>
            <a:off x="350152" y="262142"/>
            <a:ext cx="8371446" cy="4417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000" b="1" dirty="0"/>
              <a:t>7. Top 10 Recommended Countries</a:t>
            </a:r>
          </a:p>
          <a:p>
            <a:r>
              <a:rPr lang="en-US" sz="1200" b="1" dirty="0"/>
              <a:t>(Statistically)</a:t>
            </a:r>
            <a:endParaRPr lang="en-IN" sz="1200" b="1" dirty="0"/>
          </a:p>
        </p:txBody>
      </p:sp>
      <p:pic>
        <p:nvPicPr>
          <p:cNvPr id="2" name="Picture 1">
            <a:extLst>
              <a:ext uri="{FF2B5EF4-FFF2-40B4-BE49-F238E27FC236}">
                <a16:creationId xmlns:a16="http://schemas.microsoft.com/office/drawing/2014/main" id="{B7E4798B-647D-4A6E-BCEB-776ED7207E09}"/>
              </a:ext>
            </a:extLst>
          </p:cNvPr>
          <p:cNvPicPr>
            <a:picLocks noChangeAspect="1"/>
          </p:cNvPicPr>
          <p:nvPr/>
        </p:nvPicPr>
        <p:blipFill>
          <a:blip r:embed="rId3"/>
          <a:stretch>
            <a:fillRect/>
          </a:stretch>
        </p:blipFill>
        <p:spPr>
          <a:xfrm>
            <a:off x="932738" y="1400050"/>
            <a:ext cx="1023233" cy="2080573"/>
          </a:xfrm>
          <a:prstGeom prst="rect">
            <a:avLst/>
          </a:prstGeom>
        </p:spPr>
      </p:pic>
      <p:pic>
        <p:nvPicPr>
          <p:cNvPr id="6" name="Picture 5">
            <a:extLst>
              <a:ext uri="{FF2B5EF4-FFF2-40B4-BE49-F238E27FC236}">
                <a16:creationId xmlns:a16="http://schemas.microsoft.com/office/drawing/2014/main" id="{EF62C71B-069C-434E-95EA-A78CFDF96265}"/>
              </a:ext>
            </a:extLst>
          </p:cNvPr>
          <p:cNvPicPr>
            <a:picLocks noChangeAspect="1"/>
          </p:cNvPicPr>
          <p:nvPr/>
        </p:nvPicPr>
        <p:blipFill>
          <a:blip r:embed="rId4"/>
          <a:stretch>
            <a:fillRect/>
          </a:stretch>
        </p:blipFill>
        <p:spPr>
          <a:xfrm>
            <a:off x="3076575" y="780102"/>
            <a:ext cx="6067425" cy="4250054"/>
          </a:xfrm>
          <a:prstGeom prst="rect">
            <a:avLst/>
          </a:prstGeom>
        </p:spPr>
      </p:pic>
      <p:pic>
        <p:nvPicPr>
          <p:cNvPr id="7" name="Picture 6">
            <a:extLst>
              <a:ext uri="{FF2B5EF4-FFF2-40B4-BE49-F238E27FC236}">
                <a16:creationId xmlns:a16="http://schemas.microsoft.com/office/drawing/2014/main" id="{CB1EF5FA-99F1-4EC7-91F0-1B772662711A}"/>
              </a:ext>
            </a:extLst>
          </p:cNvPr>
          <p:cNvPicPr>
            <a:picLocks noChangeAspect="1"/>
          </p:cNvPicPr>
          <p:nvPr/>
        </p:nvPicPr>
        <p:blipFill>
          <a:blip r:embed="rId5"/>
          <a:stretch>
            <a:fillRect/>
          </a:stretch>
        </p:blipFill>
        <p:spPr>
          <a:xfrm>
            <a:off x="4181371" y="551502"/>
            <a:ext cx="4029075" cy="209550"/>
          </a:xfrm>
          <a:prstGeom prst="rect">
            <a:avLst/>
          </a:prstGeom>
        </p:spPr>
      </p:pic>
    </p:spTree>
    <p:extLst>
      <p:ext uri="{BB962C8B-B14F-4D97-AF65-F5344CB8AC3E}">
        <p14:creationId xmlns:p14="http://schemas.microsoft.com/office/powerpoint/2010/main" val="1451059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2206" name="Google Shape;2206;p34"/>
          <p:cNvSpPr txBox="1">
            <a:spLocks noGrp="1"/>
          </p:cNvSpPr>
          <p:nvPr>
            <p:ph type="ctrTitle" idx="4294967295"/>
          </p:nvPr>
        </p:nvSpPr>
        <p:spPr>
          <a:xfrm>
            <a:off x="2768600" y="20406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3076</TotalTime>
  <Words>821</Words>
  <Application>Microsoft Office PowerPoint</Application>
  <PresentationFormat>On-screen Show (16:9)</PresentationFormat>
  <Paragraphs>110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Barlow Light</vt:lpstr>
      <vt:lpstr>Raleway Thin</vt:lpstr>
      <vt:lpstr>Gaoler template</vt:lpstr>
      <vt:lpstr>HELP International NGO Funding   </vt:lpstr>
      <vt:lpstr>1. Overview</vt:lpstr>
      <vt:lpstr>2. Technical Approach </vt:lpstr>
      <vt:lpstr>  </vt:lpstr>
      <vt:lpstr>  </vt:lpstr>
      <vt:lpstr>  </vt:lpstr>
      <vt:lpstr>  </vt:lpstr>
      <vt:lpstr>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 Pointer Technique</dc:title>
  <cp:lastModifiedBy>Sheetal Atre</cp:lastModifiedBy>
  <cp:revision>382</cp:revision>
  <dcterms:modified xsi:type="dcterms:W3CDTF">2021-02-27T13:56:38Z</dcterms:modified>
</cp:coreProperties>
</file>