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2.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68" r:id="rId6"/>
    <p:sldId id="260" r:id="rId7"/>
    <p:sldId id="259" r:id="rId8"/>
    <p:sldId id="269" r:id="rId9"/>
    <p:sldId id="272" r:id="rId10"/>
    <p:sldId id="283" r:id="rId11"/>
    <p:sldId id="263" r:id="rId12"/>
    <p:sldId id="284" r:id="rId13"/>
    <p:sldId id="262" r:id="rId14"/>
    <p:sldId id="286" r:id="rId15"/>
    <p:sldId id="273" r:id="rId16"/>
    <p:sldId id="287" r:id="rId17"/>
    <p:sldId id="285"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varScale="1">
        <p:scale>
          <a:sx n="76" d="100"/>
          <a:sy n="76" d="100"/>
        </p:scale>
        <p:origin x="540" y="8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Series 1</c:v>
                </c:pt>
              </c:strCache>
            </c:strRef>
          </c:tx>
          <c:dPt>
            <c:idx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1-11ED-1049-82C3-207A44D401A5}"/>
              </c:ext>
            </c:extLst>
          </c:dPt>
          <c:dPt>
            <c:idx val="1"/>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3-11ED-1049-82C3-207A44D401A5}"/>
              </c:ext>
            </c:extLst>
          </c:dPt>
          <c:dPt>
            <c:idx val="2"/>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5-11ED-1049-82C3-207A44D401A5}"/>
              </c:ext>
            </c:extLst>
          </c:dPt>
          <c:dPt>
            <c:idx val="3"/>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7-11ED-1049-82C3-207A44D401A5}"/>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8-11ED-1049-82C3-207A44D401A5}"/>
            </c:ext>
          </c:extLst>
        </c:ser>
        <c:ser>
          <c:idx val="1"/>
          <c:order val="1"/>
          <c:tx>
            <c:strRef>
              <c:f>Sheet1!$C$1</c:f>
              <c:strCache>
                <c:ptCount val="1"/>
                <c:pt idx="0">
                  <c:v>Series 2</c:v>
                </c:pt>
              </c:strCache>
            </c:strRef>
          </c:tx>
          <c:spPr>
            <a:ln>
              <a:solidFill>
                <a:schemeClr val="bg1"/>
              </a:solidFill>
            </a:ln>
          </c:spPr>
          <c:dPt>
            <c:idx val="0"/>
            <c:bubble3D val="0"/>
            <c:spPr>
              <a:solidFill>
                <a:schemeClr val="accent1"/>
              </a:solidFill>
              <a:ln>
                <a:solidFill>
                  <a:schemeClr val="bg1"/>
                </a:solidFill>
              </a:ln>
              <a:effectLst/>
            </c:spPr>
            <c:extLst xmlns:c16r2="http://schemas.microsoft.com/office/drawing/2015/06/chart">
              <c:ext xmlns:c16="http://schemas.microsoft.com/office/drawing/2014/chart" uri="{C3380CC4-5D6E-409C-BE32-E72D297353CC}">
                <c16:uniqueId val="{0000000A-11ED-1049-82C3-207A44D401A5}"/>
              </c:ext>
            </c:extLst>
          </c:dPt>
          <c:dPt>
            <c:idx val="1"/>
            <c:bubble3D val="0"/>
            <c:spPr>
              <a:solidFill>
                <a:schemeClr val="accent2"/>
              </a:solidFill>
              <a:ln>
                <a:solidFill>
                  <a:schemeClr val="bg1"/>
                </a:solidFill>
              </a:ln>
              <a:effectLst/>
            </c:spPr>
            <c:extLst xmlns:c16r2="http://schemas.microsoft.com/office/drawing/2015/06/chart">
              <c:ext xmlns:c16="http://schemas.microsoft.com/office/drawing/2014/chart" uri="{C3380CC4-5D6E-409C-BE32-E72D297353CC}">
                <c16:uniqueId val="{0000000C-11ED-1049-82C3-207A44D401A5}"/>
              </c:ext>
            </c:extLst>
          </c:dPt>
          <c:dPt>
            <c:idx val="2"/>
            <c:bubble3D val="0"/>
            <c:spPr>
              <a:solidFill>
                <a:schemeClr val="accent3"/>
              </a:solidFill>
              <a:ln>
                <a:solidFill>
                  <a:schemeClr val="bg1"/>
                </a:solidFill>
              </a:ln>
              <a:effectLst/>
            </c:spPr>
            <c:extLst xmlns:c16r2="http://schemas.microsoft.com/office/drawing/2015/06/chart">
              <c:ext xmlns:c16="http://schemas.microsoft.com/office/drawing/2014/chart" uri="{C3380CC4-5D6E-409C-BE32-E72D297353CC}">
                <c16:uniqueId val="{0000000E-11ED-1049-82C3-207A44D401A5}"/>
              </c:ext>
            </c:extLst>
          </c:dPt>
          <c:dPt>
            <c:idx val="3"/>
            <c:bubble3D val="0"/>
            <c:spPr>
              <a:solidFill>
                <a:schemeClr val="accent4"/>
              </a:solidFill>
              <a:ln>
                <a:solidFill>
                  <a:schemeClr val="bg1"/>
                </a:solidFill>
              </a:ln>
              <a:effectLst/>
            </c:spPr>
            <c:extLst xmlns:c16r2="http://schemas.microsoft.com/office/drawing/2015/06/chart">
              <c:ext xmlns:c16="http://schemas.microsoft.com/office/drawing/2014/chart" uri="{C3380CC4-5D6E-409C-BE32-E72D297353CC}">
                <c16:uniqueId val="{00000010-11ED-1049-82C3-207A44D401A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11-11ED-1049-82C3-207A44D401A5}"/>
            </c:ext>
          </c:extLst>
        </c:ser>
        <c:ser>
          <c:idx val="2"/>
          <c:order val="2"/>
          <c:tx>
            <c:strRef>
              <c:f>Sheet1!$D$1</c:f>
              <c:strCache>
                <c:ptCount val="1"/>
                <c:pt idx="0">
                  <c:v>Series 3</c:v>
                </c:pt>
              </c:strCache>
            </c:strRef>
          </c:tx>
          <c:spPr>
            <a:ln>
              <a:solidFill>
                <a:schemeClr val="bg1"/>
              </a:solidFill>
            </a:ln>
          </c:spPr>
          <c:dPt>
            <c:idx val="0"/>
            <c:bubble3D val="0"/>
            <c:spPr>
              <a:solidFill>
                <a:schemeClr val="accent1"/>
              </a:solidFill>
              <a:ln>
                <a:solidFill>
                  <a:schemeClr val="bg1"/>
                </a:solidFill>
              </a:ln>
              <a:effectLst/>
            </c:spPr>
            <c:extLst xmlns:c16r2="http://schemas.microsoft.com/office/drawing/2015/06/chart">
              <c:ext xmlns:c16="http://schemas.microsoft.com/office/drawing/2014/chart" uri="{C3380CC4-5D6E-409C-BE32-E72D297353CC}">
                <c16:uniqueId val="{00000013-11ED-1049-82C3-207A44D401A5}"/>
              </c:ext>
            </c:extLst>
          </c:dPt>
          <c:dPt>
            <c:idx val="1"/>
            <c:bubble3D val="0"/>
            <c:spPr>
              <a:solidFill>
                <a:schemeClr val="accent2"/>
              </a:solidFill>
              <a:ln>
                <a:solidFill>
                  <a:schemeClr val="bg1"/>
                </a:solidFill>
              </a:ln>
              <a:effectLst/>
            </c:spPr>
            <c:extLst xmlns:c16r2="http://schemas.microsoft.com/office/drawing/2015/06/chart">
              <c:ext xmlns:c16="http://schemas.microsoft.com/office/drawing/2014/chart" uri="{C3380CC4-5D6E-409C-BE32-E72D297353CC}">
                <c16:uniqueId val="{00000015-11ED-1049-82C3-207A44D401A5}"/>
              </c:ext>
            </c:extLst>
          </c:dPt>
          <c:dPt>
            <c:idx val="2"/>
            <c:bubble3D val="0"/>
            <c:spPr>
              <a:solidFill>
                <a:schemeClr val="accent3"/>
              </a:solidFill>
              <a:ln>
                <a:solidFill>
                  <a:schemeClr val="bg1"/>
                </a:solidFill>
              </a:ln>
              <a:effectLst/>
            </c:spPr>
            <c:extLst xmlns:c16r2="http://schemas.microsoft.com/office/drawing/2015/06/chart">
              <c:ext xmlns:c16="http://schemas.microsoft.com/office/drawing/2014/chart" uri="{C3380CC4-5D6E-409C-BE32-E72D297353CC}">
                <c16:uniqueId val="{00000017-11ED-1049-82C3-207A44D401A5}"/>
              </c:ext>
            </c:extLst>
          </c:dPt>
          <c:dPt>
            <c:idx val="3"/>
            <c:bubble3D val="0"/>
            <c:spPr>
              <a:solidFill>
                <a:schemeClr val="accent4"/>
              </a:solidFill>
              <a:ln>
                <a:solidFill>
                  <a:schemeClr val="bg1"/>
                </a:solidFill>
              </a:ln>
              <a:effectLst/>
            </c:spPr>
            <c:extLst xmlns:c16r2="http://schemas.microsoft.com/office/drawing/2015/06/chart">
              <c:ext xmlns:c16="http://schemas.microsoft.com/office/drawing/2014/chart" uri="{C3380CC4-5D6E-409C-BE32-E72D297353CC}">
                <c16:uniqueId val="{00000019-11ED-1049-82C3-207A44D401A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24-Feb-24</a:t>
            </a:fld>
            <a:endParaRPr lang="en-US" dirty="0"/>
          </a:p>
        </p:txBody>
      </p:sp>
      <p:sp>
        <p:nvSpPr>
          <p:cNvPr id="4" name="Footer Placeholder 3">
            <a:extLst>
              <a:ext uri="{FF2B5EF4-FFF2-40B4-BE49-F238E27FC236}">
                <a16:creationId xmlns=""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24-Feb-24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230CFA-805A-4FD3-B3A0-DAAA5993DA17}" type="slidenum">
              <a:rPr lang="en-US" noProof="0" smtClean="0"/>
              <a:t>12</a:t>
            </a:fld>
            <a:endParaRPr lang="en-US" noProof="0" dirty="0"/>
          </a:p>
        </p:txBody>
      </p:sp>
    </p:spTree>
    <p:extLst>
      <p:ext uri="{BB962C8B-B14F-4D97-AF65-F5344CB8AC3E}">
        <p14:creationId xmlns:p14="http://schemas.microsoft.com/office/powerpoint/2010/main" val="3579470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smtClean="0"/>
              <a:t>Click icon to add picture</a:t>
            </a:r>
            <a:endParaRPr lang="en-US" noProof="0" dirty="0"/>
          </a:p>
        </p:txBody>
      </p:sp>
      <p:sp>
        <p:nvSpPr>
          <p:cNvPr id="2" name="Title 1" title="Title">
            <a:extLst>
              <a:ext uri="{FF2B5EF4-FFF2-40B4-BE49-F238E27FC236}">
                <a16:creationId xmlns=""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ardekho.com/" TargetMode="External"/><Relationship Id="rId2" Type="http://schemas.openxmlformats.org/officeDocument/2006/relationships/hyperlink" Target="https://www.cartrade.com/" TargetMode="External"/><Relationship Id="rId1" Type="http://schemas.openxmlformats.org/officeDocument/2006/relationships/slideLayout" Target="../slideLayouts/slideLayout12.xml"/><Relationship Id="rId5" Type="http://schemas.openxmlformats.org/officeDocument/2006/relationships/hyperlink" Target="https://www.rentalcars.com/?affiliateCode=google&amp;preflang=us&amp;label=generic-zScgnf4KMGkANFVZv*thvgS507740556694&amp;ws=&amp;ppc_placement=&amp;ppc_target=&amp;ppc_param1=&amp;ppc_param2=&amp;aceid=&amp;adposition=&amp;ppc_network=g&amp;feeditemid=&amp;ppc_targetid=kwd-21068310&amp;loc_physical_ms=1007785&amp;loc_interest_ms=&amp;ppc_device=c&amp;ppc_devicemodel=&amp;gclid=CjwKCAiAvriMBhAuEiwA8Cs5la5YOWWKWvFWbz75cw8fp-_cT3F-WoROfLIPgLYP79-iMi74voBUIBoCNSQQAvD_BwE" TargetMode="External"/><Relationship Id="rId4" Type="http://schemas.openxmlformats.org/officeDocument/2006/relationships/hyperlink" Target="https://www.expedia.com/Cars?semcid=US.MULTILOBC.GOOGLE.GT-c-EN.CAR&amp;semdtl=a111753350006.b1111352120262.r1.g1kwd-21068310.i1.d1521067564854.e1c.j11007785.k1.f1.n1.l1g.h1e.m1&amp;gclid=CjwKCAiAvriMBhAuEiwA8Cs5ldLXMElV1ggcuZuKd0g3wGo67EOIFiCW4eftmRyNkadVjXyIjMyADBoC0RcQAvD_Bw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 xmlns:a16="http://schemas.microsoft.com/office/drawing/2014/main" id="{257F6BCE-75BB-4ECD-BEA5-21C36A9CC0E9}"/>
              </a:ext>
              <a:ext uri="{C183D7F6-B498-43B3-948B-1728B52AA6E4}">
                <adec:decorative xmlns=""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a:xfrm>
            <a:off x="137791" y="1720911"/>
            <a:ext cx="4428523" cy="5137089"/>
          </a:xfrm>
        </p:spPr>
      </p:pic>
      <p:sp>
        <p:nvSpPr>
          <p:cNvPr id="21" name="TextBox 20">
            <a:extLst>
              <a:ext uri="{FF2B5EF4-FFF2-40B4-BE49-F238E27FC236}">
                <a16:creationId xmlns="" xmlns:a16="http://schemas.microsoft.com/office/drawing/2014/main" id="{FC9A1C71-347B-44A9-88B4-692D9731582D}"/>
              </a:ext>
            </a:extLst>
          </p:cNvPr>
          <p:cNvSpPr txBox="1"/>
          <p:nvPr/>
        </p:nvSpPr>
        <p:spPr>
          <a:xfrm>
            <a:off x="1152807" y="4907808"/>
            <a:ext cx="184731" cy="307777"/>
          </a:xfrm>
          <a:prstGeom prst="rect">
            <a:avLst/>
          </a:prstGeom>
          <a:noFill/>
        </p:spPr>
        <p:txBody>
          <a:bodyPr wrap="none" rtlCol="0">
            <a:spAutoFit/>
          </a:bodyPr>
          <a:lstStyle/>
          <a:p>
            <a:endParaRPr lang="en-US" sz="1400" dirty="0">
              <a:solidFill>
                <a:schemeClr val="bg1"/>
              </a:solidFill>
              <a:latin typeface="Calibri Light" panose="020F0302020204030204" pitchFamily="34" charset="0"/>
              <a:cs typeface="Calibri Light" panose="020F0302020204030204" pitchFamily="34" charset="0"/>
            </a:endParaRPr>
          </a:p>
        </p:txBody>
      </p:sp>
      <p:sp>
        <p:nvSpPr>
          <p:cNvPr id="2" name="Title 1">
            <a:extLst>
              <a:ext uri="{FF2B5EF4-FFF2-40B4-BE49-F238E27FC236}">
                <a16:creationId xmlns="" xmlns:a16="http://schemas.microsoft.com/office/drawing/2014/main" id="{3D638ACE-163E-40EB-A458-E794C67EA2A6}"/>
              </a:ext>
            </a:extLst>
          </p:cNvPr>
          <p:cNvSpPr>
            <a:spLocks noGrp="1"/>
          </p:cNvSpPr>
          <p:nvPr>
            <p:ph type="ctrTitle"/>
          </p:nvPr>
        </p:nvSpPr>
        <p:spPr>
          <a:xfrm>
            <a:off x="5370491" y="2006084"/>
            <a:ext cx="6375042" cy="2411370"/>
          </a:xfrm>
        </p:spPr>
        <p:txBody>
          <a:bodyPr>
            <a:normAutofit/>
          </a:bodyPr>
          <a:lstStyle/>
          <a:p>
            <a:pPr algn="ctr"/>
            <a:r>
              <a:rPr lang="en-US" sz="4800" dirty="0" smtClean="0"/>
              <a:t> Car Rental Website</a:t>
            </a:r>
            <a:r>
              <a:rPr lang="en-US" dirty="0" smtClean="0"/>
              <a:t/>
            </a:r>
            <a:br>
              <a:rPr lang="en-US" dirty="0" smtClean="0"/>
            </a:br>
            <a:r>
              <a:rPr lang="en-US" sz="3200" dirty="0" smtClean="0"/>
              <a:t>Guide : Ms. Swati </a:t>
            </a:r>
            <a:r>
              <a:rPr lang="en-US" sz="3200" dirty="0" err="1" smtClean="0"/>
              <a:t>Gajbhiye</a:t>
            </a:r>
            <a:endParaRPr lang="en-US" dirty="0"/>
          </a:p>
        </p:txBody>
      </p:sp>
      <p:sp>
        <p:nvSpPr>
          <p:cNvPr id="3" name="Subtitle 2">
            <a:extLst>
              <a:ext uri="{FF2B5EF4-FFF2-40B4-BE49-F238E27FC236}">
                <a16:creationId xmlns="" xmlns:a16="http://schemas.microsoft.com/office/drawing/2014/main" id="{5C9205DF-8F5E-49F7-B00E-6F58293F5130}"/>
              </a:ext>
            </a:extLst>
          </p:cNvPr>
          <p:cNvSpPr>
            <a:spLocks noGrp="1"/>
          </p:cNvSpPr>
          <p:nvPr>
            <p:ph type="subTitle" idx="1"/>
          </p:nvPr>
        </p:nvSpPr>
        <p:spPr>
          <a:xfrm>
            <a:off x="4965218" y="5097804"/>
            <a:ext cx="7185587" cy="1257574"/>
          </a:xfrm>
        </p:spPr>
        <p:txBody>
          <a:bodyPr/>
          <a:lstStyle/>
          <a:p>
            <a:r>
              <a:rPr lang="en-US" b="1" dirty="0" smtClean="0"/>
              <a:t>Members: Sheetal Gupta </a:t>
            </a:r>
            <a:r>
              <a:rPr lang="en-US" b="1" dirty="0"/>
              <a:t>T</a:t>
            </a:r>
            <a:r>
              <a:rPr lang="en-US" b="1" dirty="0" smtClean="0"/>
              <a:t>E6-18</a:t>
            </a:r>
          </a:p>
          <a:p>
            <a:r>
              <a:rPr lang="en-US" b="1"/>
              <a:t>	</a:t>
            </a:r>
            <a:endParaRPr lang="en-US" b="1" dirty="0"/>
          </a:p>
        </p:txBody>
      </p:sp>
      <p:sp>
        <p:nvSpPr>
          <p:cNvPr id="4" name="TextBox 3"/>
          <p:cNvSpPr txBox="1"/>
          <p:nvPr/>
        </p:nvSpPr>
        <p:spPr>
          <a:xfrm>
            <a:off x="888642" y="294749"/>
            <a:ext cx="7784952" cy="1200329"/>
          </a:xfrm>
          <a:prstGeom prst="rect">
            <a:avLst/>
          </a:prstGeom>
          <a:noFill/>
        </p:spPr>
        <p:txBody>
          <a:bodyPr wrap="square" rtlCol="0">
            <a:spAutoFit/>
          </a:bodyPr>
          <a:lstStyle/>
          <a:p>
            <a:pPr marL="12065" marR="5080" indent="1270" algn="ctr">
              <a:lnSpc>
                <a:spcPct val="100000"/>
              </a:lnSpc>
              <a:spcBef>
                <a:spcPts val="125"/>
              </a:spcBef>
            </a:pPr>
            <a:r>
              <a:rPr lang="en-US" b="1" spc="20" dirty="0">
                <a:solidFill>
                  <a:schemeClr val="bg1"/>
                </a:solidFill>
                <a:latin typeface="Arial"/>
                <a:cs typeface="Arial"/>
              </a:rPr>
              <a:t>DEPARTMENT </a:t>
            </a:r>
            <a:r>
              <a:rPr lang="en-US" b="1" spc="15" dirty="0">
                <a:solidFill>
                  <a:schemeClr val="bg1"/>
                </a:solidFill>
                <a:latin typeface="Arial"/>
                <a:cs typeface="Arial"/>
              </a:rPr>
              <a:t>OF </a:t>
            </a:r>
            <a:r>
              <a:rPr lang="en-US" b="1" spc="20" dirty="0">
                <a:solidFill>
                  <a:schemeClr val="bg1"/>
                </a:solidFill>
                <a:latin typeface="Arial"/>
                <a:cs typeface="Arial"/>
              </a:rPr>
              <a:t>INFORMATION </a:t>
            </a:r>
            <a:r>
              <a:rPr lang="en-US" b="1" spc="15" dirty="0">
                <a:solidFill>
                  <a:schemeClr val="bg1"/>
                </a:solidFill>
                <a:latin typeface="Arial"/>
                <a:cs typeface="Arial"/>
              </a:rPr>
              <a:t>TECHNOLOGY  SHAH</a:t>
            </a:r>
            <a:r>
              <a:rPr lang="en-US" b="1" spc="-75" dirty="0">
                <a:solidFill>
                  <a:schemeClr val="bg1"/>
                </a:solidFill>
                <a:latin typeface="Arial"/>
                <a:cs typeface="Arial"/>
              </a:rPr>
              <a:t> </a:t>
            </a:r>
            <a:r>
              <a:rPr lang="en-US" b="1" spc="15" dirty="0">
                <a:solidFill>
                  <a:schemeClr val="bg1"/>
                </a:solidFill>
                <a:latin typeface="Arial"/>
                <a:cs typeface="Arial"/>
              </a:rPr>
              <a:t>&amp;</a:t>
            </a:r>
            <a:r>
              <a:rPr lang="en-US" b="1" spc="-5" dirty="0">
                <a:solidFill>
                  <a:schemeClr val="bg1"/>
                </a:solidFill>
                <a:latin typeface="Arial"/>
                <a:cs typeface="Arial"/>
              </a:rPr>
              <a:t> </a:t>
            </a:r>
            <a:r>
              <a:rPr lang="en-US" b="1" spc="25" dirty="0">
                <a:solidFill>
                  <a:schemeClr val="bg1"/>
                </a:solidFill>
                <a:latin typeface="Arial"/>
                <a:cs typeface="Arial"/>
              </a:rPr>
              <a:t>ANCHOR</a:t>
            </a:r>
            <a:r>
              <a:rPr lang="en-US" b="1" spc="-150" dirty="0">
                <a:solidFill>
                  <a:schemeClr val="bg1"/>
                </a:solidFill>
                <a:latin typeface="Arial"/>
                <a:cs typeface="Arial"/>
              </a:rPr>
              <a:t> </a:t>
            </a:r>
            <a:r>
              <a:rPr lang="en-US" b="1" spc="20" dirty="0">
                <a:solidFill>
                  <a:schemeClr val="bg1"/>
                </a:solidFill>
                <a:latin typeface="Arial"/>
                <a:cs typeface="Arial"/>
              </a:rPr>
              <a:t>KUTCHHI</a:t>
            </a:r>
            <a:r>
              <a:rPr lang="en-US" b="1" spc="-150" dirty="0">
                <a:solidFill>
                  <a:schemeClr val="bg1"/>
                </a:solidFill>
                <a:latin typeface="Arial"/>
                <a:cs typeface="Arial"/>
              </a:rPr>
              <a:t> </a:t>
            </a:r>
            <a:r>
              <a:rPr lang="en-US" b="1" spc="10" dirty="0">
                <a:solidFill>
                  <a:schemeClr val="bg1"/>
                </a:solidFill>
                <a:latin typeface="Arial"/>
                <a:cs typeface="Arial"/>
              </a:rPr>
              <a:t>ENGINEERING</a:t>
            </a:r>
            <a:r>
              <a:rPr lang="en-US" b="1" spc="-185" dirty="0">
                <a:solidFill>
                  <a:schemeClr val="bg1"/>
                </a:solidFill>
                <a:latin typeface="Arial"/>
                <a:cs typeface="Arial"/>
              </a:rPr>
              <a:t> </a:t>
            </a:r>
            <a:r>
              <a:rPr lang="en-US" b="1" spc="20" dirty="0">
                <a:solidFill>
                  <a:schemeClr val="bg1"/>
                </a:solidFill>
                <a:latin typeface="Arial"/>
                <a:cs typeface="Arial"/>
              </a:rPr>
              <a:t>COLLEGE  CHEMBUR,</a:t>
            </a:r>
            <a:r>
              <a:rPr lang="en-US" b="1" spc="-155" dirty="0">
                <a:solidFill>
                  <a:schemeClr val="bg1"/>
                </a:solidFill>
                <a:latin typeface="Arial"/>
                <a:cs typeface="Arial"/>
              </a:rPr>
              <a:t> </a:t>
            </a:r>
            <a:r>
              <a:rPr lang="en-US" b="1" dirty="0">
                <a:solidFill>
                  <a:schemeClr val="bg1"/>
                </a:solidFill>
                <a:latin typeface="Arial"/>
                <a:cs typeface="Arial"/>
              </a:rPr>
              <a:t>MUMBAI-400088.</a:t>
            </a:r>
            <a:endParaRPr lang="en-US" dirty="0">
              <a:solidFill>
                <a:schemeClr val="bg1"/>
              </a:solidFill>
              <a:latin typeface="Arial"/>
              <a:cs typeface="Arial"/>
            </a:endParaRPr>
          </a:p>
          <a:p>
            <a:pPr algn="ctr">
              <a:lnSpc>
                <a:spcPct val="100000"/>
              </a:lnSpc>
              <a:spcBef>
                <a:spcPts val="10"/>
              </a:spcBef>
            </a:pPr>
            <a:r>
              <a:rPr lang="en-US" b="1" spc="25" dirty="0">
                <a:solidFill>
                  <a:schemeClr val="bg1"/>
                </a:solidFill>
                <a:latin typeface="Arial"/>
                <a:cs typeface="Arial"/>
              </a:rPr>
              <a:t>Academic </a:t>
            </a:r>
            <a:r>
              <a:rPr lang="en-US" b="1" spc="15" dirty="0">
                <a:solidFill>
                  <a:schemeClr val="bg1"/>
                </a:solidFill>
                <a:latin typeface="Arial"/>
                <a:cs typeface="Arial"/>
              </a:rPr>
              <a:t>Year</a:t>
            </a:r>
            <a:r>
              <a:rPr lang="en-US" b="1" spc="15">
                <a:solidFill>
                  <a:schemeClr val="bg1"/>
                </a:solidFill>
                <a:latin typeface="Arial"/>
                <a:cs typeface="Arial"/>
              </a:rPr>
              <a:t>:</a:t>
            </a:r>
            <a:r>
              <a:rPr lang="en-US" b="1" spc="-325">
                <a:solidFill>
                  <a:schemeClr val="bg1"/>
                </a:solidFill>
                <a:latin typeface="Arial"/>
                <a:cs typeface="Arial"/>
              </a:rPr>
              <a:t> </a:t>
            </a:r>
            <a:r>
              <a:rPr lang="en-US" b="1" spc="10" smtClean="0">
                <a:solidFill>
                  <a:schemeClr val="bg1"/>
                </a:solidFill>
                <a:latin typeface="Arial"/>
                <a:cs typeface="Arial"/>
              </a:rPr>
              <a:t>2021-22</a:t>
            </a:r>
            <a:endParaRPr lang="en-US" dirty="0">
              <a:solidFill>
                <a:schemeClr val="bg1"/>
              </a:solidFill>
              <a:latin typeface="Arial"/>
              <a:cs typeface="Arial"/>
            </a:endParaRPr>
          </a:p>
          <a:p>
            <a:endParaRPr lang="en-US" dirty="0">
              <a:solidFill>
                <a:schemeClr val="bg1"/>
              </a:solidFill>
            </a:endParaRPr>
          </a:p>
        </p:txBody>
      </p:sp>
      <p:sp>
        <p:nvSpPr>
          <p:cNvPr id="10" name="object 4"/>
          <p:cNvSpPr/>
          <p:nvPr/>
        </p:nvSpPr>
        <p:spPr>
          <a:xfrm>
            <a:off x="137791" y="278313"/>
            <a:ext cx="750851" cy="66184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80699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 xmlns:a16="http://schemas.microsoft.com/office/drawing/2014/main" id="{92896B42-4638-40D0-8887-7AB8D1D86B3D}"/>
              </a:ext>
            </a:extLst>
          </p:cNvPr>
          <p:cNvSpPr>
            <a:spLocks noGrp="1"/>
          </p:cNvSpPr>
          <p:nvPr>
            <p:ph type="title"/>
          </p:nvPr>
        </p:nvSpPr>
        <p:spPr/>
        <p:txBody>
          <a:bodyPr/>
          <a:lstStyle/>
          <a:p>
            <a:r>
              <a:rPr lang="en-US" b="0" dirty="0" smtClean="0"/>
              <a:t>Comparative Analysis</a:t>
            </a:r>
            <a:endParaRPr lang="en-US" b="0" dirty="0"/>
          </a:p>
        </p:txBody>
      </p:sp>
      <p:sp>
        <p:nvSpPr>
          <p:cNvPr id="33" name="Text Placeholder 32">
            <a:extLst>
              <a:ext uri="{FF2B5EF4-FFF2-40B4-BE49-F238E27FC236}">
                <a16:creationId xmlns="" xmlns:a16="http://schemas.microsoft.com/office/drawing/2014/main" id="{7CFD0302-279C-8A48-9E27-AD5B08D6501E}"/>
              </a:ext>
            </a:extLst>
          </p:cNvPr>
          <p:cNvSpPr>
            <a:spLocks noGrp="1"/>
          </p:cNvSpPr>
          <p:nvPr>
            <p:ph type="body" sz="quarter" idx="19"/>
          </p:nvPr>
        </p:nvSpPr>
        <p:spPr>
          <a:xfrm>
            <a:off x="531814" y="1519708"/>
            <a:ext cx="6010654" cy="4478180"/>
          </a:xfrm>
        </p:spPr>
        <p:txBody>
          <a:bodyPr/>
          <a:lstStyle/>
          <a:p>
            <a:pPr marL="342900" lvl="0" indent="-342900" algn="just">
              <a:spcBef>
                <a:spcPts val="0"/>
              </a:spcBef>
              <a:buSzPts val="1440"/>
              <a:buFont typeface="Noto Sans Symbols"/>
              <a:buChar char="❖"/>
            </a:pPr>
            <a:r>
              <a:rPr lang="en-US" sz="1600" b="1" dirty="0">
                <a:solidFill>
                  <a:schemeClr val="lt1"/>
                </a:solidFill>
                <a:latin typeface="Times New Roman" panose="02020603050405020304" pitchFamily="18" charset="0"/>
                <a:cs typeface="Times New Roman" panose="02020603050405020304" pitchFamily="18" charset="0"/>
              </a:rPr>
              <a:t>EXISTING SYSTEM:</a:t>
            </a:r>
          </a:p>
          <a:p>
            <a:pPr algn="just"/>
            <a:r>
              <a:rPr lang="en-US" sz="1600" dirty="0">
                <a:latin typeface="Times New Roman" panose="02020603050405020304" pitchFamily="18" charset="0"/>
                <a:cs typeface="Times New Roman" panose="02020603050405020304" pitchFamily="18" charset="0"/>
              </a:rPr>
              <a:t>Despite the fact that Car rental has many advantages for customers, businesses, and society, there are still some areas of concern that need to be addressed.</a:t>
            </a:r>
          </a:p>
          <a:p>
            <a:pPr algn="just"/>
            <a:r>
              <a:rPr lang="en-US" sz="1600" dirty="0">
                <a:latin typeface="Times New Roman" panose="02020603050405020304" pitchFamily="18" charset="0"/>
                <a:cs typeface="Times New Roman" panose="02020603050405020304" pitchFamily="18" charset="0"/>
              </a:rPr>
              <a:t>One of them is that customers find it exhausting to make time from there busy schedule or people in rural areas have to go to big cities; it takes a long time, and even after hustling for a long period, some individuals are unable to purchase their preferred vehicles or automobiles.</a:t>
            </a:r>
          </a:p>
          <a:p>
            <a:pPr algn="just"/>
            <a:r>
              <a:rPr lang="en-US" sz="1600" dirty="0">
                <a:latin typeface="Times New Roman" panose="02020603050405020304" pitchFamily="18" charset="0"/>
                <a:cs typeface="Times New Roman" panose="02020603050405020304" pitchFamily="18" charset="0"/>
              </a:rPr>
              <a:t>When we look at different discounts and sale periods, we find that they are relatively limited and that they are not need to be accessible at every showroom. Many customers experience a financial issue at the time;</a:t>
            </a:r>
          </a:p>
          <a:p>
            <a:pPr algn="just"/>
            <a:r>
              <a:rPr lang="en-US" sz="1600" dirty="0">
                <a:latin typeface="Times New Roman" panose="02020603050405020304" pitchFamily="18" charset="0"/>
                <a:cs typeface="Times New Roman" panose="02020603050405020304" pitchFamily="18" charset="0"/>
              </a:rPr>
              <a:t>Return policies in offline showrooms aren't always in place; for example, people buy products, and showroom managers may exchange them due to high demand; when customers return home, they don’t feel satisfied, but they can't help themselves because some shops explicitly state that they don't follow return policies.</a:t>
            </a:r>
          </a:p>
          <a:p>
            <a:pPr lvl="0" algn="just">
              <a:buSzPts val="1440"/>
            </a:pPr>
            <a:endParaRPr lang="en-US" sz="1600" dirty="0">
              <a:latin typeface="Times New Roman" panose="02020603050405020304" pitchFamily="18" charset="0"/>
              <a:cs typeface="Times New Roman" panose="02020603050405020304" pitchFamily="18" charset="0"/>
            </a:endParaRPr>
          </a:p>
        </p:txBody>
      </p:sp>
      <p:graphicFrame>
        <p:nvGraphicFramePr>
          <p:cNvPr id="34" name="Chart Placeholder 24" descr="Cylindrical chart">
            <a:extLst>
              <a:ext uri="{FF2B5EF4-FFF2-40B4-BE49-F238E27FC236}">
                <a16:creationId xmlns=""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039942334"/>
              </p:ext>
            </p:extLst>
          </p:nvPr>
        </p:nvGraphicFramePr>
        <p:xfrm>
          <a:off x="7122017" y="2060619"/>
          <a:ext cx="5034103" cy="3937267"/>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10042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4" name="Title 3"/>
          <p:cNvSpPr>
            <a:spLocks noGrp="1"/>
          </p:cNvSpPr>
          <p:nvPr>
            <p:ph type="title"/>
          </p:nvPr>
        </p:nvSpPr>
        <p:spPr/>
        <p:txBody>
          <a:bodyPr/>
          <a:lstStyle/>
          <a:p>
            <a:r>
              <a:rPr lang="en-US" dirty="0" smtClean="0"/>
              <a:t>Proposed System:</a:t>
            </a:r>
            <a:endParaRPr lang="en-US" dirty="0"/>
          </a:p>
        </p:txBody>
      </p:sp>
      <p:sp>
        <p:nvSpPr>
          <p:cNvPr id="5" name="Content Placeholder 4"/>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We have worked on “Car Rental Service”, So we have created a webpage about a car rental website where we have created three modules:</a:t>
            </a:r>
          </a:p>
          <a:p>
            <a:pPr algn="just"/>
            <a:r>
              <a:rPr lang="en-US" sz="2000" dirty="0">
                <a:latin typeface="Times New Roman" panose="02020603050405020304" pitchFamily="18" charset="0"/>
                <a:cs typeface="Times New Roman" panose="02020603050405020304" pitchFamily="18" charset="0"/>
              </a:rPr>
              <a:t> Users, Registered Users and Admin. Our page has various cars variety and user can book the car according to his/her requirements but for booking the car the user has to signup first and login by his/her </a:t>
            </a:r>
            <a:r>
              <a:rPr lang="en-US" sz="2000" dirty="0" err="1">
                <a:latin typeface="Times New Roman" panose="02020603050405020304" pitchFamily="18" charset="0"/>
                <a:cs typeface="Times New Roman" panose="02020603050405020304" pitchFamily="18" charset="0"/>
              </a:rPr>
              <a:t>userid</a:t>
            </a:r>
            <a:r>
              <a:rPr lang="en-US" sz="2000" dirty="0">
                <a:latin typeface="Times New Roman" panose="02020603050405020304" pitchFamily="18" charset="0"/>
                <a:cs typeface="Times New Roman" panose="02020603050405020304" pitchFamily="18" charset="0"/>
              </a:rPr>
              <a:t> and password. Registered users can access the overall webpage he/she can book the car, can generate invoice and can see the history whereas guest users can only access some parts of our project. While we also have Admin panel where admin has the all privileges or right to manage, view, delete and edit the user panel as well as admin can see the customers booked car, admin will able to add the cars and delete the cars in the user panel. Admin can see testimonials and keep it active or inactive as per his requirements. Admin can also see </a:t>
            </a:r>
            <a:r>
              <a:rPr lang="en-US" sz="2000" dirty="0" err="1">
                <a:latin typeface="Times New Roman" panose="02020603050405020304" pitchFamily="18" charset="0"/>
                <a:cs typeface="Times New Roman" panose="02020603050405020304" pitchFamily="18" charset="0"/>
              </a:rPr>
              <a:t>allthe</a:t>
            </a:r>
            <a:r>
              <a:rPr lang="en-US" sz="2000" dirty="0">
                <a:latin typeface="Times New Roman" panose="02020603050405020304" pitchFamily="18" charset="0"/>
                <a:cs typeface="Times New Roman" panose="02020603050405020304" pitchFamily="18" charset="0"/>
              </a:rPr>
              <a:t> queries and it will have a logout button from where admin can come out of the panel. Admin can manage the whole user panel and he/she can change the website according to their requirements like they can edit the contents and change the products.</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60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12</a:t>
            </a:fld>
            <a:endParaRPr lang="en-US" noProof="0" dirty="0"/>
          </a:p>
        </p:txBody>
      </p:sp>
      <p:sp>
        <p:nvSpPr>
          <p:cNvPr id="4" name="Title 3"/>
          <p:cNvSpPr>
            <a:spLocks noGrp="1"/>
          </p:cNvSpPr>
          <p:nvPr>
            <p:ph type="title"/>
          </p:nvPr>
        </p:nvSpPr>
        <p:spPr/>
        <p:txBody>
          <a:bodyPr/>
          <a:lstStyle/>
          <a:p>
            <a:r>
              <a:rPr lang="en-US" dirty="0" smtClean="0"/>
              <a:t>Language Used:</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dirty="0"/>
              <a:t>Software:</a:t>
            </a:r>
          </a:p>
          <a:p>
            <a:pPr marL="0" indent="0">
              <a:buNone/>
            </a:pPr>
            <a:r>
              <a:rPr lang="en-US" dirty="0" smtClean="0"/>
              <a:t>   	Visual </a:t>
            </a:r>
            <a:r>
              <a:rPr lang="en-US" dirty="0"/>
              <a:t>Studio Code</a:t>
            </a:r>
          </a:p>
          <a:p>
            <a:pPr>
              <a:buFont typeface="Wingdings" panose="05000000000000000000" pitchFamily="2" charset="2"/>
              <a:buChar char="Ø"/>
            </a:pPr>
            <a:r>
              <a:rPr lang="en-US" dirty="0"/>
              <a:t>Client Side Scripting:</a:t>
            </a:r>
          </a:p>
          <a:p>
            <a:pPr marL="0" indent="0">
              <a:buNone/>
            </a:pPr>
            <a:r>
              <a:rPr lang="en-US" dirty="0" smtClean="0"/>
              <a:t>	Html</a:t>
            </a:r>
            <a:r>
              <a:rPr lang="en-US" dirty="0"/>
              <a:t>, </a:t>
            </a:r>
            <a:r>
              <a:rPr lang="en-US" dirty="0" err="1"/>
              <a:t>Css</a:t>
            </a:r>
            <a:r>
              <a:rPr lang="en-US" dirty="0"/>
              <a:t>, </a:t>
            </a:r>
            <a:r>
              <a:rPr lang="en-US" dirty="0" err="1"/>
              <a:t>Js</a:t>
            </a:r>
            <a:endParaRPr lang="en-US" dirty="0"/>
          </a:p>
          <a:p>
            <a:pPr>
              <a:buFont typeface="Wingdings" panose="05000000000000000000" pitchFamily="2" charset="2"/>
              <a:buChar char="Ø"/>
            </a:pPr>
            <a:r>
              <a:rPr lang="en-US" dirty="0"/>
              <a:t>Server Side Scripting:</a:t>
            </a:r>
          </a:p>
          <a:p>
            <a:pPr marL="0" indent="0">
              <a:buNone/>
            </a:pPr>
            <a:r>
              <a:rPr lang="en-US" dirty="0" smtClean="0"/>
              <a:t>	PHP</a:t>
            </a:r>
            <a:endParaRPr lang="en-US" dirty="0"/>
          </a:p>
          <a:p>
            <a:pPr>
              <a:buFont typeface="Wingdings" panose="05000000000000000000" pitchFamily="2" charset="2"/>
              <a:buChar char="Ø"/>
            </a:pPr>
            <a:r>
              <a:rPr lang="en-US" dirty="0"/>
              <a:t>Database:</a:t>
            </a:r>
          </a:p>
          <a:p>
            <a:pPr marL="0" indent="0">
              <a:buNone/>
            </a:pPr>
            <a:r>
              <a:rPr lang="en-US" dirty="0" smtClean="0"/>
              <a:t>	</a:t>
            </a:r>
            <a:r>
              <a:rPr lang="en-US" dirty="0" err="1" smtClean="0"/>
              <a:t>MySql</a:t>
            </a:r>
            <a:endParaRPr lang="en-US" dirty="0"/>
          </a:p>
          <a:p>
            <a:pPr lvl="3">
              <a:buFont typeface="Wingdings" panose="05000000000000000000" pitchFamily="2" charset="2"/>
              <a:buChar char="ü"/>
            </a:pPr>
            <a:endParaRPr lang="en-US" sz="2000" dirty="0" smtClean="0"/>
          </a:p>
        </p:txBody>
      </p:sp>
    </p:spTree>
    <p:extLst>
      <p:ext uri="{BB962C8B-B14F-4D97-AF65-F5344CB8AC3E}">
        <p14:creationId xmlns:p14="http://schemas.microsoft.com/office/powerpoint/2010/main" val="531080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4" name="Title 3"/>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p:txBody>
          <a:bodyPr/>
          <a:lstStyle/>
          <a:p>
            <a:pPr algn="just"/>
            <a:r>
              <a:rPr lang="en-US" dirty="0"/>
              <a:t>This report concludes about car rental webpage according to this report the users, registered users can access the client side whereas most of the rights has been given to registered users. This project is helpful for those who want to purchase their dream car but they can’t because of price. So through our webpage they can purchase the dream car for rent etc. It has responsive design and good platform for users which had to bur rental car.</a:t>
            </a:r>
          </a:p>
          <a:p>
            <a:endParaRPr lang="en-US" dirty="0"/>
          </a:p>
        </p:txBody>
      </p:sp>
    </p:spTree>
    <p:extLst>
      <p:ext uri="{BB962C8B-B14F-4D97-AF65-F5344CB8AC3E}">
        <p14:creationId xmlns:p14="http://schemas.microsoft.com/office/powerpoint/2010/main" val="192670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4" name="Title 3"/>
          <p:cNvSpPr>
            <a:spLocks noGrp="1"/>
          </p:cNvSpPr>
          <p:nvPr>
            <p:ph type="title"/>
          </p:nvPr>
        </p:nvSpPr>
        <p:spPr/>
        <p:txBody>
          <a:bodyPr/>
          <a:lstStyle/>
          <a:p>
            <a:r>
              <a:rPr lang="en-US" dirty="0" smtClean="0"/>
              <a:t>References: </a:t>
            </a:r>
            <a:endParaRPr lang="en-US" dirty="0"/>
          </a:p>
        </p:txBody>
      </p:sp>
      <p:sp>
        <p:nvSpPr>
          <p:cNvPr id="5" name="Content Placeholder 4"/>
          <p:cNvSpPr>
            <a:spLocks noGrp="1"/>
          </p:cNvSpPr>
          <p:nvPr>
            <p:ph idx="1"/>
          </p:nvPr>
        </p:nvSpPr>
        <p:spPr>
          <a:solidFill>
            <a:schemeClr val="accent1">
              <a:lumMod val="10000"/>
              <a:lumOff val="90000"/>
            </a:schemeClr>
          </a:solidFill>
        </p:spPr>
        <p:txBody>
          <a:bodyPr/>
          <a:lstStyle/>
          <a:p>
            <a:pPr algn="just">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hlinkClick r:id="rId2"/>
              </a:rPr>
              <a:t>https://www.cartrade.com</a:t>
            </a:r>
            <a:r>
              <a:rPr lang="en-US" sz="2000" dirty="0" smtClean="0">
                <a:solidFill>
                  <a:schemeClr val="tx1"/>
                </a:solidFill>
                <a:latin typeface="Times New Roman" panose="02020603050405020304" pitchFamily="18" charset="0"/>
                <a:cs typeface="Times New Roman" panose="02020603050405020304" pitchFamily="18" charset="0"/>
                <a:hlinkClick r:id="rId2"/>
              </a:rPr>
              <a:t>/</a:t>
            </a:r>
            <a:endParaRPr lang="en-US" sz="2000" dirty="0" smtClean="0">
              <a:solidFill>
                <a:schemeClr val="tx1"/>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en-IN" sz="2000">
                <a:solidFill>
                  <a:schemeClr val="tx1"/>
                </a:solidFill>
                <a:latin typeface="Times New Roman" panose="02020603050405020304" pitchFamily="18" charset="0"/>
                <a:cs typeface="Times New Roman" panose="02020603050405020304" pitchFamily="18" charset="0"/>
                <a:hlinkClick r:id="rId3"/>
              </a:rPr>
              <a:t>https://www.cardekho.com/</a:t>
            </a:r>
            <a:endParaRPr lang="en-US" sz="2000">
              <a:solidFill>
                <a:schemeClr val="tx1"/>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en-IN" sz="2000">
                <a:solidFill>
                  <a:schemeClr val="tx1"/>
                </a:solidFill>
                <a:latin typeface="Times New Roman" panose="02020603050405020304" pitchFamily="18" charset="0"/>
                <a:cs typeface="Times New Roman" panose="02020603050405020304" pitchFamily="18" charset="0"/>
                <a:hlinkClick r:id="rId4"/>
              </a:rPr>
              <a:t>https://www.expedia.com/Cars?semcid=US.MULTILOBC.GOOGLE.GT-c-EN.CAR&amp;semdtl=a111753350006.b1111352120262.r1.g1kwd-21068310.i1.d1521067564854.e1c.j11007785.k1.f1.n1.l1g.h1e.m1&amp;gclid=CjwKCAiAvriMBhAuEiwA8Cs5ldLXMElV1ggcuZuKd0g3wGo67EOIFiCW4eftmRyNkadVjXyIjMyADBoC0RcQAvD_BwE</a:t>
            </a:r>
            <a:endParaRPr lang="en-US" sz="2000">
              <a:solidFill>
                <a:schemeClr val="tx1"/>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en-IN" sz="2000">
                <a:solidFill>
                  <a:schemeClr val="tx1"/>
                </a:solidFill>
                <a:latin typeface="Times New Roman" panose="02020603050405020304" pitchFamily="18" charset="0"/>
                <a:cs typeface="Times New Roman" panose="02020603050405020304" pitchFamily="18" charset="0"/>
                <a:hlinkClick r:id="rId5"/>
              </a:rPr>
              <a:t>https://www.rentalcars.com/?affiliateCode=google&amp;preflang=us&amp;label=generic-zScgnf4KMGkANFVZv*thvgS507740556694&amp;ws=&amp;ppc_placement=&amp;ppc_target=&amp;ppc_param1=&amp;ppc_param2=&amp;aceid=&amp;adposition=&amp;ppc_network=g&amp;feeditemid=&amp;ppc_targetid=kwd-21068310&amp;loc_physical_ms=1007785&amp;loc_interest_ms=&amp;ppc_device=c&amp;ppc_devicemodel=&amp;gclid=CjwKCAiAvriMBhAuEiwA8Cs5la5YOWWKWvFWbz75cw8fp-_cT3F-WoROfLIPgLYP79-iMi74voBUIBoCNSQQAvD_BwE</a:t>
            </a:r>
            <a:r>
              <a:rPr lang="en-IN" sz="2000">
                <a:solidFill>
                  <a:schemeClr val="tx1"/>
                </a:solidFill>
                <a:latin typeface="Times New Roman" panose="02020603050405020304" pitchFamily="18" charset="0"/>
                <a:cs typeface="Times New Roman" panose="02020603050405020304" pitchFamily="18" charset="0"/>
              </a:rPr>
              <a:t> </a:t>
            </a:r>
            <a:endParaRPr lang="en-US" sz="2000">
              <a:solidFill>
                <a:schemeClr val="tx1"/>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en-US" sz="2000" dirty="0" err="1">
                <a:solidFill>
                  <a:schemeClr val="tx1"/>
                </a:solidFill>
                <a:latin typeface="Times New Roman" panose="02020603050405020304" pitchFamily="18" charset="0"/>
                <a:cs typeface="Times New Roman" panose="02020603050405020304" pitchFamily="18" charset="0"/>
              </a:rPr>
              <a:t>Sapuan</a:t>
            </a:r>
            <a:r>
              <a:rPr lang="en-US" sz="2000" dirty="0">
                <a:solidFill>
                  <a:schemeClr val="tx1"/>
                </a:solidFill>
                <a:latin typeface="Times New Roman" panose="02020603050405020304" pitchFamily="18" charset="0"/>
                <a:cs typeface="Times New Roman" panose="02020603050405020304" pitchFamily="18" charset="0"/>
              </a:rPr>
              <a:t>, M. K. M. (2012). Rental Car Online System (Doctoral dissertation, UMP). [2] </a:t>
            </a:r>
            <a:r>
              <a:rPr lang="en-US" sz="2000" dirty="0" err="1">
                <a:solidFill>
                  <a:schemeClr val="tx1"/>
                </a:solidFill>
                <a:latin typeface="Times New Roman" panose="02020603050405020304" pitchFamily="18" charset="0"/>
                <a:cs typeface="Times New Roman" panose="02020603050405020304" pitchFamily="18" charset="0"/>
              </a:rPr>
              <a:t>Kesrarat</a:t>
            </a:r>
            <a:r>
              <a:rPr lang="en-US" sz="2000" dirty="0">
                <a:solidFill>
                  <a:schemeClr val="tx1"/>
                </a:solidFill>
                <a:latin typeface="Times New Roman" panose="02020603050405020304" pitchFamily="18" charset="0"/>
                <a:cs typeface="Times New Roman" panose="02020603050405020304" pitchFamily="18" charset="0"/>
              </a:rPr>
              <a:t>, D., </a:t>
            </a:r>
            <a:r>
              <a:rPr lang="en-US" sz="2000" dirty="0" err="1">
                <a:solidFill>
                  <a:schemeClr val="tx1"/>
                </a:solidFill>
                <a:latin typeface="Times New Roman" panose="02020603050405020304" pitchFamily="18" charset="0"/>
                <a:cs typeface="Times New Roman" panose="02020603050405020304" pitchFamily="18" charset="0"/>
              </a:rPr>
              <a:t>Songcharoenkit</a:t>
            </a:r>
            <a:r>
              <a:rPr lang="en-US" sz="2000" dirty="0">
                <a:solidFill>
                  <a:schemeClr val="tx1"/>
                </a:solidFill>
                <a:latin typeface="Times New Roman" panose="02020603050405020304" pitchFamily="18" charset="0"/>
                <a:cs typeface="Times New Roman" panose="02020603050405020304" pitchFamily="18" charset="0"/>
              </a:rPr>
              <a:t>, S., </a:t>
            </a:r>
            <a:r>
              <a:rPr lang="en-US" sz="2000" dirty="0" err="1">
                <a:solidFill>
                  <a:schemeClr val="tx1"/>
                </a:solidFill>
                <a:latin typeface="Times New Roman" panose="02020603050405020304" pitchFamily="18" charset="0"/>
                <a:cs typeface="Times New Roman" panose="02020603050405020304" pitchFamily="18" charset="0"/>
              </a:rPr>
              <a:t>Nanthapornpisut</a:t>
            </a:r>
            <a:r>
              <a:rPr lang="en-US" sz="2000" dirty="0">
                <a:solidFill>
                  <a:schemeClr val="tx1"/>
                </a:solidFill>
                <a:latin typeface="Times New Roman" panose="02020603050405020304" pitchFamily="18" charset="0"/>
                <a:cs typeface="Times New Roman" panose="02020603050405020304" pitchFamily="18" charset="0"/>
              </a:rPr>
              <a:t>, P., &amp; </a:t>
            </a:r>
            <a:r>
              <a:rPr lang="en-US" sz="2000" dirty="0" err="1">
                <a:solidFill>
                  <a:schemeClr val="tx1"/>
                </a:solidFill>
                <a:latin typeface="Times New Roman" panose="02020603050405020304" pitchFamily="18" charset="0"/>
                <a:cs typeface="Times New Roman" panose="02020603050405020304" pitchFamily="18" charset="0"/>
              </a:rPr>
              <a:t>Thawonthammarat</a:t>
            </a:r>
            <a:r>
              <a:rPr lang="en-US" sz="2000" dirty="0">
                <a:solidFill>
                  <a:schemeClr val="tx1"/>
                </a:solidFill>
                <a:latin typeface="Times New Roman" panose="02020603050405020304" pitchFamily="18" charset="0"/>
                <a:cs typeface="Times New Roman" panose="02020603050405020304" pitchFamily="18" charset="0"/>
              </a:rPr>
              <a:t>, L. (2017, February). </a:t>
            </a:r>
          </a:p>
          <a:p>
            <a:pPr algn="just">
              <a:buFont typeface="Wingdings" panose="05000000000000000000" pitchFamily="2" charset="2"/>
              <a:buChar char="ü"/>
            </a:pPr>
            <a:endParaRPr lang="en-US" sz="20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06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031" y="1262129"/>
            <a:ext cx="9350061" cy="3477295"/>
          </a:xfrm>
        </p:spPr>
        <p:txBody>
          <a:bodyPr>
            <a:normAutofit/>
          </a:bodyPr>
          <a:lstStyle/>
          <a:p>
            <a:r>
              <a:rPr lang="en-US" sz="8000" dirty="0"/>
              <a:t>Thank You</a:t>
            </a:r>
            <a:r>
              <a:rPr lang="en-US" sz="8000" b="0" dirty="0"/>
              <a:t>.</a:t>
            </a:r>
            <a:endParaRPr lang="en-US" sz="8000" dirty="0"/>
          </a:p>
        </p:txBody>
      </p:sp>
    </p:spTree>
    <p:extLst>
      <p:ext uri="{BB962C8B-B14F-4D97-AF65-F5344CB8AC3E}">
        <p14:creationId xmlns:p14="http://schemas.microsoft.com/office/powerpoint/2010/main" val="3370232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Building image">
            <a:extLst>
              <a:ext uri="{FF2B5EF4-FFF2-40B4-BE49-F238E27FC236}">
                <a16:creationId xmlns="" xmlns:a16="http://schemas.microsoft.com/office/drawing/2014/main" id="{2D599535-C841-457B-BE92-EECA801ED768}"/>
              </a:ext>
              <a:ext uri="{C183D7F6-B498-43B3-948B-1728B52AA6E4}">
                <adec:decorative xmlns="" xmlns:adec="http://schemas.microsoft.com/office/drawing/2017/decorative" val="0"/>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810" r="20810"/>
          <a:stretch>
            <a:fillRect/>
          </a:stretch>
        </p:blipFill>
        <p:spPr>
          <a:xfrm>
            <a:off x="360609" y="1491763"/>
            <a:ext cx="4428523" cy="5137089"/>
          </a:xfrm>
        </p:spPr>
      </p:pic>
      <p:sp>
        <p:nvSpPr>
          <p:cNvPr id="9" name="TextBox 8">
            <a:extLst>
              <a:ext uri="{FF2B5EF4-FFF2-40B4-BE49-F238E27FC236}">
                <a16:creationId xmlns="" xmlns:a16="http://schemas.microsoft.com/office/drawing/2014/main" id="{64052DBB-CC72-4F59-92CE-00AB25EFF3F6}"/>
              </a:ext>
            </a:extLst>
          </p:cNvPr>
          <p:cNvSpPr txBox="1"/>
          <p:nvPr/>
        </p:nvSpPr>
        <p:spPr>
          <a:xfrm>
            <a:off x="3225453" y="3752531"/>
            <a:ext cx="171763" cy="307777"/>
          </a:xfrm>
          <a:prstGeom prst="rect">
            <a:avLst/>
          </a:prstGeom>
          <a:noFill/>
        </p:spPr>
        <p:txBody>
          <a:bodyPr wrap="none" rtlCol="0">
            <a:spAutoFit/>
          </a:bodyPr>
          <a:lstStyle/>
          <a:p>
            <a:endParaRPr lang="en-US" sz="1400" dirty="0">
              <a:latin typeface="Calibri Light" panose="020F0302020204030204" pitchFamily="34" charset="0"/>
              <a:cs typeface="Calibri Light" panose="020F0302020204030204" pitchFamily="34" charset="0"/>
            </a:endParaRPr>
          </a:p>
        </p:txBody>
      </p:sp>
      <p:sp>
        <p:nvSpPr>
          <p:cNvPr id="4" name="Title 3">
            <a:extLst>
              <a:ext uri="{FF2B5EF4-FFF2-40B4-BE49-F238E27FC236}">
                <a16:creationId xmlns="" xmlns:a16="http://schemas.microsoft.com/office/drawing/2014/main" id="{291CA16A-993E-43BA-BDDC-9E427CF951B2}"/>
              </a:ext>
            </a:extLst>
          </p:cNvPr>
          <p:cNvSpPr>
            <a:spLocks noGrp="1"/>
          </p:cNvSpPr>
          <p:nvPr>
            <p:ph type="title"/>
          </p:nvPr>
        </p:nvSpPr>
        <p:spPr>
          <a:xfrm>
            <a:off x="360609" y="171500"/>
            <a:ext cx="8379050" cy="910326"/>
          </a:xfrm>
        </p:spPr>
        <p:txBody>
          <a:bodyPr>
            <a:normAutofit/>
          </a:bodyPr>
          <a:lstStyle/>
          <a:p>
            <a:r>
              <a:rPr lang="en-US" sz="4800" dirty="0" smtClean="0">
                <a:solidFill>
                  <a:schemeClr val="bg1"/>
                </a:solidFill>
              </a:rPr>
              <a:t>Outline</a:t>
            </a:r>
            <a:endParaRPr lang="en-US" sz="4800" dirty="0">
              <a:solidFill>
                <a:schemeClr val="bg1"/>
              </a:solidFill>
            </a:endParaRPr>
          </a:p>
        </p:txBody>
      </p:sp>
      <p:sp>
        <p:nvSpPr>
          <p:cNvPr id="5" name="Text Placeholder 4">
            <a:extLst>
              <a:ext uri="{FF2B5EF4-FFF2-40B4-BE49-F238E27FC236}">
                <a16:creationId xmlns="" xmlns:a16="http://schemas.microsoft.com/office/drawing/2014/main" id="{F063A021-7C19-4C85-B48B-EFEA732C1906}"/>
              </a:ext>
            </a:extLst>
          </p:cNvPr>
          <p:cNvSpPr>
            <a:spLocks noGrp="1"/>
          </p:cNvSpPr>
          <p:nvPr>
            <p:ph type="body" idx="1"/>
          </p:nvPr>
        </p:nvSpPr>
        <p:spPr>
          <a:xfrm>
            <a:off x="7439696" y="1699229"/>
            <a:ext cx="4752304" cy="5158771"/>
          </a:xfrm>
        </p:spPr>
        <p:txBody>
          <a:bodyPr>
            <a:normAutofit/>
          </a:bodyPr>
          <a:lstStyle/>
          <a:p>
            <a:pPr marL="342900" lvl="0" indent="-322707">
              <a:lnSpc>
                <a:spcPct val="95000"/>
              </a:lnSpc>
              <a:buClr>
                <a:srgbClr val="000000"/>
              </a:buClr>
              <a:buSzPts val="1450"/>
              <a:buFont typeface="Times New Roman"/>
              <a:buChar char="➢"/>
            </a:pPr>
            <a:r>
              <a:rPr lang="en-US" b="1" dirty="0" smtClean="0">
                <a:solidFill>
                  <a:schemeClr val="tx1">
                    <a:lumMod val="75000"/>
                  </a:schemeClr>
                </a:solidFill>
                <a:latin typeface="Times New Roman"/>
                <a:ea typeface="Times New Roman"/>
                <a:cs typeface="Times New Roman"/>
                <a:sym typeface="Times New Roman"/>
              </a:rPr>
              <a:t>Problem </a:t>
            </a:r>
            <a:r>
              <a:rPr lang="en-US" b="1" dirty="0">
                <a:solidFill>
                  <a:schemeClr val="tx1">
                    <a:lumMod val="75000"/>
                  </a:schemeClr>
                </a:solidFill>
                <a:latin typeface="Times New Roman"/>
                <a:ea typeface="Times New Roman"/>
                <a:cs typeface="Times New Roman"/>
                <a:sym typeface="Times New Roman"/>
              </a:rPr>
              <a:t>Statement</a:t>
            </a:r>
            <a:r>
              <a:rPr lang="en-US" b="1" dirty="0" smtClean="0">
                <a:solidFill>
                  <a:schemeClr val="tx1">
                    <a:lumMod val="75000"/>
                  </a:schemeClr>
                </a:solidFill>
                <a:latin typeface="Times New Roman"/>
                <a:ea typeface="Times New Roman"/>
                <a:cs typeface="Times New Roman"/>
                <a:sym typeface="Times New Roman"/>
              </a:rPr>
              <a:t>​</a:t>
            </a:r>
          </a:p>
          <a:p>
            <a:pPr marL="342900" lvl="0" indent="-322707">
              <a:lnSpc>
                <a:spcPct val="95000"/>
              </a:lnSpc>
              <a:buClr>
                <a:srgbClr val="000000"/>
              </a:buClr>
              <a:buSzPts val="1450"/>
              <a:buFont typeface="Times New Roman"/>
              <a:buChar char="➢"/>
            </a:pPr>
            <a:r>
              <a:rPr lang="en-US" b="1" dirty="0" smtClean="0">
                <a:solidFill>
                  <a:schemeClr val="tx1">
                    <a:lumMod val="75000"/>
                  </a:schemeClr>
                </a:solidFill>
                <a:latin typeface="Times New Roman"/>
                <a:ea typeface="Times New Roman"/>
                <a:cs typeface="Times New Roman"/>
                <a:sym typeface="Times New Roman"/>
              </a:rPr>
              <a:t>Abstract</a:t>
            </a:r>
            <a:endParaRPr lang="en-US" b="1" dirty="0">
              <a:solidFill>
                <a:schemeClr val="tx1">
                  <a:lumMod val="75000"/>
                </a:schemeClr>
              </a:solidFill>
              <a:latin typeface="Times New Roman"/>
              <a:ea typeface="Times New Roman"/>
              <a:cs typeface="Times New Roman"/>
              <a:sym typeface="Times New Roman"/>
            </a:endParaRPr>
          </a:p>
          <a:p>
            <a:pPr marL="342900" lvl="0" indent="-322707">
              <a:lnSpc>
                <a:spcPct val="95000"/>
              </a:lnSpc>
              <a:buClr>
                <a:srgbClr val="000000"/>
              </a:buClr>
              <a:buSzPts val="1450"/>
              <a:buFont typeface="Times New Roman"/>
              <a:buChar char="➢"/>
            </a:pPr>
            <a:r>
              <a:rPr lang="en-US" b="1" dirty="0">
                <a:solidFill>
                  <a:schemeClr val="tx1">
                    <a:lumMod val="75000"/>
                  </a:schemeClr>
                </a:solidFill>
                <a:latin typeface="Times New Roman"/>
                <a:ea typeface="Times New Roman"/>
                <a:cs typeface="Times New Roman"/>
                <a:sym typeface="Times New Roman"/>
              </a:rPr>
              <a:t>Objective​</a:t>
            </a:r>
          </a:p>
          <a:p>
            <a:pPr marL="342900" lvl="0" indent="-322707">
              <a:lnSpc>
                <a:spcPct val="95000"/>
              </a:lnSpc>
              <a:buClr>
                <a:srgbClr val="000000"/>
              </a:buClr>
              <a:buSzPts val="1450"/>
              <a:buFont typeface="Times New Roman"/>
              <a:buChar char="➢"/>
            </a:pPr>
            <a:r>
              <a:rPr lang="en-US" b="1" dirty="0">
                <a:solidFill>
                  <a:schemeClr val="tx1">
                    <a:lumMod val="75000"/>
                  </a:schemeClr>
                </a:solidFill>
                <a:latin typeface="Times New Roman"/>
                <a:ea typeface="Times New Roman"/>
                <a:cs typeface="Times New Roman"/>
                <a:sym typeface="Times New Roman"/>
              </a:rPr>
              <a:t>Introduction </a:t>
            </a:r>
            <a:endParaRPr lang="en-US" b="1" dirty="0" smtClean="0">
              <a:solidFill>
                <a:schemeClr val="tx1">
                  <a:lumMod val="75000"/>
                </a:schemeClr>
              </a:solidFill>
              <a:latin typeface="Times New Roman"/>
              <a:ea typeface="Times New Roman"/>
              <a:cs typeface="Times New Roman"/>
              <a:sym typeface="Times New Roman"/>
            </a:endParaRPr>
          </a:p>
          <a:p>
            <a:pPr marL="342900" indent="-322707">
              <a:lnSpc>
                <a:spcPct val="95000"/>
              </a:lnSpc>
              <a:buClr>
                <a:srgbClr val="000000"/>
              </a:buClr>
              <a:buSzPts val="1450"/>
              <a:buFont typeface="Times New Roman"/>
              <a:buChar char="➢"/>
            </a:pPr>
            <a:r>
              <a:rPr lang="en-US" b="1" dirty="0">
                <a:solidFill>
                  <a:schemeClr val="tx1">
                    <a:lumMod val="75000"/>
                  </a:schemeClr>
                </a:solidFill>
                <a:latin typeface="Times New Roman"/>
                <a:ea typeface="Times New Roman"/>
                <a:cs typeface="Times New Roman"/>
                <a:sym typeface="Times New Roman"/>
              </a:rPr>
              <a:t>Comparative </a:t>
            </a:r>
            <a:r>
              <a:rPr lang="en-US" b="1" dirty="0" smtClean="0">
                <a:solidFill>
                  <a:schemeClr val="tx1">
                    <a:lumMod val="75000"/>
                  </a:schemeClr>
                </a:solidFill>
                <a:latin typeface="Times New Roman"/>
                <a:ea typeface="Times New Roman"/>
                <a:cs typeface="Times New Roman"/>
                <a:sym typeface="Times New Roman"/>
              </a:rPr>
              <a:t>Analysis​</a:t>
            </a:r>
            <a:endParaRPr lang="en-US" b="1" dirty="0">
              <a:solidFill>
                <a:schemeClr val="tx1">
                  <a:lumMod val="75000"/>
                </a:schemeClr>
              </a:solidFill>
              <a:latin typeface="Times New Roman"/>
              <a:ea typeface="Times New Roman"/>
              <a:cs typeface="Times New Roman"/>
              <a:sym typeface="Times New Roman"/>
            </a:endParaRPr>
          </a:p>
          <a:p>
            <a:pPr marL="342900" lvl="0" indent="-322707">
              <a:lnSpc>
                <a:spcPct val="95000"/>
              </a:lnSpc>
              <a:buClr>
                <a:srgbClr val="000000"/>
              </a:buClr>
              <a:buSzPts val="1450"/>
              <a:buFont typeface="Times New Roman"/>
              <a:buChar char="➢"/>
            </a:pPr>
            <a:r>
              <a:rPr lang="en-US" b="1" dirty="0">
                <a:solidFill>
                  <a:schemeClr val="tx1">
                    <a:lumMod val="75000"/>
                  </a:schemeClr>
                </a:solidFill>
                <a:latin typeface="Times New Roman"/>
                <a:ea typeface="Times New Roman"/>
                <a:cs typeface="Times New Roman"/>
                <a:sym typeface="Times New Roman"/>
              </a:rPr>
              <a:t>Literature Survey​</a:t>
            </a:r>
          </a:p>
          <a:p>
            <a:pPr marL="342900" lvl="0" indent="-322707">
              <a:lnSpc>
                <a:spcPct val="95000"/>
              </a:lnSpc>
              <a:buClr>
                <a:srgbClr val="000000"/>
              </a:buClr>
              <a:buSzPts val="1450"/>
              <a:buFont typeface="Times New Roman"/>
              <a:buChar char="➢"/>
            </a:pPr>
            <a:r>
              <a:rPr lang="en-US" b="1" dirty="0" smtClean="0">
                <a:solidFill>
                  <a:schemeClr val="tx1">
                    <a:lumMod val="75000"/>
                  </a:schemeClr>
                </a:solidFill>
                <a:latin typeface="Times New Roman"/>
                <a:ea typeface="Times New Roman"/>
                <a:cs typeface="Times New Roman"/>
                <a:sym typeface="Times New Roman"/>
              </a:rPr>
              <a:t>Proposed </a:t>
            </a:r>
            <a:r>
              <a:rPr lang="en-US" b="1" dirty="0">
                <a:solidFill>
                  <a:schemeClr val="tx1">
                    <a:lumMod val="75000"/>
                  </a:schemeClr>
                </a:solidFill>
                <a:latin typeface="Times New Roman"/>
                <a:ea typeface="Times New Roman"/>
                <a:cs typeface="Times New Roman"/>
                <a:sym typeface="Times New Roman"/>
              </a:rPr>
              <a:t>System</a:t>
            </a:r>
          </a:p>
          <a:p>
            <a:pPr marL="342900" lvl="0" indent="-343535">
              <a:lnSpc>
                <a:spcPct val="95000"/>
              </a:lnSpc>
              <a:buClr>
                <a:srgbClr val="000000"/>
              </a:buClr>
              <a:buSzPts val="1450"/>
              <a:buFont typeface="Times New Roman"/>
              <a:buChar char="➢"/>
            </a:pPr>
            <a:r>
              <a:rPr lang="en-US" b="1" dirty="0">
                <a:solidFill>
                  <a:schemeClr val="tx1">
                    <a:lumMod val="75000"/>
                  </a:schemeClr>
                </a:solidFill>
                <a:latin typeface="Times New Roman"/>
                <a:ea typeface="Times New Roman"/>
                <a:cs typeface="Times New Roman"/>
                <a:sym typeface="Times New Roman"/>
              </a:rPr>
              <a:t>System Workflow</a:t>
            </a:r>
          </a:p>
          <a:p>
            <a:pPr marL="342900" lvl="0" indent="-322707">
              <a:lnSpc>
                <a:spcPct val="95000"/>
              </a:lnSpc>
              <a:buClr>
                <a:srgbClr val="000000"/>
              </a:buClr>
              <a:buSzPts val="1450"/>
              <a:buFont typeface="Times New Roman"/>
              <a:buChar char="➢"/>
            </a:pPr>
            <a:r>
              <a:rPr lang="en-US" b="1" dirty="0" smtClean="0">
                <a:solidFill>
                  <a:schemeClr val="tx1">
                    <a:lumMod val="75000"/>
                  </a:schemeClr>
                </a:solidFill>
                <a:latin typeface="Times New Roman"/>
                <a:ea typeface="Times New Roman"/>
                <a:cs typeface="Times New Roman"/>
                <a:sym typeface="Times New Roman"/>
              </a:rPr>
              <a:t>​</a:t>
            </a:r>
            <a:r>
              <a:rPr lang="en-US" b="1" dirty="0">
                <a:solidFill>
                  <a:schemeClr val="tx1">
                    <a:lumMod val="75000"/>
                  </a:schemeClr>
                </a:solidFill>
                <a:latin typeface="Times New Roman"/>
                <a:ea typeface="Times New Roman"/>
                <a:cs typeface="Times New Roman"/>
                <a:sym typeface="Times New Roman"/>
              </a:rPr>
              <a:t>Technology Used</a:t>
            </a:r>
          </a:p>
          <a:p>
            <a:pPr marL="342900" lvl="0" indent="-322707">
              <a:lnSpc>
                <a:spcPct val="95000"/>
              </a:lnSpc>
              <a:buClr>
                <a:srgbClr val="000000"/>
              </a:buClr>
              <a:buSzPts val="1450"/>
              <a:buFont typeface="Times New Roman"/>
              <a:buChar char="➢"/>
            </a:pPr>
            <a:r>
              <a:rPr lang="en-US" b="1" dirty="0" smtClean="0">
                <a:solidFill>
                  <a:schemeClr val="tx1">
                    <a:lumMod val="75000"/>
                  </a:schemeClr>
                </a:solidFill>
                <a:latin typeface="Times New Roman"/>
                <a:ea typeface="Times New Roman"/>
                <a:cs typeface="Times New Roman"/>
                <a:sym typeface="Times New Roman"/>
              </a:rPr>
              <a:t>Conclusion</a:t>
            </a:r>
            <a:endParaRPr lang="en-US" b="1" dirty="0">
              <a:solidFill>
                <a:schemeClr val="tx1">
                  <a:lumMod val="75000"/>
                </a:schemeClr>
              </a:solidFill>
            </a:endParaRPr>
          </a:p>
          <a:p>
            <a:endParaRPr lang="en-US" b="1" dirty="0">
              <a:solidFill>
                <a:schemeClr val="tx1">
                  <a:lumMod val="75000"/>
                </a:schemeClr>
              </a:solidFill>
            </a:endParaRPr>
          </a:p>
        </p:txBody>
      </p:sp>
    </p:spTree>
    <p:extLst>
      <p:ext uri="{BB962C8B-B14F-4D97-AF65-F5344CB8AC3E}">
        <p14:creationId xmlns:p14="http://schemas.microsoft.com/office/powerpoint/2010/main" val="4292661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 xmlns:a16="http://schemas.microsoft.com/office/drawing/2014/main" id="{1ABD613F-111C-41D6-9F8E-8B2C42A5E047}"/>
              </a:ext>
            </a:extLst>
          </p:cNvPr>
          <p:cNvSpPr>
            <a:spLocks noGrp="1"/>
          </p:cNvSpPr>
          <p:nvPr>
            <p:ph type="title"/>
          </p:nvPr>
        </p:nvSpPr>
        <p:spPr>
          <a:xfrm>
            <a:off x="0" y="746719"/>
            <a:ext cx="4958366" cy="1143151"/>
          </a:xfrm>
        </p:spPr>
        <p:txBody>
          <a:bodyPr/>
          <a:lstStyle/>
          <a:p>
            <a:r>
              <a:rPr lang="en-US" dirty="0" smtClean="0"/>
              <a:t>Problem Statement</a:t>
            </a:r>
            <a:endParaRPr lang="en-US" b="0" dirty="0"/>
          </a:p>
        </p:txBody>
      </p:sp>
      <p:sp>
        <p:nvSpPr>
          <p:cNvPr id="42" name="Content Placeholder 6">
            <a:extLst>
              <a:ext uri="{FF2B5EF4-FFF2-40B4-BE49-F238E27FC236}">
                <a16:creationId xmlns="" xmlns:a16="http://schemas.microsoft.com/office/drawing/2014/main" id="{55EACD59-7C51-4810-94C6-BCB4D12346DC}"/>
              </a:ext>
            </a:extLst>
          </p:cNvPr>
          <p:cNvSpPr>
            <a:spLocks noGrp="1"/>
          </p:cNvSpPr>
          <p:nvPr>
            <p:ph idx="1"/>
          </p:nvPr>
        </p:nvSpPr>
        <p:spPr>
          <a:xfrm>
            <a:off x="1523051" y="2702376"/>
            <a:ext cx="4942829" cy="3368211"/>
          </a:xfrm>
        </p:spPr>
        <p:txBody>
          <a:bodyPr>
            <a:normAutofit/>
          </a:bodyPr>
          <a:lstStyle/>
          <a:p>
            <a:pPr marL="0" lvl="0" indent="0" algn="just">
              <a:spcBef>
                <a:spcPts val="0"/>
              </a:spcBef>
              <a:buSzPts val="1600"/>
              <a:buNone/>
            </a:pPr>
            <a:r>
              <a:rPr lang="en-US" dirty="0" smtClean="0"/>
              <a:t>With the increase in population there is a need for people to find their dreamed car and to invest in reliable rental car easily.</a:t>
            </a:r>
            <a:endParaRPr lang="en-US" dirty="0"/>
          </a:p>
        </p:txBody>
      </p:sp>
      <p:pic>
        <p:nvPicPr>
          <p:cNvPr id="59" name="Picture Placeholder 58" title="Buildings">
            <a:extLst>
              <a:ext uri="{FF2B5EF4-FFF2-40B4-BE49-F238E27FC236}">
                <a16:creationId xmlns=""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6" y="2702376"/>
            <a:ext cx="1438785" cy="1798481"/>
          </a:xfrm>
          <a:prstGeom prst="rect">
            <a:avLst/>
          </a:prstGeom>
        </p:spPr>
      </p:pic>
    </p:spTree>
    <p:extLst>
      <p:ext uri="{BB962C8B-B14F-4D97-AF65-F5344CB8AC3E}">
        <p14:creationId xmlns:p14="http://schemas.microsoft.com/office/powerpoint/2010/main" val="320546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ABE11BF-33A5-4653-A144-CCCBACF58C30}"/>
              </a:ext>
            </a:extLst>
          </p:cNvPr>
          <p:cNvSpPr>
            <a:spLocks noGrp="1"/>
          </p:cNvSpPr>
          <p:nvPr>
            <p:ph type="title"/>
          </p:nvPr>
        </p:nvSpPr>
        <p:spPr>
          <a:xfrm>
            <a:off x="93496" y="0"/>
            <a:ext cx="7342622" cy="1215566"/>
          </a:xfrm>
        </p:spPr>
        <p:txBody>
          <a:bodyPr/>
          <a:lstStyle/>
          <a:p>
            <a:r>
              <a:rPr lang="en-US" b="0" dirty="0" smtClean="0"/>
              <a:t>Abstract</a:t>
            </a:r>
            <a:endParaRPr lang="en-US" b="0" dirty="0"/>
          </a:p>
        </p:txBody>
      </p:sp>
      <p:sp>
        <p:nvSpPr>
          <p:cNvPr id="7" name="Content Placeholder 6">
            <a:extLst>
              <a:ext uri="{FF2B5EF4-FFF2-40B4-BE49-F238E27FC236}">
                <a16:creationId xmlns="" xmlns:a16="http://schemas.microsoft.com/office/drawing/2014/main" id="{2482DBEC-EE72-4155-ACC5-87E80C5606A9}"/>
              </a:ext>
            </a:extLst>
          </p:cNvPr>
          <p:cNvSpPr>
            <a:spLocks noGrp="1"/>
          </p:cNvSpPr>
          <p:nvPr>
            <p:ph idx="1"/>
          </p:nvPr>
        </p:nvSpPr>
        <p:spPr>
          <a:xfrm>
            <a:off x="175983" y="1846630"/>
            <a:ext cx="4924051" cy="5505909"/>
          </a:xfrm>
        </p:spPr>
        <p:txBody>
          <a:bodyPr>
            <a:normAutofit/>
          </a:bodyPr>
          <a:lstStyle/>
          <a:p>
            <a:pPr marL="342900" lvl="0" indent="-342900" algn="just">
              <a:spcBef>
                <a:spcPts val="0"/>
              </a:spcBef>
              <a:buSzPts val="1440"/>
              <a:buChar char="►"/>
            </a:pPr>
            <a:r>
              <a:rPr lang="en-US" dirty="0">
                <a:latin typeface="Times New Roman" panose="02020603050405020304" pitchFamily="18" charset="0"/>
                <a:cs typeface="Times New Roman" panose="02020603050405020304" pitchFamily="18" charset="0"/>
              </a:rPr>
              <a:t>Nowadays it’s difficult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buy </a:t>
            </a:r>
            <a:r>
              <a:rPr lang="en-US" dirty="0" smtClean="0">
                <a:latin typeface="Times New Roman" panose="02020603050405020304" pitchFamily="18" charset="0"/>
                <a:cs typeface="Times New Roman" panose="02020603050405020304" pitchFamily="18" charset="0"/>
              </a:rPr>
              <a:t>cars because of various options and a lot confusions.</a:t>
            </a:r>
          </a:p>
          <a:p>
            <a:pPr marL="342900" lvl="0" indent="-342900" algn="just">
              <a:spcBef>
                <a:spcPts val="0"/>
              </a:spcBef>
              <a:buSzPts val="1440"/>
              <a:buChar char="►"/>
            </a:pPr>
            <a:r>
              <a:rPr lang="en-US" dirty="0" smtClean="0">
                <a:latin typeface="Times New Roman" panose="02020603050405020304" pitchFamily="18" charset="0"/>
                <a:cs typeface="Times New Roman" panose="02020603050405020304" pitchFamily="18" charset="0"/>
              </a:rPr>
              <a:t>Due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usually </a:t>
            </a:r>
            <a:r>
              <a:rPr lang="en-US" dirty="0" smtClean="0">
                <a:latin typeface="Times New Roman" panose="02020603050405020304" pitchFamily="18" charset="0"/>
                <a:cs typeface="Times New Roman" panose="02020603050405020304" pitchFamily="18" charset="0"/>
              </a:rPr>
              <a:t>buyer’s are confused.</a:t>
            </a:r>
          </a:p>
          <a:p>
            <a:pPr marL="342900" lvl="0" indent="-342900" algn="just">
              <a:spcBef>
                <a:spcPts val="0"/>
              </a:spcBef>
              <a:buSzPts val="144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focus on </a:t>
            </a:r>
            <a:r>
              <a:rPr lang="en-US" dirty="0" smtClean="0">
                <a:latin typeface="Times New Roman" panose="02020603050405020304" pitchFamily="18" charset="0"/>
                <a:cs typeface="Times New Roman" panose="02020603050405020304" pitchFamily="18" charset="0"/>
              </a:rPr>
              <a:t>buyers which face issues while buying a rental car</a:t>
            </a:r>
          </a:p>
          <a:p>
            <a:pPr marL="342900" lvl="0" indent="-342900" algn="just">
              <a:spcBef>
                <a:spcPts val="0"/>
              </a:spcBef>
              <a:buSzPts val="1440"/>
              <a:buChar char="►"/>
            </a:pPr>
            <a:r>
              <a:rPr lang="en-US" dirty="0" smtClean="0">
                <a:latin typeface="Times New Roman" panose="02020603050405020304" pitchFamily="18" charset="0"/>
                <a:cs typeface="Times New Roman" panose="02020603050405020304" pitchFamily="18" charset="0"/>
              </a:rPr>
              <a:t>Help the people to </a:t>
            </a:r>
            <a:r>
              <a:rPr lang="en-US" dirty="0">
                <a:latin typeface="Times New Roman" panose="02020603050405020304" pitchFamily="18" charset="0"/>
                <a:cs typeface="Times New Roman" panose="02020603050405020304" pitchFamily="18" charset="0"/>
              </a:rPr>
              <a:t>buy their dream </a:t>
            </a:r>
            <a:r>
              <a:rPr lang="en-US" dirty="0" smtClean="0">
                <a:latin typeface="Times New Roman" panose="02020603050405020304" pitchFamily="18" charset="0"/>
                <a:cs typeface="Times New Roman" panose="02020603050405020304" pitchFamily="18" charset="0"/>
              </a:rPr>
              <a:t>rental car.</a:t>
            </a:r>
            <a:endParaRPr lang="en-US" dirty="0">
              <a:latin typeface="Times New Roman" panose="02020603050405020304" pitchFamily="18" charset="0"/>
              <a:cs typeface="Times New Roman" panose="02020603050405020304" pitchFamily="18" charset="0"/>
            </a:endParaRPr>
          </a:p>
        </p:txBody>
      </p:sp>
      <p:sp>
        <p:nvSpPr>
          <p:cNvPr id="11" name="Footer Placeholder 10">
            <a:extLst>
              <a:ext uri="{FF2B5EF4-FFF2-40B4-BE49-F238E27FC236}">
                <a16:creationId xmlns=""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dirty="0"/>
          </a:p>
        </p:txBody>
      </p:sp>
    </p:spTree>
    <p:extLst>
      <p:ext uri="{BB962C8B-B14F-4D97-AF65-F5344CB8AC3E}">
        <p14:creationId xmlns:p14="http://schemas.microsoft.com/office/powerpoint/2010/main" val="972005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E3E5EE03-FBF6-46F5-8085-716AC6CE1C8C}"/>
              </a:ext>
            </a:extLst>
          </p:cNvPr>
          <p:cNvSpPr>
            <a:spLocks noGrp="1"/>
          </p:cNvSpPr>
          <p:nvPr>
            <p:ph type="title"/>
          </p:nvPr>
        </p:nvSpPr>
        <p:spPr/>
        <p:txBody>
          <a:bodyPr/>
          <a:lstStyle/>
          <a:p>
            <a:r>
              <a:rPr lang="en-US" b="0" dirty="0" smtClean="0"/>
              <a:t>Objective &amp; Introduction</a:t>
            </a:r>
            <a:endParaRPr lang="en-US" b="0" dirty="0"/>
          </a:p>
        </p:txBody>
      </p:sp>
      <p:sp>
        <p:nvSpPr>
          <p:cNvPr id="15" name="Text Placeholder 14">
            <a:extLst>
              <a:ext uri="{FF2B5EF4-FFF2-40B4-BE49-F238E27FC236}">
                <a16:creationId xmlns="" xmlns:a16="http://schemas.microsoft.com/office/drawing/2014/main" id="{24E18385-8BEA-4522-ABAA-5AB38F0D4FC2}"/>
              </a:ext>
            </a:extLst>
          </p:cNvPr>
          <p:cNvSpPr>
            <a:spLocks noGrp="1"/>
          </p:cNvSpPr>
          <p:nvPr>
            <p:ph type="body" idx="1"/>
          </p:nvPr>
        </p:nvSpPr>
        <p:spPr>
          <a:xfrm>
            <a:off x="518678" y="1595232"/>
            <a:ext cx="5475290" cy="781188"/>
          </a:xfrm>
        </p:spPr>
        <p:txBody>
          <a:bodyPr/>
          <a:lstStyle/>
          <a:p>
            <a:r>
              <a:rPr lang="en-US" dirty="0" smtClean="0"/>
              <a:t>Objective</a:t>
            </a:r>
            <a:endParaRPr lang="en-US" dirty="0"/>
          </a:p>
        </p:txBody>
      </p:sp>
      <p:sp>
        <p:nvSpPr>
          <p:cNvPr id="16" name="Content Placeholder 15">
            <a:extLst>
              <a:ext uri="{FF2B5EF4-FFF2-40B4-BE49-F238E27FC236}">
                <a16:creationId xmlns="" xmlns:a16="http://schemas.microsoft.com/office/drawing/2014/main" id="{1DCFA8A2-3FB8-48CA-933D-0800A9D2A2A2}"/>
              </a:ext>
            </a:extLst>
          </p:cNvPr>
          <p:cNvSpPr>
            <a:spLocks noGrp="1"/>
          </p:cNvSpPr>
          <p:nvPr>
            <p:ph sz="half" idx="13"/>
          </p:nvPr>
        </p:nvSpPr>
        <p:spPr>
          <a:xfrm>
            <a:off x="548625" y="2509569"/>
            <a:ext cx="4525651" cy="4211906"/>
          </a:xfrm>
        </p:spPr>
        <p:txBody>
          <a:bodyPr>
            <a:normAutofit/>
          </a:bodyPr>
          <a:lstStyle/>
          <a:p>
            <a:pPr marL="285750" lvl="0" indent="-285750" algn="just">
              <a:spcBef>
                <a:spcPts val="0"/>
              </a:spcBef>
              <a:buClr>
                <a:schemeClr val="lt1"/>
              </a:buClr>
              <a:buSzPts val="1800"/>
              <a:buFont typeface="Noto Sans Symbols"/>
              <a:buChar char="⮚"/>
            </a:pPr>
            <a:r>
              <a:rPr lang="en-US" sz="2000" dirty="0">
                <a:solidFill>
                  <a:schemeClr val="lt1"/>
                </a:solidFill>
                <a:latin typeface="Times New Roman" panose="02020603050405020304" pitchFamily="18" charset="0"/>
                <a:ea typeface="Trebuchet MS"/>
                <a:cs typeface="Times New Roman" panose="02020603050405020304" pitchFamily="18" charset="0"/>
                <a:sym typeface="Trebuchet MS"/>
              </a:rPr>
              <a:t>To sign-up easily by entering some basic information and create a user-id </a:t>
            </a:r>
            <a:r>
              <a:rPr lang="en-US" sz="2000" dirty="0" smtClean="0">
                <a:solidFill>
                  <a:schemeClr val="lt1"/>
                </a:solidFill>
                <a:latin typeface="Times New Roman" panose="02020603050405020304" pitchFamily="18" charset="0"/>
                <a:ea typeface="Trebuchet MS"/>
                <a:cs typeface="Times New Roman" panose="02020603050405020304" pitchFamily="18" charset="0"/>
                <a:sym typeface="Trebuchet MS"/>
              </a:rPr>
              <a:t>and </a:t>
            </a:r>
            <a:r>
              <a:rPr lang="en-US" sz="2000" dirty="0">
                <a:solidFill>
                  <a:schemeClr val="lt1"/>
                </a:solidFill>
                <a:latin typeface="Times New Roman" panose="02020603050405020304" pitchFamily="18" charset="0"/>
                <a:ea typeface="Trebuchet MS"/>
                <a:cs typeface="Times New Roman" panose="02020603050405020304" pitchFamily="18" charset="0"/>
                <a:sym typeface="Trebuchet MS"/>
              </a:rPr>
              <a:t>password.</a:t>
            </a:r>
            <a:endParaRPr lang="en-US" sz="2000" dirty="0">
              <a:latin typeface="Times New Roman" panose="02020603050405020304" pitchFamily="18" charset="0"/>
              <a:cs typeface="Times New Roman" panose="02020603050405020304" pitchFamily="18" charset="0"/>
            </a:endParaRPr>
          </a:p>
          <a:p>
            <a:pPr marL="285750" lvl="0" indent="-285750" algn="just">
              <a:spcBef>
                <a:spcPts val="0"/>
              </a:spcBef>
              <a:buClr>
                <a:schemeClr val="lt1"/>
              </a:buClr>
              <a:buSzPts val="1800"/>
              <a:buFont typeface="Noto Sans Symbols"/>
              <a:buChar char="⮚"/>
            </a:pPr>
            <a:r>
              <a:rPr lang="en-US" sz="2000" dirty="0">
                <a:solidFill>
                  <a:schemeClr val="lt1"/>
                </a:solidFill>
                <a:latin typeface="Times New Roman" panose="02020603050405020304" pitchFamily="18" charset="0"/>
                <a:ea typeface="Trebuchet MS"/>
                <a:cs typeface="Times New Roman" panose="02020603050405020304" pitchFamily="18" charset="0"/>
                <a:sym typeface="Trebuchet MS"/>
              </a:rPr>
              <a:t> To BUY a </a:t>
            </a:r>
            <a:r>
              <a:rPr lang="en-US" sz="2000" dirty="0" smtClean="0">
                <a:solidFill>
                  <a:schemeClr val="lt1"/>
                </a:solidFill>
                <a:latin typeface="Times New Roman" panose="02020603050405020304" pitchFamily="18" charset="0"/>
                <a:ea typeface="Trebuchet MS"/>
                <a:cs typeface="Times New Roman" panose="02020603050405020304" pitchFamily="18" charset="0"/>
                <a:sym typeface="Trebuchet MS"/>
              </a:rPr>
              <a:t>Car based </a:t>
            </a:r>
            <a:r>
              <a:rPr lang="en-US" sz="2000" dirty="0">
                <a:solidFill>
                  <a:schemeClr val="lt1"/>
                </a:solidFill>
                <a:latin typeface="Times New Roman" panose="02020603050405020304" pitchFamily="18" charset="0"/>
                <a:ea typeface="Trebuchet MS"/>
                <a:cs typeface="Times New Roman" panose="02020603050405020304" pitchFamily="18" charset="0"/>
                <a:sym typeface="Trebuchet MS"/>
              </a:rPr>
              <a:t>on their needs </a:t>
            </a:r>
            <a:r>
              <a:rPr lang="en-US" sz="2000" dirty="0" smtClean="0">
                <a:solidFill>
                  <a:schemeClr val="lt1"/>
                </a:solidFill>
                <a:latin typeface="Times New Roman" panose="02020603050405020304" pitchFamily="18" charset="0"/>
                <a:ea typeface="Trebuchet MS"/>
                <a:cs typeface="Times New Roman" panose="02020603050405020304" pitchFamily="18" charset="0"/>
                <a:sym typeface="Trebuchet MS"/>
              </a:rPr>
              <a:t>and filter according to brand.</a:t>
            </a:r>
            <a:endParaRPr lang="en-US" sz="2000" dirty="0">
              <a:latin typeface="Times New Roman" panose="02020603050405020304" pitchFamily="18" charset="0"/>
              <a:cs typeface="Times New Roman" panose="02020603050405020304" pitchFamily="18" charset="0"/>
            </a:endParaRPr>
          </a:p>
          <a:p>
            <a:pPr marL="285750" lvl="0" indent="-285750" algn="just">
              <a:spcBef>
                <a:spcPts val="0"/>
              </a:spcBef>
              <a:buClr>
                <a:schemeClr val="lt1"/>
              </a:buClr>
              <a:buSzPts val="1800"/>
              <a:buFont typeface="Noto Sans Symbols"/>
              <a:buChar char="⮚"/>
            </a:pPr>
            <a:r>
              <a:rPr lang="en-US" sz="2000" dirty="0">
                <a:solidFill>
                  <a:schemeClr val="lt1"/>
                </a:solidFill>
                <a:latin typeface="Times New Roman" panose="02020603050405020304" pitchFamily="18" charset="0"/>
                <a:ea typeface="Trebuchet MS"/>
                <a:cs typeface="Times New Roman" panose="02020603050405020304" pitchFamily="18" charset="0"/>
                <a:sym typeface="Trebuchet MS"/>
              </a:rPr>
              <a:t> To know more about the chosen </a:t>
            </a:r>
            <a:r>
              <a:rPr lang="en-US" sz="2000" dirty="0" smtClean="0">
                <a:solidFill>
                  <a:schemeClr val="lt1"/>
                </a:solidFill>
                <a:latin typeface="Times New Roman" panose="02020603050405020304" pitchFamily="18" charset="0"/>
                <a:ea typeface="Trebuchet MS"/>
                <a:cs typeface="Times New Roman" panose="02020603050405020304" pitchFamily="18" charset="0"/>
                <a:sym typeface="Trebuchet MS"/>
              </a:rPr>
              <a:t>car which </a:t>
            </a:r>
            <a:r>
              <a:rPr lang="en-US" sz="2000" dirty="0">
                <a:solidFill>
                  <a:schemeClr val="lt1"/>
                </a:solidFill>
                <a:latin typeface="Times New Roman" panose="02020603050405020304" pitchFamily="18" charset="0"/>
                <a:ea typeface="Trebuchet MS"/>
                <a:cs typeface="Times New Roman" panose="02020603050405020304" pitchFamily="18" charset="0"/>
                <a:sym typeface="Trebuchet MS"/>
              </a:rPr>
              <a:t>includes the availability, Amenities, cost, etc.</a:t>
            </a:r>
            <a:endParaRPr lang="en-US" sz="2000" dirty="0">
              <a:latin typeface="Times New Roman" panose="02020603050405020304" pitchFamily="18" charset="0"/>
              <a:cs typeface="Times New Roman" panose="02020603050405020304" pitchFamily="18" charset="0"/>
            </a:endParaRPr>
          </a:p>
          <a:p>
            <a:pPr marL="0" lvl="0" indent="0" algn="just">
              <a:spcBef>
                <a:spcPts val="0"/>
              </a:spcBef>
              <a:buClr>
                <a:schemeClr val="lt1"/>
              </a:buClr>
              <a:buSzPts val="1800"/>
              <a:buNone/>
            </a:pPr>
            <a:endParaRPr lang="en-US" sz="2000"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 xmlns:a16="http://schemas.microsoft.com/office/drawing/2014/main" id="{640A3223-3DA3-4CF2-82B6-1447667547BD}"/>
              </a:ext>
            </a:extLst>
          </p:cNvPr>
          <p:cNvSpPr>
            <a:spLocks noGrp="1"/>
          </p:cNvSpPr>
          <p:nvPr>
            <p:ph type="body" sz="quarter" idx="14"/>
          </p:nvPr>
        </p:nvSpPr>
        <p:spPr>
          <a:xfrm>
            <a:off x="6186713" y="1595232"/>
            <a:ext cx="5475600" cy="781188"/>
          </a:xfrm>
        </p:spPr>
        <p:txBody>
          <a:bodyPr/>
          <a:lstStyle/>
          <a:p>
            <a:r>
              <a:rPr lang="en-US" dirty="0" smtClean="0"/>
              <a:t>Introduction</a:t>
            </a:r>
            <a:endParaRPr lang="en-US" dirty="0"/>
          </a:p>
        </p:txBody>
      </p:sp>
      <p:sp>
        <p:nvSpPr>
          <p:cNvPr id="18" name="Content Placeholder 17">
            <a:extLst>
              <a:ext uri="{FF2B5EF4-FFF2-40B4-BE49-F238E27FC236}">
                <a16:creationId xmlns="" xmlns:a16="http://schemas.microsoft.com/office/drawing/2014/main" id="{C955AFB3-173C-4848-B3E9-1375591B297E}"/>
              </a:ext>
            </a:extLst>
          </p:cNvPr>
          <p:cNvSpPr>
            <a:spLocks noGrp="1"/>
          </p:cNvSpPr>
          <p:nvPr>
            <p:ph sz="quarter" idx="15"/>
          </p:nvPr>
        </p:nvSpPr>
        <p:spPr>
          <a:xfrm>
            <a:off x="6186713" y="2376420"/>
            <a:ext cx="5236848" cy="3818318"/>
          </a:xfrm>
        </p:spPr>
        <p:txBody>
          <a:bodyPr>
            <a:normAutofit/>
          </a:bodyPr>
          <a:lstStyle/>
          <a:p>
            <a:pPr marL="342900" lvl="0" indent="-342900" algn="just">
              <a:spcBef>
                <a:spcPts val="0"/>
              </a:spcBef>
              <a:buSzPts val="1440"/>
              <a:buChar char="►"/>
            </a:pPr>
            <a:r>
              <a:rPr lang="en-US" sz="2000" dirty="0"/>
              <a:t>Our project aim is to create a website for the people who wants to buy a rental car. This is accessible to all the users but there is some part which will be accessible only for Registered Users. We have developed a responsive website with sliders, and all features that makes our website look perfect. This is an approach to give users a webpage where they can buy their dream cars with different features and prices. So we have created a webpage about a car rental website where we have created three modules</a:t>
            </a:r>
            <a:endParaRPr lang="en-US" sz="2000" dirty="0">
              <a:latin typeface="Times New Roman" panose="02020603050405020304" pitchFamily="18" charset="0"/>
              <a:cs typeface="Times New Roman" panose="02020603050405020304" pitchFamily="18" charset="0"/>
            </a:endParaRPr>
          </a:p>
        </p:txBody>
      </p:sp>
      <p:sp>
        <p:nvSpPr>
          <p:cNvPr id="20" name="Footer Placeholder 4">
            <a:extLst>
              <a:ext uri="{FF2B5EF4-FFF2-40B4-BE49-F238E27FC236}">
                <a16:creationId xmlns=""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1"/>
          </p:nvPr>
        </p:nvSpPr>
        <p:spPr/>
        <p:txBody>
          <a:bodyPr/>
          <a:lstStyle/>
          <a:p>
            <a:fld id="{8699F50C-BE38-4BD0-BA84-9B090E1F2B9B}" type="slidenum">
              <a:rPr lang="en-US" noProof="0" smtClean="0"/>
              <a:t>6</a:t>
            </a:fld>
            <a:endParaRPr lang="en-US" noProof="0" dirty="0"/>
          </a:p>
        </p:txBody>
      </p:sp>
      <p:sp>
        <p:nvSpPr>
          <p:cNvPr id="4" name="Title 3"/>
          <p:cNvSpPr>
            <a:spLocks noGrp="1"/>
          </p:cNvSpPr>
          <p:nvPr>
            <p:ph type="title"/>
          </p:nvPr>
        </p:nvSpPr>
        <p:spPr/>
        <p:txBody>
          <a:bodyPr/>
          <a:lstStyle/>
          <a:p>
            <a:r>
              <a:rPr lang="en-US" dirty="0" smtClean="0"/>
              <a:t>System Workflow – User Panel</a:t>
            </a:r>
            <a:endParaRPr lang="en-US" dirty="0"/>
          </a:p>
        </p:txBody>
      </p:sp>
      <p:sp>
        <p:nvSpPr>
          <p:cNvPr id="5" name="Rectangle 4"/>
          <p:cNvSpPr/>
          <p:nvPr/>
        </p:nvSpPr>
        <p:spPr>
          <a:xfrm>
            <a:off x="180305" y="3006668"/>
            <a:ext cx="1455312" cy="566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a:t>
            </a:r>
            <a:endParaRPr lang="en-US" dirty="0"/>
          </a:p>
        </p:txBody>
      </p:sp>
      <p:sp>
        <p:nvSpPr>
          <p:cNvPr id="7" name="Rectangle 6"/>
          <p:cNvSpPr/>
          <p:nvPr/>
        </p:nvSpPr>
        <p:spPr>
          <a:xfrm>
            <a:off x="2279561" y="1749381"/>
            <a:ext cx="1455312" cy="7641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HOME, ABOUT</a:t>
            </a:r>
            <a:endParaRPr lang="en-US" dirty="0"/>
          </a:p>
        </p:txBody>
      </p:sp>
      <p:sp>
        <p:nvSpPr>
          <p:cNvPr id="8" name="Rectangle 7"/>
          <p:cNvSpPr/>
          <p:nvPr/>
        </p:nvSpPr>
        <p:spPr>
          <a:xfrm>
            <a:off x="2279561" y="3006668"/>
            <a:ext cx="1455312" cy="566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LOGIN</a:t>
            </a:r>
            <a:endParaRPr lang="en-US" dirty="0"/>
          </a:p>
        </p:txBody>
      </p:sp>
      <p:sp>
        <p:nvSpPr>
          <p:cNvPr id="9" name="Rectangle 8"/>
          <p:cNvSpPr/>
          <p:nvPr/>
        </p:nvSpPr>
        <p:spPr>
          <a:xfrm>
            <a:off x="2279561" y="4530119"/>
            <a:ext cx="1455312" cy="566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CONTACT US</a:t>
            </a:r>
            <a:endParaRPr lang="en-US" dirty="0"/>
          </a:p>
        </p:txBody>
      </p:sp>
      <p:sp>
        <p:nvSpPr>
          <p:cNvPr id="10" name="Rectangle 9"/>
          <p:cNvSpPr/>
          <p:nvPr/>
        </p:nvSpPr>
        <p:spPr>
          <a:xfrm>
            <a:off x="4848896" y="2883144"/>
            <a:ext cx="1474630" cy="839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VALID USER ID AND PASSWORD</a:t>
            </a:r>
            <a:endParaRPr lang="en-US" dirty="0"/>
          </a:p>
        </p:txBody>
      </p:sp>
      <p:sp>
        <p:nvSpPr>
          <p:cNvPr id="11" name="Rectangle 10"/>
          <p:cNvSpPr/>
          <p:nvPr/>
        </p:nvSpPr>
        <p:spPr>
          <a:xfrm>
            <a:off x="4868214" y="5173639"/>
            <a:ext cx="1674254" cy="6329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VIEW CONTACT PAGE</a:t>
            </a:r>
            <a:endParaRPr lang="en-US" dirty="0"/>
          </a:p>
        </p:txBody>
      </p:sp>
      <p:sp>
        <p:nvSpPr>
          <p:cNvPr id="12" name="Rectangle 11"/>
          <p:cNvSpPr/>
          <p:nvPr/>
        </p:nvSpPr>
        <p:spPr>
          <a:xfrm>
            <a:off x="7106992" y="4129826"/>
            <a:ext cx="1455312" cy="566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SUCCESS MESSAGE</a:t>
            </a:r>
            <a:endParaRPr lang="en-US" dirty="0"/>
          </a:p>
        </p:txBody>
      </p:sp>
      <p:sp>
        <p:nvSpPr>
          <p:cNvPr id="13" name="Rectangle 12"/>
          <p:cNvSpPr/>
          <p:nvPr/>
        </p:nvSpPr>
        <p:spPr>
          <a:xfrm>
            <a:off x="4848896" y="4129826"/>
            <a:ext cx="1455312" cy="566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SEND QUERIES</a:t>
            </a:r>
            <a:endParaRPr lang="en-US" dirty="0"/>
          </a:p>
        </p:txBody>
      </p:sp>
      <p:cxnSp>
        <p:nvCxnSpPr>
          <p:cNvPr id="15" name="Straight Arrow Connector 14"/>
          <p:cNvCxnSpPr>
            <a:stCxn id="5" idx="3"/>
            <a:endCxn id="7" idx="1"/>
          </p:cNvCxnSpPr>
          <p:nvPr/>
        </p:nvCxnSpPr>
        <p:spPr>
          <a:xfrm flipV="1">
            <a:off x="1635617" y="2131454"/>
            <a:ext cx="643944" cy="115854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p:cNvCxnSpPr>
            <a:stCxn id="5" idx="3"/>
            <a:endCxn id="8" idx="1"/>
          </p:cNvCxnSpPr>
          <p:nvPr/>
        </p:nvCxnSpPr>
        <p:spPr>
          <a:xfrm>
            <a:off x="1635617" y="3290003"/>
            <a:ext cx="64394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p:cNvCxnSpPr>
            <a:stCxn id="5" idx="3"/>
          </p:cNvCxnSpPr>
          <p:nvPr/>
        </p:nvCxnSpPr>
        <p:spPr>
          <a:xfrm>
            <a:off x="1635617" y="3290003"/>
            <a:ext cx="1184856" cy="124011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a:stCxn id="8" idx="3"/>
            <a:endCxn id="10" idx="1"/>
          </p:cNvCxnSpPr>
          <p:nvPr/>
        </p:nvCxnSpPr>
        <p:spPr>
          <a:xfrm>
            <a:off x="3734873" y="3290003"/>
            <a:ext cx="1114023" cy="1305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Straight Arrow Connector 22"/>
          <p:cNvCxnSpPr>
            <a:stCxn id="9" idx="3"/>
            <a:endCxn id="13" idx="1"/>
          </p:cNvCxnSpPr>
          <p:nvPr/>
        </p:nvCxnSpPr>
        <p:spPr>
          <a:xfrm flipV="1">
            <a:off x="3734873" y="4413161"/>
            <a:ext cx="1114023" cy="4002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5" name="Straight Arrow Connector 24"/>
          <p:cNvCxnSpPr>
            <a:stCxn id="9" idx="3"/>
            <a:endCxn id="11" idx="1"/>
          </p:cNvCxnSpPr>
          <p:nvPr/>
        </p:nvCxnSpPr>
        <p:spPr>
          <a:xfrm>
            <a:off x="3734873" y="4813454"/>
            <a:ext cx="1133341" cy="67666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7" name="Straight Arrow Connector 26"/>
          <p:cNvCxnSpPr>
            <a:stCxn id="13" idx="3"/>
            <a:endCxn id="12" idx="1"/>
          </p:cNvCxnSpPr>
          <p:nvPr/>
        </p:nvCxnSpPr>
        <p:spPr>
          <a:xfrm>
            <a:off x="6304208" y="4413161"/>
            <a:ext cx="80278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8" name="Rectangle 27"/>
          <p:cNvSpPr/>
          <p:nvPr/>
        </p:nvSpPr>
        <p:spPr>
          <a:xfrm>
            <a:off x="7198220" y="2876617"/>
            <a:ext cx="1650642" cy="8398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BOOK A CAR VIEW HISTORY </a:t>
            </a:r>
            <a:endParaRPr lang="en-US" dirty="0"/>
          </a:p>
        </p:txBody>
      </p:sp>
      <p:cxnSp>
        <p:nvCxnSpPr>
          <p:cNvPr id="30" name="Straight Arrow Connector 29"/>
          <p:cNvCxnSpPr>
            <a:stCxn id="10" idx="3"/>
            <a:endCxn id="28" idx="1"/>
          </p:cNvCxnSpPr>
          <p:nvPr/>
        </p:nvCxnSpPr>
        <p:spPr>
          <a:xfrm flipV="1">
            <a:off x="6323526" y="3296529"/>
            <a:ext cx="874694" cy="65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045962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1"/>
          </p:nvPr>
        </p:nvSpPr>
        <p:spPr/>
        <p:txBody>
          <a:bodyPr/>
          <a:lstStyle/>
          <a:p>
            <a:fld id="{8699F50C-BE38-4BD0-BA84-9B090E1F2B9B}" type="slidenum">
              <a:rPr lang="en-US" noProof="0" smtClean="0"/>
              <a:t>7</a:t>
            </a:fld>
            <a:endParaRPr lang="en-US" noProof="0" dirty="0"/>
          </a:p>
        </p:txBody>
      </p:sp>
      <p:sp>
        <p:nvSpPr>
          <p:cNvPr id="4" name="Title 3"/>
          <p:cNvSpPr>
            <a:spLocks noGrp="1"/>
          </p:cNvSpPr>
          <p:nvPr>
            <p:ph type="title"/>
          </p:nvPr>
        </p:nvSpPr>
        <p:spPr/>
        <p:txBody>
          <a:bodyPr/>
          <a:lstStyle/>
          <a:p>
            <a:r>
              <a:rPr lang="en-US" dirty="0" smtClean="0"/>
              <a:t>System Workflow – Admin Panel</a:t>
            </a:r>
            <a:endParaRPr lang="en-US" dirty="0"/>
          </a:p>
        </p:txBody>
      </p:sp>
      <p:sp>
        <p:nvSpPr>
          <p:cNvPr id="5" name="Rectangle 4"/>
          <p:cNvSpPr/>
          <p:nvPr/>
        </p:nvSpPr>
        <p:spPr>
          <a:xfrm>
            <a:off x="235499" y="2935834"/>
            <a:ext cx="1232693" cy="464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ADMIN</a:t>
            </a:r>
            <a:endParaRPr lang="en-US" dirty="0"/>
          </a:p>
        </p:txBody>
      </p:sp>
      <p:sp>
        <p:nvSpPr>
          <p:cNvPr id="6" name="Rounded Rectangle 5"/>
          <p:cNvSpPr/>
          <p:nvPr/>
        </p:nvSpPr>
        <p:spPr>
          <a:xfrm>
            <a:off x="1854557" y="2284276"/>
            <a:ext cx="1571223" cy="17123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LOG IN WITH CORRECT USERNAME AND PASSWORD OR SIGN UP</a:t>
            </a:r>
            <a:endParaRPr lang="en-US" dirty="0"/>
          </a:p>
        </p:txBody>
      </p:sp>
      <p:sp>
        <p:nvSpPr>
          <p:cNvPr id="7" name="Rounded Rectangle 6"/>
          <p:cNvSpPr/>
          <p:nvPr/>
        </p:nvSpPr>
        <p:spPr>
          <a:xfrm>
            <a:off x="4250028" y="1545465"/>
            <a:ext cx="1803042" cy="6181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VIEW PROFILE</a:t>
            </a:r>
            <a:endParaRPr lang="en-US" dirty="0"/>
          </a:p>
        </p:txBody>
      </p:sp>
      <p:sp>
        <p:nvSpPr>
          <p:cNvPr id="8" name="Rounded Rectangle 7"/>
          <p:cNvSpPr/>
          <p:nvPr/>
        </p:nvSpPr>
        <p:spPr>
          <a:xfrm>
            <a:off x="4224270" y="3090930"/>
            <a:ext cx="1803042" cy="6181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VIEW DASHBOARD</a:t>
            </a:r>
            <a:endParaRPr lang="en-US" dirty="0"/>
          </a:p>
        </p:txBody>
      </p:sp>
      <p:sp>
        <p:nvSpPr>
          <p:cNvPr id="9" name="Rounded Rectangle 8"/>
          <p:cNvSpPr/>
          <p:nvPr/>
        </p:nvSpPr>
        <p:spPr>
          <a:xfrm>
            <a:off x="4250028" y="4810884"/>
            <a:ext cx="2537138" cy="16943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VIEW CUSTOMERS ORDERS, DETAILS, QUERIES AND CAN HANDLE WHOLE USER PANEL </a:t>
            </a:r>
            <a:endParaRPr lang="en-US" dirty="0"/>
          </a:p>
        </p:txBody>
      </p:sp>
      <p:sp>
        <p:nvSpPr>
          <p:cNvPr id="10" name="Rounded Rectangle 9"/>
          <p:cNvSpPr/>
          <p:nvPr/>
        </p:nvSpPr>
        <p:spPr>
          <a:xfrm>
            <a:off x="7156360" y="2632905"/>
            <a:ext cx="1803042" cy="6181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ADD PRODUCTS</a:t>
            </a:r>
            <a:endParaRPr lang="en-US" dirty="0"/>
          </a:p>
        </p:txBody>
      </p:sp>
      <p:sp>
        <p:nvSpPr>
          <p:cNvPr id="11" name="Rounded Rectangle 10"/>
          <p:cNvSpPr/>
          <p:nvPr/>
        </p:nvSpPr>
        <p:spPr>
          <a:xfrm>
            <a:off x="7156360" y="3679277"/>
            <a:ext cx="1803042" cy="6181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PRODUCT DETAILS</a:t>
            </a:r>
            <a:endParaRPr lang="en-US" dirty="0"/>
          </a:p>
        </p:txBody>
      </p:sp>
      <p:sp>
        <p:nvSpPr>
          <p:cNvPr id="12" name="Rounded Rectangle 11"/>
          <p:cNvSpPr/>
          <p:nvPr/>
        </p:nvSpPr>
        <p:spPr>
          <a:xfrm>
            <a:off x="9500315" y="3988370"/>
            <a:ext cx="1395212" cy="4677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DELETE PRODUCT</a:t>
            </a:r>
            <a:endParaRPr lang="en-US" dirty="0"/>
          </a:p>
        </p:txBody>
      </p:sp>
      <p:sp>
        <p:nvSpPr>
          <p:cNvPr id="13" name="Rounded Rectangle 12"/>
          <p:cNvSpPr/>
          <p:nvPr/>
        </p:nvSpPr>
        <p:spPr>
          <a:xfrm>
            <a:off x="9500315" y="3370184"/>
            <a:ext cx="1395212" cy="4805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EDIT PRODUCT</a:t>
            </a:r>
            <a:endParaRPr lang="en-US" dirty="0"/>
          </a:p>
        </p:txBody>
      </p:sp>
      <p:cxnSp>
        <p:nvCxnSpPr>
          <p:cNvPr id="26" name="Straight Arrow Connector 25"/>
          <p:cNvCxnSpPr>
            <a:stCxn id="8" idx="3"/>
            <a:endCxn id="10" idx="1"/>
          </p:cNvCxnSpPr>
          <p:nvPr/>
        </p:nvCxnSpPr>
        <p:spPr>
          <a:xfrm flipV="1">
            <a:off x="6027312" y="2941998"/>
            <a:ext cx="1129048" cy="45802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8" name="Straight Arrow Connector 27"/>
          <p:cNvCxnSpPr>
            <a:stCxn id="8" idx="3"/>
            <a:endCxn id="11" idx="1"/>
          </p:cNvCxnSpPr>
          <p:nvPr/>
        </p:nvCxnSpPr>
        <p:spPr>
          <a:xfrm>
            <a:off x="6027312" y="3400023"/>
            <a:ext cx="1129048" cy="58834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Straight Arrow Connector 30"/>
          <p:cNvCxnSpPr>
            <a:stCxn id="11" idx="3"/>
            <a:endCxn id="13" idx="1"/>
          </p:cNvCxnSpPr>
          <p:nvPr/>
        </p:nvCxnSpPr>
        <p:spPr>
          <a:xfrm flipV="1">
            <a:off x="8959402" y="3610484"/>
            <a:ext cx="540913" cy="37788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3" name="Straight Arrow Connector 32"/>
          <p:cNvCxnSpPr>
            <a:stCxn id="11" idx="3"/>
            <a:endCxn id="12" idx="1"/>
          </p:cNvCxnSpPr>
          <p:nvPr/>
        </p:nvCxnSpPr>
        <p:spPr>
          <a:xfrm>
            <a:off x="8959402" y="3988370"/>
            <a:ext cx="540913" cy="23386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0" name="Elbow Connector 39"/>
          <p:cNvCxnSpPr/>
          <p:nvPr/>
        </p:nvCxnSpPr>
        <p:spPr>
          <a:xfrm flipV="1">
            <a:off x="3156244" y="2091369"/>
            <a:ext cx="1093784" cy="656822"/>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2" name="Straight Arrow Connector 41"/>
          <p:cNvCxnSpPr>
            <a:stCxn id="6" idx="3"/>
          </p:cNvCxnSpPr>
          <p:nvPr/>
        </p:nvCxnSpPr>
        <p:spPr>
          <a:xfrm>
            <a:off x="3425780" y="3140447"/>
            <a:ext cx="798490" cy="11064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4" name="Elbow Connector 43"/>
          <p:cNvCxnSpPr/>
          <p:nvPr/>
        </p:nvCxnSpPr>
        <p:spPr>
          <a:xfrm rot="16200000" flipH="1">
            <a:off x="3332785" y="3802111"/>
            <a:ext cx="1101770" cy="915778"/>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8" name="Straight Arrow Connector 47"/>
          <p:cNvCxnSpPr>
            <a:stCxn id="5" idx="3"/>
            <a:endCxn id="6" idx="1"/>
          </p:cNvCxnSpPr>
          <p:nvPr/>
        </p:nvCxnSpPr>
        <p:spPr>
          <a:xfrm flipV="1">
            <a:off x="1468192" y="3140447"/>
            <a:ext cx="386365" cy="2748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652885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 xmlns:a16="http://schemas.microsoft.com/office/drawing/2014/main" id="{F64048FA-1C7E-4BEF-8273-A6490A2211F4}"/>
              </a:ext>
            </a:extLst>
          </p:cNvPr>
          <p:cNvSpPr>
            <a:spLocks noGrp="1"/>
          </p:cNvSpPr>
          <p:nvPr>
            <p:ph type="title"/>
          </p:nvPr>
        </p:nvSpPr>
        <p:spPr>
          <a:xfrm>
            <a:off x="518678" y="209028"/>
            <a:ext cx="7105615" cy="726709"/>
          </a:xfrm>
        </p:spPr>
        <p:txBody>
          <a:bodyPr/>
          <a:lstStyle/>
          <a:p>
            <a:r>
              <a:rPr lang="en-US" b="0" dirty="0" smtClean="0"/>
              <a:t>Literature Survey</a:t>
            </a:r>
            <a:endParaRPr lang="en-US" b="0" dirty="0"/>
          </a:p>
        </p:txBody>
      </p:sp>
      <p:graphicFrame>
        <p:nvGraphicFramePr>
          <p:cNvPr id="19" name="Table Placeholder 10">
            <a:extLst>
              <a:ext uri="{FF2B5EF4-FFF2-40B4-BE49-F238E27FC236}">
                <a16:creationId xmlns=""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567014843"/>
              </p:ext>
            </p:extLst>
          </p:nvPr>
        </p:nvGraphicFramePr>
        <p:xfrm>
          <a:off x="518678" y="935737"/>
          <a:ext cx="10930638" cy="5465630"/>
        </p:xfrm>
        <a:graphic>
          <a:graphicData uri="http://schemas.openxmlformats.org/drawingml/2006/table">
            <a:tbl>
              <a:tblPr firstRow="1" bandRow="1">
                <a:tableStyleId>{5C22544A-7EE6-4342-B048-85BDC9FD1C3A}</a:tableStyleId>
              </a:tblPr>
              <a:tblGrid>
                <a:gridCol w="1821773"/>
                <a:gridCol w="1821773">
                  <a:extLst>
                    <a:ext uri="{9D8B030D-6E8A-4147-A177-3AD203B41FA5}">
                      <a16:colId xmlns="" xmlns:a16="http://schemas.microsoft.com/office/drawing/2014/main" val="4235906612"/>
                    </a:ext>
                  </a:extLst>
                </a:gridCol>
                <a:gridCol w="1821773">
                  <a:extLst>
                    <a:ext uri="{9D8B030D-6E8A-4147-A177-3AD203B41FA5}">
                      <a16:colId xmlns="" xmlns:a16="http://schemas.microsoft.com/office/drawing/2014/main" val="284311610"/>
                    </a:ext>
                  </a:extLst>
                </a:gridCol>
                <a:gridCol w="1821773">
                  <a:extLst>
                    <a:ext uri="{9D8B030D-6E8A-4147-A177-3AD203B41FA5}">
                      <a16:colId xmlns="" xmlns:a16="http://schemas.microsoft.com/office/drawing/2014/main" val="1235871454"/>
                    </a:ext>
                  </a:extLst>
                </a:gridCol>
                <a:gridCol w="1821773">
                  <a:extLst>
                    <a:ext uri="{9D8B030D-6E8A-4147-A177-3AD203B41FA5}">
                      <a16:colId xmlns="" xmlns:a16="http://schemas.microsoft.com/office/drawing/2014/main" val="2126728798"/>
                    </a:ext>
                  </a:extLst>
                </a:gridCol>
                <a:gridCol w="1821773">
                  <a:extLst>
                    <a:ext uri="{9D8B030D-6E8A-4147-A177-3AD203B41FA5}">
                      <a16:colId xmlns="" xmlns:a16="http://schemas.microsoft.com/office/drawing/2014/main" val="2084617311"/>
                    </a:ext>
                  </a:extLst>
                </a:gridCol>
              </a:tblGrid>
              <a:tr h="718324">
                <a:tc>
                  <a:txBody>
                    <a:bodyPr/>
                    <a:lstStyle/>
                    <a:p>
                      <a:r>
                        <a:rPr lang="en-US" dirty="0" smtClean="0"/>
                        <a:t>Publication</a:t>
                      </a:r>
                      <a:r>
                        <a:rPr lang="en-US" baseline="0" dirty="0" smtClean="0"/>
                        <a:t> &amp; Year</a:t>
                      </a:r>
                      <a:endParaRPr lang="en-US" dirty="0"/>
                    </a:p>
                  </a:txBody>
                  <a:tcPr marL="94257" marR="94257" anchor="ctr">
                    <a:solidFill>
                      <a:schemeClr val="accent2"/>
                    </a:solidFill>
                  </a:tcPr>
                </a:tc>
                <a:tc>
                  <a:txBody>
                    <a:bodyPr/>
                    <a:lstStyle/>
                    <a:p>
                      <a:r>
                        <a:rPr lang="en-US" dirty="0" smtClean="0"/>
                        <a:t>Title</a:t>
                      </a:r>
                      <a:endParaRPr lang="en-US" dirty="0"/>
                    </a:p>
                  </a:txBody>
                  <a:tcPr marL="94257" marR="94257" anchor="ctr">
                    <a:solidFill>
                      <a:schemeClr val="accent2"/>
                    </a:solidFill>
                  </a:tcPr>
                </a:tc>
                <a:tc>
                  <a:txBody>
                    <a:bodyPr/>
                    <a:lstStyle/>
                    <a:p>
                      <a:r>
                        <a:rPr lang="en-US" dirty="0" smtClean="0"/>
                        <a:t>Technique</a:t>
                      </a:r>
                      <a:endParaRPr lang="en-US" dirty="0"/>
                    </a:p>
                  </a:txBody>
                  <a:tcPr marL="94257" marR="94257" anchor="ctr">
                    <a:solidFill>
                      <a:schemeClr val="accent2"/>
                    </a:solidFill>
                  </a:tcPr>
                </a:tc>
                <a:tc>
                  <a:txBody>
                    <a:bodyPr/>
                    <a:lstStyle/>
                    <a:p>
                      <a:r>
                        <a:rPr lang="en-US" dirty="0" smtClean="0"/>
                        <a:t>Technology/Language</a:t>
                      </a:r>
                      <a:r>
                        <a:rPr lang="en-US" baseline="0" dirty="0" smtClean="0"/>
                        <a:t> Used</a:t>
                      </a:r>
                      <a:endParaRPr lang="en-US" dirty="0"/>
                    </a:p>
                  </a:txBody>
                  <a:tcPr marL="94257" marR="94257" anchor="ctr">
                    <a:solidFill>
                      <a:schemeClr val="accent2"/>
                    </a:solidFill>
                  </a:tcPr>
                </a:tc>
                <a:tc>
                  <a:txBody>
                    <a:bodyPr/>
                    <a:lstStyle/>
                    <a:p>
                      <a:r>
                        <a:rPr lang="en-US" dirty="0" smtClean="0"/>
                        <a:t>Features</a:t>
                      </a:r>
                      <a:endParaRPr lang="en-US" dirty="0"/>
                    </a:p>
                  </a:txBody>
                  <a:tcPr marL="94257" marR="94257" anchor="ctr">
                    <a:solidFill>
                      <a:schemeClr val="accent2"/>
                    </a:solidFill>
                  </a:tcPr>
                </a:tc>
                <a:tc>
                  <a:txBody>
                    <a:bodyPr/>
                    <a:lstStyle/>
                    <a:p>
                      <a:r>
                        <a:rPr lang="en-US" dirty="0" smtClean="0"/>
                        <a:t>Drawbacks</a:t>
                      </a:r>
                      <a:endParaRPr lang="en-US" dirty="0"/>
                    </a:p>
                  </a:txBody>
                  <a:tcPr marL="94257" marR="94257" anchor="ctr">
                    <a:solidFill>
                      <a:schemeClr val="accent2"/>
                    </a:solidFill>
                  </a:tcPr>
                </a:tc>
                <a:extLst>
                  <a:ext uri="{0D108BD9-81ED-4DB2-BD59-A6C34878D82A}">
                    <a16:rowId xmlns="" xmlns:a16="http://schemas.microsoft.com/office/drawing/2014/main" val="2215579220"/>
                  </a:ext>
                </a:extLst>
              </a:tr>
              <a:tr h="2069338">
                <a:tc>
                  <a:txBody>
                    <a:bodyPr/>
                    <a:lstStyle/>
                    <a:p>
                      <a:r>
                        <a:rPr lang="en-US" dirty="0" smtClean="0"/>
                        <a:t>IEEE 2021</a:t>
                      </a:r>
                      <a:endParaRPr lang="en-US" dirty="0"/>
                    </a:p>
                  </a:txBody>
                  <a:tcPr marL="182880" marR="94257" anchor="ctr">
                    <a:solidFill>
                      <a:schemeClr val="accent3">
                        <a:lumMod val="90000"/>
                      </a:schemeClr>
                    </a:solidFill>
                  </a:tcPr>
                </a:tc>
                <a:tc>
                  <a:txBody>
                    <a:bodyPr/>
                    <a:lstStyle/>
                    <a:p>
                      <a:r>
                        <a:rPr lang="en-US" dirty="0" smtClean="0"/>
                        <a:t>Enhancement</a:t>
                      </a:r>
                      <a:r>
                        <a:rPr lang="en-US" baseline="0" dirty="0" smtClean="0"/>
                        <a:t> of Mobile based application for vehicle rental</a:t>
                      </a:r>
                      <a:endParaRPr lang="en-US" dirty="0"/>
                    </a:p>
                  </a:txBody>
                  <a:tcPr marL="182880" marR="94257" anchor="ctr">
                    <a:solidFill>
                      <a:schemeClr val="accent3">
                        <a:lumMod val="90000"/>
                      </a:schemeClr>
                    </a:solidFill>
                  </a:tcPr>
                </a:tc>
                <a:tc>
                  <a:txBody>
                    <a:bodyPr/>
                    <a:lstStyle/>
                    <a:p>
                      <a:r>
                        <a:rPr lang="en-US" dirty="0" smtClean="0"/>
                        <a:t>Android</a:t>
                      </a:r>
                      <a:r>
                        <a:rPr lang="en-US" baseline="0" dirty="0" smtClean="0"/>
                        <a:t> based application</a:t>
                      </a:r>
                      <a:endParaRPr lang="en-US" dirty="0"/>
                    </a:p>
                  </a:txBody>
                  <a:tcPr marL="94257" marR="94257" anchor="ctr">
                    <a:solidFill>
                      <a:schemeClr val="accent3"/>
                    </a:solidFill>
                  </a:tcPr>
                </a:tc>
                <a:tc>
                  <a:txBody>
                    <a:bodyPr/>
                    <a:lstStyle/>
                    <a:p>
                      <a:r>
                        <a:rPr lang="en-US" dirty="0" smtClean="0"/>
                        <a:t>Android Studio,</a:t>
                      </a:r>
                      <a:r>
                        <a:rPr lang="en-US" baseline="0" dirty="0" smtClean="0"/>
                        <a:t> </a:t>
                      </a:r>
                      <a:r>
                        <a:rPr lang="en-US" dirty="0" smtClean="0"/>
                        <a:t>Java, Firebase</a:t>
                      </a:r>
                      <a:r>
                        <a:rPr lang="en-US" baseline="0" dirty="0" smtClean="0"/>
                        <a:t> is used in database</a:t>
                      </a:r>
                      <a:endParaRPr lang="en-US" dirty="0"/>
                    </a:p>
                  </a:txBody>
                  <a:tcPr marL="94257" marR="94257" anchor="ctr">
                    <a:solidFill>
                      <a:schemeClr val="accent3"/>
                    </a:solidFill>
                  </a:tcPr>
                </a:tc>
                <a:tc>
                  <a:txBody>
                    <a:bodyPr/>
                    <a:lstStyle/>
                    <a:p>
                      <a:r>
                        <a:rPr lang="en-US" dirty="0" smtClean="0"/>
                        <a:t>Rent</a:t>
                      </a:r>
                      <a:r>
                        <a:rPr lang="en-US" baseline="0" dirty="0" smtClean="0"/>
                        <a:t> a variety of vehicles at various rates</a:t>
                      </a:r>
                      <a:endParaRPr lang="en-US" dirty="0"/>
                    </a:p>
                  </a:txBody>
                  <a:tcPr marL="94257" marR="94257" anchor="ctr">
                    <a:solidFill>
                      <a:schemeClr val="accent3"/>
                    </a:solidFill>
                  </a:tcPr>
                </a:tc>
                <a:tc>
                  <a:txBody>
                    <a:bodyPr/>
                    <a:lstStyle/>
                    <a:p>
                      <a:r>
                        <a:rPr lang="en-US" dirty="0" smtClean="0"/>
                        <a:t>Only for mobile users</a:t>
                      </a:r>
                      <a:endParaRPr lang="en-US" dirty="0"/>
                    </a:p>
                  </a:txBody>
                  <a:tcPr marL="94257" marR="94257" anchor="ctr">
                    <a:solidFill>
                      <a:schemeClr val="accent3"/>
                    </a:solidFill>
                  </a:tcPr>
                </a:tc>
                <a:extLst>
                  <a:ext uri="{0D108BD9-81ED-4DB2-BD59-A6C34878D82A}">
                    <a16:rowId xmlns="" xmlns:a16="http://schemas.microsoft.com/office/drawing/2014/main" val="2516563405"/>
                  </a:ext>
                </a:extLst>
              </a:tr>
              <a:tr h="940608">
                <a:tc>
                  <a:txBody>
                    <a:bodyPr/>
                    <a:lstStyle/>
                    <a:p>
                      <a:r>
                        <a:rPr lang="en-US" dirty="0" smtClean="0"/>
                        <a:t>IEEE 2020</a:t>
                      </a:r>
                      <a:endParaRPr lang="en-US" dirty="0"/>
                    </a:p>
                  </a:txBody>
                  <a:tcPr marL="182880" marR="94257" anchor="ctr">
                    <a:solidFill>
                      <a:schemeClr val="accent3">
                        <a:lumMod val="90000"/>
                      </a:schemeClr>
                    </a:solidFill>
                  </a:tcPr>
                </a:tc>
                <a:tc>
                  <a:txBody>
                    <a:bodyPr/>
                    <a:lstStyle/>
                    <a:p>
                      <a:r>
                        <a:rPr lang="en-US" dirty="0" smtClean="0"/>
                        <a:t>Car Rental Knowledge and customer choice</a:t>
                      </a:r>
                      <a:endParaRPr lang="en-US" dirty="0"/>
                    </a:p>
                  </a:txBody>
                  <a:tcPr marL="182880" marR="94257" anchor="ctr">
                    <a:solidFill>
                      <a:schemeClr val="accent3">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AHP methodology</a:t>
                      </a:r>
                    </a:p>
                    <a:p>
                      <a:endParaRPr lang="en-US" dirty="0"/>
                    </a:p>
                  </a:txBody>
                  <a:tcPr marL="94257" marR="94257" anchor="ctr">
                    <a:solidFill>
                      <a:schemeClr val="accent3"/>
                    </a:solidFill>
                  </a:tcPr>
                </a:tc>
                <a:tc>
                  <a:txBody>
                    <a:bodyPr/>
                    <a:lstStyle/>
                    <a:p>
                      <a:r>
                        <a:rPr lang="en-US" dirty="0" smtClean="0"/>
                        <a:t>Normalized</a:t>
                      </a:r>
                      <a:r>
                        <a:rPr lang="en-US" baseline="0" dirty="0" smtClean="0"/>
                        <a:t> </a:t>
                      </a:r>
                      <a:r>
                        <a:rPr lang="en-US" dirty="0" smtClean="0"/>
                        <a:t>Matrix, Ranking matrix</a:t>
                      </a:r>
                      <a:r>
                        <a:rPr lang="en-US" baseline="0" dirty="0" smtClean="0"/>
                        <a:t> </a:t>
                      </a:r>
                      <a:endParaRPr lang="en-US" dirty="0"/>
                    </a:p>
                  </a:txBody>
                  <a:tcPr marL="94257" marR="94257" anchor="ctr">
                    <a:solidFill>
                      <a:schemeClr val="accent3"/>
                    </a:solidFill>
                  </a:tcPr>
                </a:tc>
                <a:tc>
                  <a:txBody>
                    <a:bodyPr/>
                    <a:lstStyle/>
                    <a:p>
                      <a:r>
                        <a:rPr lang="en-US" dirty="0" smtClean="0"/>
                        <a:t>Gaining accurate data</a:t>
                      </a:r>
                      <a:endParaRPr lang="en-US" dirty="0"/>
                    </a:p>
                  </a:txBody>
                  <a:tcPr marL="94257" marR="94257" anchor="ctr">
                    <a:solidFill>
                      <a:schemeClr val="accent3"/>
                    </a:solidFill>
                  </a:tcPr>
                </a:tc>
                <a:tc>
                  <a:txBody>
                    <a:bodyPr/>
                    <a:lstStyle/>
                    <a:p>
                      <a:endParaRPr lang="en-US" dirty="0"/>
                    </a:p>
                  </a:txBody>
                  <a:tcPr marL="94257" marR="94257" anchor="ctr">
                    <a:solidFill>
                      <a:schemeClr val="accent3"/>
                    </a:solidFill>
                  </a:tcPr>
                </a:tc>
                <a:extLst>
                  <a:ext uri="{0D108BD9-81ED-4DB2-BD59-A6C34878D82A}">
                    <a16:rowId xmlns="" xmlns:a16="http://schemas.microsoft.com/office/drawing/2014/main" val="1907125693"/>
                  </a:ext>
                </a:extLst>
              </a:tr>
              <a:tr h="1504973">
                <a:tc>
                  <a:txBody>
                    <a:bodyPr/>
                    <a:lstStyle/>
                    <a:p>
                      <a:r>
                        <a:rPr lang="en-US" dirty="0" smtClean="0"/>
                        <a:t>IEEE 2020</a:t>
                      </a:r>
                      <a:endParaRPr lang="en-US" dirty="0"/>
                    </a:p>
                  </a:txBody>
                  <a:tcPr marL="182880" marR="94257" anchor="ctr">
                    <a:solidFill>
                      <a:schemeClr val="accent3">
                        <a:lumMod val="90000"/>
                      </a:schemeClr>
                    </a:solidFill>
                  </a:tcPr>
                </a:tc>
                <a:tc>
                  <a:txBody>
                    <a:bodyPr/>
                    <a:lstStyle/>
                    <a:p>
                      <a:r>
                        <a:rPr lang="en-US" dirty="0" smtClean="0"/>
                        <a:t>Development</a:t>
                      </a:r>
                      <a:r>
                        <a:rPr lang="en-US" baseline="0" dirty="0" smtClean="0"/>
                        <a:t> of Web and Mobile Application based online buy, sell car system</a:t>
                      </a:r>
                      <a:endParaRPr lang="en-US" dirty="0"/>
                    </a:p>
                  </a:txBody>
                  <a:tcPr marL="182880" marR="94257" anchor="ctr">
                    <a:solidFill>
                      <a:schemeClr val="accent3">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Android</a:t>
                      </a:r>
                      <a:r>
                        <a:rPr lang="en-US" baseline="0" dirty="0" smtClean="0"/>
                        <a:t> based application</a:t>
                      </a:r>
                      <a:endParaRPr lang="en-US" dirty="0" smtClean="0"/>
                    </a:p>
                    <a:p>
                      <a:endParaRPr lang="en-US" dirty="0"/>
                    </a:p>
                  </a:txBody>
                  <a:tcPr marL="94257" marR="94257" anchor="ct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Android Studio,</a:t>
                      </a:r>
                      <a:r>
                        <a:rPr lang="en-US" baseline="0" dirty="0" smtClean="0"/>
                        <a:t> </a:t>
                      </a:r>
                      <a:r>
                        <a:rPr lang="en-US" dirty="0" smtClean="0"/>
                        <a:t>Java, Firebase</a:t>
                      </a:r>
                      <a:r>
                        <a:rPr lang="en-US" baseline="0" dirty="0" smtClean="0"/>
                        <a:t> is used in database</a:t>
                      </a:r>
                      <a:endParaRPr lang="en-US" dirty="0" smtClean="0"/>
                    </a:p>
                    <a:p>
                      <a:endParaRPr lang="en-US" dirty="0"/>
                    </a:p>
                  </a:txBody>
                  <a:tcPr marL="94257" marR="94257" anchor="ctr">
                    <a:solidFill>
                      <a:schemeClr val="accent3"/>
                    </a:solidFill>
                  </a:tcPr>
                </a:tc>
                <a:tc>
                  <a:txBody>
                    <a:bodyPr/>
                    <a:lstStyle/>
                    <a:p>
                      <a:r>
                        <a:rPr lang="en-US" dirty="0" smtClean="0"/>
                        <a:t>Self drive are connected to rental</a:t>
                      </a:r>
                      <a:r>
                        <a:rPr lang="en-US" baseline="0" dirty="0" smtClean="0"/>
                        <a:t> options</a:t>
                      </a:r>
                      <a:endParaRPr lang="en-US" dirty="0"/>
                    </a:p>
                  </a:txBody>
                  <a:tcPr marL="94257" marR="94257" anchor="ct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Only for mobile users</a:t>
                      </a:r>
                    </a:p>
                    <a:p>
                      <a:endParaRPr lang="en-US" dirty="0"/>
                    </a:p>
                  </a:txBody>
                  <a:tcPr marL="94257" marR="94257" anchor="ctr">
                    <a:solidFill>
                      <a:schemeClr val="accent3"/>
                    </a:solidFill>
                  </a:tcPr>
                </a:tc>
                <a:extLst>
                  <a:ext uri="{0D108BD9-81ED-4DB2-BD59-A6C34878D82A}">
                    <a16:rowId xmlns="" xmlns:a16="http://schemas.microsoft.com/office/drawing/2014/main" val="2955032543"/>
                  </a:ext>
                </a:extLst>
              </a:tr>
            </a:tbl>
          </a:graphicData>
        </a:graphic>
      </p:graphicFrame>
      <p:sp>
        <p:nvSpPr>
          <p:cNvPr id="3" name="Footer Placeholder 2">
            <a:extLst>
              <a:ext uri="{FF2B5EF4-FFF2-40B4-BE49-F238E27FC236}">
                <a16:creationId xmlns=""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Tree>
    <p:extLst>
      <p:ext uri="{BB962C8B-B14F-4D97-AF65-F5344CB8AC3E}">
        <p14:creationId xmlns:p14="http://schemas.microsoft.com/office/powerpoint/2010/main" val="2973707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 xmlns:a16="http://schemas.microsoft.com/office/drawing/2014/main" id="{F64048FA-1C7E-4BEF-8273-A6490A2211F4}"/>
              </a:ext>
            </a:extLst>
          </p:cNvPr>
          <p:cNvSpPr>
            <a:spLocks noGrp="1"/>
          </p:cNvSpPr>
          <p:nvPr>
            <p:ph type="title"/>
          </p:nvPr>
        </p:nvSpPr>
        <p:spPr>
          <a:xfrm>
            <a:off x="586446" y="429056"/>
            <a:ext cx="7105615" cy="726709"/>
          </a:xfrm>
        </p:spPr>
        <p:txBody>
          <a:bodyPr/>
          <a:lstStyle/>
          <a:p>
            <a:r>
              <a:rPr lang="en-US" b="0" dirty="0" smtClean="0"/>
              <a:t>Literature Survey</a:t>
            </a:r>
            <a:endParaRPr lang="en-US" b="0" dirty="0"/>
          </a:p>
        </p:txBody>
      </p:sp>
      <p:graphicFrame>
        <p:nvGraphicFramePr>
          <p:cNvPr id="19" name="Table Placeholder 10">
            <a:extLst>
              <a:ext uri="{FF2B5EF4-FFF2-40B4-BE49-F238E27FC236}">
                <a16:creationId xmlns=""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346004739"/>
              </p:ext>
            </p:extLst>
          </p:nvPr>
        </p:nvGraphicFramePr>
        <p:xfrm>
          <a:off x="586446" y="2120593"/>
          <a:ext cx="10930638" cy="3728270"/>
        </p:xfrm>
        <a:graphic>
          <a:graphicData uri="http://schemas.openxmlformats.org/drawingml/2006/table">
            <a:tbl>
              <a:tblPr firstRow="1" bandRow="1">
                <a:tableStyleId>{5C22544A-7EE6-4342-B048-85BDC9FD1C3A}</a:tableStyleId>
              </a:tblPr>
              <a:tblGrid>
                <a:gridCol w="1821773"/>
                <a:gridCol w="1821773">
                  <a:extLst>
                    <a:ext uri="{9D8B030D-6E8A-4147-A177-3AD203B41FA5}">
                      <a16:colId xmlns="" xmlns:a16="http://schemas.microsoft.com/office/drawing/2014/main" val="4235906612"/>
                    </a:ext>
                  </a:extLst>
                </a:gridCol>
                <a:gridCol w="1821773">
                  <a:extLst>
                    <a:ext uri="{9D8B030D-6E8A-4147-A177-3AD203B41FA5}">
                      <a16:colId xmlns="" xmlns:a16="http://schemas.microsoft.com/office/drawing/2014/main" val="284311610"/>
                    </a:ext>
                  </a:extLst>
                </a:gridCol>
                <a:gridCol w="1821773">
                  <a:extLst>
                    <a:ext uri="{9D8B030D-6E8A-4147-A177-3AD203B41FA5}">
                      <a16:colId xmlns="" xmlns:a16="http://schemas.microsoft.com/office/drawing/2014/main" val="1235871454"/>
                    </a:ext>
                  </a:extLst>
                </a:gridCol>
                <a:gridCol w="1821773">
                  <a:extLst>
                    <a:ext uri="{9D8B030D-6E8A-4147-A177-3AD203B41FA5}">
                      <a16:colId xmlns="" xmlns:a16="http://schemas.microsoft.com/office/drawing/2014/main" val="2126728798"/>
                    </a:ext>
                  </a:extLst>
                </a:gridCol>
                <a:gridCol w="1821773">
                  <a:extLst>
                    <a:ext uri="{9D8B030D-6E8A-4147-A177-3AD203B41FA5}">
                      <a16:colId xmlns="" xmlns:a16="http://schemas.microsoft.com/office/drawing/2014/main" val="2084617311"/>
                    </a:ext>
                  </a:extLst>
                </a:gridCol>
              </a:tblGrid>
              <a:tr h="718324">
                <a:tc>
                  <a:txBody>
                    <a:bodyPr/>
                    <a:lstStyle/>
                    <a:p>
                      <a:r>
                        <a:rPr lang="en-US" dirty="0" smtClean="0"/>
                        <a:t>Publication</a:t>
                      </a:r>
                      <a:r>
                        <a:rPr lang="en-US" baseline="0" dirty="0" smtClean="0"/>
                        <a:t> &amp; Year</a:t>
                      </a:r>
                      <a:endParaRPr lang="en-US" dirty="0"/>
                    </a:p>
                  </a:txBody>
                  <a:tcPr marL="94257" marR="94257" anchor="ctr">
                    <a:solidFill>
                      <a:schemeClr val="accent2"/>
                    </a:solidFill>
                  </a:tcPr>
                </a:tc>
                <a:tc>
                  <a:txBody>
                    <a:bodyPr/>
                    <a:lstStyle/>
                    <a:p>
                      <a:r>
                        <a:rPr lang="en-US" dirty="0" smtClean="0"/>
                        <a:t>Title</a:t>
                      </a:r>
                      <a:endParaRPr lang="en-US" dirty="0"/>
                    </a:p>
                  </a:txBody>
                  <a:tcPr marL="94257" marR="94257" anchor="ctr">
                    <a:solidFill>
                      <a:schemeClr val="accent2"/>
                    </a:solidFill>
                  </a:tcPr>
                </a:tc>
                <a:tc>
                  <a:txBody>
                    <a:bodyPr/>
                    <a:lstStyle/>
                    <a:p>
                      <a:r>
                        <a:rPr lang="en-US" dirty="0" smtClean="0"/>
                        <a:t>Technique</a:t>
                      </a:r>
                      <a:endParaRPr lang="en-US" dirty="0"/>
                    </a:p>
                  </a:txBody>
                  <a:tcPr marL="94257" marR="94257" anchor="ctr">
                    <a:solidFill>
                      <a:schemeClr val="accent2"/>
                    </a:solidFill>
                  </a:tcPr>
                </a:tc>
                <a:tc>
                  <a:txBody>
                    <a:bodyPr/>
                    <a:lstStyle/>
                    <a:p>
                      <a:r>
                        <a:rPr lang="en-US" dirty="0" smtClean="0"/>
                        <a:t>Technology/Language</a:t>
                      </a:r>
                      <a:r>
                        <a:rPr lang="en-US" baseline="0" dirty="0" smtClean="0"/>
                        <a:t> Used</a:t>
                      </a:r>
                      <a:endParaRPr lang="en-US" dirty="0"/>
                    </a:p>
                  </a:txBody>
                  <a:tcPr marL="94257" marR="94257" anchor="ctr">
                    <a:solidFill>
                      <a:schemeClr val="accent2"/>
                    </a:solidFill>
                  </a:tcPr>
                </a:tc>
                <a:tc>
                  <a:txBody>
                    <a:bodyPr/>
                    <a:lstStyle/>
                    <a:p>
                      <a:r>
                        <a:rPr lang="en-US" dirty="0" smtClean="0"/>
                        <a:t>Features</a:t>
                      </a:r>
                      <a:endParaRPr lang="en-US" dirty="0"/>
                    </a:p>
                  </a:txBody>
                  <a:tcPr marL="94257" marR="94257" anchor="ctr">
                    <a:solidFill>
                      <a:schemeClr val="accent2"/>
                    </a:solidFill>
                  </a:tcPr>
                </a:tc>
                <a:tc>
                  <a:txBody>
                    <a:bodyPr/>
                    <a:lstStyle/>
                    <a:p>
                      <a:r>
                        <a:rPr lang="en-US" dirty="0" smtClean="0"/>
                        <a:t>Drawbacks</a:t>
                      </a:r>
                      <a:endParaRPr lang="en-US" dirty="0"/>
                    </a:p>
                  </a:txBody>
                  <a:tcPr marL="94257" marR="94257" anchor="ctr">
                    <a:solidFill>
                      <a:schemeClr val="accent2"/>
                    </a:solidFill>
                  </a:tcPr>
                </a:tc>
                <a:extLst>
                  <a:ext uri="{0D108BD9-81ED-4DB2-BD59-A6C34878D82A}">
                    <a16:rowId xmlns="" xmlns:a16="http://schemas.microsoft.com/office/drawing/2014/main" val="2215579220"/>
                  </a:ext>
                </a:extLst>
              </a:tr>
              <a:tr h="1504973">
                <a:tc>
                  <a:txBody>
                    <a:bodyPr/>
                    <a:lstStyle/>
                    <a:p>
                      <a:r>
                        <a:rPr lang="en-US" dirty="0" smtClean="0"/>
                        <a:t>IEEE 2010</a:t>
                      </a:r>
                      <a:endParaRPr lang="en-US" dirty="0"/>
                    </a:p>
                  </a:txBody>
                  <a:tcPr marL="182880" marR="94257" anchor="ctr">
                    <a:solidFill>
                      <a:schemeClr val="accent3">
                        <a:lumMod val="90000"/>
                      </a:schemeClr>
                    </a:solidFill>
                  </a:tcPr>
                </a:tc>
                <a:tc>
                  <a:txBody>
                    <a:bodyPr/>
                    <a:lstStyle/>
                    <a:p>
                      <a:r>
                        <a:rPr lang="en-US" dirty="0" smtClean="0"/>
                        <a:t>Planning</a:t>
                      </a:r>
                      <a:r>
                        <a:rPr lang="en-US" baseline="0" dirty="0" smtClean="0"/>
                        <a:t> and building a web for private car sharing in </a:t>
                      </a:r>
                      <a:r>
                        <a:rPr lang="en-US" baseline="0" dirty="0" err="1" smtClean="0"/>
                        <a:t>zhengzhou</a:t>
                      </a:r>
                      <a:endParaRPr lang="en-US" dirty="0"/>
                    </a:p>
                  </a:txBody>
                  <a:tcPr marL="182880" marR="94257" anchor="ctr">
                    <a:solidFill>
                      <a:schemeClr val="accent3">
                        <a:lumMod val="90000"/>
                      </a:schemeClr>
                    </a:solidFill>
                  </a:tcPr>
                </a:tc>
                <a:tc>
                  <a:txBody>
                    <a:bodyPr/>
                    <a:lstStyle/>
                    <a:p>
                      <a:endParaRPr lang="en-US" dirty="0"/>
                    </a:p>
                  </a:txBody>
                  <a:tcPr marL="94257" marR="94257" anchor="ctr">
                    <a:solidFill>
                      <a:schemeClr val="accent3"/>
                    </a:solidFill>
                  </a:tcPr>
                </a:tc>
                <a:tc>
                  <a:txBody>
                    <a:bodyPr/>
                    <a:lstStyle/>
                    <a:p>
                      <a:endParaRPr lang="en-US" dirty="0"/>
                    </a:p>
                  </a:txBody>
                  <a:tcPr marL="94257" marR="94257" anchor="ctr">
                    <a:solidFill>
                      <a:schemeClr val="accent3"/>
                    </a:solidFill>
                  </a:tcPr>
                </a:tc>
                <a:tc>
                  <a:txBody>
                    <a:bodyPr/>
                    <a:lstStyle/>
                    <a:p>
                      <a:r>
                        <a:rPr lang="en-US" dirty="0" smtClean="0"/>
                        <a:t>Full featured</a:t>
                      </a:r>
                      <a:r>
                        <a:rPr lang="en-US" baseline="0" dirty="0" smtClean="0"/>
                        <a:t> </a:t>
                      </a:r>
                      <a:r>
                        <a:rPr lang="en-US" dirty="0" smtClean="0"/>
                        <a:t>Car</a:t>
                      </a:r>
                      <a:r>
                        <a:rPr lang="en-US" baseline="0" dirty="0" smtClean="0"/>
                        <a:t> sharing information network</a:t>
                      </a:r>
                      <a:endParaRPr lang="en-US" dirty="0"/>
                    </a:p>
                  </a:txBody>
                  <a:tcPr marL="94257" marR="94257" anchor="ctr">
                    <a:solidFill>
                      <a:schemeClr val="accent3"/>
                    </a:solidFill>
                  </a:tcPr>
                </a:tc>
                <a:tc>
                  <a:txBody>
                    <a:bodyPr/>
                    <a:lstStyle/>
                    <a:p>
                      <a:endParaRPr lang="en-US" dirty="0"/>
                    </a:p>
                  </a:txBody>
                  <a:tcPr marL="94257" marR="94257" anchor="ctr">
                    <a:solidFill>
                      <a:schemeClr val="accent3"/>
                    </a:solidFill>
                  </a:tcPr>
                </a:tc>
                <a:extLst>
                  <a:ext uri="{0D108BD9-81ED-4DB2-BD59-A6C34878D82A}">
                    <a16:rowId xmlns="" xmlns:a16="http://schemas.microsoft.com/office/drawing/2014/main" val="2955032543"/>
                  </a:ext>
                </a:extLst>
              </a:tr>
              <a:tr h="1504973">
                <a:tc>
                  <a:txBody>
                    <a:bodyPr/>
                    <a:lstStyle/>
                    <a:p>
                      <a:r>
                        <a:rPr lang="en-US" dirty="0" smtClean="0"/>
                        <a:t>IEEE 2010</a:t>
                      </a:r>
                      <a:endParaRPr lang="en-US" dirty="0"/>
                    </a:p>
                  </a:txBody>
                  <a:tcPr marL="182880" marR="94257" anchor="ctr">
                    <a:solidFill>
                      <a:schemeClr val="accent3">
                        <a:lumMod val="90000"/>
                      </a:schemeClr>
                    </a:solidFill>
                  </a:tcPr>
                </a:tc>
                <a:tc>
                  <a:txBody>
                    <a:bodyPr/>
                    <a:lstStyle/>
                    <a:p>
                      <a:r>
                        <a:rPr lang="en-US" dirty="0" smtClean="0"/>
                        <a:t>A property</a:t>
                      </a:r>
                      <a:r>
                        <a:rPr lang="en-US" baseline="0" dirty="0" smtClean="0"/>
                        <a:t> management system using </a:t>
                      </a:r>
                      <a:r>
                        <a:rPr lang="en-US" baseline="0" dirty="0" err="1" smtClean="0"/>
                        <a:t>WebGIS</a:t>
                      </a:r>
                      <a:endParaRPr lang="en-US" dirty="0"/>
                    </a:p>
                  </a:txBody>
                  <a:tcPr marL="182880" marR="94257" anchor="ctr">
                    <a:solidFill>
                      <a:schemeClr val="accent3">
                        <a:lumMod val="90000"/>
                      </a:schemeClr>
                    </a:solidFill>
                  </a:tcPr>
                </a:tc>
                <a:tc>
                  <a:txBody>
                    <a:bodyPr/>
                    <a:lstStyle/>
                    <a:p>
                      <a:r>
                        <a:rPr lang="en-US" dirty="0" smtClean="0"/>
                        <a:t>Web based application</a:t>
                      </a:r>
                      <a:endParaRPr lang="en-US" dirty="0"/>
                    </a:p>
                  </a:txBody>
                  <a:tcPr marL="94257" marR="94257" anchor="ctr">
                    <a:solidFill>
                      <a:schemeClr val="accent3"/>
                    </a:solidFill>
                  </a:tcPr>
                </a:tc>
                <a:tc>
                  <a:txBody>
                    <a:bodyPr/>
                    <a:lstStyle/>
                    <a:p>
                      <a:r>
                        <a:rPr lang="en-US" dirty="0" smtClean="0"/>
                        <a:t>HTML, ADO </a:t>
                      </a:r>
                      <a:r>
                        <a:rPr lang="en-US" dirty="0" err="1" smtClean="0"/>
                        <a:t>.net</a:t>
                      </a:r>
                      <a:r>
                        <a:rPr lang="en-US" dirty="0" smtClean="0"/>
                        <a:t>,</a:t>
                      </a:r>
                      <a:r>
                        <a:rPr lang="en-US" baseline="0" dirty="0" smtClean="0"/>
                        <a:t> </a:t>
                      </a:r>
                      <a:r>
                        <a:rPr lang="en-US" dirty="0" smtClean="0"/>
                        <a:t>SQL</a:t>
                      </a:r>
                      <a:endParaRPr lang="en-US" dirty="0"/>
                    </a:p>
                  </a:txBody>
                  <a:tcPr marL="94257" marR="94257" anchor="ctr">
                    <a:solidFill>
                      <a:schemeClr val="accent3"/>
                    </a:solidFill>
                  </a:tcPr>
                </a:tc>
                <a:tc>
                  <a:txBody>
                    <a:bodyPr/>
                    <a:lstStyle/>
                    <a:p>
                      <a:r>
                        <a:rPr lang="en-US" dirty="0" smtClean="0"/>
                        <a:t>Real-time </a:t>
                      </a:r>
                      <a:r>
                        <a:rPr lang="en-US" dirty="0" err="1" smtClean="0"/>
                        <a:t>montoring</a:t>
                      </a:r>
                      <a:r>
                        <a:rPr lang="en-US" dirty="0" smtClean="0"/>
                        <a:t>,</a:t>
                      </a:r>
                      <a:r>
                        <a:rPr lang="en-US" baseline="0" dirty="0" smtClean="0"/>
                        <a:t> geographical data processing, security alarm</a:t>
                      </a:r>
                      <a:endParaRPr lang="en-US" dirty="0"/>
                    </a:p>
                  </a:txBody>
                  <a:tcPr marL="94257" marR="94257" anchor="ctr">
                    <a:solidFill>
                      <a:schemeClr val="accent3"/>
                    </a:solidFill>
                  </a:tcPr>
                </a:tc>
                <a:tc>
                  <a:txBody>
                    <a:bodyPr/>
                    <a:lstStyle/>
                    <a:p>
                      <a:r>
                        <a:rPr lang="en-US" dirty="0" smtClean="0"/>
                        <a:t>Complicated data</a:t>
                      </a:r>
                      <a:r>
                        <a:rPr lang="en-US" baseline="0" dirty="0" smtClean="0"/>
                        <a:t> integration</a:t>
                      </a:r>
                      <a:endParaRPr lang="en-US" dirty="0"/>
                    </a:p>
                  </a:txBody>
                  <a:tcPr marL="94257" marR="94257" anchor="ctr">
                    <a:solidFill>
                      <a:schemeClr val="accent3"/>
                    </a:solidFill>
                  </a:tcPr>
                </a:tc>
              </a:tr>
            </a:tbl>
          </a:graphicData>
        </a:graphic>
      </p:graphicFrame>
      <p:sp>
        <p:nvSpPr>
          <p:cNvPr id="3" name="Footer Placeholder 2">
            <a:extLst>
              <a:ext uri="{FF2B5EF4-FFF2-40B4-BE49-F238E27FC236}">
                <a16:creationId xmlns=""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147611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purl.org/dc/terms/"/>
    <ds:schemaRef ds:uri="http://www.w3.org/XML/1998/namespace"/>
    <ds:schemaRef ds:uri="http://schemas.microsoft.com/office/2006/documentManagement/types"/>
    <ds:schemaRef ds:uri="71af3243-3dd4-4a8d-8c0d-dd76da1f02a5"/>
    <ds:schemaRef ds:uri="16c05727-aa75-4e4a-9b5f-8a80a1165891"/>
    <ds:schemaRef ds:uri="http://purl.org/dc/dcmitype/"/>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1132</Words>
  <Application>Microsoft Office PowerPoint</Application>
  <PresentationFormat>Widescreen</PresentationFormat>
  <Paragraphs>142</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Calibri</vt:lpstr>
      <vt:lpstr>Calibri Light</vt:lpstr>
      <vt:lpstr>CiscoSans ExtraLight</vt:lpstr>
      <vt:lpstr>Gill Sans SemiBold</vt:lpstr>
      <vt:lpstr>Noto Sans Symbols</vt:lpstr>
      <vt:lpstr>Times New Roman</vt:lpstr>
      <vt:lpstr>Trebuchet MS</vt:lpstr>
      <vt:lpstr>Wingdings</vt:lpstr>
      <vt:lpstr>Office Theme</vt:lpstr>
      <vt:lpstr> Car Rental Website Guide : Ms. Swati Gajbhiye</vt:lpstr>
      <vt:lpstr>Outline</vt:lpstr>
      <vt:lpstr>Problem Statement</vt:lpstr>
      <vt:lpstr>Abstract</vt:lpstr>
      <vt:lpstr>Objective &amp; Introduction</vt:lpstr>
      <vt:lpstr>System Workflow – User Panel</vt:lpstr>
      <vt:lpstr>System Workflow – Admin Panel</vt:lpstr>
      <vt:lpstr>Literature Survey</vt:lpstr>
      <vt:lpstr>Literature Survey</vt:lpstr>
      <vt:lpstr>Comparative Analysis</vt:lpstr>
      <vt:lpstr>Proposed System:</vt:lpstr>
      <vt:lpstr>Language Used:</vt:lpstr>
      <vt:lpstr>Conclusion</vt:lpstr>
      <vt:lpstr>References: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2021-09-22T13:56:49Z</dcterms:created>
  <dcterms:modified xsi:type="dcterms:W3CDTF">2024-02-24T12:06:09Z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