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embeddedFontLst>
    <p:embeddedFont>
      <p:font typeface="Montserrat" panose="020B0604020202020204" charset="0"/>
      <p:regular r:id="rId18"/>
      <p:bold r:id="rId19"/>
      <p:italic r:id="rId20"/>
      <p:boldItalic r:id="rId21"/>
    </p:embeddedFont>
    <p:embeddedFont>
      <p:font typeface="Lato" panose="020B0604020202020204" charset="0"/>
      <p:regular r:id="rId22"/>
      <p:bold r:id="rId23"/>
      <p:italic r:id="rId24"/>
      <p:boldItalic r:id="rId25"/>
    </p:embeddedFont>
    <p:embeddedFont>
      <p:font typeface="Verdana" panose="020B060403050404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5D8523-098A-4D33-8FA0-E131E154E5D9}">
  <a:tblStyle styleId="{075D8523-098A-4D33-8FA0-E131E154E5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02"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475678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58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91dc3d008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91dc3d008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599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91dc3d008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291dc3d008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776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91dc3d008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91dc3d008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159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291dc3d008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291dc3d008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798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91dc3d008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291dc3d008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834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91dc3d008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91dc3d00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820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291dc3d008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91dc3d008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774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91dc3d008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291dc3d00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972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91dc3d00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91dc3d00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42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91dc3d00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291dc3d00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904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91dc3d00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91dc3d00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494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91dc3d008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91dc3d00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591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91dc3d008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91dc3d008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78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9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320" b="1" dirty="0">
                <a:latin typeface="Times New Roman" panose="02020603050405020304" pitchFamily="18" charset="0"/>
                <a:ea typeface="Verdana"/>
                <a:cs typeface="Times New Roman" panose="02020603050405020304" pitchFamily="18" charset="0"/>
                <a:sym typeface="Verdana"/>
              </a:rPr>
              <a:t>Movie Recommendation System</a:t>
            </a:r>
            <a:endParaRPr sz="3320" b="1" dirty="0">
              <a:latin typeface="Times New Roman" panose="02020603050405020304" pitchFamily="18" charset="0"/>
              <a:ea typeface="Verdana"/>
              <a:cs typeface="Times New Roman" panose="02020603050405020304" pitchFamily="18" charset="0"/>
              <a:sym typeface="Verdana"/>
            </a:endParaRPr>
          </a:p>
          <a:p>
            <a:pPr marL="0" lvl="0" indent="0" algn="l" rtl="0">
              <a:spcBef>
                <a:spcPts val="0"/>
              </a:spcBef>
              <a:spcAft>
                <a:spcPts val="0"/>
              </a:spcAft>
              <a:buSzPts val="990"/>
              <a:buNone/>
            </a:pPr>
            <a:endParaRPr sz="3320" b="1" dirty="0">
              <a:latin typeface="Times New Roman" panose="02020603050405020304" pitchFamily="18" charset="0"/>
              <a:ea typeface="Verdana"/>
              <a:cs typeface="Times New Roman" panose="02020603050405020304" pitchFamily="18" charset="0"/>
              <a:sym typeface="Verdana"/>
            </a:endParaRPr>
          </a:p>
          <a:p>
            <a:pPr marL="0" lvl="0" indent="0" algn="l" rtl="0">
              <a:spcBef>
                <a:spcPts val="0"/>
              </a:spcBef>
              <a:spcAft>
                <a:spcPts val="0"/>
              </a:spcAft>
              <a:buSzPts val="990"/>
              <a:buNone/>
            </a:pPr>
            <a:r>
              <a:rPr lang="en" sz="2480" b="1" dirty="0">
                <a:latin typeface="Times New Roman" panose="02020603050405020304" pitchFamily="18" charset="0"/>
                <a:ea typeface="Verdana"/>
                <a:cs typeface="Times New Roman" panose="02020603050405020304" pitchFamily="18" charset="0"/>
                <a:sym typeface="Verdana"/>
              </a:rPr>
              <a:t>Guide : Swati Gajbhiye</a:t>
            </a:r>
            <a:endParaRPr sz="3200" dirty="0">
              <a:latin typeface="Times New Roman" panose="02020603050405020304" pitchFamily="18" charset="0"/>
              <a:ea typeface="Verdana"/>
              <a:cs typeface="Times New Roman" panose="02020603050405020304" pitchFamily="18" charset="0"/>
              <a:sym typeface="Verdana"/>
            </a:endParaRPr>
          </a:p>
        </p:txBody>
      </p:sp>
      <p:sp>
        <p:nvSpPr>
          <p:cNvPr id="135" name="Google Shape;135;p13"/>
          <p:cNvSpPr txBox="1">
            <a:spLocks noGrp="1"/>
          </p:cNvSpPr>
          <p:nvPr>
            <p:ph type="subTitle" idx="1"/>
          </p:nvPr>
        </p:nvSpPr>
        <p:spPr>
          <a:xfrm>
            <a:off x="206450" y="3619350"/>
            <a:ext cx="4213200" cy="13560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endParaRPr lang="en" sz="1800" b="1" dirty="0" smtClean="0">
              <a:latin typeface="Times New Roman" panose="02020603050405020304" pitchFamily="18" charset="0"/>
              <a:ea typeface="Calibri"/>
              <a:cs typeface="Times New Roman" panose="02020603050405020304" pitchFamily="18" charset="0"/>
              <a:sym typeface="Calibri"/>
            </a:endParaRPr>
          </a:p>
          <a:p>
            <a:pPr marL="0" lvl="0" indent="0" algn="l" rtl="0">
              <a:lnSpc>
                <a:spcPct val="90000"/>
              </a:lnSpc>
              <a:spcBef>
                <a:spcPts val="1000"/>
              </a:spcBef>
              <a:spcAft>
                <a:spcPts val="0"/>
              </a:spcAft>
              <a:buNone/>
            </a:pPr>
            <a:endParaRPr lang="en" sz="1800" b="1" dirty="0">
              <a:latin typeface="Times New Roman" panose="02020603050405020304" pitchFamily="18" charset="0"/>
              <a:ea typeface="Calibri"/>
              <a:cs typeface="Times New Roman" panose="02020603050405020304" pitchFamily="18" charset="0"/>
              <a:sym typeface="Calibri"/>
            </a:endParaRPr>
          </a:p>
          <a:p>
            <a:pPr marL="0" lvl="0" indent="0" algn="l" rtl="0">
              <a:lnSpc>
                <a:spcPct val="90000"/>
              </a:lnSpc>
              <a:spcBef>
                <a:spcPts val="1000"/>
              </a:spcBef>
              <a:spcAft>
                <a:spcPts val="0"/>
              </a:spcAft>
              <a:buNone/>
            </a:pPr>
            <a:r>
              <a:rPr lang="en" sz="1800" b="1" dirty="0" smtClean="0">
                <a:latin typeface="Times New Roman" panose="02020603050405020304" pitchFamily="18" charset="0"/>
                <a:ea typeface="Calibri"/>
                <a:cs typeface="Times New Roman" panose="02020603050405020304" pitchFamily="18" charset="0"/>
                <a:sym typeface="Calibri"/>
              </a:rPr>
              <a:t>Sheetal </a:t>
            </a:r>
            <a:r>
              <a:rPr lang="en" sz="1800" b="1" dirty="0">
                <a:latin typeface="Times New Roman" panose="02020603050405020304" pitchFamily="18" charset="0"/>
                <a:ea typeface="Calibri"/>
                <a:cs typeface="Times New Roman" panose="02020603050405020304" pitchFamily="18" charset="0"/>
                <a:sym typeface="Calibri"/>
              </a:rPr>
              <a:t>Gupta TE5-69</a:t>
            </a:r>
            <a:endParaRPr sz="1800" b="1" dirty="0">
              <a:latin typeface="Times New Roman" panose="02020603050405020304" pitchFamily="18" charset="0"/>
              <a:ea typeface="Calibri"/>
              <a:cs typeface="Times New Roman" panose="02020603050405020304" pitchFamily="18" charset="0"/>
              <a:sym typeface="Calibri"/>
            </a:endParaRPr>
          </a:p>
          <a:p>
            <a:pPr marL="0" lvl="0" indent="0" algn="l" rtl="0">
              <a:lnSpc>
                <a:spcPct val="90000"/>
              </a:lnSpc>
              <a:spcBef>
                <a:spcPts val="1000"/>
              </a:spcBef>
              <a:spcAft>
                <a:spcPts val="0"/>
              </a:spcAft>
              <a:buNone/>
            </a:pPr>
            <a:r>
              <a:rPr lang="en" sz="1800" b="1" dirty="0">
                <a:latin typeface="Times New Roman" panose="02020603050405020304" pitchFamily="18" charset="0"/>
                <a:ea typeface="Calibri"/>
                <a:cs typeface="Times New Roman" panose="02020603050405020304" pitchFamily="18" charset="0"/>
                <a:sym typeface="Calibri"/>
              </a:rPr>
              <a:t> </a:t>
            </a:r>
            <a:endParaRPr sz="1050" dirty="0">
              <a:latin typeface="Times New Roman" panose="02020603050405020304" pitchFamily="18" charset="0"/>
              <a:cs typeface="Times New Roman" panose="02020603050405020304" pitchFamily="18" charset="0"/>
            </a:endParaRPr>
          </a:p>
        </p:txBody>
      </p:sp>
      <p:sp>
        <p:nvSpPr>
          <p:cNvPr id="136" name="Google Shape;136;p13"/>
          <p:cNvSpPr txBox="1"/>
          <p:nvPr/>
        </p:nvSpPr>
        <p:spPr>
          <a:xfrm>
            <a:off x="1373050" y="76275"/>
            <a:ext cx="7628100" cy="1138230"/>
          </a:xfrm>
          <a:prstGeom prst="rect">
            <a:avLst/>
          </a:prstGeom>
          <a:noFill/>
          <a:ln>
            <a:noFill/>
          </a:ln>
        </p:spPr>
        <p:txBody>
          <a:bodyPr spcFirstLastPara="1" wrap="square" lIns="91425" tIns="91425" rIns="91425" bIns="91425" anchor="t" anchorCtr="0">
            <a:spAutoFit/>
          </a:bodyPr>
          <a:lstStyle/>
          <a:p>
            <a:pPr marL="12700" marR="12700" lvl="0" indent="0" algn="ctr" rtl="0">
              <a:lnSpc>
                <a:spcPct val="115000"/>
              </a:lnSpc>
              <a:spcBef>
                <a:spcPts val="100"/>
              </a:spcBef>
              <a:spcAft>
                <a:spcPts val="0"/>
              </a:spcAft>
              <a:buNone/>
            </a:pPr>
            <a:r>
              <a:rPr lang="en" b="1" dirty="0">
                <a:solidFill>
                  <a:srgbClr val="FFFFFF"/>
                </a:solidFill>
                <a:latin typeface="Times New Roman" panose="02020603050405020304" pitchFamily="18" charset="0"/>
                <a:cs typeface="Times New Roman" panose="02020603050405020304" pitchFamily="18" charset="0"/>
              </a:rPr>
              <a:t>DEPARTMENT OF INFORMATION TECHNOLOGY,</a:t>
            </a:r>
            <a:endParaRPr b="1" dirty="0">
              <a:solidFill>
                <a:srgbClr val="FFFFFF"/>
              </a:solidFill>
              <a:latin typeface="Times New Roman" panose="02020603050405020304" pitchFamily="18" charset="0"/>
              <a:cs typeface="Times New Roman" panose="02020603050405020304" pitchFamily="18" charset="0"/>
            </a:endParaRPr>
          </a:p>
          <a:p>
            <a:pPr marL="12700" marR="12700" lvl="0" indent="0" algn="ctr" rtl="0">
              <a:lnSpc>
                <a:spcPct val="115000"/>
              </a:lnSpc>
              <a:spcBef>
                <a:spcPts val="100"/>
              </a:spcBef>
              <a:spcAft>
                <a:spcPts val="0"/>
              </a:spcAft>
              <a:buNone/>
            </a:pPr>
            <a:r>
              <a:rPr lang="en" b="1" dirty="0">
                <a:solidFill>
                  <a:srgbClr val="FFFFFF"/>
                </a:solidFill>
                <a:latin typeface="Times New Roman" panose="02020603050405020304" pitchFamily="18" charset="0"/>
                <a:cs typeface="Times New Roman" panose="02020603050405020304" pitchFamily="18" charset="0"/>
              </a:rPr>
              <a:t>  SHAH &amp; ANCHOR KUTCHHI ENGINEERING COLLEGE  CHEMBUR, MUMBAI-400088.</a:t>
            </a:r>
            <a:endParaRPr b="1" dirty="0">
              <a:solidFill>
                <a:srgbClr val="FFFFFF"/>
              </a:solidFill>
              <a:latin typeface="Times New Roman" panose="02020603050405020304" pitchFamily="18" charset="0"/>
              <a:cs typeface="Times New Roman" panose="02020603050405020304" pitchFamily="18" charset="0"/>
            </a:endParaRPr>
          </a:p>
          <a:p>
            <a:pPr marL="0" lvl="0" indent="0" algn="ctr" rtl="0">
              <a:lnSpc>
                <a:spcPct val="115000"/>
              </a:lnSpc>
              <a:spcBef>
                <a:spcPts val="0"/>
              </a:spcBef>
              <a:spcAft>
                <a:spcPts val="0"/>
              </a:spcAft>
              <a:buNone/>
            </a:pPr>
            <a:r>
              <a:rPr lang="en" b="1" dirty="0">
                <a:solidFill>
                  <a:srgbClr val="FFFFFF"/>
                </a:solidFill>
                <a:latin typeface="Times New Roman" panose="02020603050405020304" pitchFamily="18" charset="0"/>
                <a:cs typeface="Times New Roman" panose="02020603050405020304" pitchFamily="18" charset="0"/>
              </a:rPr>
              <a:t>Academic Year: 2021-22</a:t>
            </a:r>
            <a:endParaRPr b="1" dirty="0">
              <a:solidFill>
                <a:srgbClr val="FFFFFF"/>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ea typeface="Lato"/>
              <a:cs typeface="Times New Roman" panose="02020603050405020304" pitchFamily="18" charset="0"/>
              <a:sym typeface="Lato"/>
            </a:endParaRPr>
          </a:p>
        </p:txBody>
      </p:sp>
      <p:pic>
        <p:nvPicPr>
          <p:cNvPr id="137" name="Google Shape;137;p13"/>
          <p:cNvPicPr preferRelativeResize="0"/>
          <p:nvPr/>
        </p:nvPicPr>
        <p:blipFill rotWithShape="1">
          <a:blip r:embed="rId3">
            <a:alphaModFix/>
          </a:blip>
          <a:srcRect r="-11994" b="-11994"/>
          <a:stretch/>
        </p:blipFill>
        <p:spPr>
          <a:xfrm>
            <a:off x="206450" y="130775"/>
            <a:ext cx="1166600" cy="1024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0" name="Google Shape;200;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1" name="Google Shape;201;p23"/>
          <p:cNvPicPr preferRelativeResize="0"/>
          <p:nvPr/>
        </p:nvPicPr>
        <p:blipFill>
          <a:blip r:embed="rId3">
            <a:alphaModFix/>
          </a:blip>
          <a:stretch>
            <a:fillRect/>
          </a:stretch>
        </p:blipFill>
        <p:spPr>
          <a:xfrm>
            <a:off x="1211325" y="351525"/>
            <a:ext cx="6999574" cy="462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7" name="Google Shape;207;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8" name="Google Shape;208;p24"/>
          <p:cNvPicPr preferRelativeResize="0"/>
          <p:nvPr/>
        </p:nvPicPr>
        <p:blipFill>
          <a:blip r:embed="rId3">
            <a:alphaModFix/>
          </a:blip>
          <a:stretch>
            <a:fillRect/>
          </a:stretch>
        </p:blipFill>
        <p:spPr>
          <a:xfrm>
            <a:off x="1090500" y="303088"/>
            <a:ext cx="7245900" cy="453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14" name="Google Shape;214;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5" name="Google Shape;215;p25"/>
          <p:cNvPicPr preferRelativeResize="0"/>
          <p:nvPr/>
        </p:nvPicPr>
        <p:blipFill>
          <a:blip r:embed="rId3">
            <a:alphaModFix/>
          </a:blip>
          <a:stretch>
            <a:fillRect/>
          </a:stretch>
        </p:blipFill>
        <p:spPr>
          <a:xfrm>
            <a:off x="823875" y="0"/>
            <a:ext cx="7496249" cy="504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21" name="Google Shape;221;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2" name="Google Shape;222;p26"/>
          <p:cNvPicPr preferRelativeResize="0"/>
          <p:nvPr/>
        </p:nvPicPr>
        <p:blipFill rotWithShape="1">
          <a:blip r:embed="rId3">
            <a:alphaModFix/>
          </a:blip>
          <a:srcRect t="820" b="-819"/>
          <a:stretch/>
        </p:blipFill>
        <p:spPr>
          <a:xfrm>
            <a:off x="875875" y="82600"/>
            <a:ext cx="7514900" cy="506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a:latin typeface="Times New Roman" panose="02020603050405020304" pitchFamily="18" charset="0"/>
                <a:ea typeface="Calibri"/>
                <a:cs typeface="Times New Roman" panose="02020603050405020304" pitchFamily="18" charset="0"/>
                <a:sym typeface="Calibri"/>
              </a:rPr>
              <a:t>CONCLUSION:</a:t>
            </a:r>
            <a:endParaRPr sz="3200" b="1">
              <a:latin typeface="Times New Roman" panose="02020603050405020304" pitchFamily="18" charset="0"/>
              <a:ea typeface="Calibri"/>
              <a:cs typeface="Times New Roman" panose="02020603050405020304" pitchFamily="18" charset="0"/>
              <a:sym typeface="Calibri"/>
            </a:endParaRPr>
          </a:p>
        </p:txBody>
      </p:sp>
      <p:sp>
        <p:nvSpPr>
          <p:cNvPr id="228" name="Google Shape;228;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marR="482600" lvl="0" indent="0" algn="just" rtl="0">
              <a:lnSpc>
                <a:spcPct val="110000"/>
              </a:lnSpc>
              <a:spcBef>
                <a:spcPts val="4000"/>
              </a:spcBef>
              <a:spcAft>
                <a:spcPts val="0"/>
              </a:spcAft>
              <a:buNone/>
            </a:pPr>
            <a:r>
              <a:rPr lang="en" sz="1450">
                <a:latin typeface="Times New Roman" panose="02020603050405020304" pitchFamily="18" charset="0"/>
                <a:ea typeface="Calibri"/>
                <a:cs typeface="Times New Roman" panose="02020603050405020304" pitchFamily="18" charset="0"/>
                <a:sym typeface="Calibri"/>
              </a:rPr>
              <a:t>In this project, to improve the accuracy, quality and scalability of movie recommendation system, a Hybrid approach by unifying content based filtering and collaborative filtering; using Singular Value Decomposition (SVD) as a classifier and Cosine Similarity is presented in the proposed methodology. Existing pure approaches and proposed hybrid approach is implemented on three different Movie datasets and the results are compared among them. Comparative results depicts that the proposed approach shows an improvement in the accuracy, quality and scalability of the movie recommendation system than the pure approaches. Also, computing time of the proposed approach is lesser than the other two pure approaches. </a:t>
            </a:r>
            <a:endParaRPr sz="145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1200"/>
              </a:spcAft>
              <a:buNone/>
            </a:pPr>
            <a:endParaRPr sz="140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813" y="2093193"/>
            <a:ext cx="4587000" cy="1148700"/>
          </a:xfrm>
        </p:spPr>
        <p:txBody>
          <a:bodyPr>
            <a:noAutofit/>
          </a:bodyPr>
          <a:lstStyle/>
          <a:p>
            <a:r>
              <a:rPr lang="en-US" sz="6600" dirty="0" smtClean="0">
                <a:latin typeface="Times New Roman" panose="02020603050405020304" pitchFamily="18" charset="0"/>
                <a:cs typeface="Times New Roman" panose="02020603050405020304" pitchFamily="18" charset="0"/>
              </a:rPr>
              <a:t>Thankyou</a:t>
            </a:r>
            <a:endParaRPr lang="en-US"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670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05255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800" b="1" dirty="0">
                <a:solidFill>
                  <a:srgbClr val="FFFFFF"/>
                </a:solidFill>
                <a:latin typeface="Times New Roman" panose="02020603050405020304" pitchFamily="18" charset="0"/>
                <a:ea typeface="Calibri"/>
                <a:cs typeface="Times New Roman" panose="02020603050405020304" pitchFamily="18" charset="0"/>
                <a:sym typeface="Calibri"/>
              </a:rPr>
              <a:t>Outline</a:t>
            </a:r>
            <a:endParaRPr dirty="0">
              <a:latin typeface="Times New Roman" panose="02020603050405020304" pitchFamily="18" charset="0"/>
              <a:cs typeface="Times New Roman" panose="02020603050405020304" pitchFamily="18" charset="0"/>
            </a:endParaRPr>
          </a:p>
        </p:txBody>
      </p:sp>
      <p:sp>
        <p:nvSpPr>
          <p:cNvPr id="143" name="Google Shape;143;p14"/>
          <p:cNvSpPr txBox="1">
            <a:spLocks noGrp="1"/>
          </p:cNvSpPr>
          <p:nvPr>
            <p:ph type="body" idx="1"/>
          </p:nvPr>
        </p:nvSpPr>
        <p:spPr>
          <a:xfrm>
            <a:off x="1022675" y="1307850"/>
            <a:ext cx="7875300" cy="3355800"/>
          </a:xfrm>
          <a:prstGeom prst="rect">
            <a:avLst/>
          </a:prstGeom>
        </p:spPr>
        <p:txBody>
          <a:bodyPr spcFirstLastPara="1" wrap="square" lIns="91425" tIns="91425" rIns="91425" bIns="91425" anchor="t" anchorCtr="0">
            <a:normAutofit fontScale="92500" lnSpcReduction="20000"/>
          </a:bodyPr>
          <a:lstStyle/>
          <a:p>
            <a:pPr marL="0" lvl="0" indent="0" algn="l" rtl="0">
              <a:lnSpc>
                <a:spcPct val="95000"/>
              </a:lnSpc>
              <a:spcBef>
                <a:spcPts val="0"/>
              </a:spcBef>
              <a:spcAft>
                <a:spcPts val="0"/>
              </a:spcAft>
              <a:buNone/>
            </a:pPr>
            <a:r>
              <a:rPr lang="en" sz="1500" dirty="0">
                <a:latin typeface="Times New Roman" panose="02020603050405020304" pitchFamily="18" charset="0"/>
                <a:ea typeface="Verdana"/>
                <a:cs typeface="Times New Roman" panose="02020603050405020304" pitchFamily="18" charset="0"/>
                <a:sym typeface="Verdana"/>
              </a:rPr>
              <a:t>➢</a:t>
            </a:r>
            <a:r>
              <a:rPr lang="en" sz="2000" b="1" dirty="0">
                <a:latin typeface="Times New Roman" panose="02020603050405020304" pitchFamily="18" charset="0"/>
                <a:ea typeface="Verdana"/>
                <a:cs typeface="Times New Roman" panose="02020603050405020304" pitchFamily="18" charset="0"/>
                <a:sym typeface="Verdana"/>
              </a:rPr>
              <a:t>Abstract​</a:t>
            </a:r>
            <a:endParaRPr sz="2000" b="1" dirty="0">
              <a:latin typeface="Times New Roman" panose="02020603050405020304" pitchFamily="18" charset="0"/>
              <a:ea typeface="Verdana"/>
              <a:cs typeface="Times New Roman" panose="02020603050405020304" pitchFamily="18" charset="0"/>
              <a:sym typeface="Verdana"/>
            </a:endParaRPr>
          </a:p>
          <a:p>
            <a:pPr marL="0" lvl="0" indent="0" algn="l" rtl="0">
              <a:lnSpc>
                <a:spcPct val="95000"/>
              </a:lnSpc>
              <a:spcBef>
                <a:spcPts val="1000"/>
              </a:spcBef>
              <a:spcAft>
                <a:spcPts val="0"/>
              </a:spcAft>
              <a:buNone/>
            </a:pPr>
            <a:r>
              <a:rPr lang="en" sz="1500" dirty="0">
                <a:latin typeface="Times New Roman" panose="02020603050405020304" pitchFamily="18" charset="0"/>
                <a:ea typeface="Verdana"/>
                <a:cs typeface="Times New Roman" panose="02020603050405020304" pitchFamily="18" charset="0"/>
                <a:sym typeface="Verdana"/>
              </a:rPr>
              <a:t>➢</a:t>
            </a:r>
            <a:r>
              <a:rPr lang="en" sz="2000" b="1" dirty="0">
                <a:latin typeface="Times New Roman" panose="02020603050405020304" pitchFamily="18" charset="0"/>
                <a:ea typeface="Verdana"/>
                <a:cs typeface="Times New Roman" panose="02020603050405020304" pitchFamily="18" charset="0"/>
                <a:sym typeface="Verdana"/>
              </a:rPr>
              <a:t>Problem Statement​</a:t>
            </a:r>
            <a:endParaRPr sz="2000" b="1" dirty="0">
              <a:latin typeface="Times New Roman" panose="02020603050405020304" pitchFamily="18" charset="0"/>
              <a:ea typeface="Verdana"/>
              <a:cs typeface="Times New Roman" panose="02020603050405020304" pitchFamily="18" charset="0"/>
              <a:sym typeface="Verdana"/>
            </a:endParaRPr>
          </a:p>
          <a:p>
            <a:pPr marL="0" lvl="0" indent="0" algn="l" rtl="0">
              <a:lnSpc>
                <a:spcPct val="95000"/>
              </a:lnSpc>
              <a:spcBef>
                <a:spcPts val="1000"/>
              </a:spcBef>
              <a:spcAft>
                <a:spcPts val="0"/>
              </a:spcAft>
              <a:buNone/>
            </a:pPr>
            <a:r>
              <a:rPr lang="en" sz="1500" dirty="0">
                <a:latin typeface="Times New Roman" panose="02020603050405020304" pitchFamily="18" charset="0"/>
                <a:ea typeface="Verdana"/>
                <a:cs typeface="Times New Roman" panose="02020603050405020304" pitchFamily="18" charset="0"/>
                <a:sym typeface="Verdana"/>
              </a:rPr>
              <a:t>➢</a:t>
            </a:r>
            <a:r>
              <a:rPr lang="en" sz="2000" b="1" dirty="0">
                <a:latin typeface="Times New Roman" panose="02020603050405020304" pitchFamily="18" charset="0"/>
                <a:ea typeface="Verdana"/>
                <a:cs typeface="Times New Roman" panose="02020603050405020304" pitchFamily="18" charset="0"/>
                <a:sym typeface="Verdana"/>
              </a:rPr>
              <a:t>Objective​</a:t>
            </a:r>
            <a:endParaRPr sz="2000" b="1" dirty="0">
              <a:latin typeface="Times New Roman" panose="02020603050405020304" pitchFamily="18" charset="0"/>
              <a:ea typeface="Verdana"/>
              <a:cs typeface="Times New Roman" panose="02020603050405020304" pitchFamily="18" charset="0"/>
              <a:sym typeface="Verdana"/>
            </a:endParaRPr>
          </a:p>
          <a:p>
            <a:pPr marL="0" lvl="0" indent="0" algn="l" rtl="0">
              <a:lnSpc>
                <a:spcPct val="95000"/>
              </a:lnSpc>
              <a:spcBef>
                <a:spcPts val="1000"/>
              </a:spcBef>
              <a:spcAft>
                <a:spcPts val="0"/>
              </a:spcAft>
              <a:buNone/>
            </a:pPr>
            <a:r>
              <a:rPr lang="en" sz="1500" dirty="0">
                <a:latin typeface="Times New Roman" panose="02020603050405020304" pitchFamily="18" charset="0"/>
                <a:ea typeface="Verdana"/>
                <a:cs typeface="Times New Roman" panose="02020603050405020304" pitchFamily="18" charset="0"/>
                <a:sym typeface="Verdana"/>
              </a:rPr>
              <a:t>➢</a:t>
            </a:r>
            <a:r>
              <a:rPr lang="en" sz="2000" b="1" dirty="0">
                <a:latin typeface="Times New Roman" panose="02020603050405020304" pitchFamily="18" charset="0"/>
                <a:ea typeface="Verdana"/>
                <a:cs typeface="Times New Roman" panose="02020603050405020304" pitchFamily="18" charset="0"/>
                <a:sym typeface="Verdana"/>
              </a:rPr>
              <a:t>Introduction </a:t>
            </a:r>
            <a:endParaRPr sz="2000" b="1" dirty="0">
              <a:latin typeface="Times New Roman" panose="02020603050405020304" pitchFamily="18" charset="0"/>
              <a:ea typeface="Verdana"/>
              <a:cs typeface="Times New Roman" panose="02020603050405020304" pitchFamily="18" charset="0"/>
              <a:sym typeface="Verdana"/>
            </a:endParaRPr>
          </a:p>
          <a:p>
            <a:pPr marL="0" lvl="0" indent="0" algn="l" rtl="0">
              <a:lnSpc>
                <a:spcPct val="95000"/>
              </a:lnSpc>
              <a:spcBef>
                <a:spcPts val="1000"/>
              </a:spcBef>
              <a:spcAft>
                <a:spcPts val="0"/>
              </a:spcAft>
              <a:buNone/>
            </a:pPr>
            <a:r>
              <a:rPr lang="en" sz="1500" dirty="0">
                <a:latin typeface="Times New Roman" panose="02020603050405020304" pitchFamily="18" charset="0"/>
                <a:ea typeface="Verdana"/>
                <a:cs typeface="Times New Roman" panose="02020603050405020304" pitchFamily="18" charset="0"/>
                <a:sym typeface="Verdana"/>
              </a:rPr>
              <a:t>➢</a:t>
            </a:r>
            <a:r>
              <a:rPr lang="en" sz="2000" b="1" dirty="0">
                <a:latin typeface="Times New Roman" panose="02020603050405020304" pitchFamily="18" charset="0"/>
                <a:ea typeface="Verdana"/>
                <a:cs typeface="Times New Roman" panose="02020603050405020304" pitchFamily="18" charset="0"/>
                <a:sym typeface="Verdana"/>
              </a:rPr>
              <a:t>Literature Survey</a:t>
            </a:r>
            <a:endParaRPr sz="2000" b="1" dirty="0">
              <a:latin typeface="Times New Roman" panose="02020603050405020304" pitchFamily="18" charset="0"/>
              <a:ea typeface="Verdana"/>
              <a:cs typeface="Times New Roman" panose="02020603050405020304" pitchFamily="18" charset="0"/>
              <a:sym typeface="Verdana"/>
            </a:endParaRPr>
          </a:p>
          <a:p>
            <a:pPr marL="0" lvl="0" indent="0" algn="l" rtl="0">
              <a:lnSpc>
                <a:spcPct val="95000"/>
              </a:lnSpc>
              <a:spcBef>
                <a:spcPts val="1000"/>
              </a:spcBef>
              <a:spcAft>
                <a:spcPts val="0"/>
              </a:spcAft>
              <a:buNone/>
            </a:pPr>
            <a:r>
              <a:rPr lang="en" sz="1500" dirty="0">
                <a:latin typeface="Times New Roman" panose="02020603050405020304" pitchFamily="18" charset="0"/>
                <a:ea typeface="Verdana"/>
                <a:cs typeface="Times New Roman" panose="02020603050405020304" pitchFamily="18" charset="0"/>
                <a:sym typeface="Verdana"/>
              </a:rPr>
              <a:t>➢</a:t>
            </a:r>
            <a:r>
              <a:rPr lang="en" sz="2000" b="1" dirty="0">
                <a:latin typeface="Times New Roman" panose="02020603050405020304" pitchFamily="18" charset="0"/>
                <a:ea typeface="Verdana"/>
                <a:cs typeface="Times New Roman" panose="02020603050405020304" pitchFamily="18" charset="0"/>
                <a:sym typeface="Verdana"/>
              </a:rPr>
              <a:t>Comparative Analysis</a:t>
            </a:r>
            <a:endParaRPr sz="2000" b="1" dirty="0">
              <a:latin typeface="Times New Roman" panose="02020603050405020304" pitchFamily="18" charset="0"/>
              <a:ea typeface="Verdana"/>
              <a:cs typeface="Times New Roman" panose="02020603050405020304" pitchFamily="18" charset="0"/>
              <a:sym typeface="Verdana"/>
            </a:endParaRPr>
          </a:p>
          <a:p>
            <a:pPr marL="0" lvl="0" indent="0" algn="l" rtl="0">
              <a:lnSpc>
                <a:spcPct val="95000"/>
              </a:lnSpc>
              <a:spcBef>
                <a:spcPts val="1000"/>
              </a:spcBef>
              <a:spcAft>
                <a:spcPts val="0"/>
              </a:spcAft>
              <a:buNone/>
            </a:pPr>
            <a:r>
              <a:rPr lang="en" sz="1500" dirty="0">
                <a:latin typeface="Times New Roman" panose="02020603050405020304" pitchFamily="18" charset="0"/>
                <a:ea typeface="Verdana"/>
                <a:cs typeface="Times New Roman" panose="02020603050405020304" pitchFamily="18" charset="0"/>
                <a:sym typeface="Verdana"/>
              </a:rPr>
              <a:t>➢</a:t>
            </a:r>
            <a:r>
              <a:rPr lang="en" sz="2000" b="1" dirty="0">
                <a:latin typeface="Times New Roman" panose="02020603050405020304" pitchFamily="18" charset="0"/>
                <a:ea typeface="Verdana"/>
                <a:cs typeface="Times New Roman" panose="02020603050405020304" pitchFamily="18" charset="0"/>
                <a:sym typeface="Verdana"/>
              </a:rPr>
              <a:t>Proposed System</a:t>
            </a:r>
            <a:endParaRPr sz="2000" b="1" dirty="0">
              <a:latin typeface="Times New Roman" panose="02020603050405020304" pitchFamily="18" charset="0"/>
              <a:ea typeface="Verdana"/>
              <a:cs typeface="Times New Roman" panose="02020603050405020304" pitchFamily="18" charset="0"/>
              <a:sym typeface="Verdana"/>
            </a:endParaRPr>
          </a:p>
          <a:p>
            <a:pPr marL="0" lvl="0" indent="0" algn="l" rtl="0">
              <a:lnSpc>
                <a:spcPct val="95000"/>
              </a:lnSpc>
              <a:spcBef>
                <a:spcPts val="1000"/>
              </a:spcBef>
              <a:spcAft>
                <a:spcPts val="0"/>
              </a:spcAft>
              <a:buNone/>
            </a:pPr>
            <a:r>
              <a:rPr lang="en" sz="1500" dirty="0">
                <a:latin typeface="Times New Roman" panose="02020603050405020304" pitchFamily="18" charset="0"/>
                <a:ea typeface="Verdana"/>
                <a:cs typeface="Times New Roman" panose="02020603050405020304" pitchFamily="18" charset="0"/>
                <a:sym typeface="Verdana"/>
              </a:rPr>
              <a:t>➢</a:t>
            </a:r>
            <a:r>
              <a:rPr lang="en" sz="2000" b="1" dirty="0">
                <a:latin typeface="Times New Roman" panose="02020603050405020304" pitchFamily="18" charset="0"/>
                <a:ea typeface="Verdana"/>
                <a:cs typeface="Times New Roman" panose="02020603050405020304" pitchFamily="18" charset="0"/>
                <a:sym typeface="Verdana"/>
              </a:rPr>
              <a:t>​System Requirements</a:t>
            </a:r>
            <a:endParaRPr sz="2000" b="1" dirty="0">
              <a:latin typeface="Times New Roman" panose="02020603050405020304" pitchFamily="18" charset="0"/>
              <a:ea typeface="Verdana"/>
              <a:cs typeface="Times New Roman" panose="02020603050405020304" pitchFamily="18" charset="0"/>
              <a:sym typeface="Verdana"/>
            </a:endParaRPr>
          </a:p>
          <a:p>
            <a:pPr marL="0" lvl="0" indent="0" algn="l" rtl="0">
              <a:lnSpc>
                <a:spcPct val="95000"/>
              </a:lnSpc>
              <a:spcBef>
                <a:spcPts val="1000"/>
              </a:spcBef>
              <a:spcAft>
                <a:spcPts val="0"/>
              </a:spcAft>
              <a:buNone/>
            </a:pPr>
            <a:r>
              <a:rPr lang="en" sz="1500" dirty="0">
                <a:latin typeface="Times New Roman" panose="02020603050405020304" pitchFamily="18" charset="0"/>
                <a:ea typeface="Verdana"/>
                <a:cs typeface="Times New Roman" panose="02020603050405020304" pitchFamily="18" charset="0"/>
                <a:sym typeface="Verdana"/>
              </a:rPr>
              <a:t>➢</a:t>
            </a:r>
            <a:r>
              <a:rPr lang="en" sz="2000" b="1" dirty="0">
                <a:latin typeface="Times New Roman" panose="02020603050405020304" pitchFamily="18" charset="0"/>
                <a:ea typeface="Verdana"/>
                <a:cs typeface="Times New Roman" panose="02020603050405020304" pitchFamily="18" charset="0"/>
                <a:sym typeface="Verdana"/>
              </a:rPr>
              <a:t>Conclusion</a:t>
            </a:r>
            <a:endParaRPr sz="2000" b="1" dirty="0">
              <a:latin typeface="Times New Roman" panose="02020603050405020304" pitchFamily="18" charset="0"/>
              <a:ea typeface="Verdana"/>
              <a:cs typeface="Times New Roman" panose="02020603050405020304" pitchFamily="18" charset="0"/>
              <a:sym typeface="Verdana"/>
            </a:endParaRPr>
          </a:p>
          <a:p>
            <a:pPr marL="0" lvl="0" indent="0" algn="l" rtl="0">
              <a:spcBef>
                <a:spcPts val="0"/>
              </a:spcBef>
              <a:spcAft>
                <a:spcPts val="1200"/>
              </a:spcAft>
              <a:buNone/>
            </a:pPr>
            <a:endParaRPr dirty="0">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868875" y="2088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b="1" dirty="0">
                <a:latin typeface="Times New Roman" panose="02020603050405020304" pitchFamily="18" charset="0"/>
                <a:ea typeface="Calibri"/>
                <a:cs typeface="Times New Roman" panose="02020603050405020304" pitchFamily="18" charset="0"/>
                <a:sym typeface="Calibri"/>
              </a:rPr>
              <a:t>Abstract</a:t>
            </a:r>
            <a:endParaRPr b="1" dirty="0">
              <a:latin typeface="Times New Roman" panose="02020603050405020304" pitchFamily="18" charset="0"/>
              <a:cs typeface="Times New Roman" panose="02020603050405020304" pitchFamily="18" charset="0"/>
            </a:endParaRPr>
          </a:p>
        </p:txBody>
      </p:sp>
      <p:sp>
        <p:nvSpPr>
          <p:cNvPr id="149" name="Google Shape;149;p15"/>
          <p:cNvSpPr txBox="1">
            <a:spLocks noGrp="1"/>
          </p:cNvSpPr>
          <p:nvPr>
            <p:ph type="body" idx="1"/>
          </p:nvPr>
        </p:nvSpPr>
        <p:spPr>
          <a:xfrm>
            <a:off x="391025" y="1122950"/>
            <a:ext cx="8572500" cy="3800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Calibri"/>
              <a:buChar char="❖"/>
            </a:pPr>
            <a:r>
              <a:rPr lang="en" sz="1400" dirty="0">
                <a:latin typeface="Times New Roman" panose="02020603050405020304" pitchFamily="18" charset="0"/>
                <a:ea typeface="Calibri"/>
                <a:cs typeface="Times New Roman" panose="02020603050405020304" pitchFamily="18" charset="0"/>
                <a:sym typeface="Calibri"/>
              </a:rPr>
              <a:t>In this hustling world, entertainment is a necessity for each one of us to refresh our mood and energy. Entertainment regains our confidence for work and we can work more enthusiastically. For revitalizing ourselves, we can listen to our preferred music or can watch movies of our choice.</a:t>
            </a:r>
            <a:endParaRPr sz="1400" dirty="0">
              <a:latin typeface="Times New Roman" panose="02020603050405020304" pitchFamily="18" charset="0"/>
              <a:ea typeface="Calibri"/>
              <a:cs typeface="Times New Roman" panose="02020603050405020304" pitchFamily="18" charset="0"/>
              <a:sym typeface="Calibri"/>
            </a:endParaRPr>
          </a:p>
          <a:p>
            <a:pPr marL="457200" lvl="0" indent="-317500" algn="l" rtl="0">
              <a:spcBef>
                <a:spcPts val="0"/>
              </a:spcBef>
              <a:spcAft>
                <a:spcPts val="0"/>
              </a:spcAft>
              <a:buSzPts val="1400"/>
              <a:buFont typeface="Calibri"/>
              <a:buChar char="❖"/>
            </a:pPr>
            <a:r>
              <a:rPr lang="en" sz="1400" dirty="0">
                <a:latin typeface="Times New Roman" panose="02020603050405020304" pitchFamily="18" charset="0"/>
                <a:ea typeface="Calibri"/>
                <a:cs typeface="Times New Roman" panose="02020603050405020304" pitchFamily="18" charset="0"/>
                <a:sym typeface="Calibri"/>
              </a:rPr>
              <a:t>For watching favourable movies online we can utilize movie recommendation systems, which are more reliable, since searching of preferred movies will require more and more time which one cannot afford to waste.</a:t>
            </a:r>
            <a:endParaRPr sz="1400" dirty="0">
              <a:latin typeface="Times New Roman" panose="02020603050405020304" pitchFamily="18" charset="0"/>
              <a:ea typeface="Calibri"/>
              <a:cs typeface="Times New Roman" panose="02020603050405020304" pitchFamily="18" charset="0"/>
              <a:sym typeface="Calibri"/>
            </a:endParaRPr>
          </a:p>
          <a:p>
            <a:pPr marL="457200" lvl="0" indent="-317500" algn="l" rtl="0">
              <a:spcBef>
                <a:spcPts val="0"/>
              </a:spcBef>
              <a:spcAft>
                <a:spcPts val="0"/>
              </a:spcAft>
              <a:buSzPts val="1400"/>
              <a:buFont typeface="Calibri"/>
              <a:buChar char="❖"/>
            </a:pPr>
            <a:r>
              <a:rPr lang="en" sz="1400" dirty="0">
                <a:latin typeface="Times New Roman" panose="02020603050405020304" pitchFamily="18" charset="0"/>
                <a:ea typeface="Calibri"/>
                <a:cs typeface="Times New Roman" panose="02020603050405020304" pitchFamily="18" charset="0"/>
                <a:sym typeface="Calibri"/>
              </a:rPr>
              <a:t>In this paper, to improve the quality of a movie recommendation system, a Hybrid approach by combining content based filtering and collaborative filtering, using Support Vector Machine as a classifier and genetic algorithm is presented in the proposed methodology and comparative results have been shown which depicts that the proposed approach shows an improvement in the accuracy, quality and scalability of the movie recommendation system than the pure approaches in three different datasets. </a:t>
            </a:r>
            <a:endParaRPr sz="1400" dirty="0">
              <a:latin typeface="Times New Roman" panose="02020603050405020304" pitchFamily="18" charset="0"/>
              <a:ea typeface="Calibri"/>
              <a:cs typeface="Times New Roman" panose="02020603050405020304" pitchFamily="18" charset="0"/>
              <a:sym typeface="Calibri"/>
            </a:endParaRPr>
          </a:p>
          <a:p>
            <a:pPr marL="457200" lvl="0" indent="-317500" algn="l" rtl="0">
              <a:spcBef>
                <a:spcPts val="0"/>
              </a:spcBef>
              <a:spcAft>
                <a:spcPts val="0"/>
              </a:spcAft>
              <a:buSzPts val="1400"/>
              <a:buFont typeface="Calibri"/>
              <a:buChar char="❖"/>
            </a:pPr>
            <a:r>
              <a:rPr lang="en" sz="1400" dirty="0">
                <a:latin typeface="Times New Roman" panose="02020603050405020304" pitchFamily="18" charset="0"/>
                <a:ea typeface="Calibri"/>
                <a:cs typeface="Times New Roman" panose="02020603050405020304" pitchFamily="18" charset="0"/>
                <a:sym typeface="Calibri"/>
              </a:rPr>
              <a:t> Hybrid approach helps to get the advantages from both the approaches as well as tries to eliminate the drawbacks of both methods. </a:t>
            </a:r>
            <a:endParaRPr sz="1400" dirty="0">
              <a:latin typeface="Times New Roman" panose="02020603050405020304" pitchFamily="18" charset="0"/>
              <a:ea typeface="Calibri"/>
              <a:cs typeface="Times New Roman" panose="02020603050405020304" pitchFamily="18" charset="0"/>
              <a:sym typeface="Calibri"/>
            </a:endParaRPr>
          </a:p>
          <a:p>
            <a:pPr marL="457200" lvl="0" indent="0" algn="l" rtl="0">
              <a:spcBef>
                <a:spcPts val="1200"/>
              </a:spcBef>
              <a:spcAft>
                <a:spcPts val="1200"/>
              </a:spcAft>
              <a:buNone/>
            </a:pPr>
            <a:endParaRPr sz="1400"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marR="2971800" lvl="0" indent="0" algn="r" rtl="0">
              <a:lnSpc>
                <a:spcPct val="115000"/>
              </a:lnSpc>
              <a:spcBef>
                <a:spcPts val="1200"/>
              </a:spcBef>
              <a:spcAft>
                <a:spcPts val="0"/>
              </a:spcAft>
              <a:buSzPts val="990"/>
              <a:buNone/>
            </a:pPr>
            <a:r>
              <a:rPr lang="en" sz="3600" b="1">
                <a:latin typeface="Times New Roman" panose="02020603050405020304" pitchFamily="18" charset="0"/>
                <a:ea typeface="Calibri"/>
                <a:cs typeface="Times New Roman" panose="02020603050405020304" pitchFamily="18" charset="0"/>
                <a:sym typeface="Calibri"/>
              </a:rPr>
              <a:t>Problem Statement </a:t>
            </a:r>
            <a:endParaRPr sz="3600" b="1">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SzPts val="990"/>
              <a:buNone/>
            </a:pPr>
            <a:endParaRPr sz="3600">
              <a:latin typeface="Times New Roman" panose="02020603050405020304" pitchFamily="18" charset="0"/>
              <a:cs typeface="Times New Roman" panose="02020603050405020304" pitchFamily="18" charset="0"/>
            </a:endParaRPr>
          </a:p>
        </p:txBody>
      </p:sp>
      <p:sp>
        <p:nvSpPr>
          <p:cNvPr id="155" name="Google Shape;155;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marR="1714500" lvl="0" indent="0" algn="l" rtl="0">
              <a:lnSpc>
                <a:spcPct val="110000"/>
              </a:lnSpc>
              <a:spcBef>
                <a:spcPts val="1200"/>
              </a:spcBef>
              <a:spcAft>
                <a:spcPts val="0"/>
              </a:spcAft>
              <a:buNone/>
            </a:pPr>
            <a:r>
              <a:rPr lang="en" sz="1850" dirty="0">
                <a:latin typeface="Times New Roman" panose="02020603050405020304" pitchFamily="18" charset="0"/>
                <a:ea typeface="Calibri"/>
                <a:cs typeface="Times New Roman" panose="02020603050405020304" pitchFamily="18" charset="0"/>
                <a:sym typeface="Calibri"/>
              </a:rPr>
              <a:t>The goal of the project is to recommend a movie to the user. Providing related content out of relevant and irrelevant collection of items to users of online service providers. </a:t>
            </a:r>
            <a:endParaRPr sz="185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1200"/>
              </a:spcAft>
              <a:buNone/>
            </a:pP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latin typeface="Times New Roman" panose="02020603050405020304" pitchFamily="18" charset="0"/>
                <a:ea typeface="Calibri"/>
                <a:cs typeface="Times New Roman" panose="02020603050405020304" pitchFamily="18" charset="0"/>
                <a:sym typeface="Calibri"/>
              </a:rPr>
              <a:t>OBJECTIVES &amp; INTRODUCTION</a:t>
            </a:r>
            <a:endParaRPr sz="3100" b="1">
              <a:latin typeface="Times New Roman" panose="02020603050405020304" pitchFamily="18" charset="0"/>
              <a:ea typeface="Calibri"/>
              <a:cs typeface="Times New Roman" panose="02020603050405020304" pitchFamily="18" charset="0"/>
              <a:sym typeface="Calibri"/>
            </a:endParaRPr>
          </a:p>
        </p:txBody>
      </p:sp>
      <p:sp>
        <p:nvSpPr>
          <p:cNvPr id="161" name="Google Shape;161;p17"/>
          <p:cNvSpPr txBox="1">
            <a:spLocks noGrp="1"/>
          </p:cNvSpPr>
          <p:nvPr>
            <p:ph type="body" idx="1"/>
          </p:nvPr>
        </p:nvSpPr>
        <p:spPr>
          <a:xfrm>
            <a:off x="-657650" y="1410900"/>
            <a:ext cx="5630700" cy="3221400"/>
          </a:xfrm>
          <a:prstGeom prst="rect">
            <a:avLst/>
          </a:prstGeom>
        </p:spPr>
        <p:txBody>
          <a:bodyPr spcFirstLastPara="1" wrap="square" lIns="91425" tIns="91425" rIns="91425" bIns="91425" anchor="t" anchorCtr="0">
            <a:normAutofit/>
          </a:bodyPr>
          <a:lstStyle/>
          <a:p>
            <a:pPr marL="1257300" marR="482600" lvl="0" indent="0" algn="l" rtl="0">
              <a:lnSpc>
                <a:spcPct val="110000"/>
              </a:lnSpc>
              <a:spcBef>
                <a:spcPts val="1200"/>
              </a:spcBef>
              <a:spcAft>
                <a:spcPts val="0"/>
              </a:spcAft>
              <a:buNone/>
            </a:pPr>
            <a:r>
              <a:rPr lang="en" sz="1350">
                <a:latin typeface="Times New Roman" panose="02020603050405020304" pitchFamily="18" charset="0"/>
                <a:ea typeface="Calibri"/>
                <a:cs typeface="Times New Roman" panose="02020603050405020304" pitchFamily="18" charset="0"/>
                <a:sym typeface="Calibri"/>
              </a:rPr>
              <a:t>OBJECTIVES</a:t>
            </a:r>
            <a:endParaRPr sz="1350">
              <a:latin typeface="Times New Roman" panose="02020603050405020304" pitchFamily="18" charset="0"/>
              <a:ea typeface="Calibri"/>
              <a:cs typeface="Times New Roman" panose="02020603050405020304" pitchFamily="18" charset="0"/>
              <a:sym typeface="Calibri"/>
            </a:endParaRPr>
          </a:p>
          <a:p>
            <a:pPr marL="1257300" marR="482600" lvl="0" indent="0" algn="l" rtl="0">
              <a:lnSpc>
                <a:spcPct val="110000"/>
              </a:lnSpc>
              <a:spcBef>
                <a:spcPts val="1200"/>
              </a:spcBef>
              <a:spcAft>
                <a:spcPts val="0"/>
              </a:spcAft>
              <a:buNone/>
            </a:pPr>
            <a:r>
              <a:rPr lang="en" sz="1350">
                <a:latin typeface="Times New Roman" panose="02020603050405020304" pitchFamily="18" charset="0"/>
                <a:ea typeface="Calibri"/>
                <a:cs typeface="Times New Roman" panose="02020603050405020304" pitchFamily="18" charset="0"/>
                <a:sym typeface="Calibri"/>
              </a:rPr>
              <a:t>●</a:t>
            </a:r>
            <a:r>
              <a:rPr lang="en" sz="700">
                <a:latin typeface="Times New Roman" panose="02020603050405020304" pitchFamily="18" charset="0"/>
                <a:ea typeface="Calibri"/>
                <a:cs typeface="Times New Roman" panose="02020603050405020304" pitchFamily="18" charset="0"/>
                <a:sym typeface="Calibri"/>
              </a:rPr>
              <a:t> </a:t>
            </a:r>
            <a:r>
              <a:rPr lang="en" sz="1350">
                <a:latin typeface="Times New Roman" panose="02020603050405020304" pitchFamily="18" charset="0"/>
                <a:ea typeface="Calibri"/>
                <a:cs typeface="Times New Roman" panose="02020603050405020304" pitchFamily="18" charset="0"/>
                <a:sym typeface="Calibri"/>
              </a:rPr>
              <a:t>Improving the Accuracy of the recommendation system.</a:t>
            </a:r>
            <a:endParaRPr sz="1350">
              <a:latin typeface="Times New Roman" panose="02020603050405020304" pitchFamily="18" charset="0"/>
              <a:ea typeface="Calibri"/>
              <a:cs typeface="Times New Roman" panose="02020603050405020304" pitchFamily="18" charset="0"/>
              <a:sym typeface="Calibri"/>
            </a:endParaRPr>
          </a:p>
          <a:p>
            <a:pPr marL="1257300" marR="482600" lvl="0" indent="0" algn="l" rtl="0">
              <a:lnSpc>
                <a:spcPct val="110000"/>
              </a:lnSpc>
              <a:spcBef>
                <a:spcPts val="0"/>
              </a:spcBef>
              <a:spcAft>
                <a:spcPts val="0"/>
              </a:spcAft>
              <a:buNone/>
            </a:pPr>
            <a:r>
              <a:rPr lang="en" sz="1350">
                <a:latin typeface="Times New Roman" panose="02020603050405020304" pitchFamily="18" charset="0"/>
                <a:ea typeface="Calibri"/>
                <a:cs typeface="Times New Roman" panose="02020603050405020304" pitchFamily="18" charset="0"/>
                <a:sym typeface="Calibri"/>
              </a:rPr>
              <a:t>●</a:t>
            </a:r>
            <a:r>
              <a:rPr lang="en" sz="700">
                <a:latin typeface="Times New Roman" panose="02020603050405020304" pitchFamily="18" charset="0"/>
                <a:ea typeface="Calibri"/>
                <a:cs typeface="Times New Roman" panose="02020603050405020304" pitchFamily="18" charset="0"/>
                <a:sym typeface="Calibri"/>
              </a:rPr>
              <a:t> </a:t>
            </a:r>
            <a:r>
              <a:rPr lang="en" sz="1350">
                <a:latin typeface="Times New Roman" panose="02020603050405020304" pitchFamily="18" charset="0"/>
                <a:ea typeface="Calibri"/>
                <a:cs typeface="Times New Roman" panose="02020603050405020304" pitchFamily="18" charset="0"/>
                <a:sym typeface="Calibri"/>
              </a:rPr>
              <a:t>Improve the Quality of the movie Recommendation system </a:t>
            </a:r>
            <a:endParaRPr sz="1350">
              <a:latin typeface="Times New Roman" panose="02020603050405020304" pitchFamily="18" charset="0"/>
              <a:ea typeface="Calibri"/>
              <a:cs typeface="Times New Roman" panose="02020603050405020304" pitchFamily="18" charset="0"/>
              <a:sym typeface="Calibri"/>
            </a:endParaRPr>
          </a:p>
          <a:p>
            <a:pPr marL="1257300" marR="482600" lvl="0" indent="0" algn="l" rtl="0">
              <a:lnSpc>
                <a:spcPct val="110000"/>
              </a:lnSpc>
              <a:spcBef>
                <a:spcPts val="0"/>
              </a:spcBef>
              <a:spcAft>
                <a:spcPts val="0"/>
              </a:spcAft>
              <a:buNone/>
            </a:pPr>
            <a:r>
              <a:rPr lang="en" sz="1350">
                <a:latin typeface="Times New Roman" panose="02020603050405020304" pitchFamily="18" charset="0"/>
                <a:ea typeface="Calibri"/>
                <a:cs typeface="Times New Roman" panose="02020603050405020304" pitchFamily="18" charset="0"/>
                <a:sym typeface="Calibri"/>
              </a:rPr>
              <a:t>●</a:t>
            </a:r>
            <a:r>
              <a:rPr lang="en" sz="700">
                <a:latin typeface="Times New Roman" panose="02020603050405020304" pitchFamily="18" charset="0"/>
                <a:ea typeface="Calibri"/>
                <a:cs typeface="Times New Roman" panose="02020603050405020304" pitchFamily="18" charset="0"/>
                <a:sym typeface="Calibri"/>
              </a:rPr>
              <a:t> </a:t>
            </a:r>
            <a:r>
              <a:rPr lang="en" sz="1350">
                <a:latin typeface="Times New Roman" panose="02020603050405020304" pitchFamily="18" charset="0"/>
                <a:ea typeface="Calibri"/>
                <a:cs typeface="Times New Roman" panose="02020603050405020304" pitchFamily="18" charset="0"/>
                <a:sym typeface="Calibri"/>
              </a:rPr>
              <a:t>Improving the Scalability. </a:t>
            </a:r>
            <a:endParaRPr sz="1350">
              <a:latin typeface="Times New Roman" panose="02020603050405020304" pitchFamily="18" charset="0"/>
              <a:ea typeface="Calibri"/>
              <a:cs typeface="Times New Roman" panose="02020603050405020304" pitchFamily="18" charset="0"/>
              <a:sym typeface="Calibri"/>
            </a:endParaRPr>
          </a:p>
          <a:p>
            <a:pPr marL="1257300" marR="482600" lvl="0" indent="0" algn="l" rtl="0">
              <a:lnSpc>
                <a:spcPct val="110000"/>
              </a:lnSpc>
              <a:spcBef>
                <a:spcPts val="0"/>
              </a:spcBef>
              <a:spcAft>
                <a:spcPts val="0"/>
              </a:spcAft>
              <a:buNone/>
            </a:pPr>
            <a:r>
              <a:rPr lang="en" sz="1350">
                <a:latin typeface="Times New Roman" panose="02020603050405020304" pitchFamily="18" charset="0"/>
                <a:ea typeface="Calibri"/>
                <a:cs typeface="Times New Roman" panose="02020603050405020304" pitchFamily="18" charset="0"/>
                <a:sym typeface="Calibri"/>
              </a:rPr>
              <a:t>●</a:t>
            </a:r>
            <a:r>
              <a:rPr lang="en" sz="700">
                <a:latin typeface="Times New Roman" panose="02020603050405020304" pitchFamily="18" charset="0"/>
                <a:ea typeface="Calibri"/>
                <a:cs typeface="Times New Roman" panose="02020603050405020304" pitchFamily="18" charset="0"/>
                <a:sym typeface="Calibri"/>
              </a:rPr>
              <a:t> </a:t>
            </a:r>
            <a:r>
              <a:rPr lang="en" sz="1350">
                <a:latin typeface="Times New Roman" panose="02020603050405020304" pitchFamily="18" charset="0"/>
                <a:ea typeface="Calibri"/>
                <a:cs typeface="Times New Roman" panose="02020603050405020304" pitchFamily="18" charset="0"/>
                <a:sym typeface="Calibri"/>
              </a:rPr>
              <a:t>Enhancing the user experience. </a:t>
            </a:r>
            <a:endParaRPr sz="135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1200"/>
              </a:spcAft>
              <a:buNone/>
            </a:pPr>
            <a:endParaRPr>
              <a:latin typeface="Times New Roman" panose="02020603050405020304" pitchFamily="18" charset="0"/>
              <a:ea typeface="Calibri"/>
              <a:cs typeface="Times New Roman" panose="02020603050405020304" pitchFamily="18" charset="0"/>
              <a:sym typeface="Calibri"/>
            </a:endParaRPr>
          </a:p>
        </p:txBody>
      </p:sp>
      <p:sp>
        <p:nvSpPr>
          <p:cNvPr id="162" name="Google Shape;162;p17"/>
          <p:cNvSpPr txBox="1"/>
          <p:nvPr/>
        </p:nvSpPr>
        <p:spPr>
          <a:xfrm>
            <a:off x="4572000" y="1410900"/>
            <a:ext cx="4421700" cy="373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Times New Roman" panose="02020603050405020304" pitchFamily="18" charset="0"/>
                <a:ea typeface="Calibri"/>
                <a:cs typeface="Times New Roman" panose="02020603050405020304" pitchFamily="18" charset="0"/>
                <a:sym typeface="Calibri"/>
              </a:rPr>
              <a:t>INTRODUCTION</a:t>
            </a:r>
            <a:endParaRPr>
              <a:solidFill>
                <a:schemeClr val="lt1"/>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 sz="1350">
                <a:solidFill>
                  <a:schemeClr val="lt1"/>
                </a:solidFill>
                <a:latin typeface="Times New Roman" panose="02020603050405020304" pitchFamily="18" charset="0"/>
                <a:ea typeface="Calibri"/>
                <a:cs typeface="Times New Roman" panose="02020603050405020304" pitchFamily="18" charset="0"/>
                <a:sym typeface="Calibri"/>
              </a:rPr>
              <a:t> A recommendation system or recommendation engine is a model used for information filtering where it tries to predict the preferences of a user and provide suggests based on these preferences. </a:t>
            </a:r>
            <a:endParaRPr sz="1350">
              <a:solidFill>
                <a:schemeClr val="lt1"/>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endParaRPr sz="1350">
              <a:solidFill>
                <a:schemeClr val="lt1"/>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 sz="1350">
                <a:solidFill>
                  <a:schemeClr val="lt1"/>
                </a:solidFill>
                <a:latin typeface="Times New Roman" panose="02020603050405020304" pitchFamily="18" charset="0"/>
                <a:ea typeface="Calibri"/>
                <a:cs typeface="Times New Roman" panose="02020603050405020304" pitchFamily="18" charset="0"/>
                <a:sym typeface="Calibri"/>
              </a:rPr>
              <a:t>. So, it requires that the movie recommendation system should be very reliable and should provide us with the recommendation of movies which are exactly same or most matched with our preferences. </a:t>
            </a:r>
            <a:endParaRPr sz="1350">
              <a:solidFill>
                <a:schemeClr val="lt1"/>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endParaRPr>
              <a:solidFill>
                <a:schemeClr val="lt1"/>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 sz="1350">
                <a:solidFill>
                  <a:schemeClr val="lt1"/>
                </a:solidFill>
                <a:latin typeface="Times New Roman" panose="02020603050405020304" pitchFamily="18" charset="0"/>
                <a:ea typeface="Calibri"/>
                <a:cs typeface="Times New Roman" panose="02020603050405020304" pitchFamily="18" charset="0"/>
                <a:sym typeface="Calibri"/>
              </a:rPr>
              <a:t>Recommendation systems have several benefits, the most important being customer satisfaction and revenue. Movie Recommendation system is very powerful and important system</a:t>
            </a:r>
            <a:endParaRPr sz="1350">
              <a:solidFill>
                <a:schemeClr val="lt1"/>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endParaRPr sz="1350">
              <a:solidFill>
                <a:schemeClr val="lt1"/>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endParaRPr sz="1350">
              <a:solidFill>
                <a:schemeClr val="lt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263200" y="95575"/>
            <a:ext cx="5895900" cy="5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b="1">
                <a:latin typeface="Calibri"/>
                <a:ea typeface="Calibri"/>
                <a:cs typeface="Calibri"/>
                <a:sym typeface="Calibri"/>
              </a:rPr>
              <a:t>LITERATURE SURVEY:</a:t>
            </a:r>
            <a:endParaRPr sz="2900" b="1">
              <a:latin typeface="Calibri"/>
              <a:ea typeface="Calibri"/>
              <a:cs typeface="Calibri"/>
              <a:sym typeface="Calibri"/>
            </a:endParaRPr>
          </a:p>
        </p:txBody>
      </p:sp>
      <p:sp>
        <p:nvSpPr>
          <p:cNvPr id="168" name="Google Shape;168;p18"/>
          <p:cNvSpPr txBox="1">
            <a:spLocks noGrp="1"/>
          </p:cNvSpPr>
          <p:nvPr>
            <p:ph type="body" idx="1"/>
          </p:nvPr>
        </p:nvSpPr>
        <p:spPr>
          <a:xfrm>
            <a:off x="263200" y="794150"/>
            <a:ext cx="8663400" cy="418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graphicFrame>
        <p:nvGraphicFramePr>
          <p:cNvPr id="169" name="Google Shape;169;p18"/>
          <p:cNvGraphicFramePr/>
          <p:nvPr>
            <p:extLst>
              <p:ext uri="{D42A27DB-BD31-4B8C-83A1-F6EECF244321}">
                <p14:modId xmlns:p14="http://schemas.microsoft.com/office/powerpoint/2010/main" val="4113202854"/>
              </p:ext>
            </p:extLst>
          </p:nvPr>
        </p:nvGraphicFramePr>
        <p:xfrm>
          <a:off x="263200" y="794150"/>
          <a:ext cx="8679833" cy="3723075"/>
        </p:xfrm>
        <a:graphic>
          <a:graphicData uri="http://schemas.openxmlformats.org/drawingml/2006/table">
            <a:tbl>
              <a:tblPr>
                <a:noFill/>
                <a:tableStyleId>{075D8523-098A-4D33-8FA0-E131E154E5D9}</a:tableStyleId>
              </a:tblPr>
              <a:tblGrid>
                <a:gridCol w="1427050"/>
                <a:gridCol w="2911895"/>
                <a:gridCol w="1979525"/>
                <a:gridCol w="2361363"/>
              </a:tblGrid>
              <a:tr h="721125">
                <a:tc>
                  <a:txBody>
                    <a:bodyPr/>
                    <a:lstStyle/>
                    <a:p>
                      <a:pPr marL="0" lvl="0" indent="0" algn="l" rtl="0">
                        <a:spcBef>
                          <a:spcPts val="0"/>
                        </a:spcBef>
                        <a:spcAft>
                          <a:spcPts val="0"/>
                        </a:spcAft>
                        <a:buNone/>
                      </a:pPr>
                      <a:r>
                        <a:rPr lang="en" dirty="0">
                          <a:solidFill>
                            <a:schemeClr val="bg1"/>
                          </a:solidFill>
                        </a:rPr>
                        <a:t>PUBLICATION &amp; YEAR</a:t>
                      </a:r>
                      <a:endParaRPr dirty="0">
                        <a:solidFill>
                          <a:schemeClr val="bg1"/>
                        </a:solidFill>
                      </a:endParaRPr>
                    </a:p>
                  </a:txBody>
                  <a:tcPr marL="91425" marR="91425" marT="91425" marB="91425"/>
                </a:tc>
                <a:tc>
                  <a:txBody>
                    <a:bodyPr/>
                    <a:lstStyle/>
                    <a:p>
                      <a:pPr marL="0" lvl="0" indent="0" algn="l" rtl="0">
                        <a:spcBef>
                          <a:spcPts val="0"/>
                        </a:spcBef>
                        <a:spcAft>
                          <a:spcPts val="0"/>
                        </a:spcAft>
                        <a:buNone/>
                      </a:pPr>
                      <a:r>
                        <a:rPr lang="en">
                          <a:solidFill>
                            <a:schemeClr val="bg1"/>
                          </a:solidFill>
                        </a:rPr>
                        <a:t>TITLE</a:t>
                      </a:r>
                      <a:endParaRPr>
                        <a:solidFill>
                          <a:schemeClr val="bg1"/>
                        </a:solidFill>
                      </a:endParaRPr>
                    </a:p>
                  </a:txBody>
                  <a:tcPr marL="91425" marR="91425" marT="91425" marB="91425"/>
                </a:tc>
                <a:tc>
                  <a:txBody>
                    <a:bodyPr/>
                    <a:lstStyle/>
                    <a:p>
                      <a:pPr marL="0" lvl="0" indent="0" algn="l" rtl="0">
                        <a:spcBef>
                          <a:spcPts val="0"/>
                        </a:spcBef>
                        <a:spcAft>
                          <a:spcPts val="0"/>
                        </a:spcAft>
                        <a:buNone/>
                      </a:pPr>
                      <a:r>
                        <a:rPr lang="en" dirty="0">
                          <a:solidFill>
                            <a:schemeClr val="bg1"/>
                          </a:solidFill>
                        </a:rPr>
                        <a:t>TECHNIQUE</a:t>
                      </a:r>
                      <a:endParaRPr dirty="0">
                        <a:solidFill>
                          <a:schemeClr val="bg1"/>
                        </a:solidFill>
                      </a:endParaRPr>
                    </a:p>
                  </a:txBody>
                  <a:tcPr marL="91425" marR="91425" marT="91425" marB="91425"/>
                </a:tc>
                <a:tc>
                  <a:txBody>
                    <a:bodyPr/>
                    <a:lstStyle/>
                    <a:p>
                      <a:pPr marL="0" lvl="0" indent="0" algn="l" rtl="0">
                        <a:spcBef>
                          <a:spcPts val="0"/>
                        </a:spcBef>
                        <a:spcAft>
                          <a:spcPts val="0"/>
                        </a:spcAft>
                        <a:buNone/>
                      </a:pPr>
                      <a:r>
                        <a:rPr lang="en" dirty="0">
                          <a:solidFill>
                            <a:schemeClr val="bg1"/>
                          </a:solidFill>
                        </a:rPr>
                        <a:t>TECHNOLOGY/ LANGUAGE USED</a:t>
                      </a:r>
                      <a:endParaRPr dirty="0">
                        <a:solidFill>
                          <a:schemeClr val="bg1"/>
                        </a:solidFill>
                      </a:endParaRPr>
                    </a:p>
                  </a:txBody>
                  <a:tcPr marL="91425" marR="91425" marT="91425" marB="91425"/>
                </a:tc>
              </a:tr>
              <a:tr h="1000650">
                <a:tc>
                  <a:txBody>
                    <a:bodyPr/>
                    <a:lstStyle/>
                    <a:p>
                      <a:pPr marL="0" lvl="0" indent="0" algn="l" rtl="0">
                        <a:spcBef>
                          <a:spcPts val="0"/>
                        </a:spcBef>
                        <a:spcAft>
                          <a:spcPts val="0"/>
                        </a:spcAft>
                        <a:buNone/>
                      </a:pPr>
                      <a:r>
                        <a:rPr lang="en" dirty="0">
                          <a:solidFill>
                            <a:schemeClr val="bg1"/>
                          </a:solidFill>
                        </a:rPr>
                        <a:t>IEEE 2020</a:t>
                      </a:r>
                      <a:endParaRPr dirty="0">
                        <a:solidFill>
                          <a:schemeClr val="bg1"/>
                        </a:solidFill>
                      </a:endParaRPr>
                    </a:p>
                  </a:txBody>
                  <a:tcPr marL="91425" marR="91425" marT="91425" marB="91425"/>
                </a:tc>
                <a:tc>
                  <a:txBody>
                    <a:bodyPr/>
                    <a:lstStyle/>
                    <a:p>
                      <a:pPr marL="0" lvl="0" indent="0" algn="l" rtl="0">
                        <a:spcBef>
                          <a:spcPts val="0"/>
                        </a:spcBef>
                        <a:spcAft>
                          <a:spcPts val="0"/>
                        </a:spcAft>
                        <a:buNone/>
                      </a:pPr>
                      <a:r>
                        <a:rPr lang="en">
                          <a:solidFill>
                            <a:schemeClr val="bg1"/>
                          </a:solidFill>
                        </a:rPr>
                        <a:t>Analysis of Movie Recommendation Systems</a:t>
                      </a:r>
                      <a:endParaRPr>
                        <a:solidFill>
                          <a:schemeClr val="bg1"/>
                        </a:solidFill>
                      </a:endParaRPr>
                    </a:p>
                  </a:txBody>
                  <a:tcPr marL="91425" marR="91425" marT="91425" marB="91425"/>
                </a:tc>
                <a:tc>
                  <a:txBody>
                    <a:bodyPr/>
                    <a:lstStyle/>
                    <a:p>
                      <a:pPr marL="0" lvl="0" indent="0" algn="l" rtl="0">
                        <a:spcBef>
                          <a:spcPts val="0"/>
                        </a:spcBef>
                        <a:spcAft>
                          <a:spcPts val="0"/>
                        </a:spcAft>
                        <a:buNone/>
                      </a:pPr>
                      <a:r>
                        <a:rPr lang="en-US" dirty="0" smtClean="0">
                          <a:solidFill>
                            <a:schemeClr val="bg1"/>
                          </a:solidFill>
                        </a:rPr>
                        <a:t>ML</a:t>
                      </a:r>
                      <a:r>
                        <a:rPr lang="en-US" baseline="0" dirty="0" smtClean="0">
                          <a:solidFill>
                            <a:schemeClr val="bg1"/>
                          </a:solidFill>
                        </a:rPr>
                        <a:t> Algorithms</a:t>
                      </a:r>
                      <a:endParaRPr dirty="0">
                        <a:solidFill>
                          <a:schemeClr val="bg1"/>
                        </a:solidFill>
                      </a:endParaRPr>
                    </a:p>
                  </a:txBody>
                  <a:tcPr marL="91425" marR="91425" marT="91425" marB="91425"/>
                </a:tc>
                <a:tc>
                  <a:txBody>
                    <a:bodyPr/>
                    <a:lstStyle/>
                    <a:p>
                      <a:pPr marL="0" lvl="0" indent="0" algn="l" rtl="0">
                        <a:spcBef>
                          <a:spcPts val="0"/>
                        </a:spcBef>
                        <a:spcAft>
                          <a:spcPts val="0"/>
                        </a:spcAft>
                        <a:buNone/>
                      </a:pPr>
                      <a:r>
                        <a:rPr lang="en-US" dirty="0" smtClean="0">
                          <a:solidFill>
                            <a:schemeClr val="bg1"/>
                          </a:solidFill>
                        </a:rPr>
                        <a:t>Python</a:t>
                      </a:r>
                      <a:endParaRPr dirty="0">
                        <a:solidFill>
                          <a:schemeClr val="bg1"/>
                        </a:solidFill>
                      </a:endParaRPr>
                    </a:p>
                  </a:txBody>
                  <a:tcPr marL="91425" marR="91425" marT="91425" marB="91425"/>
                </a:tc>
              </a:tr>
              <a:tr h="1000650">
                <a:tc>
                  <a:txBody>
                    <a:bodyPr/>
                    <a:lstStyle/>
                    <a:p>
                      <a:pPr marL="0" lvl="0" indent="0" algn="l" rtl="0">
                        <a:spcBef>
                          <a:spcPts val="0"/>
                        </a:spcBef>
                        <a:spcAft>
                          <a:spcPts val="0"/>
                        </a:spcAft>
                        <a:buNone/>
                      </a:pPr>
                      <a:r>
                        <a:rPr lang="en-US" dirty="0" smtClean="0">
                          <a:solidFill>
                            <a:schemeClr val="bg1"/>
                          </a:solidFill>
                        </a:rPr>
                        <a:t>IEEE 2021</a:t>
                      </a:r>
                      <a:endParaRPr dirty="0">
                        <a:solidFill>
                          <a:schemeClr val="bg1"/>
                        </a:solidFill>
                      </a:endParaRPr>
                    </a:p>
                  </a:txBody>
                  <a:tcPr marL="91425" marR="91425" marT="91425" marB="91425"/>
                </a:tc>
                <a:tc>
                  <a:txBody>
                    <a:bodyPr/>
                    <a:lstStyle/>
                    <a:p>
                      <a:pPr marL="0" lvl="0" indent="0" algn="l" rtl="0">
                        <a:spcBef>
                          <a:spcPts val="0"/>
                        </a:spcBef>
                        <a:spcAft>
                          <a:spcPts val="0"/>
                        </a:spcAft>
                        <a:buNone/>
                      </a:pPr>
                      <a:r>
                        <a:rPr lang="en-US" dirty="0" smtClean="0">
                          <a:solidFill>
                            <a:schemeClr val="bg1"/>
                          </a:solidFill>
                        </a:rPr>
                        <a:t>Movie Recommendation System Based on Movie Swarm</a:t>
                      </a:r>
                      <a:endParaRPr dirty="0">
                        <a:solidFill>
                          <a:schemeClr val="bg1"/>
                        </a:solidFill>
                      </a:endParaRPr>
                    </a:p>
                  </a:txBody>
                  <a:tcPr marL="91425" marR="91425" marT="91425" marB="91425"/>
                </a:tc>
                <a:tc>
                  <a:txBody>
                    <a:bodyPr/>
                    <a:lstStyle/>
                    <a:p>
                      <a:pPr marL="0" lvl="0" indent="0" algn="l" rtl="0">
                        <a:spcBef>
                          <a:spcPts val="0"/>
                        </a:spcBef>
                        <a:spcAft>
                          <a:spcPts val="0"/>
                        </a:spcAft>
                        <a:buNone/>
                      </a:pPr>
                      <a:r>
                        <a:rPr lang="en-US" dirty="0" smtClean="0">
                          <a:solidFill>
                            <a:schemeClr val="bg1"/>
                          </a:solidFill>
                        </a:rPr>
                        <a:t>Frequent pattern mining</a:t>
                      </a:r>
                      <a:endParaRPr dirty="0">
                        <a:solidFill>
                          <a:schemeClr val="bg1"/>
                        </a:solidFill>
                      </a:endParaRPr>
                    </a:p>
                  </a:txBody>
                  <a:tcPr marL="91425" marR="91425" marT="91425" marB="91425"/>
                </a:tc>
                <a:tc>
                  <a:txBody>
                    <a:bodyPr/>
                    <a:lstStyle/>
                    <a:p>
                      <a:pPr marL="0" lvl="0" indent="0" algn="l" rtl="0">
                        <a:spcBef>
                          <a:spcPts val="0"/>
                        </a:spcBef>
                        <a:spcAft>
                          <a:spcPts val="0"/>
                        </a:spcAft>
                        <a:buNone/>
                      </a:pPr>
                      <a:r>
                        <a:rPr lang="en-US" dirty="0" smtClean="0">
                          <a:solidFill>
                            <a:schemeClr val="bg1"/>
                          </a:solidFill>
                        </a:rPr>
                        <a:t>Python</a:t>
                      </a:r>
                      <a:endParaRPr dirty="0">
                        <a:solidFill>
                          <a:schemeClr val="bg1"/>
                        </a:solidFill>
                      </a:endParaRPr>
                    </a:p>
                  </a:txBody>
                  <a:tcPr marL="91425" marR="91425" marT="91425" marB="91425"/>
                </a:tc>
              </a:tr>
              <a:tr h="1000650">
                <a:tc>
                  <a:txBody>
                    <a:bodyPr/>
                    <a:lstStyle/>
                    <a:p>
                      <a:pPr marL="0" lvl="0" indent="0" algn="l" rtl="0">
                        <a:spcBef>
                          <a:spcPts val="0"/>
                        </a:spcBef>
                        <a:spcAft>
                          <a:spcPts val="0"/>
                        </a:spcAft>
                        <a:buNone/>
                      </a:pPr>
                      <a:r>
                        <a:rPr lang="en-US" dirty="0" smtClean="0">
                          <a:solidFill>
                            <a:schemeClr val="bg1"/>
                          </a:solidFill>
                        </a:rPr>
                        <a:t>IEEE 2019</a:t>
                      </a:r>
                      <a:endParaRPr dirty="0">
                        <a:solidFill>
                          <a:schemeClr val="bg1"/>
                        </a:solidFill>
                      </a:endParaRPr>
                    </a:p>
                  </a:txBody>
                  <a:tcPr marL="91425" marR="91425" marT="91425" marB="91425"/>
                </a:tc>
                <a:tc>
                  <a:txBody>
                    <a:bodyPr/>
                    <a:lstStyle/>
                    <a:p>
                      <a:pPr marL="0" lvl="0" indent="0" algn="l" rtl="0">
                        <a:spcBef>
                          <a:spcPts val="0"/>
                        </a:spcBef>
                        <a:spcAft>
                          <a:spcPts val="0"/>
                        </a:spcAft>
                        <a:buNone/>
                      </a:pPr>
                      <a:r>
                        <a:rPr lang="en-US" dirty="0" smtClean="0">
                          <a:solidFill>
                            <a:schemeClr val="bg1"/>
                          </a:solidFill>
                        </a:rPr>
                        <a:t>Movie</a:t>
                      </a:r>
                      <a:r>
                        <a:rPr lang="en-US" baseline="0" dirty="0" smtClean="0">
                          <a:solidFill>
                            <a:schemeClr val="bg1"/>
                          </a:solidFill>
                        </a:rPr>
                        <a:t> Recommendation System Using Semi Supervised Learning</a:t>
                      </a:r>
                      <a:endParaRPr dirty="0">
                        <a:solidFill>
                          <a:schemeClr val="bg1"/>
                        </a:solidFill>
                      </a:endParaRPr>
                    </a:p>
                  </a:txBody>
                  <a:tcPr marL="91425" marR="91425" marT="91425" marB="91425"/>
                </a:tc>
                <a:tc>
                  <a:txBody>
                    <a:bodyPr/>
                    <a:lstStyle/>
                    <a:p>
                      <a:pPr marL="0" lvl="0" indent="0" algn="l" rtl="0">
                        <a:spcBef>
                          <a:spcPts val="0"/>
                        </a:spcBef>
                        <a:spcAft>
                          <a:spcPts val="0"/>
                        </a:spcAft>
                        <a:buNone/>
                      </a:pPr>
                      <a:r>
                        <a:rPr lang="en-US" dirty="0" smtClean="0">
                          <a:solidFill>
                            <a:schemeClr val="bg1"/>
                          </a:solidFill>
                        </a:rPr>
                        <a:t>ML</a:t>
                      </a:r>
                      <a:r>
                        <a:rPr lang="en-US" baseline="0" dirty="0" smtClean="0">
                          <a:solidFill>
                            <a:schemeClr val="bg1"/>
                          </a:solidFill>
                        </a:rPr>
                        <a:t> Algorithm</a:t>
                      </a:r>
                      <a:endParaRPr dirty="0">
                        <a:solidFill>
                          <a:schemeClr val="bg1"/>
                        </a:solidFill>
                      </a:endParaRPr>
                    </a:p>
                  </a:txBody>
                  <a:tcPr marL="91425" marR="91425" marT="91425" marB="91425"/>
                </a:tc>
                <a:tc>
                  <a:txBody>
                    <a:bodyPr/>
                    <a:lstStyle/>
                    <a:p>
                      <a:pPr marL="0" lvl="0" indent="0" algn="l" rtl="0">
                        <a:spcBef>
                          <a:spcPts val="0"/>
                        </a:spcBef>
                        <a:spcAft>
                          <a:spcPts val="0"/>
                        </a:spcAft>
                        <a:buNone/>
                      </a:pPr>
                      <a:r>
                        <a:rPr lang="en-US" dirty="0" smtClean="0">
                          <a:solidFill>
                            <a:schemeClr val="bg1"/>
                          </a:solidFill>
                        </a:rPr>
                        <a:t>Django, Python</a:t>
                      </a:r>
                      <a:endParaRPr dirty="0">
                        <a:solidFill>
                          <a:schemeClr val="bg1"/>
                        </a:solidFill>
                      </a:endParaRPr>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400">
                <a:solidFill>
                  <a:srgbClr val="FFFFFF"/>
                </a:solidFill>
                <a:latin typeface="Times New Roman" panose="02020603050405020304" pitchFamily="18" charset="0"/>
                <a:ea typeface="Calibri"/>
                <a:cs typeface="Times New Roman" panose="02020603050405020304" pitchFamily="18" charset="0"/>
                <a:sym typeface="Calibri"/>
              </a:rPr>
              <a:t>Comparative Analysis</a:t>
            </a:r>
            <a:endParaRPr>
              <a:latin typeface="Times New Roman" panose="02020603050405020304" pitchFamily="18" charset="0"/>
              <a:cs typeface="Times New Roman" panose="02020603050405020304" pitchFamily="18" charset="0"/>
            </a:endParaRPr>
          </a:p>
        </p:txBody>
      </p:sp>
      <p:sp>
        <p:nvSpPr>
          <p:cNvPr id="181" name="Google Shape;181;p20"/>
          <p:cNvSpPr txBox="1">
            <a:spLocks noGrp="1"/>
          </p:cNvSpPr>
          <p:nvPr>
            <p:ph type="body" idx="1"/>
          </p:nvPr>
        </p:nvSpPr>
        <p:spPr>
          <a:xfrm>
            <a:off x="1183200" y="1524000"/>
            <a:ext cx="7218900" cy="3248400"/>
          </a:xfrm>
          <a:prstGeom prst="rect">
            <a:avLst/>
          </a:prstGeom>
        </p:spPr>
        <p:txBody>
          <a:bodyPr spcFirstLastPara="1" wrap="square" lIns="91425" tIns="91425" rIns="91425" bIns="91425" anchor="t" anchorCtr="0">
            <a:normAutofit/>
          </a:bodyPr>
          <a:lstStyle/>
          <a:p>
            <a:pPr marL="0" lvl="0" indent="0" algn="just" rtl="0">
              <a:lnSpc>
                <a:spcPct val="90000"/>
              </a:lnSpc>
              <a:spcBef>
                <a:spcPts val="0"/>
              </a:spcBef>
              <a:spcAft>
                <a:spcPts val="0"/>
              </a:spcAft>
              <a:buNone/>
            </a:pPr>
            <a:r>
              <a:rPr lang="en" sz="1400" dirty="0">
                <a:solidFill>
                  <a:srgbClr val="2E7A40"/>
                </a:solidFill>
                <a:latin typeface="Times New Roman" panose="02020603050405020304" pitchFamily="18" charset="0"/>
                <a:ea typeface="Arial"/>
                <a:cs typeface="Times New Roman" panose="02020603050405020304" pitchFamily="18" charset="0"/>
                <a:sym typeface="Arial"/>
              </a:rPr>
              <a:t>❖</a:t>
            </a:r>
            <a:r>
              <a:rPr lang="en" sz="1800" b="1" dirty="0">
                <a:solidFill>
                  <a:srgbClr val="FFFFFF"/>
                </a:solidFill>
                <a:latin typeface="Times New Roman" panose="02020603050405020304" pitchFamily="18" charset="0"/>
                <a:ea typeface="Arial"/>
                <a:cs typeface="Times New Roman" panose="02020603050405020304" pitchFamily="18" charset="0"/>
                <a:sym typeface="Arial"/>
              </a:rPr>
              <a:t>EXISTING SYSTEM</a:t>
            </a:r>
            <a:r>
              <a:rPr lang="en" sz="1800" b="1" dirty="0" smtClean="0">
                <a:solidFill>
                  <a:srgbClr val="FFFFFF"/>
                </a:solidFill>
                <a:latin typeface="Times New Roman" panose="02020603050405020304" pitchFamily="18" charset="0"/>
                <a:ea typeface="Arial"/>
                <a:cs typeface="Times New Roman" panose="02020603050405020304" pitchFamily="18" charset="0"/>
                <a:sym typeface="Arial"/>
              </a:rPr>
              <a:t>:</a:t>
            </a:r>
          </a:p>
          <a:p>
            <a:pPr marL="285750" indent="-285750" algn="just">
              <a:lnSpc>
                <a:spcPct val="90000"/>
              </a:lnSpc>
            </a:pPr>
            <a:r>
              <a:rPr lang="en-US" sz="1800" dirty="0">
                <a:latin typeface="Times New Roman" panose="02020603050405020304" pitchFamily="18" charset="0"/>
                <a:cs typeface="Times New Roman" panose="02020603050405020304" pitchFamily="18" charset="0"/>
              </a:rPr>
              <a:t>Before existence the recommendation system, individuals would physically choose movies to watch from movie libraries.</a:t>
            </a:r>
            <a:endParaRPr sz="1800" b="1" dirty="0">
              <a:solidFill>
                <a:srgbClr val="FFFFFF"/>
              </a:solidFill>
              <a:latin typeface="Times New Roman" panose="02020603050405020304" pitchFamily="18" charset="0"/>
              <a:ea typeface="Arial"/>
              <a:cs typeface="Times New Roman" panose="02020603050405020304" pitchFamily="18" charset="0"/>
              <a:sym typeface="Arial"/>
            </a:endParaRPr>
          </a:p>
          <a:p>
            <a:pPr marL="0" lvl="0" indent="0" algn="just" rtl="0">
              <a:lnSpc>
                <a:spcPct val="90000"/>
              </a:lnSpc>
              <a:spcBef>
                <a:spcPts val="1000"/>
              </a:spcBef>
              <a:spcAft>
                <a:spcPts val="0"/>
              </a:spcAft>
              <a:buNone/>
            </a:pPr>
            <a:r>
              <a:rPr lang="en" sz="1400" dirty="0" smtClean="0">
                <a:solidFill>
                  <a:srgbClr val="2E7A40"/>
                </a:solidFill>
                <a:latin typeface="Times New Roman" panose="02020603050405020304" pitchFamily="18" charset="0"/>
                <a:ea typeface="Arial"/>
                <a:cs typeface="Times New Roman" panose="02020603050405020304" pitchFamily="18" charset="0"/>
                <a:sym typeface="Arial"/>
              </a:rPr>
              <a:t>❖</a:t>
            </a:r>
            <a:r>
              <a:rPr lang="en" sz="1800" b="1" dirty="0">
                <a:solidFill>
                  <a:srgbClr val="FFFFFF"/>
                </a:solidFill>
                <a:latin typeface="Times New Roman" panose="02020603050405020304" pitchFamily="18" charset="0"/>
                <a:ea typeface="Arial"/>
                <a:cs typeface="Times New Roman" panose="02020603050405020304" pitchFamily="18" charset="0"/>
                <a:sym typeface="Arial"/>
              </a:rPr>
              <a:t>PROPOSED SYSTEM</a:t>
            </a:r>
            <a:r>
              <a:rPr lang="en" sz="1800" b="1" dirty="0" smtClean="0">
                <a:solidFill>
                  <a:srgbClr val="FFFFFF"/>
                </a:solidFill>
                <a:latin typeface="Times New Roman" panose="02020603050405020304" pitchFamily="18" charset="0"/>
                <a:ea typeface="Arial"/>
                <a:cs typeface="Times New Roman" panose="02020603050405020304" pitchFamily="18" charset="0"/>
                <a:sym typeface="Arial"/>
              </a:rPr>
              <a:t>:</a:t>
            </a:r>
          </a:p>
          <a:p>
            <a:pPr marL="285750" indent="-285750" algn="just">
              <a:lnSpc>
                <a:spcPct val="90000"/>
              </a:lnSpc>
              <a:spcBef>
                <a:spcPts val="1000"/>
              </a:spcBef>
            </a:pPr>
            <a:r>
              <a:rPr lang="en-US" sz="1800" dirty="0">
                <a:latin typeface="Times New Roman" panose="02020603050405020304" pitchFamily="18" charset="0"/>
                <a:cs typeface="Times New Roman" panose="02020603050405020304" pitchFamily="18" charset="0"/>
              </a:rPr>
              <a:t>In the proposed approach, It has considered Genres of movies but, in future we can also consider age of user as according to the age movie preferences also changes, like for example, during our childhood we like animated movies more as compared to other movies.</a:t>
            </a:r>
            <a:endParaRPr sz="1800" b="1" dirty="0">
              <a:solidFill>
                <a:srgbClr val="FFFFFF"/>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0"/>
              </a:spcBef>
              <a:spcAft>
                <a:spcPts val="12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50" b="1">
                <a:latin typeface="Times New Roman" panose="02020603050405020304" pitchFamily="18" charset="0"/>
                <a:ea typeface="Calibri"/>
                <a:cs typeface="Times New Roman" panose="02020603050405020304" pitchFamily="18" charset="0"/>
                <a:sym typeface="Calibri"/>
              </a:rPr>
              <a:t>SYSTEM REQUIREMENTS </a:t>
            </a:r>
            <a:endParaRPr sz="4200" b="1">
              <a:latin typeface="Times New Roman" panose="02020603050405020304" pitchFamily="18" charset="0"/>
              <a:ea typeface="Calibri"/>
              <a:cs typeface="Times New Roman" panose="02020603050405020304" pitchFamily="18" charset="0"/>
              <a:sym typeface="Calibri"/>
            </a:endParaRPr>
          </a:p>
        </p:txBody>
      </p:sp>
      <p:sp>
        <p:nvSpPr>
          <p:cNvPr id="187" name="Google Shape;187;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Times New Roman" panose="02020603050405020304" pitchFamily="18" charset="0"/>
                <a:ea typeface="Calibri"/>
                <a:cs typeface="Times New Roman" panose="02020603050405020304" pitchFamily="18" charset="0"/>
                <a:sym typeface="Calibri"/>
              </a:rPr>
              <a:t>HARDWARE:</a:t>
            </a:r>
            <a:endParaRPr sz="1500">
              <a:latin typeface="Times New Roman" panose="02020603050405020304" pitchFamily="18" charset="0"/>
              <a:ea typeface="Calibri"/>
              <a:cs typeface="Times New Roman" panose="02020603050405020304" pitchFamily="18" charset="0"/>
              <a:sym typeface="Calibri"/>
            </a:endParaRPr>
          </a:p>
          <a:p>
            <a:pPr marL="0" marR="1854200" lvl="0" indent="0" algn="just" rtl="0">
              <a:spcBef>
                <a:spcPts val="1200"/>
              </a:spcBef>
              <a:spcAft>
                <a:spcPts val="0"/>
              </a:spcAft>
              <a:buNone/>
            </a:pPr>
            <a:r>
              <a:rPr lang="en" sz="1550">
                <a:latin typeface="Times New Roman" panose="02020603050405020304" pitchFamily="18" charset="0"/>
                <a:ea typeface="Calibri"/>
                <a:cs typeface="Times New Roman" panose="02020603050405020304" pitchFamily="18" charset="0"/>
                <a:sym typeface="Calibri"/>
              </a:rPr>
              <a:t>A PC with Windows/Linux OS  Processor with 1.7-2.4gHz speed </a:t>
            </a:r>
            <a:endParaRPr sz="155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 sz="1550">
                <a:latin typeface="Times New Roman" panose="02020603050405020304" pitchFamily="18" charset="0"/>
                <a:ea typeface="Calibri"/>
                <a:cs typeface="Times New Roman" panose="02020603050405020304" pitchFamily="18" charset="0"/>
                <a:sym typeface="Calibri"/>
              </a:rPr>
              <a:t> Minimum of 8gb RAM  2gb Graphic card.</a:t>
            </a:r>
            <a:endParaRPr sz="1550">
              <a:latin typeface="Times New Roman" panose="02020603050405020304" pitchFamily="18" charset="0"/>
              <a:ea typeface="Calibri"/>
              <a:cs typeface="Times New Roman" panose="02020603050405020304" pitchFamily="18" charset="0"/>
              <a:sym typeface="Calibri"/>
            </a:endParaRPr>
          </a:p>
          <a:p>
            <a:pPr marL="0" lvl="0" indent="0" algn="l" rtl="0">
              <a:spcBef>
                <a:spcPts val="1200"/>
              </a:spcBef>
              <a:spcAft>
                <a:spcPts val="0"/>
              </a:spcAft>
              <a:buNone/>
            </a:pPr>
            <a:r>
              <a:rPr lang="en" sz="1550">
                <a:latin typeface="Times New Roman" panose="02020603050405020304" pitchFamily="18" charset="0"/>
                <a:ea typeface="Calibri"/>
                <a:cs typeface="Times New Roman" panose="02020603050405020304" pitchFamily="18" charset="0"/>
                <a:sym typeface="Calibri"/>
              </a:rPr>
              <a:t>SOFTWARE: </a:t>
            </a:r>
            <a:endParaRPr sz="1550">
              <a:latin typeface="Times New Roman" panose="02020603050405020304" pitchFamily="18" charset="0"/>
              <a:ea typeface="Calibri"/>
              <a:cs typeface="Times New Roman" panose="02020603050405020304" pitchFamily="18" charset="0"/>
              <a:sym typeface="Calibri"/>
            </a:endParaRPr>
          </a:p>
          <a:p>
            <a:pPr marL="457200" marR="3314700" lvl="0" indent="-327025" algn="just" rtl="0">
              <a:spcBef>
                <a:spcPts val="1200"/>
              </a:spcBef>
              <a:spcAft>
                <a:spcPts val="0"/>
              </a:spcAft>
              <a:buSzPts val="1550"/>
              <a:buFont typeface="Calibri"/>
              <a:buChar char="●"/>
            </a:pPr>
            <a:r>
              <a:rPr lang="en" sz="1550">
                <a:latin typeface="Times New Roman" panose="02020603050405020304" pitchFamily="18" charset="0"/>
                <a:ea typeface="Calibri"/>
                <a:cs typeface="Times New Roman" panose="02020603050405020304" pitchFamily="18" charset="0"/>
                <a:sym typeface="Calibri"/>
              </a:rPr>
              <a:t>Text Editor (VS-code/WebStorm) </a:t>
            </a:r>
            <a:endParaRPr sz="1550">
              <a:latin typeface="Times New Roman" panose="02020603050405020304" pitchFamily="18" charset="0"/>
              <a:ea typeface="Calibri"/>
              <a:cs typeface="Times New Roman" panose="02020603050405020304" pitchFamily="18" charset="0"/>
              <a:sym typeface="Calibri"/>
            </a:endParaRPr>
          </a:p>
          <a:p>
            <a:pPr marL="457200" marR="2504573" lvl="0" indent="-327025" algn="just" rtl="0">
              <a:spcBef>
                <a:spcPts val="0"/>
              </a:spcBef>
              <a:spcAft>
                <a:spcPts val="0"/>
              </a:spcAft>
              <a:buSzPts val="1550"/>
              <a:buFont typeface="Calibri"/>
              <a:buChar char="●"/>
            </a:pPr>
            <a:r>
              <a:rPr lang="en" sz="1550">
                <a:latin typeface="Times New Roman" panose="02020603050405020304" pitchFamily="18" charset="0"/>
                <a:ea typeface="Calibri"/>
                <a:cs typeface="Times New Roman" panose="02020603050405020304" pitchFamily="18" charset="0"/>
                <a:sym typeface="Calibri"/>
              </a:rPr>
              <a:t>Anaconda distribution package (PyCharm Editor)  </a:t>
            </a:r>
            <a:endParaRPr sz="1550">
              <a:latin typeface="Times New Roman" panose="02020603050405020304" pitchFamily="18" charset="0"/>
              <a:ea typeface="Calibri"/>
              <a:cs typeface="Times New Roman" panose="02020603050405020304" pitchFamily="18" charset="0"/>
              <a:sym typeface="Calibri"/>
            </a:endParaRPr>
          </a:p>
          <a:p>
            <a:pPr marL="457200" marR="3314700" lvl="0" indent="-327025" algn="just" rtl="0">
              <a:spcBef>
                <a:spcPts val="0"/>
              </a:spcBef>
              <a:spcAft>
                <a:spcPts val="0"/>
              </a:spcAft>
              <a:buSzPts val="1550"/>
              <a:buFont typeface="Calibri"/>
              <a:buChar char="●"/>
            </a:pPr>
            <a:r>
              <a:rPr lang="en" sz="1550">
                <a:latin typeface="Times New Roman" panose="02020603050405020304" pitchFamily="18" charset="0"/>
                <a:ea typeface="Calibri"/>
                <a:cs typeface="Times New Roman" panose="02020603050405020304" pitchFamily="18" charset="0"/>
                <a:sym typeface="Calibri"/>
              </a:rPr>
              <a:t>Python libraries </a:t>
            </a:r>
            <a:endParaRPr sz="155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1200"/>
              </a:spcAft>
              <a:buNone/>
            </a:pPr>
            <a:endParaRPr sz="135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latin typeface="Calibri"/>
                <a:ea typeface="Calibri"/>
                <a:cs typeface="Calibri"/>
                <a:sym typeface="Calibri"/>
              </a:rPr>
              <a:t>IMPLEMENTATION AND DESIGN: </a:t>
            </a:r>
            <a:endParaRPr sz="2700" b="1">
              <a:latin typeface="Calibri"/>
              <a:ea typeface="Calibri"/>
              <a:cs typeface="Calibri"/>
              <a:sym typeface="Calibri"/>
            </a:endParaRPr>
          </a:p>
        </p:txBody>
      </p:sp>
      <p:sp>
        <p:nvSpPr>
          <p:cNvPr id="193" name="Google Shape;193;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4" name="Google Shape;194;p22"/>
          <p:cNvPicPr preferRelativeResize="0"/>
          <p:nvPr/>
        </p:nvPicPr>
        <p:blipFill>
          <a:blip r:embed="rId3">
            <a:alphaModFix/>
          </a:blip>
          <a:stretch>
            <a:fillRect/>
          </a:stretch>
        </p:blipFill>
        <p:spPr>
          <a:xfrm>
            <a:off x="1220650" y="994300"/>
            <a:ext cx="6870801" cy="407840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693</Words>
  <Application>Microsoft Office PowerPoint</Application>
  <PresentationFormat>On-screen Show (16:9)</PresentationFormat>
  <Paragraphs>73</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Montserrat</vt:lpstr>
      <vt:lpstr>Arial</vt:lpstr>
      <vt:lpstr>Lato</vt:lpstr>
      <vt:lpstr>Verdana</vt:lpstr>
      <vt:lpstr>Calibri</vt:lpstr>
      <vt:lpstr>Times New Roman</vt:lpstr>
      <vt:lpstr>Focus</vt:lpstr>
      <vt:lpstr>Movie Recommendation System  Guide : Swati Gajbhiye</vt:lpstr>
      <vt:lpstr>Outline</vt:lpstr>
      <vt:lpstr>Abstract</vt:lpstr>
      <vt:lpstr>Problem Statement  </vt:lpstr>
      <vt:lpstr>OBJECTIVES &amp; INTRODUCTION</vt:lpstr>
      <vt:lpstr>LITERATURE SURVEY:</vt:lpstr>
      <vt:lpstr>Comparative Analysis</vt:lpstr>
      <vt:lpstr>SYSTEM REQUIREMENTS </vt:lpstr>
      <vt:lpstr>IMPLEMENTATION AND DESIGN: </vt:lpstr>
      <vt:lpstr>PowerPoint Presentation</vt:lpstr>
      <vt:lpstr>PowerPoint Presentation</vt:lpstr>
      <vt:lpstr>PowerPoint Presentation</vt:lpstr>
      <vt:lpstr>PowerPoint Presentation</vt:lpstr>
      <vt:lpstr>CONCLUSION:</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Guide : Swati Gajbhiye</dc:title>
  <dc:creator>Sheetal Gupta</dc:creator>
  <cp:lastModifiedBy>Microsoft account</cp:lastModifiedBy>
  <cp:revision>8</cp:revision>
  <dcterms:modified xsi:type="dcterms:W3CDTF">2024-02-24T12:08:59Z</dcterms:modified>
</cp:coreProperties>
</file>