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7AD39A4-A2D6-42D6-92D9-D45B2A559BA5}" type="datetimeFigureOut">
              <a:rPr lang="en-US" smtClean="0"/>
              <a:t>24-Feb-24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22BD4FB-4FEB-44FE-8421-C489DE119D49}"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9821044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AD39A4-A2D6-42D6-92D9-D45B2A559BA5}" type="datetimeFigureOut">
              <a:rPr lang="en-US" smtClean="0"/>
              <a:t>24-Feb-24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BD4FB-4FEB-44FE-8421-C489DE119D49}" type="slidenum">
              <a:rPr lang="en-US" smtClean="0"/>
              <a:t>‹#›</a:t>
            </a:fld>
            <a:endParaRPr lang="en-US"/>
          </a:p>
        </p:txBody>
      </p:sp>
    </p:spTree>
    <p:extLst>
      <p:ext uri="{BB962C8B-B14F-4D97-AF65-F5344CB8AC3E}">
        <p14:creationId xmlns:p14="http://schemas.microsoft.com/office/powerpoint/2010/main" val="81700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AD39A4-A2D6-42D6-92D9-D45B2A559BA5}" type="datetimeFigureOut">
              <a:rPr lang="en-US" smtClean="0"/>
              <a:t>24-Feb-24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BD4FB-4FEB-44FE-8421-C489DE119D49}" type="slidenum">
              <a:rPr lang="en-US" smtClean="0"/>
              <a:t>‹#›</a:t>
            </a:fld>
            <a:endParaRPr lang="en-US"/>
          </a:p>
        </p:txBody>
      </p:sp>
    </p:spTree>
    <p:extLst>
      <p:ext uri="{BB962C8B-B14F-4D97-AF65-F5344CB8AC3E}">
        <p14:creationId xmlns:p14="http://schemas.microsoft.com/office/powerpoint/2010/main" val="39981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AD39A4-A2D6-42D6-92D9-D45B2A559BA5}" type="datetimeFigureOut">
              <a:rPr lang="en-US" smtClean="0"/>
              <a:t>24-Feb-24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BD4FB-4FEB-44FE-8421-C489DE119D49}" type="slidenum">
              <a:rPr lang="en-US" smtClean="0"/>
              <a:t>‹#›</a:t>
            </a:fld>
            <a:endParaRPr lang="en-US"/>
          </a:p>
        </p:txBody>
      </p:sp>
    </p:spTree>
    <p:extLst>
      <p:ext uri="{BB962C8B-B14F-4D97-AF65-F5344CB8AC3E}">
        <p14:creationId xmlns:p14="http://schemas.microsoft.com/office/powerpoint/2010/main" val="2175876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7AD39A4-A2D6-42D6-92D9-D45B2A559BA5}" type="datetimeFigureOut">
              <a:rPr lang="en-US" smtClean="0"/>
              <a:t>24-Feb-24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22BD4FB-4FEB-44FE-8421-C489DE119D49}"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2713944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AD39A4-A2D6-42D6-92D9-D45B2A559BA5}" type="datetimeFigureOut">
              <a:rPr lang="en-US" smtClean="0"/>
              <a:t>24-Feb-24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BD4FB-4FEB-44FE-8421-C489DE119D49}" type="slidenum">
              <a:rPr lang="en-US" smtClean="0"/>
              <a:t>‹#›</a:t>
            </a:fld>
            <a:endParaRPr lang="en-US"/>
          </a:p>
        </p:txBody>
      </p:sp>
    </p:spTree>
    <p:extLst>
      <p:ext uri="{BB962C8B-B14F-4D97-AF65-F5344CB8AC3E}">
        <p14:creationId xmlns:p14="http://schemas.microsoft.com/office/powerpoint/2010/main" val="180846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AD39A4-A2D6-42D6-92D9-D45B2A559BA5}" type="datetimeFigureOut">
              <a:rPr lang="en-US" smtClean="0"/>
              <a:t>24-Feb-24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2BD4FB-4FEB-44FE-8421-C489DE119D49}" type="slidenum">
              <a:rPr lang="en-US" smtClean="0"/>
              <a:t>‹#›</a:t>
            </a:fld>
            <a:endParaRPr lang="en-US"/>
          </a:p>
        </p:txBody>
      </p:sp>
    </p:spTree>
    <p:extLst>
      <p:ext uri="{BB962C8B-B14F-4D97-AF65-F5344CB8AC3E}">
        <p14:creationId xmlns:p14="http://schemas.microsoft.com/office/powerpoint/2010/main" val="678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AD39A4-A2D6-42D6-92D9-D45B2A559BA5}" type="datetimeFigureOut">
              <a:rPr lang="en-US" smtClean="0"/>
              <a:t>24-Feb-24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2BD4FB-4FEB-44FE-8421-C489DE119D49}" type="slidenum">
              <a:rPr lang="en-US" smtClean="0"/>
              <a:t>‹#›</a:t>
            </a:fld>
            <a:endParaRPr lang="en-US"/>
          </a:p>
        </p:txBody>
      </p:sp>
    </p:spTree>
    <p:extLst>
      <p:ext uri="{BB962C8B-B14F-4D97-AF65-F5344CB8AC3E}">
        <p14:creationId xmlns:p14="http://schemas.microsoft.com/office/powerpoint/2010/main" val="32737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AD39A4-A2D6-42D6-92D9-D45B2A559BA5}" type="datetimeFigureOut">
              <a:rPr lang="en-US" smtClean="0"/>
              <a:t>24-Feb-24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2BD4FB-4FEB-44FE-8421-C489DE119D49}" type="slidenum">
              <a:rPr lang="en-US" smtClean="0"/>
              <a:t>‹#›</a:t>
            </a:fld>
            <a:endParaRPr lang="en-US"/>
          </a:p>
        </p:txBody>
      </p:sp>
    </p:spTree>
    <p:extLst>
      <p:ext uri="{BB962C8B-B14F-4D97-AF65-F5344CB8AC3E}">
        <p14:creationId xmlns:p14="http://schemas.microsoft.com/office/powerpoint/2010/main" val="77983088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7AD39A4-A2D6-42D6-92D9-D45B2A559BA5}" type="datetimeFigureOut">
              <a:rPr lang="en-US" smtClean="0"/>
              <a:t>24-Feb-24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22BD4FB-4FEB-44FE-8421-C489DE119D49}"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455464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7AD39A4-A2D6-42D6-92D9-D45B2A559BA5}" type="datetimeFigureOut">
              <a:rPr lang="en-US" smtClean="0"/>
              <a:t>24-Feb-24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22BD4FB-4FEB-44FE-8421-C489DE119D49}"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298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7AD39A4-A2D6-42D6-92D9-D45B2A559BA5}" type="datetimeFigureOut">
              <a:rPr lang="en-US" smtClean="0"/>
              <a:t>24-Feb-24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22BD4FB-4FEB-44FE-8421-C489DE119D49}"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64654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vatsalyatrustmumbai.org/" TargetMode="External"/><Relationship Id="rId2" Type="http://schemas.openxmlformats.org/officeDocument/2006/relationships/hyperlink" Target="https://unsplash.com/" TargetMode="External"/><Relationship Id="rId1" Type="http://schemas.openxmlformats.org/officeDocument/2006/relationships/slideLayout" Target="../slideLayouts/slideLayout2.xml"/><Relationship Id="rId6" Type="http://schemas.openxmlformats.org/officeDocument/2006/relationships/hyperlink" Target="https://www.lambdatest.com/blog/27-tips-for-finding-bugs-in-your-website/" TargetMode="External"/><Relationship Id="rId5" Type="http://schemas.openxmlformats.org/officeDocument/2006/relationships/hyperlink" Target="https://www.kashipara.com/project/html5/3479/orphanage-management-system" TargetMode="External"/><Relationship Id="rId4" Type="http://schemas.openxmlformats.org/officeDocument/2006/relationships/hyperlink" Target="https://www.techjockey.com/detail/airpay-payment-gatewa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7" y="1146220"/>
            <a:ext cx="8722821" cy="3773510"/>
          </a:xfrm>
        </p:spPr>
        <p:txBody>
          <a:bodyPr/>
          <a:lstStyle/>
          <a:p>
            <a:r>
              <a:rPr lang="en-US" sz="1600" dirty="0" smtClean="0">
                <a:latin typeface="Times New Roman" panose="02020603050405020304" pitchFamily="18" charset="0"/>
                <a:cs typeface="Times New Roman" panose="02020603050405020304" pitchFamily="18" charset="0"/>
              </a:rPr>
              <a:t>A Project presentation on</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WEB APPLICATION DEVELOPMENT IN ASSOCIATED WITH VATSALYA TRUST</a:t>
            </a:r>
            <a:br>
              <a:rPr lang="en-US" sz="1800" b="1" dirty="0" smtClean="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1600" dirty="0" err="1" smtClean="0">
                <a:latin typeface="Times New Roman" panose="02020603050405020304" pitchFamily="18" charset="0"/>
                <a:cs typeface="Times New Roman" panose="02020603050405020304" pitchFamily="18" charset="0"/>
              </a:rPr>
              <a:t>SUBmitted</a:t>
            </a:r>
            <a:r>
              <a:rPr lang="en-US" sz="1600" dirty="0" smtClean="0">
                <a:latin typeface="Times New Roman" panose="02020603050405020304" pitchFamily="18" charset="0"/>
                <a:cs typeface="Times New Roman" panose="02020603050405020304" pitchFamily="18" charset="0"/>
              </a:rPr>
              <a:t> by</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b="1" dirty="0" err="1" smtClean="0">
                <a:latin typeface="Times New Roman" panose="02020603050405020304" pitchFamily="18" charset="0"/>
                <a:cs typeface="Times New Roman" panose="02020603050405020304" pitchFamily="18" charset="0"/>
              </a:rPr>
              <a:t>Shabista</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idrisi</a:t>
            </a:r>
            <a:r>
              <a:rPr lang="en-US" sz="1800" b="1" dirty="0" smtClean="0">
                <a:latin typeface="Times New Roman" panose="02020603050405020304" pitchFamily="18" charset="0"/>
                <a:cs typeface="Times New Roman" panose="02020603050405020304" pitchFamily="18" charset="0"/>
              </a:rPr>
              <a:t> – 17202a0017</a:t>
            </a:r>
            <a:br>
              <a:rPr lang="en-US" sz="1800" b="1"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Sheetal Gupta – 17202a0028</a:t>
            </a: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Under the guidance of</a:t>
            </a: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Ms. </a:t>
            </a:r>
            <a:r>
              <a:rPr lang="en-US" sz="1800" b="1" dirty="0" err="1" smtClean="0">
                <a:latin typeface="Times New Roman" panose="02020603050405020304" pitchFamily="18" charset="0"/>
                <a:cs typeface="Times New Roman" panose="02020603050405020304" pitchFamily="18" charset="0"/>
              </a:rPr>
              <a:t>Archana</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gopnarayan</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188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91352" cy="1143000"/>
          </a:xfrm>
        </p:spPr>
        <p:txBody>
          <a:bodyPr>
            <a:normAutofit fontScale="90000"/>
          </a:bodyPr>
          <a:lstStyle/>
          <a:p>
            <a:pPr algn="ctr"/>
            <a:r>
              <a:rPr lang="en-US" sz="2800" b="1" dirty="0" smtClean="0">
                <a:latin typeface="Times New Roman" panose="02020603050405020304" pitchFamily="18" charset="0"/>
                <a:cs typeface="Times New Roman" panose="02020603050405020304" pitchFamily="18" charset="0"/>
              </a:rPr>
              <a:t>TESTING </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User Module</a:t>
            </a:r>
            <a:endParaRPr lang="en-US" sz="2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0178107"/>
              </p:ext>
            </p:extLst>
          </p:nvPr>
        </p:nvGraphicFramePr>
        <p:xfrm>
          <a:off x="1609858" y="1970466"/>
          <a:ext cx="9865218" cy="4250028"/>
        </p:xfrm>
        <a:graphic>
          <a:graphicData uri="http://schemas.openxmlformats.org/drawingml/2006/table">
            <a:tbl>
              <a:tblPr firstRow="1" firstCol="1" bandRow="1">
                <a:tableStyleId>{5C22544A-7EE6-4342-B048-85BDC9FD1C3A}</a:tableStyleId>
              </a:tblPr>
              <a:tblGrid>
                <a:gridCol w="1038443"/>
                <a:gridCol w="2132520"/>
                <a:gridCol w="2317956"/>
                <a:gridCol w="2132520"/>
                <a:gridCol w="2243779"/>
              </a:tblGrid>
              <a:tr h="531254">
                <a:tc>
                  <a:txBody>
                    <a:bodyPr/>
                    <a:lstStyle/>
                    <a:p>
                      <a:pPr marL="0" marR="0">
                        <a:lnSpc>
                          <a:spcPct val="150000"/>
                        </a:lnSpc>
                        <a:spcBef>
                          <a:spcPts val="0"/>
                        </a:spcBef>
                        <a:spcAft>
                          <a:spcPts val="0"/>
                        </a:spcAft>
                      </a:pPr>
                      <a:r>
                        <a:rPr lang="en-IN" sz="1000">
                          <a:effectLst/>
                        </a:rPr>
                        <a:t>SR.NO</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ACTION</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INPUT</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EXPECTED OUTPUT</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RESULT</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r>
              <a:tr h="531254">
                <a:tc>
                  <a:txBody>
                    <a:bodyPr/>
                    <a:lstStyle/>
                    <a:p>
                      <a:pPr marL="0" marR="0">
                        <a:lnSpc>
                          <a:spcPct val="150000"/>
                        </a:lnSpc>
                        <a:spcBef>
                          <a:spcPts val="0"/>
                        </a:spcBef>
                        <a:spcAft>
                          <a:spcPts val="0"/>
                        </a:spcAft>
                      </a:pPr>
                      <a:r>
                        <a:rPr lang="en-IN" sz="1000">
                          <a:effectLst/>
                        </a:rPr>
                        <a:t>1.</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Give Feedback</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Fill feedback(if correct details)</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Success</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Pass</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r>
              <a:tr h="796879">
                <a:tc>
                  <a:txBody>
                    <a:bodyPr/>
                    <a:lstStyle/>
                    <a:p>
                      <a:pPr marL="0" marR="0">
                        <a:lnSpc>
                          <a:spcPct val="150000"/>
                        </a:lnSpc>
                        <a:spcBef>
                          <a:spcPts val="0"/>
                        </a:spcBef>
                        <a:spcAft>
                          <a:spcPts val="0"/>
                        </a:spcAft>
                      </a:pPr>
                      <a:r>
                        <a:rPr lang="en-IN" sz="1000">
                          <a:effectLst/>
                        </a:rPr>
                        <a:t>2.</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Give Feedback</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Fill feedback(if incorrect details or empty columns)</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 Please fill all columns correctly.</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Pass</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r>
              <a:tr h="531254">
                <a:tc>
                  <a:txBody>
                    <a:bodyPr/>
                    <a:lstStyle/>
                    <a:p>
                      <a:pPr marL="0" marR="0">
                        <a:lnSpc>
                          <a:spcPct val="150000"/>
                        </a:lnSpc>
                        <a:spcBef>
                          <a:spcPts val="0"/>
                        </a:spcBef>
                        <a:spcAft>
                          <a:spcPts val="0"/>
                        </a:spcAft>
                      </a:pPr>
                      <a:r>
                        <a:rPr lang="en-IN" sz="1000">
                          <a:effectLst/>
                        </a:rPr>
                        <a:t>3.</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Fill for Volunteer</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Fill details (if correct)</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Success</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Pass</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r>
              <a:tr h="796879">
                <a:tc>
                  <a:txBody>
                    <a:bodyPr/>
                    <a:lstStyle/>
                    <a:p>
                      <a:pPr marL="0" marR="0">
                        <a:lnSpc>
                          <a:spcPct val="150000"/>
                        </a:lnSpc>
                        <a:spcBef>
                          <a:spcPts val="0"/>
                        </a:spcBef>
                        <a:spcAft>
                          <a:spcPts val="0"/>
                        </a:spcAft>
                      </a:pPr>
                      <a:r>
                        <a:rPr lang="en-IN" sz="1000">
                          <a:effectLst/>
                        </a:rPr>
                        <a:t>4.</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Fill for Volunteer</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Fill details (if incorrect or empty columns)</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Please fill all columns correctly.</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Pass</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r>
              <a:tr h="531254">
                <a:tc>
                  <a:txBody>
                    <a:bodyPr/>
                    <a:lstStyle/>
                    <a:p>
                      <a:pPr marL="0" marR="0">
                        <a:lnSpc>
                          <a:spcPct val="150000"/>
                        </a:lnSpc>
                        <a:spcBef>
                          <a:spcPts val="0"/>
                        </a:spcBef>
                        <a:spcAft>
                          <a:spcPts val="0"/>
                        </a:spcAft>
                      </a:pPr>
                      <a:r>
                        <a:rPr lang="en-IN" sz="1000">
                          <a:effectLst/>
                        </a:rPr>
                        <a:t>5. </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Donation</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Fill the form (if correct)</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dirty="0">
                          <a:effectLst/>
                        </a:rPr>
                        <a:t>Donation is successful </a:t>
                      </a:r>
                      <a:endParaRPr lang="en-US" sz="900" dirty="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Pass</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r>
              <a:tr h="531254">
                <a:tc>
                  <a:txBody>
                    <a:bodyPr/>
                    <a:lstStyle/>
                    <a:p>
                      <a:pPr marL="0" marR="0">
                        <a:lnSpc>
                          <a:spcPct val="150000"/>
                        </a:lnSpc>
                        <a:spcBef>
                          <a:spcPts val="0"/>
                        </a:spcBef>
                        <a:spcAft>
                          <a:spcPts val="0"/>
                        </a:spcAft>
                      </a:pPr>
                      <a:r>
                        <a:rPr lang="en-IN" sz="1000">
                          <a:effectLst/>
                        </a:rPr>
                        <a:t>6.</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Donation</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Fill the form (if incorrect)</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a:effectLst/>
                        </a:rPr>
                        <a:t>Fill details (Fail donation)</a:t>
                      </a:r>
                      <a:endParaRPr lang="en-US" sz="90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c>
                  <a:txBody>
                    <a:bodyPr/>
                    <a:lstStyle/>
                    <a:p>
                      <a:pPr marL="0" marR="0">
                        <a:lnSpc>
                          <a:spcPct val="150000"/>
                        </a:lnSpc>
                        <a:spcBef>
                          <a:spcPts val="0"/>
                        </a:spcBef>
                        <a:spcAft>
                          <a:spcPts val="0"/>
                        </a:spcAft>
                      </a:pPr>
                      <a:r>
                        <a:rPr lang="en-IN" sz="1000" dirty="0">
                          <a:effectLst/>
                        </a:rPr>
                        <a:t>Pass</a:t>
                      </a:r>
                      <a:endParaRPr lang="en-US" sz="900" dirty="0">
                        <a:effectLst/>
                        <a:latin typeface="Calibri" panose="020F0502020204030204" pitchFamily="34" charset="0"/>
                        <a:ea typeface="Calibri" panose="020F0502020204030204" pitchFamily="34" charset="0"/>
                        <a:cs typeface="SimSun" panose="02010600030101010101" pitchFamily="2" charset="-122"/>
                      </a:endParaRPr>
                    </a:p>
                  </a:txBody>
                  <a:tcPr marL="55959" marR="55959" marT="0" marB="0"/>
                </a:tc>
              </a:tr>
            </a:tbl>
          </a:graphicData>
        </a:graphic>
      </p:graphicFrame>
    </p:spTree>
    <p:extLst>
      <p:ext uri="{BB962C8B-B14F-4D97-AF65-F5344CB8AC3E}">
        <p14:creationId xmlns:p14="http://schemas.microsoft.com/office/powerpoint/2010/main" val="2837886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220273"/>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TESTING</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Admin Module</a:t>
            </a:r>
            <a:endParaRPr lang="en-US" sz="2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475678"/>
              </p:ext>
            </p:extLst>
          </p:nvPr>
        </p:nvGraphicFramePr>
        <p:xfrm>
          <a:off x="2189409" y="2511380"/>
          <a:ext cx="8435661" cy="2807594"/>
        </p:xfrm>
        <a:graphic>
          <a:graphicData uri="http://schemas.openxmlformats.org/drawingml/2006/table">
            <a:tbl>
              <a:tblPr firstRow="1" firstCol="1" bandRow="1">
                <a:tableStyleId>{5C22544A-7EE6-4342-B048-85BDC9FD1C3A}</a:tableStyleId>
              </a:tblPr>
              <a:tblGrid>
                <a:gridCol w="887965"/>
                <a:gridCol w="1954755"/>
                <a:gridCol w="1850806"/>
                <a:gridCol w="1823498"/>
                <a:gridCol w="1918637"/>
              </a:tblGrid>
              <a:tr h="692080">
                <a:tc>
                  <a:txBody>
                    <a:bodyPr/>
                    <a:lstStyle/>
                    <a:p>
                      <a:pPr marL="0" marR="0">
                        <a:lnSpc>
                          <a:spcPct val="150000"/>
                        </a:lnSpc>
                        <a:spcBef>
                          <a:spcPts val="0"/>
                        </a:spcBef>
                        <a:spcAft>
                          <a:spcPts val="0"/>
                        </a:spcAft>
                      </a:pPr>
                      <a:r>
                        <a:rPr lang="en-IN" sz="1200" dirty="0">
                          <a:effectLst/>
                        </a:rPr>
                        <a:t>SR.NO</a:t>
                      </a:r>
                      <a:endParaRPr lang="en-US" sz="1100" dirty="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50000"/>
                        </a:lnSpc>
                        <a:spcBef>
                          <a:spcPts val="0"/>
                        </a:spcBef>
                        <a:spcAft>
                          <a:spcPts val="0"/>
                        </a:spcAft>
                      </a:pPr>
                      <a:r>
                        <a:rPr lang="en-IN" sz="1200">
                          <a:effectLst/>
                        </a:rPr>
                        <a:t>ACTION</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50000"/>
                        </a:lnSpc>
                        <a:spcBef>
                          <a:spcPts val="0"/>
                        </a:spcBef>
                        <a:spcAft>
                          <a:spcPts val="0"/>
                        </a:spcAft>
                      </a:pPr>
                      <a:r>
                        <a:rPr lang="en-IN" sz="1200">
                          <a:effectLst/>
                        </a:rPr>
                        <a:t>INPUT</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50000"/>
                        </a:lnSpc>
                        <a:spcBef>
                          <a:spcPts val="0"/>
                        </a:spcBef>
                        <a:spcAft>
                          <a:spcPts val="0"/>
                        </a:spcAft>
                      </a:pPr>
                      <a:r>
                        <a:rPr lang="en-IN" sz="1200">
                          <a:effectLst/>
                        </a:rPr>
                        <a:t>EXPECTED OUTPUT</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50000"/>
                        </a:lnSpc>
                        <a:spcBef>
                          <a:spcPts val="0"/>
                        </a:spcBef>
                        <a:spcAft>
                          <a:spcPts val="0"/>
                        </a:spcAft>
                      </a:pPr>
                      <a:r>
                        <a:rPr lang="en-IN" sz="1200">
                          <a:effectLst/>
                        </a:rPr>
                        <a:t>RESULT</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r>
              <a:tr h="1057757">
                <a:tc>
                  <a:txBody>
                    <a:bodyPr/>
                    <a:lstStyle/>
                    <a:p>
                      <a:pPr marL="0" marR="0">
                        <a:lnSpc>
                          <a:spcPct val="150000"/>
                        </a:lnSpc>
                        <a:spcBef>
                          <a:spcPts val="0"/>
                        </a:spcBef>
                        <a:spcAft>
                          <a:spcPts val="0"/>
                        </a:spcAft>
                      </a:pPr>
                      <a:r>
                        <a:rPr lang="en-IN" sz="1200">
                          <a:effectLst/>
                        </a:rPr>
                        <a:t>1.</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50000"/>
                        </a:lnSpc>
                        <a:spcBef>
                          <a:spcPts val="0"/>
                        </a:spcBef>
                        <a:spcAft>
                          <a:spcPts val="0"/>
                        </a:spcAft>
                      </a:pPr>
                      <a:r>
                        <a:rPr lang="en-IN" sz="1200">
                          <a:effectLst/>
                        </a:rPr>
                        <a:t>Login</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50000"/>
                        </a:lnSpc>
                        <a:spcBef>
                          <a:spcPts val="0"/>
                        </a:spcBef>
                        <a:spcAft>
                          <a:spcPts val="0"/>
                        </a:spcAft>
                      </a:pPr>
                      <a:r>
                        <a:rPr lang="en-IN" sz="1200">
                          <a:effectLst/>
                        </a:rPr>
                        <a:t>Enter username and password (if correct)</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50000"/>
                        </a:lnSpc>
                        <a:spcBef>
                          <a:spcPts val="0"/>
                        </a:spcBef>
                        <a:spcAft>
                          <a:spcPts val="0"/>
                        </a:spcAft>
                      </a:pPr>
                      <a:r>
                        <a:rPr lang="en-IN" sz="1200" dirty="0">
                          <a:effectLst/>
                        </a:rPr>
                        <a:t>Successfully login  </a:t>
                      </a:r>
                      <a:endParaRPr lang="en-US" sz="1100" dirty="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50000"/>
                        </a:lnSpc>
                        <a:spcBef>
                          <a:spcPts val="0"/>
                        </a:spcBef>
                        <a:spcAft>
                          <a:spcPts val="0"/>
                        </a:spcAft>
                      </a:pPr>
                      <a:r>
                        <a:rPr lang="en-IN" sz="1200">
                          <a:effectLst/>
                        </a:rPr>
                        <a:t>Pass</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r>
              <a:tr h="1057757">
                <a:tc>
                  <a:txBody>
                    <a:bodyPr/>
                    <a:lstStyle/>
                    <a:p>
                      <a:pPr marL="0" marR="0">
                        <a:lnSpc>
                          <a:spcPct val="150000"/>
                        </a:lnSpc>
                        <a:spcBef>
                          <a:spcPts val="0"/>
                        </a:spcBef>
                        <a:spcAft>
                          <a:spcPts val="0"/>
                        </a:spcAft>
                      </a:pPr>
                      <a:r>
                        <a:rPr lang="en-IN" sz="1200">
                          <a:effectLst/>
                        </a:rPr>
                        <a:t>2.</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50000"/>
                        </a:lnSpc>
                        <a:spcBef>
                          <a:spcPts val="0"/>
                        </a:spcBef>
                        <a:spcAft>
                          <a:spcPts val="0"/>
                        </a:spcAft>
                      </a:pPr>
                      <a:r>
                        <a:rPr lang="en-IN" sz="1200">
                          <a:effectLst/>
                        </a:rPr>
                        <a:t>Login</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50000"/>
                        </a:lnSpc>
                        <a:spcBef>
                          <a:spcPts val="0"/>
                        </a:spcBef>
                        <a:spcAft>
                          <a:spcPts val="0"/>
                        </a:spcAft>
                      </a:pPr>
                      <a:r>
                        <a:rPr lang="en-IN" sz="1200">
                          <a:effectLst/>
                        </a:rPr>
                        <a:t>Enter username and password (if incorrect)</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50000"/>
                        </a:lnSpc>
                        <a:spcBef>
                          <a:spcPts val="0"/>
                        </a:spcBef>
                        <a:spcAft>
                          <a:spcPts val="0"/>
                        </a:spcAft>
                      </a:pPr>
                      <a:r>
                        <a:rPr lang="en-IN" sz="1200">
                          <a:effectLst/>
                        </a:rPr>
                        <a:t>Incorrect username and password</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50000"/>
                        </a:lnSpc>
                        <a:spcBef>
                          <a:spcPts val="0"/>
                        </a:spcBef>
                        <a:spcAft>
                          <a:spcPts val="0"/>
                        </a:spcAft>
                      </a:pPr>
                      <a:r>
                        <a:rPr lang="en-IN" sz="1200" dirty="0">
                          <a:effectLst/>
                        </a:rPr>
                        <a:t>Pass</a:t>
                      </a:r>
                      <a:endParaRPr lang="en-US" sz="1100" dirty="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78797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800"/>
            <a:ext cx="9858777" cy="846786"/>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ADVANTAGES</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1599" y="1738648"/>
            <a:ext cx="9678473" cy="4128752"/>
          </a:xfrm>
        </p:spPr>
        <p:txBody>
          <a:bodyPr/>
          <a:lstStyle/>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Users can get Overall information of that Trust through our Web Application.</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Donation will be made easy for Users through online.</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Through this Events, Projects and Gallery will be up to dated regularly.</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Through this we can provide them Online Tech.</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295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742868" cy="795270"/>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APPLICATIONS</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1600" y="1751527"/>
            <a:ext cx="9742868" cy="4270420"/>
          </a:xfrm>
        </p:spPr>
        <p:txBody>
          <a:bodyPr/>
          <a:lstStyle/>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Orphanage Management System will be used by </a:t>
            </a:r>
            <a:r>
              <a:rPr lang="en-US" dirty="0" err="1">
                <a:latin typeface="Times New Roman" panose="02020603050405020304" pitchFamily="18" charset="0"/>
                <a:cs typeface="Times New Roman" panose="02020603050405020304" pitchFamily="18" charset="0"/>
              </a:rPr>
              <a:t>Vatsalya</a:t>
            </a:r>
            <a:r>
              <a:rPr lang="en-US" dirty="0">
                <a:latin typeface="Times New Roman" panose="02020603050405020304" pitchFamily="18" charset="0"/>
                <a:cs typeface="Times New Roman" panose="02020603050405020304" pitchFamily="18" charset="0"/>
              </a:rPr>
              <a:t> Trust or any Orphanage Management System.</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Online donations will be easy for end user as well as for the management.</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060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717110" cy="705118"/>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BIBLIOGRAPHY</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1600" y="2021983"/>
            <a:ext cx="9575442" cy="3845417"/>
          </a:xfrm>
        </p:spPr>
        <p:txBody>
          <a:bodyPr/>
          <a:lstStyle/>
          <a:p>
            <a:pPr>
              <a:buFont typeface="Wingdings" panose="05000000000000000000" pitchFamily="2" charset="2"/>
              <a:buChar char="Ø"/>
            </a:pPr>
            <a:r>
              <a:rPr lang="en-US" u="sng" dirty="0">
                <a:latin typeface="Times New Roman" panose="02020603050405020304" pitchFamily="18" charset="0"/>
                <a:cs typeface="Times New Roman" panose="02020603050405020304" pitchFamily="18" charset="0"/>
                <a:hlinkClick r:id="rId2"/>
              </a:rPr>
              <a:t>https://unsplash.com/</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u="sng" dirty="0">
                <a:latin typeface="Times New Roman" panose="02020603050405020304" pitchFamily="18" charset="0"/>
                <a:cs typeface="Times New Roman" panose="02020603050405020304" pitchFamily="18" charset="0"/>
                <a:hlinkClick r:id="rId3"/>
              </a:rPr>
              <a:t>http://www.vatsalyatrustmumbai.org/</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u="sng" dirty="0">
                <a:latin typeface="Times New Roman" panose="02020603050405020304" pitchFamily="18" charset="0"/>
                <a:cs typeface="Times New Roman" panose="02020603050405020304" pitchFamily="18" charset="0"/>
                <a:hlinkClick r:id="rId4"/>
              </a:rPr>
              <a:t>https://www.techjockey.com/detail/airpay-payment-gateway</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u="sng" dirty="0">
                <a:latin typeface="Times New Roman" panose="02020603050405020304" pitchFamily="18" charset="0"/>
                <a:cs typeface="Times New Roman" panose="02020603050405020304" pitchFamily="18" charset="0"/>
                <a:hlinkClick r:id="rId5"/>
              </a:rPr>
              <a:t>https://www.kashipara.com/project/html5/3479/orphanage-management-system</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u="sng" dirty="0">
                <a:latin typeface="Times New Roman" panose="02020603050405020304" pitchFamily="18" charset="0"/>
                <a:cs typeface="Times New Roman" panose="02020603050405020304" pitchFamily="18" charset="0"/>
                <a:hlinkClick r:id="rId6"/>
              </a:rPr>
              <a:t>https://www.lambdatest.com/blog/27-tips-for-finding-bugs-in-your-website/</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95782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724" y="2875208"/>
            <a:ext cx="9601200" cy="1485900"/>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THANK YOU!!!</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6484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824" y="540913"/>
            <a:ext cx="10625071" cy="978794"/>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INDEX</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1824" y="1519707"/>
            <a:ext cx="10625071" cy="5473521"/>
          </a:xfrm>
        </p:spPr>
        <p:txBody>
          <a:bodyPr/>
          <a:lstStyle/>
          <a:p>
            <a:pPr>
              <a:buFont typeface="Wingdings" panose="05000000000000000000" pitchFamily="2" charset="2"/>
              <a:buChar char="v"/>
            </a:pPr>
            <a:r>
              <a:rPr lang="en-US" dirty="0" smtClean="0">
                <a:latin typeface="+mj-lt"/>
                <a:cs typeface="Times New Roman" panose="02020603050405020304" pitchFamily="18" charset="0"/>
              </a:rPr>
              <a:t>Introduction</a:t>
            </a:r>
          </a:p>
          <a:p>
            <a:pPr>
              <a:buFont typeface="Wingdings" panose="05000000000000000000" pitchFamily="2" charset="2"/>
              <a:buChar char="v"/>
            </a:pPr>
            <a:r>
              <a:rPr lang="en-US" dirty="0" smtClean="0">
                <a:latin typeface="+mj-lt"/>
                <a:cs typeface="Times New Roman" panose="02020603050405020304" pitchFamily="18" charset="0"/>
              </a:rPr>
              <a:t>Literature Survey</a:t>
            </a:r>
          </a:p>
          <a:p>
            <a:pPr>
              <a:buFont typeface="Wingdings" panose="05000000000000000000" pitchFamily="2" charset="2"/>
              <a:buChar char="v"/>
            </a:pPr>
            <a:r>
              <a:rPr lang="en-US" dirty="0" smtClean="0">
                <a:latin typeface="+mj-lt"/>
                <a:cs typeface="Times New Roman" panose="02020603050405020304" pitchFamily="18" charset="0"/>
              </a:rPr>
              <a:t>Hardware and Software Requirements</a:t>
            </a:r>
          </a:p>
          <a:p>
            <a:pPr>
              <a:buFont typeface="Wingdings" panose="05000000000000000000" pitchFamily="2" charset="2"/>
              <a:buChar char="v"/>
            </a:pPr>
            <a:r>
              <a:rPr lang="en-US" dirty="0" smtClean="0">
                <a:latin typeface="+mj-lt"/>
                <a:cs typeface="Times New Roman" panose="02020603050405020304" pitchFamily="18" charset="0"/>
              </a:rPr>
              <a:t>Module description </a:t>
            </a:r>
          </a:p>
          <a:p>
            <a:pPr>
              <a:buFont typeface="Wingdings" panose="05000000000000000000" pitchFamily="2" charset="2"/>
              <a:buChar char="v"/>
            </a:pPr>
            <a:r>
              <a:rPr lang="en-US" dirty="0" smtClean="0">
                <a:latin typeface="+mj-lt"/>
                <a:cs typeface="Times New Roman" panose="02020603050405020304" pitchFamily="18" charset="0"/>
              </a:rPr>
              <a:t>Planning &amp; Testing</a:t>
            </a:r>
          </a:p>
          <a:p>
            <a:pPr>
              <a:buFont typeface="Wingdings" panose="05000000000000000000" pitchFamily="2" charset="2"/>
              <a:buChar char="v"/>
            </a:pPr>
            <a:r>
              <a:rPr lang="en-US" dirty="0" smtClean="0">
                <a:latin typeface="+mj-lt"/>
                <a:cs typeface="Times New Roman" panose="02020603050405020304" pitchFamily="18" charset="0"/>
              </a:rPr>
              <a:t>Advantages</a:t>
            </a:r>
          </a:p>
          <a:p>
            <a:pPr>
              <a:buFont typeface="Wingdings" panose="05000000000000000000" pitchFamily="2" charset="2"/>
              <a:buChar char="v"/>
            </a:pPr>
            <a:r>
              <a:rPr lang="en-US" dirty="0" smtClean="0">
                <a:latin typeface="+mj-lt"/>
                <a:cs typeface="Times New Roman" panose="02020603050405020304" pitchFamily="18" charset="0"/>
              </a:rPr>
              <a:t>Applications</a:t>
            </a:r>
          </a:p>
          <a:p>
            <a:pPr>
              <a:buFont typeface="Wingdings" panose="05000000000000000000" pitchFamily="2" charset="2"/>
              <a:buChar char="v"/>
            </a:pPr>
            <a:r>
              <a:rPr lang="en-US" dirty="0" smtClean="0">
                <a:latin typeface="+mj-lt"/>
                <a:cs typeface="Times New Roman" panose="02020603050405020304" pitchFamily="18" charset="0"/>
              </a:rPr>
              <a:t>Bibliography</a:t>
            </a:r>
          </a:p>
        </p:txBody>
      </p:sp>
    </p:spTree>
    <p:extLst>
      <p:ext uri="{BB962C8B-B14F-4D97-AF65-F5344CB8AC3E}">
        <p14:creationId xmlns:p14="http://schemas.microsoft.com/office/powerpoint/2010/main" val="3987319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188" y="553793"/>
            <a:ext cx="10715222" cy="888642"/>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INTRODUCTION</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3188" y="1596981"/>
            <a:ext cx="10818253" cy="4494725"/>
          </a:xfrm>
        </p:spPr>
        <p:txBody>
          <a:bodyPr>
            <a:normAutofit/>
          </a:bodyPr>
          <a:lstStyle/>
          <a:p>
            <a:pPr marL="0" indent="0" algn="just">
              <a:buNone/>
            </a:pPr>
            <a:r>
              <a:rPr lang="en-IN" dirty="0" smtClean="0">
                <a:latin typeface="Times New Roman" panose="02020603050405020304" pitchFamily="18" charset="0"/>
                <a:cs typeface="Times New Roman" panose="02020603050405020304" pitchFamily="18" charset="0"/>
              </a:rPr>
              <a:t>Our Project </a:t>
            </a:r>
            <a:r>
              <a:rPr lang="en-IN" dirty="0">
                <a:latin typeface="Times New Roman" panose="02020603050405020304" pitchFamily="18" charset="0"/>
                <a:cs typeface="Times New Roman" panose="02020603050405020304" pitchFamily="18" charset="0"/>
              </a:rPr>
              <a:t>is about Web Application for an Orphanage. Our aim is to make a simple and interactive web application which helps the users as well as admin to interact with it. Our project has user as well as admin panel. </a:t>
            </a:r>
            <a:endParaRPr lang="en-US"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User panel has various modules such as home page, about us page, projects page, gallery page, contact page, feedback page and </a:t>
            </a:r>
            <a:r>
              <a:rPr lang="en-IN" dirty="0" smtClean="0">
                <a:latin typeface="Times New Roman" panose="02020603050405020304" pitchFamily="18" charset="0"/>
                <a:cs typeface="Times New Roman" panose="02020603050405020304" pitchFamily="18" charset="0"/>
              </a:rPr>
              <a:t>online </a:t>
            </a:r>
            <a:r>
              <a:rPr lang="en-IN" dirty="0">
                <a:latin typeface="Times New Roman" panose="02020603050405020304" pitchFamily="18" charset="0"/>
                <a:cs typeface="Times New Roman" panose="02020603050405020304" pitchFamily="18" charset="0"/>
              </a:rPr>
              <a:t>donation. </a:t>
            </a:r>
            <a:endParaRPr lang="en-IN" dirty="0" smtClean="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Admin panel will fetch all records for database and display it on admin panel. It has only one access so only one admin access that page. </a:t>
            </a:r>
            <a:endParaRPr lang="en-IN" dirty="0" smtClean="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3072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88454"/>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LITERATURE SURVEY</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4552" y="1674254"/>
            <a:ext cx="10972800" cy="4193146"/>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Why we are selecting this Project ?</a:t>
            </a:r>
            <a:endParaRPr lang="en-US"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As our Project is about Web Application of an </a:t>
            </a:r>
            <a:r>
              <a:rPr lang="en-US" dirty="0" err="1">
                <a:latin typeface="Times New Roman" panose="02020603050405020304" pitchFamily="18" charset="0"/>
                <a:cs typeface="Times New Roman" panose="02020603050405020304" pitchFamily="18" charset="0"/>
              </a:rPr>
              <a:t>Orphange</a:t>
            </a:r>
            <a:r>
              <a:rPr lang="en-US" dirty="0">
                <a:latin typeface="Times New Roman" panose="02020603050405020304" pitchFamily="18" charset="0"/>
                <a:cs typeface="Times New Roman" panose="02020603050405020304" pitchFamily="18" charset="0"/>
              </a:rPr>
              <a:t>, we are selecting this project so that we can help people by Technology.</a:t>
            </a:r>
          </a:p>
          <a:p>
            <a:pPr lvl="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By making their Web Application people can know about that Orphanage.</a:t>
            </a:r>
          </a:p>
          <a:p>
            <a:pPr lvl="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By doing this project we can help them as well as we are trying to make their work simpler.</a:t>
            </a:r>
          </a:p>
          <a:p>
            <a:pPr marL="0" indent="0" algn="just">
              <a:buNone/>
            </a:pPr>
            <a:r>
              <a:rPr lang="en-US" b="1" dirty="0">
                <a:latin typeface="Times New Roman" panose="02020603050405020304" pitchFamily="18" charset="0"/>
                <a:cs typeface="Times New Roman" panose="02020603050405020304" pitchFamily="18" charset="0"/>
              </a:rPr>
              <a:t>Is this type of System was implemented earlier or not?</a:t>
            </a:r>
            <a:endParaRPr lang="en-US"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This type of system was implemented by them earlier in 90s So, their web application is much older and doesn’t contain new Technology and Database system.</a:t>
            </a:r>
          </a:p>
          <a:p>
            <a:pPr lvl="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By making their Web Application it will help them by New Design, Technology and Storing data.</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7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09636"/>
            <a:ext cx="9597398" cy="885423"/>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HARDWARE &amp; SOFTWARE REQUIREMENTS</a:t>
            </a:r>
            <a:endParaRPr lang="en-US" sz="28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371600" y="1224602"/>
            <a:ext cx="4591318" cy="900076"/>
          </a:xfrm>
        </p:spPr>
        <p:txBody>
          <a:bodyPr/>
          <a:lstStyle/>
          <a:p>
            <a:r>
              <a:rPr lang="en-US" sz="2400" b="1" dirty="0" smtClean="0">
                <a:latin typeface="Times New Roman" panose="02020603050405020304" pitchFamily="18" charset="0"/>
                <a:cs typeface="Times New Roman" panose="02020603050405020304" pitchFamily="18" charset="0"/>
              </a:rPr>
              <a:t>HARDWARE REQUIREMENTS</a:t>
            </a:r>
            <a:endParaRPr lang="en-US" sz="24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371600" y="2588655"/>
            <a:ext cx="4591318" cy="3278746"/>
          </a:xfrm>
        </p:spPr>
        <p:txBody>
          <a:bodyPr>
            <a:no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64 bit Operating System, x 64-based processor</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Processor </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Intel® Core™ i5 – 6200U CPU@ 2.30GHz 2.40 GHz</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Hard </a:t>
            </a:r>
            <a:r>
              <a:rPr lang="en-US" b="1" dirty="0" smtClean="0">
                <a:latin typeface="Times New Roman" panose="02020603050405020304" pitchFamily="18" charset="0"/>
                <a:cs typeface="Times New Roman" panose="02020603050405020304" pitchFamily="18" charset="0"/>
              </a:rPr>
              <a:t>Disk  :  </a:t>
            </a:r>
            <a:r>
              <a:rPr lang="en-US" dirty="0">
                <a:latin typeface="Times New Roman" panose="02020603050405020304" pitchFamily="18" charset="0"/>
                <a:cs typeface="Times New Roman" panose="02020603050405020304" pitchFamily="18" charset="0"/>
              </a:rPr>
              <a:t>40 GB</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RAM </a:t>
            </a:r>
            <a:r>
              <a:rPr lang="en-US" b="1"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8GB</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6653802" y="1300766"/>
            <a:ext cx="4589454" cy="823912"/>
          </a:xfrm>
        </p:spPr>
        <p:txBody>
          <a:bodyPr/>
          <a:lstStyle/>
          <a:p>
            <a:r>
              <a:rPr lang="en-US" sz="2400" b="1" dirty="0" smtClean="0">
                <a:latin typeface="Times New Roman" panose="02020603050405020304" pitchFamily="18" charset="0"/>
                <a:cs typeface="Times New Roman" panose="02020603050405020304" pitchFamily="18" charset="0"/>
              </a:rPr>
              <a:t>SOFTWARE REQUIREMENTS</a:t>
            </a:r>
            <a:endParaRPr lang="en-US" sz="2400"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465194" y="2588655"/>
            <a:ext cx="4503804" cy="3278745"/>
          </a:xfrm>
        </p:spPr>
        <p:txBody>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Operating </a:t>
            </a:r>
            <a:r>
              <a:rPr lang="en-US" b="1" dirty="0" smtClean="0">
                <a:latin typeface="Times New Roman" panose="02020603050405020304" pitchFamily="18" charset="0"/>
                <a:cs typeface="Times New Roman" panose="02020603050405020304" pitchFamily="18" charset="0"/>
              </a:rPr>
              <a:t>system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Windows 10</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Database </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PhpMyAdmin</a:t>
            </a:r>
            <a:r>
              <a:rPr lang="en-US" dirty="0">
                <a:latin typeface="Times New Roman" panose="02020603050405020304" pitchFamily="18" charset="0"/>
                <a:cs typeface="Times New Roman" panose="02020603050405020304" pitchFamily="18" charset="0"/>
              </a:rPr>
              <a:t>: MYSQL</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Coding </a:t>
            </a:r>
            <a:r>
              <a:rPr lang="en-US" b="1" dirty="0" smtClean="0">
                <a:latin typeface="Times New Roman" panose="02020603050405020304" pitchFamily="18" charset="0"/>
                <a:cs typeface="Times New Roman" panose="02020603050405020304" pitchFamily="18" charset="0"/>
              </a:rPr>
              <a:t>Language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PHP, Html, </a:t>
            </a:r>
            <a:r>
              <a:rPr lang="en-US" dirty="0" err="1">
                <a:latin typeface="Times New Roman" panose="02020603050405020304" pitchFamily="18" charset="0"/>
                <a:cs typeface="Times New Roman" panose="02020603050405020304" pitchFamily="18" charset="0"/>
              </a:rPr>
              <a:t>Css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Javascript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937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800"/>
            <a:ext cx="9601589" cy="602087"/>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MODULE DESCRIPTION : USER PANEL</a:t>
            </a:r>
            <a:endParaRPr lang="en-US" sz="28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7972022" y="2021983"/>
            <a:ext cx="3825413" cy="3696237"/>
          </a:xfrm>
        </p:spPr>
        <p:txBody>
          <a:bodyPr/>
          <a:lstStyle/>
          <a:p>
            <a:pPr marL="0" indent="0">
              <a:buNone/>
            </a:pPr>
            <a:r>
              <a:rPr lang="en-US" dirty="0" smtClean="0">
                <a:latin typeface="Times New Roman" panose="02020603050405020304" pitchFamily="18" charset="0"/>
                <a:cs typeface="Times New Roman" panose="02020603050405020304" pitchFamily="18" charset="0"/>
              </a:rPr>
              <a:t>User modules has this all sections where user can view pages, images, send any feedback or they can send an message for volunteer as well as they can pay money through online donation procedure using </a:t>
            </a:r>
            <a:r>
              <a:rPr lang="en-US" dirty="0" err="1" smtClean="0">
                <a:latin typeface="Times New Roman" panose="02020603050405020304" pitchFamily="18" charset="0"/>
                <a:cs typeface="Times New Roman" panose="02020603050405020304" pitchFamily="18" charset="0"/>
              </a:rPr>
              <a:t>Airpay</a:t>
            </a:r>
            <a:r>
              <a:rPr lang="en-US" dirty="0" smtClean="0">
                <a:latin typeface="Times New Roman" panose="02020603050405020304" pitchFamily="18" charset="0"/>
                <a:cs typeface="Times New Roman" panose="02020603050405020304" pitchFamily="18" charset="0"/>
              </a:rPr>
              <a:t>.</a:t>
            </a:r>
          </a:p>
        </p:txBody>
      </p:sp>
      <p:pic>
        <p:nvPicPr>
          <p:cNvPr id="5" name="Content Placeholder 4"/>
          <p:cNvPicPr>
            <a:picLocks noGrp="1"/>
          </p:cNvPicPr>
          <p:nvPr>
            <p:ph sz="half" idx="1"/>
          </p:nvPr>
        </p:nvPicPr>
        <p:blipFill>
          <a:blip r:embed="rId2" cstate="print">
            <a:duotone>
              <a:prstClr val="black"/>
              <a:schemeClr val="accent1">
                <a:lumMod val="40000"/>
                <a:lumOff val="60000"/>
                <a:tint val="45000"/>
                <a:satMod val="400000"/>
              </a:schemeClr>
            </a:duotone>
          </a:blip>
          <a:srcRect/>
          <a:stretch/>
        </p:blipFill>
        <p:spPr>
          <a:xfrm>
            <a:off x="850005" y="2021984"/>
            <a:ext cx="7122017" cy="3567448"/>
          </a:xfrm>
          <a:prstGeom prst="rect">
            <a:avLst/>
          </a:prstGeom>
        </p:spPr>
      </p:pic>
    </p:spTree>
    <p:extLst>
      <p:ext uri="{BB962C8B-B14F-4D97-AF65-F5344CB8AC3E}">
        <p14:creationId xmlns:p14="http://schemas.microsoft.com/office/powerpoint/2010/main" val="597924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800"/>
            <a:ext cx="10000445" cy="705118"/>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MODULE DESCRIPTION : ADMIN PANEL</a:t>
            </a:r>
            <a:endParaRPr lang="en-US" sz="28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8036416" y="1764407"/>
            <a:ext cx="4155583" cy="4064358"/>
          </a:xfrm>
        </p:spPr>
        <p:txBody>
          <a:bodyPr/>
          <a:lstStyle/>
          <a:p>
            <a:pPr marL="0" indent="0">
              <a:buNone/>
            </a:pPr>
            <a:r>
              <a:rPr lang="en-US" dirty="0" smtClean="0">
                <a:latin typeface="Times New Roman" panose="02020603050405020304" pitchFamily="18" charset="0"/>
                <a:cs typeface="Times New Roman" panose="02020603050405020304" pitchFamily="18" charset="0"/>
              </a:rPr>
              <a:t>Admin module has various sections such as Login, profile, feedbacks, volunteers, list of </a:t>
            </a:r>
            <a:r>
              <a:rPr lang="en-US" dirty="0" err="1" smtClean="0">
                <a:latin typeface="Times New Roman" panose="02020603050405020304" pitchFamily="18" charset="0"/>
                <a:cs typeface="Times New Roman" panose="02020603050405020304" pitchFamily="18" charset="0"/>
              </a:rPr>
              <a:t>donaters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website pages. Admin can view and sort feedback and volunteers according to their departments.</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p:cNvPicPr>
          <p:nvPr>
            <p:ph sz="half" idx="1"/>
          </p:nvPr>
        </p:nvPicPr>
        <p:blipFill>
          <a:blip r:embed="rId2" cstate="print">
            <a:duotone>
              <a:prstClr val="black"/>
              <a:schemeClr val="accent1">
                <a:lumMod val="40000"/>
                <a:lumOff val="60000"/>
                <a:tint val="45000"/>
                <a:satMod val="400000"/>
              </a:schemeClr>
            </a:duotone>
          </a:blip>
          <a:srcRect/>
          <a:stretch/>
        </p:blipFill>
        <p:spPr>
          <a:xfrm>
            <a:off x="965916" y="1764407"/>
            <a:ext cx="7070500" cy="4064358"/>
          </a:xfrm>
          <a:prstGeom prst="rect">
            <a:avLst/>
          </a:prstGeom>
        </p:spPr>
      </p:pic>
    </p:spTree>
    <p:extLst>
      <p:ext uri="{BB962C8B-B14F-4D97-AF65-F5344CB8AC3E}">
        <p14:creationId xmlns:p14="http://schemas.microsoft.com/office/powerpoint/2010/main" val="3381542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954" y="566669"/>
            <a:ext cx="10393250" cy="1107583"/>
          </a:xfrm>
        </p:spPr>
        <p:txBody>
          <a:bodyPr>
            <a:normAutofit fontScale="90000"/>
          </a:bodyPr>
          <a:lstStyle/>
          <a:p>
            <a:pPr algn="ctr"/>
            <a:r>
              <a:rPr lang="en-US" sz="2800" b="1" dirty="0" smtClean="0">
                <a:latin typeface="Times New Roman" panose="02020603050405020304" pitchFamily="18" charset="0"/>
                <a:cs typeface="Times New Roman" panose="02020603050405020304" pitchFamily="18" charset="0"/>
              </a:rPr>
              <a:t>PLANNING </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Planned time to be taken</a:t>
            </a:r>
            <a:endParaRPr lang="en-US" sz="28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duotone>
              <a:prstClr val="black"/>
              <a:schemeClr val="accent1">
                <a:lumMod val="40000"/>
                <a:lumOff val="60000"/>
                <a:tint val="45000"/>
                <a:satMod val="400000"/>
              </a:schemeClr>
            </a:duotone>
            <a:extLst>
              <a:ext uri="{28A0092B-C50C-407E-A947-70E740481C1C}">
                <a14:useLocalDpi xmlns:a14="http://schemas.microsoft.com/office/drawing/2010/main" val="0"/>
              </a:ext>
            </a:extLst>
          </a:blip>
          <a:stretch>
            <a:fillRect/>
          </a:stretch>
        </p:blipFill>
        <p:spPr>
          <a:xfrm>
            <a:off x="2234484" y="1790163"/>
            <a:ext cx="8326191" cy="4713668"/>
          </a:xfrm>
          <a:prstGeom prst="rect">
            <a:avLst/>
          </a:prstGeom>
        </p:spPr>
      </p:pic>
    </p:spTree>
    <p:extLst>
      <p:ext uri="{BB962C8B-B14F-4D97-AF65-F5344CB8AC3E}">
        <p14:creationId xmlns:p14="http://schemas.microsoft.com/office/powerpoint/2010/main" val="807302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961808" cy="1091485"/>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PLANNING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Actual </a:t>
            </a:r>
            <a:r>
              <a:rPr lang="en-US" sz="2400" dirty="0">
                <a:latin typeface="Times New Roman" panose="02020603050405020304" pitchFamily="18" charset="0"/>
                <a:cs typeface="Times New Roman" panose="02020603050405020304" pitchFamily="18" charset="0"/>
              </a:rPr>
              <a:t>time to be taken</a:t>
            </a:r>
            <a:endParaRPr lang="en-US" sz="2400" dirty="0"/>
          </a:p>
        </p:txBody>
      </p:sp>
      <p:pic>
        <p:nvPicPr>
          <p:cNvPr id="4" name="Content Placeholder 3"/>
          <p:cNvPicPr>
            <a:picLocks noGrp="1"/>
          </p:cNvPicPr>
          <p:nvPr>
            <p:ph idx="1"/>
          </p:nvPr>
        </p:nvPicPr>
        <p:blipFill>
          <a:blip r:embed="rId2">
            <a:duotone>
              <a:prstClr val="black"/>
              <a:schemeClr val="accent1">
                <a:lumMod val="40000"/>
                <a:lumOff val="60000"/>
                <a:tint val="45000"/>
                <a:satMod val="400000"/>
              </a:schemeClr>
            </a:duotone>
            <a:extLst>
              <a:ext uri="{28A0092B-C50C-407E-A947-70E740481C1C}">
                <a14:useLocalDpi xmlns:a14="http://schemas.microsoft.com/office/drawing/2010/main" val="0"/>
              </a:ext>
            </a:extLst>
          </a:blip>
          <a:stretch>
            <a:fillRect/>
          </a:stretch>
        </p:blipFill>
        <p:spPr>
          <a:xfrm>
            <a:off x="1893194" y="1996225"/>
            <a:ext cx="9195516" cy="4288665"/>
          </a:xfrm>
          <a:prstGeom prst="rect">
            <a:avLst/>
          </a:prstGeom>
        </p:spPr>
      </p:pic>
    </p:spTree>
    <p:extLst>
      <p:ext uri="{BB962C8B-B14F-4D97-AF65-F5344CB8AC3E}">
        <p14:creationId xmlns:p14="http://schemas.microsoft.com/office/powerpoint/2010/main" val="4280099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98</TotalTime>
  <Words>583</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SimSun</vt:lpstr>
      <vt:lpstr>Calibri</vt:lpstr>
      <vt:lpstr>Franklin Gothic Book</vt:lpstr>
      <vt:lpstr>Times New Roman</vt:lpstr>
      <vt:lpstr>Wingdings</vt:lpstr>
      <vt:lpstr>Crop</vt:lpstr>
      <vt:lpstr>A Project presentation on  WEB APPLICATION DEVELOPMENT IN ASSOCIATED WITH VATSALYA TRUST  SUBmitted by  Shabista idrisi – 17202a0017 Sheetal Gupta – 17202a0028  Under the guidance of  Ms. Archana gopnarayan</vt:lpstr>
      <vt:lpstr>INDEX</vt:lpstr>
      <vt:lpstr>INTRODUCTION</vt:lpstr>
      <vt:lpstr>LITERATURE SURVEY</vt:lpstr>
      <vt:lpstr>HARDWARE &amp; SOFTWARE REQUIREMENTS</vt:lpstr>
      <vt:lpstr>MODULE DESCRIPTION : USER PANEL</vt:lpstr>
      <vt:lpstr>MODULE DESCRIPTION : ADMIN PANEL</vt:lpstr>
      <vt:lpstr>PLANNING   Planned time to be taken</vt:lpstr>
      <vt:lpstr>PLANNING   Actual time to be taken</vt:lpstr>
      <vt:lpstr>TESTING   User Module</vt:lpstr>
      <vt:lpstr>TESTING  Admin Module</vt:lpstr>
      <vt:lpstr>ADVANTAGES</vt:lpstr>
      <vt:lpstr>APPLICATIONS</vt:lpstr>
      <vt:lpstr>BIBLIOGRAPHY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presentation on  WEB APPLICATION DEVELOPMENT IN ASSOCIATED WITH VATSALYA TRUST  SUBmitted by  Shabista idrisi – 17202a0017 Sheetal Gupta – 17202a0028  Under the guidance of  Ms. Archana gopnarayan</dc:title>
  <dc:creator>Microsoft account</dc:creator>
  <cp:lastModifiedBy>Microsoft account</cp:lastModifiedBy>
  <cp:revision>10</cp:revision>
  <dcterms:created xsi:type="dcterms:W3CDTF">2020-05-03T01:02:52Z</dcterms:created>
  <dcterms:modified xsi:type="dcterms:W3CDTF">2024-02-24T12:16:53Z</dcterms:modified>
</cp:coreProperties>
</file>