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9"/>
  </p:notesMasterIdLst>
  <p:handoutMasterIdLst>
    <p:handoutMasterId r:id="rId40"/>
  </p:handoutMasterIdLst>
  <p:sldIdLst>
    <p:sldId id="286" r:id="rId3"/>
    <p:sldId id="339" r:id="rId4"/>
    <p:sldId id="324" r:id="rId5"/>
    <p:sldId id="325" r:id="rId6"/>
    <p:sldId id="338" r:id="rId7"/>
    <p:sldId id="310" r:id="rId8"/>
    <p:sldId id="308" r:id="rId9"/>
    <p:sldId id="309" r:id="rId10"/>
    <p:sldId id="311" r:id="rId11"/>
    <p:sldId id="345" r:id="rId12"/>
    <p:sldId id="346" r:id="rId13"/>
    <p:sldId id="326" r:id="rId14"/>
    <p:sldId id="312" r:id="rId15"/>
    <p:sldId id="313" r:id="rId16"/>
    <p:sldId id="327" r:id="rId17"/>
    <p:sldId id="328" r:id="rId18"/>
    <p:sldId id="315" r:id="rId19"/>
    <p:sldId id="317" r:id="rId20"/>
    <p:sldId id="318" r:id="rId21"/>
    <p:sldId id="319" r:id="rId22"/>
    <p:sldId id="329" r:id="rId23"/>
    <p:sldId id="330" r:id="rId24"/>
    <p:sldId id="331" r:id="rId25"/>
    <p:sldId id="332" r:id="rId26"/>
    <p:sldId id="333" r:id="rId27"/>
    <p:sldId id="334" r:id="rId28"/>
    <p:sldId id="335" r:id="rId29"/>
    <p:sldId id="344" r:id="rId30"/>
    <p:sldId id="320" r:id="rId31"/>
    <p:sldId id="336" r:id="rId32"/>
    <p:sldId id="337" r:id="rId33"/>
    <p:sldId id="316" r:id="rId34"/>
    <p:sldId id="340" r:id="rId35"/>
    <p:sldId id="342" r:id="rId36"/>
    <p:sldId id="343" r:id="rId37"/>
    <p:sldId id="321"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66FF"/>
    <a:srgbClr val="FFFF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41" autoAdjust="0"/>
    <p:restoredTop sz="94624" autoAdjust="0"/>
  </p:normalViewPr>
  <p:slideViewPr>
    <p:cSldViewPr>
      <p:cViewPr varScale="1">
        <p:scale>
          <a:sx n="68" d="100"/>
          <a:sy n="68" d="100"/>
        </p:scale>
        <p:origin x="1146" y="48"/>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8/22/2019</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BA2B82B8-CC3B-4535-B17B-F971E5AA9EA6}" type="slidenum">
              <a:rPr lang="en-US" smtClean="0"/>
              <a:pPr/>
              <a:t>7</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AU"/>
              <a:t>Verification also consists of comparing two computations. Note that the difficulty of computing discrete logs is why it is infeasible for an opponent to recover k from r.</a:t>
            </a:r>
          </a:p>
          <a:p>
            <a:pPr eaLnBrk="1" hangingPunct="1"/>
            <a:endParaRPr lang="en-AU"/>
          </a:p>
          <a:p>
            <a:pPr eaLnBrk="1" hangingPunct="1"/>
            <a:r>
              <a:rPr lang="en-AU"/>
              <a:t>Note that nearly all the calculations are mod q, and hence are much faster save for the last step.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ABE69D3-3E8D-458A-89DF-4BE2357D391C}" type="datetime1">
              <a:rPr lang="en-US"/>
              <a:pPr>
                <a:defRPr/>
              </a:pPr>
              <a:t>8/22/2019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DD6528-519C-46DB-A2B9-F0197131FEB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6"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1" r:id="rId4"/>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archive.ics.uci.edu/ml/datasets/Online+Shoppers+Purchasing+Intention+Dataset" TargetMode="External"/><Relationship Id="rId2" Type="http://schemas.openxmlformats.org/officeDocument/2006/relationships/hyperlink" Target="https://www.geeksforgeeks.org/ml-label-encoding-of-datasets-in-python/"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confusion-matrix-machine-learning/"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ml-label-encoding-of-datasets-in-python/" TargetMode="External"/><Relationship Id="rId2" Type="http://schemas.openxmlformats.org/officeDocument/2006/relationships/hyperlink" Target="https://scikit-learn.org/stable/modules/generated/sklearn.metrics.precision%20recall%20fscore%20support.html" TargetMode="External"/><Relationship Id="rId1" Type="http://schemas.openxmlformats.org/officeDocument/2006/relationships/slideLayout" Target="../slideLayouts/slideLayout3.xml"/><Relationship Id="rId4" Type="http://schemas.openxmlformats.org/officeDocument/2006/relationships/hyperlink" Target="https://archive.ics.uci.edu/ml/datasets/Online+Shoppers+Purchasing+Intention+Datase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7" name="Title 6"/>
          <p:cNvSpPr>
            <a:spLocks noGrp="1"/>
          </p:cNvSpPr>
          <p:nvPr>
            <p:ph type="ctrTitle"/>
          </p:nvPr>
        </p:nvSpPr>
        <p:spPr>
          <a:xfrm>
            <a:off x="457200" y="1524000"/>
            <a:ext cx="8382000" cy="1528837"/>
          </a:xfrm>
        </p:spPr>
        <p:txBody>
          <a:bodyPr/>
          <a:lstStyle/>
          <a:p>
            <a:r>
              <a:rPr lang="en-US" dirty="0">
                <a:solidFill>
                  <a:schemeClr val="accent2">
                    <a:lumMod val="50000"/>
                  </a:schemeClr>
                </a:solidFill>
                <a:latin typeface="Times New Roman" panose="02020603050405020304" pitchFamily="18" charset="0"/>
                <a:cs typeface="Times New Roman" panose="02020603050405020304" pitchFamily="18" charset="0"/>
              </a:rPr>
              <a:t>Customer </a:t>
            </a:r>
            <a:r>
              <a:rPr lang="en-IN" dirty="0">
                <a:solidFill>
                  <a:schemeClr val="accent2">
                    <a:lumMod val="50000"/>
                  </a:schemeClr>
                </a:solidFill>
                <a:latin typeface="Times New Roman" panose="02020603050405020304" pitchFamily="18" charset="0"/>
                <a:cs typeface="Times New Roman" panose="02020603050405020304" pitchFamily="18" charset="0"/>
              </a:rPr>
              <a:t>Behaviour</a:t>
            </a:r>
            <a:r>
              <a:rPr lang="en-US" dirty="0">
                <a:solidFill>
                  <a:schemeClr val="accent2">
                    <a:lumMod val="50000"/>
                  </a:schemeClr>
                </a:solidFill>
                <a:latin typeface="Times New Roman" panose="02020603050405020304" pitchFamily="18" charset="0"/>
                <a:cs typeface="Times New Roman" panose="02020603050405020304" pitchFamily="18" charset="0"/>
              </a:rPr>
              <a:t> Prediction Using Machine Learning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8" name="Subtitle 7"/>
          <p:cNvSpPr>
            <a:spLocks noGrp="1"/>
          </p:cNvSpPr>
          <p:nvPr>
            <p:ph type="subTitle" idx="1"/>
          </p:nvPr>
        </p:nvSpPr>
        <p:spPr>
          <a:xfrm>
            <a:off x="1371600" y="3276600"/>
            <a:ext cx="6400800" cy="2541822"/>
          </a:xfrm>
        </p:spPr>
        <p:txBody>
          <a:bodyPr numCol="1"/>
          <a:lstStyle/>
          <a:p>
            <a:r>
              <a:rPr lang="en-US" sz="2000" dirty="0">
                <a:solidFill>
                  <a:schemeClr val="accent2">
                    <a:lumMod val="50000"/>
                  </a:schemeClr>
                </a:solidFill>
                <a:latin typeface="Times New Roman" panose="02020603050405020304" pitchFamily="18" charset="0"/>
                <a:cs typeface="Times New Roman" panose="02020603050405020304" pitchFamily="18" charset="0"/>
              </a:rPr>
              <a:t>Guided by</a:t>
            </a:r>
          </a:p>
          <a:p>
            <a:r>
              <a:rPr lang="en-US" sz="2000" dirty="0">
                <a:solidFill>
                  <a:schemeClr val="accent2">
                    <a:lumMod val="50000"/>
                  </a:schemeClr>
                </a:solidFill>
                <a:latin typeface="Times New Roman" panose="02020603050405020304" pitchFamily="18" charset="0"/>
                <a:cs typeface="Times New Roman" panose="02020603050405020304" pitchFamily="18" charset="0"/>
              </a:rPr>
              <a:t>Prof. S. K. Gaikwad </a:t>
            </a:r>
          </a:p>
          <a:p>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r>
              <a:rPr lang="en-US" sz="2000" dirty="0">
                <a:solidFill>
                  <a:schemeClr val="accent2">
                    <a:lumMod val="50000"/>
                  </a:schemeClr>
                </a:solidFill>
                <a:latin typeface="Times New Roman" panose="02020603050405020304" pitchFamily="18" charset="0"/>
                <a:cs typeface="Times New Roman" panose="02020603050405020304" pitchFamily="18" charset="0"/>
              </a:rPr>
              <a:t>Project by </a:t>
            </a:r>
          </a:p>
          <a:p>
            <a:r>
              <a:rPr lang="en-US" sz="2000" dirty="0">
                <a:solidFill>
                  <a:schemeClr val="accent2">
                    <a:lumMod val="50000"/>
                  </a:schemeClr>
                </a:solidFill>
                <a:latin typeface="Times New Roman" panose="02020603050405020304" pitchFamily="18" charset="0"/>
                <a:cs typeface="Times New Roman" panose="02020603050405020304" pitchFamily="18" charset="0"/>
              </a:rPr>
              <a:t>Sheetal Gautam Jade</a:t>
            </a:r>
          </a:p>
          <a:p>
            <a:r>
              <a:rPr lang="en-US" sz="2000" dirty="0">
                <a:solidFill>
                  <a:schemeClr val="accent2">
                    <a:lumMod val="50000"/>
                  </a:schemeClr>
                </a:solidFill>
                <a:latin typeface="Times New Roman" panose="02020603050405020304" pitchFamily="18" charset="0"/>
                <a:cs typeface="Times New Roman" panose="02020603050405020304" pitchFamily="18" charset="0"/>
              </a:rPr>
              <a:t>121742009</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9114-DF37-4FB4-A0BE-CD366184D3F6}"/>
              </a:ext>
            </a:extLst>
          </p:cNvPr>
          <p:cNvSpPr>
            <a:spLocks noGrp="1"/>
          </p:cNvSpPr>
          <p:nvPr>
            <p:ph type="title"/>
          </p:nvPr>
        </p:nvSpPr>
        <p:spPr>
          <a:xfrm>
            <a:off x="457200" y="0"/>
            <a:ext cx="8229600" cy="1143000"/>
          </a:xfrm>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EF588CDB-5B10-40AD-88D1-25D1CE14B88E}"/>
              </a:ext>
            </a:extLst>
          </p:cNvPr>
          <p:cNvSpPr>
            <a:spLocks noGrp="1"/>
          </p:cNvSpPr>
          <p:nvPr>
            <p:ph idx="1"/>
          </p:nvPr>
        </p:nvSpPr>
        <p:spPr>
          <a:xfrm>
            <a:off x="304800" y="1143000"/>
            <a:ext cx="8839200" cy="4724400"/>
          </a:xfrm>
        </p:spPr>
        <p:txBody>
          <a:bodyPr/>
          <a:lstStyle/>
          <a:p>
            <a:pPr marL="0" indent="0">
              <a:buNone/>
            </a:pPr>
            <a:r>
              <a:rPr lang="en-US" sz="2000" dirty="0">
                <a:latin typeface="Times New Roman" panose="02020603050405020304" pitchFamily="18" charset="0"/>
                <a:cs typeface="Times New Roman" panose="02020603050405020304" pitchFamily="18" charset="0"/>
              </a:rPr>
              <a:t>According to [9], customer behavior prediction can be used to increase sales profit. Author used R and implemented </a:t>
            </a:r>
            <a:r>
              <a:rPr lang="en-US" sz="2000" b="1" dirty="0">
                <a:latin typeface="Times New Roman" panose="02020603050405020304" pitchFamily="18" charset="0"/>
                <a:cs typeface="Times New Roman" panose="02020603050405020304" pitchFamily="18" charset="0"/>
              </a:rPr>
              <a:t>RFA</a:t>
            </a:r>
            <a:r>
              <a:rPr lang="en-US" sz="2000" dirty="0">
                <a:latin typeface="Times New Roman" panose="02020603050405020304" pitchFamily="18" charset="0"/>
                <a:cs typeface="Times New Roman" panose="02020603050405020304" pitchFamily="18" charset="0"/>
              </a:rPr>
              <a:t> algorithm. He did data analysis according to gender and concluded that online shopping needs to be promoted among females.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 [15], author mentioned 10 techniques for customer retention of telephonic industry. He got best Maximum accuracy(approximately 96%) for </a:t>
            </a:r>
            <a:r>
              <a:rPr lang="en-US" sz="2000" b="1" dirty="0">
                <a:latin typeface="Times New Roman" panose="02020603050405020304" pitchFamily="18" charset="0"/>
                <a:cs typeface="Times New Roman" panose="02020603050405020304" pitchFamily="18" charset="0"/>
              </a:rPr>
              <a:t>RFA</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adaboost</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Similarly[16,7,9], did survey in field of online shoppers behavior prediction and stated that good </a:t>
            </a:r>
            <a:r>
              <a:rPr lang="en-US" sz="2000" b="1" dirty="0">
                <a:latin typeface="Times New Roman" panose="02020603050405020304" pitchFamily="18" charset="0"/>
                <a:cs typeface="Times New Roman" panose="02020603050405020304" pitchFamily="18" charset="0"/>
              </a:rPr>
              <a:t>feature engineering</a:t>
            </a:r>
            <a:r>
              <a:rPr lang="en-US" sz="2000" dirty="0">
                <a:latin typeface="Times New Roman" panose="02020603050405020304" pitchFamily="18" charset="0"/>
                <a:cs typeface="Times New Roman" panose="02020603050405020304" pitchFamily="18" charset="0"/>
              </a:rPr>
              <a:t> is necessary to improve accuracy of models.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52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9114-DF37-4FB4-A0BE-CD366184D3F6}"/>
              </a:ext>
            </a:extLst>
          </p:cNvPr>
          <p:cNvSpPr>
            <a:spLocks noGrp="1"/>
          </p:cNvSpPr>
          <p:nvPr>
            <p:ph type="title"/>
          </p:nvPr>
        </p:nvSpPr>
        <p:spPr>
          <a:xfrm>
            <a:off x="457200" y="0"/>
            <a:ext cx="8229600" cy="1143000"/>
          </a:xfrm>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EF588CDB-5B10-40AD-88D1-25D1CE14B88E}"/>
              </a:ext>
            </a:extLst>
          </p:cNvPr>
          <p:cNvSpPr>
            <a:spLocks noGrp="1"/>
          </p:cNvSpPr>
          <p:nvPr>
            <p:ph idx="1"/>
          </p:nvPr>
        </p:nvSpPr>
        <p:spPr>
          <a:xfrm>
            <a:off x="609600" y="1752600"/>
            <a:ext cx="7772400" cy="4724400"/>
          </a:xfrm>
        </p:spPr>
        <p:txBody>
          <a:bodyPr/>
          <a:lstStyle/>
          <a:p>
            <a:pPr marL="0" indent="0">
              <a:buNone/>
            </a:pPr>
            <a:r>
              <a:rPr lang="en-IN" sz="2000" dirty="0">
                <a:latin typeface="Times New Roman" panose="02020603050405020304" pitchFamily="18" charset="0"/>
                <a:cs typeface="Times New Roman" panose="02020603050405020304" pitchFamily="18" charset="0"/>
              </a:rPr>
              <a:t>From literature survey, we observed that many classification algorithms can be used for customer behaviour prediction in various fields like telephonic industry, banking industry and online shopping but need to improve accuracy of classification for online shopping data.</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Feature selection can be done to improve accuracy and reduce unnecessary overhead of processing features.</a:t>
            </a:r>
          </a:p>
        </p:txBody>
      </p:sp>
    </p:spTree>
    <p:extLst>
      <p:ext uri="{BB962C8B-B14F-4D97-AF65-F5344CB8AC3E}">
        <p14:creationId xmlns:p14="http://schemas.microsoft.com/office/powerpoint/2010/main" val="120698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035F-5E40-46D4-96B1-DFF9F6B46E00}"/>
              </a:ext>
            </a:extLst>
          </p:cNvPr>
          <p:cNvSpPr>
            <a:spLocks noGrp="1"/>
          </p:cNvSpPr>
          <p:nvPr>
            <p:ph type="title"/>
          </p:nvPr>
        </p:nvSpPr>
        <p:spPr/>
        <p:txBody>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System Requirement</a:t>
            </a:r>
          </a:p>
        </p:txBody>
      </p:sp>
      <p:sp>
        <p:nvSpPr>
          <p:cNvPr id="3" name="Content Placeholder 2">
            <a:extLst>
              <a:ext uri="{FF2B5EF4-FFF2-40B4-BE49-F238E27FC236}">
                <a16:creationId xmlns:a16="http://schemas.microsoft.com/office/drawing/2014/main" id="{C0C55BCE-6205-404F-94CA-4A204CA10B8A}"/>
              </a:ext>
            </a:extLst>
          </p:cNvPr>
          <p:cNvSpPr>
            <a:spLocks noGrp="1"/>
          </p:cNvSpPr>
          <p:nvPr>
            <p:ph idx="1"/>
          </p:nvPr>
        </p:nvSpPr>
        <p:spPr>
          <a:xfrm>
            <a:off x="1066800" y="1600200"/>
            <a:ext cx="7620000" cy="3886200"/>
          </a:xfrm>
        </p:spPr>
        <p:txBody>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Processor: Intel(R) Core(TM) i3-2350M CPU @ 2.30GHz 2.30 GHz</a:t>
            </a:r>
          </a:p>
          <a:p>
            <a:r>
              <a:rPr lang="en-IN" sz="2000" dirty="0">
                <a:latin typeface="Times New Roman" panose="02020603050405020304" pitchFamily="18" charset="0"/>
                <a:cs typeface="Times New Roman" panose="02020603050405020304" pitchFamily="18" charset="0"/>
              </a:rPr>
              <a:t>RAM: 4 GB RAM</a:t>
            </a:r>
          </a:p>
          <a:p>
            <a:r>
              <a:rPr lang="en-IN" sz="2000" dirty="0">
                <a:latin typeface="Times New Roman" panose="02020603050405020304" pitchFamily="18" charset="0"/>
                <a:cs typeface="Times New Roman" panose="02020603050405020304" pitchFamily="18" charset="0"/>
              </a:rPr>
              <a:t>Disk: 500 GB</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Software Requirements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Operating System: Windows 8.1 Pro</a:t>
            </a:r>
          </a:p>
          <a:p>
            <a:r>
              <a:rPr lang="en-IN" sz="2000" dirty="0">
                <a:latin typeface="Times New Roman" panose="02020603050405020304" pitchFamily="18" charset="0"/>
                <a:cs typeface="Times New Roman" panose="02020603050405020304" pitchFamily="18" charset="0"/>
              </a:rPr>
              <a:t>OS type: 64-bit Operating System, x64-based processor</a:t>
            </a:r>
          </a:p>
          <a:p>
            <a:r>
              <a:rPr lang="en-IN" sz="2000" dirty="0">
                <a:latin typeface="Times New Roman" panose="02020603050405020304" pitchFamily="18" charset="0"/>
                <a:cs typeface="Times New Roman" panose="02020603050405020304" pitchFamily="18" charset="0"/>
              </a:rPr>
              <a:t>Python 3.7</a:t>
            </a:r>
          </a:p>
          <a:p>
            <a:r>
              <a:rPr lang="en-IN" sz="2000" dirty="0">
                <a:latin typeface="Times New Roman" panose="02020603050405020304" pitchFamily="18" charset="0"/>
                <a:cs typeface="Times New Roman" panose="02020603050405020304" pitchFamily="18" charset="0"/>
              </a:rPr>
              <a:t>Jupyter notebook</a:t>
            </a:r>
          </a:p>
        </p:txBody>
      </p:sp>
    </p:spTree>
    <p:extLst>
      <p:ext uri="{BB962C8B-B14F-4D97-AF65-F5344CB8AC3E}">
        <p14:creationId xmlns:p14="http://schemas.microsoft.com/office/powerpoint/2010/main" val="136712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4C26-26C7-47F0-B9C7-B35015D92ECB}"/>
              </a:ext>
            </a:extLst>
          </p:cNvPr>
          <p:cNvSpPr>
            <a:spLocks noGrp="1"/>
          </p:cNvSpPr>
          <p:nvPr>
            <p:ph type="title"/>
          </p:nvPr>
        </p:nvSpPr>
        <p:spPr>
          <a:xfrm>
            <a:off x="457200" y="51582"/>
            <a:ext cx="8229600" cy="1143000"/>
          </a:xfrm>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Proposed System Design</a:t>
            </a:r>
          </a:p>
        </p:txBody>
      </p:sp>
      <p:pic>
        <p:nvPicPr>
          <p:cNvPr id="11" name="Content Placeholder 10" descr="A close up of a sign&#10;&#10;Description automatically generated">
            <a:extLst>
              <a:ext uri="{FF2B5EF4-FFF2-40B4-BE49-F238E27FC236}">
                <a16:creationId xmlns:a16="http://schemas.microsoft.com/office/drawing/2014/main" id="{EE0AB7EF-59AD-414E-9A61-F98D1BF27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1328" y="1485900"/>
            <a:ext cx="2581344" cy="3886200"/>
          </a:xfrm>
        </p:spPr>
      </p:pic>
    </p:spTree>
    <p:extLst>
      <p:ext uri="{BB962C8B-B14F-4D97-AF65-F5344CB8AC3E}">
        <p14:creationId xmlns:p14="http://schemas.microsoft.com/office/powerpoint/2010/main" val="1062696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F6A9-1D70-4466-A4BE-7FA23BFB0AF0}"/>
              </a:ext>
            </a:extLst>
          </p:cNvPr>
          <p:cNvSpPr>
            <a:spLocks noGrp="1"/>
          </p:cNvSpPr>
          <p:nvPr>
            <p:ph type="title"/>
          </p:nvPr>
        </p:nvSpPr>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Data Collection and Description</a:t>
            </a:r>
          </a:p>
        </p:txBody>
      </p:sp>
      <p:sp>
        <p:nvSpPr>
          <p:cNvPr id="3" name="Content Placeholder 2">
            <a:extLst>
              <a:ext uri="{FF2B5EF4-FFF2-40B4-BE49-F238E27FC236}">
                <a16:creationId xmlns:a16="http://schemas.microsoft.com/office/drawing/2014/main" id="{C728CA8B-62AA-492C-BF58-310B7F3D3203}"/>
              </a:ext>
            </a:extLst>
          </p:cNvPr>
          <p:cNvSpPr>
            <a:spLocks noGrp="1"/>
          </p:cNvSpPr>
          <p:nvPr>
            <p:ph idx="1"/>
          </p:nvPr>
        </p:nvSpPr>
        <p:spPr>
          <a:xfrm>
            <a:off x="457200" y="1600200"/>
            <a:ext cx="8229600" cy="3886200"/>
          </a:xfrm>
        </p:spPr>
        <p:txBody>
          <a:bodyPr/>
          <a:lstStyle/>
          <a:p>
            <a:r>
              <a:rPr lang="en-IN" sz="2000" dirty="0">
                <a:latin typeface="Times New Roman" panose="02020603050405020304" pitchFamily="18" charset="0"/>
                <a:cs typeface="Times New Roman" panose="02020603050405020304" pitchFamily="18" charset="0"/>
              </a:rPr>
              <a:t>Online Shoppers Purchasing Intention dataset from UCI Machine learning repository.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Dataset contains 12330 sessions and18 attributes. Revenue is our target variable.</a:t>
            </a:r>
          </a:p>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Attribute values of this dataset are integer, real. </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This dataset is donated on 2018-08-31.</a:t>
            </a:r>
          </a:p>
        </p:txBody>
      </p:sp>
    </p:spTree>
    <p:extLst>
      <p:ext uri="{BB962C8B-B14F-4D97-AF65-F5344CB8AC3E}">
        <p14:creationId xmlns:p14="http://schemas.microsoft.com/office/powerpoint/2010/main" val="109568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1C5C-DEB5-4E21-897F-3763DA686B73}"/>
              </a:ext>
            </a:extLst>
          </p:cNvPr>
          <p:cNvSpPr>
            <a:spLocks noGrp="1"/>
          </p:cNvSpPr>
          <p:nvPr>
            <p:ph type="title"/>
          </p:nvPr>
        </p:nvSpPr>
        <p:spPr/>
        <p:txBody>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DF0F73D1-F119-4A96-A644-9FECFB67BF37}"/>
              </a:ext>
            </a:extLst>
          </p:cNvPr>
          <p:cNvSpPr>
            <a:spLocks noGrp="1"/>
          </p:cNvSpPr>
          <p:nvPr>
            <p:ph idx="1"/>
          </p:nvPr>
        </p:nvSpPr>
        <p:spPr>
          <a:xfrm>
            <a:off x="838200" y="1600200"/>
            <a:ext cx="7848600" cy="3886200"/>
          </a:xfrm>
        </p:spPr>
        <p:txBody>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Cleaning - missing values removed</a:t>
            </a:r>
          </a:p>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Transformation – Label Encoding </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a process of converting data from one format to another format.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Alphabetical order</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55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F57E-FBEC-4EA1-9876-E6F945D3C9F8}"/>
              </a:ext>
            </a:extLst>
          </p:cNvPr>
          <p:cNvSpPr>
            <a:spLocks noGrp="1"/>
          </p:cNvSpPr>
          <p:nvPr>
            <p:ph type="title"/>
          </p:nvPr>
        </p:nvSpPr>
        <p:spPr>
          <a:xfrm>
            <a:off x="457200" y="37514"/>
            <a:ext cx="8229600" cy="1143000"/>
          </a:xfrm>
        </p:spPr>
        <p:txBody>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Correlation Matrix</a:t>
            </a:r>
          </a:p>
        </p:txBody>
      </p:sp>
      <p:pic>
        <p:nvPicPr>
          <p:cNvPr id="5" name="Content Placeholder 4">
            <a:extLst>
              <a:ext uri="{FF2B5EF4-FFF2-40B4-BE49-F238E27FC236}">
                <a16:creationId xmlns:a16="http://schemas.microsoft.com/office/drawing/2014/main" id="{E7F9D7B2-3AEB-4633-9070-39EC186650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042938"/>
            <a:ext cx="6553200" cy="4772123"/>
          </a:xfrm>
        </p:spPr>
      </p:pic>
      <p:cxnSp>
        <p:nvCxnSpPr>
          <p:cNvPr id="7" name="Straight Arrow Connector 6">
            <a:extLst>
              <a:ext uri="{FF2B5EF4-FFF2-40B4-BE49-F238E27FC236}">
                <a16:creationId xmlns:a16="http://schemas.microsoft.com/office/drawing/2014/main" id="{52F60B61-0C4B-4C6D-B912-D188FA944021}"/>
              </a:ext>
            </a:extLst>
          </p:cNvPr>
          <p:cNvCxnSpPr/>
          <p:nvPr/>
        </p:nvCxnSpPr>
        <p:spPr bwMode="auto">
          <a:xfrm flipV="1">
            <a:off x="3802967" y="2328204"/>
            <a:ext cx="457200" cy="38100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a:extLst>
              <a:ext uri="{FF2B5EF4-FFF2-40B4-BE49-F238E27FC236}">
                <a16:creationId xmlns:a16="http://schemas.microsoft.com/office/drawing/2014/main" id="{37F1EA42-4972-493C-9B2C-71F78EFCCD7E}"/>
              </a:ext>
            </a:extLst>
          </p:cNvPr>
          <p:cNvCxnSpPr/>
          <p:nvPr/>
        </p:nvCxnSpPr>
        <p:spPr bwMode="auto">
          <a:xfrm flipV="1">
            <a:off x="4212102" y="2634762"/>
            <a:ext cx="457200" cy="381000"/>
          </a:xfrm>
          <a:prstGeom prst="straightConnector1">
            <a:avLst/>
          </a:prstGeom>
          <a:ln>
            <a:headEnd type="none" w="med" len="me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3154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5E94-B2F6-4D34-BDB8-62EF4616E05E}"/>
              </a:ext>
            </a:extLst>
          </p:cNvPr>
          <p:cNvSpPr>
            <a:spLocks noGrp="1"/>
          </p:cNvSpPr>
          <p:nvPr>
            <p:ph type="title"/>
          </p:nvPr>
        </p:nvSpPr>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Feature Selection</a:t>
            </a:r>
          </a:p>
        </p:txBody>
      </p:sp>
      <p:pic>
        <p:nvPicPr>
          <p:cNvPr id="5" name="Content Placeholder 4">
            <a:extLst>
              <a:ext uri="{FF2B5EF4-FFF2-40B4-BE49-F238E27FC236}">
                <a16:creationId xmlns:a16="http://schemas.microsoft.com/office/drawing/2014/main" id="{7D1D8379-38E2-4991-8D6A-0C41A82C7D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00" y="1280319"/>
            <a:ext cx="7848600" cy="4297361"/>
          </a:xfrm>
        </p:spPr>
      </p:pic>
      <p:cxnSp>
        <p:nvCxnSpPr>
          <p:cNvPr id="7" name="Straight Arrow Connector 6">
            <a:extLst>
              <a:ext uri="{FF2B5EF4-FFF2-40B4-BE49-F238E27FC236}">
                <a16:creationId xmlns:a16="http://schemas.microsoft.com/office/drawing/2014/main" id="{A86E5F98-5BE2-4C63-AF9B-C9CDB11D59DD}"/>
              </a:ext>
            </a:extLst>
          </p:cNvPr>
          <p:cNvCxnSpPr>
            <a:cxnSpLocks/>
          </p:cNvCxnSpPr>
          <p:nvPr/>
        </p:nvCxnSpPr>
        <p:spPr bwMode="auto">
          <a:xfrm flipH="1">
            <a:off x="7086600" y="2248565"/>
            <a:ext cx="762000" cy="914400"/>
          </a:xfrm>
          <a:prstGeom prst="straightConnector1">
            <a:avLst/>
          </a:prstGeom>
          <a:ln>
            <a:solidFill>
              <a:srgbClr val="00B050"/>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a:extLst>
              <a:ext uri="{FF2B5EF4-FFF2-40B4-BE49-F238E27FC236}">
                <a16:creationId xmlns:a16="http://schemas.microsoft.com/office/drawing/2014/main" id="{C230C303-138A-4FB9-9C18-E61C9DA0ADD4}"/>
              </a:ext>
            </a:extLst>
          </p:cNvPr>
          <p:cNvCxnSpPr/>
          <p:nvPr/>
        </p:nvCxnSpPr>
        <p:spPr bwMode="auto">
          <a:xfrm flipH="1">
            <a:off x="2895600" y="2895600"/>
            <a:ext cx="990600" cy="533400"/>
          </a:xfrm>
          <a:prstGeom prst="straightConnector1">
            <a:avLst/>
          </a:prstGeom>
          <a:ln>
            <a:solidFill>
              <a:srgbClr val="FF0000"/>
            </a:solidFill>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4" name="Straight Arrow Connector 13">
            <a:extLst>
              <a:ext uri="{FF2B5EF4-FFF2-40B4-BE49-F238E27FC236}">
                <a16:creationId xmlns:a16="http://schemas.microsoft.com/office/drawing/2014/main" id="{B76404A1-E585-4544-9429-AF6041B586A0}"/>
              </a:ext>
            </a:extLst>
          </p:cNvPr>
          <p:cNvCxnSpPr/>
          <p:nvPr/>
        </p:nvCxnSpPr>
        <p:spPr bwMode="auto">
          <a:xfrm flipH="1">
            <a:off x="3048000" y="4434681"/>
            <a:ext cx="990600" cy="304800"/>
          </a:xfrm>
          <a:prstGeom prst="straightConnector1">
            <a:avLst/>
          </a:prstGeom>
          <a:ln>
            <a:solidFill>
              <a:srgbClr val="FF0000"/>
            </a:solidFill>
            <a:headEnd type="none" w="med" len="med"/>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1545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3E16-4226-4418-A409-5DC40EA9AD93}"/>
              </a:ext>
            </a:extLst>
          </p:cNvPr>
          <p:cNvSpPr>
            <a:spLocks noGrp="1"/>
          </p:cNvSpPr>
          <p:nvPr>
            <p:ph type="title"/>
          </p:nvPr>
        </p:nvSpPr>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D7E07784-3ABD-4298-897B-F4A9BDECDE4E}"/>
              </a:ext>
            </a:extLst>
          </p:cNvPr>
          <p:cNvSpPr>
            <a:spLocks noGrp="1"/>
          </p:cNvSpPr>
          <p:nvPr>
            <p:ph idx="1"/>
          </p:nvPr>
        </p:nvSpPr>
        <p:spPr>
          <a:xfrm>
            <a:off x="1676400" y="1600200"/>
            <a:ext cx="7010400" cy="4068762"/>
          </a:xfrm>
        </p:spPr>
        <p:txBody>
          <a:bodyPr/>
          <a:lstStyle/>
          <a:p>
            <a:r>
              <a:rPr lang="en-US" sz="2000" dirty="0">
                <a:latin typeface="Times New Roman" panose="02020603050405020304" pitchFamily="18" charset="0"/>
                <a:cs typeface="Times New Roman" panose="02020603050405020304" pitchFamily="18" charset="0"/>
              </a:rPr>
              <a:t>Adaboost classifier</a:t>
            </a:r>
          </a:p>
          <a:p>
            <a:r>
              <a:rPr lang="en-US" sz="2000" dirty="0">
                <a:latin typeface="Times New Roman" panose="02020603050405020304" pitchFamily="18" charset="0"/>
                <a:cs typeface="Times New Roman" panose="02020603050405020304" pitchFamily="18" charset="0"/>
              </a:rPr>
              <a:t>Decision Tree classifier</a:t>
            </a:r>
          </a:p>
          <a:p>
            <a:r>
              <a:rPr lang="en-US" sz="2000" dirty="0">
                <a:latin typeface="Times New Roman" panose="02020603050405020304" pitchFamily="18" charset="0"/>
                <a:cs typeface="Times New Roman" panose="02020603050405020304" pitchFamily="18" charset="0"/>
              </a:rPr>
              <a:t>GBM(Gradient Boosting Machine)</a:t>
            </a:r>
          </a:p>
          <a:p>
            <a:r>
              <a:rPr lang="en-US" sz="2000" dirty="0">
                <a:latin typeface="Times New Roman" panose="02020603050405020304" pitchFamily="18" charset="0"/>
                <a:cs typeface="Times New Roman" panose="02020603050405020304" pitchFamily="18" charset="0"/>
              </a:rPr>
              <a:t>KNN (K-Nearest Neighbor)</a:t>
            </a:r>
          </a:p>
          <a:p>
            <a:r>
              <a:rPr lang="en-US" sz="2000" dirty="0">
                <a:latin typeface="Times New Roman" panose="02020603050405020304" pitchFamily="18" charset="0"/>
                <a:cs typeface="Times New Roman" panose="02020603050405020304" pitchFamily="18" charset="0"/>
              </a:rPr>
              <a:t>Logistic Regression</a:t>
            </a:r>
          </a:p>
          <a:p>
            <a:r>
              <a:rPr lang="en-US" sz="2000" dirty="0">
                <a:latin typeface="Times New Roman" panose="02020603050405020304" pitchFamily="18" charset="0"/>
                <a:cs typeface="Times New Roman" panose="02020603050405020304" pitchFamily="18" charset="0"/>
              </a:rPr>
              <a:t>Multi-Layered Perceptron Neural Network (MLPNN)</a:t>
            </a:r>
          </a:p>
          <a:p>
            <a:r>
              <a:rPr lang="en-US" sz="2000" dirty="0">
                <a:latin typeface="Times New Roman" panose="02020603050405020304" pitchFamily="18" charset="0"/>
                <a:cs typeface="Times New Roman" panose="02020603050405020304" pitchFamily="18" charset="0"/>
              </a:rPr>
              <a:t>Nave Bayes (NB)</a:t>
            </a:r>
          </a:p>
          <a:p>
            <a:r>
              <a:rPr lang="en-US" sz="2000" dirty="0">
                <a:latin typeface="Times New Roman" panose="02020603050405020304" pitchFamily="18" charset="0"/>
                <a:cs typeface="Times New Roman" panose="02020603050405020304" pitchFamily="18" charset="0"/>
              </a:rPr>
              <a:t>Random Forest Algorithm (RFA)</a:t>
            </a:r>
          </a:p>
          <a:p>
            <a:r>
              <a:rPr lang="en-US" sz="2000" dirty="0">
                <a:latin typeface="Times New Roman" panose="02020603050405020304" pitchFamily="18" charset="0"/>
                <a:cs typeface="Times New Roman" panose="02020603050405020304" pitchFamily="18" charset="0"/>
              </a:rPr>
              <a:t>Support Vector Classification algorithm (SVC) </a:t>
            </a:r>
          </a:p>
          <a:p>
            <a:r>
              <a:rPr lang="en-US" sz="2000" dirty="0">
                <a:latin typeface="Times New Roman" panose="02020603050405020304" pitchFamily="18" charset="0"/>
                <a:cs typeface="Times New Roman" panose="02020603050405020304" pitchFamily="18" charset="0"/>
              </a:rPr>
              <a:t>XGB (XGBoost)</a:t>
            </a:r>
          </a:p>
        </p:txBody>
      </p:sp>
    </p:spTree>
    <p:extLst>
      <p:ext uri="{BB962C8B-B14F-4D97-AF65-F5344CB8AC3E}">
        <p14:creationId xmlns:p14="http://schemas.microsoft.com/office/powerpoint/2010/main" val="2093125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BDC4-39D4-4F9E-B12E-508A0B0386F4}"/>
              </a:ext>
            </a:extLst>
          </p:cNvPr>
          <p:cNvSpPr>
            <a:spLocks noGrp="1"/>
          </p:cNvSpPr>
          <p:nvPr>
            <p:ph type="title"/>
          </p:nvPr>
        </p:nvSpPr>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Training and Testing</a:t>
            </a:r>
          </a:p>
        </p:txBody>
      </p:sp>
      <p:sp>
        <p:nvSpPr>
          <p:cNvPr id="3" name="Content Placeholder 2">
            <a:extLst>
              <a:ext uri="{FF2B5EF4-FFF2-40B4-BE49-F238E27FC236}">
                <a16:creationId xmlns:a16="http://schemas.microsoft.com/office/drawing/2014/main" id="{0D66E418-604B-4F15-808F-84CE824391CF}"/>
              </a:ext>
            </a:extLst>
          </p:cNvPr>
          <p:cNvSpPr>
            <a:spLocks noGrp="1"/>
          </p:cNvSpPr>
          <p:nvPr>
            <p:ph idx="1"/>
          </p:nvPr>
        </p:nvSpPr>
        <p:spPr>
          <a:xfrm>
            <a:off x="1600200" y="1905000"/>
            <a:ext cx="6553200" cy="3886200"/>
          </a:xfrm>
        </p:spPr>
        <p:txBody>
          <a:bodyPr/>
          <a:lstStyle/>
          <a:p>
            <a:r>
              <a:rPr lang="en-IN" sz="2400" dirty="0">
                <a:latin typeface="Times New Roman" panose="02020603050405020304" pitchFamily="18" charset="0"/>
                <a:cs typeface="Times New Roman" panose="02020603050405020304" pitchFamily="18" charset="0"/>
              </a:rPr>
              <a:t>80% training 20% testing</a:t>
            </a:r>
          </a:p>
          <a:p>
            <a:r>
              <a:rPr lang="en-IN" sz="2400" dirty="0">
                <a:latin typeface="Times New Roman" panose="02020603050405020304" pitchFamily="18" charset="0"/>
                <a:cs typeface="Times New Roman" panose="02020603050405020304" pitchFamily="18" charset="0"/>
              </a:rPr>
              <a:t>70% training 30% testing</a:t>
            </a:r>
          </a:p>
          <a:p>
            <a:r>
              <a:rPr lang="en-IN" sz="2400" dirty="0">
                <a:latin typeface="Times New Roman" panose="02020603050405020304" pitchFamily="18" charset="0"/>
                <a:cs typeface="Times New Roman" panose="02020603050405020304" pitchFamily="18" charset="0"/>
              </a:rPr>
              <a:t>60% training 40% testing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54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8E71-4FCB-428C-B4EE-3B5C29874090}"/>
              </a:ext>
            </a:extLst>
          </p:cNvPr>
          <p:cNvSpPr>
            <a:spLocks noGrp="1"/>
          </p:cNvSpPr>
          <p:nvPr>
            <p:ph type="ctrTitle"/>
          </p:nvPr>
        </p:nvSpPr>
        <p:spPr>
          <a:xfrm>
            <a:off x="838200" y="1"/>
            <a:ext cx="7772400" cy="1219200"/>
          </a:xfrm>
        </p:spPr>
        <p:txBody>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09231B3E-8D44-4596-8709-FB9A68D35AE6}"/>
              </a:ext>
            </a:extLst>
          </p:cNvPr>
          <p:cNvSpPr>
            <a:spLocks noGrp="1"/>
          </p:cNvSpPr>
          <p:nvPr>
            <p:ph type="subTitle" idx="1"/>
          </p:nvPr>
        </p:nvSpPr>
        <p:spPr>
          <a:xfrm>
            <a:off x="990600" y="838200"/>
            <a:ext cx="7239000" cy="4572000"/>
          </a:xfrm>
        </p:spPr>
        <p:txBody>
          <a:bodyPr/>
          <a:lstStyle/>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Introduction</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Motivation</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Research Gap</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CBP model</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Problem Statement </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Objective</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Literature Survey</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System Requirement</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Proposed System Design</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Experimentation and results</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Conclusion </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Future Scope</a:t>
            </a:r>
          </a:p>
          <a:p>
            <a:pPr marL="457200" indent="-457200" algn="l">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References</a:t>
            </a:r>
          </a:p>
          <a:p>
            <a:pPr marL="457200" indent="-457200" algn="l">
              <a:buFont typeface="+mj-lt"/>
              <a:buAutoNum type="arabicPeriod"/>
            </a:pPr>
            <a:endParaRPr lang="en-IN" sz="2000" dirty="0">
              <a:solidFill>
                <a:schemeClr val="tx1"/>
              </a:solidFill>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072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7014-48B2-4661-8121-AF7448208B80}"/>
              </a:ext>
            </a:extLst>
          </p:cNvPr>
          <p:cNvSpPr>
            <a:spLocks noGrp="1"/>
          </p:cNvSpPr>
          <p:nvPr>
            <p:ph type="title"/>
          </p:nvPr>
        </p:nvSpPr>
        <p:spPr/>
        <p:txBody>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Experimentation and Results</a:t>
            </a:r>
            <a:endParaRPr lang="en-US"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27A302-E4D7-406C-961A-6AD4746BEDE3}"/>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Accuracy of models during 10 folds with 80-20 split of data</a:t>
            </a:r>
          </a:p>
          <a:p>
            <a:r>
              <a:rPr lang="en-IN" sz="2400" dirty="0">
                <a:latin typeface="Times New Roman" panose="02020603050405020304" pitchFamily="18" charset="0"/>
                <a:cs typeface="Times New Roman" panose="02020603050405020304" pitchFamily="18" charset="0"/>
              </a:rPr>
              <a:t>Accuracy of models during 10 folds with 70-30 split of data</a:t>
            </a:r>
          </a:p>
          <a:p>
            <a:r>
              <a:rPr lang="en-IN" sz="2400" dirty="0">
                <a:latin typeface="Times New Roman" panose="02020603050405020304" pitchFamily="18" charset="0"/>
                <a:cs typeface="Times New Roman" panose="02020603050405020304" pitchFamily="18" charset="0"/>
              </a:rPr>
              <a:t>Accuracy of models during 10 folds with 60-40 split of data</a:t>
            </a:r>
          </a:p>
          <a:p>
            <a:r>
              <a:rPr lang="en-IN" sz="2400" dirty="0">
                <a:latin typeface="Times New Roman" panose="02020603050405020304" pitchFamily="18" charset="0"/>
                <a:cs typeface="Times New Roman" panose="02020603050405020304" pitchFamily="18" charset="0"/>
              </a:rPr>
              <a:t>Minimum, Maximum and Mean Accuracy of models</a:t>
            </a:r>
          </a:p>
          <a:p>
            <a:r>
              <a:rPr lang="en-IN" sz="2400" dirty="0">
                <a:latin typeface="Times New Roman" panose="02020603050405020304" pitchFamily="18" charset="0"/>
                <a:cs typeface="Times New Roman" panose="02020603050405020304" pitchFamily="18" charset="0"/>
              </a:rPr>
              <a:t>Confusion Matrix for RFA</a:t>
            </a:r>
          </a:p>
          <a:p>
            <a:r>
              <a:rPr lang="en-IN" sz="2400" dirty="0">
                <a:latin typeface="Times New Roman" panose="02020603050405020304" pitchFamily="18" charset="0"/>
                <a:cs typeface="Times New Roman" panose="02020603050405020304" pitchFamily="18" charset="0"/>
              </a:rPr>
              <a:t>Classification Report for RFA</a:t>
            </a:r>
          </a:p>
        </p:txBody>
      </p:sp>
    </p:spTree>
    <p:extLst>
      <p:ext uri="{BB962C8B-B14F-4D97-AF65-F5344CB8AC3E}">
        <p14:creationId xmlns:p14="http://schemas.microsoft.com/office/powerpoint/2010/main" val="1391331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1C70C6B-81AB-4469-A6D0-C9E1081D13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304800"/>
            <a:ext cx="8534400" cy="5181600"/>
          </a:xfrm>
        </p:spPr>
      </p:pic>
    </p:spTree>
    <p:extLst>
      <p:ext uri="{BB962C8B-B14F-4D97-AF65-F5344CB8AC3E}">
        <p14:creationId xmlns:p14="http://schemas.microsoft.com/office/powerpoint/2010/main" val="1132135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F4F1-EBB3-4E7B-A09A-87231236169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B0501D6-6F19-49A4-A43F-9636CB10A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012" y="301601"/>
            <a:ext cx="8419976" cy="5177130"/>
          </a:xfrm>
        </p:spPr>
      </p:pic>
    </p:spTree>
    <p:extLst>
      <p:ext uri="{BB962C8B-B14F-4D97-AF65-F5344CB8AC3E}">
        <p14:creationId xmlns:p14="http://schemas.microsoft.com/office/powerpoint/2010/main" val="1942041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device&#10;&#10;Description automatically generated">
            <a:extLst>
              <a:ext uri="{FF2B5EF4-FFF2-40B4-BE49-F238E27FC236}">
                <a16:creationId xmlns:a16="http://schemas.microsoft.com/office/drawing/2014/main" id="{D055BDA0-5011-4FF5-9FD9-2D35B93CE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80" y="304800"/>
            <a:ext cx="8642040" cy="5146447"/>
          </a:xfrm>
        </p:spPr>
      </p:pic>
    </p:spTree>
    <p:extLst>
      <p:ext uri="{BB962C8B-B14F-4D97-AF65-F5344CB8AC3E}">
        <p14:creationId xmlns:p14="http://schemas.microsoft.com/office/powerpoint/2010/main" val="135738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D197F6F-157F-4F75-91DF-F799DC01C5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52400"/>
            <a:ext cx="7010400" cy="5334000"/>
          </a:xfrm>
        </p:spPr>
      </p:pic>
      <p:cxnSp>
        <p:nvCxnSpPr>
          <p:cNvPr id="8" name="Straight Connector 7">
            <a:extLst>
              <a:ext uri="{FF2B5EF4-FFF2-40B4-BE49-F238E27FC236}">
                <a16:creationId xmlns:a16="http://schemas.microsoft.com/office/drawing/2014/main" id="{79C39A55-DCDA-4646-8E0A-9AE277297CDC}"/>
              </a:ext>
            </a:extLst>
          </p:cNvPr>
          <p:cNvCxnSpPr/>
          <p:nvPr/>
        </p:nvCxnSpPr>
        <p:spPr bwMode="auto">
          <a:xfrm>
            <a:off x="3505200" y="4114800"/>
            <a:ext cx="457200" cy="0"/>
          </a:xfrm>
          <a:prstGeom prst="line">
            <a:avLst/>
          </a:prstGeom>
          <a:ln>
            <a:solidFill>
              <a:srgbClr val="00B05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9" name="Straight Connector 8">
            <a:extLst>
              <a:ext uri="{FF2B5EF4-FFF2-40B4-BE49-F238E27FC236}">
                <a16:creationId xmlns:a16="http://schemas.microsoft.com/office/drawing/2014/main" id="{AAD539E9-05EA-4B2D-99FA-1B9142F162E4}"/>
              </a:ext>
            </a:extLst>
          </p:cNvPr>
          <p:cNvCxnSpPr>
            <a:cxnSpLocks/>
          </p:cNvCxnSpPr>
          <p:nvPr/>
        </p:nvCxnSpPr>
        <p:spPr bwMode="auto">
          <a:xfrm>
            <a:off x="5410200" y="4114800"/>
            <a:ext cx="457200" cy="0"/>
          </a:xfrm>
          <a:prstGeom prst="line">
            <a:avLst/>
          </a:prstGeom>
          <a:ln>
            <a:solidFill>
              <a:srgbClr val="00B05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0" name="Straight Connector 9">
            <a:extLst>
              <a:ext uri="{FF2B5EF4-FFF2-40B4-BE49-F238E27FC236}">
                <a16:creationId xmlns:a16="http://schemas.microsoft.com/office/drawing/2014/main" id="{2E601D17-8774-4048-A3E8-258D28D2CEAB}"/>
              </a:ext>
            </a:extLst>
          </p:cNvPr>
          <p:cNvCxnSpPr/>
          <p:nvPr/>
        </p:nvCxnSpPr>
        <p:spPr bwMode="auto">
          <a:xfrm>
            <a:off x="7315200" y="4114800"/>
            <a:ext cx="457200" cy="0"/>
          </a:xfrm>
          <a:prstGeom prst="line">
            <a:avLst/>
          </a:prstGeom>
          <a:ln>
            <a:solidFill>
              <a:srgbClr val="00B05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78145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F494-DF6D-4DC0-AC49-DEA2C302D225}"/>
              </a:ext>
            </a:extLst>
          </p:cNvPr>
          <p:cNvSpPr>
            <a:spLocks noGrp="1"/>
          </p:cNvSpPr>
          <p:nvPr>
            <p:ph type="title"/>
          </p:nvPr>
        </p:nvSpPr>
        <p:spPr/>
        <p:txBody>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Visitors Type vs Revenue</a:t>
            </a:r>
          </a:p>
        </p:txBody>
      </p:sp>
      <p:pic>
        <p:nvPicPr>
          <p:cNvPr id="5" name="Content Placeholder 4" descr="A screenshot of a cell phone&#10;&#10;Description automatically generated">
            <a:extLst>
              <a:ext uri="{FF2B5EF4-FFF2-40B4-BE49-F238E27FC236}">
                <a16:creationId xmlns:a16="http://schemas.microsoft.com/office/drawing/2014/main" id="{865C13E8-E750-406C-9DDF-D429BE4ED8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197" y="1752600"/>
            <a:ext cx="8567606" cy="3657600"/>
          </a:xfrm>
        </p:spPr>
      </p:pic>
      <p:cxnSp>
        <p:nvCxnSpPr>
          <p:cNvPr id="4" name="Straight Arrow Connector 3">
            <a:extLst>
              <a:ext uri="{FF2B5EF4-FFF2-40B4-BE49-F238E27FC236}">
                <a16:creationId xmlns:a16="http://schemas.microsoft.com/office/drawing/2014/main" id="{81BF1943-3071-47AB-9B2B-E858E4292F08}"/>
              </a:ext>
            </a:extLst>
          </p:cNvPr>
          <p:cNvCxnSpPr>
            <a:cxnSpLocks/>
          </p:cNvCxnSpPr>
          <p:nvPr/>
        </p:nvCxnSpPr>
        <p:spPr bwMode="auto">
          <a:xfrm>
            <a:off x="4800600" y="3276600"/>
            <a:ext cx="0" cy="1219200"/>
          </a:xfrm>
          <a:prstGeom prst="straightConnector1">
            <a:avLst/>
          </a:prstGeom>
          <a:ln>
            <a:solidFill>
              <a:srgbClr val="FF0000"/>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BD0D7D6C-999D-4B13-8205-46A555C95878}"/>
              </a:ext>
            </a:extLst>
          </p:cNvPr>
          <p:cNvCxnSpPr>
            <a:cxnSpLocks/>
          </p:cNvCxnSpPr>
          <p:nvPr/>
        </p:nvCxnSpPr>
        <p:spPr bwMode="auto">
          <a:xfrm>
            <a:off x="2514600" y="3200400"/>
            <a:ext cx="0" cy="1219200"/>
          </a:xfrm>
          <a:prstGeom prst="straightConnector1">
            <a:avLst/>
          </a:prstGeom>
          <a:ln>
            <a:solidFill>
              <a:srgbClr val="FF0000"/>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3" name="TextBox 2">
            <a:extLst>
              <a:ext uri="{FF2B5EF4-FFF2-40B4-BE49-F238E27FC236}">
                <a16:creationId xmlns:a16="http://schemas.microsoft.com/office/drawing/2014/main" id="{A3A4DFA1-F65B-4A87-BCD2-7A941C9F7EE5}"/>
              </a:ext>
            </a:extLst>
          </p:cNvPr>
          <p:cNvSpPr txBox="1"/>
          <p:nvPr/>
        </p:nvSpPr>
        <p:spPr>
          <a:xfrm>
            <a:off x="6324601" y="1425389"/>
            <a:ext cx="1600200" cy="369332"/>
          </a:xfrm>
          <a:prstGeom prst="rect">
            <a:avLst/>
          </a:prstGeom>
          <a:noFill/>
        </p:spPr>
        <p:txBody>
          <a:bodyPr wrap="square" rtlCol="0">
            <a:spAutoFit/>
          </a:bodyPr>
          <a:lstStyle/>
          <a:p>
            <a:r>
              <a:rPr lang="en-IN" dirty="0">
                <a:solidFill>
                  <a:srgbClr val="C00000"/>
                </a:solidFill>
              </a:rPr>
              <a:t>Returning</a:t>
            </a:r>
          </a:p>
        </p:txBody>
      </p:sp>
      <p:sp>
        <p:nvSpPr>
          <p:cNvPr id="8" name="TextBox 7">
            <a:extLst>
              <a:ext uri="{FF2B5EF4-FFF2-40B4-BE49-F238E27FC236}">
                <a16:creationId xmlns:a16="http://schemas.microsoft.com/office/drawing/2014/main" id="{C58936B7-FDA4-43E2-B6A8-94A796C93847}"/>
              </a:ext>
            </a:extLst>
          </p:cNvPr>
          <p:cNvSpPr txBox="1"/>
          <p:nvPr/>
        </p:nvSpPr>
        <p:spPr>
          <a:xfrm>
            <a:off x="4000500" y="1461758"/>
            <a:ext cx="1600200" cy="369332"/>
          </a:xfrm>
          <a:prstGeom prst="rect">
            <a:avLst/>
          </a:prstGeom>
          <a:noFill/>
        </p:spPr>
        <p:txBody>
          <a:bodyPr wrap="square" rtlCol="0">
            <a:spAutoFit/>
          </a:bodyPr>
          <a:lstStyle/>
          <a:p>
            <a:r>
              <a:rPr lang="en-IN" dirty="0">
                <a:solidFill>
                  <a:srgbClr val="C00000"/>
                </a:solidFill>
              </a:rPr>
              <a:t>Other</a:t>
            </a:r>
          </a:p>
        </p:txBody>
      </p:sp>
      <p:sp>
        <p:nvSpPr>
          <p:cNvPr id="9" name="TextBox 8">
            <a:extLst>
              <a:ext uri="{FF2B5EF4-FFF2-40B4-BE49-F238E27FC236}">
                <a16:creationId xmlns:a16="http://schemas.microsoft.com/office/drawing/2014/main" id="{C0601755-9DE4-4960-99D1-F1499B429300}"/>
              </a:ext>
            </a:extLst>
          </p:cNvPr>
          <p:cNvSpPr txBox="1"/>
          <p:nvPr/>
        </p:nvSpPr>
        <p:spPr>
          <a:xfrm>
            <a:off x="1219201" y="1461758"/>
            <a:ext cx="1600200" cy="369332"/>
          </a:xfrm>
          <a:prstGeom prst="rect">
            <a:avLst/>
          </a:prstGeom>
          <a:noFill/>
        </p:spPr>
        <p:txBody>
          <a:bodyPr wrap="square" rtlCol="0">
            <a:spAutoFit/>
          </a:bodyPr>
          <a:lstStyle/>
          <a:p>
            <a:r>
              <a:rPr lang="en-IN" dirty="0">
                <a:solidFill>
                  <a:srgbClr val="C00000"/>
                </a:solidFill>
              </a:rPr>
              <a:t>New</a:t>
            </a:r>
          </a:p>
        </p:txBody>
      </p:sp>
    </p:spTree>
    <p:extLst>
      <p:ext uri="{BB962C8B-B14F-4D97-AF65-F5344CB8AC3E}">
        <p14:creationId xmlns:p14="http://schemas.microsoft.com/office/powerpoint/2010/main" val="723258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F18C2B-73EB-46A3-A6AB-9562AA7EAD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869" y="1258324"/>
            <a:ext cx="4220262" cy="2225611"/>
          </a:xfrm>
        </p:spPr>
      </p:pic>
      <p:sp>
        <p:nvSpPr>
          <p:cNvPr id="7" name="TextBox 6">
            <a:extLst>
              <a:ext uri="{FF2B5EF4-FFF2-40B4-BE49-F238E27FC236}">
                <a16:creationId xmlns:a16="http://schemas.microsoft.com/office/drawing/2014/main" id="{7B1E2E9E-D449-40BF-AE49-BAD6CB6F6C0F}"/>
              </a:ext>
            </a:extLst>
          </p:cNvPr>
          <p:cNvSpPr txBox="1"/>
          <p:nvPr/>
        </p:nvSpPr>
        <p:spPr>
          <a:xfrm>
            <a:off x="228600" y="3962400"/>
            <a:ext cx="3257209"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Customer purchased product, but model predicted it</a:t>
            </a:r>
          </a:p>
          <a:p>
            <a:r>
              <a:rPr lang="en-IN" sz="2000" dirty="0">
                <a:latin typeface="Times New Roman" panose="02020603050405020304" pitchFamily="18" charset="0"/>
                <a:cs typeface="Times New Roman" panose="02020603050405020304" pitchFamily="18" charset="0"/>
              </a:rPr>
              <a:t>as Not Purchase</a:t>
            </a:r>
          </a:p>
        </p:txBody>
      </p:sp>
      <p:sp>
        <p:nvSpPr>
          <p:cNvPr id="8" name="TextBox 7">
            <a:extLst>
              <a:ext uri="{FF2B5EF4-FFF2-40B4-BE49-F238E27FC236}">
                <a16:creationId xmlns:a16="http://schemas.microsoft.com/office/drawing/2014/main" id="{50EA7F0F-C094-4868-A768-14CB1D2BB9E1}"/>
              </a:ext>
            </a:extLst>
          </p:cNvPr>
          <p:cNvSpPr txBox="1"/>
          <p:nvPr/>
        </p:nvSpPr>
        <p:spPr>
          <a:xfrm>
            <a:off x="5772491" y="81538"/>
            <a:ext cx="3257209"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Customer did not Purchase but model predicted it as Purchase</a:t>
            </a:r>
          </a:p>
        </p:txBody>
      </p:sp>
      <p:sp>
        <p:nvSpPr>
          <p:cNvPr id="9" name="TextBox 8">
            <a:extLst>
              <a:ext uri="{FF2B5EF4-FFF2-40B4-BE49-F238E27FC236}">
                <a16:creationId xmlns:a16="http://schemas.microsoft.com/office/drawing/2014/main" id="{265779EE-73C8-4485-8424-97F4E1A078A8}"/>
              </a:ext>
            </a:extLst>
          </p:cNvPr>
          <p:cNvSpPr txBox="1"/>
          <p:nvPr/>
        </p:nvSpPr>
        <p:spPr>
          <a:xfrm>
            <a:off x="5772490" y="3823900"/>
            <a:ext cx="3257209"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Customer end with Purchase &amp;  Model predicted it as Purchase.</a:t>
            </a:r>
          </a:p>
        </p:txBody>
      </p:sp>
      <p:sp>
        <p:nvSpPr>
          <p:cNvPr id="10" name="TextBox 9">
            <a:extLst>
              <a:ext uri="{FF2B5EF4-FFF2-40B4-BE49-F238E27FC236}">
                <a16:creationId xmlns:a16="http://schemas.microsoft.com/office/drawing/2014/main" id="{95A9667D-DFDE-45B6-85EE-127842498A1D}"/>
              </a:ext>
            </a:extLst>
          </p:cNvPr>
          <p:cNvSpPr txBox="1"/>
          <p:nvPr/>
        </p:nvSpPr>
        <p:spPr>
          <a:xfrm>
            <a:off x="57492" y="81537"/>
            <a:ext cx="3257209"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Customer did Not Purchase &amp; Model predicted it as Not Purchase.</a:t>
            </a:r>
          </a:p>
        </p:txBody>
      </p:sp>
      <p:cxnSp>
        <p:nvCxnSpPr>
          <p:cNvPr id="12" name="Straight Arrow Connector 11">
            <a:extLst>
              <a:ext uri="{FF2B5EF4-FFF2-40B4-BE49-F238E27FC236}">
                <a16:creationId xmlns:a16="http://schemas.microsoft.com/office/drawing/2014/main" id="{B94D7B46-8EB5-4132-9ADC-87A4A2B27E37}"/>
              </a:ext>
            </a:extLst>
          </p:cNvPr>
          <p:cNvCxnSpPr>
            <a:cxnSpLocks/>
          </p:cNvCxnSpPr>
          <p:nvPr/>
        </p:nvCxnSpPr>
        <p:spPr bwMode="auto">
          <a:xfrm>
            <a:off x="2286000" y="779859"/>
            <a:ext cx="1284217" cy="1734741"/>
          </a:xfrm>
          <a:prstGeom prst="straightConnector1">
            <a:avLst/>
          </a:prstGeom>
          <a:ln>
            <a:solidFill>
              <a:srgbClr val="00B050"/>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6838E0A9-93B3-4857-BFB8-FB8EB6777C6D}"/>
              </a:ext>
            </a:extLst>
          </p:cNvPr>
          <p:cNvCxnSpPr>
            <a:cxnSpLocks/>
          </p:cNvCxnSpPr>
          <p:nvPr/>
        </p:nvCxnSpPr>
        <p:spPr bwMode="auto">
          <a:xfrm flipH="1" flipV="1">
            <a:off x="4876800" y="3034100"/>
            <a:ext cx="895690" cy="928300"/>
          </a:xfrm>
          <a:prstGeom prst="straightConnector1">
            <a:avLst/>
          </a:prstGeom>
          <a:ln>
            <a:solidFill>
              <a:srgbClr val="00B050"/>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5C15B0E3-70B0-4C95-8CA3-11D7BFC59A91}"/>
              </a:ext>
            </a:extLst>
          </p:cNvPr>
          <p:cNvCxnSpPr>
            <a:cxnSpLocks/>
          </p:cNvCxnSpPr>
          <p:nvPr/>
        </p:nvCxnSpPr>
        <p:spPr bwMode="auto">
          <a:xfrm flipV="1">
            <a:off x="2501588" y="3081911"/>
            <a:ext cx="1140279" cy="988346"/>
          </a:xfrm>
          <a:prstGeom prst="straightConnector1">
            <a:avLst/>
          </a:prstGeom>
          <a:ln>
            <a:solidFill>
              <a:srgbClr val="FF0000"/>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D667A2B9-7612-4DDB-BAA1-8262A867F405}"/>
              </a:ext>
            </a:extLst>
          </p:cNvPr>
          <p:cNvCxnSpPr>
            <a:cxnSpLocks/>
          </p:cNvCxnSpPr>
          <p:nvPr/>
        </p:nvCxnSpPr>
        <p:spPr bwMode="auto">
          <a:xfrm flipH="1">
            <a:off x="5181600" y="1004867"/>
            <a:ext cx="1444821" cy="1509733"/>
          </a:xfrm>
          <a:prstGeom prst="straightConnector1">
            <a:avLst/>
          </a:prstGeom>
          <a:ln>
            <a:solidFill>
              <a:srgbClr val="FF0000"/>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0603AF7B-5248-4E2B-8ABB-755170608190}"/>
              </a:ext>
            </a:extLst>
          </p:cNvPr>
          <p:cNvSpPr txBox="1"/>
          <p:nvPr/>
        </p:nvSpPr>
        <p:spPr>
          <a:xfrm>
            <a:off x="23495" y="2374025"/>
            <a:ext cx="205740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Not Purchase</a:t>
            </a:r>
          </a:p>
          <a:p>
            <a:r>
              <a:rPr lang="en-IN" sz="2000" dirty="0">
                <a:latin typeface="Times New Roman" panose="02020603050405020304" pitchFamily="18" charset="0"/>
                <a:cs typeface="Times New Roman" panose="02020603050405020304" pitchFamily="18" charset="0"/>
              </a:rPr>
              <a:t>Purchase</a:t>
            </a:r>
          </a:p>
        </p:txBody>
      </p:sp>
      <p:cxnSp>
        <p:nvCxnSpPr>
          <p:cNvPr id="14" name="Straight Arrow Connector 13">
            <a:extLst>
              <a:ext uri="{FF2B5EF4-FFF2-40B4-BE49-F238E27FC236}">
                <a16:creationId xmlns:a16="http://schemas.microsoft.com/office/drawing/2014/main" id="{3D677DEC-7629-45A1-A414-519AA083921B}"/>
              </a:ext>
            </a:extLst>
          </p:cNvPr>
          <p:cNvCxnSpPr>
            <a:cxnSpLocks/>
          </p:cNvCxnSpPr>
          <p:nvPr/>
        </p:nvCxnSpPr>
        <p:spPr bwMode="auto">
          <a:xfrm>
            <a:off x="1547495" y="2580937"/>
            <a:ext cx="1500505"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C6651E53-C3D8-42F2-8556-9CF543DDB147}"/>
              </a:ext>
            </a:extLst>
          </p:cNvPr>
          <p:cNvCxnSpPr>
            <a:cxnSpLocks/>
          </p:cNvCxnSpPr>
          <p:nvPr/>
        </p:nvCxnSpPr>
        <p:spPr bwMode="auto">
          <a:xfrm>
            <a:off x="1334135" y="2895600"/>
            <a:ext cx="1713865"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935445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9C6508E-3823-45FC-927A-E8A911E63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827" y="2209800"/>
            <a:ext cx="8276346" cy="1905000"/>
          </a:xfrm>
        </p:spPr>
      </p:pic>
      <p:sp>
        <p:nvSpPr>
          <p:cNvPr id="3" name="TextBox 2">
            <a:extLst>
              <a:ext uri="{FF2B5EF4-FFF2-40B4-BE49-F238E27FC236}">
                <a16:creationId xmlns:a16="http://schemas.microsoft.com/office/drawing/2014/main" id="{ACCC4A09-6156-4C39-8B6B-9EE9A5FC86FB}"/>
              </a:ext>
            </a:extLst>
          </p:cNvPr>
          <p:cNvSpPr txBox="1"/>
          <p:nvPr/>
        </p:nvSpPr>
        <p:spPr>
          <a:xfrm>
            <a:off x="0" y="3222088"/>
            <a:ext cx="205740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Not Purchase</a:t>
            </a:r>
          </a:p>
          <a:p>
            <a:r>
              <a:rPr lang="en-IN" sz="2000" dirty="0">
                <a:latin typeface="Times New Roman" panose="02020603050405020304" pitchFamily="18" charset="0"/>
                <a:cs typeface="Times New Roman" panose="02020603050405020304" pitchFamily="18" charset="0"/>
              </a:rPr>
              <a:t>Purchase</a:t>
            </a:r>
          </a:p>
        </p:txBody>
      </p:sp>
      <p:cxnSp>
        <p:nvCxnSpPr>
          <p:cNvPr id="7" name="Straight Arrow Connector 6">
            <a:extLst>
              <a:ext uri="{FF2B5EF4-FFF2-40B4-BE49-F238E27FC236}">
                <a16:creationId xmlns:a16="http://schemas.microsoft.com/office/drawing/2014/main" id="{8E2F3CF9-27D1-4DFC-AD6C-7BA362C44F36}"/>
              </a:ext>
            </a:extLst>
          </p:cNvPr>
          <p:cNvCxnSpPr/>
          <p:nvPr/>
        </p:nvCxnSpPr>
        <p:spPr bwMode="auto">
          <a:xfrm>
            <a:off x="1524000" y="3429000"/>
            <a:ext cx="762000"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8" name="Straight Arrow Connector 7">
            <a:extLst>
              <a:ext uri="{FF2B5EF4-FFF2-40B4-BE49-F238E27FC236}">
                <a16:creationId xmlns:a16="http://schemas.microsoft.com/office/drawing/2014/main" id="{554AABE4-EE2F-4CED-9981-501A30F27DBC}"/>
              </a:ext>
            </a:extLst>
          </p:cNvPr>
          <p:cNvCxnSpPr>
            <a:cxnSpLocks/>
          </p:cNvCxnSpPr>
          <p:nvPr/>
        </p:nvCxnSpPr>
        <p:spPr bwMode="auto">
          <a:xfrm>
            <a:off x="1219200" y="3733800"/>
            <a:ext cx="1066800"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A91D32D2-F8A3-4604-B35C-CE606C9045FF}"/>
              </a:ext>
            </a:extLst>
          </p:cNvPr>
          <p:cNvSpPr txBox="1"/>
          <p:nvPr/>
        </p:nvSpPr>
        <p:spPr>
          <a:xfrm>
            <a:off x="457200" y="833508"/>
            <a:ext cx="822960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Accuracy of Proposed Model : 90.42986861119473</a:t>
            </a:r>
          </a:p>
        </p:txBody>
      </p:sp>
    </p:spTree>
    <p:extLst>
      <p:ext uri="{BB962C8B-B14F-4D97-AF65-F5344CB8AC3E}">
        <p14:creationId xmlns:p14="http://schemas.microsoft.com/office/powerpoint/2010/main" val="3057402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E39BF-48AD-4B60-A017-40AFE331E9FF}"/>
              </a:ext>
            </a:extLst>
          </p:cNvPr>
          <p:cNvSpPr>
            <a:spLocks noGrp="1"/>
          </p:cNvSpPr>
          <p:nvPr>
            <p:ph idx="1"/>
          </p:nvPr>
        </p:nvSpPr>
        <p:spPr>
          <a:xfrm>
            <a:off x="762000" y="609600"/>
            <a:ext cx="7658100" cy="5334000"/>
          </a:xfrm>
        </p:spPr>
        <p:txBody>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Precision </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a ability of classifier to label Positive sample as positive and negative as negative.</a:t>
            </a:r>
          </a:p>
          <a:p>
            <a:pPr marL="0" indent="0" algn="ctr">
              <a:buNone/>
            </a:pPr>
            <a:r>
              <a:rPr lang="en-IN" sz="2000" dirty="0">
                <a:latin typeface="Times New Roman" panose="02020603050405020304" pitchFamily="18" charset="0"/>
                <a:cs typeface="Times New Roman" panose="02020603050405020304" pitchFamily="18" charset="0"/>
              </a:rPr>
              <a:t>Precision= TP/(TP+FP)</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Recall</a:t>
            </a:r>
          </a:p>
          <a:p>
            <a:r>
              <a:rPr lang="en-IN" sz="2000" dirty="0">
                <a:latin typeface="Times New Roman" panose="02020603050405020304" pitchFamily="18" charset="0"/>
                <a:cs typeface="Times New Roman" panose="02020603050405020304" pitchFamily="18" charset="0"/>
              </a:rPr>
              <a:t>It is a ability of finding all positive samples of the class.</a:t>
            </a:r>
          </a:p>
          <a:p>
            <a:pPr marL="0" indent="0" algn="ctr">
              <a:buNone/>
            </a:pPr>
            <a:r>
              <a:rPr lang="en-IN" sz="2000" dirty="0">
                <a:latin typeface="Times New Roman" panose="02020603050405020304" pitchFamily="18" charset="0"/>
                <a:cs typeface="Times New Roman" panose="02020603050405020304" pitchFamily="18" charset="0"/>
              </a:rPr>
              <a:t>Recall = TP/(TP+FP)</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F1-Score</a:t>
            </a:r>
          </a:p>
          <a:p>
            <a:r>
              <a:rPr lang="en-IN" sz="2000" dirty="0">
                <a:latin typeface="Times New Roman" panose="02020603050405020304" pitchFamily="18" charset="0"/>
                <a:cs typeface="Times New Roman" panose="02020603050405020304" pitchFamily="18" charset="0"/>
              </a:rPr>
              <a:t>Mean of Precision and Recall</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Support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It is the number of samples of true responses present in that class. (i.e. sum of both Positive and Negative samples of class)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824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751B-DF2C-450E-8A9C-3BB59437801F}"/>
              </a:ext>
            </a:extLst>
          </p:cNvPr>
          <p:cNvSpPr>
            <a:spLocks noGrp="1"/>
          </p:cNvSpPr>
          <p:nvPr>
            <p:ph type="title"/>
          </p:nvPr>
        </p:nvSpPr>
        <p:spPr>
          <a:xfrm>
            <a:off x="457200" y="152400"/>
            <a:ext cx="8229600" cy="1143000"/>
          </a:xfrm>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6A1EBFB-7A2E-4E0A-AC56-9874EFE26E0E}"/>
              </a:ext>
            </a:extLst>
          </p:cNvPr>
          <p:cNvSpPr>
            <a:spLocks noGrp="1"/>
          </p:cNvSpPr>
          <p:nvPr>
            <p:ph idx="1"/>
          </p:nvPr>
        </p:nvSpPr>
        <p:spPr>
          <a:xfrm>
            <a:off x="762000" y="1752600"/>
            <a:ext cx="7620000" cy="4343400"/>
          </a:xfrm>
        </p:spPr>
        <p:txBody>
          <a:bodyPr/>
          <a:lstStyle/>
          <a:p>
            <a:r>
              <a:rPr lang="en-IN" sz="2000" dirty="0">
                <a:latin typeface="Times New Roman" panose="02020603050405020304" pitchFamily="18" charset="0"/>
                <a:cs typeface="Times New Roman" panose="02020603050405020304" pitchFamily="18" charset="0"/>
              </a:rPr>
              <a:t>To conclude with the analysis, we have understood that customers purchase chances are more if Bounce Rate is below 0.050 and exit Rate below 0.075.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Chances of product purchase is high if ProductRelated Duration is between 0-30000 seconds and ProductRelated pages are between 0-300. </a:t>
            </a:r>
          </a:p>
        </p:txBody>
      </p:sp>
    </p:spTree>
    <p:extLst>
      <p:ext uri="{BB962C8B-B14F-4D97-AF65-F5344CB8AC3E}">
        <p14:creationId xmlns:p14="http://schemas.microsoft.com/office/powerpoint/2010/main" val="415735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EB49-9817-41D4-9B30-BBE392AA7445}"/>
              </a:ext>
            </a:extLst>
          </p:cNvPr>
          <p:cNvSpPr>
            <a:spLocks noGrp="1"/>
          </p:cNvSpPr>
          <p:nvPr>
            <p:ph type="ctrTitle"/>
          </p:nvPr>
        </p:nvSpPr>
        <p:spPr>
          <a:xfrm>
            <a:off x="914400" y="23446"/>
            <a:ext cx="7772400" cy="1470025"/>
          </a:xfrm>
        </p:spPr>
        <p:txBody>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277B89E2-9EBF-42E9-9A0E-BD369DB5BF56}"/>
              </a:ext>
            </a:extLst>
          </p:cNvPr>
          <p:cNvSpPr>
            <a:spLocks noGrp="1"/>
          </p:cNvSpPr>
          <p:nvPr>
            <p:ph type="subTitle" idx="1"/>
          </p:nvPr>
        </p:nvSpPr>
        <p:spPr>
          <a:xfrm>
            <a:off x="76200" y="1295400"/>
            <a:ext cx="8991600" cy="4343400"/>
          </a:xfrm>
        </p:spPr>
        <p:txBody>
          <a:bodyPr/>
          <a:lstStyle/>
          <a:p>
            <a:pPr marL="342900" indent="-342900" algn="l">
              <a:buFont typeface="Wingdings" panose="05000000000000000000" pitchFamily="2" charset="2"/>
              <a:buChar char="Ø"/>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What is customer behaviour prediction?</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It is a process of identifying common behaviour among the group of customers.</a:t>
            </a:r>
          </a:p>
          <a:p>
            <a:pPr algn="l"/>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Why it is needed?</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It is used to retain valued customers and retaining current customer of organization is cheaper as compared to attracting new customers. </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Customer Relationship Management.</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Finding how customer spends their time on online shopping websites,  how much time it spends on searching for items, most frequent items bought, quantity of items bought.</a:t>
            </a:r>
          </a:p>
        </p:txBody>
      </p:sp>
    </p:spTree>
    <p:extLst>
      <p:ext uri="{BB962C8B-B14F-4D97-AF65-F5344CB8AC3E}">
        <p14:creationId xmlns:p14="http://schemas.microsoft.com/office/powerpoint/2010/main" val="4127920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646B-1DA0-4570-8AC2-A365ADA3647B}"/>
              </a:ext>
            </a:extLst>
          </p:cNvPr>
          <p:cNvSpPr>
            <a:spLocks noGrp="1"/>
          </p:cNvSpPr>
          <p:nvPr>
            <p:ph type="title"/>
          </p:nvPr>
        </p:nvSpPr>
        <p:spPr/>
        <p:txBody>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68903CF-50CB-44E5-8669-1E7DA6CA1A41}"/>
              </a:ext>
            </a:extLst>
          </p:cNvPr>
          <p:cNvSpPr>
            <a:spLocks noGrp="1"/>
          </p:cNvSpPr>
          <p:nvPr>
            <p:ph idx="1"/>
          </p:nvPr>
        </p:nvSpPr>
        <p:spPr>
          <a:xfrm>
            <a:off x="433754" y="1828800"/>
            <a:ext cx="8229600" cy="3886200"/>
          </a:xfrm>
        </p:spPr>
        <p:txBody>
          <a:bodyPr/>
          <a:lstStyle/>
          <a:p>
            <a:r>
              <a:rPr lang="en-IN" sz="2000" dirty="0">
                <a:latin typeface="Times New Roman" panose="02020603050405020304" pitchFamily="18" charset="0"/>
                <a:cs typeface="Times New Roman" panose="02020603050405020304" pitchFamily="18" charset="0"/>
              </a:rPr>
              <a:t>During data analysis, we observed that customers have preferred Operating System 1,2,3,4 is most frequently used in all region.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Browser 2 is used by many customers.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Finally, we understood that online purchasing must be emphasized and improved more among New customers (Type 0) and other (Type 1) customers whereas the use of promo codes must be emphasized with both Visitor Types.</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072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B50A-CBB0-4462-9AAC-3A1F13E065AA}"/>
              </a:ext>
            </a:extLst>
          </p:cNvPr>
          <p:cNvSpPr>
            <a:spLocks noGrp="1"/>
          </p:cNvSpPr>
          <p:nvPr>
            <p:ph type="title"/>
          </p:nvPr>
        </p:nvSpPr>
        <p:spPr/>
        <p:txBody>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8326BC62-F0AF-474D-8DD6-415F9C7A559E}"/>
              </a:ext>
            </a:extLst>
          </p:cNvPr>
          <p:cNvSpPr>
            <a:spLocks noGrp="1"/>
          </p:cNvSpPr>
          <p:nvPr>
            <p:ph idx="1"/>
          </p:nvPr>
        </p:nvSpPr>
        <p:spPr/>
        <p:txBody>
          <a:bodyPr/>
          <a:lstStyle/>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Suggesting promotional tools for improving the sales profit.</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Predicting which products the customer buy most and providing marketing strategies for improving the sales.</a:t>
            </a:r>
          </a:p>
        </p:txBody>
      </p:sp>
    </p:spTree>
    <p:extLst>
      <p:ext uri="{BB962C8B-B14F-4D97-AF65-F5344CB8AC3E}">
        <p14:creationId xmlns:p14="http://schemas.microsoft.com/office/powerpoint/2010/main" val="3164091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6E2E-DBD2-4476-9D10-21B7B6DD05DE}"/>
              </a:ext>
            </a:extLst>
          </p:cNvPr>
          <p:cNvSpPr>
            <a:spLocks noGrp="1"/>
          </p:cNvSpPr>
          <p:nvPr>
            <p:ph type="title"/>
          </p:nvPr>
        </p:nvSpPr>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3EF4C58-D81D-441E-8D9F-8E304167CF2A}"/>
              </a:ext>
            </a:extLst>
          </p:cNvPr>
          <p:cNvSpPr>
            <a:spLocks noGrp="1"/>
          </p:cNvSpPr>
          <p:nvPr>
            <p:ph idx="1"/>
          </p:nvPr>
        </p:nvSpPr>
        <p:spPr>
          <a:xfrm>
            <a:off x="76200" y="1333500"/>
            <a:ext cx="8991600" cy="4191000"/>
          </a:xfrm>
        </p:spPr>
        <p:txBody>
          <a:bodyPr/>
          <a:lstStyle/>
          <a:p>
            <a:pPr>
              <a:buFont typeface="+mj-lt"/>
              <a:buAutoNum type="arabicPeriod"/>
            </a:pPr>
            <a:r>
              <a:rPr lang="en-IN" sz="1800" dirty="0" err="1">
                <a:latin typeface="Times New Roman" panose="02020603050405020304" pitchFamily="18" charset="0"/>
                <a:cs typeface="Times New Roman" panose="02020603050405020304" pitchFamily="18" charset="0"/>
              </a:rPr>
              <a:t>Dr.K</a:t>
            </a:r>
            <a:r>
              <a:rPr lang="en-IN" sz="1800" dirty="0">
                <a:latin typeface="Times New Roman" panose="02020603050405020304" pitchFamily="18" charset="0"/>
                <a:cs typeface="Times New Roman" panose="02020603050405020304" pitchFamily="18" charset="0"/>
              </a:rPr>
              <a:t>. Maheswari and </a:t>
            </a:r>
            <a:r>
              <a:rPr lang="en-IN" sz="1800" dirty="0" err="1">
                <a:latin typeface="Times New Roman" panose="02020603050405020304" pitchFamily="18" charset="0"/>
                <a:cs typeface="Times New Roman" panose="02020603050405020304" pitchFamily="18" charset="0"/>
              </a:rPr>
              <a:t>P.Packia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Amutha</a:t>
            </a:r>
            <a:r>
              <a:rPr lang="en-IN" sz="1800" dirty="0">
                <a:latin typeface="Times New Roman" panose="02020603050405020304" pitchFamily="18" charset="0"/>
                <a:cs typeface="Times New Roman" panose="02020603050405020304" pitchFamily="18" charset="0"/>
              </a:rPr>
              <a:t> Priya, “Predicting Customer  </a:t>
            </a:r>
            <a:r>
              <a:rPr lang="en-IN" sz="1800" dirty="0" err="1">
                <a:latin typeface="Times New Roman" panose="02020603050405020304" pitchFamily="18" charset="0"/>
                <a:cs typeface="Times New Roman" panose="02020603050405020304" pitchFamily="18" charset="0"/>
              </a:rPr>
              <a:t>Behavior</a:t>
            </a:r>
            <a:r>
              <a:rPr lang="en-IN" sz="1800" dirty="0">
                <a:latin typeface="Times New Roman" panose="02020603050405020304" pitchFamily="18" charset="0"/>
                <a:cs typeface="Times New Roman" panose="02020603050405020304" pitchFamily="18" charset="0"/>
              </a:rPr>
              <a:t> in Online Shopping Using SVM Classier", 2017 IEEE INTERNATIONAL CONFERENCE ON INTELLIGENT TECHNIQUES IN CONTROL, OPTIMIZATION AND SIGNAL PROCESSING.</a:t>
            </a:r>
          </a:p>
          <a:p>
            <a:pPr>
              <a:buFont typeface="+mj-lt"/>
              <a:buAutoNum type="arabicPeriod"/>
            </a:pPr>
            <a:r>
              <a:rPr lang="en-IN" sz="1800" dirty="0" err="1">
                <a:latin typeface="Times New Roman" panose="02020603050405020304" pitchFamily="18" charset="0"/>
                <a:cs typeface="Times New Roman" panose="02020603050405020304" pitchFamily="18" charset="0"/>
              </a:rPr>
              <a:t>Farshid</a:t>
            </a:r>
            <a:r>
              <a:rPr lang="en-IN" sz="1800" dirty="0">
                <a:latin typeface="Times New Roman" panose="02020603050405020304" pitchFamily="18" charset="0"/>
                <a:cs typeface="Times New Roman" panose="02020603050405020304" pitchFamily="18" charset="0"/>
              </a:rPr>
              <a:t> Abdi and </a:t>
            </a:r>
            <a:r>
              <a:rPr lang="en-IN" sz="1800" dirty="0" err="1">
                <a:latin typeface="Times New Roman" panose="02020603050405020304" pitchFamily="18" charset="0"/>
                <a:cs typeface="Times New Roman" panose="02020603050405020304" pitchFamily="18" charset="0"/>
              </a:rPr>
              <a:t>Shaghayegh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Abolmakarem</a:t>
            </a:r>
            <a:r>
              <a:rPr lang="en-IN" sz="1800" dirty="0">
                <a:latin typeface="Times New Roman" panose="02020603050405020304" pitchFamily="18" charset="0"/>
                <a:cs typeface="Times New Roman" panose="02020603050405020304" pitchFamily="18" charset="0"/>
              </a:rPr>
              <a:t>, “Customer </a:t>
            </a:r>
            <a:r>
              <a:rPr lang="en-IN" sz="1800" dirty="0" err="1">
                <a:latin typeface="Times New Roman" panose="02020603050405020304" pitchFamily="18" charset="0"/>
                <a:cs typeface="Times New Roman" panose="02020603050405020304" pitchFamily="18" charset="0"/>
              </a:rPr>
              <a:t>Behavior</a:t>
            </a:r>
            <a:r>
              <a:rPr lang="en-IN" sz="1800" dirty="0">
                <a:latin typeface="Times New Roman" panose="02020603050405020304" pitchFamily="18" charset="0"/>
                <a:cs typeface="Times New Roman" panose="02020603050405020304" pitchFamily="18" charset="0"/>
              </a:rPr>
              <a:t> Mining Framework (CBMF) using clustering and classification techniques", Journal of Industrial Engineering International. Received: 4 June 2017 / Accepted: 2 August 2018.</a:t>
            </a:r>
          </a:p>
          <a:p>
            <a:pPr>
              <a:buFont typeface="+mj-lt"/>
              <a:buAutoNum type="arabicPeriod"/>
            </a:pPr>
            <a:r>
              <a:rPr lang="en-IN" sz="1800" dirty="0" err="1">
                <a:latin typeface="Times New Roman" panose="02020603050405020304" pitchFamily="18" charset="0"/>
                <a:cs typeface="Times New Roman" panose="02020603050405020304" pitchFamily="18" charset="0"/>
              </a:rPr>
              <a:t>Femina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Bahari</a:t>
            </a:r>
            <a:r>
              <a:rPr lang="en-IN" sz="1800" dirty="0">
                <a:latin typeface="Times New Roman" panose="02020603050405020304" pitchFamily="18" charset="0"/>
                <a:cs typeface="Times New Roman" panose="02020603050405020304" pitchFamily="18" charset="0"/>
              </a:rPr>
              <a:t> T and </a:t>
            </a:r>
            <a:r>
              <a:rPr lang="en-IN" sz="1800" dirty="0" err="1">
                <a:latin typeface="Times New Roman" panose="02020603050405020304" pitchFamily="18" charset="0"/>
                <a:cs typeface="Times New Roman" panose="02020603050405020304" pitchFamily="18" charset="0"/>
              </a:rPr>
              <a:t>Sudheep</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Elayidom</a:t>
            </a:r>
            <a:r>
              <a:rPr lang="en-IN" sz="1800" dirty="0">
                <a:latin typeface="Times New Roman" panose="02020603050405020304" pitchFamily="18" charset="0"/>
                <a:cs typeface="Times New Roman" panose="02020603050405020304" pitchFamily="18" charset="0"/>
              </a:rPr>
              <a:t> M., “An </a:t>
            </a:r>
            <a:r>
              <a:rPr lang="en-IN" sz="1800" dirty="0" err="1">
                <a:latin typeface="Times New Roman" panose="02020603050405020304" pitchFamily="18" charset="0"/>
                <a:cs typeface="Times New Roman" panose="02020603050405020304" pitchFamily="18" charset="0"/>
              </a:rPr>
              <a:t>Eficient</a:t>
            </a:r>
            <a:r>
              <a:rPr lang="en-IN" sz="1800" dirty="0">
                <a:latin typeface="Times New Roman" panose="02020603050405020304" pitchFamily="18" charset="0"/>
                <a:cs typeface="Times New Roman" panose="02020603050405020304" pitchFamily="18" charset="0"/>
              </a:rPr>
              <a:t> CRM-Data Mining Framework for the Prediction of Customer Behaviour", International Conference on Information and Communication Technologies (ICICT 2014).</a:t>
            </a:r>
          </a:p>
          <a:p>
            <a:pPr>
              <a:buFont typeface="+mj-lt"/>
              <a:buAutoNum type="arabicPeriod"/>
            </a:pPr>
            <a:r>
              <a:rPr lang="en-IN" sz="1800" dirty="0">
                <a:solidFill>
                  <a:schemeClr val="accent2">
                    <a:lumMod val="7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https://www.geeksforgeeks.org/ml-label-encoding-of-datasets-in-python/</a:t>
            </a: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mj-lt"/>
              <a:buAutoNum type="arabicPeriod"/>
            </a:pPr>
            <a:r>
              <a:rPr lang="en-IN" sz="1800" dirty="0">
                <a:solidFill>
                  <a:schemeClr val="accent2">
                    <a:lumMod val="7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https://archive.ics.uci.edu/ml/datasets/Online+Shoppers+Purchasing+Intention+Datase</a:t>
            </a:r>
            <a:r>
              <a:rPr lang="en-IN" sz="18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862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6E2E-DBD2-4476-9D10-21B7B6DD05DE}"/>
              </a:ext>
            </a:extLst>
          </p:cNvPr>
          <p:cNvSpPr>
            <a:spLocks noGrp="1"/>
          </p:cNvSpPr>
          <p:nvPr>
            <p:ph type="title"/>
          </p:nvPr>
        </p:nvSpPr>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3EF4C58-D81D-441E-8D9F-8E304167CF2A}"/>
              </a:ext>
            </a:extLst>
          </p:cNvPr>
          <p:cNvSpPr>
            <a:spLocks noGrp="1"/>
          </p:cNvSpPr>
          <p:nvPr>
            <p:ph idx="1"/>
          </p:nvPr>
        </p:nvSpPr>
        <p:spPr>
          <a:xfrm>
            <a:off x="76200" y="1333500"/>
            <a:ext cx="8991600" cy="4191000"/>
          </a:xfrm>
        </p:spPr>
        <p:txBody>
          <a:bodyPr/>
          <a:lstStyle/>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buFont typeface="+mj-lt"/>
              <a:buAutoNum type="arabicPeriod" startAt="6"/>
            </a:pPr>
            <a:r>
              <a:rPr lang="en-IN" sz="1800" dirty="0">
                <a:latin typeface="Times New Roman" panose="02020603050405020304" pitchFamily="18" charset="0"/>
                <a:cs typeface="Times New Roman" panose="02020603050405020304" pitchFamily="18" charset="0"/>
              </a:rPr>
              <a:t>Mahendra Pratap Yadav, </a:t>
            </a:r>
            <a:r>
              <a:rPr lang="en-IN" sz="1800" dirty="0" err="1">
                <a:latin typeface="Times New Roman" panose="02020603050405020304" pitchFamily="18" charset="0"/>
                <a:cs typeface="Times New Roman" panose="02020603050405020304" pitchFamily="18" charset="0"/>
              </a:rPr>
              <a:t>Mhd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Feeroz</a:t>
            </a:r>
            <a:r>
              <a:rPr lang="en-IN" sz="1800" dirty="0">
                <a:latin typeface="Times New Roman" panose="02020603050405020304" pitchFamily="18" charset="0"/>
                <a:cs typeface="Times New Roman" panose="02020603050405020304" pitchFamily="18" charset="0"/>
              </a:rPr>
              <a:t> and Vinod Kumar Yadav, “Mining the customer  behaviour using web usage mining in e-commerce", ICCCNT'12 26th 2Sdl July 2012, Coimbatore, India.</a:t>
            </a:r>
          </a:p>
          <a:p>
            <a:pPr>
              <a:buFont typeface="+mj-lt"/>
              <a:buAutoNum type="arabicPeriod" startAt="6"/>
            </a:pPr>
            <a:r>
              <a:rPr lang="en-US" sz="1800" dirty="0">
                <a:latin typeface="Times New Roman" panose="02020603050405020304" pitchFamily="18" charset="0"/>
                <a:cs typeface="Times New Roman" panose="02020603050405020304" pitchFamily="18" charset="0"/>
              </a:rPr>
              <a:t>Pooja Sharma, </a:t>
            </a:r>
            <a:r>
              <a:rPr lang="en-US" sz="1800" dirty="0" err="1">
                <a:latin typeface="Times New Roman" panose="02020603050405020304" pitchFamily="18" charset="0"/>
                <a:cs typeface="Times New Roman" panose="02020603050405020304" pitchFamily="18" charset="0"/>
              </a:rPr>
              <a:t>Vidyalakshmi</a:t>
            </a:r>
            <a:r>
              <a:rPr lang="en-US" sz="1800" dirty="0">
                <a:latin typeface="Times New Roman" panose="02020603050405020304" pitchFamily="18" charset="0"/>
                <a:cs typeface="Times New Roman" panose="02020603050405020304" pitchFamily="18" charset="0"/>
              </a:rPr>
              <a:t> Nair, </a:t>
            </a:r>
            <a:r>
              <a:rPr lang="en-US" sz="1800" dirty="0" err="1">
                <a:latin typeface="Times New Roman" panose="02020603050405020304" pitchFamily="18" charset="0"/>
                <a:cs typeface="Times New Roman" panose="02020603050405020304" pitchFamily="18" charset="0"/>
              </a:rPr>
              <a:t>Amalendu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Jyotishi</a:t>
            </a:r>
            <a:r>
              <a:rPr lang="en-US" sz="1800" dirty="0">
                <a:latin typeface="Times New Roman" panose="02020603050405020304" pitchFamily="18" charset="0"/>
                <a:cs typeface="Times New Roman" panose="02020603050405020304" pitchFamily="18" charset="0"/>
              </a:rPr>
              <a:t>, “Patterns of Online Grocery Shopping in India: An Empirical Study", CONIAAC '14, October 10 - 11 2014, </a:t>
            </a:r>
            <a:r>
              <a:rPr lang="en-US" sz="1800" dirty="0" err="1">
                <a:latin typeface="Times New Roman" panose="02020603050405020304" pitchFamily="18" charset="0"/>
                <a:cs typeface="Times New Roman" panose="02020603050405020304" pitchFamily="18" charset="0"/>
              </a:rPr>
              <a:t>Amritapuri</a:t>
            </a:r>
            <a:r>
              <a:rPr lang="en-US" sz="1800" dirty="0">
                <a:latin typeface="Times New Roman" panose="02020603050405020304" pitchFamily="18" charset="0"/>
                <a:cs typeface="Times New Roman" panose="02020603050405020304" pitchFamily="18" charset="0"/>
              </a:rPr>
              <a:t>, India.</a:t>
            </a:r>
          </a:p>
          <a:p>
            <a:pPr>
              <a:buFont typeface="+mj-lt"/>
              <a:buAutoNum type="arabicPeriod" startAt="6"/>
            </a:pPr>
            <a:r>
              <a:rPr lang="en-US" sz="1800" dirty="0">
                <a:latin typeface="Times New Roman" panose="02020603050405020304" pitchFamily="18" charset="0"/>
                <a:cs typeface="Times New Roman" panose="02020603050405020304" pitchFamily="18" charset="0"/>
              </a:rPr>
              <a:t>Ge </a:t>
            </a:r>
            <a:r>
              <a:rPr lang="en-US" sz="1800" dirty="0" err="1">
                <a:latin typeface="Times New Roman" panose="02020603050405020304" pitchFamily="18" charset="0"/>
                <a:cs typeface="Times New Roman" panose="02020603050405020304" pitchFamily="18" charset="0"/>
              </a:rPr>
              <a:t>Yunshengi</a:t>
            </a:r>
            <a:r>
              <a:rPr lang="en-US" sz="1800" dirty="0">
                <a:latin typeface="Times New Roman" panose="02020603050405020304" pitchFamily="18" charset="0"/>
                <a:cs typeface="Times New Roman" panose="02020603050405020304" pitchFamily="18" charset="0"/>
              </a:rPr>
              <a:t>, Zhang Qianqian and Kong </a:t>
            </a:r>
            <a:r>
              <a:rPr lang="en-US" sz="1800" dirty="0" err="1">
                <a:latin typeface="Times New Roman" panose="02020603050405020304" pitchFamily="18" charset="0"/>
                <a:cs typeface="Times New Roman" panose="02020603050405020304" pitchFamily="18" charset="0"/>
              </a:rPr>
              <a:t>Jie</a:t>
            </a:r>
            <a:r>
              <a:rPr lang="en-US" sz="1800" dirty="0">
                <a:latin typeface="Times New Roman" panose="02020603050405020304" pitchFamily="18" charset="0"/>
                <a:cs typeface="Times New Roman" panose="02020603050405020304" pitchFamily="18" charset="0"/>
              </a:rPr>
              <a:t>, “Research on the prediction of user behavior based on neural network", ICIIP '18, May 1920, 2018, Guilin, China.24</a:t>
            </a:r>
          </a:p>
          <a:p>
            <a:pPr>
              <a:buFont typeface="+mj-lt"/>
              <a:buAutoNum type="arabicPeriod" startAt="6"/>
            </a:pPr>
            <a:r>
              <a:rPr lang="en-US" sz="1800" dirty="0" err="1">
                <a:latin typeface="Times New Roman" panose="02020603050405020304" pitchFamily="18" charset="0"/>
                <a:cs typeface="Times New Roman" panose="02020603050405020304" pitchFamily="18" charset="0"/>
              </a:rPr>
              <a:t>M.N.Saroja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S.Kannan,K.R</a:t>
            </a:r>
            <a:r>
              <a:rPr lang="en-US" sz="1800" dirty="0">
                <a:latin typeface="Times New Roman" panose="02020603050405020304" pitchFamily="18" charset="0"/>
                <a:cs typeface="Times New Roman" panose="02020603050405020304" pitchFamily="18" charset="0"/>
              </a:rPr>
              <a:t>. Baskaran, “</a:t>
            </a:r>
            <a:r>
              <a:rPr lang="en-US" sz="1800" dirty="0" err="1">
                <a:latin typeface="Times New Roman" panose="02020603050405020304" pitchFamily="18" charset="0"/>
                <a:cs typeface="Times New Roman" panose="02020603050405020304" pitchFamily="18" charset="0"/>
              </a:rPr>
              <a:t>Analysing</a:t>
            </a:r>
            <a:r>
              <a:rPr lang="en-US" sz="1800" dirty="0">
                <a:latin typeface="Times New Roman" panose="02020603050405020304" pitchFamily="18" charset="0"/>
                <a:cs typeface="Times New Roman" panose="02020603050405020304" pitchFamily="18" charset="0"/>
              </a:rPr>
              <a:t> the Purchase Behavior of a Customer for Improving the Sales of a Product", International Journal of Recent Technology and Engineering (IJRTE) ISSN: 2277-3878, Volume-7 Issue-4S, November 2018.</a:t>
            </a:r>
          </a:p>
          <a:p>
            <a:pPr>
              <a:buFont typeface="+mj-lt"/>
              <a:buAutoNum type="arabicPeriod" startAt="6"/>
            </a:pPr>
            <a:r>
              <a:rPr lang="en-US" sz="1800" dirty="0">
                <a:latin typeface="Times New Roman" panose="02020603050405020304" pitchFamily="18" charset="0"/>
                <a:cs typeface="Times New Roman" panose="02020603050405020304" pitchFamily="18" charset="0"/>
                <a:hlinkClick r:id="rId2"/>
              </a:rPr>
              <a:t>https://www.geeksforgeeks.org/confusion-matrix-machine-learning/</a:t>
            </a:r>
            <a:r>
              <a:rPr lang="en-US" sz="1800" dirty="0">
                <a:latin typeface="Times New Roman" panose="02020603050405020304" pitchFamily="18" charset="0"/>
                <a:cs typeface="Times New Roman" panose="02020603050405020304" pitchFamily="18" charset="0"/>
              </a:rPr>
              <a:t> </a:t>
            </a:r>
          </a:p>
          <a:p>
            <a:pPr>
              <a:buFont typeface="+mj-lt"/>
              <a:buAutoNum type="arabicPeriod" startAt="6"/>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92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6E2E-DBD2-4476-9D10-21B7B6DD05DE}"/>
              </a:ext>
            </a:extLst>
          </p:cNvPr>
          <p:cNvSpPr>
            <a:spLocks noGrp="1"/>
          </p:cNvSpPr>
          <p:nvPr>
            <p:ph type="title"/>
          </p:nvPr>
        </p:nvSpPr>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3EF4C58-D81D-441E-8D9F-8E304167CF2A}"/>
              </a:ext>
            </a:extLst>
          </p:cNvPr>
          <p:cNvSpPr>
            <a:spLocks noGrp="1"/>
          </p:cNvSpPr>
          <p:nvPr>
            <p:ph idx="1"/>
          </p:nvPr>
        </p:nvSpPr>
        <p:spPr>
          <a:xfrm>
            <a:off x="76200" y="1333500"/>
            <a:ext cx="8991600" cy="4191000"/>
          </a:xfrm>
        </p:spPr>
        <p:txBody>
          <a:bodyPr/>
          <a:lstStyle/>
          <a:p>
            <a:pPr>
              <a:buFont typeface="+mj-lt"/>
              <a:buAutoNum type="arabicPeriod" startAt="11"/>
            </a:pPr>
            <a:r>
              <a:rPr lang="en-US" sz="1800" dirty="0" err="1">
                <a:latin typeface="Times New Roman" panose="02020603050405020304" pitchFamily="18" charset="0"/>
                <a:cs typeface="Times New Roman" panose="02020603050405020304" pitchFamily="18" charset="0"/>
              </a:rPr>
              <a:t>RanaAlaa</a:t>
            </a:r>
            <a:r>
              <a:rPr lang="en-US" sz="1800" dirty="0">
                <a:latin typeface="Times New Roman" panose="02020603050405020304" pitchFamily="18" charset="0"/>
                <a:cs typeface="Times New Roman" panose="02020603050405020304" pitchFamily="18" charset="0"/>
              </a:rPr>
              <a:t> El-</a:t>
            </a:r>
            <a:r>
              <a:rPr lang="en-US" sz="1800" dirty="0" err="1">
                <a:latin typeface="Times New Roman" panose="02020603050405020304" pitchFamily="18" charset="0"/>
                <a:cs typeface="Times New Roman" panose="02020603050405020304" pitchFamily="18" charset="0"/>
              </a:rPr>
              <a:t>DeenAhmeda</a:t>
            </a:r>
            <a:r>
              <a:rPr lang="en-US" sz="1800" dirty="0">
                <a:latin typeface="Times New Roman" panose="02020603050405020304" pitchFamily="18" charset="0"/>
                <a:cs typeface="Times New Roman" panose="02020603050405020304" pitchFamily="18" charset="0"/>
              </a:rPr>
              <a:t>, M. </a:t>
            </a:r>
            <a:r>
              <a:rPr lang="en-US" sz="1800" dirty="0" err="1">
                <a:latin typeface="Times New Roman" panose="02020603050405020304" pitchFamily="18" charset="0"/>
                <a:cs typeface="Times New Roman" panose="02020603050405020304" pitchFamily="18" charset="0"/>
              </a:rPr>
              <a:t>ElemamShehaba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ShereenMorsya</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Nermeen-Mekawiea</a:t>
            </a:r>
            <a:r>
              <a:rPr lang="en-US" sz="1800" dirty="0">
                <a:latin typeface="Times New Roman" panose="02020603050405020304" pitchFamily="18" charset="0"/>
                <a:cs typeface="Times New Roman" panose="02020603050405020304" pitchFamily="18" charset="0"/>
              </a:rPr>
              <a:t>, ”Performance Study of Classification Algorithms for Consumer Online Shopping Attitudes and Behavior Using Data Mining", (CSNT), 2015 Fifth International IEEE Conference on 4-6 April 2015, Electronic ISBN: 978-1-4799-1797-6, </a:t>
            </a:r>
            <a:r>
              <a:rPr lang="en-US" sz="1800" dirty="0" err="1">
                <a:latin typeface="Times New Roman" panose="02020603050405020304" pitchFamily="18" charset="0"/>
                <a:cs typeface="Times New Roman" panose="02020603050405020304" pitchFamily="18" charset="0"/>
              </a:rPr>
              <a:t>Printon</a:t>
            </a:r>
            <a:r>
              <a:rPr lang="en-US" sz="1800" dirty="0">
                <a:latin typeface="Times New Roman" panose="02020603050405020304" pitchFamily="18" charset="0"/>
                <a:cs typeface="Times New Roman" panose="02020603050405020304" pitchFamily="18" charset="0"/>
              </a:rPr>
              <a:t> Demand (</a:t>
            </a:r>
            <a:r>
              <a:rPr lang="en-US" sz="1800" dirty="0" err="1">
                <a:latin typeface="Times New Roman" panose="02020603050405020304" pitchFamily="18" charset="0"/>
                <a:cs typeface="Times New Roman" panose="02020603050405020304" pitchFamily="18" charset="0"/>
              </a:rPr>
              <a:t>PoD</a:t>
            </a:r>
            <a:r>
              <a:rPr lang="en-US" sz="1800" dirty="0">
                <a:latin typeface="Times New Roman" panose="02020603050405020304" pitchFamily="18" charset="0"/>
                <a:cs typeface="Times New Roman" panose="02020603050405020304" pitchFamily="18" charset="0"/>
              </a:rPr>
              <a:t>) ISBN: 978-1-4799-1798-3.</a:t>
            </a:r>
          </a:p>
          <a:p>
            <a:pPr>
              <a:buFont typeface="+mj-lt"/>
              <a:buAutoNum type="arabicPeriod" startAt="11"/>
            </a:pPr>
            <a:r>
              <a:rPr lang="en-IN" sz="1800" dirty="0">
                <a:latin typeface="Times New Roman" panose="02020603050405020304" pitchFamily="18" charset="0"/>
                <a:cs typeface="Times New Roman" panose="02020603050405020304" pitchFamily="18" charset="0"/>
                <a:hlinkClick r:id="rId2"/>
              </a:rPr>
              <a:t>https://scikit-learn.org/stable/modules/generated/sklearn.metrics.precision recall </a:t>
            </a:r>
            <a:r>
              <a:rPr lang="en-IN" sz="1800" dirty="0" err="1">
                <a:latin typeface="Times New Roman" panose="02020603050405020304" pitchFamily="18" charset="0"/>
                <a:cs typeface="Times New Roman" panose="02020603050405020304" pitchFamily="18" charset="0"/>
                <a:hlinkClick r:id="rId2"/>
              </a:rPr>
              <a:t>fscore</a:t>
            </a:r>
            <a:r>
              <a:rPr lang="en-IN" sz="1800" dirty="0">
                <a:latin typeface="Times New Roman" panose="02020603050405020304" pitchFamily="18" charset="0"/>
                <a:cs typeface="Times New Roman" panose="02020603050405020304" pitchFamily="18" charset="0"/>
                <a:hlinkClick r:id="rId2"/>
              </a:rPr>
              <a:t> support.html</a:t>
            </a:r>
            <a:r>
              <a:rPr lang="en-IN"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buFont typeface="+mj-lt"/>
              <a:buAutoNum type="arabicPeriod" startAt="11"/>
            </a:pPr>
            <a:r>
              <a:rPr lang="en-US" sz="1800" dirty="0">
                <a:latin typeface="Times New Roman" panose="02020603050405020304" pitchFamily="18" charset="0"/>
                <a:cs typeface="Times New Roman" panose="02020603050405020304" pitchFamily="18" charset="0"/>
                <a:hlinkClick r:id="rId3"/>
              </a:rPr>
              <a:t>https://www.geeksforgeeks.org/ml-label-encoding-of-datasets-in-python/</a:t>
            </a:r>
            <a:endParaRPr lang="en-US" sz="1800" dirty="0">
              <a:latin typeface="Times New Roman" panose="02020603050405020304" pitchFamily="18" charset="0"/>
              <a:cs typeface="Times New Roman" panose="02020603050405020304" pitchFamily="18" charset="0"/>
            </a:endParaRPr>
          </a:p>
          <a:p>
            <a:pPr>
              <a:buFont typeface="+mj-lt"/>
              <a:buAutoNum type="arabicPeriod" startAt="11"/>
            </a:pPr>
            <a:r>
              <a:rPr lang="en-US" sz="1800" dirty="0">
                <a:latin typeface="Times New Roman" panose="02020603050405020304" pitchFamily="18" charset="0"/>
                <a:cs typeface="Times New Roman" panose="02020603050405020304" pitchFamily="18" charset="0"/>
                <a:hlinkClick r:id="rId4"/>
              </a:rPr>
              <a:t>https://archive.ics.uci.edu/ml/datasets/Online+Shoppers+Purchasing+Intention+Dataset</a:t>
            </a:r>
            <a:endParaRPr lang="en-US" sz="1800" dirty="0">
              <a:latin typeface="Times New Roman" panose="02020603050405020304" pitchFamily="18" charset="0"/>
              <a:cs typeface="Times New Roman" panose="02020603050405020304" pitchFamily="18" charset="0"/>
            </a:endParaRPr>
          </a:p>
          <a:p>
            <a:pPr>
              <a:buFont typeface="+mj-lt"/>
              <a:buAutoNum type="arabicPeriod" startAt="11"/>
            </a:pPr>
            <a:r>
              <a:rPr lang="en-US" sz="1800" dirty="0">
                <a:latin typeface="Times New Roman" panose="02020603050405020304" pitchFamily="18" charset="0"/>
                <a:cs typeface="Times New Roman" panose="02020603050405020304" pitchFamily="18" charset="0"/>
              </a:rPr>
              <a:t>Sahar F. </a:t>
            </a:r>
            <a:r>
              <a:rPr lang="en-US" sz="1800" dirty="0" err="1">
                <a:latin typeface="Times New Roman" panose="02020603050405020304" pitchFamily="18" charset="0"/>
                <a:cs typeface="Times New Roman" panose="02020603050405020304" pitchFamily="18" charset="0"/>
              </a:rPr>
              <a:t>Sabbeh</a:t>
            </a:r>
            <a:r>
              <a:rPr lang="en-US" sz="1800" dirty="0">
                <a:latin typeface="Times New Roman" panose="02020603050405020304" pitchFamily="18" charset="0"/>
                <a:cs typeface="Times New Roman" panose="02020603050405020304" pitchFamily="18" charset="0"/>
              </a:rPr>
              <a:t>, “Machine-Learning Techniques for Customer Retention: A Comparative Study", International Journal of Advanced Computer Science and Applications, Vol. 9, No. 2, 2018.</a:t>
            </a:r>
          </a:p>
          <a:p>
            <a:pPr>
              <a:buFont typeface="+mj-lt"/>
              <a:buAutoNum type="arabicPeriod" startAt="11"/>
            </a:pPr>
            <a:endParaRPr lang="en-US" sz="1800" dirty="0">
              <a:latin typeface="Times New Roman" panose="02020603050405020304" pitchFamily="18" charset="0"/>
              <a:cs typeface="Times New Roman" panose="02020603050405020304" pitchFamily="18" charset="0"/>
            </a:endParaRPr>
          </a:p>
          <a:p>
            <a:pPr>
              <a:buFont typeface="+mj-lt"/>
              <a:buAutoNum type="arabicPeriod" startAt="11"/>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05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6E2E-DBD2-4476-9D10-21B7B6DD05DE}"/>
              </a:ext>
            </a:extLst>
          </p:cNvPr>
          <p:cNvSpPr>
            <a:spLocks noGrp="1"/>
          </p:cNvSpPr>
          <p:nvPr>
            <p:ph type="title"/>
          </p:nvPr>
        </p:nvSpPr>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3EF4C58-D81D-441E-8D9F-8E304167CF2A}"/>
              </a:ext>
            </a:extLst>
          </p:cNvPr>
          <p:cNvSpPr>
            <a:spLocks noGrp="1"/>
          </p:cNvSpPr>
          <p:nvPr>
            <p:ph idx="1"/>
          </p:nvPr>
        </p:nvSpPr>
        <p:spPr>
          <a:xfrm>
            <a:off x="228600" y="1752600"/>
            <a:ext cx="8686800" cy="4191000"/>
          </a:xfrm>
        </p:spPr>
        <p:txBody>
          <a:bodyPr/>
          <a:lstStyle/>
          <a:p>
            <a:pPr>
              <a:buFont typeface="+mj-lt"/>
              <a:buAutoNum type="arabicPeriod" startAt="16"/>
            </a:pPr>
            <a:r>
              <a:rPr lang="en-US" sz="1800" dirty="0">
                <a:latin typeface="Times New Roman" panose="02020603050405020304" pitchFamily="18" charset="0"/>
                <a:cs typeface="Times New Roman" panose="02020603050405020304" pitchFamily="18" charset="0"/>
              </a:rPr>
              <a:t>Mr. </a:t>
            </a:r>
            <a:r>
              <a:rPr lang="en-US" sz="1800" dirty="0" err="1">
                <a:latin typeface="Times New Roman" panose="02020603050405020304" pitchFamily="18" charset="0"/>
                <a:cs typeface="Times New Roman" panose="02020603050405020304" pitchFamily="18" charset="0"/>
              </a:rPr>
              <a:t>Shrey</a:t>
            </a:r>
            <a:r>
              <a:rPr lang="en-US" sz="1800" dirty="0">
                <a:latin typeface="Times New Roman" panose="02020603050405020304" pitchFamily="18" charset="0"/>
                <a:cs typeface="Times New Roman" panose="02020603050405020304" pitchFamily="18" charset="0"/>
              </a:rPr>
              <a:t> Harsh </a:t>
            </a:r>
            <a:r>
              <a:rPr lang="en-US" sz="1800" dirty="0" err="1">
                <a:latin typeface="Times New Roman" panose="02020603050405020304" pitchFamily="18" charset="0"/>
                <a:cs typeface="Times New Roman" panose="02020603050405020304" pitchFamily="18" charset="0"/>
              </a:rPr>
              <a:t>Baderiya</a:t>
            </a:r>
            <a:r>
              <a:rPr lang="en-US" sz="1800" dirty="0">
                <a:latin typeface="Times New Roman" panose="02020603050405020304" pitchFamily="18" charset="0"/>
                <a:cs typeface="Times New Roman" panose="02020603050405020304" pitchFamily="18" charset="0"/>
              </a:rPr>
              <a:t>, Prof. Pramila M. </a:t>
            </a:r>
            <a:r>
              <a:rPr lang="en-US" sz="1800" dirty="0" err="1">
                <a:latin typeface="Times New Roman" panose="02020603050405020304" pitchFamily="18" charset="0"/>
                <a:cs typeface="Times New Roman" panose="02020603050405020304" pitchFamily="18" charset="0"/>
              </a:rPr>
              <a:t>Chawan</a:t>
            </a:r>
            <a:r>
              <a:rPr lang="en-US" sz="1800" dirty="0">
                <a:latin typeface="Times New Roman" panose="02020603050405020304" pitchFamily="18" charset="0"/>
                <a:cs typeface="Times New Roman" panose="02020603050405020304" pitchFamily="18" charset="0"/>
              </a:rPr>
              <a:t>, “Customer buying Prediction Using Machine-Learning Techniques: A Survey", International Research Journal of Engineering and Technology (IRJET) e-ISSN: 2395-0056 Volume: 05 Issue: 10 | Oct 2018.</a:t>
            </a:r>
          </a:p>
          <a:p>
            <a:pPr>
              <a:buFont typeface="+mj-lt"/>
              <a:buAutoNum type="arabicPeriod" startAt="17"/>
            </a:pPr>
            <a:r>
              <a:rPr lang="en-US" sz="1800" dirty="0">
                <a:latin typeface="Times New Roman" panose="02020603050405020304" pitchFamily="18" charset="0"/>
                <a:cs typeface="Times New Roman" panose="02020603050405020304" pitchFamily="18" charset="0"/>
              </a:rPr>
              <a:t>Harsh </a:t>
            </a:r>
            <a:r>
              <a:rPr lang="en-US" sz="1800" dirty="0" err="1">
                <a:latin typeface="Times New Roman" panose="02020603050405020304" pitchFamily="18" charset="0"/>
                <a:cs typeface="Times New Roman" panose="02020603050405020304" pitchFamily="18" charset="0"/>
              </a:rPr>
              <a:t>Valecha</a:t>
            </a:r>
            <a:r>
              <a:rPr lang="en-US" sz="1800" dirty="0">
                <a:latin typeface="Times New Roman" panose="02020603050405020304" pitchFamily="18" charset="0"/>
                <a:cs typeface="Times New Roman" panose="02020603050405020304" pitchFamily="18" charset="0"/>
              </a:rPr>
              <a:t>, Aparna Varma and Ishita </a:t>
            </a:r>
            <a:r>
              <a:rPr lang="en-US" sz="1800" dirty="0" err="1">
                <a:latin typeface="Times New Roman" panose="02020603050405020304" pitchFamily="18" charset="0"/>
                <a:cs typeface="Times New Roman" panose="02020603050405020304" pitchFamily="18" charset="0"/>
              </a:rPr>
              <a:t>Khare</a:t>
            </a:r>
            <a:r>
              <a:rPr lang="en-US" sz="1800" dirty="0">
                <a:latin typeface="Times New Roman" panose="02020603050405020304" pitchFamily="18" charset="0"/>
                <a:cs typeface="Times New Roman" panose="02020603050405020304" pitchFamily="18" charset="0"/>
              </a:rPr>
              <a:t>, “Prediction of Consumer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 using Random Forest Algorithm", 2018 5th IEEE Uttar Pradesh Section International Conference on Electrical, Electronics and Computer Engineering (UPCON).</a:t>
            </a:r>
          </a:p>
        </p:txBody>
      </p:sp>
    </p:spTree>
    <p:extLst>
      <p:ext uri="{BB962C8B-B14F-4D97-AF65-F5344CB8AC3E}">
        <p14:creationId xmlns:p14="http://schemas.microsoft.com/office/powerpoint/2010/main" val="1590888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9FB9-C25E-4207-8C88-07F1AC6D41F7}"/>
              </a:ext>
            </a:extLst>
          </p:cNvPr>
          <p:cNvSpPr>
            <a:spLocks noGrp="1"/>
          </p:cNvSpPr>
          <p:nvPr>
            <p:ph type="title"/>
          </p:nvPr>
        </p:nvSpPr>
        <p:spPr>
          <a:xfrm>
            <a:off x="457200" y="1981200"/>
            <a:ext cx="8229600" cy="1143000"/>
          </a:xfrm>
        </p:spPr>
        <p:txBody>
          <a:bodyPr/>
          <a:lstStyle/>
          <a:p>
            <a:r>
              <a:rPr lang="en-US" sz="6000" dirty="0">
                <a:solidFill>
                  <a:schemeClr val="accent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2300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80A-DE98-4A8A-B5E1-6B1A19EB15CB}"/>
              </a:ext>
            </a:extLst>
          </p:cNvPr>
          <p:cNvSpPr>
            <a:spLocks noGrp="1"/>
          </p:cNvSpPr>
          <p:nvPr>
            <p:ph type="ctrTitle"/>
          </p:nvPr>
        </p:nvSpPr>
        <p:spPr>
          <a:xfrm>
            <a:off x="685800" y="17585"/>
            <a:ext cx="7772400" cy="1470025"/>
          </a:xfrm>
        </p:spPr>
        <p:txBody>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Motivation</a:t>
            </a:r>
          </a:p>
        </p:txBody>
      </p:sp>
      <p:sp>
        <p:nvSpPr>
          <p:cNvPr id="3" name="Subtitle 2">
            <a:extLst>
              <a:ext uri="{FF2B5EF4-FFF2-40B4-BE49-F238E27FC236}">
                <a16:creationId xmlns:a16="http://schemas.microsoft.com/office/drawing/2014/main" id="{B2F462F0-36B8-46A8-9DE7-3781585E2691}"/>
              </a:ext>
            </a:extLst>
          </p:cNvPr>
          <p:cNvSpPr>
            <a:spLocks noGrp="1"/>
          </p:cNvSpPr>
          <p:nvPr>
            <p:ph type="subTitle" idx="1"/>
          </p:nvPr>
        </p:nvSpPr>
        <p:spPr>
          <a:xfrm>
            <a:off x="114300" y="1143000"/>
            <a:ext cx="8915400" cy="4419600"/>
          </a:xfrm>
        </p:spPr>
        <p:txBody>
          <a:bodyPr/>
          <a:lstStyle/>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Nowadays people are very busy. They don't have time to go to shop for shopping. Customers are approaching towards online shopping. </a:t>
            </a:r>
          </a:p>
          <a:p>
            <a:pPr algn="l"/>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Online shopping has become the third most popular Internet activity, following e-mail using/instant messaging and web browsing. </a:t>
            </a:r>
          </a:p>
          <a:p>
            <a:pPr marL="342900" indent="-342900" algn="l">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Consumer-retailer relationship structure is dependent on understanding consumer behaviour in online environments. </a:t>
            </a:r>
          </a:p>
          <a:p>
            <a:pPr marL="342900" indent="-342900" algn="l">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So, Customer behaviour prediction has gained attention to improve sell of products. It is influenced by many external and internal factors, but the company can also influence the final process of buyer decision-making significantly by its activities.</a:t>
            </a:r>
          </a:p>
        </p:txBody>
      </p:sp>
    </p:spTree>
    <p:extLst>
      <p:ext uri="{BB962C8B-B14F-4D97-AF65-F5344CB8AC3E}">
        <p14:creationId xmlns:p14="http://schemas.microsoft.com/office/powerpoint/2010/main" val="316865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80A-DE98-4A8A-B5E1-6B1A19EB15CB}"/>
              </a:ext>
            </a:extLst>
          </p:cNvPr>
          <p:cNvSpPr>
            <a:spLocks noGrp="1"/>
          </p:cNvSpPr>
          <p:nvPr>
            <p:ph type="ctrTitle"/>
          </p:nvPr>
        </p:nvSpPr>
        <p:spPr>
          <a:xfrm>
            <a:off x="685800" y="0"/>
            <a:ext cx="7772400" cy="1470025"/>
          </a:xfrm>
        </p:spPr>
        <p:txBody>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Research Gap</a:t>
            </a:r>
          </a:p>
        </p:txBody>
      </p:sp>
      <p:sp>
        <p:nvSpPr>
          <p:cNvPr id="3" name="Subtitle 2">
            <a:extLst>
              <a:ext uri="{FF2B5EF4-FFF2-40B4-BE49-F238E27FC236}">
                <a16:creationId xmlns:a16="http://schemas.microsoft.com/office/drawing/2014/main" id="{B2F462F0-36B8-46A8-9DE7-3781585E2691}"/>
              </a:ext>
            </a:extLst>
          </p:cNvPr>
          <p:cNvSpPr>
            <a:spLocks noGrp="1"/>
          </p:cNvSpPr>
          <p:nvPr>
            <p:ph type="subTitle" idx="1"/>
          </p:nvPr>
        </p:nvSpPr>
        <p:spPr>
          <a:xfrm>
            <a:off x="76200" y="1066800"/>
            <a:ext cx="9067800" cy="4572000"/>
          </a:xfrm>
        </p:spPr>
        <p:txBody>
          <a:bodyPr/>
          <a:lstStyle/>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From literature survey, it has been found that different approaches have been used in the field of Customer Behaviour Prediction. But still need to improve prediction accuracy. </a:t>
            </a:r>
          </a:p>
          <a:p>
            <a:pPr marL="342900" indent="-342900" algn="l">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Challenges presented in literature survey gave a scope to work in the domain of customer behaviour prediction based on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What type of data user is visiting?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Time spent on web pages </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Which type of page is visited by user? </a:t>
            </a:r>
          </a:p>
          <a:p>
            <a:pPr marL="342900" indent="-342900" algn="l">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Results of existing approaches can be optimized further for accurate customer behaviour prediction.</a:t>
            </a:r>
          </a:p>
        </p:txBody>
      </p:sp>
    </p:spTree>
    <p:extLst>
      <p:ext uri="{BB962C8B-B14F-4D97-AF65-F5344CB8AC3E}">
        <p14:creationId xmlns:p14="http://schemas.microsoft.com/office/powerpoint/2010/main" val="217608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1278-C40D-4705-89EF-BD327FAE8A73}"/>
              </a:ext>
            </a:extLst>
          </p:cNvPr>
          <p:cNvSpPr>
            <a:spLocks noGrp="1"/>
          </p:cNvSpPr>
          <p:nvPr>
            <p:ph type="title"/>
          </p:nvPr>
        </p:nvSpPr>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Customer Behavior Prediction Model</a:t>
            </a:r>
          </a:p>
        </p:txBody>
      </p:sp>
      <p:pic>
        <p:nvPicPr>
          <p:cNvPr id="4" name="Content Placeholder 3">
            <a:extLst>
              <a:ext uri="{FF2B5EF4-FFF2-40B4-BE49-F238E27FC236}">
                <a16:creationId xmlns:a16="http://schemas.microsoft.com/office/drawing/2014/main" id="{E5F592C0-B368-4C20-B9E2-F8874418777D}"/>
              </a:ext>
            </a:extLst>
          </p:cNvPr>
          <p:cNvPicPr>
            <a:picLocks noGrp="1" noChangeAspect="1"/>
          </p:cNvPicPr>
          <p:nvPr>
            <p:ph idx="1"/>
          </p:nvPr>
        </p:nvPicPr>
        <p:blipFill>
          <a:blip r:embed="rId2"/>
          <a:stretch>
            <a:fillRect/>
          </a:stretch>
        </p:blipFill>
        <p:spPr>
          <a:xfrm>
            <a:off x="1599585" y="1417638"/>
            <a:ext cx="5944829" cy="3992562"/>
          </a:xfrm>
          <a:prstGeom prst="rect">
            <a:avLst/>
          </a:prstGeom>
        </p:spPr>
      </p:pic>
      <p:pic>
        <p:nvPicPr>
          <p:cNvPr id="8" name="Picture 7">
            <a:extLst>
              <a:ext uri="{FF2B5EF4-FFF2-40B4-BE49-F238E27FC236}">
                <a16:creationId xmlns:a16="http://schemas.microsoft.com/office/drawing/2014/main" id="{44722B5E-4D73-4DCE-875F-A8F60CC77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286000"/>
            <a:ext cx="7010400" cy="2209799"/>
          </a:xfrm>
          <a:prstGeom prst="rect">
            <a:avLst/>
          </a:prstGeom>
        </p:spPr>
      </p:pic>
    </p:spTree>
    <p:extLst>
      <p:ext uri="{BB962C8B-B14F-4D97-AF65-F5344CB8AC3E}">
        <p14:creationId xmlns:p14="http://schemas.microsoft.com/office/powerpoint/2010/main" val="198582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AU" sz="3200" dirty="0">
                <a:solidFill>
                  <a:schemeClr val="accent2">
                    <a:lumMod val="50000"/>
                  </a:schemeClr>
                </a:solidFill>
                <a:latin typeface="Times New Roman" panose="02020603050405020304" pitchFamily="18" charset="0"/>
                <a:cs typeface="Times New Roman" panose="02020603050405020304" pitchFamily="18" charset="0"/>
              </a:rPr>
              <a:t>Problem Statement</a:t>
            </a:r>
          </a:p>
        </p:txBody>
      </p:sp>
      <p:sp>
        <p:nvSpPr>
          <p:cNvPr id="22531" name="Rectangle 3"/>
          <p:cNvSpPr>
            <a:spLocks noGrp="1" noChangeArrowheads="1"/>
          </p:cNvSpPr>
          <p:nvPr>
            <p:ph idx="1"/>
          </p:nvPr>
        </p:nvSpPr>
        <p:spPr>
          <a:xfrm>
            <a:off x="990600" y="1943894"/>
            <a:ext cx="7467600" cy="3886200"/>
          </a:xfrm>
        </p:spPr>
        <p:txBody>
          <a:bodyPr/>
          <a:lstStyle/>
          <a:p>
            <a:pPr algn="just"/>
            <a:r>
              <a:rPr lang="en-US" sz="2000" dirty="0">
                <a:latin typeface="Times New Roman" panose="02020603050405020304" pitchFamily="18" charset="0"/>
                <a:cs typeface="Times New Roman" panose="02020603050405020304" pitchFamily="18" charset="0"/>
              </a:rPr>
              <a:t>To propose efficient model for customer behavior mining in the domain of online shopping.</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Study and understand the current research work being done in this area.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Improving feature engineering to improve accuracy of model. </a:t>
            </a:r>
          </a:p>
          <a:p>
            <a:pPr marL="0" indent="0" algn="just">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Selecting best suitable algorithm for classification.</a:t>
            </a:r>
            <a:br>
              <a:rPr lang="en-US" sz="2000" dirty="0">
                <a:latin typeface="Times New Roman" panose="02020603050405020304" pitchFamily="18" charset="0"/>
                <a:cs typeface="Times New Roman" panose="02020603050405020304" pitchFamily="18" charset="0"/>
              </a:rPr>
            </a:br>
            <a:endParaRPr lang="en-AU" sz="2000" dirty="0">
              <a:latin typeface="Times New Roman" panose="02020603050405020304" pitchFamily="18" charset="0"/>
              <a:cs typeface="Times New Roman" panose="02020603050405020304" pitchFamily="18" charset="0"/>
            </a:endParaRPr>
          </a:p>
        </p:txBody>
      </p:sp>
      <p:sp>
        <p:nvSpPr>
          <p:cNvPr id="23554" name="Date Placeholder 3"/>
          <p:cNvSpPr>
            <a:spLocks noGrp="1"/>
          </p:cNvSpPr>
          <p:nvPr>
            <p:ph type="dt" sz="quarter" idx="10"/>
          </p:nvPr>
        </p:nvSpPr>
        <p:spPr/>
        <p:txBody>
          <a:bodyPr/>
          <a:lstStyle/>
          <a:p>
            <a:pPr>
              <a:defRPr/>
            </a:pPr>
            <a:fld id="{401C9DCB-9670-4C8B-A98A-8D1039F02462}" type="datetime1">
              <a:rPr lang="en-US"/>
              <a:pPr>
                <a:defRPr/>
              </a:pPr>
              <a:t>8/22/2019</a:t>
            </a:fld>
            <a:endParaRPr lang="en-US"/>
          </a:p>
        </p:txBody>
      </p:sp>
      <p:sp>
        <p:nvSpPr>
          <p:cNvPr id="2355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781208B3-28E3-41B0-A4DB-FC05567D35CA}"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5E88-7EA7-4C91-BAA0-F4F455EC8777}"/>
              </a:ext>
            </a:extLst>
          </p:cNvPr>
          <p:cNvSpPr>
            <a:spLocks noGrp="1"/>
          </p:cNvSpPr>
          <p:nvPr>
            <p:ph type="title"/>
          </p:nvPr>
        </p:nvSpPr>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93548B84-6613-432A-8BCA-8D343FC93D92}"/>
              </a:ext>
            </a:extLst>
          </p:cNvPr>
          <p:cNvSpPr>
            <a:spLocks noGrp="1"/>
          </p:cNvSpPr>
          <p:nvPr>
            <p:ph idx="1"/>
          </p:nvPr>
        </p:nvSpPr>
        <p:spPr>
          <a:xfrm>
            <a:off x="1066800" y="1600200"/>
            <a:ext cx="7467600" cy="3886200"/>
          </a:xfrm>
        </p:spPr>
        <p:txBody>
          <a:bodyPr/>
          <a:lstStyle/>
          <a:p>
            <a:r>
              <a:rPr lang="en-US" sz="2000" dirty="0">
                <a:latin typeface="Times New Roman" panose="02020603050405020304" pitchFamily="18" charset="0"/>
                <a:cs typeface="Times New Roman" panose="02020603050405020304" pitchFamily="18" charset="0"/>
              </a:rPr>
              <a:t>To make the literature survey in the field of customer behavior prediction.</a:t>
            </a:r>
          </a:p>
          <a:p>
            <a:pPr marL="0" indent="0">
              <a:buNone/>
            </a:pP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Selecting best suitable classification algorithm by comparing various algorithms.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Feature selection to improve accuracy and reduce unnecessary processing overhead.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86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9114-DF37-4FB4-A0BE-CD366184D3F6}"/>
              </a:ext>
            </a:extLst>
          </p:cNvPr>
          <p:cNvSpPr>
            <a:spLocks noGrp="1"/>
          </p:cNvSpPr>
          <p:nvPr>
            <p:ph type="title"/>
          </p:nvPr>
        </p:nvSpPr>
        <p:spPr>
          <a:xfrm>
            <a:off x="457200" y="0"/>
            <a:ext cx="8229600" cy="1143000"/>
          </a:xfrm>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EF588CDB-5B10-40AD-88D1-25D1CE14B88E}"/>
              </a:ext>
            </a:extLst>
          </p:cNvPr>
          <p:cNvSpPr>
            <a:spLocks noGrp="1"/>
          </p:cNvSpPr>
          <p:nvPr>
            <p:ph idx="1"/>
          </p:nvPr>
        </p:nvSpPr>
        <p:spPr>
          <a:xfrm>
            <a:off x="304800" y="1143000"/>
            <a:ext cx="8686800" cy="4724400"/>
          </a:xfrm>
        </p:spPr>
        <p:txBody>
          <a:bodyPr/>
          <a:lstStyle/>
          <a:p>
            <a:pPr marL="0" indent="0">
              <a:buNone/>
            </a:pPr>
            <a:r>
              <a:rPr lang="en-US" sz="2000" dirty="0">
                <a:latin typeface="Times New Roman" panose="02020603050405020304" pitchFamily="18" charset="0"/>
                <a:cs typeface="Times New Roman" panose="02020603050405020304" pitchFamily="18" charset="0"/>
              </a:rPr>
              <a:t>Author [1] classified customers using SVM into 6 classes. These classes are customer on regular, occasion, festival, offer, window shopping customer, recent customer. Future work for this was to compare results of SVM with other classification methods.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Author [2] proposed CBMF which is divided into 2 phases first phase is customer segmentation based on socio-demographic features. Second phase is prediction behavior of customer. Author used K means clustering for first part and Decision Tree and Neural Network for Behavior prediction.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Research [3] used MLPNN(88.63) and NB(87.97) algorithms for customer behavior prediction in banking. With the help of WEKA tool, he proved that accuracy of MLPNN is better than NB.</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81959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4094</TotalTime>
  <Words>1792</Words>
  <Application>Microsoft Office PowerPoint</Application>
  <PresentationFormat>On-screen Show (4:3)</PresentationFormat>
  <Paragraphs>220</Paragraphs>
  <Slides>36</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36</vt:i4>
      </vt:variant>
    </vt:vector>
  </HeadingPairs>
  <TitlesOfParts>
    <vt:vector size="42" baseType="lpstr">
      <vt:lpstr>Arial</vt:lpstr>
      <vt:lpstr>Calibri</vt:lpstr>
      <vt:lpstr>Times New Roman</vt:lpstr>
      <vt:lpstr>Wingdings</vt:lpstr>
      <vt:lpstr>Default Design</vt:lpstr>
      <vt:lpstr>Custom Design</vt:lpstr>
      <vt:lpstr>Customer Behaviour Prediction Using Machine Learning  </vt:lpstr>
      <vt:lpstr>Contents</vt:lpstr>
      <vt:lpstr>Introduction</vt:lpstr>
      <vt:lpstr>Motivation</vt:lpstr>
      <vt:lpstr>Research Gap</vt:lpstr>
      <vt:lpstr>Customer Behavior Prediction Model</vt:lpstr>
      <vt:lpstr>Problem Statement</vt:lpstr>
      <vt:lpstr>Objective</vt:lpstr>
      <vt:lpstr>Literature Survey</vt:lpstr>
      <vt:lpstr>Literature Survey</vt:lpstr>
      <vt:lpstr>Literature Survey</vt:lpstr>
      <vt:lpstr>System Requirement</vt:lpstr>
      <vt:lpstr>Proposed System Design</vt:lpstr>
      <vt:lpstr>Data Collection and Description</vt:lpstr>
      <vt:lpstr>Data Pre-processing</vt:lpstr>
      <vt:lpstr>Correlation Matrix</vt:lpstr>
      <vt:lpstr>Feature Selection</vt:lpstr>
      <vt:lpstr>Modelling</vt:lpstr>
      <vt:lpstr>Training and Testing</vt:lpstr>
      <vt:lpstr>Experimentation and Results</vt:lpstr>
      <vt:lpstr>PowerPoint Presentation</vt:lpstr>
      <vt:lpstr>PowerPoint Presentation</vt:lpstr>
      <vt:lpstr>PowerPoint Presentation</vt:lpstr>
      <vt:lpstr>PowerPoint Presentation</vt:lpstr>
      <vt:lpstr>Visitors Type vs Revenue</vt:lpstr>
      <vt:lpstr>PowerPoint Presentation</vt:lpstr>
      <vt:lpstr>PowerPoint Presentation</vt:lpstr>
      <vt:lpstr>PowerPoint Presentation</vt:lpstr>
      <vt:lpstr>Conclusion</vt:lpstr>
      <vt:lpstr>Conclusion</vt:lpstr>
      <vt:lpstr>Future Scope</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JADE SHEETAL GAUTAM</cp:lastModifiedBy>
  <cp:revision>617</cp:revision>
  <cp:lastPrinted>1601-01-01T00:00:00Z</cp:lastPrinted>
  <dcterms:created xsi:type="dcterms:W3CDTF">1601-01-01T00:00:00Z</dcterms:created>
  <dcterms:modified xsi:type="dcterms:W3CDTF">2019-08-22T19:09:35Z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