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1" r:id="rId1"/>
  </p:sldMasterIdLst>
  <p:sldIdLst>
    <p:sldId id="1060" r:id="rId2"/>
    <p:sldId id="1059" r:id="rId3"/>
    <p:sldId id="1053" r:id="rId4"/>
    <p:sldId id="1056" r:id="rId5"/>
    <p:sldId id="1054" r:id="rId6"/>
    <p:sldId id="1055" r:id="rId7"/>
    <p:sldId id="1057" r:id="rId8"/>
    <p:sldId id="259" r:id="rId9"/>
    <p:sldId id="1058" r:id="rId10"/>
    <p:sldId id="1069" r:id="rId11"/>
    <p:sldId id="10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CAE42EA-FBEE-47B1-913C-116AC1CF8269}">
          <p14:sldIdLst>
            <p14:sldId id="1060"/>
            <p14:sldId id="1059"/>
            <p14:sldId id="1053"/>
          </p14:sldIdLst>
        </p14:section>
        <p14:section name="Left Part" id="{2C07DC08-E829-4E88-AAD1-FE5A6056B9D3}">
          <p14:sldIdLst>
            <p14:sldId id="1056"/>
            <p14:sldId id="1054"/>
          </p14:sldIdLst>
        </p14:section>
        <p14:section name="Right part" id="{C41732AB-6895-42BC-A894-AD4F124D04A6}">
          <p14:sldIdLst>
            <p14:sldId id="1055"/>
            <p14:sldId id="1057"/>
            <p14:sldId id="259"/>
            <p14:sldId id="1058"/>
            <p14:sldId id="1069"/>
            <p14:sldId id="10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D720"/>
    <a:srgbClr val="5CDDFD"/>
    <a:srgbClr val="1DA1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4112D4C-3332-488E-BB5F-5BA6014475AA}" type="datetimeFigureOut">
              <a:rPr lang="en-US" smtClean="0"/>
              <a:t>5/11/2025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0F3083-2273-42EB-BEAC-6671B51976B8}" type="slidenum">
              <a:rPr lang="en-US" smtClean="0"/>
              <a:t>‹#›</a:t>
            </a:fld>
            <a:endParaRPr lang="en-US"/>
          </a:p>
        </p:txBody>
      </p:sp>
    </p:spTree>
    <p:extLst>
      <p:ext uri="{BB962C8B-B14F-4D97-AF65-F5344CB8AC3E}">
        <p14:creationId xmlns:p14="http://schemas.microsoft.com/office/powerpoint/2010/main" val="4476229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112D4C-3332-488E-BB5F-5BA6014475AA}"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F3083-2273-42EB-BEAC-6671B51976B8}" type="slidenum">
              <a:rPr lang="en-US" smtClean="0"/>
              <a:t>‹#›</a:t>
            </a:fld>
            <a:endParaRPr lang="en-US"/>
          </a:p>
        </p:txBody>
      </p:sp>
    </p:spTree>
    <p:extLst>
      <p:ext uri="{BB962C8B-B14F-4D97-AF65-F5344CB8AC3E}">
        <p14:creationId xmlns:p14="http://schemas.microsoft.com/office/powerpoint/2010/main" val="751384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4112D4C-3332-488E-BB5F-5BA6014475AA}"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0F3083-2273-42EB-BEAC-6671B51976B8}" type="slidenum">
              <a:rPr lang="en-US" smtClean="0"/>
              <a:t>‹#›</a:t>
            </a:fld>
            <a:endParaRPr lang="en-US"/>
          </a:p>
        </p:txBody>
      </p:sp>
    </p:spTree>
    <p:extLst>
      <p:ext uri="{BB962C8B-B14F-4D97-AF65-F5344CB8AC3E}">
        <p14:creationId xmlns:p14="http://schemas.microsoft.com/office/powerpoint/2010/main" val="200752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112D4C-3332-488E-BB5F-5BA6014475AA}" type="datetimeFigureOut">
              <a:rPr lang="en-US" smtClean="0"/>
              <a:t>5/11/2025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0F3083-2273-42EB-BEAC-6671B51976B8}" type="slidenum">
              <a:rPr lang="en-US" smtClean="0"/>
              <a:t>‹#›</a:t>
            </a:fld>
            <a:endParaRPr lang="en-US"/>
          </a:p>
        </p:txBody>
      </p:sp>
    </p:spTree>
    <p:extLst>
      <p:ext uri="{BB962C8B-B14F-4D97-AF65-F5344CB8AC3E}">
        <p14:creationId xmlns:p14="http://schemas.microsoft.com/office/powerpoint/2010/main" val="1250465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4112D4C-3332-488E-BB5F-5BA6014475AA}" type="datetimeFigureOut">
              <a:rPr lang="en-US" smtClean="0"/>
              <a:t>5/11/2025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0F3083-2273-42EB-BEAC-6671B51976B8}" type="slidenum">
              <a:rPr lang="en-US" smtClean="0"/>
              <a:t>‹#›</a:t>
            </a:fld>
            <a:endParaRPr lang="en-US"/>
          </a:p>
        </p:txBody>
      </p:sp>
    </p:spTree>
    <p:extLst>
      <p:ext uri="{BB962C8B-B14F-4D97-AF65-F5344CB8AC3E}">
        <p14:creationId xmlns:p14="http://schemas.microsoft.com/office/powerpoint/2010/main" val="215970306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4112D4C-3332-488E-BB5F-5BA6014475AA}" type="datetimeFigureOut">
              <a:rPr lang="en-US" smtClean="0"/>
              <a:t>5/11/2025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E0F3083-2273-42EB-BEAC-6671B51976B8}" type="slidenum">
              <a:rPr lang="en-US" smtClean="0"/>
              <a:t>‹#›</a:t>
            </a:fld>
            <a:endParaRPr lang="en-US"/>
          </a:p>
        </p:txBody>
      </p:sp>
    </p:spTree>
    <p:extLst>
      <p:ext uri="{BB962C8B-B14F-4D97-AF65-F5344CB8AC3E}">
        <p14:creationId xmlns:p14="http://schemas.microsoft.com/office/powerpoint/2010/main" val="2309200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04112D4C-3332-488E-BB5F-5BA6014475AA}" type="datetimeFigureOut">
              <a:rPr lang="en-US" smtClean="0"/>
              <a:t>5/11/2025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0F3083-2273-42EB-BEAC-6671B51976B8}"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47972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4112D4C-3332-488E-BB5F-5BA6014475AA}" type="datetimeFigureOut">
              <a:rPr lang="en-US" smtClean="0"/>
              <a:t>5/11/2025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0F3083-2273-42EB-BEAC-6671B51976B8}" type="slidenum">
              <a:rPr lang="en-US" smtClean="0"/>
              <a:t>‹#›</a:t>
            </a:fld>
            <a:endParaRPr lang="en-US"/>
          </a:p>
        </p:txBody>
      </p:sp>
    </p:spTree>
    <p:extLst>
      <p:ext uri="{BB962C8B-B14F-4D97-AF65-F5344CB8AC3E}">
        <p14:creationId xmlns:p14="http://schemas.microsoft.com/office/powerpoint/2010/main" val="2041590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12D4C-3332-488E-BB5F-5BA6014475AA}" type="datetimeFigureOut">
              <a:rPr lang="en-US" smtClean="0"/>
              <a:t>5/11/2025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0F3083-2273-42EB-BEAC-6671B51976B8}" type="slidenum">
              <a:rPr lang="en-US" smtClean="0"/>
              <a:t>‹#›</a:t>
            </a:fld>
            <a:endParaRPr lang="en-US"/>
          </a:p>
        </p:txBody>
      </p:sp>
    </p:spTree>
    <p:extLst>
      <p:ext uri="{BB962C8B-B14F-4D97-AF65-F5344CB8AC3E}">
        <p14:creationId xmlns:p14="http://schemas.microsoft.com/office/powerpoint/2010/main" val="1977865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04112D4C-3332-488E-BB5F-5BA6014475AA}" type="datetimeFigureOut">
              <a:rPr lang="en-US" smtClean="0"/>
              <a:t>5/11/2025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7E0F3083-2273-42EB-BEAC-6671B51976B8}" type="slidenum">
              <a:rPr lang="en-US" smtClean="0"/>
              <a:t>‹#›</a:t>
            </a:fld>
            <a:endParaRPr lang="en-US"/>
          </a:p>
        </p:txBody>
      </p:sp>
    </p:spTree>
    <p:extLst>
      <p:ext uri="{BB962C8B-B14F-4D97-AF65-F5344CB8AC3E}">
        <p14:creationId xmlns:p14="http://schemas.microsoft.com/office/powerpoint/2010/main" val="3802108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112D4C-3332-488E-BB5F-5BA6014475AA}" type="datetimeFigureOut">
              <a:rPr lang="en-US" smtClean="0"/>
              <a:t>5/11/2025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7E0F3083-2273-42EB-BEAC-6671B51976B8}" type="slidenum">
              <a:rPr lang="en-US" smtClean="0"/>
              <a:t>‹#›</a:t>
            </a:fld>
            <a:endParaRPr lang="en-US"/>
          </a:p>
        </p:txBody>
      </p:sp>
    </p:spTree>
    <p:extLst>
      <p:ext uri="{BB962C8B-B14F-4D97-AF65-F5344CB8AC3E}">
        <p14:creationId xmlns:p14="http://schemas.microsoft.com/office/powerpoint/2010/main" val="3015373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4112D4C-3332-488E-BB5F-5BA6014475AA}" type="datetimeFigureOut">
              <a:rPr lang="en-US" smtClean="0"/>
              <a:t>5/11/2025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E0F3083-2273-42EB-BEAC-6671B51976B8}" type="slidenum">
              <a:rPr lang="en-US" smtClean="0"/>
              <a:t>‹#›</a:t>
            </a:fld>
            <a:endParaRPr lang="en-US"/>
          </a:p>
        </p:txBody>
      </p:sp>
    </p:spTree>
    <p:extLst>
      <p:ext uri="{BB962C8B-B14F-4D97-AF65-F5344CB8AC3E}">
        <p14:creationId xmlns:p14="http://schemas.microsoft.com/office/powerpoint/2010/main" val="38574885"/>
      </p:ext>
    </p:extLst>
  </p:cSld>
  <p:clrMap bg1="lt1" tx1="dk1" bg2="lt2" tx2="dk2" accent1="accent1" accent2="accent2" accent3="accent3" accent4="accent4" accent5="accent5" accent6="accent6" hlink="hlink" folHlink="folHlink"/>
  <p:sldLayoutIdLst>
    <p:sldLayoutId id="2147483952" r:id="rId1"/>
    <p:sldLayoutId id="2147483953" r:id="rId2"/>
    <p:sldLayoutId id="2147483954" r:id="rId3"/>
    <p:sldLayoutId id="2147483955" r:id="rId4"/>
    <p:sldLayoutId id="2147483956" r:id="rId5"/>
    <p:sldLayoutId id="2147483957" r:id="rId6"/>
    <p:sldLayoutId id="2147483958" r:id="rId7"/>
    <p:sldLayoutId id="2147483959" r:id="rId8"/>
    <p:sldLayoutId id="2147483960" r:id="rId9"/>
    <p:sldLayoutId id="2147483961" r:id="rId10"/>
    <p:sldLayoutId id="2147483962"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3C2431-5EB1-1D99-4414-DC089A257F8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E0B5E36-EC40-1347-0E97-61E15C63545D}"/>
              </a:ext>
            </a:extLst>
          </p:cNvPr>
          <p:cNvSpPr txBox="1"/>
          <p:nvPr/>
        </p:nvSpPr>
        <p:spPr>
          <a:xfrm>
            <a:off x="173966" y="2175559"/>
            <a:ext cx="11844067" cy="2339102"/>
          </a:xfrm>
          <a:prstGeom prst="rect">
            <a:avLst/>
          </a:prstGeom>
          <a:noFill/>
        </p:spPr>
        <p:txBody>
          <a:bodyPr wrap="square" rtlCol="0">
            <a:spAutoFit/>
          </a:bodyPr>
          <a:lstStyle/>
          <a:p>
            <a:pPr algn="ctr"/>
            <a:r>
              <a:rPr lang="en-US" sz="5400" dirty="0">
                <a:solidFill>
                  <a:srgbClr val="002060"/>
                </a:solidFill>
                <a:latin typeface="Sitka Text Semibold" pitchFamily="2" charset="0"/>
              </a:rPr>
              <a:t>Sentiment Forecasting Of </a:t>
            </a:r>
            <a:br>
              <a:rPr lang="en-US" sz="5400" dirty="0">
                <a:solidFill>
                  <a:srgbClr val="002060"/>
                </a:solidFill>
                <a:latin typeface="Sitka Text Semibold" pitchFamily="2" charset="0"/>
              </a:rPr>
            </a:br>
            <a:r>
              <a:rPr lang="en-US" sz="5400" dirty="0">
                <a:solidFill>
                  <a:srgbClr val="002060"/>
                </a:solidFill>
                <a:latin typeface="Sitka Text Semibold" pitchFamily="2" charset="0"/>
              </a:rPr>
              <a:t>Political Party</a:t>
            </a:r>
          </a:p>
          <a:p>
            <a:pPr algn="ctr"/>
            <a:endParaRPr lang="en-US" sz="1000" dirty="0">
              <a:solidFill>
                <a:schemeClr val="accent5">
                  <a:lumMod val="75000"/>
                </a:schemeClr>
              </a:solidFill>
            </a:endParaRPr>
          </a:p>
          <a:p>
            <a:pPr algn="ctr"/>
            <a:r>
              <a:rPr lang="en-US" sz="2800" dirty="0">
                <a:solidFill>
                  <a:schemeClr val="accent5">
                    <a:lumMod val="75000"/>
                  </a:schemeClr>
                </a:solidFill>
                <a:latin typeface="Sitka Display" pitchFamily="2" charset="0"/>
              </a:rPr>
              <a:t>Analyzing Public and News Media Sentiment Over Time</a:t>
            </a:r>
            <a:endParaRPr lang="en-IN" sz="4800" dirty="0">
              <a:solidFill>
                <a:schemeClr val="accent5">
                  <a:lumMod val="75000"/>
                </a:schemeClr>
              </a:solidFill>
              <a:latin typeface="Sitka Display" pitchFamily="2" charset="0"/>
            </a:endParaRPr>
          </a:p>
        </p:txBody>
      </p:sp>
      <p:sp>
        <p:nvSpPr>
          <p:cNvPr id="8" name="TextBox 7">
            <a:extLst>
              <a:ext uri="{FF2B5EF4-FFF2-40B4-BE49-F238E27FC236}">
                <a16:creationId xmlns:a16="http://schemas.microsoft.com/office/drawing/2014/main" id="{63675E50-2CE0-070B-8BCA-2BFB3B7EA289}"/>
              </a:ext>
            </a:extLst>
          </p:cNvPr>
          <p:cNvSpPr txBox="1"/>
          <p:nvPr/>
        </p:nvSpPr>
        <p:spPr>
          <a:xfrm>
            <a:off x="8849449" y="6087618"/>
            <a:ext cx="3168584" cy="984885"/>
          </a:xfrm>
          <a:prstGeom prst="rect">
            <a:avLst/>
          </a:prstGeom>
          <a:noFill/>
        </p:spPr>
        <p:txBody>
          <a:bodyPr wrap="square">
            <a:spAutoFit/>
          </a:bodyPr>
          <a:lstStyle/>
          <a:p>
            <a:r>
              <a:rPr lang="en-US" sz="2000" b="1" dirty="0">
                <a:solidFill>
                  <a:srgbClr val="002060"/>
                </a:solidFill>
              </a:rPr>
              <a:t>Under the guidance of: </a:t>
            </a:r>
            <a:br>
              <a:rPr lang="en-US" sz="2000" b="1" dirty="0">
                <a:solidFill>
                  <a:srgbClr val="002060"/>
                </a:solidFill>
              </a:rPr>
            </a:br>
            <a:r>
              <a:rPr lang="en-US" sz="2000" b="1" dirty="0">
                <a:solidFill>
                  <a:srgbClr val="002060"/>
                </a:solidFill>
              </a:rPr>
              <a:t>	</a:t>
            </a:r>
            <a:r>
              <a:rPr lang="en-US" sz="1600" b="1" dirty="0"/>
              <a:t>Prof. Saurish Dasgupta</a:t>
            </a:r>
            <a:br>
              <a:rPr lang="en-US" dirty="0"/>
            </a:br>
            <a:endParaRPr lang="en-US" dirty="0"/>
          </a:p>
        </p:txBody>
      </p:sp>
    </p:spTree>
    <p:extLst>
      <p:ext uri="{BB962C8B-B14F-4D97-AF65-F5344CB8AC3E}">
        <p14:creationId xmlns:p14="http://schemas.microsoft.com/office/powerpoint/2010/main" val="58355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2682D-454F-64AC-AA2C-C07A9177EA7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9B890D3-B14D-DC75-F17E-8B140B9FE032}"/>
              </a:ext>
            </a:extLst>
          </p:cNvPr>
          <p:cNvSpPr txBox="1"/>
          <p:nvPr/>
        </p:nvSpPr>
        <p:spPr>
          <a:xfrm>
            <a:off x="249501" y="284242"/>
            <a:ext cx="5498604" cy="551305"/>
          </a:xfrm>
          <a:prstGeom prst="rect">
            <a:avLst/>
          </a:prstGeom>
          <a:noFill/>
        </p:spPr>
        <p:txBody>
          <a:bodyPr wrap="square">
            <a:spAutoFit/>
          </a:bodyPr>
          <a:lstStyle/>
          <a:p>
            <a:pPr algn="ctr">
              <a:lnSpc>
                <a:spcPct val="150000"/>
              </a:lnSpc>
            </a:pPr>
            <a:r>
              <a:rPr lang="en-IN" sz="2200" b="1" dirty="0">
                <a:solidFill>
                  <a:srgbClr val="002060"/>
                </a:solidFill>
                <a:latin typeface="Sitka Subheading" pitchFamily="2" charset="0"/>
              </a:rPr>
              <a:t>◈ </a:t>
            </a:r>
            <a:r>
              <a:rPr lang="en-US" sz="2200" b="1" dirty="0">
                <a:solidFill>
                  <a:srgbClr val="002060"/>
                </a:solidFill>
                <a:latin typeface="Sitka Subheading" pitchFamily="2" charset="0"/>
              </a:rPr>
              <a:t>Analysis of News vs Tweet Sentiment:</a:t>
            </a:r>
          </a:p>
        </p:txBody>
      </p:sp>
      <p:pic>
        <p:nvPicPr>
          <p:cNvPr id="5" name="Picture 4">
            <a:extLst>
              <a:ext uri="{FF2B5EF4-FFF2-40B4-BE49-F238E27FC236}">
                <a16:creationId xmlns:a16="http://schemas.microsoft.com/office/drawing/2014/main" id="{26024097-8031-42A1-8B51-13D447E34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760" y="898481"/>
            <a:ext cx="10444480" cy="561431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29616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24723-C521-7784-2932-94BED22C236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B9EAD40-A9D6-1ED3-A676-9D6888ACCE76}"/>
              </a:ext>
            </a:extLst>
          </p:cNvPr>
          <p:cNvSpPr txBox="1"/>
          <p:nvPr/>
        </p:nvSpPr>
        <p:spPr>
          <a:xfrm>
            <a:off x="142336" y="2131050"/>
            <a:ext cx="11907328" cy="2169825"/>
          </a:xfrm>
          <a:prstGeom prst="rect">
            <a:avLst/>
          </a:prstGeom>
          <a:noFill/>
        </p:spPr>
        <p:txBody>
          <a:bodyPr wrap="square" rtlCol="0">
            <a:spAutoFit/>
          </a:bodyPr>
          <a:lstStyle/>
          <a:p>
            <a:pPr algn="ctr"/>
            <a:r>
              <a:rPr lang="en-US" sz="11500" dirty="0">
                <a:solidFill>
                  <a:srgbClr val="002060"/>
                </a:solidFill>
                <a:latin typeface="Sitka Text Semibold" pitchFamily="2" charset="0"/>
              </a:rPr>
              <a:t>Thank </a:t>
            </a:r>
            <a:r>
              <a:rPr lang="en-US" sz="11500" dirty="0">
                <a:solidFill>
                  <a:schemeClr val="accent5"/>
                </a:solidFill>
                <a:latin typeface="Sitka Text Semibold" pitchFamily="2" charset="0"/>
              </a:rPr>
              <a:t>You</a:t>
            </a:r>
          </a:p>
          <a:p>
            <a:pPr algn="ctr"/>
            <a:endParaRPr lang="en-US" sz="2000" dirty="0"/>
          </a:p>
        </p:txBody>
      </p:sp>
      <p:sp>
        <p:nvSpPr>
          <p:cNvPr id="13" name="TextBox 12">
            <a:extLst>
              <a:ext uri="{FF2B5EF4-FFF2-40B4-BE49-F238E27FC236}">
                <a16:creationId xmlns:a16="http://schemas.microsoft.com/office/drawing/2014/main" id="{AC2ADF87-17AE-B26E-5409-32F9BE42F313}"/>
              </a:ext>
            </a:extLst>
          </p:cNvPr>
          <p:cNvSpPr txBox="1"/>
          <p:nvPr/>
        </p:nvSpPr>
        <p:spPr>
          <a:xfrm>
            <a:off x="7010718" y="5136759"/>
            <a:ext cx="4621602" cy="1477328"/>
          </a:xfrm>
          <a:prstGeom prst="rect">
            <a:avLst/>
          </a:prstGeom>
          <a:noFill/>
        </p:spPr>
        <p:txBody>
          <a:bodyPr wrap="square">
            <a:spAutoFit/>
          </a:bodyPr>
          <a:lstStyle/>
          <a:p>
            <a:pPr algn="r"/>
            <a:r>
              <a:rPr lang="en-IN" b="1" dirty="0">
                <a:solidFill>
                  <a:srgbClr val="002060"/>
                </a:solidFill>
              </a:rPr>
              <a:t>Team members:</a:t>
            </a:r>
            <a:endParaRPr lang="en-IN" dirty="0">
              <a:solidFill>
                <a:srgbClr val="002060"/>
              </a:solidFill>
            </a:endParaRPr>
          </a:p>
          <a:p>
            <a:pPr algn="r"/>
            <a:r>
              <a:rPr lang="en-IN" dirty="0"/>
              <a:t> </a:t>
            </a:r>
            <a:r>
              <a:rPr lang="en-IN" b="1" dirty="0"/>
              <a:t>Milan </a:t>
            </a:r>
            <a:r>
              <a:rPr lang="en-IN" b="1" dirty="0" err="1"/>
              <a:t>Nagvadiya</a:t>
            </a:r>
            <a:r>
              <a:rPr lang="en-IN" dirty="0"/>
              <a:t> (202418035) </a:t>
            </a:r>
          </a:p>
          <a:p>
            <a:pPr algn="r"/>
            <a:r>
              <a:rPr lang="en-IN" b="1" dirty="0"/>
              <a:t>Krisha Sompura </a:t>
            </a:r>
            <a:r>
              <a:rPr lang="en-IN" dirty="0"/>
              <a:t>(202418026)</a:t>
            </a:r>
          </a:p>
          <a:p>
            <a:pPr algn="r"/>
            <a:r>
              <a:rPr lang="en-IN" dirty="0"/>
              <a:t> </a:t>
            </a:r>
            <a:r>
              <a:rPr lang="en-IN" b="1" dirty="0"/>
              <a:t>Sheetal Jain</a:t>
            </a:r>
            <a:r>
              <a:rPr lang="en-IN" dirty="0"/>
              <a:t> (202418051) </a:t>
            </a:r>
          </a:p>
          <a:p>
            <a:pPr algn="r"/>
            <a:r>
              <a:rPr lang="en-IN" b="1" dirty="0"/>
              <a:t>Yashraj Sinh</a:t>
            </a:r>
            <a:r>
              <a:rPr lang="en-IN" dirty="0"/>
              <a:t> (202418064)</a:t>
            </a:r>
          </a:p>
        </p:txBody>
      </p:sp>
    </p:spTree>
    <p:extLst>
      <p:ext uri="{BB962C8B-B14F-4D97-AF65-F5344CB8AC3E}">
        <p14:creationId xmlns:p14="http://schemas.microsoft.com/office/powerpoint/2010/main" val="3173777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5CFFF-55AB-80B5-FF48-4E196654E411}"/>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8CB43FCD-3A83-8015-3611-A1A39A38CB03}"/>
              </a:ext>
            </a:extLst>
          </p:cNvPr>
          <p:cNvSpPr txBox="1"/>
          <p:nvPr/>
        </p:nvSpPr>
        <p:spPr>
          <a:xfrm>
            <a:off x="1185563" y="1723441"/>
            <a:ext cx="9769807" cy="4653390"/>
          </a:xfrm>
          <a:prstGeom prst="rect">
            <a:avLst/>
          </a:prstGeom>
          <a:noFill/>
        </p:spPr>
        <p:txBody>
          <a:bodyPr wrap="square">
            <a:spAutoFit/>
          </a:bodyPr>
          <a:lstStyle/>
          <a:p>
            <a:pPr algn="just">
              <a:buNone/>
            </a:pPr>
            <a:r>
              <a:rPr lang="en-US" sz="2000" dirty="0">
                <a:latin typeface="Sitka Display" pitchFamily="2" charset="0"/>
              </a:rPr>
              <a:t>Political sentiment, especially during key events like the 2014 Elections, Demonetization, and GST rollout, shapes how parties like the BJP engage with the public. This project analyzes sentiment trends from 2013–2018 using tweets and news articles to explore the interplay between public opinion and media narratives.</a:t>
            </a:r>
          </a:p>
          <a:p>
            <a:pPr algn="just">
              <a:buNone/>
            </a:pPr>
            <a:r>
              <a:rPr lang="en-US" sz="2000" dirty="0">
                <a:latin typeface="Sitka Display" pitchFamily="2" charset="0"/>
              </a:rPr>
              <a:t>However, the lack of labeled data, noisy social media content, and contextual complexity of news pose major challenges. We address this by:</a:t>
            </a:r>
          </a:p>
          <a:p>
            <a:pPr>
              <a:lnSpc>
                <a:spcPct val="150000"/>
              </a:lnSpc>
              <a:buFont typeface="Arial" panose="020B0604020202020204" pitchFamily="34" charset="0"/>
              <a:buChar char="•"/>
            </a:pPr>
            <a:r>
              <a:rPr lang="en-US" sz="2000" b="1" dirty="0">
                <a:solidFill>
                  <a:schemeClr val="accent1">
                    <a:lumMod val="50000"/>
                  </a:schemeClr>
                </a:solidFill>
                <a:latin typeface="Sitka Display" pitchFamily="2" charset="0"/>
              </a:rPr>
              <a:t>Developing sentiment scoring pipelines</a:t>
            </a:r>
            <a:r>
              <a:rPr lang="en-US" sz="2000" dirty="0">
                <a:solidFill>
                  <a:schemeClr val="accent1">
                    <a:lumMod val="50000"/>
                  </a:schemeClr>
                </a:solidFill>
                <a:latin typeface="Sitka Display" pitchFamily="2" charset="0"/>
              </a:rPr>
              <a:t> </a:t>
            </a:r>
            <a:r>
              <a:rPr lang="en-US" sz="2000" dirty="0">
                <a:latin typeface="Sitka Display" pitchFamily="2" charset="0"/>
              </a:rPr>
              <a:t>using pretrained models </a:t>
            </a:r>
            <a:br>
              <a:rPr lang="en-US" sz="2000" dirty="0">
                <a:latin typeface="Sitka Display" pitchFamily="2" charset="0"/>
              </a:rPr>
            </a:br>
            <a:r>
              <a:rPr lang="en-US" sz="2000" dirty="0">
                <a:latin typeface="Sitka Display" pitchFamily="2" charset="0"/>
              </a:rPr>
              <a:t>(</a:t>
            </a:r>
            <a:r>
              <a:rPr lang="en-US" sz="2000" dirty="0" err="1">
                <a:latin typeface="Sitka Display" pitchFamily="2" charset="0"/>
              </a:rPr>
              <a:t>BERTweet</a:t>
            </a:r>
            <a:r>
              <a:rPr lang="en-US" sz="2000" dirty="0">
                <a:latin typeface="Sitka Display" pitchFamily="2" charset="0"/>
              </a:rPr>
              <a:t>, VADER, </a:t>
            </a:r>
            <a:r>
              <a:rPr lang="en-US" sz="2000" dirty="0" err="1">
                <a:latin typeface="Sitka Display" pitchFamily="2" charset="0"/>
              </a:rPr>
              <a:t>BiLSTM+BERT</a:t>
            </a:r>
            <a:r>
              <a:rPr lang="en-US" sz="2000" dirty="0">
                <a:latin typeface="Sitka Display" pitchFamily="2" charset="0"/>
              </a:rPr>
              <a:t>).</a:t>
            </a:r>
          </a:p>
          <a:p>
            <a:pPr>
              <a:lnSpc>
                <a:spcPct val="150000"/>
              </a:lnSpc>
              <a:buFont typeface="Arial" panose="020B0604020202020204" pitchFamily="34" charset="0"/>
              <a:buChar char="•"/>
            </a:pPr>
            <a:r>
              <a:rPr lang="en-US" sz="2000" b="1" dirty="0">
                <a:solidFill>
                  <a:schemeClr val="accent1">
                    <a:lumMod val="50000"/>
                  </a:schemeClr>
                </a:solidFill>
                <a:latin typeface="Sitka Display" pitchFamily="2" charset="0"/>
              </a:rPr>
              <a:t>Forecasting sentiment trends</a:t>
            </a:r>
            <a:r>
              <a:rPr lang="en-US" sz="2000" dirty="0">
                <a:solidFill>
                  <a:schemeClr val="accent1">
                    <a:lumMod val="50000"/>
                  </a:schemeClr>
                </a:solidFill>
                <a:latin typeface="Sitka Display" pitchFamily="2" charset="0"/>
              </a:rPr>
              <a:t> </a:t>
            </a:r>
            <a:r>
              <a:rPr lang="en-US" sz="2000" dirty="0">
                <a:latin typeface="Sitka Display" pitchFamily="2" charset="0"/>
              </a:rPr>
              <a:t>via time-series models (</a:t>
            </a:r>
            <a:r>
              <a:rPr lang="en-US" sz="2000" dirty="0" err="1">
                <a:latin typeface="Sitka Display" pitchFamily="2" charset="0"/>
              </a:rPr>
              <a:t>pRT</a:t>
            </a:r>
            <a:r>
              <a:rPr lang="en-US" sz="2000" dirty="0">
                <a:latin typeface="Sitka Display" pitchFamily="2" charset="0"/>
              </a:rPr>
              <a:t>+, Informer).</a:t>
            </a:r>
          </a:p>
          <a:p>
            <a:pPr>
              <a:lnSpc>
                <a:spcPct val="150000"/>
              </a:lnSpc>
              <a:buFont typeface="Arial" panose="020B0604020202020204" pitchFamily="34" charset="0"/>
              <a:buChar char="•"/>
            </a:pPr>
            <a:r>
              <a:rPr lang="en-US" sz="2000" b="1" dirty="0">
                <a:solidFill>
                  <a:schemeClr val="accent1">
                    <a:lumMod val="50000"/>
                  </a:schemeClr>
                </a:solidFill>
                <a:latin typeface="Sitka Display" pitchFamily="2" charset="0"/>
              </a:rPr>
              <a:t>Predicting sentiment score </a:t>
            </a:r>
            <a:r>
              <a:rPr lang="en-US" sz="2000" dirty="0">
                <a:latin typeface="Sitka Display" pitchFamily="2" charset="0"/>
              </a:rPr>
              <a:t>of any headline that comes from any news</a:t>
            </a:r>
          </a:p>
          <a:p>
            <a:pPr>
              <a:lnSpc>
                <a:spcPct val="150000"/>
              </a:lnSpc>
              <a:buFont typeface="Arial" panose="020B0604020202020204" pitchFamily="34" charset="0"/>
              <a:buChar char="•"/>
            </a:pPr>
            <a:r>
              <a:rPr lang="en-US" sz="2000" b="1" dirty="0">
                <a:solidFill>
                  <a:schemeClr val="accent1">
                    <a:lumMod val="50000"/>
                  </a:schemeClr>
                </a:solidFill>
                <a:latin typeface="Sitka Display" pitchFamily="2" charset="0"/>
              </a:rPr>
              <a:t>Comparing public vs media sentiment</a:t>
            </a:r>
            <a:r>
              <a:rPr lang="en-US" sz="2000" dirty="0">
                <a:solidFill>
                  <a:schemeClr val="accent1">
                    <a:lumMod val="50000"/>
                  </a:schemeClr>
                </a:solidFill>
                <a:latin typeface="Sitka Display" pitchFamily="2" charset="0"/>
              </a:rPr>
              <a:t> </a:t>
            </a:r>
            <a:r>
              <a:rPr lang="en-US" sz="2000" dirty="0">
                <a:latin typeface="Sitka Display" pitchFamily="2" charset="0"/>
              </a:rPr>
              <a:t>to uncover patterns, fluctuations, and potential     biases.</a:t>
            </a:r>
          </a:p>
        </p:txBody>
      </p:sp>
      <p:sp>
        <p:nvSpPr>
          <p:cNvPr id="4" name="TextBox 3">
            <a:extLst>
              <a:ext uri="{FF2B5EF4-FFF2-40B4-BE49-F238E27FC236}">
                <a16:creationId xmlns:a16="http://schemas.microsoft.com/office/drawing/2014/main" id="{8D659F0E-A393-1065-03A2-B26A3DA74316}"/>
              </a:ext>
            </a:extLst>
          </p:cNvPr>
          <p:cNvSpPr txBox="1"/>
          <p:nvPr/>
        </p:nvSpPr>
        <p:spPr>
          <a:xfrm>
            <a:off x="464110" y="184558"/>
            <a:ext cx="7706034" cy="1538883"/>
          </a:xfrm>
          <a:prstGeom prst="rect">
            <a:avLst/>
          </a:prstGeom>
          <a:noFill/>
        </p:spPr>
        <p:txBody>
          <a:bodyPr wrap="square">
            <a:spAutoFit/>
          </a:bodyPr>
          <a:lstStyle/>
          <a:p>
            <a:r>
              <a:rPr lang="en-US" sz="5400" b="1" i="0" dirty="0">
                <a:solidFill>
                  <a:schemeClr val="tx1">
                    <a:lumMod val="95000"/>
                  </a:schemeClr>
                </a:solidFill>
                <a:effectLst/>
                <a:latin typeface="Montserrat" panose="00000500000000000000" pitchFamily="2" charset="0"/>
              </a:rPr>
              <a:t>1 </a:t>
            </a:r>
            <a:r>
              <a:rPr lang="en-US" sz="4000" b="1" i="0" dirty="0">
                <a:solidFill>
                  <a:schemeClr val="tx1">
                    <a:lumMod val="95000"/>
                  </a:schemeClr>
                </a:solidFill>
                <a:effectLst/>
                <a:latin typeface="Montserrat" panose="00000500000000000000" pitchFamily="2" charset="0"/>
              </a:rPr>
              <a:t>: Introduction</a:t>
            </a:r>
            <a:r>
              <a:rPr lang="en-US" sz="3200" b="1" i="0" dirty="0">
                <a:solidFill>
                  <a:schemeClr val="tx1">
                    <a:lumMod val="95000"/>
                  </a:schemeClr>
                </a:solidFill>
                <a:effectLst/>
                <a:latin typeface="Montserrat" panose="00000500000000000000" pitchFamily="2" charset="0"/>
              </a:rPr>
              <a:t> </a:t>
            </a:r>
            <a:r>
              <a:rPr lang="en-US" sz="2000" b="1" i="0" dirty="0">
                <a:solidFill>
                  <a:schemeClr val="tx1">
                    <a:lumMod val="95000"/>
                  </a:schemeClr>
                </a:solidFill>
                <a:effectLst/>
                <a:latin typeface="Montserrat" panose="00000500000000000000" pitchFamily="2" charset="0"/>
              </a:rPr>
              <a:t>&amp;</a:t>
            </a:r>
            <a:br>
              <a:rPr lang="en-US" sz="3200" b="1" i="0" dirty="0">
                <a:solidFill>
                  <a:schemeClr val="tx1">
                    <a:lumMod val="95000"/>
                  </a:schemeClr>
                </a:solidFill>
                <a:effectLst/>
                <a:latin typeface="Montserrat" panose="00000500000000000000" pitchFamily="2" charset="0"/>
              </a:rPr>
            </a:br>
            <a:r>
              <a:rPr lang="en-US" sz="3200" b="1" i="0" dirty="0">
                <a:solidFill>
                  <a:schemeClr val="tx1">
                    <a:lumMod val="95000"/>
                  </a:schemeClr>
                </a:solidFill>
                <a:effectLst/>
                <a:latin typeface="Montserrat" panose="00000500000000000000" pitchFamily="2" charset="0"/>
              </a:rPr>
              <a:t>      </a:t>
            </a:r>
            <a:r>
              <a:rPr lang="en-US" sz="4000" b="1" i="0" dirty="0">
                <a:solidFill>
                  <a:schemeClr val="tx1">
                    <a:lumMod val="95000"/>
                  </a:schemeClr>
                </a:solidFill>
                <a:effectLst/>
                <a:latin typeface="Montserrat" panose="00000500000000000000" pitchFamily="2" charset="0"/>
              </a:rPr>
              <a:t>Problem Statement </a:t>
            </a:r>
            <a:endParaRPr lang="en-US" sz="3200" b="1" dirty="0">
              <a:solidFill>
                <a:schemeClr val="tx1">
                  <a:lumMod val="95000"/>
                </a:schemeClr>
              </a:solidFill>
            </a:endParaRPr>
          </a:p>
        </p:txBody>
      </p:sp>
    </p:spTree>
    <p:extLst>
      <p:ext uri="{BB962C8B-B14F-4D97-AF65-F5344CB8AC3E}">
        <p14:creationId xmlns:p14="http://schemas.microsoft.com/office/powerpoint/2010/main" val="452015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C5BAD-EDB5-9C82-1252-E045C234139A}"/>
            </a:ext>
          </a:extLst>
        </p:cNvPr>
        <p:cNvGrpSpPr/>
        <p:nvPr/>
      </p:nvGrpSpPr>
      <p:grpSpPr>
        <a:xfrm>
          <a:off x="0" y="0"/>
          <a:ext cx="0" cy="0"/>
          <a:chOff x="0" y="0"/>
          <a:chExt cx="0" cy="0"/>
        </a:xfrm>
      </p:grpSpPr>
      <p:pic>
        <p:nvPicPr>
          <p:cNvPr id="5" name="Picture 2">
            <a:extLst>
              <a:ext uri="{FF2B5EF4-FFF2-40B4-BE49-F238E27FC236}">
                <a16:creationId xmlns:a16="http://schemas.microsoft.com/office/drawing/2014/main" id="{E895066E-D58D-B739-D935-2CFEFAE84F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t="5694" r="-160"/>
          <a:stretch/>
        </p:blipFill>
        <p:spPr bwMode="auto">
          <a:xfrm>
            <a:off x="900418" y="1197821"/>
            <a:ext cx="10391164" cy="546903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B812F30-BC70-D43B-1420-3BC7CE9AFDA2}"/>
              </a:ext>
            </a:extLst>
          </p:cNvPr>
          <p:cNvSpPr txBox="1"/>
          <p:nvPr/>
        </p:nvSpPr>
        <p:spPr>
          <a:xfrm>
            <a:off x="148205" y="88020"/>
            <a:ext cx="10586906" cy="1107996"/>
          </a:xfrm>
          <a:prstGeom prst="rect">
            <a:avLst/>
          </a:prstGeom>
          <a:noFill/>
        </p:spPr>
        <p:txBody>
          <a:bodyPr wrap="square">
            <a:spAutoFit/>
          </a:bodyPr>
          <a:lstStyle/>
          <a:p>
            <a:r>
              <a:rPr lang="en-US" sz="6600" b="1" i="0" dirty="0">
                <a:solidFill>
                  <a:schemeClr val="tx1">
                    <a:lumMod val="95000"/>
                  </a:schemeClr>
                </a:solidFill>
                <a:effectLst/>
                <a:latin typeface="Montserrat" panose="00000500000000000000" pitchFamily="2" charset="0"/>
              </a:rPr>
              <a:t>2</a:t>
            </a:r>
            <a:r>
              <a:rPr lang="en-US" sz="4400" b="1" i="0" dirty="0">
                <a:solidFill>
                  <a:schemeClr val="tx1">
                    <a:lumMod val="95000"/>
                  </a:schemeClr>
                </a:solidFill>
                <a:effectLst/>
                <a:latin typeface="Montserrat" panose="00000500000000000000" pitchFamily="2" charset="0"/>
              </a:rPr>
              <a:t> :</a:t>
            </a:r>
            <a:r>
              <a:rPr lang="en-US" sz="4000" b="1" i="0" dirty="0">
                <a:solidFill>
                  <a:schemeClr val="tx1">
                    <a:lumMod val="95000"/>
                  </a:schemeClr>
                </a:solidFill>
                <a:effectLst/>
                <a:latin typeface="Montserrat" panose="00000500000000000000" pitchFamily="2" charset="0"/>
              </a:rPr>
              <a:t>End-to-end Solution Pipeline</a:t>
            </a:r>
            <a:endParaRPr lang="en-US" sz="4400" b="1" dirty="0">
              <a:solidFill>
                <a:schemeClr val="tx1">
                  <a:lumMod val="95000"/>
                </a:schemeClr>
              </a:solidFill>
            </a:endParaRPr>
          </a:p>
        </p:txBody>
      </p:sp>
    </p:spTree>
    <p:extLst>
      <p:ext uri="{BB962C8B-B14F-4D97-AF65-F5344CB8AC3E}">
        <p14:creationId xmlns:p14="http://schemas.microsoft.com/office/powerpoint/2010/main" val="3044864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8F993-0277-D8AF-1E46-2D002A3861FE}"/>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FDF06C76-3486-7D8A-80D4-3629CBAF23EB}"/>
              </a:ext>
            </a:extLst>
          </p:cNvPr>
          <p:cNvPicPr>
            <a:picLocks noChangeAspect="1"/>
          </p:cNvPicPr>
          <p:nvPr/>
        </p:nvPicPr>
        <p:blipFill>
          <a:blip r:embed="rId2">
            <a:extLst>
              <a:ext uri="{28A0092B-C50C-407E-A947-70E740481C1C}">
                <a14:useLocalDpi xmlns:a14="http://schemas.microsoft.com/office/drawing/2010/main" val="0"/>
              </a:ext>
            </a:extLst>
          </a:blip>
          <a:srcRect b="69620"/>
          <a:stretch/>
        </p:blipFill>
        <p:spPr>
          <a:xfrm>
            <a:off x="157190" y="1399221"/>
            <a:ext cx="6390019" cy="876640"/>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EE903951-2E0C-C73A-7A70-59EE86B5E887}"/>
              </a:ext>
            </a:extLst>
          </p:cNvPr>
          <p:cNvSpPr txBox="1"/>
          <p:nvPr/>
        </p:nvSpPr>
        <p:spPr>
          <a:xfrm>
            <a:off x="78571" y="1059104"/>
            <a:ext cx="2151423" cy="307777"/>
          </a:xfrm>
          <a:prstGeom prst="rect">
            <a:avLst/>
          </a:prstGeom>
          <a:noFill/>
        </p:spPr>
        <p:txBody>
          <a:bodyPr wrap="none" rtlCol="0">
            <a:spAutoFit/>
          </a:bodyPr>
          <a:lstStyle/>
          <a:p>
            <a:r>
              <a:rPr lang="en-IN" sz="1400" b="1" dirty="0">
                <a:solidFill>
                  <a:srgbClr val="002060"/>
                </a:solidFill>
              </a:rPr>
              <a:t>Original Scrapped Data</a:t>
            </a:r>
          </a:p>
        </p:txBody>
      </p:sp>
      <p:pic>
        <p:nvPicPr>
          <p:cNvPr id="12" name="Picture 11">
            <a:extLst>
              <a:ext uri="{FF2B5EF4-FFF2-40B4-BE49-F238E27FC236}">
                <a16:creationId xmlns:a16="http://schemas.microsoft.com/office/drawing/2014/main" id="{DBB2691F-2FEE-D98A-C4A1-7214BA51E692}"/>
              </a:ext>
            </a:extLst>
          </p:cNvPr>
          <p:cNvPicPr>
            <a:picLocks noChangeAspect="1"/>
          </p:cNvPicPr>
          <p:nvPr/>
        </p:nvPicPr>
        <p:blipFill>
          <a:blip r:embed="rId3">
            <a:extLst>
              <a:ext uri="{28A0092B-C50C-407E-A947-70E740481C1C}">
                <a14:useLocalDpi xmlns:a14="http://schemas.microsoft.com/office/drawing/2010/main" val="0"/>
              </a:ext>
            </a:extLst>
          </a:blip>
          <a:srcRect r="7147" b="72004"/>
          <a:stretch/>
        </p:blipFill>
        <p:spPr>
          <a:xfrm>
            <a:off x="157190" y="3161639"/>
            <a:ext cx="8097998" cy="1231878"/>
          </a:xfrm>
          <a:prstGeom prst="rect">
            <a:avLst/>
          </a:prstGeom>
          <a:ln>
            <a:noFill/>
          </a:ln>
          <a:effectLst>
            <a:outerShdw blurRad="292100" dist="139700" dir="2700000" algn="tl" rotWithShape="0">
              <a:srgbClr val="333333">
                <a:alpha val="65000"/>
              </a:srgbClr>
            </a:outerShdw>
          </a:effectLst>
        </p:spPr>
      </p:pic>
      <p:sp>
        <p:nvSpPr>
          <p:cNvPr id="13" name="TextBox 12">
            <a:extLst>
              <a:ext uri="{FF2B5EF4-FFF2-40B4-BE49-F238E27FC236}">
                <a16:creationId xmlns:a16="http://schemas.microsoft.com/office/drawing/2014/main" id="{3445605A-3080-4E0B-49D6-E198C1EAA42B}"/>
              </a:ext>
            </a:extLst>
          </p:cNvPr>
          <p:cNvSpPr txBox="1"/>
          <p:nvPr/>
        </p:nvSpPr>
        <p:spPr>
          <a:xfrm>
            <a:off x="4380640" y="2479581"/>
            <a:ext cx="1430135" cy="307777"/>
          </a:xfrm>
          <a:prstGeom prst="rect">
            <a:avLst/>
          </a:prstGeom>
          <a:noFill/>
        </p:spPr>
        <p:txBody>
          <a:bodyPr wrap="none" rtlCol="0">
            <a:spAutoFit/>
          </a:bodyPr>
          <a:lstStyle/>
          <a:p>
            <a:r>
              <a:rPr lang="en-IN" sz="1400" b="1" dirty="0"/>
              <a:t>Pre-Processing</a:t>
            </a:r>
          </a:p>
        </p:txBody>
      </p:sp>
      <p:sp>
        <p:nvSpPr>
          <p:cNvPr id="14" name="TextBox 13">
            <a:extLst>
              <a:ext uri="{FF2B5EF4-FFF2-40B4-BE49-F238E27FC236}">
                <a16:creationId xmlns:a16="http://schemas.microsoft.com/office/drawing/2014/main" id="{849FB7D5-A9A0-1E82-4118-ABF10CEC7432}"/>
              </a:ext>
            </a:extLst>
          </p:cNvPr>
          <p:cNvSpPr txBox="1"/>
          <p:nvPr/>
        </p:nvSpPr>
        <p:spPr>
          <a:xfrm>
            <a:off x="78571" y="2821522"/>
            <a:ext cx="1838901" cy="307777"/>
          </a:xfrm>
          <a:prstGeom prst="rect">
            <a:avLst/>
          </a:prstGeom>
          <a:noFill/>
        </p:spPr>
        <p:txBody>
          <a:bodyPr wrap="none" rtlCol="0">
            <a:spAutoFit/>
          </a:bodyPr>
          <a:lstStyle/>
          <a:p>
            <a:r>
              <a:rPr lang="en-IN" sz="1400" b="1" dirty="0">
                <a:solidFill>
                  <a:srgbClr val="002060"/>
                </a:solidFill>
              </a:rPr>
              <a:t>Pre-Processed Data</a:t>
            </a:r>
          </a:p>
        </p:txBody>
      </p:sp>
      <p:sp>
        <p:nvSpPr>
          <p:cNvPr id="19" name="TextBox 18">
            <a:extLst>
              <a:ext uri="{FF2B5EF4-FFF2-40B4-BE49-F238E27FC236}">
                <a16:creationId xmlns:a16="http://schemas.microsoft.com/office/drawing/2014/main" id="{8F6B7A9A-5029-D72D-91B5-1A4C5711AC4E}"/>
              </a:ext>
            </a:extLst>
          </p:cNvPr>
          <p:cNvSpPr txBox="1"/>
          <p:nvPr/>
        </p:nvSpPr>
        <p:spPr>
          <a:xfrm>
            <a:off x="4313366" y="4591879"/>
            <a:ext cx="1946367" cy="261610"/>
          </a:xfrm>
          <a:prstGeom prst="rect">
            <a:avLst/>
          </a:prstGeom>
          <a:noFill/>
        </p:spPr>
        <p:txBody>
          <a:bodyPr wrap="none" rtlCol="0">
            <a:spAutoFit/>
          </a:bodyPr>
          <a:lstStyle/>
          <a:p>
            <a:r>
              <a:rPr lang="en-IN" sz="1100" b="1" dirty="0"/>
              <a:t>Applied Pre-trained model</a:t>
            </a:r>
          </a:p>
        </p:txBody>
      </p:sp>
      <p:sp>
        <p:nvSpPr>
          <p:cNvPr id="25" name="TextBox 24">
            <a:extLst>
              <a:ext uri="{FF2B5EF4-FFF2-40B4-BE49-F238E27FC236}">
                <a16:creationId xmlns:a16="http://schemas.microsoft.com/office/drawing/2014/main" id="{0CFF22EB-6291-03F9-EB76-337D1E46469C}"/>
              </a:ext>
            </a:extLst>
          </p:cNvPr>
          <p:cNvSpPr txBox="1"/>
          <p:nvPr/>
        </p:nvSpPr>
        <p:spPr>
          <a:xfrm>
            <a:off x="9796028" y="4889165"/>
            <a:ext cx="2149895" cy="1938992"/>
          </a:xfrm>
          <a:prstGeom prst="rect">
            <a:avLst/>
          </a:prstGeom>
          <a:noFill/>
        </p:spPr>
        <p:txBody>
          <a:bodyPr wrap="square" rtlCol="0">
            <a:spAutoFit/>
          </a:bodyPr>
          <a:lstStyle/>
          <a:p>
            <a:pPr algn="just"/>
            <a:r>
              <a:rPr lang="en-IN" sz="1200" b="1" dirty="0" err="1">
                <a:solidFill>
                  <a:schemeClr val="tx2"/>
                </a:solidFill>
              </a:rPr>
              <a:t>CardiffNLP</a:t>
            </a:r>
            <a:r>
              <a:rPr lang="en-IN" sz="1200" b="1" dirty="0"/>
              <a:t> </a:t>
            </a:r>
            <a:r>
              <a:rPr lang="en-US" sz="1200" b="1" dirty="0"/>
              <a:t>was selected based on consensus metrics including MAE, RMSE, Euclidean Distance, Pearson Correlation, Cosine Similarity</a:t>
            </a:r>
          </a:p>
          <a:p>
            <a:pPr algn="just"/>
            <a:endParaRPr lang="en-US" sz="1200" b="1" dirty="0"/>
          </a:p>
          <a:p>
            <a:pPr algn="just"/>
            <a:r>
              <a:rPr lang="en-US" sz="1200" b="1" dirty="0"/>
              <a:t>And </a:t>
            </a:r>
            <a:r>
              <a:rPr lang="en-IN" sz="1200" b="1" dirty="0" err="1">
                <a:solidFill>
                  <a:schemeClr val="tx2"/>
                </a:solidFill>
              </a:rPr>
              <a:t>CardiffNLP</a:t>
            </a:r>
            <a:r>
              <a:rPr lang="en-US" sz="1200" b="1" dirty="0"/>
              <a:t>, with the highest MRR, was chosen as the optimal model</a:t>
            </a:r>
            <a:endParaRPr lang="en-IN" sz="1200" b="1" dirty="0"/>
          </a:p>
        </p:txBody>
      </p:sp>
      <p:sp>
        <p:nvSpPr>
          <p:cNvPr id="26" name="TextBox 25">
            <a:extLst>
              <a:ext uri="{FF2B5EF4-FFF2-40B4-BE49-F238E27FC236}">
                <a16:creationId xmlns:a16="http://schemas.microsoft.com/office/drawing/2014/main" id="{2D683368-3510-9E49-4F8A-8FEBE108BE6C}"/>
              </a:ext>
            </a:extLst>
          </p:cNvPr>
          <p:cNvSpPr txBox="1"/>
          <p:nvPr/>
        </p:nvSpPr>
        <p:spPr>
          <a:xfrm>
            <a:off x="6481145" y="4944829"/>
            <a:ext cx="1043876" cy="307777"/>
          </a:xfrm>
          <a:prstGeom prst="rect">
            <a:avLst/>
          </a:prstGeom>
          <a:noFill/>
        </p:spPr>
        <p:txBody>
          <a:bodyPr wrap="none" rtlCol="0">
            <a:spAutoFit/>
          </a:bodyPr>
          <a:lstStyle/>
          <a:p>
            <a:r>
              <a:rPr lang="en-IN" sz="1400" b="1" dirty="0">
                <a:solidFill>
                  <a:srgbClr val="002060"/>
                </a:solidFill>
              </a:rPr>
              <a:t>Final Data</a:t>
            </a:r>
          </a:p>
        </p:txBody>
      </p:sp>
      <p:sp>
        <p:nvSpPr>
          <p:cNvPr id="27" name="TextBox 26">
            <a:extLst>
              <a:ext uri="{FF2B5EF4-FFF2-40B4-BE49-F238E27FC236}">
                <a16:creationId xmlns:a16="http://schemas.microsoft.com/office/drawing/2014/main" id="{CC03DC66-EE75-F68B-2A44-584A6E746627}"/>
              </a:ext>
            </a:extLst>
          </p:cNvPr>
          <p:cNvSpPr txBox="1"/>
          <p:nvPr/>
        </p:nvSpPr>
        <p:spPr>
          <a:xfrm>
            <a:off x="78571" y="5006399"/>
            <a:ext cx="3967176" cy="338554"/>
          </a:xfrm>
          <a:prstGeom prst="rect">
            <a:avLst/>
          </a:prstGeom>
          <a:noFill/>
        </p:spPr>
        <p:txBody>
          <a:bodyPr wrap="none" rtlCol="0">
            <a:spAutoFit/>
          </a:bodyPr>
          <a:lstStyle/>
          <a:p>
            <a:r>
              <a:rPr lang="en-IN" sz="1600" b="1" dirty="0">
                <a:solidFill>
                  <a:srgbClr val="002060"/>
                </a:solidFill>
              </a:rPr>
              <a:t>3 Pre trained model’s sentiment Scores</a:t>
            </a:r>
          </a:p>
        </p:txBody>
      </p:sp>
      <p:pic>
        <p:nvPicPr>
          <p:cNvPr id="29" name="Picture 28">
            <a:extLst>
              <a:ext uri="{FF2B5EF4-FFF2-40B4-BE49-F238E27FC236}">
                <a16:creationId xmlns:a16="http://schemas.microsoft.com/office/drawing/2014/main" id="{59700B45-0826-8827-27EB-195D331A9A71}"/>
              </a:ext>
            </a:extLst>
          </p:cNvPr>
          <p:cNvPicPr>
            <a:picLocks noChangeAspect="1"/>
          </p:cNvPicPr>
          <p:nvPr/>
        </p:nvPicPr>
        <p:blipFill>
          <a:blip r:embed="rId4">
            <a:extLst>
              <a:ext uri="{28A0092B-C50C-407E-A947-70E740481C1C}">
                <a14:useLocalDpi xmlns:a14="http://schemas.microsoft.com/office/drawing/2010/main" val="0"/>
              </a:ext>
            </a:extLst>
          </a:blip>
          <a:srcRect b="61787"/>
          <a:stretch/>
        </p:blipFill>
        <p:spPr>
          <a:xfrm>
            <a:off x="6547209" y="5257906"/>
            <a:ext cx="3036265" cy="1506236"/>
          </a:xfrm>
          <a:prstGeom prst="rect">
            <a:avLst/>
          </a:prstGeom>
          <a:ln>
            <a:noFill/>
          </a:ln>
          <a:effectLst>
            <a:outerShdw blurRad="292100" dist="139700" dir="2700000" algn="tl" rotWithShape="0">
              <a:srgbClr val="333333">
                <a:alpha val="65000"/>
              </a:srgbClr>
            </a:outerShdw>
          </a:effectLst>
        </p:spPr>
      </p:pic>
      <p:pic>
        <p:nvPicPr>
          <p:cNvPr id="31" name="Picture 30">
            <a:extLst>
              <a:ext uri="{FF2B5EF4-FFF2-40B4-BE49-F238E27FC236}">
                <a16:creationId xmlns:a16="http://schemas.microsoft.com/office/drawing/2014/main" id="{D47035F4-ABC5-8B76-D11E-5A5A7FB5576D}"/>
              </a:ext>
            </a:extLst>
          </p:cNvPr>
          <p:cNvPicPr>
            <a:picLocks noChangeAspect="1"/>
          </p:cNvPicPr>
          <p:nvPr/>
        </p:nvPicPr>
        <p:blipFill>
          <a:blip r:embed="rId5">
            <a:extLst>
              <a:ext uri="{28A0092B-C50C-407E-A947-70E740481C1C}">
                <a14:useLocalDpi xmlns:a14="http://schemas.microsoft.com/office/drawing/2010/main" val="0"/>
              </a:ext>
            </a:extLst>
          </a:blip>
          <a:srcRect b="66943"/>
          <a:stretch/>
        </p:blipFill>
        <p:spPr>
          <a:xfrm>
            <a:off x="157190" y="5344953"/>
            <a:ext cx="5287688" cy="1396165"/>
          </a:xfrm>
          <a:prstGeom prst="rect">
            <a:avLst/>
          </a:prstGeom>
          <a:ln>
            <a:noFill/>
          </a:ln>
          <a:effectLst>
            <a:outerShdw blurRad="292100" dist="139700" dir="2700000" algn="tl" rotWithShape="0">
              <a:srgbClr val="333333">
                <a:alpha val="65000"/>
              </a:srgbClr>
            </a:outerShdw>
          </a:effectLst>
        </p:spPr>
      </p:pic>
      <p:pic>
        <p:nvPicPr>
          <p:cNvPr id="33" name="Graphic 32" descr="Arrow Straight">
            <a:extLst>
              <a:ext uri="{FF2B5EF4-FFF2-40B4-BE49-F238E27FC236}">
                <a16:creationId xmlns:a16="http://schemas.microsoft.com/office/drawing/2014/main" id="{4E3E7AE6-D9BF-95AF-BFE0-E3ED803C4D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flipH="1">
            <a:off x="3876469" y="2292031"/>
            <a:ext cx="837268" cy="837268"/>
          </a:xfrm>
          <a:prstGeom prst="rect">
            <a:avLst/>
          </a:prstGeom>
        </p:spPr>
      </p:pic>
      <p:pic>
        <p:nvPicPr>
          <p:cNvPr id="34" name="Graphic 33" descr="Arrow Straight">
            <a:extLst>
              <a:ext uri="{FF2B5EF4-FFF2-40B4-BE49-F238E27FC236}">
                <a16:creationId xmlns:a16="http://schemas.microsoft.com/office/drawing/2014/main" id="{692DB5FC-1125-5502-2725-AF1F814310D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flipH="1">
            <a:off x="3894732" y="4443411"/>
            <a:ext cx="837268" cy="837268"/>
          </a:xfrm>
          <a:prstGeom prst="rect">
            <a:avLst/>
          </a:prstGeom>
        </p:spPr>
      </p:pic>
      <p:pic>
        <p:nvPicPr>
          <p:cNvPr id="5" name="Graphic 4" descr="Back RTL">
            <a:extLst>
              <a:ext uri="{FF2B5EF4-FFF2-40B4-BE49-F238E27FC236}">
                <a16:creationId xmlns:a16="http://schemas.microsoft.com/office/drawing/2014/main" id="{DAD3488C-E6E4-9994-62CB-12FC0F395DA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0032469" flipV="1">
            <a:off x="5638799" y="5382382"/>
            <a:ext cx="914400" cy="914400"/>
          </a:xfrm>
          <a:prstGeom prst="rect">
            <a:avLst/>
          </a:prstGeom>
        </p:spPr>
      </p:pic>
      <p:sp>
        <p:nvSpPr>
          <p:cNvPr id="2" name="TextBox 1">
            <a:extLst>
              <a:ext uri="{FF2B5EF4-FFF2-40B4-BE49-F238E27FC236}">
                <a16:creationId xmlns:a16="http://schemas.microsoft.com/office/drawing/2014/main" id="{7EBCD3AF-8A97-5E11-4350-AEEE5216DFC2}"/>
              </a:ext>
            </a:extLst>
          </p:cNvPr>
          <p:cNvSpPr txBox="1"/>
          <p:nvPr/>
        </p:nvSpPr>
        <p:spPr>
          <a:xfrm>
            <a:off x="1348217" y="44382"/>
            <a:ext cx="9700083" cy="923330"/>
          </a:xfrm>
          <a:prstGeom prst="rect">
            <a:avLst/>
          </a:prstGeom>
          <a:noFill/>
        </p:spPr>
        <p:txBody>
          <a:bodyPr wrap="square">
            <a:spAutoFit/>
          </a:bodyPr>
          <a:lstStyle/>
          <a:p>
            <a:r>
              <a:rPr lang="en-US" sz="3600" b="1" i="0" dirty="0">
                <a:solidFill>
                  <a:schemeClr val="tx1">
                    <a:lumMod val="95000"/>
                  </a:schemeClr>
                </a:solidFill>
                <a:effectLst/>
                <a:latin typeface="Montserrat" panose="00000500000000000000" pitchFamily="2" charset="0"/>
              </a:rPr>
              <a:t> </a:t>
            </a:r>
            <a:r>
              <a:rPr lang="en-US" sz="5400" b="1" i="0" dirty="0">
                <a:solidFill>
                  <a:schemeClr val="tx1">
                    <a:lumMod val="95000"/>
                  </a:schemeClr>
                </a:solidFill>
                <a:effectLst/>
                <a:latin typeface="Montserrat" panose="00000500000000000000" pitchFamily="2" charset="0"/>
              </a:rPr>
              <a:t>3.1</a:t>
            </a:r>
            <a:r>
              <a:rPr lang="en-US" sz="3600" b="1" i="0" dirty="0">
                <a:solidFill>
                  <a:schemeClr val="tx1">
                    <a:lumMod val="95000"/>
                  </a:schemeClr>
                </a:solidFill>
                <a:effectLst/>
                <a:latin typeface="Montserrat" panose="00000500000000000000" pitchFamily="2" charset="0"/>
              </a:rPr>
              <a:t> : Dataset – For tweet forecasting :</a:t>
            </a:r>
            <a:endParaRPr lang="en-US" sz="3600" b="1" dirty="0">
              <a:solidFill>
                <a:schemeClr val="tx1">
                  <a:lumMod val="95000"/>
                </a:schemeClr>
              </a:solidFill>
            </a:endParaRPr>
          </a:p>
        </p:txBody>
      </p:sp>
    </p:spTree>
    <p:extLst>
      <p:ext uri="{BB962C8B-B14F-4D97-AF65-F5344CB8AC3E}">
        <p14:creationId xmlns:p14="http://schemas.microsoft.com/office/powerpoint/2010/main" val="354746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54D7AF-5768-09B1-2C1C-F3113D51E6BE}"/>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297ADB8-5D15-356D-487E-CFB64DC30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624" y="1559405"/>
            <a:ext cx="3821937" cy="4937389"/>
          </a:xfrm>
          <a:prstGeom prst="rect">
            <a:avLst/>
          </a:prstGeom>
          <a:ln>
            <a:noFill/>
          </a:ln>
          <a:effectLst>
            <a:outerShdw blurRad="190500" algn="tl" rotWithShape="0">
              <a:srgbClr val="000000">
                <a:alpha val="70000"/>
              </a:srgbClr>
            </a:outerShdw>
          </a:effectLst>
        </p:spPr>
      </p:pic>
      <p:sp>
        <p:nvSpPr>
          <p:cNvPr id="10" name="TextBox 9">
            <a:extLst>
              <a:ext uri="{FF2B5EF4-FFF2-40B4-BE49-F238E27FC236}">
                <a16:creationId xmlns:a16="http://schemas.microsoft.com/office/drawing/2014/main" id="{4C68C848-CD6B-D9FE-EB68-E5CA64026995}"/>
              </a:ext>
            </a:extLst>
          </p:cNvPr>
          <p:cNvSpPr txBox="1"/>
          <p:nvPr/>
        </p:nvSpPr>
        <p:spPr>
          <a:xfrm>
            <a:off x="113153" y="1054267"/>
            <a:ext cx="3178973" cy="505138"/>
          </a:xfrm>
          <a:prstGeom prst="rect">
            <a:avLst/>
          </a:prstGeom>
          <a:noFill/>
        </p:spPr>
        <p:txBody>
          <a:bodyPr wrap="square">
            <a:spAutoFit/>
          </a:bodyPr>
          <a:lstStyle/>
          <a:p>
            <a:pPr algn="ctr">
              <a:lnSpc>
                <a:spcPct val="150000"/>
              </a:lnSpc>
            </a:pPr>
            <a:r>
              <a:rPr lang="en-IN" sz="2000" dirty="0">
                <a:solidFill>
                  <a:srgbClr val="002060"/>
                </a:solidFill>
                <a:latin typeface="Sitka Text Semibold" pitchFamily="2" charset="0"/>
              </a:rPr>
              <a:t>◈</a:t>
            </a:r>
            <a:r>
              <a:rPr lang="en-US" sz="2000" dirty="0">
                <a:solidFill>
                  <a:srgbClr val="002060"/>
                </a:solidFill>
                <a:latin typeface="Sitka Text Semibold" pitchFamily="2" charset="0"/>
              </a:rPr>
              <a:t>Proposed Architecture</a:t>
            </a:r>
          </a:p>
        </p:txBody>
      </p:sp>
      <p:pic>
        <p:nvPicPr>
          <p:cNvPr id="19" name="Picture 18">
            <a:extLst>
              <a:ext uri="{FF2B5EF4-FFF2-40B4-BE49-F238E27FC236}">
                <a16:creationId xmlns:a16="http://schemas.microsoft.com/office/drawing/2014/main" id="{D925E6CE-713D-A6E3-5A5C-B2080ADFF85F}"/>
              </a:ext>
            </a:extLst>
          </p:cNvPr>
          <p:cNvPicPr>
            <a:picLocks noChangeAspect="1"/>
          </p:cNvPicPr>
          <p:nvPr/>
        </p:nvPicPr>
        <p:blipFill>
          <a:blip r:embed="rId3"/>
          <a:srcRect l="1679" t="17852" r="4585" b="11302"/>
          <a:stretch/>
        </p:blipFill>
        <p:spPr>
          <a:xfrm>
            <a:off x="5075329" y="2944323"/>
            <a:ext cx="6521267" cy="1658369"/>
          </a:xfrm>
          <a:prstGeom prst="rect">
            <a:avLst/>
          </a:prstGeom>
          <a:ln>
            <a:noFill/>
          </a:ln>
          <a:effectLst>
            <a:outerShdw blurRad="292100" dist="139700" dir="2700000" algn="tl" rotWithShape="0">
              <a:srgbClr val="333333">
                <a:alpha val="65000"/>
              </a:srgbClr>
            </a:outerShdw>
          </a:effectLst>
        </p:spPr>
      </p:pic>
      <p:sp>
        <p:nvSpPr>
          <p:cNvPr id="20" name="TextBox 19">
            <a:extLst>
              <a:ext uri="{FF2B5EF4-FFF2-40B4-BE49-F238E27FC236}">
                <a16:creationId xmlns:a16="http://schemas.microsoft.com/office/drawing/2014/main" id="{082003F2-A7AE-0F97-719C-8F32D6C95F26}"/>
              </a:ext>
            </a:extLst>
          </p:cNvPr>
          <p:cNvSpPr txBox="1"/>
          <p:nvPr/>
        </p:nvSpPr>
        <p:spPr>
          <a:xfrm>
            <a:off x="4467674" y="2230892"/>
            <a:ext cx="7479643" cy="587597"/>
          </a:xfrm>
          <a:prstGeom prst="rect">
            <a:avLst/>
          </a:prstGeom>
          <a:noFill/>
        </p:spPr>
        <p:txBody>
          <a:bodyPr wrap="square">
            <a:spAutoFit/>
          </a:bodyPr>
          <a:lstStyle/>
          <a:p>
            <a:pPr algn="ctr">
              <a:lnSpc>
                <a:spcPct val="150000"/>
              </a:lnSpc>
            </a:pPr>
            <a:r>
              <a:rPr lang="en-IN" sz="2400" dirty="0">
                <a:solidFill>
                  <a:srgbClr val="002060"/>
                </a:solidFill>
                <a:latin typeface="Sitka Text Semibold" pitchFamily="2" charset="0"/>
              </a:rPr>
              <a:t>◈ </a:t>
            </a:r>
            <a:r>
              <a:rPr lang="en-US" sz="2000" dirty="0">
                <a:solidFill>
                  <a:srgbClr val="002060"/>
                </a:solidFill>
                <a:latin typeface="Sitka Text Semibold" pitchFamily="2" charset="0"/>
              </a:rPr>
              <a:t>Evaluation  and  SOTA comparison leaderboard:</a:t>
            </a:r>
          </a:p>
        </p:txBody>
      </p:sp>
      <p:sp>
        <p:nvSpPr>
          <p:cNvPr id="2" name="TextBox 1">
            <a:extLst>
              <a:ext uri="{FF2B5EF4-FFF2-40B4-BE49-F238E27FC236}">
                <a16:creationId xmlns:a16="http://schemas.microsoft.com/office/drawing/2014/main" id="{8CD4364D-BC3A-86A1-5EEB-63061B476CE4}"/>
              </a:ext>
            </a:extLst>
          </p:cNvPr>
          <p:cNvSpPr txBox="1"/>
          <p:nvPr/>
        </p:nvSpPr>
        <p:spPr>
          <a:xfrm>
            <a:off x="1169645" y="-86392"/>
            <a:ext cx="9199148" cy="1198341"/>
          </a:xfrm>
          <a:prstGeom prst="rect">
            <a:avLst/>
          </a:prstGeom>
          <a:noFill/>
        </p:spPr>
        <p:txBody>
          <a:bodyPr wrap="square">
            <a:spAutoFit/>
          </a:bodyPr>
          <a:lstStyle/>
          <a:p>
            <a:pPr algn="ctr">
              <a:lnSpc>
                <a:spcPct val="150000"/>
              </a:lnSpc>
            </a:pPr>
            <a:r>
              <a:rPr lang="en-US" sz="5400" b="1" dirty="0">
                <a:latin typeface="Montserrat" panose="00000500000000000000" pitchFamily="2" charset="0"/>
              </a:rPr>
              <a:t>3.2</a:t>
            </a:r>
            <a:r>
              <a:rPr lang="en-US" sz="3600" b="1" dirty="0">
                <a:latin typeface="Montserrat" panose="00000500000000000000" pitchFamily="2" charset="0"/>
              </a:rPr>
              <a:t> : Architecture &amp; Its result :</a:t>
            </a:r>
            <a:endParaRPr lang="en-US" sz="3200" b="1" dirty="0">
              <a:latin typeface="Montserrat" panose="00000500000000000000" pitchFamily="2" charset="0"/>
            </a:endParaRPr>
          </a:p>
        </p:txBody>
      </p:sp>
    </p:spTree>
    <p:extLst>
      <p:ext uri="{BB962C8B-B14F-4D97-AF65-F5344CB8AC3E}">
        <p14:creationId xmlns:p14="http://schemas.microsoft.com/office/powerpoint/2010/main" val="3549432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26CF4-FF8C-21BC-7A27-B7619323DDE4}"/>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AF03A5B8-44EA-4FE5-A822-0159ED1C8B15}"/>
              </a:ext>
            </a:extLst>
          </p:cNvPr>
          <p:cNvSpPr txBox="1"/>
          <p:nvPr/>
        </p:nvSpPr>
        <p:spPr>
          <a:xfrm>
            <a:off x="191709" y="1455437"/>
            <a:ext cx="2234907" cy="369332"/>
          </a:xfrm>
          <a:prstGeom prst="rect">
            <a:avLst/>
          </a:prstGeom>
          <a:noFill/>
        </p:spPr>
        <p:txBody>
          <a:bodyPr wrap="none" rtlCol="0">
            <a:spAutoFit/>
          </a:bodyPr>
          <a:lstStyle/>
          <a:p>
            <a:r>
              <a:rPr lang="en-IN" sz="1800" dirty="0">
                <a:solidFill>
                  <a:srgbClr val="002060"/>
                </a:solidFill>
                <a:latin typeface="Sitka Text Semibold" pitchFamily="2" charset="0"/>
              </a:rPr>
              <a:t>◈ </a:t>
            </a:r>
            <a:r>
              <a:rPr lang="en-IN" b="1" dirty="0">
                <a:solidFill>
                  <a:srgbClr val="002060"/>
                </a:solidFill>
                <a:latin typeface="Sitka Subheading" pitchFamily="2" charset="0"/>
              </a:rPr>
              <a:t>OBTAINED DATA</a:t>
            </a:r>
          </a:p>
        </p:txBody>
      </p:sp>
      <p:sp>
        <p:nvSpPr>
          <p:cNvPr id="14" name="TextBox 13">
            <a:extLst>
              <a:ext uri="{FF2B5EF4-FFF2-40B4-BE49-F238E27FC236}">
                <a16:creationId xmlns:a16="http://schemas.microsoft.com/office/drawing/2014/main" id="{1D2AB999-1880-F69B-C430-1F70AC95337E}"/>
              </a:ext>
            </a:extLst>
          </p:cNvPr>
          <p:cNvSpPr txBox="1"/>
          <p:nvPr/>
        </p:nvSpPr>
        <p:spPr>
          <a:xfrm>
            <a:off x="192400" y="3934323"/>
            <a:ext cx="2239716" cy="369332"/>
          </a:xfrm>
          <a:prstGeom prst="rect">
            <a:avLst/>
          </a:prstGeom>
          <a:noFill/>
        </p:spPr>
        <p:txBody>
          <a:bodyPr wrap="none" rtlCol="0">
            <a:spAutoFit/>
          </a:bodyPr>
          <a:lstStyle/>
          <a:p>
            <a:r>
              <a:rPr lang="en-IN" sz="1800" dirty="0">
                <a:solidFill>
                  <a:srgbClr val="002060"/>
                </a:solidFill>
                <a:latin typeface="Sitka Text Semibold" pitchFamily="2" charset="0"/>
              </a:rPr>
              <a:t>◈ </a:t>
            </a:r>
            <a:r>
              <a:rPr lang="en-IN" b="1" dirty="0">
                <a:solidFill>
                  <a:srgbClr val="002060"/>
                </a:solidFill>
                <a:latin typeface="Sitka Subheading" pitchFamily="2" charset="0"/>
              </a:rPr>
              <a:t>SCRAPPED DATA</a:t>
            </a:r>
          </a:p>
        </p:txBody>
      </p:sp>
      <p:sp>
        <p:nvSpPr>
          <p:cNvPr id="27" name="TextBox 26">
            <a:extLst>
              <a:ext uri="{FF2B5EF4-FFF2-40B4-BE49-F238E27FC236}">
                <a16:creationId xmlns:a16="http://schemas.microsoft.com/office/drawing/2014/main" id="{E4835454-48F9-C59C-0882-A0A898BEBFB7}"/>
              </a:ext>
            </a:extLst>
          </p:cNvPr>
          <p:cNvSpPr txBox="1"/>
          <p:nvPr/>
        </p:nvSpPr>
        <p:spPr>
          <a:xfrm>
            <a:off x="7826695" y="2479510"/>
            <a:ext cx="3109727" cy="949490"/>
          </a:xfrm>
          <a:prstGeom prst="rect">
            <a:avLst/>
          </a:prstGeom>
          <a:noFill/>
        </p:spPr>
        <p:txBody>
          <a:bodyPr wrap="square" rtlCol="0">
            <a:spAutoFit/>
          </a:bodyPr>
          <a:lstStyle/>
          <a:p>
            <a:pPr algn="just"/>
            <a:r>
              <a:rPr lang="en-IN" b="1" dirty="0">
                <a:latin typeface="Sitka Subheading" pitchFamily="2" charset="0"/>
              </a:rPr>
              <a:t>This data was used for supervised learning of our proposed model </a:t>
            </a:r>
          </a:p>
        </p:txBody>
      </p:sp>
      <p:pic>
        <p:nvPicPr>
          <p:cNvPr id="15" name="Picture 14">
            <a:extLst>
              <a:ext uri="{FF2B5EF4-FFF2-40B4-BE49-F238E27FC236}">
                <a16:creationId xmlns:a16="http://schemas.microsoft.com/office/drawing/2014/main" id="{02437DC9-1B99-1ACD-712D-9BD5ED800EC4}"/>
              </a:ext>
            </a:extLst>
          </p:cNvPr>
          <p:cNvPicPr>
            <a:picLocks noChangeAspect="1"/>
          </p:cNvPicPr>
          <p:nvPr/>
        </p:nvPicPr>
        <p:blipFill>
          <a:blip r:embed="rId2">
            <a:extLst>
              <a:ext uri="{28A0092B-C50C-407E-A947-70E740481C1C}">
                <a14:useLocalDpi xmlns:a14="http://schemas.microsoft.com/office/drawing/2010/main" val="0"/>
              </a:ext>
            </a:extLst>
          </a:blip>
          <a:srcRect r="-40" b="68284"/>
          <a:stretch/>
        </p:blipFill>
        <p:spPr>
          <a:xfrm>
            <a:off x="494455" y="4303655"/>
            <a:ext cx="5061375" cy="1470696"/>
          </a:xfrm>
          <a:prstGeom prst="rect">
            <a:avLst/>
          </a:prstGeom>
          <a:ln>
            <a:noFill/>
          </a:ln>
          <a:effectLst>
            <a:outerShdw blurRad="292100" dist="139700" dir="2700000" algn="tl" rotWithShape="0">
              <a:srgbClr val="333333">
                <a:alpha val="65000"/>
              </a:srgbClr>
            </a:outerShdw>
          </a:effectLst>
        </p:spPr>
      </p:pic>
      <p:sp>
        <p:nvSpPr>
          <p:cNvPr id="16" name="TextBox 15">
            <a:extLst>
              <a:ext uri="{FF2B5EF4-FFF2-40B4-BE49-F238E27FC236}">
                <a16:creationId xmlns:a16="http://schemas.microsoft.com/office/drawing/2014/main" id="{DE8DEB92-D872-5D84-3684-ED35FFBF9630}"/>
              </a:ext>
            </a:extLst>
          </p:cNvPr>
          <p:cNvSpPr txBox="1"/>
          <p:nvPr/>
        </p:nvSpPr>
        <p:spPr>
          <a:xfrm>
            <a:off x="5682085" y="4936389"/>
            <a:ext cx="5061375" cy="923330"/>
          </a:xfrm>
          <a:prstGeom prst="rect">
            <a:avLst/>
          </a:prstGeom>
          <a:noFill/>
        </p:spPr>
        <p:txBody>
          <a:bodyPr wrap="square" rtlCol="0">
            <a:spAutoFit/>
          </a:bodyPr>
          <a:lstStyle/>
          <a:p>
            <a:pPr algn="just"/>
            <a:r>
              <a:rPr lang="en-IN" b="1" dirty="0">
                <a:latin typeface="Sitka Subheading" pitchFamily="2" charset="0"/>
              </a:rPr>
              <a:t>This scraped data was used as an unseen data to predict or assign sentiment scores using proposed model</a:t>
            </a:r>
          </a:p>
        </p:txBody>
      </p:sp>
      <p:pic>
        <p:nvPicPr>
          <p:cNvPr id="22" name="Picture 21">
            <a:extLst>
              <a:ext uri="{FF2B5EF4-FFF2-40B4-BE49-F238E27FC236}">
                <a16:creationId xmlns:a16="http://schemas.microsoft.com/office/drawing/2014/main" id="{81320544-0F6E-6FC0-BBAA-1329297BA332}"/>
              </a:ext>
            </a:extLst>
          </p:cNvPr>
          <p:cNvPicPr>
            <a:picLocks noChangeAspect="1"/>
          </p:cNvPicPr>
          <p:nvPr/>
        </p:nvPicPr>
        <p:blipFill>
          <a:blip r:embed="rId3">
            <a:extLst>
              <a:ext uri="{28A0092B-C50C-407E-A947-70E740481C1C}">
                <a14:useLocalDpi xmlns:a14="http://schemas.microsoft.com/office/drawing/2010/main" val="0"/>
              </a:ext>
            </a:extLst>
          </a:blip>
          <a:srcRect l="1037" t="-45" b="63227"/>
          <a:stretch/>
        </p:blipFill>
        <p:spPr>
          <a:xfrm>
            <a:off x="483600" y="1849936"/>
            <a:ext cx="7174338" cy="1522151"/>
          </a:xfrm>
          <a:prstGeom prst="rect">
            <a:avLst/>
          </a:prstGeom>
          <a:ln>
            <a:noFill/>
          </a:ln>
          <a:effectLst>
            <a:outerShdw blurRad="292100" dist="139700" dir="2700000" algn="tl" rotWithShape="0">
              <a:srgbClr val="333333">
                <a:alpha val="65000"/>
              </a:srgbClr>
            </a:outerShdw>
          </a:effectLst>
        </p:spPr>
      </p:pic>
      <p:sp>
        <p:nvSpPr>
          <p:cNvPr id="2" name="TextBox 1">
            <a:extLst>
              <a:ext uri="{FF2B5EF4-FFF2-40B4-BE49-F238E27FC236}">
                <a16:creationId xmlns:a16="http://schemas.microsoft.com/office/drawing/2014/main" id="{FF2B8B01-C9A6-918E-7CE1-3C7BEA237CF6}"/>
              </a:ext>
            </a:extLst>
          </p:cNvPr>
          <p:cNvSpPr txBox="1"/>
          <p:nvPr/>
        </p:nvSpPr>
        <p:spPr>
          <a:xfrm>
            <a:off x="494455" y="101578"/>
            <a:ext cx="12147754" cy="923330"/>
          </a:xfrm>
          <a:prstGeom prst="rect">
            <a:avLst/>
          </a:prstGeom>
          <a:noFill/>
        </p:spPr>
        <p:txBody>
          <a:bodyPr wrap="square">
            <a:spAutoFit/>
          </a:bodyPr>
          <a:lstStyle/>
          <a:p>
            <a:r>
              <a:rPr lang="en-US" sz="5400" b="1" dirty="0">
                <a:solidFill>
                  <a:schemeClr val="tx1">
                    <a:lumMod val="95000"/>
                  </a:schemeClr>
                </a:solidFill>
                <a:latin typeface="Montserrat" panose="00000500000000000000" pitchFamily="2" charset="0"/>
              </a:rPr>
              <a:t>4.1</a:t>
            </a:r>
            <a:r>
              <a:rPr lang="en-US" sz="3600" b="1" i="0" dirty="0">
                <a:solidFill>
                  <a:schemeClr val="tx1">
                    <a:lumMod val="95000"/>
                  </a:schemeClr>
                </a:solidFill>
                <a:effectLst/>
                <a:latin typeface="Montserrat" panose="00000500000000000000" pitchFamily="2" charset="0"/>
              </a:rPr>
              <a:t> : Dataset – For news Sentiment prediction</a:t>
            </a:r>
            <a:endParaRPr lang="en-US" sz="3600" b="1" dirty="0">
              <a:solidFill>
                <a:schemeClr val="tx1">
                  <a:lumMod val="95000"/>
                </a:schemeClr>
              </a:solidFill>
            </a:endParaRPr>
          </a:p>
        </p:txBody>
      </p:sp>
    </p:spTree>
    <p:extLst>
      <p:ext uri="{BB962C8B-B14F-4D97-AF65-F5344CB8AC3E}">
        <p14:creationId xmlns:p14="http://schemas.microsoft.com/office/powerpoint/2010/main" val="3675571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B1016-F31F-5AC0-0B84-1C16EF165C2B}"/>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8F7833B4-07D3-3445-5B1C-B1278DD41474}"/>
              </a:ext>
            </a:extLst>
          </p:cNvPr>
          <p:cNvSpPr txBox="1"/>
          <p:nvPr/>
        </p:nvSpPr>
        <p:spPr>
          <a:xfrm>
            <a:off x="-319966" y="3027399"/>
            <a:ext cx="4096590" cy="551305"/>
          </a:xfrm>
          <a:prstGeom prst="rect">
            <a:avLst/>
          </a:prstGeom>
          <a:noFill/>
        </p:spPr>
        <p:txBody>
          <a:bodyPr wrap="square">
            <a:spAutoFit/>
          </a:bodyPr>
          <a:lstStyle/>
          <a:p>
            <a:pPr algn="ctr">
              <a:lnSpc>
                <a:spcPct val="150000"/>
              </a:lnSpc>
            </a:pPr>
            <a:r>
              <a:rPr lang="en-IN" sz="2200" dirty="0">
                <a:solidFill>
                  <a:srgbClr val="002060"/>
                </a:solidFill>
                <a:latin typeface="Sitka Text Semibold" pitchFamily="2" charset="0"/>
              </a:rPr>
              <a:t>◈ </a:t>
            </a:r>
            <a:r>
              <a:rPr lang="en-US" sz="2200" b="1" dirty="0">
                <a:solidFill>
                  <a:srgbClr val="002060"/>
                </a:solidFill>
                <a:latin typeface="Sitka Subheading" pitchFamily="2" charset="0"/>
              </a:rPr>
              <a:t>Proposed Architecture :</a:t>
            </a:r>
          </a:p>
        </p:txBody>
      </p:sp>
      <p:pic>
        <p:nvPicPr>
          <p:cNvPr id="5" name="Picture 4">
            <a:extLst>
              <a:ext uri="{FF2B5EF4-FFF2-40B4-BE49-F238E27FC236}">
                <a16:creationId xmlns:a16="http://schemas.microsoft.com/office/drawing/2014/main" id="{E52C937E-999B-CB49-6C41-585630FEE6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813" y="3554948"/>
            <a:ext cx="4870583" cy="3123182"/>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7B4EF61E-E44C-5CA5-A34B-FAE30329F2B3}"/>
              </a:ext>
            </a:extLst>
          </p:cNvPr>
          <p:cNvPicPr>
            <a:picLocks noChangeAspect="1"/>
          </p:cNvPicPr>
          <p:nvPr/>
        </p:nvPicPr>
        <p:blipFill>
          <a:blip r:embed="rId3">
            <a:extLst>
              <a:ext uri="{28A0092B-C50C-407E-A947-70E740481C1C}">
                <a14:useLocalDpi xmlns:a14="http://schemas.microsoft.com/office/drawing/2010/main" val="0"/>
              </a:ext>
            </a:extLst>
          </a:blip>
          <a:srcRect b="73198"/>
          <a:stretch/>
        </p:blipFill>
        <p:spPr>
          <a:xfrm>
            <a:off x="6165012" y="3194204"/>
            <a:ext cx="5571624" cy="1291532"/>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69F49D33-0D31-0741-6F30-48769358E6E8}"/>
              </a:ext>
            </a:extLst>
          </p:cNvPr>
          <p:cNvPicPr>
            <a:picLocks noChangeAspect="1"/>
          </p:cNvPicPr>
          <p:nvPr/>
        </p:nvPicPr>
        <p:blipFill>
          <a:blip r:embed="rId4"/>
          <a:stretch>
            <a:fillRect/>
          </a:stretch>
        </p:blipFill>
        <p:spPr>
          <a:xfrm>
            <a:off x="1257152" y="2378877"/>
            <a:ext cx="2983903" cy="693788"/>
          </a:xfrm>
          <a:prstGeom prst="rect">
            <a:avLst/>
          </a:prstGeom>
        </p:spPr>
      </p:pic>
      <p:sp>
        <p:nvSpPr>
          <p:cNvPr id="14" name="TextBox 13">
            <a:extLst>
              <a:ext uri="{FF2B5EF4-FFF2-40B4-BE49-F238E27FC236}">
                <a16:creationId xmlns:a16="http://schemas.microsoft.com/office/drawing/2014/main" id="{197165AF-879A-4DA6-498B-1925EE1D6586}"/>
              </a:ext>
            </a:extLst>
          </p:cNvPr>
          <p:cNvSpPr txBox="1"/>
          <p:nvPr/>
        </p:nvSpPr>
        <p:spPr>
          <a:xfrm>
            <a:off x="416786" y="1424770"/>
            <a:ext cx="4490467" cy="954107"/>
          </a:xfrm>
          <a:prstGeom prst="rect">
            <a:avLst/>
          </a:prstGeom>
          <a:noFill/>
        </p:spPr>
        <p:txBody>
          <a:bodyPr wrap="square">
            <a:spAutoFit/>
          </a:bodyPr>
          <a:lstStyle/>
          <a:p>
            <a:pPr algn="just"/>
            <a:r>
              <a:rPr lang="en-US" sz="1400" dirty="0">
                <a:latin typeface="Sitka Display" pitchFamily="2" charset="0"/>
              </a:rPr>
              <a:t>Two embedding strategies, </a:t>
            </a:r>
            <a:r>
              <a:rPr lang="en-US" sz="1400" dirty="0" err="1">
                <a:latin typeface="Sitka Display" pitchFamily="2" charset="0"/>
              </a:rPr>
              <a:t>GloVe</a:t>
            </a:r>
            <a:r>
              <a:rPr lang="en-US" sz="1400" dirty="0">
                <a:latin typeface="Sitka Display" pitchFamily="2" charset="0"/>
              </a:rPr>
              <a:t> and BERT, were used to represent news headlines. The BERT based model outperformed </a:t>
            </a:r>
            <a:r>
              <a:rPr lang="en-US" sz="1400" dirty="0" err="1">
                <a:latin typeface="Sitka Display" pitchFamily="2" charset="0"/>
              </a:rPr>
              <a:t>GloVe</a:t>
            </a:r>
            <a:r>
              <a:rPr lang="en-US" sz="1400" dirty="0">
                <a:latin typeface="Sitka Display" pitchFamily="2" charset="0"/>
              </a:rPr>
              <a:t> by achieving lower MSE and MAE on the validation set</a:t>
            </a:r>
            <a:endParaRPr lang="en-IN" sz="1400" dirty="0">
              <a:latin typeface="Sitka Display" pitchFamily="2" charset="0"/>
            </a:endParaRPr>
          </a:p>
        </p:txBody>
      </p:sp>
      <p:sp>
        <p:nvSpPr>
          <p:cNvPr id="16" name="TextBox 15">
            <a:extLst>
              <a:ext uri="{FF2B5EF4-FFF2-40B4-BE49-F238E27FC236}">
                <a16:creationId xmlns:a16="http://schemas.microsoft.com/office/drawing/2014/main" id="{E7784711-F079-9DFF-76A6-0AA9E4C0FE2E}"/>
              </a:ext>
            </a:extLst>
          </p:cNvPr>
          <p:cNvSpPr txBox="1"/>
          <p:nvPr/>
        </p:nvSpPr>
        <p:spPr>
          <a:xfrm>
            <a:off x="0" y="1076077"/>
            <a:ext cx="3663656" cy="430887"/>
          </a:xfrm>
          <a:prstGeom prst="rect">
            <a:avLst/>
          </a:prstGeom>
          <a:noFill/>
        </p:spPr>
        <p:txBody>
          <a:bodyPr wrap="square">
            <a:spAutoFit/>
          </a:bodyPr>
          <a:lstStyle/>
          <a:p>
            <a:r>
              <a:rPr lang="en-IN" sz="2000" b="1" kern="1200" dirty="0">
                <a:solidFill>
                  <a:srgbClr val="002060"/>
                </a:solidFill>
                <a:effectLst/>
                <a:latin typeface="Sitka Subheading" pitchFamily="2" charset="0"/>
              </a:rPr>
              <a:t>◈ </a:t>
            </a:r>
            <a:r>
              <a:rPr lang="en-IN" sz="2200" b="1" dirty="0">
                <a:solidFill>
                  <a:srgbClr val="002060"/>
                </a:solidFill>
                <a:latin typeface="Sitka Subheading" pitchFamily="2" charset="0"/>
              </a:rPr>
              <a:t>Embedding</a:t>
            </a:r>
            <a:r>
              <a:rPr lang="en-IN" sz="2000" b="1" dirty="0">
                <a:solidFill>
                  <a:srgbClr val="002060"/>
                </a:solidFill>
                <a:latin typeface="Sitka Subheading" pitchFamily="2" charset="0"/>
              </a:rPr>
              <a:t> Generation :</a:t>
            </a:r>
          </a:p>
        </p:txBody>
      </p:sp>
      <p:sp>
        <p:nvSpPr>
          <p:cNvPr id="22" name="TextBox 21">
            <a:extLst>
              <a:ext uri="{FF2B5EF4-FFF2-40B4-BE49-F238E27FC236}">
                <a16:creationId xmlns:a16="http://schemas.microsoft.com/office/drawing/2014/main" id="{7C837198-7020-32A1-E311-5759469FA448}"/>
              </a:ext>
            </a:extLst>
          </p:cNvPr>
          <p:cNvSpPr txBox="1"/>
          <p:nvPr/>
        </p:nvSpPr>
        <p:spPr>
          <a:xfrm>
            <a:off x="5744617" y="2330577"/>
            <a:ext cx="7107996" cy="769441"/>
          </a:xfrm>
          <a:prstGeom prst="rect">
            <a:avLst/>
          </a:prstGeom>
          <a:noFill/>
        </p:spPr>
        <p:txBody>
          <a:bodyPr wrap="square">
            <a:spAutoFit/>
          </a:bodyPr>
          <a:lstStyle/>
          <a:p>
            <a:r>
              <a:rPr lang="en-IN" sz="2200" dirty="0">
                <a:solidFill>
                  <a:srgbClr val="002060"/>
                </a:solidFill>
                <a:latin typeface="Sitka Text Semibold" pitchFamily="2" charset="0"/>
              </a:rPr>
              <a:t>◈ </a:t>
            </a:r>
            <a:r>
              <a:rPr lang="en-US" sz="2200" b="1" dirty="0">
                <a:solidFill>
                  <a:srgbClr val="002060"/>
                </a:solidFill>
                <a:latin typeface="Sitka Subheading" pitchFamily="2" charset="0"/>
              </a:rPr>
              <a:t>Predicted Sentiment scores on unseen data </a:t>
            </a:r>
            <a:br>
              <a:rPr lang="en-US" sz="2200" b="1" dirty="0">
                <a:solidFill>
                  <a:srgbClr val="002060"/>
                </a:solidFill>
                <a:latin typeface="Sitka Subheading" pitchFamily="2" charset="0"/>
              </a:rPr>
            </a:br>
            <a:r>
              <a:rPr lang="en-US" sz="2200" b="1" dirty="0">
                <a:solidFill>
                  <a:srgbClr val="002060"/>
                </a:solidFill>
                <a:latin typeface="Sitka Subheading" pitchFamily="2" charset="0"/>
              </a:rPr>
              <a:t>    by proposed model :</a:t>
            </a:r>
          </a:p>
        </p:txBody>
      </p:sp>
      <p:sp>
        <p:nvSpPr>
          <p:cNvPr id="2" name="TextBox 1">
            <a:extLst>
              <a:ext uri="{FF2B5EF4-FFF2-40B4-BE49-F238E27FC236}">
                <a16:creationId xmlns:a16="http://schemas.microsoft.com/office/drawing/2014/main" id="{DF3E38AB-AED6-A25F-4CD0-AE2E98B055AB}"/>
              </a:ext>
            </a:extLst>
          </p:cNvPr>
          <p:cNvSpPr txBox="1"/>
          <p:nvPr/>
        </p:nvSpPr>
        <p:spPr>
          <a:xfrm>
            <a:off x="1461263" y="-387198"/>
            <a:ext cx="8415376" cy="1444050"/>
          </a:xfrm>
          <a:prstGeom prst="rect">
            <a:avLst/>
          </a:prstGeom>
          <a:noFill/>
        </p:spPr>
        <p:txBody>
          <a:bodyPr wrap="square">
            <a:spAutoFit/>
          </a:bodyPr>
          <a:lstStyle/>
          <a:p>
            <a:pPr algn="ctr">
              <a:lnSpc>
                <a:spcPct val="150000"/>
              </a:lnSpc>
            </a:pPr>
            <a:r>
              <a:rPr lang="en-US" sz="6600" b="1" dirty="0">
                <a:latin typeface="Montserrat" panose="00000500000000000000" pitchFamily="2" charset="0"/>
              </a:rPr>
              <a:t>4.2</a:t>
            </a:r>
            <a:r>
              <a:rPr lang="en-US" sz="3600" b="1" dirty="0">
                <a:latin typeface="Montserrat" panose="00000500000000000000" pitchFamily="2" charset="0"/>
              </a:rPr>
              <a:t>: Architecture &amp; Its result:</a:t>
            </a:r>
            <a:endParaRPr lang="en-US" sz="3200" b="1" dirty="0">
              <a:latin typeface="Montserrat" panose="00000500000000000000" pitchFamily="2" charset="0"/>
            </a:endParaRPr>
          </a:p>
        </p:txBody>
      </p:sp>
    </p:spTree>
    <p:extLst>
      <p:ext uri="{BB962C8B-B14F-4D97-AF65-F5344CB8AC3E}">
        <p14:creationId xmlns:p14="http://schemas.microsoft.com/office/powerpoint/2010/main" val="3590897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C612266-FA66-776F-BE36-7C6A31CF9AAF}"/>
              </a:ext>
            </a:extLst>
          </p:cNvPr>
          <p:cNvSpPr txBox="1"/>
          <p:nvPr/>
        </p:nvSpPr>
        <p:spPr>
          <a:xfrm>
            <a:off x="-854936" y="1209055"/>
            <a:ext cx="7133815" cy="509883"/>
          </a:xfrm>
          <a:prstGeom prst="rect">
            <a:avLst/>
          </a:prstGeom>
          <a:noFill/>
        </p:spPr>
        <p:txBody>
          <a:bodyPr wrap="square">
            <a:spAutoFit/>
          </a:bodyPr>
          <a:lstStyle/>
          <a:p>
            <a:pPr algn="ctr">
              <a:lnSpc>
                <a:spcPct val="150000"/>
              </a:lnSpc>
            </a:pPr>
            <a:r>
              <a:rPr lang="en-IN" sz="2000" dirty="0">
                <a:solidFill>
                  <a:srgbClr val="002060"/>
                </a:solidFill>
                <a:latin typeface="Sitka Text Semibold" pitchFamily="2" charset="0"/>
              </a:rPr>
              <a:t>◈ Analysis of Proposed model with SOTA</a:t>
            </a:r>
            <a:endParaRPr lang="en-US" sz="2000" b="1" dirty="0">
              <a:solidFill>
                <a:srgbClr val="002060"/>
              </a:solidFill>
              <a:latin typeface="Sitka Text Semibold" pitchFamily="2" charset="0"/>
            </a:endParaRPr>
          </a:p>
        </p:txBody>
      </p:sp>
      <p:sp>
        <p:nvSpPr>
          <p:cNvPr id="2" name="TextBox 1">
            <a:extLst>
              <a:ext uri="{FF2B5EF4-FFF2-40B4-BE49-F238E27FC236}">
                <a16:creationId xmlns:a16="http://schemas.microsoft.com/office/drawing/2014/main" id="{4AF9254A-4CD2-7875-BF90-978319F4D3E7}"/>
              </a:ext>
            </a:extLst>
          </p:cNvPr>
          <p:cNvSpPr txBox="1"/>
          <p:nvPr/>
        </p:nvSpPr>
        <p:spPr>
          <a:xfrm>
            <a:off x="1754088" y="-9764"/>
            <a:ext cx="8415376" cy="1321196"/>
          </a:xfrm>
          <a:prstGeom prst="rect">
            <a:avLst/>
          </a:prstGeom>
          <a:noFill/>
        </p:spPr>
        <p:txBody>
          <a:bodyPr wrap="square">
            <a:spAutoFit/>
          </a:bodyPr>
          <a:lstStyle/>
          <a:p>
            <a:pPr algn="ctr">
              <a:lnSpc>
                <a:spcPct val="150000"/>
              </a:lnSpc>
            </a:pPr>
            <a:r>
              <a:rPr lang="en-US" sz="6000" b="1" dirty="0">
                <a:solidFill>
                  <a:schemeClr val="tx1">
                    <a:lumMod val="85000"/>
                    <a:lumOff val="15000"/>
                  </a:schemeClr>
                </a:solidFill>
                <a:latin typeface="Montserrat" panose="00000500000000000000" pitchFamily="2" charset="0"/>
              </a:rPr>
              <a:t>5</a:t>
            </a:r>
            <a:r>
              <a:rPr lang="en-US" sz="3600" b="1" dirty="0">
                <a:solidFill>
                  <a:schemeClr val="tx1">
                    <a:lumMod val="85000"/>
                    <a:lumOff val="15000"/>
                  </a:schemeClr>
                </a:solidFill>
                <a:latin typeface="Montserrat" panose="00000500000000000000" pitchFamily="2" charset="0"/>
              </a:rPr>
              <a:t> : Results &amp; Analysis </a:t>
            </a:r>
            <a:endParaRPr lang="en-US" sz="3200" b="1" dirty="0">
              <a:solidFill>
                <a:schemeClr val="tx1">
                  <a:lumMod val="85000"/>
                  <a:lumOff val="15000"/>
                </a:schemeClr>
              </a:solidFill>
              <a:latin typeface="Montserrat" panose="00000500000000000000" pitchFamily="2" charset="0"/>
            </a:endParaRPr>
          </a:p>
        </p:txBody>
      </p:sp>
      <p:pic>
        <p:nvPicPr>
          <p:cNvPr id="5" name="Picture 4">
            <a:extLst>
              <a:ext uri="{FF2B5EF4-FFF2-40B4-BE49-F238E27FC236}">
                <a16:creationId xmlns:a16="http://schemas.microsoft.com/office/drawing/2014/main" id="{D1018C53-61A7-CC87-0745-55980AA29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302" y="1718938"/>
            <a:ext cx="5189988" cy="220453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6F3D52D4-5E3B-3365-AF49-CE77FC7E584D}"/>
              </a:ext>
            </a:extLst>
          </p:cNvPr>
          <p:cNvSpPr txBox="1"/>
          <p:nvPr/>
        </p:nvSpPr>
        <p:spPr>
          <a:xfrm>
            <a:off x="5048843" y="3675535"/>
            <a:ext cx="5498604" cy="551305"/>
          </a:xfrm>
          <a:prstGeom prst="rect">
            <a:avLst/>
          </a:prstGeom>
          <a:noFill/>
        </p:spPr>
        <p:txBody>
          <a:bodyPr wrap="square">
            <a:spAutoFit/>
          </a:bodyPr>
          <a:lstStyle/>
          <a:p>
            <a:pPr algn="ctr">
              <a:lnSpc>
                <a:spcPct val="150000"/>
              </a:lnSpc>
            </a:pPr>
            <a:r>
              <a:rPr lang="en-IN" sz="2200" b="1" dirty="0">
                <a:solidFill>
                  <a:srgbClr val="002060"/>
                </a:solidFill>
                <a:latin typeface="Sitka Subheading" pitchFamily="2" charset="0"/>
              </a:rPr>
              <a:t>◈ A</a:t>
            </a:r>
            <a:r>
              <a:rPr lang="en-US" sz="2200" b="1" dirty="0" err="1">
                <a:solidFill>
                  <a:srgbClr val="002060"/>
                </a:solidFill>
                <a:latin typeface="Sitka Subheading" pitchFamily="2" charset="0"/>
              </a:rPr>
              <a:t>nalysis</a:t>
            </a:r>
            <a:r>
              <a:rPr lang="en-US" sz="2200" b="1" dirty="0">
                <a:solidFill>
                  <a:srgbClr val="002060"/>
                </a:solidFill>
                <a:latin typeface="Sitka Subheading" pitchFamily="2" charset="0"/>
              </a:rPr>
              <a:t> of Tweet Forecasting:</a:t>
            </a:r>
          </a:p>
        </p:txBody>
      </p:sp>
      <p:pic>
        <p:nvPicPr>
          <p:cNvPr id="8" name="Picture 7">
            <a:extLst>
              <a:ext uri="{FF2B5EF4-FFF2-40B4-BE49-F238E27FC236}">
                <a16:creationId xmlns:a16="http://schemas.microsoft.com/office/drawing/2014/main" id="{165D9895-0936-C528-2D9C-1D242C1C8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6114" y="4226840"/>
            <a:ext cx="6353484" cy="25207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30177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99909-16B7-AE19-2550-593EE0FE155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1B2409F-BB03-F710-9505-936006AE9092}"/>
              </a:ext>
            </a:extLst>
          </p:cNvPr>
          <p:cNvSpPr txBox="1"/>
          <p:nvPr/>
        </p:nvSpPr>
        <p:spPr>
          <a:xfrm>
            <a:off x="-492179" y="126445"/>
            <a:ext cx="5498604" cy="551305"/>
          </a:xfrm>
          <a:prstGeom prst="rect">
            <a:avLst/>
          </a:prstGeom>
          <a:noFill/>
        </p:spPr>
        <p:txBody>
          <a:bodyPr wrap="square">
            <a:spAutoFit/>
          </a:bodyPr>
          <a:lstStyle/>
          <a:p>
            <a:pPr algn="ctr">
              <a:lnSpc>
                <a:spcPct val="150000"/>
              </a:lnSpc>
            </a:pPr>
            <a:r>
              <a:rPr lang="en-IN" sz="2200" b="1" dirty="0">
                <a:solidFill>
                  <a:srgbClr val="002060"/>
                </a:solidFill>
                <a:latin typeface="Sitka Subheading" pitchFamily="2" charset="0"/>
              </a:rPr>
              <a:t>◈ </a:t>
            </a:r>
            <a:r>
              <a:rPr lang="en-US" sz="2200" b="1" dirty="0">
                <a:solidFill>
                  <a:srgbClr val="002060"/>
                </a:solidFill>
                <a:latin typeface="Sitka Subheading" pitchFamily="2" charset="0"/>
              </a:rPr>
              <a:t>Analysis of News Sentiment:</a:t>
            </a:r>
          </a:p>
        </p:txBody>
      </p:sp>
      <p:sp>
        <p:nvSpPr>
          <p:cNvPr id="9" name="TextBox 8">
            <a:extLst>
              <a:ext uri="{FF2B5EF4-FFF2-40B4-BE49-F238E27FC236}">
                <a16:creationId xmlns:a16="http://schemas.microsoft.com/office/drawing/2014/main" id="{75B841AE-FFFE-3E63-F86A-A8BC81733523}"/>
              </a:ext>
            </a:extLst>
          </p:cNvPr>
          <p:cNvSpPr txBox="1"/>
          <p:nvPr/>
        </p:nvSpPr>
        <p:spPr>
          <a:xfrm>
            <a:off x="5099643" y="3018741"/>
            <a:ext cx="5498604" cy="551305"/>
          </a:xfrm>
          <a:prstGeom prst="rect">
            <a:avLst/>
          </a:prstGeom>
          <a:noFill/>
        </p:spPr>
        <p:txBody>
          <a:bodyPr wrap="square">
            <a:spAutoFit/>
          </a:bodyPr>
          <a:lstStyle/>
          <a:p>
            <a:pPr algn="ctr">
              <a:lnSpc>
                <a:spcPct val="150000"/>
              </a:lnSpc>
            </a:pPr>
            <a:r>
              <a:rPr lang="en-IN" sz="2200" b="1" dirty="0">
                <a:solidFill>
                  <a:srgbClr val="002060"/>
                </a:solidFill>
                <a:latin typeface="Sitka Subheading" pitchFamily="2" charset="0"/>
              </a:rPr>
              <a:t>◈ </a:t>
            </a:r>
            <a:r>
              <a:rPr lang="en-US" sz="2200" b="1" dirty="0">
                <a:solidFill>
                  <a:srgbClr val="002060"/>
                </a:solidFill>
                <a:latin typeface="Sitka Subheading" pitchFamily="2" charset="0"/>
              </a:rPr>
              <a:t>Analysis of Tweet Sentiment:</a:t>
            </a:r>
          </a:p>
        </p:txBody>
      </p:sp>
      <p:pic>
        <p:nvPicPr>
          <p:cNvPr id="11" name="Picture 10">
            <a:extLst>
              <a:ext uri="{FF2B5EF4-FFF2-40B4-BE49-F238E27FC236}">
                <a16:creationId xmlns:a16="http://schemas.microsoft.com/office/drawing/2014/main" id="{3C89CE51-45AB-7916-030C-8CBEC16062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2830" y="3616961"/>
            <a:ext cx="6201726" cy="31257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a:extLst>
              <a:ext uri="{FF2B5EF4-FFF2-40B4-BE49-F238E27FC236}">
                <a16:creationId xmlns:a16="http://schemas.microsoft.com/office/drawing/2014/main" id="{632FBA6B-8F0A-8575-BB3D-50E58577F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334" y="732165"/>
            <a:ext cx="5364146" cy="283788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35560711"/>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525</TotalTime>
  <Words>417</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Gill Sans MT</vt:lpstr>
      <vt:lpstr>Montserrat</vt:lpstr>
      <vt:lpstr>Sitka Display</vt:lpstr>
      <vt:lpstr>Sitka Subheading</vt:lpstr>
      <vt:lpstr>Sitka Text Semibold</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 Egg</dc:creator>
  <cp:lastModifiedBy>Yashraj SInh</cp:lastModifiedBy>
  <cp:revision>11</cp:revision>
  <dcterms:created xsi:type="dcterms:W3CDTF">2023-06-03T07:28:13Z</dcterms:created>
  <dcterms:modified xsi:type="dcterms:W3CDTF">2025-05-11T17:30:30Z</dcterms:modified>
</cp:coreProperties>
</file>