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Montserrat Bold" charset="1" panose="00000800000000000000"/>
      <p:regular r:id="rId16"/>
    </p:embeddedFont>
    <p:embeddedFont>
      <p:font typeface="Montserrat" charset="1" panose="00000500000000000000"/>
      <p:regular r:id="rId17"/>
    </p:embeddedFont>
    <p:embeddedFont>
      <p:font typeface="Canva Sans Bold" charset="1" panose="020B0803030501040103"/>
      <p:regular r:id="rId18"/>
    </p:embeddedFont>
    <p:embeddedFont>
      <p:font typeface="Canva Sans" charset="1" panose="020B05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22420" y="3456083"/>
            <a:ext cx="6632757" cy="6403625"/>
          </a:xfrm>
          <a:custGeom>
            <a:avLst/>
            <a:gdLst/>
            <a:ahLst/>
            <a:cxnLst/>
            <a:rect r="r" b="b" t="t" l="l"/>
            <a:pathLst>
              <a:path h="6403625" w="6632757">
                <a:moveTo>
                  <a:pt x="0" y="0"/>
                </a:moveTo>
                <a:lnTo>
                  <a:pt x="6632757" y="0"/>
                </a:lnTo>
                <a:lnTo>
                  <a:pt x="6632757" y="6403625"/>
                </a:lnTo>
                <a:lnTo>
                  <a:pt x="0" y="64036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005163"/>
            <a:ext cx="15922909" cy="906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0"/>
              </a:lnSpc>
            </a:pPr>
            <a:r>
              <a:rPr lang="en-US" b="true" sz="7900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Real-Time Log Analytics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40602" y="3713258"/>
            <a:ext cx="12177370" cy="78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6"/>
              </a:lnSpc>
            </a:pPr>
            <a:r>
              <a:rPr lang="en-US" sz="688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using AWS Services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774314" y="9473025"/>
            <a:ext cx="354591" cy="241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878391" y="5685333"/>
            <a:ext cx="6565581" cy="2543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07"/>
              </a:lnSpc>
            </a:pPr>
            <a:r>
              <a:rPr lang="en-US" sz="3077" b="true">
                <a:solidFill>
                  <a:srgbClr val="2409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Presented By:TeamETL</a:t>
            </a:r>
          </a:p>
          <a:p>
            <a:pPr algn="ctr">
              <a:lnSpc>
                <a:spcPts val="4027"/>
              </a:lnSpc>
            </a:pPr>
            <a:r>
              <a:rPr lang="en-US" sz="2877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202418041(Palak Jain)</a:t>
            </a:r>
          </a:p>
          <a:p>
            <a:pPr algn="ctr">
              <a:lnSpc>
                <a:spcPts val="4027"/>
              </a:lnSpc>
            </a:pPr>
            <a:r>
              <a:rPr lang="en-US" sz="2877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      202418044(Kashish Patel)</a:t>
            </a:r>
          </a:p>
          <a:p>
            <a:pPr algn="ctr">
              <a:lnSpc>
                <a:spcPts val="4027"/>
              </a:lnSpc>
            </a:pPr>
            <a:r>
              <a:rPr lang="en-US" sz="2877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   202418051(Sheetal Jain)</a:t>
            </a:r>
          </a:p>
          <a:p>
            <a:pPr algn="ctr">
              <a:lnSpc>
                <a:spcPts val="4027"/>
              </a:lnSpc>
            </a:pPr>
            <a:r>
              <a:rPr lang="en-US" sz="2877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    202418056(Krishna Tank)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43233" y="-2103742"/>
            <a:ext cx="15241072" cy="1524107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233203" y="3316034"/>
            <a:ext cx="7055617" cy="154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8"/>
              </a:lnSpc>
            </a:pPr>
            <a:r>
              <a:rPr lang="en-US" b="true" sz="13535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389516" y="4760679"/>
            <a:ext cx="4990576" cy="154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8"/>
              </a:lnSpc>
            </a:pPr>
            <a:r>
              <a:rPr lang="en-US" sz="13535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You.</a:t>
            </a:r>
          </a:p>
        </p:txBody>
      </p:sp>
      <p:grpSp>
        <p:nvGrpSpPr>
          <p:cNvPr name="Group 7" id="7"/>
          <p:cNvGrpSpPr/>
          <p:nvPr/>
        </p:nvGrpSpPr>
        <p:grpSpPr>
          <a:xfrm rot="-7357214">
            <a:off x="10352411" y="1906211"/>
            <a:ext cx="9997689" cy="9997689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774314" y="9473025"/>
            <a:ext cx="354591" cy="241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92762" y="-107317"/>
            <a:ext cx="15737605" cy="10914162"/>
            <a:chOff x="0" y="0"/>
            <a:chExt cx="4144884" cy="28745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44883" cy="2874512"/>
            </a:xfrm>
            <a:custGeom>
              <a:avLst/>
              <a:gdLst/>
              <a:ahLst/>
              <a:cxnLst/>
              <a:rect r="r" b="b" t="t" l="l"/>
              <a:pathLst>
                <a:path h="2874512" w="4144883">
                  <a:moveTo>
                    <a:pt x="0" y="0"/>
                  </a:moveTo>
                  <a:lnTo>
                    <a:pt x="4144883" y="0"/>
                  </a:lnTo>
                  <a:lnTo>
                    <a:pt x="4144883" y="2874512"/>
                  </a:lnTo>
                  <a:lnTo>
                    <a:pt x="0" y="2874512"/>
                  </a:ln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144884" cy="29126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378562" y="350145"/>
            <a:ext cx="6573048" cy="9301934"/>
            <a:chOff x="0" y="0"/>
            <a:chExt cx="1018337" cy="144111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18337" cy="1441113"/>
            </a:xfrm>
            <a:custGeom>
              <a:avLst/>
              <a:gdLst/>
              <a:ahLst/>
              <a:cxnLst/>
              <a:rect r="r" b="b" t="t" l="l"/>
              <a:pathLst>
                <a:path h="1441113" w="1018337">
                  <a:moveTo>
                    <a:pt x="0" y="0"/>
                  </a:moveTo>
                  <a:lnTo>
                    <a:pt x="1018337" y="0"/>
                  </a:lnTo>
                  <a:lnTo>
                    <a:pt x="1018337" y="1441113"/>
                  </a:lnTo>
                  <a:lnTo>
                    <a:pt x="0" y="1441113"/>
                  </a:lnTo>
                  <a:close/>
                </a:path>
              </a:pathLst>
            </a:custGeom>
            <a:blipFill>
              <a:blip r:embed="rId2"/>
              <a:stretch>
                <a:fillRect l="-20758" t="0" r="-20758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378562" y="6666545"/>
            <a:ext cx="6573048" cy="2241939"/>
            <a:chOff x="0" y="0"/>
            <a:chExt cx="1731173" cy="59047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31173" cy="590470"/>
            </a:xfrm>
            <a:custGeom>
              <a:avLst/>
              <a:gdLst/>
              <a:ahLst/>
              <a:cxnLst/>
              <a:rect r="r" b="b" t="t" l="l"/>
              <a:pathLst>
                <a:path h="590470" w="1731173">
                  <a:moveTo>
                    <a:pt x="0" y="0"/>
                  </a:moveTo>
                  <a:lnTo>
                    <a:pt x="1731173" y="0"/>
                  </a:lnTo>
                  <a:lnTo>
                    <a:pt x="1731173" y="590470"/>
                  </a:lnTo>
                  <a:lnTo>
                    <a:pt x="0" y="590470"/>
                  </a:lnTo>
                  <a:close/>
                </a:path>
              </a:pathLst>
            </a:custGeom>
            <a:gradFill rotWithShape="true">
              <a:gsLst>
                <a:gs pos="0">
                  <a:srgbClr val="F7ACFF">
                    <a:alpha val="0"/>
                  </a:srgbClr>
                </a:gs>
                <a:gs pos="100000">
                  <a:srgbClr val="3C67B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731173" cy="6285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6050268" y="9752627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774314" y="9753672"/>
            <a:ext cx="354591" cy="241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79034" y="3032948"/>
            <a:ext cx="9389870" cy="209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5"/>
              </a:lnSpc>
            </a:pPr>
          </a:p>
          <a:p>
            <a:pPr algn="l">
              <a:lnSpc>
                <a:spcPts val="3305"/>
              </a:lnSpc>
            </a:pPr>
            <a:r>
              <a:rPr lang="en-US" sz="2899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-US" sz="2899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o design a real-time data pipeline that collects, stores, processes, and queries server logs using AWS services like Python, S3, Glue, and Athena</a:t>
            </a:r>
          </a:p>
          <a:p>
            <a:pPr algn="l">
              <a:lnSpc>
                <a:spcPts val="3305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760164" y="1461830"/>
            <a:ext cx="6653782" cy="766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67"/>
              </a:lnSpc>
              <a:spcBef>
                <a:spcPct val="0"/>
              </a:spcBef>
            </a:pPr>
            <a:r>
              <a:rPr lang="en-US" b="true" sz="6833" strike="noStrike" u="non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OBJECTIVE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0" y="5836346"/>
            <a:ext cx="9450773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 b="true">
                <a:solidFill>
                  <a:srgbClr val="2409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Log ⟶ S3 ⟶ Glue ⟶ Athena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81204" y="-544327"/>
            <a:ext cx="11264060" cy="11375654"/>
            <a:chOff x="0" y="0"/>
            <a:chExt cx="2966666" cy="29960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66666" cy="2996057"/>
            </a:xfrm>
            <a:custGeom>
              <a:avLst/>
              <a:gdLst/>
              <a:ahLst/>
              <a:cxnLst/>
              <a:rect r="r" b="b" t="t" l="l"/>
              <a:pathLst>
                <a:path h="2996057" w="2966666">
                  <a:moveTo>
                    <a:pt x="0" y="0"/>
                  </a:moveTo>
                  <a:lnTo>
                    <a:pt x="2966666" y="0"/>
                  </a:lnTo>
                  <a:lnTo>
                    <a:pt x="2966666" y="2996057"/>
                  </a:lnTo>
                  <a:lnTo>
                    <a:pt x="0" y="2996057"/>
                  </a:lnTo>
                  <a:close/>
                </a:path>
              </a:pathLst>
            </a:custGeom>
            <a:gradFill rotWithShape="true">
              <a:gsLst>
                <a:gs pos="0">
                  <a:srgbClr val="F7ACFF">
                    <a:alpha val="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3C67BF">
                    <a:alpha val="23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66666" cy="3034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2657990"/>
            <a:ext cx="8743570" cy="5825403"/>
          </a:xfrm>
          <a:custGeom>
            <a:avLst/>
            <a:gdLst/>
            <a:ahLst/>
            <a:cxnLst/>
            <a:rect r="r" b="b" t="t" l="l"/>
            <a:pathLst>
              <a:path h="5825403" w="8743570">
                <a:moveTo>
                  <a:pt x="0" y="0"/>
                </a:moveTo>
                <a:lnTo>
                  <a:pt x="8743570" y="0"/>
                </a:lnTo>
                <a:lnTo>
                  <a:pt x="8743570" y="5825403"/>
                </a:lnTo>
                <a:lnTo>
                  <a:pt x="0" y="58254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36329" y="930679"/>
            <a:ext cx="4897033" cy="766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Pipeline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682283" y="2295362"/>
            <a:ext cx="6861902" cy="6493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340"/>
              </a:lnSpc>
              <a:spcBef>
                <a:spcPct val="0"/>
              </a:spcBef>
            </a:pPr>
            <a:r>
              <a:rPr lang="en-US" b="true" sz="3100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Python Script</a:t>
            </a: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– Simulates real-time server logs and writes them to .parquet files.</a:t>
            </a:r>
          </a:p>
          <a:p>
            <a:pPr algn="just" marL="0" indent="0" lvl="0">
              <a:lnSpc>
                <a:spcPts val="4340"/>
              </a:lnSpc>
              <a:spcBef>
                <a:spcPct val="0"/>
              </a:spcBef>
            </a:pPr>
            <a:r>
              <a:rPr lang="en-US" b="true" sz="3100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Amazon S3</a:t>
            </a: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– Used as the central storage for partitioned .parquet log files (/YYYY/MM/DD/HH/).</a:t>
            </a:r>
          </a:p>
          <a:p>
            <a:pPr algn="just" marL="0" indent="0" lvl="0">
              <a:lnSpc>
                <a:spcPts val="4340"/>
              </a:lnSpc>
              <a:spcBef>
                <a:spcPct val="0"/>
              </a:spcBef>
            </a:pPr>
            <a:r>
              <a:rPr lang="en-US" b="true" sz="3100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AWS Glue </a:t>
            </a: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– Crawls the S3 bucket to detect schema and create a table in the Data Catalog.</a:t>
            </a:r>
          </a:p>
          <a:p>
            <a:pPr algn="just" marL="0" indent="0" lvl="0">
              <a:lnSpc>
                <a:spcPts val="4340"/>
              </a:lnSpc>
              <a:spcBef>
                <a:spcPct val="0"/>
              </a:spcBef>
            </a:pPr>
            <a:r>
              <a:rPr lang="en-US" b="true" sz="3100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Amazon Athena</a:t>
            </a: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– Runs SQL queries directly on the .parquet files stored in S3 using the Glue schema.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783839" y="9473025"/>
            <a:ext cx="354591" cy="241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30550" y="4294767"/>
            <a:ext cx="12070937" cy="5431799"/>
          </a:xfrm>
          <a:custGeom>
            <a:avLst/>
            <a:gdLst/>
            <a:ahLst/>
            <a:cxnLst/>
            <a:rect r="r" b="b" t="t" l="l"/>
            <a:pathLst>
              <a:path h="5431799" w="12070937">
                <a:moveTo>
                  <a:pt x="0" y="0"/>
                </a:moveTo>
                <a:lnTo>
                  <a:pt x="12070937" y="0"/>
                </a:lnTo>
                <a:lnTo>
                  <a:pt x="12070937" y="5431799"/>
                </a:lnTo>
                <a:lnTo>
                  <a:pt x="0" y="5431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4" t="-1450" r="0" b="-1052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849410"/>
            <a:ext cx="18156562" cy="3235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9301" indent="-334650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Used Python script</a:t>
            </a: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to simulate real-time </a:t>
            </a: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server </a:t>
            </a: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logs.</a:t>
            </a:r>
          </a:p>
          <a:p>
            <a:pPr algn="just" marL="669301" indent="-334650" lvl="1">
              <a:lnSpc>
                <a:spcPts val="4340"/>
              </a:lnSpc>
              <a:buFont typeface="Arial"/>
              <a:buChar char="•"/>
            </a:pP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 log ent</a:t>
            </a: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 mimics an HTTP re</a:t>
            </a: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que</a:t>
            </a: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 </a:t>
            </a: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</a:t>
            </a: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 attribut</a:t>
            </a: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lik</a:t>
            </a: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IP,</a:t>
            </a:r>
          </a:p>
          <a:p>
            <a:pPr algn="just">
              <a:lnSpc>
                <a:spcPts val="4340"/>
              </a:lnSpc>
            </a:pP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us</a:t>
            </a: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er</a:t>
            </a: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method, st</a:t>
            </a: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at</a:t>
            </a: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 code.</a:t>
            </a:r>
          </a:p>
          <a:p>
            <a:pPr algn="just" marL="669301" indent="-334650" lvl="1">
              <a:lnSpc>
                <a:spcPts val="4340"/>
              </a:lnSpc>
              <a:buFont typeface="Arial"/>
              <a:buChar char="•"/>
            </a:pP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</a:t>
            </a: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le forma</a:t>
            </a: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</a:t>
            </a: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.parquet </a:t>
            </a:r>
          </a:p>
          <a:p>
            <a:pPr algn="just">
              <a:lnSpc>
                <a:spcPts val="4340"/>
              </a:lnSpc>
              <a:spcBef>
                <a:spcPct val="0"/>
              </a:spcBef>
            </a:pPr>
          </a:p>
          <a:p>
            <a:pPr algn="just" marL="0" indent="0" lvl="0">
              <a:lnSpc>
                <a:spcPts val="434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37527"/>
            <a:ext cx="511001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Log</a:t>
            </a:r>
            <a:r>
              <a:rPr lang="en-US" b="true" sz="519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519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Gen</a:t>
            </a:r>
            <a:r>
              <a:rPr lang="en-US" b="true" sz="519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</a:t>
            </a:r>
            <a:r>
              <a:rPr lang="en-US" b="true" sz="519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</a:t>
            </a:r>
            <a:r>
              <a:rPr lang="en-US" b="true" sz="519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</a:t>
            </a:r>
            <a:r>
              <a:rPr lang="en-US" b="true" sz="519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</a:t>
            </a:r>
            <a:r>
              <a:rPr lang="en-US" b="true" sz="519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</a:t>
            </a:r>
            <a:r>
              <a:rPr lang="en-US" b="true" sz="519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</a:t>
            </a:r>
            <a:r>
              <a:rPr lang="en-US" b="true" sz="519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</a:t>
            </a:r>
            <a:r>
              <a:rPr lang="en-US" b="true" sz="519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783839" y="9473025"/>
            <a:ext cx="354591" cy="241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407800" y="-1088654"/>
            <a:ext cx="11264060" cy="11375654"/>
            <a:chOff x="0" y="0"/>
            <a:chExt cx="2966666" cy="29960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66666" cy="2996057"/>
            </a:xfrm>
            <a:custGeom>
              <a:avLst/>
              <a:gdLst/>
              <a:ahLst/>
              <a:cxnLst/>
              <a:rect r="r" b="b" t="t" l="l"/>
              <a:pathLst>
                <a:path h="2996057" w="2966666">
                  <a:moveTo>
                    <a:pt x="0" y="0"/>
                  </a:moveTo>
                  <a:lnTo>
                    <a:pt x="2966666" y="0"/>
                  </a:lnTo>
                  <a:lnTo>
                    <a:pt x="2966666" y="2996057"/>
                  </a:lnTo>
                  <a:lnTo>
                    <a:pt x="0" y="2996057"/>
                  </a:lnTo>
                  <a:close/>
                </a:path>
              </a:pathLst>
            </a:custGeom>
            <a:gradFill rotWithShape="true">
              <a:gsLst>
                <a:gs pos="0">
                  <a:srgbClr val="F7ACFF">
                    <a:alpha val="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3C67BF">
                    <a:alpha val="23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66666" cy="3034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36329" y="1788788"/>
            <a:ext cx="14024074" cy="2693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301" indent="-334650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</a:t>
            </a: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ta wa</a:t>
            </a: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sa</a:t>
            </a: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</a:t>
            </a: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ed as .par</a:t>
            </a: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qu</a:t>
            </a: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 fil</a:t>
            </a: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es every 10 seconds.</a:t>
            </a:r>
          </a:p>
          <a:p>
            <a:pPr algn="l" marL="669301" indent="-334650" lvl="1">
              <a:lnSpc>
                <a:spcPts val="4340"/>
              </a:lnSpc>
              <a:buFont typeface="Arial"/>
              <a:buChar char="•"/>
            </a:pP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Each file was</a:t>
            </a: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</a:t>
            </a: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</a:t>
            </a: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</a:t>
            </a: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</a:t>
            </a: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</a:t>
            </a: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</a:t>
            </a: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</a:t>
            </a: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rectl</a:t>
            </a: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 </a:t>
            </a: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 Am</a:t>
            </a: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azon S3</a:t>
            </a: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using</a:t>
            </a: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bo</a:t>
            </a: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</a:t>
            </a: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l" marL="669301" indent="-334650" lvl="1">
              <a:lnSpc>
                <a:spcPts val="4340"/>
              </a:lnSpc>
              <a:buFont typeface="Arial"/>
              <a:buChar char="•"/>
            </a:pP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File path followed p</a:t>
            </a: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artitioned structure:</a:t>
            </a:r>
          </a:p>
          <a:p>
            <a:pPr algn="l" marL="669301" indent="-334650" lvl="1">
              <a:lnSpc>
                <a:spcPts val="4340"/>
              </a:lnSpc>
              <a:buFont typeface="Arial"/>
              <a:buChar char="•"/>
            </a:pP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s3://log-data-2025/YYYY/MM/DD/HH/app.parquet</a:t>
            </a:r>
          </a:p>
          <a:p>
            <a:pPr algn="l">
              <a:lnSpc>
                <a:spcPts val="4340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3718691" y="4344757"/>
            <a:ext cx="12070571" cy="5099693"/>
          </a:xfrm>
          <a:custGeom>
            <a:avLst/>
            <a:gdLst/>
            <a:ahLst/>
            <a:cxnLst/>
            <a:rect r="r" b="b" t="t" l="l"/>
            <a:pathLst>
              <a:path h="5099693" w="12070571">
                <a:moveTo>
                  <a:pt x="0" y="0"/>
                </a:moveTo>
                <a:lnTo>
                  <a:pt x="12070572" y="0"/>
                </a:lnTo>
                <a:lnTo>
                  <a:pt x="12070572" y="5099693"/>
                </a:lnTo>
                <a:lnTo>
                  <a:pt x="0" y="50996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403" r="0" b="-3403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-465619" y="762104"/>
            <a:ext cx="1351809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</a:t>
            </a:r>
            <a:r>
              <a:rPr lang="en-US" b="true" sz="519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Delivery using </a:t>
            </a:r>
            <a:r>
              <a:rPr lang="en-US" b="true" sz="519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Pytho</a:t>
            </a:r>
            <a:r>
              <a:rPr lang="en-US" b="true" sz="519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 + </a:t>
            </a:r>
            <a:r>
              <a:rPr lang="en-US" b="true" sz="519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783839" y="9473025"/>
            <a:ext cx="354591" cy="241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39838" y="2607780"/>
            <a:ext cx="16019462" cy="7032306"/>
          </a:xfrm>
          <a:custGeom>
            <a:avLst/>
            <a:gdLst/>
            <a:ahLst/>
            <a:cxnLst/>
            <a:rect r="r" b="b" t="t" l="l"/>
            <a:pathLst>
              <a:path h="7032306" w="16019462">
                <a:moveTo>
                  <a:pt x="0" y="0"/>
                </a:moveTo>
                <a:lnTo>
                  <a:pt x="16019462" y="0"/>
                </a:lnTo>
                <a:lnTo>
                  <a:pt x="16019462" y="7032306"/>
                </a:lnTo>
                <a:lnTo>
                  <a:pt x="0" y="7032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12" r="0" b="-111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08347" y="749828"/>
            <a:ext cx="932051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79"/>
              </a:lnSpc>
              <a:spcBef>
                <a:spcPct val="0"/>
              </a:spcBef>
            </a:pPr>
            <a:r>
              <a:rPr lang="en-US" b="true" sz="519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AWS Glue Schema and Table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774314" y="9473025"/>
            <a:ext cx="354591" cy="241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81204" y="-544327"/>
            <a:ext cx="11264060" cy="11375654"/>
            <a:chOff x="0" y="0"/>
            <a:chExt cx="2966666" cy="29960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66666" cy="2996057"/>
            </a:xfrm>
            <a:custGeom>
              <a:avLst/>
              <a:gdLst/>
              <a:ahLst/>
              <a:cxnLst/>
              <a:rect r="r" b="b" t="t" l="l"/>
              <a:pathLst>
                <a:path h="2996057" w="2966666">
                  <a:moveTo>
                    <a:pt x="0" y="0"/>
                  </a:moveTo>
                  <a:lnTo>
                    <a:pt x="2966666" y="0"/>
                  </a:lnTo>
                  <a:lnTo>
                    <a:pt x="2966666" y="2996057"/>
                  </a:lnTo>
                  <a:lnTo>
                    <a:pt x="0" y="2996057"/>
                  </a:lnTo>
                  <a:close/>
                </a:path>
              </a:pathLst>
            </a:custGeom>
            <a:gradFill rotWithShape="true">
              <a:gsLst>
                <a:gs pos="0">
                  <a:srgbClr val="F7ACFF">
                    <a:alpha val="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3C67BF">
                    <a:alpha val="23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66666" cy="3034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537527"/>
            <a:ext cx="1294121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Querying Logs with AWS</a:t>
            </a:r>
            <a:r>
              <a:rPr lang="en-US" b="true" sz="519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G</a:t>
            </a:r>
            <a:r>
              <a:rPr lang="en-US" b="true" sz="519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lu</a:t>
            </a:r>
            <a:r>
              <a:rPr lang="en-US" b="true" sz="519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</a:t>
            </a:r>
            <a:r>
              <a:rPr lang="en-US" b="true" sz="519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+ Ath</a:t>
            </a:r>
            <a:r>
              <a:rPr lang="en-US" b="true" sz="519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778354"/>
            <a:ext cx="14993094" cy="2150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9301" indent="-334650" lvl="1">
              <a:lnSpc>
                <a:spcPts val="4340"/>
              </a:lnSpc>
              <a:buFont typeface="Arial"/>
              <a:buChar char="•"/>
            </a:pP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AWS Glue Crawler was configured to scan the S3 path and create a schema.</a:t>
            </a:r>
          </a:p>
          <a:p>
            <a:pPr algn="just" marL="669301" indent="-334650" lvl="1">
              <a:lnSpc>
                <a:spcPts val="4340"/>
              </a:lnSpc>
              <a:buFont typeface="Arial"/>
              <a:buChar char="•"/>
            </a:pP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Schema detected fields like client_ip, auth_user, status_code, datehour, etc.</a:t>
            </a:r>
          </a:p>
          <a:p>
            <a:pPr algn="just" marL="669301" indent="-334650" lvl="1">
              <a:lnSpc>
                <a:spcPts val="4340"/>
              </a:lnSpc>
              <a:buFont typeface="Arial"/>
              <a:buChar char="•"/>
            </a:pP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Partition column (datehour) detected and indexed for fast querying.</a:t>
            </a:r>
          </a:p>
          <a:p>
            <a:pPr algn="just" marL="669301" indent="-334650" lvl="1">
              <a:lnSpc>
                <a:spcPts val="4340"/>
              </a:lnSpc>
              <a:buFont typeface="Arial"/>
              <a:buChar char="•"/>
            </a:pPr>
            <a:r>
              <a:rPr lang="en-US" sz="310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Queried the data using Amazon Athena (SQL over S3).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3020472" y="5530207"/>
            <a:ext cx="12247055" cy="4239863"/>
          </a:xfrm>
          <a:custGeom>
            <a:avLst/>
            <a:gdLst/>
            <a:ahLst/>
            <a:cxnLst/>
            <a:rect r="r" b="b" t="t" l="l"/>
            <a:pathLst>
              <a:path h="4239863" w="12247055">
                <a:moveTo>
                  <a:pt x="0" y="0"/>
                </a:moveTo>
                <a:lnTo>
                  <a:pt x="12247056" y="0"/>
                </a:lnTo>
                <a:lnTo>
                  <a:pt x="12247056" y="4239863"/>
                </a:lnTo>
                <a:lnTo>
                  <a:pt x="0" y="42398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89" r="0" b="-47692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52225" y="4828223"/>
            <a:ext cx="12703266" cy="563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COMMAND</a:t>
            </a: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-  SELECT * FROM</a:t>
            </a:r>
            <a:r>
              <a:rPr lang="en-US" sz="3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log_table LIMIT 10;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783839" y="9473025"/>
            <a:ext cx="354591" cy="241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32325" y="0"/>
            <a:ext cx="19795102" cy="10027349"/>
            <a:chOff x="0" y="0"/>
            <a:chExt cx="5213525" cy="26409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13525" cy="2640948"/>
            </a:xfrm>
            <a:custGeom>
              <a:avLst/>
              <a:gdLst/>
              <a:ahLst/>
              <a:cxnLst/>
              <a:rect r="r" b="b" t="t" l="l"/>
              <a:pathLst>
                <a:path h="2640948" w="5213525">
                  <a:moveTo>
                    <a:pt x="0" y="0"/>
                  </a:moveTo>
                  <a:lnTo>
                    <a:pt x="5213525" y="0"/>
                  </a:lnTo>
                  <a:lnTo>
                    <a:pt x="5213525" y="2640948"/>
                  </a:lnTo>
                  <a:lnTo>
                    <a:pt x="0" y="2640948"/>
                  </a:ln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213525" cy="26790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43958" y="2213431"/>
            <a:ext cx="17153099" cy="6518326"/>
            <a:chOff x="0" y="0"/>
            <a:chExt cx="4517689" cy="171676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17689" cy="1716761"/>
            </a:xfrm>
            <a:custGeom>
              <a:avLst/>
              <a:gdLst/>
              <a:ahLst/>
              <a:cxnLst/>
              <a:rect r="r" b="b" t="t" l="l"/>
              <a:pathLst>
                <a:path h="1716761" w="4517689">
                  <a:moveTo>
                    <a:pt x="0" y="0"/>
                  </a:moveTo>
                  <a:lnTo>
                    <a:pt x="4517689" y="0"/>
                  </a:lnTo>
                  <a:lnTo>
                    <a:pt x="4517689" y="1716761"/>
                  </a:lnTo>
                  <a:lnTo>
                    <a:pt x="0" y="17167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3C67BF">
                      <a:alpha val="100000"/>
                    </a:srgbClr>
                  </a:gs>
                  <a:gs pos="50000">
                    <a:srgbClr val="6B4CAF">
                      <a:alpha val="57500"/>
                    </a:srgbClr>
                  </a:gs>
                  <a:gs pos="100000">
                    <a:srgbClr val="F7ACFF">
                      <a:alpha val="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517689" cy="17548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774314" y="9473025"/>
            <a:ext cx="484986" cy="241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43958" y="663671"/>
            <a:ext cx="13875541" cy="1334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7"/>
              </a:lnSpc>
            </a:pPr>
            <a:r>
              <a:rPr lang="en-US" sz="6209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Why These AWS Services Were Chosen 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75240" y="2739980"/>
            <a:ext cx="16179972" cy="5596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57"/>
              </a:lnSpc>
              <a:spcBef>
                <a:spcPct val="0"/>
              </a:spcBef>
            </a:pPr>
          </a:p>
          <a:p>
            <a:pPr algn="just" marL="687344" indent="-343672" lvl="1">
              <a:lnSpc>
                <a:spcPts val="445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183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Python Script</a:t>
            </a:r>
            <a:r>
              <a:rPr lang="en-US" sz="3183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b="true" sz="3183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+ Boto3</a:t>
            </a:r>
            <a:r>
              <a:rPr lang="en-US" sz="3183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:</a:t>
            </a:r>
            <a:r>
              <a:rPr lang="en-US" sz="3183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Used to simulate real-time data delivery to S3 without needing Firehose or EC2.</a:t>
            </a:r>
          </a:p>
          <a:p>
            <a:pPr algn="just" marL="687344" indent="-343672" lvl="1">
              <a:lnSpc>
                <a:spcPts val="445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183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Amazon S3</a:t>
            </a:r>
            <a:r>
              <a:rPr lang="en-US" sz="3183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: </a:t>
            </a:r>
            <a:r>
              <a:rPr lang="en-US" sz="3183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Durable, scalable object storage; ideal for storing time-partitioned log data.</a:t>
            </a:r>
          </a:p>
          <a:p>
            <a:pPr algn="just" marL="687344" indent="-343672" lvl="1">
              <a:lnSpc>
                <a:spcPts val="445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183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AWS Glue Crawler</a:t>
            </a:r>
            <a:r>
              <a:rPr lang="en-US" sz="3183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: </a:t>
            </a:r>
            <a:r>
              <a:rPr lang="en-US" sz="3183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Automatically detects schema from .parquet files and populates Glue Data Catalog.</a:t>
            </a:r>
          </a:p>
          <a:p>
            <a:pPr algn="just" marL="687344" indent="-343672" lvl="1">
              <a:lnSpc>
                <a:spcPts val="445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183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Amazon Athena </a:t>
            </a:r>
            <a:r>
              <a:rPr lang="en-US" sz="3183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</a:t>
            </a:r>
            <a:r>
              <a:rPr lang="en-US" sz="3183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Serverless SQL-based querying over S3 without need for a database or ETL setup.</a:t>
            </a:r>
          </a:p>
          <a:p>
            <a:pPr algn="just">
              <a:lnSpc>
                <a:spcPts val="4457"/>
              </a:lnSpc>
              <a:spcBef>
                <a:spcPct val="0"/>
              </a:spcBef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36329" y="2338572"/>
            <a:ext cx="9089291" cy="79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6999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36329" y="2621147"/>
            <a:ext cx="16437071" cy="4046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8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98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98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989"/>
              </a:lnSpc>
              <a:spcBef>
                <a:spcPct val="0"/>
              </a:spcBef>
            </a:pPr>
            <a:r>
              <a:rPr lang="en-US" sz="3499" strike="noStrike" u="none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We built a complete log analytics pipeline using AWS to Real-time logs streamed successfully . Logs were generated locally, </a:t>
            </a:r>
            <a:r>
              <a:rPr lang="en-US" sz="3499" strike="noStrike" u="none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sent </a:t>
            </a:r>
            <a:r>
              <a:rPr lang="en-US" sz="3499" strike="noStrike" u="none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directly </a:t>
            </a:r>
            <a:r>
              <a:rPr lang="en-US" sz="3499" strike="noStrike" u="none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to S3 using </a:t>
            </a:r>
            <a:r>
              <a:rPr lang="en-US" sz="3499" strike="noStrike" u="none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3499" strike="noStrike" u="none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499" strike="noStrike" u="none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Pyt</a:t>
            </a:r>
            <a:r>
              <a:rPr lang="en-US" sz="3499" strike="noStrike" u="none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ho</a:t>
            </a:r>
            <a:r>
              <a:rPr lang="en-US" sz="3499" strike="noStrike" u="none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n </a:t>
            </a:r>
            <a:r>
              <a:rPr lang="en-US" sz="3499" strike="noStrike" u="none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-US" sz="3499" strike="noStrike" u="none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cript,</a:t>
            </a:r>
            <a:r>
              <a:rPr lang="en-US" sz="3499" strike="noStrike" u="none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and organized with Glue. We queried the logs using Athena .</a:t>
            </a:r>
            <a:r>
              <a:rPr lang="en-US" sz="3499" strike="noStrike" u="none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The system is simple, scalable, and ready for real-time analysis.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783839" y="9473025"/>
            <a:ext cx="484986" cy="241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09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DAGpgHYFMDE</dc:identifier>
  <dcterms:modified xsi:type="dcterms:W3CDTF">2011-08-01T06:04:30Z</dcterms:modified>
  <cp:revision>1</cp:revision>
  <dc:title>Purple Modern Minimalist Business Development Presentation</dc:title>
</cp:coreProperties>
</file>