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3"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59" d="100"/>
          <a:sy n="59" d="100"/>
        </p:scale>
        <p:origin x="964" y="5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CB4902B-ECC8-47E3-AD7A-46148E019C7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7D9EA52-981C-43A4-BE33-68E13BF48D4D}">
      <dgm:prSet custT="1"/>
      <dgm:spPr/>
      <dgm:t>
        <a:bodyPr/>
        <a:lstStyle/>
        <a:p>
          <a:pPr marL="0" lvl="0" indent="0" algn="l" defTabSz="622300">
            <a:lnSpc>
              <a:spcPct val="90000"/>
            </a:lnSpc>
            <a:spcBef>
              <a:spcPct val="0"/>
            </a:spcBef>
            <a:spcAft>
              <a:spcPct val="35000"/>
            </a:spcAft>
            <a:buNone/>
          </a:pPr>
          <a:r>
            <a:rPr lang="en-IN" sz="1400" kern="1200" dirty="0">
              <a:solidFill>
                <a:prstClr val="white">
                  <a:hueOff val="0"/>
                  <a:satOff val="0"/>
                  <a:lumOff val="0"/>
                  <a:alphaOff val="0"/>
                </a:prstClr>
              </a:solidFill>
              <a:latin typeface="Arial" panose="020B0604020202020204" pitchFamily="34" charset="0"/>
              <a:ea typeface="+mn-ea"/>
              <a:cs typeface="Arial" panose="020B0604020202020204" pitchFamily="34" charset="0"/>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US" sz="1400" kern="1200" dirty="0">
            <a:solidFill>
              <a:prstClr val="white">
                <a:hueOff val="0"/>
                <a:satOff val="0"/>
                <a:lumOff val="0"/>
                <a:alphaOff val="0"/>
              </a:prstClr>
            </a:solidFill>
            <a:latin typeface="Arial" panose="020B0604020202020204" pitchFamily="34" charset="0"/>
            <a:ea typeface="+mn-ea"/>
            <a:cs typeface="Arial" panose="020B0604020202020204" pitchFamily="34" charset="0"/>
          </a:endParaRPr>
        </a:p>
      </dgm:t>
    </dgm:pt>
    <dgm:pt modelId="{B902042F-DFD9-4C6A-A3CF-F37D613234D9}" type="parTrans" cxnId="{39A372CE-2CE4-446A-A415-FD5B9DB5ED5D}">
      <dgm:prSet/>
      <dgm:spPr/>
      <dgm:t>
        <a:bodyPr/>
        <a:lstStyle/>
        <a:p>
          <a:endParaRPr lang="en-US"/>
        </a:p>
      </dgm:t>
    </dgm:pt>
    <dgm:pt modelId="{5BA7F674-0320-4728-A72A-1576EF915A37}" type="sibTrans" cxnId="{39A372CE-2CE4-446A-A415-FD5B9DB5ED5D}">
      <dgm:prSet/>
      <dgm:spPr/>
      <dgm:t>
        <a:bodyPr/>
        <a:lstStyle/>
        <a:p>
          <a:endParaRPr lang="en-US"/>
        </a:p>
      </dgm:t>
    </dgm:pt>
    <dgm:pt modelId="{2670BD62-BF37-456E-98CF-0C7F81A599E7}">
      <dgm:prSet custT="1"/>
      <dgm:spPr/>
      <dgm:t>
        <a:bodyPr/>
        <a:lstStyle/>
        <a:p>
          <a:pPr marL="0" lvl="0" indent="0" algn="l" defTabSz="622300">
            <a:lnSpc>
              <a:spcPct val="90000"/>
            </a:lnSpc>
            <a:spcBef>
              <a:spcPct val="0"/>
            </a:spcBef>
            <a:spcAft>
              <a:spcPct val="35000"/>
            </a:spcAft>
            <a:buNone/>
          </a:pPr>
          <a:r>
            <a:rPr lang="en-IN" sz="1400" kern="1200" dirty="0">
              <a:solidFill>
                <a:prstClr val="white">
                  <a:hueOff val="0"/>
                  <a:satOff val="0"/>
                  <a:lumOff val="0"/>
                  <a:alphaOff val="0"/>
                </a:prstClr>
              </a:solidFill>
              <a:latin typeface="Arial" panose="020B0604020202020204" pitchFamily="34" charset="0"/>
              <a:ea typeface="+mn-ea"/>
              <a:cs typeface="Arial" panose="020B0604020202020204" pitchFamily="34" charset="0"/>
            </a:rPr>
            <a:t>With its diverse culture, comes diverse food items. There are many restaurants in New York City, each belonging to different categories like Chinese, Indian, and French etc.</a:t>
          </a:r>
          <a:endParaRPr lang="en-US" sz="1400" kern="1200" dirty="0">
            <a:solidFill>
              <a:prstClr val="white">
                <a:hueOff val="0"/>
                <a:satOff val="0"/>
                <a:lumOff val="0"/>
                <a:alphaOff val="0"/>
              </a:prstClr>
            </a:solidFill>
            <a:latin typeface="Arial" panose="020B0604020202020204" pitchFamily="34" charset="0"/>
            <a:ea typeface="+mn-ea"/>
            <a:cs typeface="Arial" panose="020B0604020202020204" pitchFamily="34" charset="0"/>
          </a:endParaRPr>
        </a:p>
      </dgm:t>
    </dgm:pt>
    <dgm:pt modelId="{260821E9-2025-45F4-9765-6AEA0944B1A0}" type="parTrans" cxnId="{6ACF5A14-8B23-4FFD-9D4E-1FF8E3F4FA1D}">
      <dgm:prSet/>
      <dgm:spPr/>
      <dgm:t>
        <a:bodyPr/>
        <a:lstStyle/>
        <a:p>
          <a:endParaRPr lang="en-US"/>
        </a:p>
      </dgm:t>
    </dgm:pt>
    <dgm:pt modelId="{28E99EDC-7187-46C9-8E86-D4CA8BA26E6F}" type="sibTrans" cxnId="{6ACF5A14-8B23-4FFD-9D4E-1FF8E3F4FA1D}">
      <dgm:prSet/>
      <dgm:spPr/>
      <dgm:t>
        <a:bodyPr/>
        <a:lstStyle/>
        <a:p>
          <a:endParaRPr lang="en-US"/>
        </a:p>
      </dgm:t>
    </dgm:pt>
    <dgm:pt modelId="{78D2D60F-AEDE-4954-8305-BA90199C5FB0}">
      <dgm:prSet/>
      <dgm:spPr/>
      <dgm:t>
        <a:bodyPr/>
        <a:lstStyle/>
        <a:p>
          <a:r>
            <a:rPr lang="en-US" dirty="0">
              <a:latin typeface="Arial" panose="020B0604020202020204" pitchFamily="34" charset="0"/>
              <a:cs typeface="Arial" panose="020B0604020202020204" pitchFamily="34" charset="0"/>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dgm:t>
    </dgm:pt>
    <dgm:pt modelId="{0F46B173-966D-41BA-82B4-A230F28FB0E8}" type="sibTrans" cxnId="{06FF79EE-524B-4CCE-A7C6-0CE91961768C}">
      <dgm:prSet/>
      <dgm:spPr/>
      <dgm:t>
        <a:bodyPr/>
        <a:lstStyle/>
        <a:p>
          <a:endParaRPr lang="en-US"/>
        </a:p>
      </dgm:t>
    </dgm:pt>
    <dgm:pt modelId="{22758599-55C0-458B-9623-5AEE02070022}" type="parTrans" cxnId="{06FF79EE-524B-4CCE-A7C6-0CE91961768C}">
      <dgm:prSet/>
      <dgm:spPr/>
      <dgm:t>
        <a:bodyPr/>
        <a:lstStyle/>
        <a:p>
          <a:endParaRPr lang="en-US"/>
        </a:p>
      </dgm:t>
    </dgm:pt>
    <dgm:pt modelId="{F5432B0D-8D96-43A5-818E-282F0C11FE4F}" type="pres">
      <dgm:prSet presAssocID="{1CB4902B-ECC8-47E3-AD7A-46148E019C7B}" presName="root" presStyleCnt="0">
        <dgm:presLayoutVars>
          <dgm:dir/>
          <dgm:resizeHandles val="exact"/>
        </dgm:presLayoutVars>
      </dgm:prSet>
      <dgm:spPr/>
    </dgm:pt>
    <dgm:pt modelId="{0BEC795F-2DE6-40EE-9CD0-6AC99DF2A3CC}" type="pres">
      <dgm:prSet presAssocID="{78D2D60F-AEDE-4954-8305-BA90199C5FB0}" presName="compNode" presStyleCnt="0"/>
      <dgm:spPr/>
    </dgm:pt>
    <dgm:pt modelId="{7F52E8EB-7A32-4E6E-9C4F-EEEE70370E06}" type="pres">
      <dgm:prSet presAssocID="{78D2D60F-AEDE-4954-8305-BA90199C5FB0}" presName="bgRect" presStyleLbl="bgShp" presStyleIdx="0" presStyleCnt="3" custLinFactNeighborX="-4357" custLinFactNeighborY="4260"/>
      <dgm:spPr/>
    </dgm:pt>
    <dgm:pt modelId="{78003CCA-0452-4D07-B78B-2976D8C60C68}" type="pres">
      <dgm:prSet presAssocID="{78D2D60F-AEDE-4954-8305-BA90199C5F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eekTemple"/>
        </a:ext>
      </dgm:extLst>
    </dgm:pt>
    <dgm:pt modelId="{DE1A1CC6-4286-4010-BD00-8406FC561B30}" type="pres">
      <dgm:prSet presAssocID="{78D2D60F-AEDE-4954-8305-BA90199C5FB0}" presName="spaceRect" presStyleCnt="0"/>
      <dgm:spPr/>
    </dgm:pt>
    <dgm:pt modelId="{290BBD8E-74B2-4074-9616-DCD3FCFB0B13}" type="pres">
      <dgm:prSet presAssocID="{78D2D60F-AEDE-4954-8305-BA90199C5FB0}" presName="parTx" presStyleLbl="revTx" presStyleIdx="0" presStyleCnt="3">
        <dgm:presLayoutVars>
          <dgm:chMax val="0"/>
          <dgm:chPref val="0"/>
        </dgm:presLayoutVars>
      </dgm:prSet>
      <dgm:spPr/>
    </dgm:pt>
    <dgm:pt modelId="{188B3D92-695C-44D8-8E7B-1F996F66CB97}" type="pres">
      <dgm:prSet presAssocID="{0F46B173-966D-41BA-82B4-A230F28FB0E8}" presName="sibTrans" presStyleCnt="0"/>
      <dgm:spPr/>
    </dgm:pt>
    <dgm:pt modelId="{62E09E5C-5F98-4DF0-AE08-70F9A1A5F5E7}" type="pres">
      <dgm:prSet presAssocID="{E7D9EA52-981C-43A4-BE33-68E13BF48D4D}" presName="compNode" presStyleCnt="0"/>
      <dgm:spPr/>
    </dgm:pt>
    <dgm:pt modelId="{C0E78AE4-4635-4945-B87B-6E25A2699F06}" type="pres">
      <dgm:prSet presAssocID="{E7D9EA52-981C-43A4-BE33-68E13BF48D4D}" presName="bgRect" presStyleLbl="bgShp" presStyleIdx="1" presStyleCnt="3"/>
      <dgm:spPr/>
    </dgm:pt>
    <dgm:pt modelId="{A816406A-64AD-4340-AD5E-F933D7607F11}" type="pres">
      <dgm:prSet presAssocID="{E7D9EA52-981C-43A4-BE33-68E13BF48D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dge7"/>
        </a:ext>
      </dgm:extLst>
    </dgm:pt>
    <dgm:pt modelId="{048AFA8F-7A0C-4B68-8612-A667306AB34D}" type="pres">
      <dgm:prSet presAssocID="{E7D9EA52-981C-43A4-BE33-68E13BF48D4D}" presName="spaceRect" presStyleCnt="0"/>
      <dgm:spPr/>
    </dgm:pt>
    <dgm:pt modelId="{84E5D777-8041-4D95-A4A3-396B337E3BE8}" type="pres">
      <dgm:prSet presAssocID="{E7D9EA52-981C-43A4-BE33-68E13BF48D4D}" presName="parTx" presStyleLbl="revTx" presStyleIdx="1" presStyleCnt="3">
        <dgm:presLayoutVars>
          <dgm:chMax val="0"/>
          <dgm:chPref val="0"/>
        </dgm:presLayoutVars>
      </dgm:prSet>
      <dgm:spPr/>
    </dgm:pt>
    <dgm:pt modelId="{9911DCAD-0913-44BA-B2C6-E1F137E55273}" type="pres">
      <dgm:prSet presAssocID="{5BA7F674-0320-4728-A72A-1576EF915A37}" presName="sibTrans" presStyleCnt="0"/>
      <dgm:spPr/>
    </dgm:pt>
    <dgm:pt modelId="{DD13F416-BEBE-4149-A8C9-B484882E7FDE}" type="pres">
      <dgm:prSet presAssocID="{2670BD62-BF37-456E-98CF-0C7F81A599E7}" presName="compNode" presStyleCnt="0"/>
      <dgm:spPr/>
    </dgm:pt>
    <dgm:pt modelId="{95BE4697-6EFC-4BE2-83C2-41F2D905863C}" type="pres">
      <dgm:prSet presAssocID="{2670BD62-BF37-456E-98CF-0C7F81A599E7}" presName="bgRect" presStyleLbl="bgShp" presStyleIdx="2" presStyleCnt="3"/>
      <dgm:spPr/>
    </dgm:pt>
    <dgm:pt modelId="{00323CC3-73BB-4128-87C3-9202249D26FE}" type="pres">
      <dgm:prSet presAssocID="{2670BD62-BF37-456E-98CF-0C7F81A599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8F61C79C-2C1E-46C6-81C0-5265064E294F}" type="pres">
      <dgm:prSet presAssocID="{2670BD62-BF37-456E-98CF-0C7F81A599E7}" presName="spaceRect" presStyleCnt="0"/>
      <dgm:spPr/>
    </dgm:pt>
    <dgm:pt modelId="{28E4F420-8632-46B2-92BF-172BA92F8310}" type="pres">
      <dgm:prSet presAssocID="{2670BD62-BF37-456E-98CF-0C7F81A599E7}" presName="parTx" presStyleLbl="revTx" presStyleIdx="2" presStyleCnt="3">
        <dgm:presLayoutVars>
          <dgm:chMax val="0"/>
          <dgm:chPref val="0"/>
        </dgm:presLayoutVars>
      </dgm:prSet>
      <dgm:spPr/>
    </dgm:pt>
  </dgm:ptLst>
  <dgm:cxnLst>
    <dgm:cxn modelId="{E65A2402-4D0F-40AC-BABB-5377C4D72C18}" type="presOf" srcId="{1CB4902B-ECC8-47E3-AD7A-46148E019C7B}" destId="{F5432B0D-8D96-43A5-818E-282F0C11FE4F}" srcOrd="0" destOrd="0" presId="urn:microsoft.com/office/officeart/2018/2/layout/IconVerticalSolidList"/>
    <dgm:cxn modelId="{6ACF5A14-8B23-4FFD-9D4E-1FF8E3F4FA1D}" srcId="{1CB4902B-ECC8-47E3-AD7A-46148E019C7B}" destId="{2670BD62-BF37-456E-98CF-0C7F81A599E7}" srcOrd="2" destOrd="0" parTransId="{260821E9-2025-45F4-9765-6AEA0944B1A0}" sibTransId="{28E99EDC-7187-46C9-8E86-D4CA8BA26E6F}"/>
    <dgm:cxn modelId="{33E56955-5FF1-44C3-B3FD-B5C7D3FB98ED}" type="presOf" srcId="{78D2D60F-AEDE-4954-8305-BA90199C5FB0}" destId="{290BBD8E-74B2-4074-9616-DCD3FCFB0B13}" srcOrd="0" destOrd="0" presId="urn:microsoft.com/office/officeart/2018/2/layout/IconVerticalSolidList"/>
    <dgm:cxn modelId="{49DFAE84-2EB2-44A0-A29F-9F8FE8FF70D8}" type="presOf" srcId="{2670BD62-BF37-456E-98CF-0C7F81A599E7}" destId="{28E4F420-8632-46B2-92BF-172BA92F8310}" srcOrd="0" destOrd="0" presId="urn:microsoft.com/office/officeart/2018/2/layout/IconVerticalSolidList"/>
    <dgm:cxn modelId="{39A372CE-2CE4-446A-A415-FD5B9DB5ED5D}" srcId="{1CB4902B-ECC8-47E3-AD7A-46148E019C7B}" destId="{E7D9EA52-981C-43A4-BE33-68E13BF48D4D}" srcOrd="1" destOrd="0" parTransId="{B902042F-DFD9-4C6A-A3CF-F37D613234D9}" sibTransId="{5BA7F674-0320-4728-A72A-1576EF915A37}"/>
    <dgm:cxn modelId="{9B528CCF-FC82-4D9E-A903-A3CD3B9559BE}" type="presOf" srcId="{E7D9EA52-981C-43A4-BE33-68E13BF48D4D}" destId="{84E5D777-8041-4D95-A4A3-396B337E3BE8}" srcOrd="0" destOrd="0" presId="urn:microsoft.com/office/officeart/2018/2/layout/IconVerticalSolidList"/>
    <dgm:cxn modelId="{06FF79EE-524B-4CCE-A7C6-0CE91961768C}" srcId="{1CB4902B-ECC8-47E3-AD7A-46148E019C7B}" destId="{78D2D60F-AEDE-4954-8305-BA90199C5FB0}" srcOrd="0" destOrd="0" parTransId="{22758599-55C0-458B-9623-5AEE02070022}" sibTransId="{0F46B173-966D-41BA-82B4-A230F28FB0E8}"/>
    <dgm:cxn modelId="{DB73CB56-5036-46A1-B40B-894F80A36276}" type="presParOf" srcId="{F5432B0D-8D96-43A5-818E-282F0C11FE4F}" destId="{0BEC795F-2DE6-40EE-9CD0-6AC99DF2A3CC}" srcOrd="0" destOrd="0" presId="urn:microsoft.com/office/officeart/2018/2/layout/IconVerticalSolidList"/>
    <dgm:cxn modelId="{C2355404-B535-40BE-8D61-2FBF0358806C}" type="presParOf" srcId="{0BEC795F-2DE6-40EE-9CD0-6AC99DF2A3CC}" destId="{7F52E8EB-7A32-4E6E-9C4F-EEEE70370E06}" srcOrd="0" destOrd="0" presId="urn:microsoft.com/office/officeart/2018/2/layout/IconVerticalSolidList"/>
    <dgm:cxn modelId="{286B9CDB-78BC-4B66-B595-25F5C1C3B459}" type="presParOf" srcId="{0BEC795F-2DE6-40EE-9CD0-6AC99DF2A3CC}" destId="{78003CCA-0452-4D07-B78B-2976D8C60C68}" srcOrd="1" destOrd="0" presId="urn:microsoft.com/office/officeart/2018/2/layout/IconVerticalSolidList"/>
    <dgm:cxn modelId="{45AAB442-694F-4258-8833-D1940FE75E2B}" type="presParOf" srcId="{0BEC795F-2DE6-40EE-9CD0-6AC99DF2A3CC}" destId="{DE1A1CC6-4286-4010-BD00-8406FC561B30}" srcOrd="2" destOrd="0" presId="urn:microsoft.com/office/officeart/2018/2/layout/IconVerticalSolidList"/>
    <dgm:cxn modelId="{1064852E-6C52-4EE6-B835-B1D13BB2AC97}" type="presParOf" srcId="{0BEC795F-2DE6-40EE-9CD0-6AC99DF2A3CC}" destId="{290BBD8E-74B2-4074-9616-DCD3FCFB0B13}" srcOrd="3" destOrd="0" presId="urn:microsoft.com/office/officeart/2018/2/layout/IconVerticalSolidList"/>
    <dgm:cxn modelId="{D34395A0-1543-4E08-A721-3EB8DB4B245F}" type="presParOf" srcId="{F5432B0D-8D96-43A5-818E-282F0C11FE4F}" destId="{188B3D92-695C-44D8-8E7B-1F996F66CB97}" srcOrd="1" destOrd="0" presId="urn:microsoft.com/office/officeart/2018/2/layout/IconVerticalSolidList"/>
    <dgm:cxn modelId="{71349F49-F54E-4920-8FCA-A44E1485A959}" type="presParOf" srcId="{F5432B0D-8D96-43A5-818E-282F0C11FE4F}" destId="{62E09E5C-5F98-4DF0-AE08-70F9A1A5F5E7}" srcOrd="2" destOrd="0" presId="urn:microsoft.com/office/officeart/2018/2/layout/IconVerticalSolidList"/>
    <dgm:cxn modelId="{7A415F73-B391-4A5C-8110-18B5F1818CEA}" type="presParOf" srcId="{62E09E5C-5F98-4DF0-AE08-70F9A1A5F5E7}" destId="{C0E78AE4-4635-4945-B87B-6E25A2699F06}" srcOrd="0" destOrd="0" presId="urn:microsoft.com/office/officeart/2018/2/layout/IconVerticalSolidList"/>
    <dgm:cxn modelId="{9EB335CF-BC67-4CC1-970B-46E74799FE49}" type="presParOf" srcId="{62E09E5C-5F98-4DF0-AE08-70F9A1A5F5E7}" destId="{A816406A-64AD-4340-AD5E-F933D7607F11}" srcOrd="1" destOrd="0" presId="urn:microsoft.com/office/officeart/2018/2/layout/IconVerticalSolidList"/>
    <dgm:cxn modelId="{B0075984-8B5D-4F64-B6A8-B976CE5AC743}" type="presParOf" srcId="{62E09E5C-5F98-4DF0-AE08-70F9A1A5F5E7}" destId="{048AFA8F-7A0C-4B68-8612-A667306AB34D}" srcOrd="2" destOrd="0" presId="urn:microsoft.com/office/officeart/2018/2/layout/IconVerticalSolidList"/>
    <dgm:cxn modelId="{A8CF3AC0-36A8-4853-A998-05BE4D5A6E28}" type="presParOf" srcId="{62E09E5C-5F98-4DF0-AE08-70F9A1A5F5E7}" destId="{84E5D777-8041-4D95-A4A3-396B337E3BE8}" srcOrd="3" destOrd="0" presId="urn:microsoft.com/office/officeart/2018/2/layout/IconVerticalSolidList"/>
    <dgm:cxn modelId="{D5A71172-6ED8-40EF-8EF5-AFBE911ACFAC}" type="presParOf" srcId="{F5432B0D-8D96-43A5-818E-282F0C11FE4F}" destId="{9911DCAD-0913-44BA-B2C6-E1F137E55273}" srcOrd="3" destOrd="0" presId="urn:microsoft.com/office/officeart/2018/2/layout/IconVerticalSolidList"/>
    <dgm:cxn modelId="{C86A265D-C2EC-4548-81FB-78B0B5241E0F}" type="presParOf" srcId="{F5432B0D-8D96-43A5-818E-282F0C11FE4F}" destId="{DD13F416-BEBE-4149-A8C9-B484882E7FDE}" srcOrd="4" destOrd="0" presId="urn:microsoft.com/office/officeart/2018/2/layout/IconVerticalSolidList"/>
    <dgm:cxn modelId="{9F677095-CA60-4BE7-9D27-6739FD7C6039}" type="presParOf" srcId="{DD13F416-BEBE-4149-A8C9-B484882E7FDE}" destId="{95BE4697-6EFC-4BE2-83C2-41F2D905863C}" srcOrd="0" destOrd="0" presId="urn:microsoft.com/office/officeart/2018/2/layout/IconVerticalSolidList"/>
    <dgm:cxn modelId="{E56498DD-CCFB-4B18-A3D4-29DAF8FD756C}" type="presParOf" srcId="{DD13F416-BEBE-4149-A8C9-B484882E7FDE}" destId="{00323CC3-73BB-4128-87C3-9202249D26FE}" srcOrd="1" destOrd="0" presId="urn:microsoft.com/office/officeart/2018/2/layout/IconVerticalSolidList"/>
    <dgm:cxn modelId="{857D2D4D-E973-43C9-B896-D8DE78082E9D}" type="presParOf" srcId="{DD13F416-BEBE-4149-A8C9-B484882E7FDE}" destId="{8F61C79C-2C1E-46C6-81C0-5265064E294F}" srcOrd="2" destOrd="0" presId="urn:microsoft.com/office/officeart/2018/2/layout/IconVerticalSolidList"/>
    <dgm:cxn modelId="{F8DBC6D3-6F08-4C4A-BC6D-7FD37C8D1A48}" type="presParOf" srcId="{DD13F416-BEBE-4149-A8C9-B484882E7FDE}" destId="{28E4F420-8632-46B2-92BF-172BA92F831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2E8EB-7A32-4E6E-9C4F-EEEE70370E06}">
      <dsp:nvSpPr>
        <dsp:cNvPr id="0" name=""/>
        <dsp:cNvSpPr/>
      </dsp:nvSpPr>
      <dsp:spPr>
        <a:xfrm>
          <a:off x="0" y="67261"/>
          <a:ext cx="10194838" cy="15632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03CCA-0452-4D07-B78B-2976D8C60C68}">
      <dsp:nvSpPr>
        <dsp:cNvPr id="0" name=""/>
        <dsp:cNvSpPr/>
      </dsp:nvSpPr>
      <dsp:spPr>
        <a:xfrm>
          <a:off x="472874" y="352392"/>
          <a:ext cx="859771" cy="859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0BBD8E-74B2-4074-9616-DCD3FCFB0B13}">
      <dsp:nvSpPr>
        <dsp:cNvPr id="0" name=""/>
        <dsp:cNvSpPr/>
      </dsp:nvSpPr>
      <dsp:spPr>
        <a:xfrm>
          <a:off x="1805519" y="668"/>
          <a:ext cx="8389319" cy="1563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441" tIns="165441" rIns="165441" bIns="165441"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dsp:txBody>
      <dsp:txXfrm>
        <a:off x="1805519" y="668"/>
        <a:ext cx="8389319" cy="1563220"/>
      </dsp:txXfrm>
    </dsp:sp>
    <dsp:sp modelId="{C0E78AE4-4635-4945-B87B-6E25A2699F06}">
      <dsp:nvSpPr>
        <dsp:cNvPr id="0" name=""/>
        <dsp:cNvSpPr/>
      </dsp:nvSpPr>
      <dsp:spPr>
        <a:xfrm>
          <a:off x="0" y="1954693"/>
          <a:ext cx="10194838" cy="15632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6406A-64AD-4340-AD5E-F933D7607F11}">
      <dsp:nvSpPr>
        <dsp:cNvPr id="0" name=""/>
        <dsp:cNvSpPr/>
      </dsp:nvSpPr>
      <dsp:spPr>
        <a:xfrm>
          <a:off x="472874" y="2306418"/>
          <a:ext cx="859771" cy="859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E5D777-8041-4D95-A4A3-396B337E3BE8}">
      <dsp:nvSpPr>
        <dsp:cNvPr id="0" name=""/>
        <dsp:cNvSpPr/>
      </dsp:nvSpPr>
      <dsp:spPr>
        <a:xfrm>
          <a:off x="1805519" y="1954693"/>
          <a:ext cx="8389319" cy="1563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441" tIns="165441" rIns="165441" bIns="165441" numCol="1" spcCol="1270" anchor="ctr" anchorCtr="0">
          <a:noAutofit/>
        </a:bodyPr>
        <a:lstStyle/>
        <a:p>
          <a:pPr marL="0" lvl="0" indent="0" algn="l" defTabSz="622300">
            <a:lnSpc>
              <a:spcPct val="90000"/>
            </a:lnSpc>
            <a:spcBef>
              <a:spcPct val="0"/>
            </a:spcBef>
            <a:spcAft>
              <a:spcPct val="35000"/>
            </a:spcAft>
            <a:buNone/>
          </a:pPr>
          <a:r>
            <a:rPr lang="en-IN" sz="1400" kern="1200" dirty="0">
              <a:solidFill>
                <a:prstClr val="white">
                  <a:hueOff val="0"/>
                  <a:satOff val="0"/>
                  <a:lumOff val="0"/>
                  <a:alphaOff val="0"/>
                </a:prstClr>
              </a:solidFill>
              <a:latin typeface="Arial" panose="020B0604020202020204" pitchFamily="34" charset="0"/>
              <a:ea typeface="+mn-ea"/>
              <a:cs typeface="Arial" panose="020B0604020202020204" pitchFamily="34" charset="0"/>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US" sz="1400" kern="1200" dirty="0">
            <a:solidFill>
              <a:prstClr val="white">
                <a:hueOff val="0"/>
                <a:satOff val="0"/>
                <a:lumOff val="0"/>
                <a:alphaOff val="0"/>
              </a:prstClr>
            </a:solidFill>
            <a:latin typeface="Arial" panose="020B0604020202020204" pitchFamily="34" charset="0"/>
            <a:ea typeface="+mn-ea"/>
            <a:cs typeface="Arial" panose="020B0604020202020204" pitchFamily="34" charset="0"/>
          </a:endParaRPr>
        </a:p>
      </dsp:txBody>
      <dsp:txXfrm>
        <a:off x="1805519" y="1954693"/>
        <a:ext cx="8389319" cy="1563220"/>
      </dsp:txXfrm>
    </dsp:sp>
    <dsp:sp modelId="{95BE4697-6EFC-4BE2-83C2-41F2D905863C}">
      <dsp:nvSpPr>
        <dsp:cNvPr id="0" name=""/>
        <dsp:cNvSpPr/>
      </dsp:nvSpPr>
      <dsp:spPr>
        <a:xfrm>
          <a:off x="0" y="3908719"/>
          <a:ext cx="10194838" cy="15632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23CC3-73BB-4128-87C3-9202249D26FE}">
      <dsp:nvSpPr>
        <dsp:cNvPr id="0" name=""/>
        <dsp:cNvSpPr/>
      </dsp:nvSpPr>
      <dsp:spPr>
        <a:xfrm>
          <a:off x="472874" y="4260444"/>
          <a:ext cx="859771" cy="859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E4F420-8632-46B2-92BF-172BA92F8310}">
      <dsp:nvSpPr>
        <dsp:cNvPr id="0" name=""/>
        <dsp:cNvSpPr/>
      </dsp:nvSpPr>
      <dsp:spPr>
        <a:xfrm>
          <a:off x="1805519" y="3908719"/>
          <a:ext cx="8389319" cy="1563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441" tIns="165441" rIns="165441" bIns="165441" numCol="1" spcCol="1270" anchor="ctr" anchorCtr="0">
          <a:noAutofit/>
        </a:bodyPr>
        <a:lstStyle/>
        <a:p>
          <a:pPr marL="0" lvl="0" indent="0" algn="l" defTabSz="622300">
            <a:lnSpc>
              <a:spcPct val="90000"/>
            </a:lnSpc>
            <a:spcBef>
              <a:spcPct val="0"/>
            </a:spcBef>
            <a:spcAft>
              <a:spcPct val="35000"/>
            </a:spcAft>
            <a:buNone/>
          </a:pPr>
          <a:r>
            <a:rPr lang="en-IN" sz="1400" kern="1200" dirty="0">
              <a:solidFill>
                <a:prstClr val="white">
                  <a:hueOff val="0"/>
                  <a:satOff val="0"/>
                  <a:lumOff val="0"/>
                  <a:alphaOff val="0"/>
                </a:prstClr>
              </a:solidFill>
              <a:latin typeface="Arial" panose="020B0604020202020204" pitchFamily="34" charset="0"/>
              <a:ea typeface="+mn-ea"/>
              <a:cs typeface="Arial" panose="020B0604020202020204" pitchFamily="34" charset="0"/>
            </a:rPr>
            <a:t>With its diverse culture, comes diverse food items. There are many restaurants in New York City, each belonging to different categories like Chinese, Indian, and French etc.</a:t>
          </a:r>
          <a:endParaRPr lang="en-US" sz="1400" kern="1200" dirty="0">
            <a:solidFill>
              <a:prstClr val="white">
                <a:hueOff val="0"/>
                <a:satOff val="0"/>
                <a:lumOff val="0"/>
                <a:alphaOff val="0"/>
              </a:prstClr>
            </a:solidFill>
            <a:latin typeface="Arial" panose="020B0604020202020204" pitchFamily="34" charset="0"/>
            <a:ea typeface="+mn-ea"/>
            <a:cs typeface="Arial" panose="020B0604020202020204" pitchFamily="34" charset="0"/>
          </a:endParaRPr>
        </a:p>
      </dsp:txBody>
      <dsp:txXfrm>
        <a:off x="1805519" y="3908719"/>
        <a:ext cx="8389319" cy="15632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5/22/2020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5/22/2020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5/22/2020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66570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5/22/2020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30141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5/22/2020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200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5/22/2020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658726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5/22/2020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0507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5/22/2020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313346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5/22/2020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7896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5/22/2020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9269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5/22/2020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10928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5/22/2020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8901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5/22/2020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42592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5/22/2020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03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5/22/2020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4342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5/22/2020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82489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5/22/2020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92356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
        <p:nvSpPr>
          <p:cNvPr id="5" name="Date Placeholder 4"/>
          <p:cNvSpPr>
            <a:spLocks noGrp="1"/>
          </p:cNvSpPr>
          <p:nvPr>
            <p:ph type="dt" sz="half" idx="10"/>
          </p:nvPr>
        </p:nvSpPr>
        <p:spPr/>
        <p:txBody>
          <a:bodyPr/>
          <a:lstStyle/>
          <a:p>
            <a:fld id="{EDF33987-6305-4E2A-BF18-EF013ECE927B}" type="datetimeFigureOut">
              <a:rPr lang="en-US" smtClean="0"/>
              <a:t>5/22/2020</a:t>
            </a:fld>
            <a:endParaRPr lang="en-US"/>
          </a:p>
        </p:txBody>
      </p:sp>
    </p:spTree>
    <p:extLst>
      <p:ext uri="{BB962C8B-B14F-4D97-AF65-F5344CB8AC3E}">
        <p14:creationId xmlns:p14="http://schemas.microsoft.com/office/powerpoint/2010/main" val="1850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F33987-6305-4E2A-BF18-EF013ECE927B}" type="datetimeFigureOut">
              <a:rPr lang="en-US" smtClean="0"/>
              <a:pPr/>
              <a:t>5/22/2020</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F36C87F6-986D-49E6-AF40-1B3A1EE8064D}" type="slidenum">
              <a:rPr lang="en-US" smtClean="0"/>
              <a:pPr/>
              <a:t>‹#›</a:t>
            </a:fld>
            <a:endParaRPr lang="en-US"/>
          </a:p>
        </p:txBody>
      </p:sp>
      <p:sp>
        <p:nvSpPr>
          <p:cNvPr id="18" name="Rectangle 17">
            <a:extLst>
              <a:ext uri="{FF2B5EF4-FFF2-40B4-BE49-F238E27FC236}">
                <a16:creationId xmlns:a16="http://schemas.microsoft.com/office/drawing/2014/main" id="{F8F855A1-9AC0-4A40-98C6-4B76E71D5205}"/>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419220776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7922" y="0"/>
            <a:ext cx="1218883"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57" y="3681413"/>
            <a:ext cx="4762317"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436" y="-8467"/>
            <a:ext cx="3006566"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292" y="-8467"/>
            <a:ext cx="2587884"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358" y="3048000"/>
            <a:ext cx="3258818"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420" y="-8467"/>
            <a:ext cx="2853583"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316" y="3589867"/>
            <a:ext cx="1816686"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Shape 3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5501" y="-8467"/>
            <a:ext cx="9173324"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4417985" y="1020871"/>
            <a:ext cx="6958946" cy="2849671"/>
          </a:xfrm>
        </p:spPr>
        <p:txBody>
          <a:bodyPr>
            <a:normAutofit/>
          </a:bodyPr>
          <a:lstStyle/>
          <a:p>
            <a:pPr algn="l"/>
            <a:r>
              <a:rPr lang="en-IN" sz="5900" b="1">
                <a:solidFill>
                  <a:srgbClr val="FFFFFF"/>
                </a:solidFill>
              </a:rPr>
              <a:t>The Battle of Neighbourhoods</a:t>
            </a:r>
            <a:endParaRPr lang="en-US" sz="5900">
              <a:solidFill>
                <a:srgbClr val="FFFFFF"/>
              </a:solidFill>
            </a:endParaRPr>
          </a:p>
        </p:txBody>
      </p:sp>
      <p:sp>
        <p:nvSpPr>
          <p:cNvPr id="5" name="Subtitle 4"/>
          <p:cNvSpPr>
            <a:spLocks noGrp="1"/>
          </p:cNvSpPr>
          <p:nvPr>
            <p:ph type="subTitle" idx="1"/>
          </p:nvPr>
        </p:nvSpPr>
        <p:spPr>
          <a:xfrm>
            <a:off x="4455225" y="3962088"/>
            <a:ext cx="6202179" cy="1186108"/>
          </a:xfrm>
        </p:spPr>
        <p:txBody>
          <a:bodyPr>
            <a:normAutofit/>
          </a:bodyPr>
          <a:lstStyle/>
          <a:p>
            <a:pPr algn="l"/>
            <a:r>
              <a:rPr lang="en-US">
                <a:solidFill>
                  <a:srgbClr val="FFFFFF">
                    <a:alpha val="70000"/>
                  </a:srgbClr>
                </a:solidFill>
              </a:rPr>
              <a:t>By,</a:t>
            </a:r>
          </a:p>
          <a:p>
            <a:pPr algn="l"/>
            <a:r>
              <a:rPr lang="en-US">
                <a:solidFill>
                  <a:srgbClr val="FFFFFF">
                    <a:alpha val="70000"/>
                  </a:srgbClr>
                </a:solidFill>
              </a:rPr>
              <a:t>Sheetal Nayak</a:t>
            </a:r>
          </a:p>
        </p:txBody>
      </p:sp>
      <p:sp>
        <p:nvSpPr>
          <p:cNvPr id="39" name="Isosceles Triangle 3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1475" y="3271511"/>
            <a:ext cx="220660" cy="186390"/>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082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274326" y="404664"/>
            <a:ext cx="10194839" cy="1099457"/>
          </a:xfrm>
        </p:spPr>
        <p:txBody>
          <a:bodyPr>
            <a:normAutofit/>
          </a:bodyPr>
          <a:lstStyle/>
          <a:p>
            <a:r>
              <a:rPr lang="en-IN" b="1"/>
              <a:t>Introduction: </a:t>
            </a:r>
            <a:endParaRPr lang="en-IN"/>
          </a:p>
        </p:txBody>
      </p:sp>
      <p:sp>
        <p:nvSpPr>
          <p:cNvPr id="23" name="Isosceles Triangle 22">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37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0208" y="4013200"/>
            <a:ext cx="448617"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7" name="Content Placeholder 1">
            <a:extLst>
              <a:ext uri="{FF2B5EF4-FFF2-40B4-BE49-F238E27FC236}">
                <a16:creationId xmlns:a16="http://schemas.microsoft.com/office/drawing/2014/main" id="{E1F3B113-6789-4C69-A789-39E006688F7A}"/>
              </a:ext>
            </a:extLst>
          </p:cNvPr>
          <p:cNvGraphicFramePr>
            <a:graphicFrameLocks noGrp="1"/>
          </p:cNvGraphicFramePr>
          <p:nvPr>
            <p:ph idx="1"/>
            <p:extLst>
              <p:ext uri="{D42A27DB-BD31-4B8C-83A1-F6EECF244321}">
                <p14:modId xmlns:p14="http://schemas.microsoft.com/office/powerpoint/2010/main" val="3134413396"/>
              </p:ext>
            </p:extLst>
          </p:nvPr>
        </p:nvGraphicFramePr>
        <p:xfrm>
          <a:off x="1286597" y="1124744"/>
          <a:ext cx="10194839"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88828" cy="6866467"/>
            <a:chOff x="0" y="-8467"/>
            <a:chExt cx="12192000" cy="6866467"/>
          </a:xfrm>
        </p:grpSpPr>
        <p:cxnSp>
          <p:nvCxnSpPr>
            <p:cNvPr id="9" name="Straight Connector 8">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2346" y="0"/>
            <a:ext cx="1218882"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2486" y="3681413"/>
            <a:ext cx="476231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3765" y="-8467"/>
            <a:ext cx="3006566"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621" y="-8467"/>
            <a:ext cx="2587884"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4687" y="3048000"/>
            <a:ext cx="3258818"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749" y="-8467"/>
            <a:ext cx="2853583"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3645" y="3589867"/>
            <a:ext cx="1816686"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830" y="-8467"/>
            <a:ext cx="710799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p:cNvSpPr>
            <a:spLocks noGrp="1"/>
          </p:cNvSpPr>
          <p:nvPr>
            <p:ph type="title"/>
          </p:nvPr>
        </p:nvSpPr>
        <p:spPr>
          <a:xfrm>
            <a:off x="677157" y="609599"/>
            <a:ext cx="3842374" cy="5545667"/>
          </a:xfrm>
        </p:spPr>
        <p:txBody>
          <a:bodyPr vert="horz" lIns="91440" tIns="45720" rIns="91440" bIns="45720" rtlCol="0" anchor="ctr">
            <a:normAutofit/>
          </a:bodyPr>
          <a:lstStyle/>
          <a:p>
            <a:pPr defTabSz="457200"/>
            <a:r>
              <a:rPr lang="en-US" sz="3600" b="1">
                <a:solidFill>
                  <a:schemeClr val="tx1">
                    <a:lumMod val="85000"/>
                    <a:lumOff val="15000"/>
                  </a:schemeClr>
                </a:solidFill>
              </a:rPr>
              <a:t>Problem:</a:t>
            </a:r>
            <a:endParaRPr lang="en-US" sz="3600">
              <a:solidFill>
                <a:schemeClr val="tx1">
                  <a:lumMod val="85000"/>
                  <a:lumOff val="15000"/>
                </a:schemeClr>
              </a:solidFill>
            </a:endParaRPr>
          </a:p>
        </p:txBody>
      </p:sp>
      <p:sp>
        <p:nvSpPr>
          <p:cNvPr id="2" name="Content Placeholder 1"/>
          <p:cNvSpPr>
            <a:spLocks noGrp="1"/>
          </p:cNvSpPr>
          <p:nvPr>
            <p:ph sz="half" idx="1"/>
          </p:nvPr>
        </p:nvSpPr>
        <p:spPr>
          <a:xfrm>
            <a:off x="6114491" y="609600"/>
            <a:ext cx="5509861" cy="5545667"/>
          </a:xfrm>
        </p:spPr>
        <p:txBody>
          <a:bodyPr vert="horz" lIns="91440" tIns="45720" rIns="91440" bIns="45720" rtlCol="0" anchor="ctr">
            <a:normAutofit/>
          </a:bodyPr>
          <a:lstStyle/>
          <a:p>
            <a:pPr defTabSz="457200"/>
            <a:r>
              <a:rPr lang="en-US" dirty="0">
                <a:solidFill>
                  <a:srgbClr val="FFFFFF"/>
                </a:solidFill>
                <a:latin typeface="Arial" panose="020B0604020202020204" pitchFamily="34" charset="0"/>
                <a:cs typeface="Arial" panose="020B0604020202020204" pitchFamily="34" charset="0"/>
              </a:rPr>
              <a:t>To find the answers to the following questions: </a:t>
            </a:r>
          </a:p>
          <a:p>
            <a:pPr defTabSz="457200"/>
            <a:r>
              <a:rPr lang="en-US" dirty="0">
                <a:solidFill>
                  <a:srgbClr val="FFFFFF"/>
                </a:solidFill>
                <a:latin typeface="Arial" panose="020B0604020202020204" pitchFamily="34" charset="0"/>
                <a:cs typeface="Arial" panose="020B0604020202020204" pitchFamily="34" charset="0"/>
              </a:rPr>
              <a:t>Q1) List and visualize all major parts of New York City that has great Indian restaurants.</a:t>
            </a:r>
          </a:p>
          <a:p>
            <a:pPr defTabSz="457200"/>
            <a:r>
              <a:rPr lang="en-US" dirty="0">
                <a:solidFill>
                  <a:srgbClr val="FFFFFF"/>
                </a:solidFill>
                <a:latin typeface="Arial" panose="020B0604020202020204" pitchFamily="34" charset="0"/>
                <a:cs typeface="Arial" panose="020B0604020202020204" pitchFamily="34" charset="0"/>
              </a:rPr>
              <a:t>Q2) To identify the best location in New York City for Indian Cuisine?</a:t>
            </a:r>
          </a:p>
          <a:p>
            <a:pPr defTabSz="457200"/>
            <a:r>
              <a:rPr lang="en-US" dirty="0">
                <a:solidFill>
                  <a:srgbClr val="FFFFFF"/>
                </a:solidFill>
                <a:latin typeface="Arial" panose="020B0604020202020204" pitchFamily="34" charset="0"/>
                <a:cs typeface="Arial" panose="020B0604020202020204" pitchFamily="34" charset="0"/>
              </a:rPr>
              <a:t>Q3) To </a:t>
            </a:r>
            <a:r>
              <a:rPr lang="en-US" dirty="0" err="1">
                <a:solidFill>
                  <a:srgbClr val="FFFFFF"/>
                </a:solidFill>
                <a:latin typeface="Arial" panose="020B0604020202020204" pitchFamily="34" charset="0"/>
                <a:cs typeface="Arial" panose="020B0604020202020204" pitchFamily="34" charset="0"/>
              </a:rPr>
              <a:t>identidy</a:t>
            </a:r>
            <a:r>
              <a:rPr lang="en-US" dirty="0">
                <a:solidFill>
                  <a:srgbClr val="FFFFFF"/>
                </a:solidFill>
                <a:latin typeface="Arial" panose="020B0604020202020204" pitchFamily="34" charset="0"/>
                <a:cs typeface="Arial" panose="020B0604020202020204" pitchFamily="34" charset="0"/>
              </a:rPr>
              <a:t> the areas have potential Indian Restaurant Market?</a:t>
            </a:r>
          </a:p>
          <a:p>
            <a:pPr defTabSz="457200"/>
            <a:r>
              <a:rPr lang="en-US" dirty="0">
                <a:solidFill>
                  <a:srgbClr val="FFFFFF"/>
                </a:solidFill>
                <a:latin typeface="Arial" panose="020B0604020202020204" pitchFamily="34" charset="0"/>
                <a:cs typeface="Arial" panose="020B0604020202020204" pitchFamily="34" charset="0"/>
              </a:rPr>
              <a:t>Q4) Find out all areas lack Indian Restaurants?</a:t>
            </a:r>
          </a:p>
          <a:p>
            <a:pPr defTabSz="457200"/>
            <a:r>
              <a:rPr lang="en-US" dirty="0">
                <a:solidFill>
                  <a:srgbClr val="FFFFFF"/>
                </a:solidFill>
                <a:latin typeface="Arial" panose="020B0604020202020204" pitchFamily="34" charset="0"/>
                <a:cs typeface="Arial" panose="020B0604020202020204" pitchFamily="34" charset="0"/>
              </a:rPr>
              <a:t>Q5) To find which is the best place to stay if you prefer Indian Cuisine?</a:t>
            </a:r>
          </a:p>
        </p:txBody>
      </p:sp>
    </p:spTree>
    <p:extLst>
      <p:ext uri="{BB962C8B-B14F-4D97-AF65-F5344CB8AC3E}">
        <p14:creationId xmlns:p14="http://schemas.microsoft.com/office/powerpoint/2010/main" val="1192260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88828" cy="6866467"/>
            <a:chOff x="0" y="-8467"/>
            <a:chExt cx="12192000" cy="6866467"/>
          </a:xfrm>
        </p:grpSpPr>
        <p:cxnSp>
          <p:nvCxnSpPr>
            <p:cNvPr id="10" name="Straight Connector 9">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88828" cy="6866467"/>
            <a:chOff x="0" y="-8467"/>
            <a:chExt cx="12192000" cy="6866467"/>
          </a:xfrm>
        </p:grpSpPr>
        <p:cxnSp>
          <p:nvCxnSpPr>
            <p:cNvPr id="24" name="Straight Connector 23">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p:cNvSpPr>
            <a:spLocks noGrp="1"/>
          </p:cNvSpPr>
          <p:nvPr>
            <p:ph type="title"/>
          </p:nvPr>
        </p:nvSpPr>
        <p:spPr>
          <a:xfrm>
            <a:off x="677157" y="609600"/>
            <a:ext cx="8594429" cy="1320800"/>
          </a:xfrm>
        </p:spPr>
        <p:txBody>
          <a:bodyPr vert="horz" lIns="91440" tIns="45720" rIns="91440" bIns="45720" rtlCol="0" anchor="t">
            <a:normAutofit/>
          </a:bodyPr>
          <a:lstStyle/>
          <a:p>
            <a:pPr defTabSz="457200"/>
            <a:r>
              <a:rPr lang="en-US" sz="3600" b="1"/>
              <a:t>Data Section:</a:t>
            </a:r>
            <a:endParaRPr lang="en-US" sz="3600"/>
          </a:p>
        </p:txBody>
      </p:sp>
      <p:sp>
        <p:nvSpPr>
          <p:cNvPr id="3" name="Text Placeholder 2"/>
          <p:cNvSpPr>
            <a:spLocks noGrp="1"/>
          </p:cNvSpPr>
          <p:nvPr>
            <p:ph sz="half" idx="1"/>
          </p:nvPr>
        </p:nvSpPr>
        <p:spPr>
          <a:xfrm>
            <a:off x="677157" y="2160589"/>
            <a:ext cx="8594429" cy="3880773"/>
          </a:xfrm>
        </p:spPr>
        <p:txBody>
          <a:bodyPr vert="horz" lIns="91440" tIns="45720" rIns="91440" bIns="45720" rtlCol="0">
            <a:normAutofit lnSpcReduction="10000"/>
          </a:bodyPr>
          <a:lstStyle/>
          <a:p>
            <a:pPr marL="45720" indent="0" defTabSz="457200">
              <a:lnSpc>
                <a:spcPct val="90000"/>
              </a:lnSpc>
            </a:pPr>
            <a:r>
              <a:rPr lang="en-US" sz="1400"/>
              <a:t>For this project we need the following data:</a:t>
            </a:r>
          </a:p>
          <a:p>
            <a:pPr marL="502920" indent="-457200" defTabSz="457200">
              <a:lnSpc>
                <a:spcPct val="90000"/>
              </a:lnSpc>
            </a:pPr>
            <a:r>
              <a:rPr lang="en-US" sz="1400"/>
              <a:t>New York City data that contains list Boroughs, Neighbourhoods along with their latitude and longitude.</a:t>
            </a:r>
          </a:p>
          <a:p>
            <a:pPr lvl="1" defTabSz="457200">
              <a:lnSpc>
                <a:spcPct val="90000"/>
              </a:lnSpc>
            </a:pPr>
            <a:r>
              <a:rPr lang="en-US" sz="1400"/>
              <a:t>Data source : </a:t>
            </a:r>
            <a:r>
              <a:rPr lang="en-US" sz="1400">
                <a:hlinkClick r:id="rId3"/>
              </a:rPr>
              <a:t>https://cocl.us/new_york_dataset</a:t>
            </a:r>
            <a:endParaRPr lang="en-US" sz="1400"/>
          </a:p>
          <a:p>
            <a:pPr lvl="1" defTabSz="457200">
              <a:lnSpc>
                <a:spcPct val="90000"/>
              </a:lnSpc>
            </a:pPr>
            <a:r>
              <a:rPr lang="en-US" sz="1400"/>
              <a:t>Description: This data set contains the required information. And we will use this data set to explore various neighbourhoods of New York City.</a:t>
            </a:r>
          </a:p>
          <a:p>
            <a:pPr marL="502920" indent="-457200" defTabSz="457200">
              <a:lnSpc>
                <a:spcPct val="90000"/>
              </a:lnSpc>
            </a:pPr>
            <a:r>
              <a:rPr lang="en-US" sz="1400"/>
              <a:t>Indian restaurants in each neighbourhood of New York City.</a:t>
            </a:r>
          </a:p>
          <a:p>
            <a:pPr lvl="1" defTabSz="457200">
              <a:lnSpc>
                <a:spcPct val="90000"/>
              </a:lnSpc>
            </a:pPr>
            <a:r>
              <a:rPr lang="en-US" sz="1400"/>
              <a:t>Data source : Foursquare API</a:t>
            </a:r>
          </a:p>
          <a:p>
            <a:pPr lvl="1" defTabSz="457200">
              <a:lnSpc>
                <a:spcPct val="90000"/>
              </a:lnSpc>
            </a:pPr>
            <a:r>
              <a:rPr lang="en-US" sz="1400"/>
              <a:t>Description: By using this API we will get all the venues in each neighbourhood. We can filter these venues to get only Indian restaurants.</a:t>
            </a:r>
          </a:p>
          <a:p>
            <a:pPr marL="502920" indent="-457200" defTabSz="457200">
              <a:lnSpc>
                <a:spcPct val="90000"/>
              </a:lnSpc>
            </a:pPr>
            <a:r>
              <a:rPr lang="en-US" sz="1400"/>
              <a:t>GeoSpace data</a:t>
            </a:r>
          </a:p>
          <a:p>
            <a:pPr lvl="1" defTabSz="457200">
              <a:lnSpc>
                <a:spcPct val="90000"/>
              </a:lnSpc>
            </a:pPr>
            <a:r>
              <a:rPr lang="en-US" sz="1400"/>
              <a:t>Data source : </a:t>
            </a:r>
            <a:r>
              <a:rPr lang="en-US" sz="1400" u="sng">
                <a:hlinkClick r:id="rId4"/>
              </a:rPr>
              <a:t>https://data.cityofnewyork.us/City-Government/Borough-Boundaries/tqmj-j8zm</a:t>
            </a:r>
            <a:endParaRPr lang="en-US" sz="1400"/>
          </a:p>
          <a:p>
            <a:pPr lvl="1" defTabSz="457200">
              <a:lnSpc>
                <a:spcPct val="90000"/>
              </a:lnSpc>
            </a:pPr>
            <a:r>
              <a:rPr lang="en-US" sz="140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88828" cy="6866467"/>
            <a:chOff x="0" y="-8467"/>
            <a:chExt cx="12192000" cy="6866467"/>
          </a:xfrm>
        </p:grpSpPr>
        <p:cxnSp>
          <p:nvCxnSpPr>
            <p:cNvPr id="12" name="Straight Connector 11">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88828" cy="6866467"/>
            <a:chOff x="0" y="-8467"/>
            <a:chExt cx="12192000" cy="6866467"/>
          </a:xfrm>
        </p:grpSpPr>
        <p:cxnSp>
          <p:nvCxnSpPr>
            <p:cNvPr id="26" name="Straight Connector 25">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itle 4"/>
          <p:cNvSpPr>
            <a:spLocks noGrp="1"/>
          </p:cNvSpPr>
          <p:nvPr>
            <p:ph type="title"/>
          </p:nvPr>
        </p:nvSpPr>
        <p:spPr>
          <a:xfrm>
            <a:off x="677157" y="609600"/>
            <a:ext cx="8594429" cy="1320800"/>
          </a:xfrm>
        </p:spPr>
        <p:txBody>
          <a:bodyPr vert="horz" lIns="91440" tIns="45720" rIns="91440" bIns="45720" rtlCol="0" anchor="t">
            <a:normAutofit/>
          </a:bodyPr>
          <a:lstStyle/>
          <a:p>
            <a:pPr defTabSz="457200"/>
            <a:r>
              <a:rPr lang="en-US" sz="3600" b="1"/>
              <a:t>Methodology:</a:t>
            </a:r>
            <a:endParaRPr lang="en-US" sz="3600"/>
          </a:p>
        </p:txBody>
      </p:sp>
      <p:sp>
        <p:nvSpPr>
          <p:cNvPr id="6" name="Content Placeholder 5"/>
          <p:cNvSpPr>
            <a:spLocks noGrp="1"/>
          </p:cNvSpPr>
          <p:nvPr>
            <p:ph sz="half" idx="1"/>
          </p:nvPr>
        </p:nvSpPr>
        <p:spPr>
          <a:xfrm>
            <a:off x="677157" y="2160589"/>
            <a:ext cx="8594429" cy="3880773"/>
          </a:xfrm>
        </p:spPr>
        <p:txBody>
          <a:bodyPr vert="horz" lIns="91440" tIns="45720" rIns="91440" bIns="45720" rtlCol="0">
            <a:normAutofit/>
          </a:bodyPr>
          <a:lstStyle/>
          <a:p>
            <a:pPr marL="502920" lvl="0" indent="-457200" defTabSz="457200">
              <a:lnSpc>
                <a:spcPct val="90000"/>
              </a:lnSpc>
            </a:pPr>
            <a:r>
              <a:rPr lang="en-US" sz="1500"/>
              <a:t>We begin by collecting the New York city data from the following link "</a:t>
            </a:r>
            <a:r>
              <a:rPr lang="en-US" sz="1500">
                <a:hlinkClick r:id="rId3"/>
              </a:rPr>
              <a:t>https://cocl.us/new_york_dataset“</a:t>
            </a:r>
            <a:endParaRPr lang="en-US" sz="1500"/>
          </a:p>
          <a:p>
            <a:pPr marL="502920" lvl="0" indent="-457200" defTabSz="457200">
              <a:lnSpc>
                <a:spcPct val="90000"/>
              </a:lnSpc>
            </a:pPr>
            <a:r>
              <a:rPr lang="en-US" sz="1500"/>
              <a:t>We will find all venues for each neighbourhood using Foursquare API.</a:t>
            </a:r>
          </a:p>
          <a:p>
            <a:pPr marL="502920" lvl="0" indent="-457200" defTabSz="457200">
              <a:lnSpc>
                <a:spcPct val="90000"/>
              </a:lnSpc>
            </a:pPr>
            <a:r>
              <a:rPr lang="en-US" sz="1500"/>
              <a:t>We will then filter out all venues with Indian restaurant for further analysis.</a:t>
            </a:r>
          </a:p>
          <a:p>
            <a:pPr marL="502920" indent="-457200" defTabSz="457200">
              <a:lnSpc>
                <a:spcPct val="90000"/>
              </a:lnSpc>
            </a:pPr>
            <a:r>
              <a:rPr lang="en-US" sz="1500"/>
              <a:t>Next using Foursquare API, we will find the Ratings, Tips, and Number of Likes for all the Indian Restaurants.</a:t>
            </a:r>
          </a:p>
          <a:p>
            <a:pPr marL="502920" indent="-457200" defTabSz="457200">
              <a:lnSpc>
                <a:spcPct val="90000"/>
              </a:lnSpc>
            </a:pPr>
            <a:r>
              <a:rPr lang="en-US" sz="1500"/>
              <a:t>We will then sort Neighbourhoods and Borough the data keeping Ratings as the constraint.</a:t>
            </a:r>
          </a:p>
          <a:p>
            <a:pPr marL="502920" indent="-457200" defTabSz="457200">
              <a:lnSpc>
                <a:spcPct val="90000"/>
              </a:lnSpc>
            </a:pPr>
            <a:r>
              <a:rPr lang="en-US" sz="1500"/>
              <a:t>Next we will consider all the neighbourhoods with average rating greater or equal 9.0 to visualize on map.</a:t>
            </a:r>
          </a:p>
          <a:p>
            <a:pPr marL="502920" indent="-457200" defTabSz="457200">
              <a:lnSpc>
                <a:spcPct val="90000"/>
              </a:lnSpc>
            </a:pPr>
            <a:r>
              <a:rPr lang="en-US" sz="1500"/>
              <a:t>We will join this dataset to original New York data to get longitude and latitude.</a:t>
            </a:r>
          </a:p>
          <a:p>
            <a:pPr marL="502920" indent="-457200" defTabSz="457200">
              <a:lnSpc>
                <a:spcPct val="90000"/>
              </a:lnSpc>
            </a:pPr>
            <a:r>
              <a:rPr lang="en-US" sz="150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09981" y="0"/>
            <a:ext cx="1218883"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121" y="3681413"/>
            <a:ext cx="476231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1400" y="-8467"/>
            <a:ext cx="3006566"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3256" y="-8467"/>
            <a:ext cx="2587884"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2322" y="3048000"/>
            <a:ext cx="3258818"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384" y="-8467"/>
            <a:ext cx="2853583"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1280" y="3589867"/>
            <a:ext cx="1816686"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Shape 3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6017" y="-8467"/>
            <a:ext cx="5992808"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p:cNvSpPr>
            <a:spLocks noGrp="1"/>
          </p:cNvSpPr>
          <p:nvPr>
            <p:ph type="title"/>
          </p:nvPr>
        </p:nvSpPr>
        <p:spPr>
          <a:xfrm>
            <a:off x="6936514" y="-249769"/>
            <a:ext cx="4511814" cy="2227730"/>
          </a:xfrm>
        </p:spPr>
        <p:txBody>
          <a:bodyPr anchor="ctr">
            <a:normAutofit/>
          </a:bodyPr>
          <a:lstStyle/>
          <a:p>
            <a:r>
              <a:rPr lang="en-IN" b="1" dirty="0">
                <a:solidFill>
                  <a:srgbClr val="FFFFFF"/>
                </a:solidFill>
              </a:rPr>
              <a:t>Conclusion:</a:t>
            </a:r>
            <a:endParaRPr lang="en-US" dirty="0">
              <a:solidFill>
                <a:srgbClr val="FFFFFF"/>
              </a:solidFill>
            </a:endParaRPr>
          </a:p>
        </p:txBody>
      </p:sp>
      <p:pic>
        <p:nvPicPr>
          <p:cNvPr id="8" name="Picture 7"/>
          <p:cNvPicPr/>
          <p:nvPr/>
        </p:nvPicPr>
        <p:blipFill rotWithShape="1">
          <a:blip r:embed="rId3"/>
          <a:srcRect r="41869"/>
          <a:stretch/>
        </p:blipFill>
        <p:spPr>
          <a:xfrm>
            <a:off x="757053" y="2801868"/>
            <a:ext cx="3855770" cy="1343162"/>
          </a:xfrm>
          <a:prstGeom prst="rect">
            <a:avLst/>
          </a:prstGeom>
        </p:spPr>
      </p:pic>
      <p:sp>
        <p:nvSpPr>
          <p:cNvPr id="9" name="Content Placeholder 8"/>
          <p:cNvSpPr>
            <a:spLocks noGrp="1"/>
          </p:cNvSpPr>
          <p:nvPr>
            <p:ph idx="1"/>
          </p:nvPr>
        </p:nvSpPr>
        <p:spPr>
          <a:xfrm>
            <a:off x="154361" y="1628800"/>
            <a:ext cx="11130121" cy="4464496"/>
          </a:xfrm>
        </p:spPr>
        <p:txBody>
          <a:bodyPr anchor="t">
            <a:normAutofit/>
          </a:bodyPr>
          <a:lstStyle/>
          <a:p>
            <a:pPr marL="45720" indent="0">
              <a:lnSpc>
                <a:spcPct val="90000"/>
              </a:lnSpc>
              <a:buNone/>
            </a:pPr>
            <a:r>
              <a:rPr lang="en-IN" sz="1800" dirty="0">
                <a:solidFill>
                  <a:schemeClr val="tx1"/>
                </a:solidFill>
                <a:latin typeface="Arial" panose="020B0604020202020204" pitchFamily="34" charset="0"/>
                <a:cs typeface="Arial" panose="020B0604020202020204" pitchFamily="34" charset="0"/>
              </a:rPr>
              <a:t>So now we can answer the questions asked above in the Questions section:</a:t>
            </a:r>
            <a:endParaRPr lang="en-US" sz="1800" dirty="0">
              <a:solidFill>
                <a:schemeClr val="tx1"/>
              </a:solidFill>
              <a:latin typeface="Arial" panose="020B0604020202020204" pitchFamily="34" charset="0"/>
              <a:cs typeface="Arial" panose="020B0604020202020204" pitchFamily="34" charset="0"/>
            </a:endParaRPr>
          </a:p>
          <a:p>
            <a:pPr marL="45720" indent="0">
              <a:lnSpc>
                <a:spcPct val="90000"/>
              </a:lnSpc>
              <a:buNone/>
            </a:pPr>
            <a:r>
              <a:rPr lang="en-IN" sz="1800" dirty="0">
                <a:solidFill>
                  <a:schemeClr val="tx1"/>
                </a:solidFill>
                <a:latin typeface="Arial" panose="020B0604020202020204" pitchFamily="34" charset="0"/>
                <a:cs typeface="Arial" panose="020B0604020202020204" pitchFamily="34" charset="0"/>
              </a:rPr>
              <a:t>Answers:</a:t>
            </a:r>
          </a:p>
          <a:p>
            <a:pPr marL="45720" indent="0">
              <a:lnSpc>
                <a:spcPct val="90000"/>
              </a:lnSpc>
              <a:buClr>
                <a:schemeClr val="tx1"/>
              </a:buClr>
              <a:buNone/>
            </a:pPr>
            <a:r>
              <a:rPr lang="en-IN" sz="1800" dirty="0">
                <a:solidFill>
                  <a:schemeClr val="tx1"/>
                </a:solidFill>
                <a:latin typeface="Arial" panose="020B0604020202020204" pitchFamily="34" charset="0"/>
                <a:cs typeface="Arial" panose="020B0604020202020204" pitchFamily="34" charset="0"/>
              </a:rPr>
              <a:t>1. The following location in New York City has great Indian restaurants.</a:t>
            </a:r>
          </a:p>
          <a:p>
            <a:pPr marL="45720" indent="0">
              <a:lnSpc>
                <a:spcPct val="90000"/>
              </a:lnSpc>
              <a:buNone/>
            </a:pPr>
            <a:endParaRPr lang="en-IN" sz="1800" dirty="0">
              <a:solidFill>
                <a:schemeClr val="tx1"/>
              </a:solidFill>
              <a:latin typeface="Arial" panose="020B0604020202020204" pitchFamily="34" charset="0"/>
              <a:cs typeface="Arial" panose="020B0604020202020204" pitchFamily="34" charset="0"/>
            </a:endParaRPr>
          </a:p>
          <a:p>
            <a:pPr marL="502920" indent="-457200">
              <a:lnSpc>
                <a:spcPct val="90000"/>
              </a:lnSpc>
              <a:buFont typeface="+mj-lt"/>
              <a:buAutoNum type="arabicPeriod"/>
            </a:pPr>
            <a:endParaRPr lang="en-IN" sz="1800" dirty="0">
              <a:solidFill>
                <a:schemeClr val="tx1"/>
              </a:solidFill>
              <a:latin typeface="Arial" panose="020B0604020202020204" pitchFamily="34" charset="0"/>
              <a:cs typeface="Arial" panose="020B0604020202020204" pitchFamily="34" charset="0"/>
            </a:endParaRPr>
          </a:p>
          <a:p>
            <a:pPr marL="502920" indent="-457200">
              <a:lnSpc>
                <a:spcPct val="90000"/>
              </a:lnSpc>
              <a:buFont typeface="+mj-lt"/>
              <a:buAutoNum type="arabicPeriod"/>
            </a:pPr>
            <a:endParaRPr lang="en-IN" sz="1800" dirty="0">
              <a:solidFill>
                <a:schemeClr val="tx1"/>
              </a:solidFill>
              <a:latin typeface="Arial" panose="020B0604020202020204" pitchFamily="34" charset="0"/>
              <a:cs typeface="Arial" panose="020B0604020202020204" pitchFamily="34" charset="0"/>
            </a:endParaRPr>
          </a:p>
          <a:p>
            <a:pPr marL="502920" indent="-457200">
              <a:lnSpc>
                <a:spcPct val="90000"/>
              </a:lnSpc>
              <a:buFont typeface="+mj-lt"/>
              <a:buAutoNum type="arabicPeriod"/>
            </a:pPr>
            <a:endParaRPr lang="en-IN" sz="1800" dirty="0">
              <a:solidFill>
                <a:schemeClr val="tx1"/>
              </a:solidFill>
              <a:latin typeface="Arial" panose="020B0604020202020204" pitchFamily="34" charset="0"/>
              <a:cs typeface="Arial" panose="020B0604020202020204" pitchFamily="34" charset="0"/>
            </a:endParaRPr>
          </a:p>
          <a:p>
            <a:pPr marL="45720" indent="0">
              <a:lnSpc>
                <a:spcPct val="90000"/>
              </a:lnSpc>
              <a:buNone/>
            </a:pPr>
            <a:r>
              <a:rPr lang="en-IN" sz="1800" dirty="0">
                <a:solidFill>
                  <a:schemeClr val="tx1"/>
                </a:solidFill>
                <a:latin typeface="Arial" panose="020B0604020202020204" pitchFamily="34" charset="0"/>
                <a:cs typeface="Arial" panose="020B0604020202020204" pitchFamily="34" charset="0"/>
              </a:rPr>
              <a:t>2.  Astoria (Queens), </a:t>
            </a:r>
            <a:r>
              <a:rPr lang="en-IN" sz="1800" dirty="0" err="1">
                <a:solidFill>
                  <a:schemeClr val="tx1"/>
                </a:solidFill>
                <a:latin typeface="Arial" panose="020B0604020202020204" pitchFamily="34" charset="0"/>
                <a:cs typeface="Arial" panose="020B0604020202020204" pitchFamily="34" charset="0"/>
              </a:rPr>
              <a:t>Blissville</a:t>
            </a:r>
            <a:r>
              <a:rPr lang="en-IN" sz="1800" dirty="0">
                <a:solidFill>
                  <a:schemeClr val="tx1"/>
                </a:solidFill>
                <a:latin typeface="Arial" panose="020B0604020202020204" pitchFamily="34" charset="0"/>
                <a:cs typeface="Arial" panose="020B0604020202020204" pitchFamily="34" charset="0"/>
              </a:rPr>
              <a:t> (Queens), Civic </a:t>
            </a:r>
            <a:r>
              <a:rPr lang="en-IN" sz="1800" dirty="0" err="1">
                <a:solidFill>
                  <a:schemeClr val="tx1"/>
                </a:solidFill>
                <a:latin typeface="Arial" panose="020B0604020202020204" pitchFamily="34" charset="0"/>
                <a:cs typeface="Arial" panose="020B0604020202020204" pitchFamily="34" charset="0"/>
              </a:rPr>
              <a:t>Center</a:t>
            </a:r>
            <a:r>
              <a:rPr lang="en-IN" sz="1800" dirty="0">
                <a:solidFill>
                  <a:schemeClr val="tx1"/>
                </a:solidFill>
                <a:latin typeface="Arial" panose="020B0604020202020204" pitchFamily="34" charset="0"/>
                <a:cs typeface="Arial" panose="020B0604020202020204" pitchFamily="34" charset="0"/>
              </a:rPr>
              <a:t> (Manhattan) are some of the best neighbourhoods for Indian cuisine.</a:t>
            </a:r>
          </a:p>
          <a:p>
            <a:pPr marL="45720" indent="0">
              <a:lnSpc>
                <a:spcPct val="90000"/>
              </a:lnSpc>
              <a:buNone/>
            </a:pPr>
            <a:r>
              <a:rPr lang="en-IN" sz="1800" dirty="0">
                <a:solidFill>
                  <a:schemeClr val="tx1"/>
                </a:solidFill>
                <a:latin typeface="Arial" panose="020B0604020202020204" pitchFamily="34" charset="0"/>
                <a:cs typeface="Arial" panose="020B0604020202020204" pitchFamily="34" charset="0"/>
              </a:rPr>
              <a:t>3. Manhattan have potential Indian Restaurant Market.</a:t>
            </a:r>
          </a:p>
          <a:p>
            <a:pPr marL="45720" indent="0">
              <a:lnSpc>
                <a:spcPct val="90000"/>
              </a:lnSpc>
              <a:buNone/>
            </a:pPr>
            <a:r>
              <a:rPr lang="en-IN" sz="1800" dirty="0">
                <a:solidFill>
                  <a:schemeClr val="tx1"/>
                </a:solidFill>
                <a:latin typeface="Arial" panose="020B0604020202020204" pitchFamily="34" charset="0"/>
                <a:cs typeface="Arial" panose="020B0604020202020204" pitchFamily="34" charset="0"/>
              </a:rPr>
              <a:t>4. Staten Island ranks last in average rating of Indian Restaurants.</a:t>
            </a:r>
          </a:p>
          <a:p>
            <a:pPr marL="45720" indent="0">
              <a:lnSpc>
                <a:spcPct val="90000"/>
              </a:lnSpc>
              <a:buNone/>
            </a:pPr>
            <a:r>
              <a:rPr lang="en-IN" sz="1800" dirty="0">
                <a:solidFill>
                  <a:schemeClr val="tx1"/>
                </a:solidFill>
                <a:latin typeface="Arial" panose="020B0604020202020204" pitchFamily="34" charset="0"/>
                <a:cs typeface="Arial" panose="020B0604020202020204" pitchFamily="34" charset="0"/>
              </a:rPr>
              <a:t>5. Manhattan is the best place to stay if you prefer Indian Cuisine.</a:t>
            </a:r>
          </a:p>
          <a:p>
            <a:pPr marL="274320" lvl="1" indent="0">
              <a:lnSpc>
                <a:spcPct val="90000"/>
              </a:lnSpc>
              <a:buNone/>
            </a:pPr>
            <a:endParaRPr lang="en-IN" sz="1000" dirty="0">
              <a:solidFill>
                <a:srgbClr val="FF0000"/>
              </a:solidFill>
            </a:endParaRPr>
          </a:p>
          <a:p>
            <a:pPr marL="45720" indent="0">
              <a:lnSpc>
                <a:spcPct val="90000"/>
              </a:lnSpc>
              <a:buNone/>
            </a:pPr>
            <a:endParaRPr lang="en-US" sz="1000" dirty="0">
              <a:solidFill>
                <a:srgbClr val="FF0000"/>
              </a:solidFill>
            </a:endParaRPr>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805</Words>
  <Application>Microsoft Office PowerPoint</Application>
  <PresentationFormat>Custom</PresentationFormat>
  <Paragraphs>56</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Trebuchet MS</vt:lpstr>
      <vt:lpstr>Wingdings 3</vt:lpstr>
      <vt:lpstr>Facet</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SHEETAL NAYAK</dc:creator>
  <cp:lastModifiedBy>SHEETAL NAYAK</cp:lastModifiedBy>
  <cp:revision>2</cp:revision>
  <dcterms:created xsi:type="dcterms:W3CDTF">2020-05-22T04:29:57Z</dcterms:created>
  <dcterms:modified xsi:type="dcterms:W3CDTF">2020-05-22T04:33:12Z</dcterms:modified>
</cp:coreProperties>
</file>