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7" r:id="rId4"/>
    <p:sldId id="258" r:id="rId5"/>
    <p:sldId id="259" r:id="rId6"/>
    <p:sldId id="266" r:id="rId7"/>
    <p:sldId id="260" r:id="rId8"/>
    <p:sldId id="261"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5" autoAdjust="0"/>
    <p:restoredTop sz="94660"/>
  </p:normalViewPr>
  <p:slideViewPr>
    <p:cSldViewPr snapToGrid="0">
      <p:cViewPr varScale="1">
        <p:scale>
          <a:sx n="69" d="100"/>
          <a:sy n="69" d="100"/>
        </p:scale>
        <p:origin x="79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javatpoint.com/c-pointers" TargetMode="External"/><Relationship Id="rId2" Type="http://schemas.openxmlformats.org/officeDocument/2006/relationships/hyperlink" Target="https://www.geeksforgeeks.org/data-structures/linked-lis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5E9D-AA42-82E3-5CA4-B1B05B2752B1}"/>
              </a:ext>
            </a:extLst>
          </p:cNvPr>
          <p:cNvSpPr>
            <a:spLocks noGrp="1"/>
          </p:cNvSpPr>
          <p:nvPr>
            <p:ph type="ctrTitle"/>
          </p:nvPr>
        </p:nvSpPr>
        <p:spPr>
          <a:xfrm>
            <a:off x="793966" y="408709"/>
            <a:ext cx="10604067" cy="2262781"/>
          </a:xfrm>
        </p:spPr>
        <p:txBody>
          <a:bodyPr/>
          <a:lstStyle/>
          <a:p>
            <a:r>
              <a:rPr lang="en-IN" b="1" dirty="0">
                <a:latin typeface="Algerian" panose="04020705040A02060702" pitchFamily="82" charset="0"/>
              </a:rPr>
              <a:t>LIBRARY MANAGEMENT SYSTEM</a:t>
            </a:r>
          </a:p>
        </p:txBody>
      </p:sp>
      <p:sp>
        <p:nvSpPr>
          <p:cNvPr id="3" name="Subtitle 2">
            <a:extLst>
              <a:ext uri="{FF2B5EF4-FFF2-40B4-BE49-F238E27FC236}">
                <a16:creationId xmlns:a16="http://schemas.microsoft.com/office/drawing/2014/main" id="{A6181408-BBA1-7FC8-3127-8C74BB949911}"/>
              </a:ext>
            </a:extLst>
          </p:cNvPr>
          <p:cNvSpPr>
            <a:spLocks noGrp="1"/>
          </p:cNvSpPr>
          <p:nvPr>
            <p:ph type="subTitle" idx="1"/>
          </p:nvPr>
        </p:nvSpPr>
        <p:spPr>
          <a:xfrm>
            <a:off x="7265170" y="4709877"/>
            <a:ext cx="4132863" cy="1126283"/>
          </a:xfrm>
        </p:spPr>
        <p:txBody>
          <a:bodyPr>
            <a:normAutofit/>
          </a:bodyPr>
          <a:lstStyle/>
          <a:p>
            <a:r>
              <a:rPr lang="en-IN" sz="2000" b="1" dirty="0">
                <a:solidFill>
                  <a:schemeClr val="tx1"/>
                </a:solidFill>
                <a:latin typeface="Times New Roman" panose="02020603050405020304" pitchFamily="18" charset="0"/>
                <a:cs typeface="Times New Roman" panose="02020603050405020304" pitchFamily="18" charset="0"/>
              </a:rPr>
              <a:t>Sheetal Raghmode - 2234</a:t>
            </a:r>
          </a:p>
          <a:p>
            <a:r>
              <a:rPr lang="en-IN" sz="2000" b="1" dirty="0">
                <a:solidFill>
                  <a:schemeClr val="tx1"/>
                </a:solidFill>
                <a:latin typeface="Times New Roman" panose="02020603050405020304" pitchFamily="18" charset="0"/>
                <a:cs typeface="Times New Roman" panose="02020603050405020304" pitchFamily="18" charset="0"/>
              </a:rPr>
              <a:t>Ranjana R. Rajeev -  2244</a:t>
            </a:r>
          </a:p>
        </p:txBody>
      </p:sp>
    </p:spTree>
    <p:extLst>
      <p:ext uri="{BB962C8B-B14F-4D97-AF65-F5344CB8AC3E}">
        <p14:creationId xmlns:p14="http://schemas.microsoft.com/office/powerpoint/2010/main" val="1785309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A34E8B-0590-209E-EE34-49A6A8C84474}"/>
              </a:ext>
            </a:extLst>
          </p:cNvPr>
          <p:cNvSpPr>
            <a:spLocks noGrp="1"/>
          </p:cNvSpPr>
          <p:nvPr>
            <p:ph type="title"/>
          </p:nvPr>
        </p:nvSpPr>
        <p:spPr>
          <a:xfrm>
            <a:off x="3408079" y="1596789"/>
            <a:ext cx="6295480" cy="2310863"/>
          </a:xfrm>
        </p:spPr>
        <p:txBody>
          <a:bodyPr>
            <a:normAutofit/>
          </a:bodyPr>
          <a:lstStyle/>
          <a:p>
            <a:r>
              <a:rPr lang="en-IN" sz="7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139047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E5258-7297-4108-3BAD-4D1EB9B45BC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INDEX</a:t>
            </a:r>
          </a:p>
        </p:txBody>
      </p:sp>
      <p:sp>
        <p:nvSpPr>
          <p:cNvPr id="3" name="Content Placeholder 2">
            <a:extLst>
              <a:ext uri="{FF2B5EF4-FFF2-40B4-BE49-F238E27FC236}">
                <a16:creationId xmlns:a16="http://schemas.microsoft.com/office/drawing/2014/main" id="{3D24A166-63AF-E3E4-7026-E1CDE1190232}"/>
              </a:ext>
            </a:extLst>
          </p:cNvPr>
          <p:cNvSpPr>
            <a:spLocks noGrp="1"/>
          </p:cNvSpPr>
          <p:nvPr>
            <p:ph idx="1"/>
          </p:nvPr>
        </p:nvSpPr>
        <p:spPr>
          <a:xfrm>
            <a:off x="2589212" y="1905000"/>
            <a:ext cx="8915400" cy="4006222"/>
          </a:xfrm>
        </p:spPr>
        <p:txBody>
          <a:bodyPr>
            <a:normAutofit/>
          </a:bodyPr>
          <a:lstStyle/>
          <a:p>
            <a:r>
              <a:rPr lang="en-IN" dirty="0">
                <a:latin typeface="Times New Roman" panose="02020603050405020304" pitchFamily="18" charset="0"/>
                <a:cs typeface="Times New Roman" panose="02020603050405020304" pitchFamily="18" charset="0"/>
              </a:rPr>
              <a:t>INTRODUCTION</a:t>
            </a:r>
          </a:p>
          <a:p>
            <a:r>
              <a:rPr lang="en-IN" dirty="0">
                <a:latin typeface="Times New Roman" panose="02020603050405020304" pitchFamily="18" charset="0"/>
                <a:cs typeface="Times New Roman" panose="02020603050405020304" pitchFamily="18" charset="0"/>
              </a:rPr>
              <a:t>OVERVIEW</a:t>
            </a:r>
          </a:p>
          <a:p>
            <a:r>
              <a:rPr lang="en-IN" dirty="0">
                <a:latin typeface="Times New Roman" panose="02020603050405020304" pitchFamily="18" charset="0"/>
                <a:cs typeface="Times New Roman" panose="02020603050405020304" pitchFamily="18" charset="0"/>
              </a:rPr>
              <a:t>PURPOSE</a:t>
            </a:r>
          </a:p>
          <a:p>
            <a:r>
              <a:rPr lang="en-IN" dirty="0">
                <a:latin typeface="Times New Roman" panose="02020603050405020304" pitchFamily="18" charset="0"/>
                <a:cs typeface="Times New Roman" panose="02020603050405020304" pitchFamily="18" charset="0"/>
              </a:rPr>
              <a:t>FEATURES</a:t>
            </a:r>
          </a:p>
          <a:p>
            <a:r>
              <a:rPr lang="en-IN" dirty="0">
                <a:latin typeface="Times New Roman" panose="02020603050405020304" pitchFamily="18" charset="0"/>
                <a:cs typeface="Times New Roman" panose="02020603050405020304" pitchFamily="18" charset="0"/>
              </a:rPr>
              <a:t>DEVELOPED SYSTEM</a:t>
            </a:r>
          </a:p>
          <a:p>
            <a:r>
              <a:rPr lang="en-IN" dirty="0">
                <a:latin typeface="Times New Roman" panose="02020603050405020304" pitchFamily="18" charset="0"/>
                <a:cs typeface="Times New Roman" panose="02020603050405020304" pitchFamily="18" charset="0"/>
              </a:rPr>
              <a:t>DATA STRUCTURES AND CONCEPTS USED</a:t>
            </a:r>
          </a:p>
          <a:p>
            <a:r>
              <a:rPr lang="en-IN"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1222170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F056C-C39C-EAC2-1D53-3AA4D7F1563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F237A13-ED33-EC1C-40FF-93892C6C7B3C}"/>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The mini-project Library Management System is a console application without graphics, developed using C language. </a:t>
            </a:r>
          </a:p>
          <a:p>
            <a:r>
              <a:rPr lang="en-IN" dirty="0">
                <a:latin typeface="Times New Roman" panose="02020603050405020304" pitchFamily="18" charset="0"/>
                <a:cs typeface="Times New Roman" panose="02020603050405020304" pitchFamily="18" charset="0"/>
              </a:rPr>
              <a:t>This mini project utilizes various aspects of the C language such as functions, pointers, file handling and data structure.</a:t>
            </a:r>
          </a:p>
          <a:p>
            <a:r>
              <a:rPr lang="en-IN" dirty="0">
                <a:latin typeface="Times New Roman" panose="02020603050405020304" pitchFamily="18" charset="0"/>
                <a:cs typeface="Times New Roman" panose="02020603050405020304" pitchFamily="18" charset="0"/>
              </a:rPr>
              <a:t>In this console application one can do basic library management tasks like Add, Search, View, Delete Books and update password.</a:t>
            </a:r>
          </a:p>
        </p:txBody>
      </p:sp>
    </p:spTree>
    <p:extLst>
      <p:ext uri="{BB962C8B-B14F-4D97-AF65-F5344CB8AC3E}">
        <p14:creationId xmlns:p14="http://schemas.microsoft.com/office/powerpoint/2010/main" val="2265666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25611-6396-9463-FA1D-1E1339B97CB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OVERVIEW</a:t>
            </a:r>
          </a:p>
        </p:txBody>
      </p:sp>
      <p:sp>
        <p:nvSpPr>
          <p:cNvPr id="3" name="Content Placeholder 2">
            <a:extLst>
              <a:ext uri="{FF2B5EF4-FFF2-40B4-BE49-F238E27FC236}">
                <a16:creationId xmlns:a16="http://schemas.microsoft.com/office/drawing/2014/main" id="{98297CA4-A706-F491-9580-9BF176B103FB}"/>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Implementation starts with entering book details for basic Library information.</a:t>
            </a:r>
          </a:p>
          <a:p>
            <a:r>
              <a:rPr lang="en-IN" dirty="0">
                <a:latin typeface="Times New Roman" panose="02020603050405020304" pitchFamily="18" charset="0"/>
                <a:cs typeface="Times New Roman" panose="02020603050405020304" pitchFamily="18" charset="0"/>
              </a:rPr>
              <a:t>Any further functions like Search books, view books and delete books will automatically update the current books</a:t>
            </a:r>
          </a:p>
          <a:p>
            <a:r>
              <a:rPr lang="en-IN" dirty="0">
                <a:latin typeface="Times New Roman" panose="02020603050405020304" pitchFamily="18" charset="0"/>
                <a:cs typeface="Times New Roman" panose="02020603050405020304" pitchFamily="18" charset="0"/>
              </a:rPr>
              <a:t>The track of how many books are available in library and books after deletion are well maintained.  </a:t>
            </a:r>
          </a:p>
        </p:txBody>
      </p:sp>
    </p:spTree>
    <p:extLst>
      <p:ext uri="{BB962C8B-B14F-4D97-AF65-F5344CB8AC3E}">
        <p14:creationId xmlns:p14="http://schemas.microsoft.com/office/powerpoint/2010/main" val="519060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BB8C-7359-A9E5-A6D8-51F326354A3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PURPOSE</a:t>
            </a:r>
          </a:p>
        </p:txBody>
      </p:sp>
      <p:sp>
        <p:nvSpPr>
          <p:cNvPr id="3" name="Content Placeholder 2">
            <a:extLst>
              <a:ext uri="{FF2B5EF4-FFF2-40B4-BE49-F238E27FC236}">
                <a16:creationId xmlns:a16="http://schemas.microsoft.com/office/drawing/2014/main" id="{0886D1D8-113C-2EB4-EC32-2842C65E5ECC}"/>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To provide “better  and efficient “ service to members.</a:t>
            </a:r>
          </a:p>
          <a:p>
            <a:r>
              <a:rPr lang="en-IN" dirty="0">
                <a:latin typeface="Times New Roman" panose="02020603050405020304" pitchFamily="18" charset="0"/>
                <a:cs typeface="Times New Roman" panose="02020603050405020304" pitchFamily="18" charset="0"/>
              </a:rPr>
              <a:t>Reduce the workload of librarian.</a:t>
            </a:r>
          </a:p>
          <a:p>
            <a:r>
              <a:rPr lang="en-IN" dirty="0">
                <a:latin typeface="Times New Roman" panose="02020603050405020304" pitchFamily="18" charset="0"/>
                <a:cs typeface="Times New Roman" panose="02020603050405020304" pitchFamily="18" charset="0"/>
              </a:rPr>
              <a:t>Faster retrieval of information about the desired book.</a:t>
            </a:r>
          </a:p>
          <a:p>
            <a:r>
              <a:rPr lang="en-IN" dirty="0">
                <a:latin typeface="Times New Roman" panose="02020603050405020304" pitchFamily="18" charset="0"/>
                <a:cs typeface="Times New Roman" panose="02020603050405020304" pitchFamily="18" charset="0"/>
              </a:rPr>
              <a:t>Reduce paper work.</a:t>
            </a:r>
          </a:p>
          <a:p>
            <a:r>
              <a:rPr lang="en-IN" dirty="0">
                <a:latin typeface="Times New Roman" panose="02020603050405020304" pitchFamily="18" charset="0"/>
                <a:cs typeface="Times New Roman" panose="02020603050405020304" pitchFamily="18" charset="0"/>
              </a:rPr>
              <a:t>Provide data security.</a:t>
            </a:r>
          </a:p>
        </p:txBody>
      </p:sp>
    </p:spTree>
    <p:extLst>
      <p:ext uri="{BB962C8B-B14F-4D97-AF65-F5344CB8AC3E}">
        <p14:creationId xmlns:p14="http://schemas.microsoft.com/office/powerpoint/2010/main" val="3424770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6DA6-A0FC-A6A8-6A24-A0545CA43E3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FEATURES</a:t>
            </a:r>
          </a:p>
        </p:txBody>
      </p:sp>
      <p:sp>
        <p:nvSpPr>
          <p:cNvPr id="3" name="Content Placeholder 2">
            <a:extLst>
              <a:ext uri="{FF2B5EF4-FFF2-40B4-BE49-F238E27FC236}">
                <a16:creationId xmlns:a16="http://schemas.microsoft.com/office/drawing/2014/main" id="{67F874BC-7334-F959-2110-20165B1078E9}"/>
              </a:ext>
            </a:extLst>
          </p:cNvPr>
          <p:cNvSpPr>
            <a:spLocks noGrp="1"/>
          </p:cNvSpPr>
          <p:nvPr>
            <p:ph idx="1"/>
          </p:nvPr>
        </p:nvSpPr>
        <p:spPr/>
        <p:txBody>
          <a:bodyPr/>
          <a:lstStyle/>
          <a:p>
            <a:pPr marL="0" indent="0">
              <a:buNone/>
            </a:pPr>
            <a:r>
              <a:rPr lang="en-IN" dirty="0">
                <a:latin typeface="Times New Roman" panose="02020603050405020304" pitchFamily="18" charset="0"/>
                <a:cs typeface="Times New Roman" panose="02020603050405020304" pitchFamily="18" charset="0"/>
              </a:rPr>
              <a:t>The key feature of Library Management System are:</a:t>
            </a:r>
          </a:p>
          <a:p>
            <a:r>
              <a:rPr lang="en-IN" dirty="0">
                <a:latin typeface="Times New Roman" panose="02020603050405020304" pitchFamily="18" charset="0"/>
                <a:cs typeface="Times New Roman" panose="02020603050405020304" pitchFamily="18" charset="0"/>
              </a:rPr>
              <a:t>Add books</a:t>
            </a:r>
          </a:p>
          <a:p>
            <a:r>
              <a:rPr lang="en-IN" dirty="0">
                <a:latin typeface="Times New Roman" panose="02020603050405020304" pitchFamily="18" charset="0"/>
                <a:cs typeface="Times New Roman" panose="02020603050405020304" pitchFamily="18" charset="0"/>
              </a:rPr>
              <a:t>Search books</a:t>
            </a:r>
          </a:p>
          <a:p>
            <a:r>
              <a:rPr lang="en-IN" dirty="0">
                <a:latin typeface="Times New Roman" panose="02020603050405020304" pitchFamily="18" charset="0"/>
                <a:cs typeface="Times New Roman" panose="02020603050405020304" pitchFamily="18" charset="0"/>
              </a:rPr>
              <a:t>View books</a:t>
            </a:r>
          </a:p>
          <a:p>
            <a:r>
              <a:rPr lang="en-IN" dirty="0">
                <a:latin typeface="Times New Roman" panose="02020603050405020304" pitchFamily="18" charset="0"/>
                <a:cs typeface="Times New Roman" panose="02020603050405020304" pitchFamily="18" charset="0"/>
              </a:rPr>
              <a:t>Delete books</a:t>
            </a:r>
          </a:p>
          <a:p>
            <a:r>
              <a:rPr lang="en-IN" dirty="0">
                <a:latin typeface="Times New Roman" panose="02020603050405020304" pitchFamily="18" charset="0"/>
                <a:cs typeface="Times New Roman" panose="02020603050405020304" pitchFamily="18" charset="0"/>
              </a:rPr>
              <a:t>The system is Password Protected</a:t>
            </a:r>
          </a:p>
          <a:p>
            <a:r>
              <a:rPr lang="en-IN" dirty="0">
                <a:latin typeface="Times New Roman" panose="02020603050405020304" pitchFamily="18" charset="0"/>
                <a:cs typeface="Times New Roman" panose="02020603050405020304" pitchFamily="18" charset="0"/>
              </a:rPr>
              <a:t>The user can also Update the password</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5240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D5FA7-93EE-736C-84CA-E7EB4897F7BA}"/>
              </a:ext>
            </a:extLst>
          </p:cNvPr>
          <p:cNvSpPr>
            <a:spLocks noGrp="1"/>
          </p:cNvSpPr>
          <p:nvPr>
            <p:ph type="title"/>
          </p:nvPr>
        </p:nvSpPr>
        <p:spPr>
          <a:xfrm>
            <a:off x="1511774" y="781050"/>
            <a:ext cx="8911687" cy="1280890"/>
          </a:xfrm>
        </p:spPr>
        <p:txBody>
          <a:bodyPr/>
          <a:lstStyle/>
          <a:p>
            <a:r>
              <a:rPr lang="en-IN" dirty="0">
                <a:latin typeface="Times New Roman" panose="02020603050405020304" pitchFamily="18" charset="0"/>
                <a:cs typeface="Times New Roman" panose="02020603050405020304" pitchFamily="18" charset="0"/>
              </a:rPr>
              <a:t>DEVELOPED SYSTEM</a:t>
            </a:r>
          </a:p>
        </p:txBody>
      </p:sp>
      <p:sp>
        <p:nvSpPr>
          <p:cNvPr id="3" name="Content Placeholder 2">
            <a:extLst>
              <a:ext uri="{FF2B5EF4-FFF2-40B4-BE49-F238E27FC236}">
                <a16:creationId xmlns:a16="http://schemas.microsoft.com/office/drawing/2014/main" id="{64DAC3A5-3606-8523-3083-8E37B7CAF17A}"/>
              </a:ext>
            </a:extLst>
          </p:cNvPr>
          <p:cNvSpPr>
            <a:spLocks noGrp="1"/>
          </p:cNvSpPr>
          <p:nvPr>
            <p:ph idx="1"/>
          </p:nvPr>
        </p:nvSpPr>
        <p:spPr>
          <a:xfrm>
            <a:off x="1502675" y="2061940"/>
            <a:ext cx="8911687" cy="3924300"/>
          </a:xfrm>
        </p:spPr>
        <p:txBody>
          <a:bodyPr/>
          <a:lstStyle/>
          <a:p>
            <a:r>
              <a:rPr lang="en-IN" dirty="0">
                <a:solidFill>
                  <a:schemeClr val="tx1"/>
                </a:solidFill>
                <a:latin typeface="Times New Roman" panose="02020603050405020304" pitchFamily="18" charset="0"/>
                <a:cs typeface="Times New Roman" panose="02020603050405020304" pitchFamily="18" charset="0"/>
              </a:rPr>
              <a:t>Any Educational institute and government office’s can make use of it for providing information about author, information of the available books…</a:t>
            </a:r>
          </a:p>
          <a:p>
            <a:r>
              <a:rPr lang="en-IN" dirty="0">
                <a:solidFill>
                  <a:schemeClr val="tx1"/>
                </a:solidFill>
                <a:latin typeface="Times New Roman" panose="02020603050405020304" pitchFamily="18" charset="0"/>
                <a:cs typeface="Times New Roman" panose="02020603050405020304" pitchFamily="18" charset="0"/>
              </a:rPr>
              <a:t>The user can login with the help of Username and Password.</a:t>
            </a:r>
          </a:p>
          <a:p>
            <a:r>
              <a:rPr lang="en-US" b="0" i="0" dirty="0">
                <a:solidFill>
                  <a:srgbClr val="222222"/>
                </a:solidFill>
                <a:effectLst/>
                <a:latin typeface="Times New Roman" panose="02020603050405020304" pitchFamily="18" charset="0"/>
                <a:cs typeface="Times New Roman" panose="02020603050405020304" pitchFamily="18" charset="0"/>
              </a:rPr>
              <a:t>It helps to maintain the database of new books that are added and  also keeps the record of dates on which they </a:t>
            </a:r>
            <a:r>
              <a:rPr lang="en-US" b="0" i="0">
                <a:solidFill>
                  <a:srgbClr val="222222"/>
                </a:solidFill>
                <a:effectLst/>
                <a:latin typeface="Times New Roman" panose="02020603050405020304" pitchFamily="18" charset="0"/>
                <a:cs typeface="Times New Roman" panose="02020603050405020304" pitchFamily="18" charset="0"/>
              </a:rPr>
              <a:t>were </a:t>
            </a:r>
            <a:r>
              <a:rPr lang="en-US">
                <a:solidFill>
                  <a:srgbClr val="222222"/>
                </a:solidFill>
                <a:latin typeface="Times New Roman" panose="02020603050405020304" pitchFamily="18" charset="0"/>
                <a:cs typeface="Times New Roman" panose="02020603050405020304" pitchFamily="18" charset="0"/>
              </a:rPr>
              <a:t>added</a:t>
            </a:r>
            <a:r>
              <a:rPr lang="en-US" b="0" i="0">
                <a:solidFill>
                  <a:srgbClr val="222222"/>
                </a:solidFill>
                <a:effectLst/>
                <a:latin typeface="Times New Roman" panose="02020603050405020304" pitchFamily="18" charset="0"/>
                <a:cs typeface="Times New Roman" panose="02020603050405020304" pitchFamily="18" charset="0"/>
              </a:rPr>
              <a:t> </a:t>
            </a:r>
            <a:r>
              <a:rPr lang="en-US" b="0" i="0" dirty="0">
                <a:solidFill>
                  <a:srgbClr val="222222"/>
                </a:solidFill>
                <a:effectLst/>
                <a:latin typeface="Times New Roman" panose="02020603050405020304" pitchFamily="18" charset="0"/>
                <a:cs typeface="Times New Roman" panose="02020603050405020304" pitchFamily="18" charset="0"/>
              </a:rPr>
              <a:t>. </a:t>
            </a: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4373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72ED-0ADA-EC1C-8A21-63A0672677F3}"/>
              </a:ext>
            </a:extLst>
          </p:cNvPr>
          <p:cNvSpPr>
            <a:spLocks noGrp="1"/>
          </p:cNvSpPr>
          <p:nvPr>
            <p:ph type="title"/>
          </p:nvPr>
        </p:nvSpPr>
        <p:spPr>
          <a:xfrm>
            <a:off x="1596789" y="624110"/>
            <a:ext cx="9907824" cy="1280890"/>
          </a:xfrm>
        </p:spPr>
        <p:txBody>
          <a:bodyPr/>
          <a:lstStyle/>
          <a:p>
            <a:r>
              <a:rPr lang="en-IN" dirty="0">
                <a:latin typeface="Times New Roman" panose="02020603050405020304" pitchFamily="18" charset="0"/>
                <a:cs typeface="Times New Roman" panose="02020603050405020304" pitchFamily="18" charset="0"/>
              </a:rPr>
              <a:t>DATA STRUCTURES AND CONCEPTS USED</a:t>
            </a:r>
          </a:p>
        </p:txBody>
      </p:sp>
      <p:sp>
        <p:nvSpPr>
          <p:cNvPr id="3" name="Content Placeholder 2">
            <a:extLst>
              <a:ext uri="{FF2B5EF4-FFF2-40B4-BE49-F238E27FC236}">
                <a16:creationId xmlns:a16="http://schemas.microsoft.com/office/drawing/2014/main" id="{237C2892-32DD-3A00-A34E-C39D2E57F7B3}"/>
              </a:ext>
            </a:extLst>
          </p:cNvPr>
          <p:cNvSpPr>
            <a:spLocks noGrp="1"/>
          </p:cNvSpPr>
          <p:nvPr>
            <p:ph idx="1"/>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L</a:t>
            </a:r>
            <a:r>
              <a:rPr lang="en-IN" b="1" i="0" dirty="0">
                <a:solidFill>
                  <a:schemeClr val="tx1"/>
                </a:solidFill>
                <a:effectLst/>
                <a:latin typeface="Times New Roman" panose="02020603050405020304" pitchFamily="18" charset="0"/>
                <a:cs typeface="Times New Roman" panose="02020603050405020304" pitchFamily="18" charset="0"/>
              </a:rPr>
              <a:t>inked list</a:t>
            </a:r>
            <a:r>
              <a:rPr lang="en-IN" b="0" i="0" dirty="0">
                <a:solidFill>
                  <a:schemeClr val="tx1"/>
                </a:solidFill>
                <a:effectLst/>
                <a:latin typeface="Times New Roman" panose="02020603050405020304" pitchFamily="18" charset="0"/>
                <a:cs typeface="Times New Roman" panose="02020603050405020304" pitchFamily="18" charset="0"/>
              </a:rPr>
              <a:t> Data structure is used in implementation of Library Management System in C language. </a:t>
            </a:r>
          </a:p>
          <a:p>
            <a:r>
              <a:rPr lang="en-IN" b="0" i="0" dirty="0">
                <a:solidFill>
                  <a:srgbClr val="333333"/>
                </a:solidFill>
                <a:effectLst/>
                <a:latin typeface="Times New Roman" panose="02020603050405020304" pitchFamily="18" charset="0"/>
                <a:cs typeface="Times New Roman" panose="02020603050405020304" pitchFamily="18" charset="0"/>
              </a:rPr>
              <a:t>The Library Management System overviews the concept of storing and generating all the data or records of the book contained within the library. This can be known as a general database which stores the data of the book details. It helps in searching the details by reducing time consumption. Not only protects the details of the books in the library but also saves all the data up to date without missing any. This is the major benefit of the Library Management System.</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8112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31582-845D-52D9-C772-32D442CF744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04E0D045-7C4B-15DA-A27F-DEE9BD2441DF}"/>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hlinkClick r:id="rId2"/>
              </a:rPr>
              <a:t>https://www.geeksforgeeks.org/data-structures/linked-list/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hlinkClick r:id="rId3"/>
              </a:rPr>
              <a:t>https://www.javatpoint.com/c-pointers</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621794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1098</TotalTime>
  <Words>397</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Arial</vt:lpstr>
      <vt:lpstr>Century Gothic</vt:lpstr>
      <vt:lpstr>Times New Roman</vt:lpstr>
      <vt:lpstr>Wingdings 3</vt:lpstr>
      <vt:lpstr>Wisp</vt:lpstr>
      <vt:lpstr>LIBRARY MANAGEMENT SYSTEM</vt:lpstr>
      <vt:lpstr>INDEX</vt:lpstr>
      <vt:lpstr>INTRODUCTION</vt:lpstr>
      <vt:lpstr>OVERVIEW</vt:lpstr>
      <vt:lpstr>PURPOSE</vt:lpstr>
      <vt:lpstr>FEATURES</vt:lpstr>
      <vt:lpstr>DEVELOPED SYSTEM</vt:lpstr>
      <vt:lpstr>DATA STRUCTURES AND CONCEPTS USED</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Ranjana R</dc:creator>
  <cp:lastModifiedBy>Pooja Raghmode</cp:lastModifiedBy>
  <cp:revision>3</cp:revision>
  <dcterms:created xsi:type="dcterms:W3CDTF">2022-12-31T12:27:58Z</dcterms:created>
  <dcterms:modified xsi:type="dcterms:W3CDTF">2023-01-01T19:12:34Z</dcterms:modified>
</cp:coreProperties>
</file>