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58" r:id="rId1"/>
  </p:sldMasterIdLst>
  <p:notesMasterIdLst>
    <p:notesMasterId r:id="rId46"/>
  </p:notesMasterIdLst>
  <p:sldIdLst>
    <p:sldId id="256" r:id="rId2"/>
    <p:sldId id="257" r:id="rId3"/>
    <p:sldId id="258" r:id="rId4"/>
    <p:sldId id="259" r:id="rId5"/>
    <p:sldId id="261" r:id="rId6"/>
    <p:sldId id="268" r:id="rId7"/>
    <p:sldId id="260" r:id="rId8"/>
    <p:sldId id="267" r:id="rId9"/>
    <p:sldId id="269" r:id="rId10"/>
    <p:sldId id="262" r:id="rId11"/>
    <p:sldId id="263" r:id="rId12"/>
    <p:sldId id="264" r:id="rId13"/>
    <p:sldId id="265" r:id="rId14"/>
    <p:sldId id="266" r:id="rId15"/>
    <p:sldId id="273" r:id="rId16"/>
    <p:sldId id="272" r:id="rId17"/>
    <p:sldId id="271" r:id="rId18"/>
    <p:sldId id="270" r:id="rId19"/>
    <p:sldId id="278" r:id="rId20"/>
    <p:sldId id="274" r:id="rId21"/>
    <p:sldId id="277" r:id="rId22"/>
    <p:sldId id="298" r:id="rId23"/>
    <p:sldId id="280" r:id="rId24"/>
    <p:sldId id="275" r:id="rId25"/>
    <p:sldId id="279" r:id="rId26"/>
    <p:sldId id="276" r:id="rId27"/>
    <p:sldId id="296" r:id="rId28"/>
    <p:sldId id="283" r:id="rId29"/>
    <p:sldId id="281" r:id="rId30"/>
    <p:sldId id="282" r:id="rId31"/>
    <p:sldId id="290" r:id="rId32"/>
    <p:sldId id="291" r:id="rId33"/>
    <p:sldId id="284" r:id="rId34"/>
    <p:sldId id="292" r:id="rId35"/>
    <p:sldId id="293" r:id="rId36"/>
    <p:sldId id="285" r:id="rId37"/>
    <p:sldId id="286" r:id="rId38"/>
    <p:sldId id="294" r:id="rId39"/>
    <p:sldId id="287" r:id="rId40"/>
    <p:sldId id="288" r:id="rId41"/>
    <p:sldId id="295" r:id="rId42"/>
    <p:sldId id="297" r:id="rId43"/>
    <p:sldId id="289"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B60871-6C80-44AF-8166-228A5BF7F624}">
          <p14:sldIdLst>
            <p14:sldId id="256"/>
            <p14:sldId id="257"/>
            <p14:sldId id="258"/>
            <p14:sldId id="259"/>
            <p14:sldId id="261"/>
            <p14:sldId id="268"/>
            <p14:sldId id="260"/>
            <p14:sldId id="267"/>
            <p14:sldId id="269"/>
            <p14:sldId id="262"/>
            <p14:sldId id="263"/>
            <p14:sldId id="264"/>
            <p14:sldId id="265"/>
            <p14:sldId id="266"/>
            <p14:sldId id="273"/>
            <p14:sldId id="272"/>
            <p14:sldId id="271"/>
            <p14:sldId id="270"/>
            <p14:sldId id="278"/>
            <p14:sldId id="274"/>
            <p14:sldId id="277"/>
            <p14:sldId id="298"/>
            <p14:sldId id="280"/>
            <p14:sldId id="275"/>
            <p14:sldId id="279"/>
            <p14:sldId id="276"/>
            <p14:sldId id="296"/>
            <p14:sldId id="283"/>
            <p14:sldId id="281"/>
            <p14:sldId id="282"/>
            <p14:sldId id="290"/>
            <p14:sldId id="291"/>
            <p14:sldId id="284"/>
            <p14:sldId id="292"/>
            <p14:sldId id="293"/>
            <p14:sldId id="285"/>
            <p14:sldId id="286"/>
            <p14:sldId id="294"/>
            <p14:sldId id="287"/>
            <p14:sldId id="288"/>
            <p14:sldId id="295"/>
            <p14:sldId id="297"/>
            <p14:sldId id="289"/>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7A4E8-6E89-4B13-8F5D-67DB8A58F8CA}"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D0E55-61E4-43E6-A818-07EC9CDE3F8F}" type="slidenum">
              <a:rPr lang="en-US" smtClean="0"/>
              <a:t>‹#›</a:t>
            </a:fld>
            <a:endParaRPr lang="en-US"/>
          </a:p>
        </p:txBody>
      </p:sp>
    </p:spTree>
    <p:extLst>
      <p:ext uri="{BB962C8B-B14F-4D97-AF65-F5344CB8AC3E}">
        <p14:creationId xmlns:p14="http://schemas.microsoft.com/office/powerpoint/2010/main" val="316416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D517F7C-8BC7-4951-A3D3-12A566D1554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9588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517F7C-8BC7-4951-A3D3-12A566D15549}"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75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517F7C-8BC7-4951-A3D3-12A566D15549}"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77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517F7C-8BC7-4951-A3D3-12A566D15549}"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21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517F7C-8BC7-4951-A3D3-12A566D15549}"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723342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517F7C-8BC7-4951-A3D3-12A566D15549}"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10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517F7C-8BC7-4951-A3D3-12A566D15549}"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41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517F7C-8BC7-4951-A3D3-12A566D15549}"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24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517F7C-8BC7-4951-A3D3-12A566D15549}" type="slidenum">
              <a:rPr lang="en-US" smtClean="0"/>
              <a:t>‹#›</a:t>
            </a:fld>
            <a:endParaRPr lang="en-US" dirty="0"/>
          </a:p>
        </p:txBody>
      </p:sp>
    </p:spTree>
    <p:extLst>
      <p:ext uri="{BB962C8B-B14F-4D97-AF65-F5344CB8AC3E}">
        <p14:creationId xmlns:p14="http://schemas.microsoft.com/office/powerpoint/2010/main" val="415986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4C50F-0DDE-42C9-9B3E-78E355E4A390}"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517F7C-8BC7-4951-A3D3-12A566D15549}"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303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24C50F-0DDE-42C9-9B3E-78E355E4A390}" type="datetimeFigureOut">
              <a:rPr lang="en-US" smtClean="0"/>
              <a:t>4/28/2019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D517F7C-8BC7-4951-A3D3-12A566D1554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47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24C50F-0DDE-42C9-9B3E-78E355E4A390}" type="datetimeFigureOut">
              <a:rPr lang="en-US" smtClean="0"/>
              <a:t>4/28/2019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517F7C-8BC7-4951-A3D3-12A566D15549}"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25407"/>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profile/ram.sheeta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25.jpe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27.jpe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29.jpe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34.jpe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hyperlink" Target="https://www.transtats.bts.gov/DL_SelectFields.asp?Table_ID=236" TargetMode="External"/><Relationship Id="rId4" Type="http://schemas.openxmlformats.org/officeDocument/2006/relationships/hyperlink" Target="https://www.kaggle.com/usdot/flight-delay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37.jpe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36615B-5B01-4E31-AC81-505C17933564}"/>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3460" r="-1" b="2268"/>
          <a:stretch/>
        </p:blipFill>
        <p:spPr>
          <a:xfrm>
            <a:off x="0" y="-56270"/>
            <a:ext cx="12191695" cy="6857990"/>
          </a:xfrm>
          <a:prstGeom prst="rect">
            <a:avLst/>
          </a:prstGeom>
        </p:spPr>
      </p:pic>
      <p:sp>
        <p:nvSpPr>
          <p:cNvPr id="2" name="Title 1">
            <a:extLst>
              <a:ext uri="{FF2B5EF4-FFF2-40B4-BE49-F238E27FC236}">
                <a16:creationId xmlns:a16="http://schemas.microsoft.com/office/drawing/2014/main" id="{306E9D5D-AC98-4134-9843-DD996A9BF3EF}"/>
              </a:ext>
            </a:extLst>
          </p:cNvPr>
          <p:cNvSpPr>
            <a:spLocks noGrp="1"/>
          </p:cNvSpPr>
          <p:nvPr>
            <p:ph type="ctrTitle"/>
          </p:nvPr>
        </p:nvSpPr>
        <p:spPr>
          <a:xfrm>
            <a:off x="-1" y="56280"/>
            <a:ext cx="12191695" cy="5134698"/>
          </a:xfrm>
        </p:spPr>
        <p:txBody>
          <a:bodyPr>
            <a:normAutofit fontScale="90000"/>
          </a:bodyPr>
          <a:lstStyle/>
          <a:p>
            <a:pPr algn="ctr"/>
            <a:br>
              <a:rPr lang="en-US" sz="1700" dirty="0"/>
            </a:br>
            <a:br>
              <a:rPr lang="en-US" sz="1700" dirty="0"/>
            </a:br>
            <a:br>
              <a:rPr lang="en-US" sz="1700" dirty="0"/>
            </a:br>
            <a:br>
              <a:rPr lang="en-US" sz="1700" dirty="0"/>
            </a:br>
            <a:br>
              <a:rPr lang="en-US" sz="1700" dirty="0"/>
            </a:br>
            <a:br>
              <a:rPr lang="en-US" sz="1700" dirty="0"/>
            </a:br>
            <a:br>
              <a:rPr lang="en-US" sz="1700" dirty="0"/>
            </a:br>
            <a:r>
              <a:rPr lang="en-US" sz="4200" dirty="0"/>
              <a:t>ENGINEERING ANALYTICS –II</a:t>
            </a:r>
            <a:br>
              <a:rPr lang="en-US" sz="4200" dirty="0"/>
            </a:br>
            <a:br>
              <a:rPr lang="en-US" sz="4200" dirty="0"/>
            </a:br>
            <a:r>
              <a:rPr lang="en-US" sz="4200" b="1" dirty="0"/>
              <a:t>2015 FLIGHT DELAYS &amp; CANCELLATIONS ”</a:t>
            </a:r>
            <a:br>
              <a:rPr lang="en-US" sz="4200" b="1" dirty="0"/>
            </a:br>
            <a:br>
              <a:rPr lang="en-US" sz="4200" b="1" dirty="0"/>
            </a:br>
            <a:r>
              <a:rPr lang="en-US" sz="4200" b="1" dirty="0"/>
              <a:t>						</a:t>
            </a:r>
            <a:r>
              <a:rPr lang="en-US" sz="3100" dirty="0" err="1"/>
              <a:t>eda</a:t>
            </a:r>
            <a:r>
              <a:rPr lang="en-US" sz="3100" dirty="0"/>
              <a:t> &amp; FLIGHT DELAY PREDICITIONS </a:t>
            </a:r>
            <a:br>
              <a:rPr lang="en-US" sz="3100" dirty="0"/>
            </a:br>
            <a:br>
              <a:rPr lang="en-US" sz="3100" dirty="0"/>
            </a:br>
            <a:r>
              <a:rPr lang="en-US" sz="3100" dirty="0"/>
              <a:t>university of south </a:t>
            </a:r>
            <a:r>
              <a:rPr lang="en-US" sz="3100" dirty="0" err="1"/>
              <a:t>florida</a:t>
            </a:r>
            <a:r>
              <a:rPr lang="en-US" sz="3100" dirty="0"/>
              <a:t> , Tampa </a:t>
            </a:r>
            <a:br>
              <a:rPr lang="en-US" sz="3100" dirty="0"/>
            </a:br>
            <a:br>
              <a:rPr lang="en-US" sz="3100" dirty="0"/>
            </a:br>
            <a:endParaRPr lang="en-US" sz="3100" dirty="0"/>
          </a:p>
        </p:txBody>
      </p:sp>
      <p:sp>
        <p:nvSpPr>
          <p:cNvPr id="3" name="Subtitle 2">
            <a:extLst>
              <a:ext uri="{FF2B5EF4-FFF2-40B4-BE49-F238E27FC236}">
                <a16:creationId xmlns:a16="http://schemas.microsoft.com/office/drawing/2014/main" id="{79518CA3-4F31-4518-B153-2AFDE38903A9}"/>
              </a:ext>
            </a:extLst>
          </p:cNvPr>
          <p:cNvSpPr>
            <a:spLocks noGrp="1"/>
          </p:cNvSpPr>
          <p:nvPr>
            <p:ph type="subTitle" idx="1"/>
          </p:nvPr>
        </p:nvSpPr>
        <p:spPr>
          <a:xfrm>
            <a:off x="928469" y="5387925"/>
            <a:ext cx="11085340" cy="773723"/>
          </a:xfrm>
        </p:spPr>
        <p:txBody>
          <a:bodyPr>
            <a:normAutofit fontScale="92500"/>
          </a:bodyPr>
          <a:lstStyle/>
          <a:p>
            <a:r>
              <a:rPr lang="en-US" sz="2000" dirty="0"/>
              <a:t>Ram Sheetal Ramamoorthy (u90506343) , SPRING 2019 				04/28/2019</a:t>
            </a:r>
          </a:p>
        </p:txBody>
      </p:sp>
    </p:spTree>
    <p:extLst>
      <p:ext uri="{BB962C8B-B14F-4D97-AF65-F5344CB8AC3E}">
        <p14:creationId xmlns:p14="http://schemas.microsoft.com/office/powerpoint/2010/main" val="154059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A39464B-1714-4E97-A31A-0A16FEF942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101" y="368710"/>
            <a:ext cx="11896107" cy="6378671"/>
          </a:xfrm>
          <a:prstGeom prst="rect">
            <a:avLst/>
          </a:prstGeom>
        </p:spPr>
      </p:pic>
    </p:spTree>
    <p:extLst>
      <p:ext uri="{BB962C8B-B14F-4D97-AF65-F5344CB8AC3E}">
        <p14:creationId xmlns:p14="http://schemas.microsoft.com/office/powerpoint/2010/main" val="344312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38A4D3D-AEC2-4415-8800-8D19DDAAB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8" y="110619"/>
            <a:ext cx="12224047" cy="6747380"/>
          </a:xfrm>
          <a:prstGeom prst="rect">
            <a:avLst/>
          </a:prstGeom>
        </p:spPr>
      </p:pic>
    </p:spTree>
    <p:extLst>
      <p:ext uri="{BB962C8B-B14F-4D97-AF65-F5344CB8AC3E}">
        <p14:creationId xmlns:p14="http://schemas.microsoft.com/office/powerpoint/2010/main" val="403847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9F89D2B-9368-478E-8573-7C778E329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0618"/>
            <a:ext cx="12191394" cy="6747381"/>
          </a:xfrm>
          <a:prstGeom prst="rect">
            <a:avLst/>
          </a:prstGeom>
        </p:spPr>
      </p:pic>
    </p:spTree>
    <p:extLst>
      <p:ext uri="{BB962C8B-B14F-4D97-AF65-F5344CB8AC3E}">
        <p14:creationId xmlns:p14="http://schemas.microsoft.com/office/powerpoint/2010/main" val="67719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5562074-367B-42AB-B496-38684217B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5" y="110618"/>
            <a:ext cx="12191395" cy="6758812"/>
          </a:xfrm>
          <a:prstGeom prst="rect">
            <a:avLst/>
          </a:prstGeom>
        </p:spPr>
      </p:pic>
    </p:spTree>
    <p:extLst>
      <p:ext uri="{BB962C8B-B14F-4D97-AF65-F5344CB8AC3E}">
        <p14:creationId xmlns:p14="http://schemas.microsoft.com/office/powerpoint/2010/main" val="81914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2"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57058D6-6431-4683-BCDF-7D05C9240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 y="11440"/>
            <a:ext cx="12192301" cy="6835120"/>
          </a:xfrm>
          <a:prstGeom prst="rect">
            <a:avLst/>
          </a:prstGeom>
        </p:spPr>
      </p:pic>
    </p:spTree>
    <p:extLst>
      <p:ext uri="{BB962C8B-B14F-4D97-AF65-F5344CB8AC3E}">
        <p14:creationId xmlns:p14="http://schemas.microsoft.com/office/powerpoint/2010/main" val="197221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7981E3D-886A-4862-8AA3-FB357BE37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440"/>
            <a:ext cx="12191394" cy="7047086"/>
          </a:xfrm>
          <a:prstGeom prst="rect">
            <a:avLst/>
          </a:prstGeom>
        </p:spPr>
      </p:pic>
    </p:spTree>
    <p:extLst>
      <p:ext uri="{BB962C8B-B14F-4D97-AF65-F5344CB8AC3E}">
        <p14:creationId xmlns:p14="http://schemas.microsoft.com/office/powerpoint/2010/main" val="318808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FA4BEB-1DDD-47E0-AE8B-21DF66B8D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440"/>
            <a:ext cx="12191394" cy="6835120"/>
          </a:xfrm>
          <a:prstGeom prst="rect">
            <a:avLst/>
          </a:prstGeom>
        </p:spPr>
      </p:pic>
    </p:spTree>
    <p:extLst>
      <p:ext uri="{BB962C8B-B14F-4D97-AF65-F5344CB8AC3E}">
        <p14:creationId xmlns:p14="http://schemas.microsoft.com/office/powerpoint/2010/main" val="199850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23322" y="-28912"/>
            <a:ext cx="12191695" cy="6915824"/>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6BA8E61-70F9-44EF-B936-31A3A9F3B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9" y="0"/>
            <a:ext cx="12105003" cy="6858000"/>
          </a:xfrm>
          <a:prstGeom prst="rect">
            <a:avLst/>
          </a:prstGeom>
        </p:spPr>
      </p:pic>
    </p:spTree>
    <p:extLst>
      <p:ext uri="{BB962C8B-B14F-4D97-AF65-F5344CB8AC3E}">
        <p14:creationId xmlns:p14="http://schemas.microsoft.com/office/powerpoint/2010/main" val="318136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56087"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A43D8BA-4EA6-4DD7-BA33-C69693EDC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7" y="0"/>
            <a:ext cx="12327757" cy="6846560"/>
          </a:xfrm>
          <a:prstGeom prst="rect">
            <a:avLst/>
          </a:prstGeom>
        </p:spPr>
      </p:pic>
    </p:spTree>
    <p:extLst>
      <p:ext uri="{BB962C8B-B14F-4D97-AF65-F5344CB8AC3E}">
        <p14:creationId xmlns:p14="http://schemas.microsoft.com/office/powerpoint/2010/main" val="418044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8C4BE7-76E8-4A99-84C7-064D93B58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10" y="0"/>
            <a:ext cx="12824310" cy="6858000"/>
          </a:xfrm>
          <a:prstGeom prst="rect">
            <a:avLst/>
          </a:prstGeom>
        </p:spPr>
      </p:pic>
    </p:spTree>
    <p:extLst>
      <p:ext uri="{BB962C8B-B14F-4D97-AF65-F5344CB8AC3E}">
        <p14:creationId xmlns:p14="http://schemas.microsoft.com/office/powerpoint/2010/main" val="38088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9AEFAD-F413-4B27-A18B-EDF5175EA8BB}"/>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3460" r="-1" b="2268"/>
          <a:stretch/>
        </p:blipFill>
        <p:spPr>
          <a:xfrm>
            <a:off x="305" y="0"/>
            <a:ext cx="12191695" cy="6857990"/>
          </a:xfrm>
          <a:prstGeom prst="rect">
            <a:avLst/>
          </a:prstGeom>
        </p:spPr>
      </p:pic>
      <p:sp>
        <p:nvSpPr>
          <p:cNvPr id="2" name="Title 1">
            <a:extLst>
              <a:ext uri="{FF2B5EF4-FFF2-40B4-BE49-F238E27FC236}">
                <a16:creationId xmlns:a16="http://schemas.microsoft.com/office/drawing/2014/main" id="{4CBD7954-7114-4218-9E31-E09C6EBC2F54}"/>
              </a:ext>
            </a:extLst>
          </p:cNvPr>
          <p:cNvSpPr>
            <a:spLocks noGrp="1"/>
          </p:cNvSpPr>
          <p:nvPr>
            <p:ph type="title"/>
          </p:nvPr>
        </p:nvSpPr>
        <p:spPr>
          <a:xfrm>
            <a:off x="618979" y="624087"/>
            <a:ext cx="10435876" cy="979631"/>
          </a:xfrm>
        </p:spPr>
        <p:txBody>
          <a:bodyPr>
            <a:normAutofit/>
          </a:bodyPr>
          <a:lstStyle/>
          <a:p>
            <a:pPr algn="ctr"/>
            <a:r>
              <a:rPr lang="en-US" sz="3600" dirty="0"/>
              <a:t>Project idea </a:t>
            </a:r>
          </a:p>
        </p:txBody>
      </p:sp>
      <p:sp>
        <p:nvSpPr>
          <p:cNvPr id="3" name="Content Placeholder 2">
            <a:extLst>
              <a:ext uri="{FF2B5EF4-FFF2-40B4-BE49-F238E27FC236}">
                <a16:creationId xmlns:a16="http://schemas.microsoft.com/office/drawing/2014/main" id="{2DE45F71-F9BB-4EF5-BADE-C2C265681E60}"/>
              </a:ext>
            </a:extLst>
          </p:cNvPr>
          <p:cNvSpPr>
            <a:spLocks noGrp="1"/>
          </p:cNvSpPr>
          <p:nvPr>
            <p:ph idx="1"/>
          </p:nvPr>
        </p:nvSpPr>
        <p:spPr>
          <a:xfrm>
            <a:off x="281355" y="2015732"/>
            <a:ext cx="11910340" cy="4218181"/>
          </a:xfrm>
        </p:spPr>
        <p:txBody>
          <a:bodyPr>
            <a:normAutofit fontScale="92500" lnSpcReduction="20000"/>
          </a:bodyPr>
          <a:lstStyle/>
          <a:p>
            <a:pPr algn="just"/>
            <a:r>
              <a:rPr lang="en-US" sz="3000" dirty="0"/>
              <a:t>To perform the Exploratory Data Analysis and to predict if the given set of flights’ arrival will be delayed or not using the response variable “</a:t>
            </a:r>
            <a:r>
              <a:rPr lang="en-US" sz="3000" b="1" dirty="0"/>
              <a:t>Arrival Delay</a:t>
            </a:r>
            <a:r>
              <a:rPr lang="en-US" sz="3000" dirty="0"/>
              <a:t>” is the idea of the project.</a:t>
            </a:r>
          </a:p>
          <a:p>
            <a:pPr algn="just"/>
            <a:r>
              <a:rPr lang="en-US" sz="3000" dirty="0"/>
              <a:t>Question to be answered : </a:t>
            </a:r>
            <a:r>
              <a:rPr lang="en-US" sz="3000" b="1" dirty="0"/>
              <a:t>Which airline should you fly on</a:t>
            </a:r>
            <a:r>
              <a:rPr lang="en-US" sz="3000" dirty="0"/>
              <a:t>?</a:t>
            </a:r>
          </a:p>
          <a:p>
            <a:pPr algn="just"/>
            <a:r>
              <a:rPr lang="en-US" sz="3000" dirty="0"/>
              <a:t>Using “</a:t>
            </a:r>
            <a:r>
              <a:rPr lang="en-US" sz="3000" b="1" dirty="0"/>
              <a:t>Tableau</a:t>
            </a:r>
            <a:r>
              <a:rPr lang="en-US" sz="3000" dirty="0"/>
              <a:t>” visualization tool performed exploratory analysis on the dataset </a:t>
            </a:r>
          </a:p>
          <a:p>
            <a:pPr algn="just"/>
            <a:r>
              <a:rPr lang="en-US" sz="3200" dirty="0">
                <a:hlinkClick r:id="rId3"/>
              </a:rPr>
              <a:t>https://public.tableau.com/profile/ram.sheetal</a:t>
            </a:r>
            <a:r>
              <a:rPr lang="en-US" sz="3200">
                <a:hlinkClick r:id="rId3"/>
              </a:rPr>
              <a:t>#!/</a:t>
            </a:r>
            <a:r>
              <a:rPr lang="en-US" sz="3200"/>
              <a:t> </a:t>
            </a:r>
          </a:p>
          <a:p>
            <a:pPr algn="just"/>
            <a:r>
              <a:rPr lang="en-US" sz="3200" dirty="0"/>
              <a:t>(My Tableau Public Profile )</a:t>
            </a:r>
          </a:p>
          <a:p>
            <a:pPr algn="just"/>
            <a:endParaRPr lang="en-US" sz="3000" dirty="0"/>
          </a:p>
          <a:p>
            <a:pPr marL="0" indent="0">
              <a:buNone/>
            </a:pPr>
            <a:endParaRPr lang="en-US" dirty="0"/>
          </a:p>
        </p:txBody>
      </p:sp>
    </p:spTree>
    <p:extLst>
      <p:ext uri="{BB962C8B-B14F-4D97-AF65-F5344CB8AC3E}">
        <p14:creationId xmlns:p14="http://schemas.microsoft.com/office/powerpoint/2010/main" val="3536107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BE3963-D298-4891-A0EB-F14E13E323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 y="0"/>
            <a:ext cx="12189906" cy="6857999"/>
          </a:xfrm>
          <a:prstGeom prst="rect">
            <a:avLst/>
          </a:prstGeom>
        </p:spPr>
      </p:pic>
    </p:spTree>
    <p:extLst>
      <p:ext uri="{BB962C8B-B14F-4D97-AF65-F5344CB8AC3E}">
        <p14:creationId xmlns:p14="http://schemas.microsoft.com/office/powerpoint/2010/main" val="171851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40354EA-B77D-4E48-8389-1B7F98840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0" y="0"/>
            <a:ext cx="12184593" cy="6858000"/>
          </a:xfrm>
          <a:prstGeom prst="rect">
            <a:avLst/>
          </a:prstGeom>
        </p:spPr>
      </p:pic>
    </p:spTree>
    <p:extLst>
      <p:ext uri="{BB962C8B-B14F-4D97-AF65-F5344CB8AC3E}">
        <p14:creationId xmlns:p14="http://schemas.microsoft.com/office/powerpoint/2010/main" val="111334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29578B9-5549-4986-B0E3-F91889A9F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 y="0"/>
            <a:ext cx="12192000" cy="6858000"/>
          </a:xfrm>
          <a:prstGeom prst="rect">
            <a:avLst/>
          </a:prstGeom>
        </p:spPr>
      </p:pic>
    </p:spTree>
    <p:extLst>
      <p:ext uri="{BB962C8B-B14F-4D97-AF65-F5344CB8AC3E}">
        <p14:creationId xmlns:p14="http://schemas.microsoft.com/office/powerpoint/2010/main" val="127977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872197" y="1477108"/>
            <a:ext cx="9865907" cy="2123658"/>
          </a:xfrm>
          <a:prstGeom prst="rect">
            <a:avLst/>
          </a:prstGeom>
          <a:noFill/>
        </p:spPr>
        <p:txBody>
          <a:bodyPr wrap="square" rtlCol="0">
            <a:spAutoFit/>
          </a:bodyPr>
          <a:lstStyle/>
          <a:p>
            <a:pPr algn="ctr"/>
            <a:r>
              <a:rPr lang="en-US" sz="6600" dirty="0"/>
              <a:t>EXPLORATORY DATA ANALYSIS </a:t>
            </a:r>
          </a:p>
        </p:txBody>
      </p:sp>
    </p:spTree>
    <p:extLst>
      <p:ext uri="{BB962C8B-B14F-4D97-AF65-F5344CB8AC3E}">
        <p14:creationId xmlns:p14="http://schemas.microsoft.com/office/powerpoint/2010/main" val="40677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85ACBD-07D3-4B1E-8FA6-6FA056F1FB1F}"/>
              </a:ext>
            </a:extLst>
          </p:cNvPr>
          <p:cNvSpPr txBox="1"/>
          <p:nvPr/>
        </p:nvSpPr>
        <p:spPr>
          <a:xfrm>
            <a:off x="144381" y="729586"/>
            <a:ext cx="595161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2700" dirty="0"/>
              <a:t>The NA’s have been removed from the dataset </a:t>
            </a:r>
          </a:p>
          <a:p>
            <a:pPr marL="285750" indent="-285750" algn="just">
              <a:buFont typeface="Arial" panose="020B0604020202020204" pitchFamily="34" charset="0"/>
              <a:buChar char="•"/>
            </a:pPr>
            <a:r>
              <a:rPr lang="en-US" sz="2700" dirty="0"/>
              <a:t>The columns  </a:t>
            </a:r>
            <a:r>
              <a:rPr lang="en-US" sz="2700" b="1" i="1" dirty="0"/>
              <a:t>year, cancelled and cancellation reason</a:t>
            </a:r>
            <a:r>
              <a:rPr lang="en-US" sz="2700" dirty="0"/>
              <a:t> have been removed since we are predicting arrival delay , the variables related cancellation are not useful</a:t>
            </a:r>
          </a:p>
          <a:p>
            <a:pPr marL="285750" indent="-285750" algn="just">
              <a:buFont typeface="Arial" panose="020B0604020202020204" pitchFamily="34" charset="0"/>
              <a:buChar char="•"/>
            </a:pPr>
            <a:r>
              <a:rPr lang="en-US" sz="2700" dirty="0"/>
              <a:t>A new binary  variable called “</a:t>
            </a:r>
            <a:r>
              <a:rPr lang="en-US" sz="2700" b="1" i="1" dirty="0"/>
              <a:t>DELAYEDARRIVAL</a:t>
            </a:r>
            <a:r>
              <a:rPr lang="en-US" sz="2700" dirty="0"/>
              <a:t>” is created based on the arrival delay </a:t>
            </a:r>
          </a:p>
          <a:p>
            <a:pPr marL="285750" indent="-285750" algn="just">
              <a:buFont typeface="Arial" panose="020B0604020202020204" pitchFamily="34" charset="0"/>
              <a:buChar char="•"/>
            </a:pPr>
            <a:r>
              <a:rPr lang="en-US" sz="2700" dirty="0"/>
              <a:t>Na’s in the reasons for delays have been marked as zero </a:t>
            </a:r>
          </a:p>
        </p:txBody>
      </p:sp>
      <p:pic>
        <p:nvPicPr>
          <p:cNvPr id="8" name="Picture 7">
            <a:extLst>
              <a:ext uri="{FF2B5EF4-FFF2-40B4-BE49-F238E27FC236}">
                <a16:creationId xmlns:a16="http://schemas.microsoft.com/office/drawing/2014/main" id="{2CE00436-A184-449F-AD48-81BE50851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379" y="160421"/>
            <a:ext cx="5807240" cy="5954629"/>
          </a:xfrm>
          <a:prstGeom prst="rect">
            <a:avLst/>
          </a:prstGeom>
        </p:spPr>
      </p:pic>
    </p:spTree>
    <p:extLst>
      <p:ext uri="{BB962C8B-B14F-4D97-AF65-F5344CB8AC3E}">
        <p14:creationId xmlns:p14="http://schemas.microsoft.com/office/powerpoint/2010/main" val="351501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3B4053-C07A-44FF-BBEE-FB381C7B0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 y="1281683"/>
            <a:ext cx="12191695" cy="5686925"/>
          </a:xfrm>
          <a:prstGeom prst="rect">
            <a:avLst/>
          </a:prstGeom>
        </p:spPr>
      </p:pic>
      <p:sp>
        <p:nvSpPr>
          <p:cNvPr id="5" name="TextBox 4">
            <a:extLst>
              <a:ext uri="{FF2B5EF4-FFF2-40B4-BE49-F238E27FC236}">
                <a16:creationId xmlns:a16="http://schemas.microsoft.com/office/drawing/2014/main" id="{2D968888-213D-45E1-A19A-C9AC823E80C2}"/>
              </a:ext>
            </a:extLst>
          </p:cNvPr>
          <p:cNvSpPr txBox="1"/>
          <p:nvPr/>
        </p:nvSpPr>
        <p:spPr>
          <a:xfrm>
            <a:off x="144379" y="417095"/>
            <a:ext cx="12046409" cy="584775"/>
          </a:xfrm>
          <a:prstGeom prst="rect">
            <a:avLst/>
          </a:prstGeom>
          <a:noFill/>
        </p:spPr>
        <p:txBody>
          <a:bodyPr wrap="square" rtlCol="0">
            <a:spAutoFit/>
          </a:bodyPr>
          <a:lstStyle/>
          <a:p>
            <a:r>
              <a:rPr lang="en-US" sz="3200" dirty="0"/>
              <a:t> HEAT MAP FOR THE CORRELATIONS AMONG THE  VARIABLES</a:t>
            </a:r>
          </a:p>
        </p:txBody>
      </p:sp>
    </p:spTree>
    <p:extLst>
      <p:ext uri="{BB962C8B-B14F-4D97-AF65-F5344CB8AC3E}">
        <p14:creationId xmlns:p14="http://schemas.microsoft.com/office/powerpoint/2010/main" val="352021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5" y="-1"/>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6CB4EF1-104F-4837-ACC8-57DDE2A72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 y="1138989"/>
            <a:ext cx="12191695" cy="5719007"/>
          </a:xfrm>
          <a:prstGeom prst="rect">
            <a:avLst/>
          </a:prstGeom>
        </p:spPr>
      </p:pic>
      <p:sp>
        <p:nvSpPr>
          <p:cNvPr id="4" name="TextBox 3">
            <a:extLst>
              <a:ext uri="{FF2B5EF4-FFF2-40B4-BE49-F238E27FC236}">
                <a16:creationId xmlns:a16="http://schemas.microsoft.com/office/drawing/2014/main" id="{7B4C9C6B-4D6D-4ABF-B405-6A061D421118}"/>
              </a:ext>
            </a:extLst>
          </p:cNvPr>
          <p:cNvSpPr txBox="1"/>
          <p:nvPr/>
        </p:nvSpPr>
        <p:spPr>
          <a:xfrm>
            <a:off x="-604" y="176463"/>
            <a:ext cx="12818246" cy="523220"/>
          </a:xfrm>
          <a:prstGeom prst="rect">
            <a:avLst/>
          </a:prstGeom>
          <a:noFill/>
        </p:spPr>
        <p:txBody>
          <a:bodyPr wrap="square" rtlCol="0">
            <a:spAutoFit/>
          </a:bodyPr>
          <a:lstStyle/>
          <a:p>
            <a:pPr algn="ctr"/>
            <a:r>
              <a:rPr lang="en-US" sz="2800" dirty="0"/>
              <a:t>HEAT MAP CORRELATION MATRIX BASED ON PEARSON COEFFICIENT </a:t>
            </a:r>
          </a:p>
        </p:txBody>
      </p:sp>
    </p:spTree>
    <p:extLst>
      <p:ext uri="{BB962C8B-B14F-4D97-AF65-F5344CB8AC3E}">
        <p14:creationId xmlns:p14="http://schemas.microsoft.com/office/powerpoint/2010/main" val="373008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1453896" y="1978208"/>
            <a:ext cx="9865907" cy="2123658"/>
          </a:xfrm>
          <a:prstGeom prst="rect">
            <a:avLst/>
          </a:prstGeom>
          <a:noFill/>
        </p:spPr>
        <p:txBody>
          <a:bodyPr wrap="square" rtlCol="0">
            <a:spAutoFit/>
          </a:bodyPr>
          <a:lstStyle/>
          <a:p>
            <a:pPr algn="ctr"/>
            <a:r>
              <a:rPr lang="en-US" sz="6600" dirty="0"/>
              <a:t>FLIGHT DELAY PREDICTION </a:t>
            </a:r>
          </a:p>
        </p:txBody>
      </p:sp>
    </p:spTree>
    <p:extLst>
      <p:ext uri="{BB962C8B-B14F-4D97-AF65-F5344CB8AC3E}">
        <p14:creationId xmlns:p14="http://schemas.microsoft.com/office/powerpoint/2010/main" val="229918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1453896" y="1978208"/>
            <a:ext cx="9865907" cy="2123658"/>
          </a:xfrm>
          <a:prstGeom prst="rect">
            <a:avLst/>
          </a:prstGeom>
          <a:noFill/>
        </p:spPr>
        <p:txBody>
          <a:bodyPr wrap="square" rtlCol="0">
            <a:spAutoFit/>
          </a:bodyPr>
          <a:lstStyle/>
          <a:p>
            <a:pPr algn="ctr"/>
            <a:r>
              <a:rPr lang="en-US" sz="6600" dirty="0"/>
              <a:t>PREDICTIVE MODEL 1 </a:t>
            </a:r>
          </a:p>
          <a:p>
            <a:pPr algn="ctr"/>
            <a:r>
              <a:rPr lang="en-US" sz="6600" dirty="0"/>
              <a:t>DECISION TREE  </a:t>
            </a:r>
          </a:p>
        </p:txBody>
      </p:sp>
    </p:spTree>
    <p:extLst>
      <p:ext uri="{BB962C8B-B14F-4D97-AF65-F5344CB8AC3E}">
        <p14:creationId xmlns:p14="http://schemas.microsoft.com/office/powerpoint/2010/main" val="3286281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430"/>
            <a:ext cx="12191695" cy="685800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189EC33-68B1-4420-A896-B01F7CCD61F7}"/>
              </a:ext>
            </a:extLst>
          </p:cNvPr>
          <p:cNvSpPr txBox="1"/>
          <p:nvPr/>
        </p:nvSpPr>
        <p:spPr>
          <a:xfrm>
            <a:off x="1453896" y="191019"/>
            <a:ext cx="8877220" cy="800219"/>
          </a:xfrm>
          <a:prstGeom prst="rect">
            <a:avLst/>
          </a:prstGeom>
          <a:noFill/>
        </p:spPr>
        <p:txBody>
          <a:bodyPr wrap="square" rtlCol="0">
            <a:spAutoFit/>
          </a:bodyPr>
          <a:lstStyle/>
          <a:p>
            <a:pPr algn="ctr"/>
            <a:r>
              <a:rPr lang="en-US" sz="2800" dirty="0"/>
              <a:t>Decision Tree Model 1</a:t>
            </a:r>
          </a:p>
          <a:p>
            <a:pPr algn="ctr"/>
            <a:endParaRPr lang="en-US" dirty="0"/>
          </a:p>
        </p:txBody>
      </p:sp>
      <p:pic>
        <p:nvPicPr>
          <p:cNvPr id="7" name="Picture 6">
            <a:extLst>
              <a:ext uri="{FF2B5EF4-FFF2-40B4-BE49-F238E27FC236}">
                <a16:creationId xmlns:a16="http://schemas.microsoft.com/office/drawing/2014/main" id="{BD7A98E4-B9C9-4FE9-B2D7-697876062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136" y="1031632"/>
            <a:ext cx="5951621" cy="5239480"/>
          </a:xfrm>
          <a:prstGeom prst="rect">
            <a:avLst/>
          </a:prstGeom>
        </p:spPr>
      </p:pic>
      <p:pic>
        <p:nvPicPr>
          <p:cNvPr id="9" name="Picture 8">
            <a:extLst>
              <a:ext uri="{FF2B5EF4-FFF2-40B4-BE49-F238E27FC236}">
                <a16:creationId xmlns:a16="http://schemas.microsoft.com/office/drawing/2014/main" id="{116406FA-BE2E-42AF-9145-6484B4935A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139" y="1031632"/>
            <a:ext cx="4497725" cy="5239480"/>
          </a:xfrm>
          <a:prstGeom prst="rect">
            <a:avLst/>
          </a:prstGeom>
        </p:spPr>
      </p:pic>
    </p:spTree>
    <p:extLst>
      <p:ext uri="{BB962C8B-B14F-4D97-AF65-F5344CB8AC3E}">
        <p14:creationId xmlns:p14="http://schemas.microsoft.com/office/powerpoint/2010/main" val="36128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9AEFAD-F413-4B27-A18B-EDF5175EA8BB}"/>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3460" r="-1" b="2268"/>
          <a:stretch/>
        </p:blipFill>
        <p:spPr>
          <a:xfrm>
            <a:off x="0" y="10"/>
            <a:ext cx="12191695" cy="6857990"/>
          </a:xfrm>
          <a:prstGeom prst="rect">
            <a:avLst/>
          </a:prstGeom>
        </p:spPr>
      </p:pic>
      <p:sp>
        <p:nvSpPr>
          <p:cNvPr id="2" name="Title 1">
            <a:extLst>
              <a:ext uri="{FF2B5EF4-FFF2-40B4-BE49-F238E27FC236}">
                <a16:creationId xmlns:a16="http://schemas.microsoft.com/office/drawing/2014/main" id="{4CBD7954-7114-4218-9E31-E09C6EBC2F54}"/>
              </a:ext>
            </a:extLst>
          </p:cNvPr>
          <p:cNvSpPr>
            <a:spLocks noGrp="1"/>
          </p:cNvSpPr>
          <p:nvPr>
            <p:ph type="title"/>
          </p:nvPr>
        </p:nvSpPr>
        <p:spPr>
          <a:xfrm>
            <a:off x="253218" y="618978"/>
            <a:ext cx="10801637" cy="703385"/>
          </a:xfrm>
        </p:spPr>
        <p:txBody>
          <a:bodyPr>
            <a:noAutofit/>
          </a:bodyPr>
          <a:lstStyle/>
          <a:p>
            <a:pPr algn="ctr"/>
            <a:r>
              <a:rPr lang="en-US" sz="4000" dirty="0"/>
              <a:t>Motivation</a:t>
            </a:r>
          </a:p>
        </p:txBody>
      </p:sp>
      <p:sp>
        <p:nvSpPr>
          <p:cNvPr id="3" name="Content Placeholder 2">
            <a:extLst>
              <a:ext uri="{FF2B5EF4-FFF2-40B4-BE49-F238E27FC236}">
                <a16:creationId xmlns:a16="http://schemas.microsoft.com/office/drawing/2014/main" id="{2DE45F71-F9BB-4EF5-BADE-C2C265681E60}"/>
              </a:ext>
            </a:extLst>
          </p:cNvPr>
          <p:cNvSpPr>
            <a:spLocks noGrp="1"/>
          </p:cNvSpPr>
          <p:nvPr>
            <p:ph idx="1"/>
          </p:nvPr>
        </p:nvSpPr>
        <p:spPr>
          <a:xfrm>
            <a:off x="0" y="2015732"/>
            <a:ext cx="12191999" cy="4638283"/>
          </a:xfrm>
        </p:spPr>
        <p:txBody>
          <a:bodyPr>
            <a:normAutofit/>
          </a:bodyPr>
          <a:lstStyle/>
          <a:p>
            <a:pPr algn="just"/>
            <a:r>
              <a:rPr lang="en-US" sz="2400" dirty="0"/>
              <a:t>Flight delays have always been one of the important problems in association with the management of airport and changes in flights schedules which affects the passengers the most.</a:t>
            </a:r>
          </a:p>
          <a:p>
            <a:pPr algn="just"/>
            <a:r>
              <a:rPr lang="en-US" sz="2400" dirty="0"/>
              <a:t>We know for a fact that if we are late out of the driveway in the morning we will be late to work, and at times it costs us the whole day. Think about the people who travel on air and what the delay in flight’s arrival would cost them.</a:t>
            </a:r>
          </a:p>
          <a:p>
            <a:pPr algn="just"/>
            <a:r>
              <a:rPr lang="en-US" sz="2400" dirty="0"/>
              <a:t>By predicting if the flights will be delayed or not with the help of the information we know in advance, like the departure information, flight information etc. will give the passengers a heads up on which airline they should fly to avoid significant delays.</a:t>
            </a:r>
            <a:endParaRPr lang="en-US" dirty="0"/>
          </a:p>
          <a:p>
            <a:pPr algn="just"/>
            <a:endParaRPr lang="en-US" dirty="0"/>
          </a:p>
          <a:p>
            <a:pPr algn="just"/>
            <a:endParaRPr lang="en-US" dirty="0"/>
          </a:p>
        </p:txBody>
      </p:sp>
    </p:spTree>
    <p:extLst>
      <p:ext uri="{BB962C8B-B14F-4D97-AF65-F5344CB8AC3E}">
        <p14:creationId xmlns:p14="http://schemas.microsoft.com/office/powerpoint/2010/main" val="4115785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21997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B8F9A14-2D73-4121-AB3A-AD4EEABF6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12" y="1236158"/>
            <a:ext cx="6330714" cy="5511217"/>
          </a:xfrm>
          <a:prstGeom prst="rect">
            <a:avLst/>
          </a:prstGeom>
        </p:spPr>
      </p:pic>
      <p:sp>
        <p:nvSpPr>
          <p:cNvPr id="4" name="TextBox 3">
            <a:extLst>
              <a:ext uri="{FF2B5EF4-FFF2-40B4-BE49-F238E27FC236}">
                <a16:creationId xmlns:a16="http://schemas.microsoft.com/office/drawing/2014/main" id="{5BB2543A-886F-4370-9876-A0D8013372CF}"/>
              </a:ext>
            </a:extLst>
          </p:cNvPr>
          <p:cNvSpPr txBox="1"/>
          <p:nvPr/>
        </p:nvSpPr>
        <p:spPr>
          <a:xfrm>
            <a:off x="1998478" y="305853"/>
            <a:ext cx="8518358" cy="800219"/>
          </a:xfrm>
          <a:prstGeom prst="rect">
            <a:avLst/>
          </a:prstGeom>
          <a:noFill/>
        </p:spPr>
        <p:txBody>
          <a:bodyPr wrap="square" rtlCol="0">
            <a:spAutoFit/>
          </a:bodyPr>
          <a:lstStyle/>
          <a:p>
            <a:pPr algn="ctr"/>
            <a:r>
              <a:rPr lang="en-US" sz="2800" dirty="0"/>
              <a:t>Decision Tree Model 2 </a:t>
            </a:r>
          </a:p>
          <a:p>
            <a:endParaRPr lang="en-US" dirty="0"/>
          </a:p>
        </p:txBody>
      </p:sp>
      <p:pic>
        <p:nvPicPr>
          <p:cNvPr id="7" name="Picture 6">
            <a:extLst>
              <a:ext uri="{FF2B5EF4-FFF2-40B4-BE49-F238E27FC236}">
                <a16:creationId xmlns:a16="http://schemas.microsoft.com/office/drawing/2014/main" id="{0B348CD0-6CA1-4B39-B277-E29FDA505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2905" y="1236158"/>
            <a:ext cx="4870884" cy="5401854"/>
          </a:xfrm>
          <a:prstGeom prst="rect">
            <a:avLst/>
          </a:prstGeom>
        </p:spPr>
      </p:pic>
    </p:spTree>
    <p:extLst>
      <p:ext uri="{BB962C8B-B14F-4D97-AF65-F5344CB8AC3E}">
        <p14:creationId xmlns:p14="http://schemas.microsoft.com/office/powerpoint/2010/main" val="2191620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21997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B2543A-886F-4370-9876-A0D8013372CF}"/>
              </a:ext>
            </a:extLst>
          </p:cNvPr>
          <p:cNvSpPr txBox="1"/>
          <p:nvPr/>
        </p:nvSpPr>
        <p:spPr>
          <a:xfrm>
            <a:off x="1998478" y="305853"/>
            <a:ext cx="8518358" cy="800219"/>
          </a:xfrm>
          <a:prstGeom prst="rect">
            <a:avLst/>
          </a:prstGeom>
          <a:noFill/>
        </p:spPr>
        <p:txBody>
          <a:bodyPr wrap="square" rtlCol="0">
            <a:spAutoFit/>
          </a:bodyPr>
          <a:lstStyle/>
          <a:p>
            <a:pPr algn="ctr"/>
            <a:r>
              <a:rPr lang="en-US" sz="2800" dirty="0"/>
              <a:t>Decision Tree Model 3 </a:t>
            </a:r>
          </a:p>
          <a:p>
            <a:endParaRPr lang="en-US" dirty="0"/>
          </a:p>
        </p:txBody>
      </p:sp>
      <p:pic>
        <p:nvPicPr>
          <p:cNvPr id="5" name="Picture 4">
            <a:extLst>
              <a:ext uri="{FF2B5EF4-FFF2-40B4-BE49-F238E27FC236}">
                <a16:creationId xmlns:a16="http://schemas.microsoft.com/office/drawing/2014/main" id="{1300D825-1A4D-4127-87B3-6C992B0A2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11" y="1106072"/>
            <a:ext cx="6667600" cy="5008978"/>
          </a:xfrm>
          <a:prstGeom prst="rect">
            <a:avLst/>
          </a:prstGeom>
        </p:spPr>
      </p:pic>
      <p:pic>
        <p:nvPicPr>
          <p:cNvPr id="9" name="Picture 8">
            <a:extLst>
              <a:ext uri="{FF2B5EF4-FFF2-40B4-BE49-F238E27FC236}">
                <a16:creationId xmlns:a16="http://schemas.microsoft.com/office/drawing/2014/main" id="{2294B07D-D6E4-41EA-8F52-53E643686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3326" y="1106072"/>
            <a:ext cx="4828067" cy="5008978"/>
          </a:xfrm>
          <a:prstGeom prst="rect">
            <a:avLst/>
          </a:prstGeom>
        </p:spPr>
      </p:pic>
    </p:spTree>
    <p:extLst>
      <p:ext uri="{BB962C8B-B14F-4D97-AF65-F5344CB8AC3E}">
        <p14:creationId xmlns:p14="http://schemas.microsoft.com/office/powerpoint/2010/main" val="1637516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1453896" y="1978208"/>
            <a:ext cx="9865907" cy="2123658"/>
          </a:xfrm>
          <a:prstGeom prst="rect">
            <a:avLst/>
          </a:prstGeom>
          <a:noFill/>
        </p:spPr>
        <p:txBody>
          <a:bodyPr wrap="square" rtlCol="0">
            <a:spAutoFit/>
          </a:bodyPr>
          <a:lstStyle/>
          <a:p>
            <a:pPr algn="ctr"/>
            <a:r>
              <a:rPr lang="en-US" sz="6600" dirty="0"/>
              <a:t>PREDICTIVE MODEL II</a:t>
            </a:r>
          </a:p>
          <a:p>
            <a:pPr algn="ctr"/>
            <a:r>
              <a:rPr lang="en-US" sz="6600" dirty="0"/>
              <a:t>RANDOM FOREST   </a:t>
            </a:r>
          </a:p>
        </p:txBody>
      </p:sp>
    </p:spTree>
    <p:extLst>
      <p:ext uri="{BB962C8B-B14F-4D97-AF65-F5344CB8AC3E}">
        <p14:creationId xmlns:p14="http://schemas.microsoft.com/office/powerpoint/2010/main" val="2821919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11D89E-C82F-4D28-ACB4-8E7BCD2F3A51}"/>
              </a:ext>
            </a:extLst>
          </p:cNvPr>
          <p:cNvSpPr txBox="1"/>
          <p:nvPr/>
        </p:nvSpPr>
        <p:spPr>
          <a:xfrm>
            <a:off x="2197768" y="352926"/>
            <a:ext cx="8261685" cy="553998"/>
          </a:xfrm>
          <a:prstGeom prst="rect">
            <a:avLst/>
          </a:prstGeom>
          <a:noFill/>
        </p:spPr>
        <p:txBody>
          <a:bodyPr wrap="square" rtlCol="0">
            <a:spAutoFit/>
          </a:bodyPr>
          <a:lstStyle/>
          <a:p>
            <a:pPr algn="ctr"/>
            <a:r>
              <a:rPr lang="en-US" sz="3000" dirty="0"/>
              <a:t>Random Forest Model1 </a:t>
            </a:r>
          </a:p>
        </p:txBody>
      </p:sp>
      <p:pic>
        <p:nvPicPr>
          <p:cNvPr id="7" name="Picture 6">
            <a:extLst>
              <a:ext uri="{FF2B5EF4-FFF2-40B4-BE49-F238E27FC236}">
                <a16:creationId xmlns:a16="http://schemas.microsoft.com/office/drawing/2014/main" id="{B85C55CF-5911-4895-8213-DEE7093A7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21" y="1556086"/>
            <a:ext cx="11004883" cy="4471215"/>
          </a:xfrm>
          <a:prstGeom prst="rect">
            <a:avLst/>
          </a:prstGeom>
        </p:spPr>
      </p:pic>
    </p:spTree>
    <p:extLst>
      <p:ext uri="{BB962C8B-B14F-4D97-AF65-F5344CB8AC3E}">
        <p14:creationId xmlns:p14="http://schemas.microsoft.com/office/powerpoint/2010/main" val="125726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11D89E-C82F-4D28-ACB4-8E7BCD2F3A51}"/>
              </a:ext>
            </a:extLst>
          </p:cNvPr>
          <p:cNvSpPr txBox="1"/>
          <p:nvPr/>
        </p:nvSpPr>
        <p:spPr>
          <a:xfrm>
            <a:off x="2197768" y="352926"/>
            <a:ext cx="8261685" cy="553998"/>
          </a:xfrm>
          <a:prstGeom prst="rect">
            <a:avLst/>
          </a:prstGeom>
          <a:noFill/>
        </p:spPr>
        <p:txBody>
          <a:bodyPr wrap="square" rtlCol="0">
            <a:spAutoFit/>
          </a:bodyPr>
          <a:lstStyle/>
          <a:p>
            <a:pPr algn="ctr"/>
            <a:r>
              <a:rPr lang="en-US" sz="3000" dirty="0"/>
              <a:t>Random Forest Model 2 </a:t>
            </a:r>
          </a:p>
        </p:txBody>
      </p:sp>
      <p:pic>
        <p:nvPicPr>
          <p:cNvPr id="3" name="Picture 2">
            <a:extLst>
              <a:ext uri="{FF2B5EF4-FFF2-40B4-BE49-F238E27FC236}">
                <a16:creationId xmlns:a16="http://schemas.microsoft.com/office/drawing/2014/main" id="{BFC343FD-EF52-4DEC-B9AE-CBE5B4587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18" y="1079311"/>
            <a:ext cx="10633297" cy="4947991"/>
          </a:xfrm>
          <a:prstGeom prst="rect">
            <a:avLst/>
          </a:prstGeom>
        </p:spPr>
      </p:pic>
    </p:spTree>
    <p:extLst>
      <p:ext uri="{BB962C8B-B14F-4D97-AF65-F5344CB8AC3E}">
        <p14:creationId xmlns:p14="http://schemas.microsoft.com/office/powerpoint/2010/main" val="3683202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1453896" y="1978208"/>
            <a:ext cx="9865907" cy="4154984"/>
          </a:xfrm>
          <a:prstGeom prst="rect">
            <a:avLst/>
          </a:prstGeom>
          <a:noFill/>
        </p:spPr>
        <p:txBody>
          <a:bodyPr wrap="square" rtlCol="0">
            <a:spAutoFit/>
          </a:bodyPr>
          <a:lstStyle/>
          <a:p>
            <a:pPr algn="ctr"/>
            <a:r>
              <a:rPr lang="en-US" sz="6600" dirty="0"/>
              <a:t>PREDICTIVE MODEL III</a:t>
            </a:r>
          </a:p>
          <a:p>
            <a:pPr algn="ctr"/>
            <a:endParaRPr lang="en-US" sz="6600" dirty="0"/>
          </a:p>
          <a:p>
            <a:pPr algn="ctr"/>
            <a:r>
              <a:rPr lang="en-US" sz="6600" dirty="0"/>
              <a:t>GRADIENT BOOSTING USING XGBOOST   </a:t>
            </a:r>
          </a:p>
        </p:txBody>
      </p:sp>
    </p:spTree>
    <p:extLst>
      <p:ext uri="{BB962C8B-B14F-4D97-AF65-F5344CB8AC3E}">
        <p14:creationId xmlns:p14="http://schemas.microsoft.com/office/powerpoint/2010/main" val="3076918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439"/>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A8CBCEC-66F3-4363-8104-690D2F0D9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00542"/>
            <a:ext cx="12191394" cy="5568887"/>
          </a:xfrm>
          <a:prstGeom prst="rect">
            <a:avLst/>
          </a:prstGeom>
        </p:spPr>
      </p:pic>
      <p:sp>
        <p:nvSpPr>
          <p:cNvPr id="4" name="TextBox 3">
            <a:extLst>
              <a:ext uri="{FF2B5EF4-FFF2-40B4-BE49-F238E27FC236}">
                <a16:creationId xmlns:a16="http://schemas.microsoft.com/office/drawing/2014/main" id="{240FB1DC-74BF-46CE-A0AF-7B8B30F02955}"/>
              </a:ext>
            </a:extLst>
          </p:cNvPr>
          <p:cNvSpPr txBox="1"/>
          <p:nvPr/>
        </p:nvSpPr>
        <p:spPr>
          <a:xfrm>
            <a:off x="2374232" y="417095"/>
            <a:ext cx="7860631" cy="523220"/>
          </a:xfrm>
          <a:prstGeom prst="rect">
            <a:avLst/>
          </a:prstGeom>
          <a:noFill/>
        </p:spPr>
        <p:txBody>
          <a:bodyPr wrap="square" rtlCol="0">
            <a:spAutoFit/>
          </a:bodyPr>
          <a:lstStyle/>
          <a:p>
            <a:pPr algn="ctr"/>
            <a:r>
              <a:rPr lang="en-US" dirty="0"/>
              <a:t> </a:t>
            </a:r>
            <a:r>
              <a:rPr lang="en-US" sz="2800" dirty="0"/>
              <a:t>XGBOOST MODEL  </a:t>
            </a:r>
          </a:p>
        </p:txBody>
      </p:sp>
    </p:spTree>
    <p:extLst>
      <p:ext uri="{BB962C8B-B14F-4D97-AF65-F5344CB8AC3E}">
        <p14:creationId xmlns:p14="http://schemas.microsoft.com/office/powerpoint/2010/main" val="2359604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25844" y="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554312A-1493-44CB-AF84-40F37AED0C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9" y="946483"/>
            <a:ext cx="5663770" cy="5951569"/>
          </a:xfrm>
          <a:prstGeom prst="rect">
            <a:avLst/>
          </a:prstGeom>
        </p:spPr>
      </p:pic>
      <p:pic>
        <p:nvPicPr>
          <p:cNvPr id="5" name="Picture 4">
            <a:extLst>
              <a:ext uri="{FF2B5EF4-FFF2-40B4-BE49-F238E27FC236}">
                <a16:creationId xmlns:a16="http://schemas.microsoft.com/office/drawing/2014/main" id="{66087014-35D0-4AE6-B74F-B6DA38EA34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9053" y="946483"/>
            <a:ext cx="5400675" cy="5951570"/>
          </a:xfrm>
          <a:prstGeom prst="rect">
            <a:avLst/>
          </a:prstGeom>
        </p:spPr>
      </p:pic>
      <p:sp>
        <p:nvSpPr>
          <p:cNvPr id="7" name="Rectangle 6">
            <a:extLst>
              <a:ext uri="{FF2B5EF4-FFF2-40B4-BE49-F238E27FC236}">
                <a16:creationId xmlns:a16="http://schemas.microsoft.com/office/drawing/2014/main" id="{0C18D138-573F-47F4-BF7E-64AFAFEA03BC}"/>
              </a:ext>
            </a:extLst>
          </p:cNvPr>
          <p:cNvSpPr/>
          <p:nvPr/>
        </p:nvSpPr>
        <p:spPr>
          <a:xfrm>
            <a:off x="4443663" y="306292"/>
            <a:ext cx="4031202" cy="523220"/>
          </a:xfrm>
          <a:prstGeom prst="rect">
            <a:avLst/>
          </a:prstGeom>
        </p:spPr>
        <p:txBody>
          <a:bodyPr wrap="square">
            <a:spAutoFit/>
          </a:bodyPr>
          <a:lstStyle/>
          <a:p>
            <a:pPr algn="ctr"/>
            <a:r>
              <a:rPr lang="en-US" sz="2800" dirty="0"/>
              <a:t>XGBOOST MODEL  </a:t>
            </a:r>
          </a:p>
        </p:txBody>
      </p:sp>
    </p:spTree>
    <p:extLst>
      <p:ext uri="{BB962C8B-B14F-4D97-AF65-F5344CB8AC3E}">
        <p14:creationId xmlns:p14="http://schemas.microsoft.com/office/powerpoint/2010/main" val="2722129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1453896" y="1978208"/>
            <a:ext cx="9865907" cy="3139321"/>
          </a:xfrm>
          <a:prstGeom prst="rect">
            <a:avLst/>
          </a:prstGeom>
          <a:noFill/>
        </p:spPr>
        <p:txBody>
          <a:bodyPr wrap="square" rtlCol="0">
            <a:spAutoFit/>
          </a:bodyPr>
          <a:lstStyle/>
          <a:p>
            <a:pPr algn="ctr"/>
            <a:r>
              <a:rPr lang="en-US" sz="6600" dirty="0"/>
              <a:t>PREDICTIVE MODEL IV</a:t>
            </a:r>
          </a:p>
          <a:p>
            <a:pPr algn="ctr"/>
            <a:endParaRPr lang="en-US" sz="6600" dirty="0"/>
          </a:p>
          <a:p>
            <a:pPr algn="ctr"/>
            <a:r>
              <a:rPr lang="en-US" sz="6600" dirty="0"/>
              <a:t>LOGISTIC ALGORITHM</a:t>
            </a:r>
          </a:p>
        </p:txBody>
      </p:sp>
    </p:spTree>
    <p:extLst>
      <p:ext uri="{BB962C8B-B14F-4D97-AF65-F5344CB8AC3E}">
        <p14:creationId xmlns:p14="http://schemas.microsoft.com/office/powerpoint/2010/main" val="3978205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201483-90C6-4A42-BA7A-D4454D23F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 y="11430"/>
            <a:ext cx="12192301" cy="6858000"/>
          </a:xfrm>
          <a:prstGeom prst="rect">
            <a:avLst/>
          </a:prstGeom>
        </p:spPr>
      </p:pic>
    </p:spTree>
    <p:extLst>
      <p:ext uri="{BB962C8B-B14F-4D97-AF65-F5344CB8AC3E}">
        <p14:creationId xmlns:p14="http://schemas.microsoft.com/office/powerpoint/2010/main" val="341744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55968"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5857C0-0CC2-44F5-B2BB-67077278672A}"/>
              </a:ext>
            </a:extLst>
          </p:cNvPr>
          <p:cNvSpPr txBox="1"/>
          <p:nvPr/>
        </p:nvSpPr>
        <p:spPr>
          <a:xfrm>
            <a:off x="651021" y="1455276"/>
            <a:ext cx="10649244" cy="3970318"/>
          </a:xfrm>
          <a:prstGeom prst="rect">
            <a:avLst/>
          </a:prstGeom>
          <a:noFill/>
        </p:spPr>
        <p:txBody>
          <a:bodyPr wrap="square" rtlCol="0">
            <a:spAutoFit/>
          </a:bodyPr>
          <a:lstStyle/>
          <a:p>
            <a:pPr marL="342900" indent="-342900">
              <a:buFont typeface="Arial" panose="020B0604020202020204" pitchFamily="34" charset="0"/>
              <a:buChar char="•"/>
            </a:pPr>
            <a:r>
              <a:rPr lang="en-US" sz="3000" b="1" dirty="0"/>
              <a:t>Data source</a:t>
            </a:r>
            <a:r>
              <a:rPr lang="en-US" sz="3000" dirty="0"/>
              <a:t>: </a:t>
            </a:r>
            <a:r>
              <a:rPr lang="en-US" sz="3000" dirty="0">
                <a:hlinkClick r:id="rId4">
                  <a:extLst>
                    <a:ext uri="{A12FA001-AC4F-418D-AE19-62706E023703}">
                      <ahyp:hlinkClr xmlns:ahyp="http://schemas.microsoft.com/office/drawing/2018/hyperlinkcolor" val="tx"/>
                    </a:ext>
                  </a:extLst>
                </a:hlinkClick>
              </a:rPr>
              <a:t>https://www.kaggle.com/usdot/flight-delays</a:t>
            </a:r>
            <a:endParaRPr lang="en-US" sz="3000" dirty="0"/>
          </a:p>
          <a:p>
            <a:pPr marL="342900" indent="-342900">
              <a:buFont typeface="Arial" panose="020B0604020202020204" pitchFamily="34" charset="0"/>
              <a:buChar char="•"/>
            </a:pPr>
            <a:r>
              <a:rPr lang="en-US" sz="3000" b="1" dirty="0"/>
              <a:t>Original Source:</a:t>
            </a:r>
            <a:r>
              <a:rPr lang="en-US" sz="3000" dirty="0"/>
              <a:t> </a:t>
            </a:r>
            <a:r>
              <a:rPr lang="en-US" sz="3000" dirty="0">
                <a:hlinkClick r:id="rId5">
                  <a:extLst>
                    <a:ext uri="{A12FA001-AC4F-418D-AE19-62706E023703}">
                      <ahyp:hlinkClr xmlns:ahyp="http://schemas.microsoft.com/office/drawing/2018/hyperlinkcolor" val="tx"/>
                    </a:ext>
                  </a:extLst>
                </a:hlinkClick>
              </a:rPr>
              <a:t>https://www.transtats.bts.gov/DL_SelectFields.asp?Table_ID=236</a:t>
            </a:r>
            <a:endParaRPr lang="en-US" sz="3000" dirty="0"/>
          </a:p>
          <a:p>
            <a:pPr marL="342900" indent="-342900">
              <a:buFont typeface="Arial" panose="020B0604020202020204" pitchFamily="34" charset="0"/>
              <a:buChar char="•"/>
            </a:pPr>
            <a:r>
              <a:rPr lang="en-US" sz="3000" b="1" dirty="0"/>
              <a:t>31 columns</a:t>
            </a:r>
          </a:p>
          <a:p>
            <a:pPr marL="342900" indent="-342900">
              <a:buFont typeface="Arial" panose="020B0604020202020204" pitchFamily="34" charset="0"/>
              <a:buChar char="•"/>
            </a:pPr>
            <a:r>
              <a:rPr lang="en-US" sz="3000" b="1" dirty="0"/>
              <a:t>139657  rows </a:t>
            </a:r>
            <a:r>
              <a:rPr lang="en-US" sz="3000" dirty="0"/>
              <a:t>(randomly selected from the 5 million rows in the original dataset)</a:t>
            </a:r>
          </a:p>
          <a:p>
            <a:pPr marL="342900" indent="-342900">
              <a:buFont typeface="Arial" panose="020B0604020202020204" pitchFamily="34" charset="0"/>
              <a:buChar char="•"/>
            </a:pPr>
            <a:r>
              <a:rPr lang="en-US" sz="3000" dirty="0"/>
              <a:t>The response variable is </a:t>
            </a:r>
            <a:r>
              <a:rPr lang="en-US" sz="3000" b="1" dirty="0"/>
              <a:t>Arrival_Delay </a:t>
            </a:r>
          </a:p>
          <a:p>
            <a:endParaRPr lang="en-US" sz="2400" dirty="0"/>
          </a:p>
          <a:p>
            <a:endParaRPr lang="en-US" dirty="0"/>
          </a:p>
        </p:txBody>
      </p:sp>
      <p:sp>
        <p:nvSpPr>
          <p:cNvPr id="2" name="TextBox 1">
            <a:extLst>
              <a:ext uri="{FF2B5EF4-FFF2-40B4-BE49-F238E27FC236}">
                <a16:creationId xmlns:a16="http://schemas.microsoft.com/office/drawing/2014/main" id="{C20106DC-A56F-491E-88C2-AA4CDCAC9ADB}"/>
              </a:ext>
            </a:extLst>
          </p:cNvPr>
          <p:cNvSpPr txBox="1"/>
          <p:nvPr/>
        </p:nvSpPr>
        <p:spPr>
          <a:xfrm>
            <a:off x="933035" y="467976"/>
            <a:ext cx="10649244" cy="707886"/>
          </a:xfrm>
          <a:prstGeom prst="rect">
            <a:avLst/>
          </a:prstGeom>
          <a:noFill/>
        </p:spPr>
        <p:txBody>
          <a:bodyPr wrap="square" rtlCol="0">
            <a:spAutoFit/>
          </a:bodyPr>
          <a:lstStyle/>
          <a:p>
            <a:pPr algn="ctr"/>
            <a:r>
              <a:rPr lang="en-US" sz="4000" dirty="0"/>
              <a:t>DATA SET DISCOVERY </a:t>
            </a:r>
          </a:p>
        </p:txBody>
      </p:sp>
    </p:spTree>
    <p:extLst>
      <p:ext uri="{BB962C8B-B14F-4D97-AF65-F5344CB8AC3E}">
        <p14:creationId xmlns:p14="http://schemas.microsoft.com/office/powerpoint/2010/main" val="3433890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0" y="30352"/>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7715398-6A89-47AA-9A3D-EF6E83582F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352"/>
            <a:ext cx="7075475" cy="6827648"/>
          </a:xfrm>
          <a:prstGeom prst="rect">
            <a:avLst/>
          </a:prstGeom>
        </p:spPr>
      </p:pic>
      <p:pic>
        <p:nvPicPr>
          <p:cNvPr id="5" name="Picture 4">
            <a:extLst>
              <a:ext uri="{FF2B5EF4-FFF2-40B4-BE49-F238E27FC236}">
                <a16:creationId xmlns:a16="http://schemas.microsoft.com/office/drawing/2014/main" id="{B54CDA2C-DE57-4128-B0D7-146E84332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67" y="1"/>
            <a:ext cx="5117127" cy="6858000"/>
          </a:xfrm>
          <a:prstGeom prst="rect">
            <a:avLst/>
          </a:prstGeom>
        </p:spPr>
      </p:pic>
    </p:spTree>
    <p:extLst>
      <p:ext uri="{BB962C8B-B14F-4D97-AF65-F5344CB8AC3E}">
        <p14:creationId xmlns:p14="http://schemas.microsoft.com/office/powerpoint/2010/main" val="3761652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2"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C340696-3758-4E5D-9056-ACD19F2A86B0}"/>
              </a:ext>
            </a:extLst>
          </p:cNvPr>
          <p:cNvSpPr txBox="1"/>
          <p:nvPr/>
        </p:nvSpPr>
        <p:spPr>
          <a:xfrm>
            <a:off x="1453896" y="212264"/>
            <a:ext cx="8823158" cy="646331"/>
          </a:xfrm>
          <a:prstGeom prst="rect">
            <a:avLst/>
          </a:prstGeom>
          <a:noFill/>
        </p:spPr>
        <p:txBody>
          <a:bodyPr wrap="square" rtlCol="0">
            <a:spAutoFit/>
          </a:bodyPr>
          <a:lstStyle/>
          <a:p>
            <a:pPr algn="ctr"/>
            <a:r>
              <a:rPr lang="en-US" sz="3600" dirty="0"/>
              <a:t>FINDINGS  AND CONCLUSION </a:t>
            </a:r>
          </a:p>
        </p:txBody>
      </p:sp>
      <p:sp>
        <p:nvSpPr>
          <p:cNvPr id="2" name="TextBox 1">
            <a:extLst>
              <a:ext uri="{FF2B5EF4-FFF2-40B4-BE49-F238E27FC236}">
                <a16:creationId xmlns:a16="http://schemas.microsoft.com/office/drawing/2014/main" id="{608BBEBB-1FE0-47E1-864A-DB969448EB70}"/>
              </a:ext>
            </a:extLst>
          </p:cNvPr>
          <p:cNvSpPr txBox="1"/>
          <p:nvPr/>
        </p:nvSpPr>
        <p:spPr>
          <a:xfrm>
            <a:off x="0" y="1070859"/>
            <a:ext cx="12619378" cy="5370701"/>
          </a:xfrm>
          <a:prstGeom prst="rect">
            <a:avLst/>
          </a:prstGeom>
          <a:noFill/>
        </p:spPr>
        <p:txBody>
          <a:bodyPr wrap="square" rtlCol="0">
            <a:spAutoFit/>
          </a:bodyPr>
          <a:lstStyle/>
          <a:p>
            <a:r>
              <a:rPr lang="en-US" sz="2500" u="sng" dirty="0"/>
              <a:t>FINDING FROM THE DESCRIPTIVE ANALYTICS</a:t>
            </a:r>
          </a:p>
          <a:p>
            <a:endParaRPr lang="en-US" sz="2500" dirty="0"/>
          </a:p>
          <a:p>
            <a:pPr marL="285750" indent="-285750">
              <a:buFont typeface="Arial" panose="020B0604020202020204" pitchFamily="34" charset="0"/>
              <a:buChar char="•"/>
            </a:pPr>
            <a:r>
              <a:rPr lang="en-US" sz="2500" dirty="0"/>
              <a:t>When the distance between the origin and destination airport increases the reason for cancellation</a:t>
            </a:r>
          </a:p>
          <a:p>
            <a:r>
              <a:rPr lang="en-US" sz="2500" dirty="0"/>
              <a:t>     is mostly “carrier delay”.</a:t>
            </a:r>
          </a:p>
          <a:p>
            <a:pPr marL="285750" indent="-285750">
              <a:buFont typeface="Arial" panose="020B0604020202020204" pitchFamily="34" charset="0"/>
              <a:buChar char="•"/>
            </a:pPr>
            <a:r>
              <a:rPr lang="en-US" sz="2500" dirty="0"/>
              <a:t>United Airlines has the most cancelled flights.</a:t>
            </a:r>
          </a:p>
          <a:p>
            <a:pPr marL="285750" indent="-285750">
              <a:buFont typeface="Arial" panose="020B0604020202020204" pitchFamily="34" charset="0"/>
              <a:buChar char="•"/>
            </a:pPr>
            <a:r>
              <a:rPr lang="en-US" sz="2500" dirty="0"/>
              <a:t>Carrier delay is the only reason for the cancellation of Hawaiian airlines.</a:t>
            </a:r>
          </a:p>
          <a:p>
            <a:pPr marL="285750" indent="-285750">
              <a:buFont typeface="Arial" panose="020B0604020202020204" pitchFamily="34" charset="0"/>
              <a:buChar char="•"/>
            </a:pPr>
            <a:r>
              <a:rPr lang="en-US" sz="2500" dirty="0"/>
              <a:t>American Airlines is the only flight cancelled because of the security delay.</a:t>
            </a:r>
          </a:p>
          <a:p>
            <a:pPr marL="285750" indent="-285750">
              <a:buFont typeface="Arial" panose="020B0604020202020204" pitchFamily="34" charset="0"/>
              <a:buChar char="•"/>
            </a:pPr>
            <a:r>
              <a:rPr lang="en-US" sz="2500" dirty="0"/>
              <a:t>Cancellation reason Dramatically increases in Jan ,Feb it is because of weather delay.</a:t>
            </a:r>
          </a:p>
          <a:p>
            <a:pPr marL="285750" indent="-285750">
              <a:buFont typeface="Arial" panose="020B0604020202020204" pitchFamily="34" charset="0"/>
              <a:buChar char="•"/>
            </a:pPr>
            <a:r>
              <a:rPr lang="en-US" sz="2500" dirty="0"/>
              <a:t>A minimum of 6 minutes is spent on the Average Taxi in time </a:t>
            </a:r>
          </a:p>
          <a:p>
            <a:pPr marL="285750" indent="-285750">
              <a:buFont typeface="Arial" panose="020B0604020202020204" pitchFamily="34" charset="0"/>
              <a:buChar char="•"/>
            </a:pPr>
            <a:r>
              <a:rPr lang="en-US" sz="2500" dirty="0"/>
              <a:t>The Southwest Airlines is the one with the maximum number of flights and a lower average delay.</a:t>
            </a:r>
          </a:p>
          <a:p>
            <a:pPr marL="285750" indent="-285750">
              <a:buFont typeface="Arial" panose="020B0604020202020204" pitchFamily="34" charset="0"/>
              <a:buChar char="•"/>
            </a:pPr>
            <a:r>
              <a:rPr lang="en-US" sz="2500" dirty="0"/>
              <a:t>Virgin America has the highest average elapsed time and Airtime .</a:t>
            </a:r>
          </a:p>
          <a:p>
            <a:r>
              <a:rPr lang="en-US" dirty="0"/>
              <a:t> </a:t>
            </a:r>
          </a:p>
        </p:txBody>
      </p:sp>
    </p:spTree>
    <p:extLst>
      <p:ext uri="{BB962C8B-B14F-4D97-AF65-F5344CB8AC3E}">
        <p14:creationId xmlns:p14="http://schemas.microsoft.com/office/powerpoint/2010/main" val="196105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2"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C340696-3758-4E5D-9056-ACD19F2A86B0}"/>
              </a:ext>
            </a:extLst>
          </p:cNvPr>
          <p:cNvSpPr txBox="1"/>
          <p:nvPr/>
        </p:nvSpPr>
        <p:spPr>
          <a:xfrm>
            <a:off x="1453896" y="212264"/>
            <a:ext cx="8823158" cy="646331"/>
          </a:xfrm>
          <a:prstGeom prst="rect">
            <a:avLst/>
          </a:prstGeom>
          <a:noFill/>
        </p:spPr>
        <p:txBody>
          <a:bodyPr wrap="square" rtlCol="0">
            <a:spAutoFit/>
          </a:bodyPr>
          <a:lstStyle/>
          <a:p>
            <a:pPr algn="ctr"/>
            <a:r>
              <a:rPr lang="en-US" sz="3600" dirty="0"/>
              <a:t>FINDINGS  AND CONCLUSION </a:t>
            </a:r>
          </a:p>
        </p:txBody>
      </p:sp>
      <p:sp>
        <p:nvSpPr>
          <p:cNvPr id="2" name="TextBox 1">
            <a:extLst>
              <a:ext uri="{FF2B5EF4-FFF2-40B4-BE49-F238E27FC236}">
                <a16:creationId xmlns:a16="http://schemas.microsoft.com/office/drawing/2014/main" id="{608BBEBB-1FE0-47E1-864A-DB969448EB70}"/>
              </a:ext>
            </a:extLst>
          </p:cNvPr>
          <p:cNvSpPr txBox="1"/>
          <p:nvPr/>
        </p:nvSpPr>
        <p:spPr>
          <a:xfrm>
            <a:off x="0" y="1070859"/>
            <a:ext cx="11438021" cy="5847755"/>
          </a:xfrm>
          <a:prstGeom prst="rect">
            <a:avLst/>
          </a:prstGeom>
          <a:noFill/>
        </p:spPr>
        <p:txBody>
          <a:bodyPr wrap="square" rtlCol="0">
            <a:spAutoFit/>
          </a:bodyPr>
          <a:lstStyle/>
          <a:p>
            <a:r>
              <a:rPr lang="en-US" sz="2500" u="sng" dirty="0"/>
              <a:t>FINDING FROM THE DESCRIPTIVE ANALYTICS</a:t>
            </a:r>
          </a:p>
          <a:p>
            <a:endParaRPr lang="en-US" sz="2500" dirty="0"/>
          </a:p>
          <a:p>
            <a:pPr marL="285750" indent="-285750">
              <a:buFont typeface="Arial" panose="020B0604020202020204" pitchFamily="34" charset="0"/>
              <a:buChar char="•"/>
            </a:pPr>
            <a:r>
              <a:rPr lang="en-US" sz="2700" dirty="0"/>
              <a:t>Alaska Airline is the only flight with a average on time arrival delay of 1.01 minutes </a:t>
            </a:r>
          </a:p>
          <a:p>
            <a:pPr marL="285750" indent="-285750">
              <a:buFont typeface="Arial" panose="020B0604020202020204" pitchFamily="34" charset="0"/>
              <a:buChar char="•"/>
            </a:pPr>
            <a:r>
              <a:rPr lang="en-US" sz="2700" dirty="0"/>
              <a:t>Roughly 2 % of the dataset have been removed because of the missing variables </a:t>
            </a:r>
          </a:p>
          <a:p>
            <a:pPr marL="285750" indent="-285750">
              <a:buFont typeface="Arial" panose="020B0604020202020204" pitchFamily="34" charset="0"/>
              <a:buChar char="•"/>
            </a:pPr>
            <a:r>
              <a:rPr lang="en-US" sz="2700" dirty="0"/>
              <a:t>The American Airlines is 80% reliable for not being cancelled and 81% for United Airlines and 90% for the Delta Airlines carrier</a:t>
            </a:r>
          </a:p>
          <a:p>
            <a:pPr marL="285750" indent="-285750">
              <a:buFont typeface="Arial" panose="020B0604020202020204" pitchFamily="34" charset="0"/>
              <a:buChar char="•"/>
            </a:pPr>
            <a:r>
              <a:rPr lang="en-US" sz="2700" b="1" dirty="0"/>
              <a:t>Based on cancellation rate Delta Airlines is a reliable one </a:t>
            </a:r>
          </a:p>
          <a:p>
            <a:pPr marL="285750" indent="-285750">
              <a:buFont typeface="Arial" panose="020B0604020202020204" pitchFamily="34" charset="0"/>
              <a:buChar char="•"/>
            </a:pPr>
            <a:r>
              <a:rPr lang="en-US" sz="2700" b="1" dirty="0"/>
              <a:t>Based on the arrival delay the South west Airlines is more reliable one </a:t>
            </a:r>
            <a:r>
              <a:rPr lang="en-US" sz="2700" dirty="0"/>
              <a:t>.</a:t>
            </a:r>
          </a:p>
          <a:p>
            <a:endParaRPr lang="en-US" sz="2700" dirty="0"/>
          </a:p>
          <a:p>
            <a:endParaRPr lang="en-US" sz="2700" dirty="0"/>
          </a:p>
          <a:p>
            <a:r>
              <a:rPr lang="en-US" sz="2700" dirty="0"/>
              <a:t> </a:t>
            </a:r>
          </a:p>
        </p:txBody>
      </p:sp>
    </p:spTree>
    <p:extLst>
      <p:ext uri="{BB962C8B-B14F-4D97-AF65-F5344CB8AC3E}">
        <p14:creationId xmlns:p14="http://schemas.microsoft.com/office/powerpoint/2010/main" val="804347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0"/>
            <a:ext cx="12191695" cy="6968608"/>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C340696-3758-4E5D-9056-ACD19F2A86B0}"/>
              </a:ext>
            </a:extLst>
          </p:cNvPr>
          <p:cNvSpPr txBox="1"/>
          <p:nvPr/>
        </p:nvSpPr>
        <p:spPr>
          <a:xfrm>
            <a:off x="1636295" y="630408"/>
            <a:ext cx="8823158" cy="646331"/>
          </a:xfrm>
          <a:prstGeom prst="rect">
            <a:avLst/>
          </a:prstGeom>
          <a:noFill/>
        </p:spPr>
        <p:txBody>
          <a:bodyPr wrap="square" rtlCol="0">
            <a:spAutoFit/>
          </a:bodyPr>
          <a:lstStyle/>
          <a:p>
            <a:pPr algn="ctr"/>
            <a:r>
              <a:rPr lang="en-US" sz="3600" dirty="0"/>
              <a:t>FINDINGS  AND CONCLUSION </a:t>
            </a:r>
          </a:p>
        </p:txBody>
      </p:sp>
      <p:graphicFrame>
        <p:nvGraphicFramePr>
          <p:cNvPr id="9" name="Table 8">
            <a:extLst>
              <a:ext uri="{FF2B5EF4-FFF2-40B4-BE49-F238E27FC236}">
                <a16:creationId xmlns:a16="http://schemas.microsoft.com/office/drawing/2014/main" id="{A6E8FCBC-72C1-4D35-9C7F-A1C36CEC45DF}"/>
              </a:ext>
            </a:extLst>
          </p:cNvPr>
          <p:cNvGraphicFramePr>
            <a:graphicFrameLocks noGrp="1"/>
          </p:cNvGraphicFramePr>
          <p:nvPr>
            <p:extLst>
              <p:ext uri="{D42A27DB-BD31-4B8C-83A1-F6EECF244321}">
                <p14:modId xmlns:p14="http://schemas.microsoft.com/office/powerpoint/2010/main" val="3679425956"/>
              </p:ext>
            </p:extLst>
          </p:nvPr>
        </p:nvGraphicFramePr>
        <p:xfrm>
          <a:off x="1983874" y="2018413"/>
          <a:ext cx="8128000" cy="18542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789649875"/>
                    </a:ext>
                  </a:extLst>
                </a:gridCol>
                <a:gridCol w="4064000">
                  <a:extLst>
                    <a:ext uri="{9D8B030D-6E8A-4147-A177-3AD203B41FA5}">
                      <a16:colId xmlns:a16="http://schemas.microsoft.com/office/drawing/2014/main" val="2938589833"/>
                    </a:ext>
                  </a:extLst>
                </a:gridCol>
              </a:tblGrid>
              <a:tr h="370840">
                <a:tc>
                  <a:txBody>
                    <a:bodyPr/>
                    <a:lstStyle/>
                    <a:p>
                      <a:r>
                        <a:rPr lang="en-US" dirty="0"/>
                        <a:t>PREDICTIVE MODEL</a:t>
                      </a:r>
                    </a:p>
                  </a:txBody>
                  <a:tcPr/>
                </a:tc>
                <a:tc>
                  <a:txBody>
                    <a:bodyPr/>
                    <a:lstStyle/>
                    <a:p>
                      <a:r>
                        <a:rPr lang="en-US" dirty="0"/>
                        <a:t>ACCURACY</a:t>
                      </a:r>
                    </a:p>
                  </a:txBody>
                  <a:tcPr/>
                </a:tc>
                <a:extLst>
                  <a:ext uri="{0D108BD9-81ED-4DB2-BD59-A6C34878D82A}">
                    <a16:rowId xmlns:a16="http://schemas.microsoft.com/office/drawing/2014/main" val="678895813"/>
                  </a:ext>
                </a:extLst>
              </a:tr>
              <a:tr h="370840">
                <a:tc>
                  <a:txBody>
                    <a:bodyPr/>
                    <a:lstStyle/>
                    <a:p>
                      <a:r>
                        <a:rPr lang="en-US" dirty="0"/>
                        <a:t>DECISION TREE </a:t>
                      </a:r>
                    </a:p>
                  </a:txBody>
                  <a:tcPr/>
                </a:tc>
                <a:tc>
                  <a:txBody>
                    <a:bodyPr/>
                    <a:lstStyle/>
                    <a:p>
                      <a:r>
                        <a:rPr lang="en-US" dirty="0"/>
                        <a:t> 84.24%</a:t>
                      </a:r>
                    </a:p>
                  </a:txBody>
                  <a:tcPr/>
                </a:tc>
                <a:extLst>
                  <a:ext uri="{0D108BD9-81ED-4DB2-BD59-A6C34878D82A}">
                    <a16:rowId xmlns:a16="http://schemas.microsoft.com/office/drawing/2014/main" val="390308336"/>
                  </a:ext>
                </a:extLst>
              </a:tr>
              <a:tr h="370840">
                <a:tc>
                  <a:txBody>
                    <a:bodyPr/>
                    <a:lstStyle/>
                    <a:p>
                      <a:r>
                        <a:rPr lang="en-US" dirty="0"/>
                        <a:t>RANDOM FOREST</a:t>
                      </a:r>
                    </a:p>
                  </a:txBody>
                  <a:tcPr/>
                </a:tc>
                <a:tc>
                  <a:txBody>
                    <a:bodyPr/>
                    <a:lstStyle/>
                    <a:p>
                      <a:r>
                        <a:rPr lang="en-US" dirty="0"/>
                        <a:t> 85.88%</a:t>
                      </a:r>
                    </a:p>
                  </a:txBody>
                  <a:tcPr/>
                </a:tc>
                <a:extLst>
                  <a:ext uri="{0D108BD9-81ED-4DB2-BD59-A6C34878D82A}">
                    <a16:rowId xmlns:a16="http://schemas.microsoft.com/office/drawing/2014/main" val="487209852"/>
                  </a:ext>
                </a:extLst>
              </a:tr>
              <a:tr h="370840">
                <a:tc>
                  <a:txBody>
                    <a:bodyPr/>
                    <a:lstStyle/>
                    <a:p>
                      <a:r>
                        <a:rPr lang="en-US" dirty="0"/>
                        <a:t>XGBOOST ALGORITHM</a:t>
                      </a:r>
                    </a:p>
                  </a:txBody>
                  <a:tcPr/>
                </a:tc>
                <a:tc>
                  <a:txBody>
                    <a:bodyPr/>
                    <a:lstStyle/>
                    <a:p>
                      <a:r>
                        <a:rPr lang="en-US" dirty="0"/>
                        <a:t> 85.89%</a:t>
                      </a:r>
                    </a:p>
                  </a:txBody>
                  <a:tcPr/>
                </a:tc>
                <a:extLst>
                  <a:ext uri="{0D108BD9-81ED-4DB2-BD59-A6C34878D82A}">
                    <a16:rowId xmlns:a16="http://schemas.microsoft.com/office/drawing/2014/main" val="646326986"/>
                  </a:ext>
                </a:extLst>
              </a:tr>
              <a:tr h="370840">
                <a:tc>
                  <a:txBody>
                    <a:bodyPr/>
                    <a:lstStyle/>
                    <a:p>
                      <a:r>
                        <a:rPr lang="en-US" dirty="0"/>
                        <a:t>LOGISTIC REGRESSION</a:t>
                      </a:r>
                    </a:p>
                  </a:txBody>
                  <a:tcPr/>
                </a:tc>
                <a:tc>
                  <a:txBody>
                    <a:bodyPr/>
                    <a:lstStyle/>
                    <a:p>
                      <a:r>
                        <a:rPr lang="en-US" dirty="0"/>
                        <a:t> 86.37%</a:t>
                      </a:r>
                    </a:p>
                  </a:txBody>
                  <a:tcPr/>
                </a:tc>
                <a:extLst>
                  <a:ext uri="{0D108BD9-81ED-4DB2-BD59-A6C34878D82A}">
                    <a16:rowId xmlns:a16="http://schemas.microsoft.com/office/drawing/2014/main" val="4005318480"/>
                  </a:ext>
                </a:extLst>
              </a:tr>
            </a:tbl>
          </a:graphicData>
        </a:graphic>
      </p:graphicFrame>
      <p:sp>
        <p:nvSpPr>
          <p:cNvPr id="10" name="TextBox 9">
            <a:extLst>
              <a:ext uri="{FF2B5EF4-FFF2-40B4-BE49-F238E27FC236}">
                <a16:creationId xmlns:a16="http://schemas.microsoft.com/office/drawing/2014/main" id="{64D604B1-E971-448C-B3EC-FB2C897465E2}"/>
              </a:ext>
            </a:extLst>
          </p:cNvPr>
          <p:cNvSpPr txBox="1"/>
          <p:nvPr/>
        </p:nvSpPr>
        <p:spPr>
          <a:xfrm>
            <a:off x="1130581" y="4716379"/>
            <a:ext cx="953741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From the Predictive Modelling Results  , the Logistic Regression Model and </a:t>
            </a:r>
            <a:r>
              <a:rPr lang="en-US" sz="2800" dirty="0" err="1"/>
              <a:t>Xgboost</a:t>
            </a:r>
            <a:r>
              <a:rPr lang="en-US" sz="2800" dirty="0"/>
              <a:t> model predicts with a better accuracy.</a:t>
            </a:r>
          </a:p>
        </p:txBody>
      </p:sp>
    </p:spTree>
    <p:extLst>
      <p:ext uri="{BB962C8B-B14F-4D97-AF65-F5344CB8AC3E}">
        <p14:creationId xmlns:p14="http://schemas.microsoft.com/office/powerpoint/2010/main" val="3689252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872197" y="1477108"/>
            <a:ext cx="9865907" cy="1107996"/>
          </a:xfrm>
          <a:prstGeom prst="rect">
            <a:avLst/>
          </a:prstGeom>
          <a:noFill/>
        </p:spPr>
        <p:txBody>
          <a:bodyPr wrap="square" rtlCol="0">
            <a:spAutoFit/>
          </a:bodyPr>
          <a:lstStyle/>
          <a:p>
            <a:pPr algn="ctr"/>
            <a:r>
              <a:rPr lang="en-US" sz="6600" dirty="0"/>
              <a:t>THANK YOU !!</a:t>
            </a:r>
          </a:p>
        </p:txBody>
      </p:sp>
    </p:spTree>
    <p:extLst>
      <p:ext uri="{BB962C8B-B14F-4D97-AF65-F5344CB8AC3E}">
        <p14:creationId xmlns:p14="http://schemas.microsoft.com/office/powerpoint/2010/main" val="32047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3" y="30239"/>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84B82B-6E44-43AA-B65D-3128A93F3544}"/>
              </a:ext>
            </a:extLst>
          </p:cNvPr>
          <p:cNvSpPr txBox="1"/>
          <p:nvPr/>
        </p:nvSpPr>
        <p:spPr>
          <a:xfrm>
            <a:off x="1046680" y="467691"/>
            <a:ext cx="10410093" cy="553998"/>
          </a:xfrm>
          <a:prstGeom prst="rect">
            <a:avLst/>
          </a:prstGeom>
          <a:noFill/>
        </p:spPr>
        <p:txBody>
          <a:bodyPr wrap="square" rtlCol="0">
            <a:spAutoFit/>
          </a:bodyPr>
          <a:lstStyle/>
          <a:p>
            <a:pPr algn="ctr"/>
            <a:r>
              <a:rPr lang="en-US" sz="3000" dirty="0"/>
              <a:t>Dataset Discovery</a:t>
            </a:r>
          </a:p>
        </p:txBody>
      </p:sp>
      <p:pic>
        <p:nvPicPr>
          <p:cNvPr id="14" name="Picture 13">
            <a:extLst>
              <a:ext uri="{FF2B5EF4-FFF2-40B4-BE49-F238E27FC236}">
                <a16:creationId xmlns:a16="http://schemas.microsoft.com/office/drawing/2014/main" id="{C1F3830D-3B35-47C9-BEF5-A477505C1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82487"/>
            <a:ext cx="12191392" cy="5379918"/>
          </a:xfrm>
          <a:prstGeom prst="rect">
            <a:avLst/>
          </a:prstGeom>
        </p:spPr>
      </p:pic>
    </p:spTree>
    <p:extLst>
      <p:ext uri="{BB962C8B-B14F-4D97-AF65-F5344CB8AC3E}">
        <p14:creationId xmlns:p14="http://schemas.microsoft.com/office/powerpoint/2010/main" val="199671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10133" y="11440"/>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84B82B-6E44-43AA-B65D-3128A93F3544}"/>
              </a:ext>
            </a:extLst>
          </p:cNvPr>
          <p:cNvSpPr txBox="1"/>
          <p:nvPr/>
        </p:nvSpPr>
        <p:spPr>
          <a:xfrm>
            <a:off x="2252267" y="375266"/>
            <a:ext cx="7666893" cy="707886"/>
          </a:xfrm>
          <a:prstGeom prst="rect">
            <a:avLst/>
          </a:prstGeom>
          <a:noFill/>
        </p:spPr>
        <p:txBody>
          <a:bodyPr wrap="square" rtlCol="0">
            <a:spAutoFit/>
          </a:bodyPr>
          <a:lstStyle/>
          <a:p>
            <a:pPr algn="ctr"/>
            <a:r>
              <a:rPr lang="en-US" sz="4000" dirty="0"/>
              <a:t>Dataset Discovery</a:t>
            </a:r>
          </a:p>
        </p:txBody>
      </p:sp>
      <p:sp>
        <p:nvSpPr>
          <p:cNvPr id="3" name="Rectangle 2">
            <a:extLst>
              <a:ext uri="{FF2B5EF4-FFF2-40B4-BE49-F238E27FC236}">
                <a16:creationId xmlns:a16="http://schemas.microsoft.com/office/drawing/2014/main" id="{245C0EC3-23D3-486E-847A-2EF11B66343D}"/>
              </a:ext>
            </a:extLst>
          </p:cNvPr>
          <p:cNvSpPr/>
          <p:nvPr/>
        </p:nvSpPr>
        <p:spPr>
          <a:xfrm>
            <a:off x="604911" y="1720840"/>
            <a:ext cx="5303520" cy="3293209"/>
          </a:xfrm>
          <a:prstGeom prst="rect">
            <a:avLst/>
          </a:prstGeom>
        </p:spPr>
        <p:txBody>
          <a:bodyPr wrap="square">
            <a:spAutoFit/>
          </a:bodyPr>
          <a:lstStyle/>
          <a:p>
            <a:pPr marL="342900" indent="-342900">
              <a:buFont typeface="Arial" panose="020B0604020202020204" pitchFamily="34" charset="0"/>
              <a:buChar char="•"/>
            </a:pPr>
            <a:r>
              <a:rPr lang="en-US" sz="2600" dirty="0"/>
              <a:t>Summary of the dataset shows us there are many NA’s </a:t>
            </a:r>
          </a:p>
          <a:p>
            <a:pPr marL="342900" indent="-342900">
              <a:buFont typeface="Arial" panose="020B0604020202020204" pitchFamily="34" charset="0"/>
              <a:buChar char="•"/>
            </a:pPr>
            <a:r>
              <a:rPr lang="en-US" sz="2600" dirty="0"/>
              <a:t>Below are the data information we discover from the dataset </a:t>
            </a:r>
          </a:p>
          <a:p>
            <a:pPr marL="342900" indent="-342900">
              <a:buFont typeface="Arial" panose="020B0604020202020204" pitchFamily="34" charset="0"/>
              <a:buChar char="•"/>
            </a:pPr>
            <a:r>
              <a:rPr lang="en-US" sz="2600" dirty="0"/>
              <a:t>No of flights delayed :55,016</a:t>
            </a:r>
          </a:p>
          <a:p>
            <a:pPr marL="342900" indent="-342900">
              <a:buFont typeface="Arial" panose="020B0604020202020204" pitchFamily="34" charset="0"/>
              <a:buChar char="•"/>
            </a:pPr>
            <a:r>
              <a:rPr lang="en-US" sz="2600" dirty="0"/>
              <a:t>No of flights diverted : 369</a:t>
            </a:r>
          </a:p>
          <a:p>
            <a:pPr marL="342900" indent="-342900">
              <a:buFont typeface="Arial" panose="020B0604020202020204" pitchFamily="34" charset="0"/>
              <a:buChar char="•"/>
            </a:pPr>
            <a:r>
              <a:rPr lang="en-US" sz="2600" dirty="0"/>
              <a:t>No of flights cancelled and not cancelled : 2379 and 143079</a:t>
            </a:r>
          </a:p>
        </p:txBody>
      </p:sp>
      <p:pic>
        <p:nvPicPr>
          <p:cNvPr id="5" name="Picture 4">
            <a:extLst>
              <a:ext uri="{FF2B5EF4-FFF2-40B4-BE49-F238E27FC236}">
                <a16:creationId xmlns:a16="http://schemas.microsoft.com/office/drawing/2014/main" id="{BC1D332B-BB9A-4463-9DF7-3F45977EA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45" y="2145725"/>
            <a:ext cx="5334744" cy="3031186"/>
          </a:xfrm>
          <a:prstGeom prst="rect">
            <a:avLst/>
          </a:prstGeom>
        </p:spPr>
      </p:pic>
      <p:sp>
        <p:nvSpPr>
          <p:cNvPr id="7" name="TextBox 6">
            <a:extLst>
              <a:ext uri="{FF2B5EF4-FFF2-40B4-BE49-F238E27FC236}">
                <a16:creationId xmlns:a16="http://schemas.microsoft.com/office/drawing/2014/main" id="{7A52D7CF-E04D-45BE-BDE3-DD4A0FB60193}"/>
              </a:ext>
            </a:extLst>
          </p:cNvPr>
          <p:cNvSpPr txBox="1"/>
          <p:nvPr/>
        </p:nvSpPr>
        <p:spPr>
          <a:xfrm>
            <a:off x="6757416" y="1561514"/>
            <a:ext cx="3540135" cy="492443"/>
          </a:xfrm>
          <a:prstGeom prst="rect">
            <a:avLst/>
          </a:prstGeom>
          <a:noFill/>
        </p:spPr>
        <p:txBody>
          <a:bodyPr wrap="square" rtlCol="0">
            <a:spAutoFit/>
          </a:bodyPr>
          <a:lstStyle/>
          <a:p>
            <a:r>
              <a:rPr lang="en-US" sz="2600" dirty="0" err="1"/>
              <a:t>Rcode</a:t>
            </a:r>
            <a:r>
              <a:rPr lang="en-US" sz="2600" dirty="0"/>
              <a:t> :</a:t>
            </a:r>
          </a:p>
        </p:txBody>
      </p:sp>
    </p:spTree>
    <p:extLst>
      <p:ext uri="{BB962C8B-B14F-4D97-AF65-F5344CB8AC3E}">
        <p14:creationId xmlns:p14="http://schemas.microsoft.com/office/powerpoint/2010/main" val="313205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DBFBF8-349D-423C-AC21-34E6AFD0E491}"/>
              </a:ext>
            </a:extLst>
          </p:cNvPr>
          <p:cNvSpPr txBox="1"/>
          <p:nvPr/>
        </p:nvSpPr>
        <p:spPr>
          <a:xfrm>
            <a:off x="872197" y="1477108"/>
            <a:ext cx="9865907" cy="2123658"/>
          </a:xfrm>
          <a:prstGeom prst="rect">
            <a:avLst/>
          </a:prstGeom>
          <a:noFill/>
        </p:spPr>
        <p:txBody>
          <a:bodyPr wrap="square" rtlCol="0">
            <a:spAutoFit/>
          </a:bodyPr>
          <a:lstStyle/>
          <a:p>
            <a:pPr algn="ctr"/>
            <a:r>
              <a:rPr lang="en-US" sz="6600" dirty="0"/>
              <a:t>DESCRIPTIVE </a:t>
            </a:r>
          </a:p>
          <a:p>
            <a:pPr algn="ctr"/>
            <a:r>
              <a:rPr lang="en-US" sz="6600" dirty="0"/>
              <a:t>ANALYTICS</a:t>
            </a:r>
          </a:p>
        </p:txBody>
      </p:sp>
    </p:spTree>
    <p:extLst>
      <p:ext uri="{BB962C8B-B14F-4D97-AF65-F5344CB8AC3E}">
        <p14:creationId xmlns:p14="http://schemas.microsoft.com/office/powerpoint/2010/main" val="104426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96BF7F6-1787-4FC8-9D82-4307C593E346}"/>
              </a:ext>
            </a:extLst>
          </p:cNvPr>
          <p:cNvSpPr txBox="1"/>
          <p:nvPr/>
        </p:nvSpPr>
        <p:spPr>
          <a:xfrm>
            <a:off x="1453896" y="604911"/>
            <a:ext cx="8773316" cy="461665"/>
          </a:xfrm>
          <a:prstGeom prst="rect">
            <a:avLst/>
          </a:prstGeom>
          <a:noFill/>
        </p:spPr>
        <p:txBody>
          <a:bodyPr wrap="square" rtlCol="0">
            <a:spAutoFit/>
          </a:bodyPr>
          <a:lstStyle/>
          <a:p>
            <a:r>
              <a:rPr lang="en-US" sz="2400" dirty="0"/>
              <a:t>1.Cancellation Reason by Distance</a:t>
            </a:r>
          </a:p>
        </p:txBody>
      </p:sp>
      <p:pic>
        <p:nvPicPr>
          <p:cNvPr id="4" name="Picture 3">
            <a:extLst>
              <a:ext uri="{FF2B5EF4-FFF2-40B4-BE49-F238E27FC236}">
                <a16:creationId xmlns:a16="http://schemas.microsoft.com/office/drawing/2014/main" id="{441ED787-D143-4735-8A13-A19F3D8A3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86" y="1391842"/>
            <a:ext cx="10944664" cy="5106113"/>
          </a:xfrm>
          <a:prstGeom prst="rect">
            <a:avLst/>
          </a:prstGeom>
        </p:spPr>
      </p:pic>
    </p:spTree>
    <p:extLst>
      <p:ext uri="{BB962C8B-B14F-4D97-AF65-F5344CB8AC3E}">
        <p14:creationId xmlns:p14="http://schemas.microsoft.com/office/powerpoint/2010/main" val="297170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a:extLst>
              <a:ext uri="{FF2B5EF4-FFF2-40B4-BE49-F238E27FC236}">
                <a16:creationId xmlns:a16="http://schemas.microsoft.com/office/drawing/2014/main" id="{81A5F12B-4EE3-40C2-A6BE-700FCB0DCAEC}"/>
              </a:ext>
            </a:extLst>
          </p:cNvPr>
          <p:cNvPicPr>
            <a:picLocks noGrp="1" noChangeAspect="1"/>
          </p:cNvPicPr>
          <p:nvPr>
            <p:ph type="pic" idx="1"/>
          </p:nvPr>
        </p:nvPicPr>
        <p:blipFill rotWithShape="1">
          <a:blip r:embed="rId3">
            <a:duotone>
              <a:srgbClr val="DFDBD5">
                <a:shade val="45000"/>
                <a:satMod val="135000"/>
              </a:srgbClr>
              <a:prstClr val="white"/>
            </a:duotone>
            <a:alphaModFix amt="50000"/>
            <a:extLst>
              <a:ext uri="{28A0092B-C50C-407E-A947-70E740481C1C}">
                <a14:useLocalDpi xmlns:a14="http://schemas.microsoft.com/office/drawing/2010/main" val="0"/>
              </a:ext>
            </a:extLst>
          </a:blip>
          <a:srcRect t="7864" r="-1" b="7863"/>
          <a:stretch/>
        </p:blipFill>
        <p:spPr>
          <a:xfrm>
            <a:off x="-301" y="110618"/>
            <a:ext cx="12191695" cy="6857990"/>
          </a:xfrm>
          <a:prstGeom prst="rect">
            <a:avLst/>
          </a:prstGeom>
        </p:spPr>
      </p:pic>
      <p:sp>
        <p:nvSpPr>
          <p:cNvPr id="23" name="Rectangle 2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96BF7F6-1787-4FC8-9D82-4307C593E346}"/>
              </a:ext>
            </a:extLst>
          </p:cNvPr>
          <p:cNvSpPr txBox="1"/>
          <p:nvPr/>
        </p:nvSpPr>
        <p:spPr>
          <a:xfrm>
            <a:off x="1453896" y="604911"/>
            <a:ext cx="8773316" cy="461665"/>
          </a:xfrm>
          <a:prstGeom prst="rect">
            <a:avLst/>
          </a:prstGeom>
          <a:noFill/>
        </p:spPr>
        <p:txBody>
          <a:bodyPr wrap="square" rtlCol="0">
            <a:spAutoFit/>
          </a:bodyPr>
          <a:lstStyle/>
          <a:p>
            <a:r>
              <a:rPr lang="en-US" sz="2400" dirty="0"/>
              <a:t>2.Cancellation Reason By Airlines based on Average Distance</a:t>
            </a:r>
          </a:p>
        </p:txBody>
      </p:sp>
      <p:pic>
        <p:nvPicPr>
          <p:cNvPr id="5" name="Picture 4">
            <a:extLst>
              <a:ext uri="{FF2B5EF4-FFF2-40B4-BE49-F238E27FC236}">
                <a16:creationId xmlns:a16="http://schemas.microsoft.com/office/drawing/2014/main" id="{EA804739-8323-4FE8-A35E-7D948E899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95" y="1347029"/>
            <a:ext cx="12062499" cy="5194448"/>
          </a:xfrm>
          <a:prstGeom prst="rect">
            <a:avLst/>
          </a:prstGeom>
        </p:spPr>
      </p:pic>
    </p:spTree>
    <p:extLst>
      <p:ext uri="{BB962C8B-B14F-4D97-AF65-F5344CB8AC3E}">
        <p14:creationId xmlns:p14="http://schemas.microsoft.com/office/powerpoint/2010/main" val="40478272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3203</TotalTime>
  <Words>740</Words>
  <Application>Microsoft Office PowerPoint</Application>
  <PresentationFormat>Widescreen</PresentationFormat>
  <Paragraphs>92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Gill Sans MT</vt:lpstr>
      <vt:lpstr>Gallery</vt:lpstr>
      <vt:lpstr>       ENGINEERING ANALYTICS –II  2015 FLIGHT DELAYS &amp; CANCELLATIONS ”        eda &amp; FLIGHT DELAY PREDICITIONS   university of south florida , Tampa   </vt:lpstr>
      <vt:lpstr>Project idea </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ENGINEERING ANALYTICS –II  PROJECT PITCH ON  ”2015 FLIGHT DELAYS &amp; CANCELLATIONS ”</dc:title>
  <dc:creator>Sheetal Ramamoorthy</dc:creator>
  <cp:lastModifiedBy>Sheetal Ramamoorthy</cp:lastModifiedBy>
  <cp:revision>88</cp:revision>
  <dcterms:created xsi:type="dcterms:W3CDTF">2019-04-06T18:03:21Z</dcterms:created>
  <dcterms:modified xsi:type="dcterms:W3CDTF">2019-04-28T20:45:15Z</dcterms:modified>
</cp:coreProperties>
</file>