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0"/>
  </p:notesMasterIdLst>
  <p:sldIdLst>
    <p:sldId id="305" r:id="rId3"/>
    <p:sldId id="306" r:id="rId4"/>
    <p:sldId id="307" r:id="rId5"/>
    <p:sldId id="308" r:id="rId6"/>
    <p:sldId id="310" r:id="rId7"/>
    <p:sldId id="309" r:id="rId8"/>
    <p:sldId id="257" r:id="rId9"/>
    <p:sldId id="273" r:id="rId10"/>
    <p:sldId id="263" r:id="rId11"/>
    <p:sldId id="259" r:id="rId12"/>
    <p:sldId id="260" r:id="rId13"/>
    <p:sldId id="262" r:id="rId14"/>
    <p:sldId id="269" r:id="rId15"/>
    <p:sldId id="303" r:id="rId16"/>
    <p:sldId id="297" r:id="rId17"/>
    <p:sldId id="275" r:id="rId18"/>
    <p:sldId id="300" r:id="rId19"/>
    <p:sldId id="274" r:id="rId20"/>
    <p:sldId id="301" r:id="rId21"/>
    <p:sldId id="298" r:id="rId22"/>
    <p:sldId id="278" r:id="rId23"/>
    <p:sldId id="271" r:id="rId24"/>
    <p:sldId id="279" r:id="rId25"/>
    <p:sldId id="302" r:id="rId26"/>
    <p:sldId id="280" r:id="rId27"/>
    <p:sldId id="299"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31" autoAdjust="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9189E-87FD-4872-856E-9E755854D8A1}" type="datetimeFigureOut">
              <a:rPr lang="en-US" smtClean="0"/>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EFBB0-B6DA-437F-8BC0-FE87380A74C9}" type="slidenum">
              <a:rPr lang="en-US" smtClean="0"/>
              <a:t>‹#›</a:t>
            </a:fld>
            <a:endParaRPr lang="en-US"/>
          </a:p>
        </p:txBody>
      </p:sp>
    </p:spTree>
    <p:extLst>
      <p:ext uri="{BB962C8B-B14F-4D97-AF65-F5344CB8AC3E}">
        <p14:creationId xmlns:p14="http://schemas.microsoft.com/office/powerpoint/2010/main" val="2171168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A2A08C0-E73E-4675-A673-C9C0EB2F4D7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23892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A2A08C0-E73E-4675-A673-C9C0EB2F4D7A}"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23822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Clustering: In clustering you group(cluster) the data based on some variables into some number of groups (cluster). Classification: In classification, you have certain groups &amp; you want to know how different variables are related to the groups.</a:t>
            </a:r>
            <a:endParaRPr lang="en-IN" sz="1200" dirty="0"/>
          </a:p>
        </p:txBody>
      </p:sp>
      <p:sp>
        <p:nvSpPr>
          <p:cNvPr id="4" name="Slide Number Placeholder 3"/>
          <p:cNvSpPr>
            <a:spLocks noGrp="1"/>
          </p:cNvSpPr>
          <p:nvPr>
            <p:ph type="sldNum" sz="quarter" idx="10"/>
          </p:nvPr>
        </p:nvSpPr>
        <p:spPr/>
        <p:txBody>
          <a:bodyPr/>
          <a:lstStyle/>
          <a:p>
            <a:fld id="{1D4EFBB0-B6DA-437F-8BC0-FE87380A74C9}" type="slidenum">
              <a:rPr lang="en-US" smtClean="0"/>
              <a:t>10</a:t>
            </a:fld>
            <a:endParaRPr lang="en-US"/>
          </a:p>
        </p:txBody>
      </p:sp>
    </p:spTree>
    <p:extLst>
      <p:ext uri="{BB962C8B-B14F-4D97-AF65-F5344CB8AC3E}">
        <p14:creationId xmlns:p14="http://schemas.microsoft.com/office/powerpoint/2010/main" val="3072134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4EFBB0-B6DA-437F-8BC0-FE87380A74C9}" type="slidenum">
              <a:rPr lang="en-US" smtClean="0"/>
              <a:t>11</a:t>
            </a:fld>
            <a:endParaRPr lang="en-US"/>
          </a:p>
        </p:txBody>
      </p:sp>
    </p:spTree>
    <p:extLst>
      <p:ext uri="{BB962C8B-B14F-4D97-AF65-F5344CB8AC3E}">
        <p14:creationId xmlns:p14="http://schemas.microsoft.com/office/powerpoint/2010/main" val="330828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4EFBB0-B6DA-437F-8BC0-FE87380A74C9}" type="slidenum">
              <a:rPr lang="en-US" smtClean="0"/>
              <a:t>17</a:t>
            </a:fld>
            <a:endParaRPr lang="en-US"/>
          </a:p>
        </p:txBody>
      </p:sp>
    </p:spTree>
    <p:extLst>
      <p:ext uri="{BB962C8B-B14F-4D97-AF65-F5344CB8AC3E}">
        <p14:creationId xmlns:p14="http://schemas.microsoft.com/office/powerpoint/2010/main" val="1771692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1.4142</a:t>
            </a:r>
          </a:p>
        </p:txBody>
      </p:sp>
      <p:sp>
        <p:nvSpPr>
          <p:cNvPr id="4" name="Slide Number Placeholder 3"/>
          <p:cNvSpPr>
            <a:spLocks noGrp="1"/>
          </p:cNvSpPr>
          <p:nvPr>
            <p:ph type="sldNum" sz="quarter" idx="10"/>
          </p:nvPr>
        </p:nvSpPr>
        <p:spPr/>
        <p:txBody>
          <a:bodyPr/>
          <a:lstStyle/>
          <a:p>
            <a:fld id="{1D4EFBB0-B6DA-437F-8BC0-FE87380A74C9}" type="slidenum">
              <a:rPr lang="en-US" smtClean="0"/>
              <a:t>20</a:t>
            </a:fld>
            <a:endParaRPr lang="en-US"/>
          </a:p>
        </p:txBody>
      </p:sp>
    </p:spTree>
    <p:extLst>
      <p:ext uri="{BB962C8B-B14F-4D97-AF65-F5344CB8AC3E}">
        <p14:creationId xmlns:p14="http://schemas.microsoft.com/office/powerpoint/2010/main" val="874952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4EFBB0-B6DA-437F-8BC0-FE87380A74C9}" type="slidenum">
              <a:rPr lang="en-US" smtClean="0"/>
              <a:t>24</a:t>
            </a:fld>
            <a:endParaRPr lang="en-US"/>
          </a:p>
        </p:txBody>
      </p:sp>
    </p:spTree>
    <p:extLst>
      <p:ext uri="{BB962C8B-B14F-4D97-AF65-F5344CB8AC3E}">
        <p14:creationId xmlns:p14="http://schemas.microsoft.com/office/powerpoint/2010/main" val="180056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gamsolutions.com/"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gamsolutions.com/"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E836E9-A7A3-4CE4-A548-AA5B6F2316E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178678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836E9-A7A3-4CE4-A548-AA5B6F2316E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135713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836E9-A7A3-4CE4-A548-AA5B6F2316E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22860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7949"/>
          <a:stretch/>
        </p:blipFill>
        <p:spPr>
          <a:xfrm>
            <a:off x="1" y="0"/>
            <a:ext cx="12192000" cy="6858000"/>
          </a:xfrm>
          <a:prstGeom prst="rect">
            <a:avLst/>
          </a:prstGeom>
        </p:spPr>
      </p:pic>
      <p:sp>
        <p:nvSpPr>
          <p:cNvPr id="8" name="Rectangle 7"/>
          <p:cNvSpPr/>
          <p:nvPr userDrawn="1"/>
        </p:nvSpPr>
        <p:spPr>
          <a:xfrm>
            <a:off x="1" y="4038600"/>
            <a:ext cx="12192000" cy="1981200"/>
          </a:xfrm>
          <a:prstGeom prst="rect">
            <a:avLst/>
          </a:prstGeom>
          <a:solidFill>
            <a:srgbClr val="28AA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9" name="Text Box 7"/>
          <p:cNvSpPr txBox="1">
            <a:spLocks noChangeArrowheads="1"/>
          </p:cNvSpPr>
          <p:nvPr userDrawn="1"/>
        </p:nvSpPr>
        <p:spPr bwMode="auto">
          <a:xfrm>
            <a:off x="17992" y="6668772"/>
            <a:ext cx="1506008" cy="189228"/>
          </a:xfrm>
          <a:prstGeom prst="rect">
            <a:avLst/>
          </a:prstGeom>
          <a:noFill/>
          <a:ln>
            <a:noFill/>
          </a:ln>
        </p:spPr>
        <p:txBody>
          <a:bodyPr wrap="square"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a:solidFill>
                  <a:schemeClr val="tx1">
                    <a:lumMod val="50000"/>
                    <a:lumOff val="50000"/>
                  </a:schemeClr>
                </a:solidFill>
                <a:latin typeface="Century Gothic" pitchFamily="34" charset="0"/>
              </a:rPr>
              <a:t>Private &amp; Confidential</a:t>
            </a:r>
          </a:p>
        </p:txBody>
      </p:sp>
      <p:sp>
        <p:nvSpPr>
          <p:cNvPr id="10" name="Title 1"/>
          <p:cNvSpPr>
            <a:spLocks noGrp="1"/>
          </p:cNvSpPr>
          <p:nvPr>
            <p:ph type="ctrTitle"/>
          </p:nvPr>
        </p:nvSpPr>
        <p:spPr>
          <a:xfrm>
            <a:off x="3" y="4038606"/>
            <a:ext cx="12191997" cy="1981195"/>
          </a:xfrm>
        </p:spPr>
        <p:txBody>
          <a:bodyPr anchor="t">
            <a:normAutofit/>
          </a:bodyPr>
          <a:lstStyle>
            <a:lvl1pPr algn="l">
              <a:defRPr sz="3200" b="1">
                <a:solidFill>
                  <a:schemeClr val="bg1"/>
                </a:solidFill>
                <a:latin typeface="Century Gothic" pitchFamily="34" charset="0"/>
              </a:defRPr>
            </a:lvl1pPr>
          </a:lstStyle>
          <a:p>
            <a:r>
              <a:rPr lang="en-US" dirty="0"/>
              <a:t>Click to edit Master title style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3850" y="76201"/>
            <a:ext cx="2640299" cy="889203"/>
          </a:xfrm>
          <a:prstGeom prst="rect">
            <a:avLst/>
          </a:prstGeom>
        </p:spPr>
      </p:pic>
    </p:spTree>
    <p:extLst>
      <p:ext uri="{BB962C8B-B14F-4D97-AF65-F5344CB8AC3E}">
        <p14:creationId xmlns:p14="http://schemas.microsoft.com/office/powerpoint/2010/main" val="1429938389"/>
      </p:ext>
    </p:extLst>
  </p:cSld>
  <p:clrMapOvr>
    <a:masterClrMapping/>
  </p:clrMapOvr>
  <p:transition>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7949"/>
          <a:stretch/>
        </p:blipFill>
        <p:spPr>
          <a:xfrm>
            <a:off x="1" y="0"/>
            <a:ext cx="12192000" cy="6858000"/>
          </a:xfrm>
          <a:prstGeom prst="rect">
            <a:avLst/>
          </a:prstGeom>
        </p:spPr>
      </p:pic>
      <p:sp>
        <p:nvSpPr>
          <p:cNvPr id="8" name="Rectangle 7"/>
          <p:cNvSpPr/>
          <p:nvPr userDrawn="1"/>
        </p:nvSpPr>
        <p:spPr>
          <a:xfrm>
            <a:off x="1" y="4038600"/>
            <a:ext cx="12192000" cy="1981200"/>
          </a:xfrm>
          <a:prstGeom prst="rect">
            <a:avLst/>
          </a:prstGeom>
          <a:solidFill>
            <a:srgbClr val="28AA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9" name="Text Box 7"/>
          <p:cNvSpPr txBox="1">
            <a:spLocks noChangeArrowheads="1"/>
          </p:cNvSpPr>
          <p:nvPr userDrawn="1"/>
        </p:nvSpPr>
        <p:spPr bwMode="auto">
          <a:xfrm>
            <a:off x="17992" y="6668772"/>
            <a:ext cx="1506008" cy="189228"/>
          </a:xfrm>
          <a:prstGeom prst="rect">
            <a:avLst/>
          </a:prstGeom>
          <a:noFill/>
          <a:ln>
            <a:noFill/>
          </a:ln>
        </p:spPr>
        <p:txBody>
          <a:bodyPr wrap="square"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a:solidFill>
                  <a:schemeClr val="tx1">
                    <a:lumMod val="50000"/>
                    <a:lumOff val="50000"/>
                  </a:schemeClr>
                </a:solidFill>
                <a:latin typeface="Century Gothic" pitchFamily="34" charset="0"/>
              </a:rPr>
              <a:t>Private &amp; Confidential</a:t>
            </a:r>
          </a:p>
        </p:txBody>
      </p:sp>
      <p:sp>
        <p:nvSpPr>
          <p:cNvPr id="10" name="Title 1"/>
          <p:cNvSpPr>
            <a:spLocks noGrp="1"/>
          </p:cNvSpPr>
          <p:nvPr>
            <p:ph type="ctrTitle"/>
          </p:nvPr>
        </p:nvSpPr>
        <p:spPr>
          <a:xfrm>
            <a:off x="3" y="4038606"/>
            <a:ext cx="12191997" cy="1981195"/>
          </a:xfrm>
        </p:spPr>
        <p:txBody>
          <a:bodyPr anchor="t">
            <a:normAutofit/>
          </a:bodyPr>
          <a:lstStyle>
            <a:lvl1pPr algn="l">
              <a:defRPr sz="3200" b="1">
                <a:solidFill>
                  <a:schemeClr val="bg1"/>
                </a:solidFill>
                <a:latin typeface="Century Gothic" pitchFamily="34" charset="0"/>
              </a:defRPr>
            </a:lvl1pPr>
          </a:lstStyle>
          <a:p>
            <a:r>
              <a:rPr lang="en-US" dirty="0"/>
              <a:t>Click to edit Master title style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3850" y="76201"/>
            <a:ext cx="2640299" cy="889203"/>
          </a:xfrm>
          <a:prstGeom prst="rect">
            <a:avLst/>
          </a:prstGeom>
        </p:spPr>
      </p:pic>
    </p:spTree>
    <p:extLst>
      <p:ext uri="{BB962C8B-B14F-4D97-AF65-F5344CB8AC3E}">
        <p14:creationId xmlns:p14="http://schemas.microsoft.com/office/powerpoint/2010/main" val="2076489773"/>
      </p:ext>
    </p:extLst>
  </p:cSld>
  <p:clrMapOvr>
    <a:masterClrMapping/>
  </p:clrMapOvr>
  <p:transition>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3" cy="762000"/>
          </a:xfrm>
        </p:spPr>
        <p:txBody>
          <a:bodyPr>
            <a:normAutofit/>
          </a:bodyPr>
          <a:lstStyle>
            <a:lvl1pPr algn="l">
              <a:defRPr sz="2800">
                <a:latin typeface="Century Gothic" pitchFamily="34" charset="0"/>
              </a:defRPr>
            </a:lvl1pPr>
          </a:lstStyle>
          <a:p>
            <a:r>
              <a:rPr lang="en-US" dirty="0"/>
              <a:t>Click to edit Master title style</a:t>
            </a:r>
          </a:p>
        </p:txBody>
      </p:sp>
      <p:sp>
        <p:nvSpPr>
          <p:cNvPr id="3" name="Content Placeholder 2"/>
          <p:cNvSpPr>
            <a:spLocks noGrp="1"/>
          </p:cNvSpPr>
          <p:nvPr>
            <p:ph idx="1"/>
          </p:nvPr>
        </p:nvSpPr>
        <p:spPr>
          <a:xfrm>
            <a:off x="1" y="1295400"/>
            <a:ext cx="12192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txBox="1">
            <a:spLocks/>
          </p:cNvSpPr>
          <p:nvPr userDrawn="1"/>
        </p:nvSpPr>
        <p:spPr>
          <a:xfrm>
            <a:off x="5740400" y="6492881"/>
            <a:ext cx="711201"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E5653-66D9-46A2-9EAE-1238583AACF0}" type="slidenum">
              <a:rPr lang="en-US" sz="1200" smtClean="0"/>
              <a:pPr algn="ctr"/>
              <a:t>‹#›</a:t>
            </a:fld>
            <a:endParaRPr lang="en-US" sz="1200" dirty="0"/>
          </a:p>
        </p:txBody>
      </p:sp>
      <p:pic>
        <p:nvPicPr>
          <p:cNvPr id="11" name="Picture 3" descr="C:\Users\prashant.d2\Desktop\Graphic1.png"/>
          <p:cNvPicPr>
            <a:picLocks noChangeAspect="1" noChangeArrowheads="1"/>
          </p:cNvPicPr>
          <p:nvPr userDrawn="1"/>
        </p:nvPicPr>
        <p:blipFill>
          <a:blip r:embed="rId2" cstate="print"/>
          <a:srcRect/>
          <a:stretch>
            <a:fillRect/>
          </a:stretch>
        </p:blipFill>
        <p:spPr bwMode="auto">
          <a:xfrm>
            <a:off x="10769604" y="6380560"/>
            <a:ext cx="1397000" cy="458390"/>
          </a:xfrm>
          <a:prstGeom prst="rect">
            <a:avLst/>
          </a:prstGeom>
          <a:noFill/>
        </p:spPr>
      </p:pic>
    </p:spTree>
    <p:extLst>
      <p:ext uri="{BB962C8B-B14F-4D97-AF65-F5344CB8AC3E}">
        <p14:creationId xmlns:p14="http://schemas.microsoft.com/office/powerpoint/2010/main" val="2651313749"/>
      </p:ext>
    </p:extLst>
  </p:cSld>
  <p:clrMapOvr>
    <a:masterClrMapping/>
  </p:clrMapOvr>
  <p:transition>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3" name="Picture 3" descr="C:\Users\prashant.d2\Desktop\Graphic1.png"/>
          <p:cNvPicPr>
            <a:picLocks noChangeAspect="1" noChangeArrowheads="1"/>
          </p:cNvPicPr>
          <p:nvPr userDrawn="1"/>
        </p:nvPicPr>
        <p:blipFill>
          <a:blip r:embed="rId2" cstate="print"/>
          <a:srcRect/>
          <a:stretch>
            <a:fillRect/>
          </a:stretch>
        </p:blipFill>
        <p:spPr bwMode="auto">
          <a:xfrm>
            <a:off x="10769604" y="6380560"/>
            <a:ext cx="1397000" cy="458390"/>
          </a:xfrm>
          <a:prstGeom prst="rect">
            <a:avLst/>
          </a:prstGeom>
          <a:noFill/>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2324100"/>
            <a:ext cx="12192000" cy="2209800"/>
          </a:xfrm>
          <a:prstGeom prst="rect">
            <a:avLst/>
          </a:prstGeom>
        </p:spPr>
      </p:pic>
      <p:sp>
        <p:nvSpPr>
          <p:cNvPr id="12" name="Rectangle 11"/>
          <p:cNvSpPr/>
          <p:nvPr userDrawn="1"/>
        </p:nvSpPr>
        <p:spPr>
          <a:xfrm>
            <a:off x="1" y="2327665"/>
            <a:ext cx="12192000" cy="2202670"/>
          </a:xfrm>
          <a:prstGeom prst="rect">
            <a:avLst/>
          </a:prstGeom>
          <a:solidFill>
            <a:srgbClr val="28AAE1">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7" name="Title 2"/>
          <p:cNvSpPr>
            <a:spLocks noGrp="1"/>
          </p:cNvSpPr>
          <p:nvPr>
            <p:ph type="title" hasCustomPrompt="1"/>
          </p:nvPr>
        </p:nvSpPr>
        <p:spPr>
          <a:xfrm>
            <a:off x="12699" y="3087781"/>
            <a:ext cx="12166600" cy="682441"/>
          </a:xfrm>
        </p:spPr>
        <p:txBody>
          <a:bodyPr>
            <a:normAutofit/>
          </a:bodyPr>
          <a:lstStyle>
            <a:lvl1pPr>
              <a:defRPr sz="3200" b="0" baseline="0">
                <a:solidFill>
                  <a:schemeClr val="bg1"/>
                </a:solidFill>
              </a:defRPr>
            </a:lvl1pPr>
          </a:lstStyle>
          <a:p>
            <a:r>
              <a:rPr lang="en-US" sz="3600" b="1" dirty="0">
                <a:solidFill>
                  <a:srgbClr val="282364"/>
                </a:solidFill>
                <a:ea typeface="+mn-ea"/>
                <a:cs typeface="Myriad Pro Light"/>
              </a:rPr>
              <a:t>Click to add title</a:t>
            </a:r>
          </a:p>
        </p:txBody>
      </p:sp>
    </p:spTree>
    <p:extLst>
      <p:ext uri="{BB962C8B-B14F-4D97-AF65-F5344CB8AC3E}">
        <p14:creationId xmlns:p14="http://schemas.microsoft.com/office/powerpoint/2010/main" val="895586389"/>
      </p:ext>
    </p:extLst>
  </p:cSld>
  <p:clrMapOvr>
    <a:masterClrMapping/>
  </p:clrMapOvr>
  <p:transition>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
        <p:nvSpPr>
          <p:cNvPr id="12" name="Rectangle 11"/>
          <p:cNvSpPr/>
          <p:nvPr userDrawn="1"/>
        </p:nvSpPr>
        <p:spPr>
          <a:xfrm>
            <a:off x="1" y="4038600"/>
            <a:ext cx="12192000" cy="2202670"/>
          </a:xfrm>
          <a:prstGeom prst="rect">
            <a:avLst/>
          </a:prstGeom>
          <a:solidFill>
            <a:srgbClr val="28AAE1">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5" name="Text Box 11"/>
          <p:cNvSpPr txBox="1">
            <a:spLocks noChangeArrowheads="1"/>
          </p:cNvSpPr>
          <p:nvPr userDrawn="1"/>
        </p:nvSpPr>
        <p:spPr bwMode="auto">
          <a:xfrm>
            <a:off x="3759201" y="6477006"/>
            <a:ext cx="4559829" cy="246221"/>
          </a:xfrm>
          <a:prstGeom prst="rect">
            <a:avLst/>
          </a:prstGeom>
          <a:noFill/>
          <a:ln w="9525">
            <a:noFill/>
            <a:miter lim="800000"/>
            <a:headEnd/>
            <a:tailEnd/>
          </a:ln>
        </p:spPr>
        <p:txBody>
          <a:bodyPr wrap="square">
            <a:spAutoFit/>
          </a:bodyPr>
          <a:lstStyle/>
          <a:p>
            <a:pPr algn="ctr"/>
            <a:r>
              <a:rPr lang="en-IN" sz="1000" b="0" dirty="0">
                <a:latin typeface="Century Gothic" pitchFamily="34" charset="0"/>
                <a:cs typeface="Segoe UI Semilight" pitchFamily="34" charset="0"/>
                <a:hlinkClick r:id="rId2"/>
              </a:rPr>
              <a:t>www.ugamsolutions.com</a:t>
            </a:r>
            <a:r>
              <a:rPr lang="en-IN" sz="1000" b="0" baseline="0" dirty="0">
                <a:latin typeface="Century Gothic" pitchFamily="34" charset="0"/>
                <a:cs typeface="Segoe UI Semilight" pitchFamily="34" charset="0"/>
              </a:rPr>
              <a:t> </a:t>
            </a:r>
            <a:r>
              <a:rPr lang="en-IN" sz="1000" b="0" dirty="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33" name="Picture 3" descr="C:\Users\prashant.d2\Desktop\Graphic1.png"/>
          <p:cNvPicPr>
            <a:picLocks noChangeAspect="1" noChangeArrowheads="1"/>
          </p:cNvPicPr>
          <p:nvPr userDrawn="1"/>
        </p:nvPicPr>
        <p:blipFill>
          <a:blip r:embed="rId3" cstate="print"/>
          <a:srcRect/>
          <a:stretch>
            <a:fillRect/>
          </a:stretch>
        </p:blipFill>
        <p:spPr bwMode="auto">
          <a:xfrm>
            <a:off x="58058" y="34504"/>
            <a:ext cx="2786746" cy="914400"/>
          </a:xfrm>
          <a:prstGeom prst="rect">
            <a:avLst/>
          </a:prstGeom>
          <a:noFill/>
        </p:spPr>
      </p:pic>
      <p:sp>
        <p:nvSpPr>
          <p:cNvPr id="14" name="TextBox 13"/>
          <p:cNvSpPr txBox="1"/>
          <p:nvPr userDrawn="1"/>
        </p:nvSpPr>
        <p:spPr>
          <a:xfrm>
            <a:off x="21094" y="4053008"/>
            <a:ext cx="12170909" cy="1169551"/>
          </a:xfrm>
          <a:prstGeom prst="rect">
            <a:avLst/>
          </a:prstGeom>
          <a:noFill/>
        </p:spPr>
        <p:txBody>
          <a:bodyPr wrap="square" rtlCol="0">
            <a:spAutoFit/>
          </a:bodyPr>
          <a:lstStyle/>
          <a:p>
            <a:pPr algn="just"/>
            <a:r>
              <a:rPr lang="en-US" sz="1400" kern="1200" baseline="0" dirty="0">
                <a:solidFill>
                  <a:schemeClr val="bg1"/>
                </a:solidFill>
                <a:latin typeface="Century Gothic" pitchFamily="34" charset="0"/>
                <a:ea typeface="+mn-ea"/>
                <a:cs typeface="+mn-cs"/>
              </a:rPr>
              <a:t>Ugam is a global leader in managed analytics that helps retailers, brands and market research firms transform big data into valuable insights. The company’s unique managed services offering combines a proprietary big data technology platform with deep domain knowledge and analytics expertise to empower clients to make decisions that improve their business. </a:t>
            </a:r>
            <a:r>
              <a:rPr lang="en-US" sz="1400" b="1" kern="1200" baseline="0" dirty="0">
                <a:solidFill>
                  <a:schemeClr val="bg1"/>
                </a:solidFill>
                <a:latin typeface="Century Gothic" pitchFamily="34" charset="0"/>
                <a:ea typeface="+mn-ea"/>
                <a:cs typeface="+mn-cs"/>
              </a:rPr>
              <a:t>Five of the top ten biggest US retailers, many of the world’s largest brands and online marketplaces, and 13 of the top 25 market research firms </a:t>
            </a:r>
            <a:r>
              <a:rPr lang="en-US" sz="1400" kern="1200" baseline="0" dirty="0">
                <a:solidFill>
                  <a:schemeClr val="bg1"/>
                </a:solidFill>
                <a:latin typeface="Century Gothic" pitchFamily="34" charset="0"/>
                <a:ea typeface="+mn-ea"/>
                <a:cs typeface="+mn-cs"/>
              </a:rPr>
              <a:t>work with Ugam because of its ability to deliver high-quality insights with unmatched customer experience.</a:t>
            </a:r>
          </a:p>
        </p:txBody>
      </p:sp>
      <p:sp>
        <p:nvSpPr>
          <p:cNvPr id="16" name="Text Box 11"/>
          <p:cNvSpPr txBox="1">
            <a:spLocks noChangeArrowheads="1"/>
          </p:cNvSpPr>
          <p:nvPr userDrawn="1"/>
        </p:nvSpPr>
        <p:spPr bwMode="auto">
          <a:xfrm>
            <a:off x="2401" y="5795705"/>
            <a:ext cx="4559829" cy="307777"/>
          </a:xfrm>
          <a:prstGeom prst="rect">
            <a:avLst/>
          </a:prstGeom>
          <a:noFill/>
          <a:ln w="9525">
            <a:noFill/>
            <a:miter lim="800000"/>
            <a:headEnd/>
            <a:tailEnd/>
          </a:ln>
        </p:spPr>
        <p:txBody>
          <a:bodyPr wrap="square">
            <a:spAutoFit/>
          </a:bodyPr>
          <a:lstStyle/>
          <a:p>
            <a:pPr algn="just"/>
            <a:r>
              <a:rPr lang="en-IN" sz="1400" b="0" dirty="0">
                <a:solidFill>
                  <a:schemeClr val="bg1"/>
                </a:solidFill>
                <a:latin typeface="Century Gothic" pitchFamily="34" charset="0"/>
                <a:cs typeface="Segoe UI Semilight" pitchFamily="34" charset="0"/>
              </a:rPr>
              <a:t>For more information, contact:</a:t>
            </a:r>
            <a:endParaRPr lang="en-US" sz="1400" b="0" dirty="0">
              <a:solidFill>
                <a:schemeClr val="bg1"/>
              </a:solidFill>
              <a:latin typeface="Century Gothic" pitchFamily="34" charset="0"/>
              <a:cs typeface="Segoe UI Semilight" pitchFamily="34" charset="0"/>
            </a:endParaRPr>
          </a:p>
        </p:txBody>
      </p:sp>
      <p:sp>
        <p:nvSpPr>
          <p:cNvPr id="20" name="Text Box 11"/>
          <p:cNvSpPr txBox="1">
            <a:spLocks noChangeArrowheads="1"/>
          </p:cNvSpPr>
          <p:nvPr userDrawn="1"/>
        </p:nvSpPr>
        <p:spPr bwMode="auto">
          <a:xfrm>
            <a:off x="3612091" y="5791201"/>
            <a:ext cx="3398313" cy="307777"/>
          </a:xfrm>
          <a:prstGeom prst="rect">
            <a:avLst/>
          </a:prstGeom>
          <a:noFill/>
          <a:ln w="9525">
            <a:noFill/>
            <a:miter lim="800000"/>
            <a:headEnd/>
            <a:tailEnd/>
          </a:ln>
        </p:spPr>
        <p:txBody>
          <a:bodyPr wrap="square">
            <a:spAutoFit/>
          </a:bodyPr>
          <a:lstStyle/>
          <a:p>
            <a:pPr>
              <a:defRPr/>
            </a:pPr>
            <a:r>
              <a:rPr lang="en-US" sz="1400" i="1" u="sng" dirty="0">
                <a:solidFill>
                  <a:schemeClr val="bg1"/>
                </a:solidFill>
                <a:latin typeface="Century Gothic" charset="0"/>
              </a:rPr>
              <a:t>sales@ugamsolutions.com</a:t>
            </a:r>
            <a:r>
              <a:rPr lang="en-US" sz="1400" dirty="0">
                <a:solidFill>
                  <a:schemeClr val="bg1"/>
                </a:solidFill>
                <a:latin typeface="Century Gothic" charset="0"/>
              </a:rPr>
              <a:t>   </a:t>
            </a:r>
          </a:p>
        </p:txBody>
      </p:sp>
    </p:spTree>
    <p:extLst>
      <p:ext uri="{BB962C8B-B14F-4D97-AF65-F5344CB8AC3E}">
        <p14:creationId xmlns:p14="http://schemas.microsoft.com/office/powerpoint/2010/main" val="2497079177"/>
      </p:ext>
    </p:extLst>
  </p:cSld>
  <p:clrMapOvr>
    <a:masterClrMapping/>
  </p:clrMapOvr>
  <p:transition>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
        <p:nvSpPr>
          <p:cNvPr id="9" name="Rectangle 8"/>
          <p:cNvSpPr/>
          <p:nvPr userDrawn="1"/>
        </p:nvSpPr>
        <p:spPr>
          <a:xfrm>
            <a:off x="1" y="4038600"/>
            <a:ext cx="12192000" cy="2202670"/>
          </a:xfrm>
          <a:prstGeom prst="rect">
            <a:avLst/>
          </a:prstGeom>
          <a:solidFill>
            <a:srgbClr val="28AAE1">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5" name="Text Box 11"/>
          <p:cNvSpPr txBox="1">
            <a:spLocks noChangeArrowheads="1"/>
          </p:cNvSpPr>
          <p:nvPr userDrawn="1"/>
        </p:nvSpPr>
        <p:spPr bwMode="auto">
          <a:xfrm>
            <a:off x="3759201" y="6477006"/>
            <a:ext cx="4559829" cy="246221"/>
          </a:xfrm>
          <a:prstGeom prst="rect">
            <a:avLst/>
          </a:prstGeom>
          <a:noFill/>
          <a:ln w="9525">
            <a:noFill/>
            <a:miter lim="800000"/>
            <a:headEnd/>
            <a:tailEnd/>
          </a:ln>
        </p:spPr>
        <p:txBody>
          <a:bodyPr wrap="square">
            <a:spAutoFit/>
          </a:bodyPr>
          <a:lstStyle/>
          <a:p>
            <a:pPr algn="ctr"/>
            <a:r>
              <a:rPr lang="en-IN" sz="1000" b="0" dirty="0">
                <a:latin typeface="Century Gothic" pitchFamily="34" charset="0"/>
                <a:cs typeface="Segoe UI Semilight" pitchFamily="34" charset="0"/>
                <a:hlinkClick r:id="rId2"/>
              </a:rPr>
              <a:t>www.ugamsolutions.com</a:t>
            </a:r>
            <a:r>
              <a:rPr lang="en-IN" sz="1000" b="0" baseline="0" dirty="0">
                <a:latin typeface="Century Gothic" pitchFamily="34" charset="0"/>
                <a:cs typeface="Segoe UI Semilight" pitchFamily="34" charset="0"/>
              </a:rPr>
              <a:t> </a:t>
            </a:r>
            <a:r>
              <a:rPr lang="en-IN" sz="1000" b="0" dirty="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33" name="Picture 3" descr="C:\Users\prashant.d2\Desktop\Graphic1.png"/>
          <p:cNvPicPr>
            <a:picLocks noChangeAspect="1" noChangeArrowheads="1"/>
          </p:cNvPicPr>
          <p:nvPr userDrawn="1"/>
        </p:nvPicPr>
        <p:blipFill>
          <a:blip r:embed="rId3" cstate="print"/>
          <a:srcRect/>
          <a:stretch>
            <a:fillRect/>
          </a:stretch>
        </p:blipFill>
        <p:spPr bwMode="auto">
          <a:xfrm>
            <a:off x="58058" y="34504"/>
            <a:ext cx="2786746" cy="914400"/>
          </a:xfrm>
          <a:prstGeom prst="rect">
            <a:avLst/>
          </a:prstGeom>
          <a:noFill/>
        </p:spPr>
      </p:pic>
      <p:sp>
        <p:nvSpPr>
          <p:cNvPr id="8" name="TextBox 7"/>
          <p:cNvSpPr txBox="1"/>
          <p:nvPr userDrawn="1"/>
        </p:nvSpPr>
        <p:spPr>
          <a:xfrm>
            <a:off x="21094" y="4053007"/>
            <a:ext cx="12170909" cy="1231106"/>
          </a:xfrm>
          <a:prstGeom prst="rect">
            <a:avLst/>
          </a:prstGeom>
          <a:noFill/>
        </p:spPr>
        <p:txBody>
          <a:bodyPr wrap="square" rtlCol="0">
            <a:spAutoFit/>
          </a:bodyPr>
          <a:lstStyle/>
          <a:p>
            <a:pPr algn="just"/>
            <a:r>
              <a:rPr lang="en-IN" sz="1800" b="1" kern="1200" baseline="0" dirty="0">
                <a:solidFill>
                  <a:schemeClr val="bg1"/>
                </a:solidFill>
                <a:latin typeface="Century Gothic" panose="020B0502020202020204" pitchFamily="34" charset="0"/>
                <a:ea typeface="+mn-ea"/>
                <a:cs typeface="+mn-cs"/>
              </a:rPr>
              <a:t>Disclaimer:</a:t>
            </a:r>
          </a:p>
          <a:p>
            <a:pPr algn="just"/>
            <a:endParaRPr lang="en-IN" sz="1400" kern="1200" baseline="0" dirty="0">
              <a:solidFill>
                <a:schemeClr val="bg1"/>
              </a:solidFill>
              <a:latin typeface="Century Gothic" pitchFamily="34" charset="0"/>
              <a:ea typeface="+mn-ea"/>
              <a:cs typeface="+mn-cs"/>
            </a:endParaRPr>
          </a:p>
          <a:p>
            <a:pPr algn="just"/>
            <a:r>
              <a:rPr lang="en-IN" sz="1400" kern="1200" baseline="0" dirty="0">
                <a:solidFill>
                  <a:schemeClr val="bg1"/>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chemeClr val="bg1"/>
              </a:solidFill>
              <a:latin typeface="Century Gothic" pitchFamily="34" charset="0"/>
              <a:cs typeface="Segoe UI Semilight" pitchFamily="34" charset="0"/>
            </a:endParaRPr>
          </a:p>
        </p:txBody>
      </p:sp>
    </p:spTree>
    <p:extLst>
      <p:ext uri="{BB962C8B-B14F-4D97-AF65-F5344CB8AC3E}">
        <p14:creationId xmlns:p14="http://schemas.microsoft.com/office/powerpoint/2010/main" val="1787910130"/>
      </p:ext>
    </p:extLst>
  </p:cSld>
  <p:clrMapOvr>
    <a:masterClrMapping/>
  </p:clrMapOvr>
  <p:transition>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E836E9-A7A3-4CE4-A548-AA5B6F2316E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32444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836E9-A7A3-4CE4-A548-AA5B6F2316E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198001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E836E9-A7A3-4CE4-A548-AA5B6F2316EE}"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96690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836E9-A7A3-4CE4-A548-AA5B6F2316EE}"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169164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836E9-A7A3-4CE4-A548-AA5B6F2316EE}"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370871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E836E9-A7A3-4CE4-A548-AA5B6F2316EE}"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393622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36E9-A7A3-4CE4-A548-AA5B6F2316EE}"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382201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E836E9-A7A3-4CE4-A548-AA5B6F2316EE}"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81599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E836E9-A7A3-4CE4-A548-AA5B6F2316EE}"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E77FB-B759-41A8-A777-59E29261647C}" type="slidenum">
              <a:rPr lang="en-US" smtClean="0"/>
              <a:t>‹#›</a:t>
            </a:fld>
            <a:endParaRPr lang="en-US"/>
          </a:p>
        </p:txBody>
      </p:sp>
    </p:spTree>
    <p:extLst>
      <p:ext uri="{BB962C8B-B14F-4D97-AF65-F5344CB8AC3E}">
        <p14:creationId xmlns:p14="http://schemas.microsoft.com/office/powerpoint/2010/main" val="415669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36E9-A7A3-4CE4-A548-AA5B6F2316EE}" type="datetimeFigureOut">
              <a:rPr lang="en-US" smtClean="0"/>
              <a:t>11/25/2021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E77FB-B759-41A8-A777-59E29261647C}" type="slidenum">
              <a:rPr lang="en-US" smtClean="0"/>
              <a:t>‹#›</a:t>
            </a:fld>
            <a:endParaRPr lang="en-US"/>
          </a:p>
        </p:txBody>
      </p:sp>
    </p:spTree>
    <p:extLst>
      <p:ext uri="{BB962C8B-B14F-4D97-AF65-F5344CB8AC3E}">
        <p14:creationId xmlns:p14="http://schemas.microsoft.com/office/powerpoint/2010/main" val="2161868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0"/>
            <a:ext cx="12192000"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 y="1282825"/>
            <a:ext cx="12234984"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7"/>
          <p:cNvSpPr txBox="1">
            <a:spLocks noChangeArrowheads="1"/>
          </p:cNvSpPr>
          <p:nvPr userDrawn="1"/>
        </p:nvSpPr>
        <p:spPr bwMode="auto">
          <a:xfrm>
            <a:off x="17992" y="6668772"/>
            <a:ext cx="1506008" cy="189228"/>
          </a:xfrm>
          <a:prstGeom prst="rect">
            <a:avLst/>
          </a:prstGeom>
          <a:noFill/>
          <a:ln>
            <a:noFill/>
          </a:ln>
        </p:spPr>
        <p:txBody>
          <a:bodyPr wrap="square"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a:solidFill>
                  <a:schemeClr val="tx1">
                    <a:lumMod val="50000"/>
                    <a:lumOff val="50000"/>
                  </a:schemeClr>
                </a:solidFill>
                <a:latin typeface="Century Gothic" pitchFamily="34" charset="0"/>
              </a:rPr>
              <a:t>Private &amp; Confidential</a:t>
            </a:r>
          </a:p>
        </p:txBody>
      </p:sp>
    </p:spTree>
    <p:extLst>
      <p:ext uri="{BB962C8B-B14F-4D97-AF65-F5344CB8AC3E}">
        <p14:creationId xmlns:p14="http://schemas.microsoft.com/office/powerpoint/2010/main" val="32725864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push dir="u"/>
  </p:transition>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4.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5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What is classification and segmentation?</a:t>
            </a:r>
            <a:br>
              <a:rPr lang="en-US" dirty="0"/>
            </a:br>
            <a:endParaRPr lang="en-US" dirty="0"/>
          </a:p>
        </p:txBody>
      </p:sp>
    </p:spTree>
    <p:extLst>
      <p:ext uri="{BB962C8B-B14F-4D97-AF65-F5344CB8AC3E}">
        <p14:creationId xmlns:p14="http://schemas.microsoft.com/office/powerpoint/2010/main" val="1429114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Re-cap: Classification</a:t>
            </a:r>
            <a:endParaRPr lang="en-US" dirty="0"/>
          </a:p>
        </p:txBody>
      </p:sp>
      <p:sp>
        <p:nvSpPr>
          <p:cNvPr id="3" name="Content Placeholder 2"/>
          <p:cNvSpPr>
            <a:spLocks noGrp="1"/>
          </p:cNvSpPr>
          <p:nvPr>
            <p:ph idx="1"/>
          </p:nvPr>
        </p:nvSpPr>
        <p:spPr>
          <a:xfrm>
            <a:off x="1" y="1050302"/>
            <a:ext cx="12192000" cy="5237375"/>
          </a:xfrm>
        </p:spPr>
        <p:txBody>
          <a:bodyPr>
            <a:normAutofit/>
          </a:bodyPr>
          <a:lstStyle/>
          <a:p>
            <a:pPr marL="457200" lvl="1" indent="0">
              <a:buNone/>
            </a:pPr>
            <a:r>
              <a:rPr lang="en-IN" sz="1600" b="1" dirty="0"/>
              <a:t>Classification (Supervised)</a:t>
            </a:r>
          </a:p>
          <a:p>
            <a:pPr marL="457200" lvl="1" indent="0">
              <a:buNone/>
            </a:pPr>
            <a:r>
              <a:rPr lang="en-IN" sz="1500" dirty="0"/>
              <a:t>	 – Is used to classify entities into pre-defined groups</a:t>
            </a:r>
          </a:p>
          <a:p>
            <a:pPr marL="457200" lvl="1" indent="0">
              <a:buNone/>
            </a:pPr>
            <a:r>
              <a:rPr lang="en-IN" sz="1500" dirty="0"/>
              <a:t>	 – Requires groups/features/classes to be pre-defined</a:t>
            </a:r>
          </a:p>
          <a:p>
            <a:pPr marL="457200" lvl="1" indent="0">
              <a:buNone/>
            </a:pPr>
            <a:r>
              <a:rPr lang="en-IN" sz="1500" dirty="0"/>
              <a:t> 	–  Is a supervised learning technique</a:t>
            </a:r>
          </a:p>
        </p:txBody>
      </p:sp>
      <p:pic>
        <p:nvPicPr>
          <p:cNvPr id="1030" name="Picture 6"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b="20956"/>
          <a:stretch/>
        </p:blipFill>
        <p:spPr bwMode="auto">
          <a:xfrm>
            <a:off x="1178827" y="2439495"/>
            <a:ext cx="2890253" cy="152303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b="22349"/>
          <a:stretch/>
        </p:blipFill>
        <p:spPr bwMode="auto">
          <a:xfrm>
            <a:off x="1142761" y="4856951"/>
            <a:ext cx="2962383" cy="156784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6" name="Picture 12" descr="Image result for size based classification"/>
          <p:cNvPicPr>
            <a:picLocks noChangeAspect="1" noChangeArrowheads="1"/>
          </p:cNvPicPr>
          <p:nvPr/>
        </p:nvPicPr>
        <p:blipFill rotWithShape="1">
          <a:blip r:embed="rId5">
            <a:extLst>
              <a:ext uri="{28A0092B-C50C-407E-A947-70E740481C1C}">
                <a14:useLocalDpi xmlns:a14="http://schemas.microsoft.com/office/drawing/2010/main" val="0"/>
              </a:ext>
            </a:extLst>
          </a:blip>
          <a:srcRect b="39230"/>
          <a:stretch/>
        </p:blipFill>
        <p:spPr bwMode="auto">
          <a:xfrm>
            <a:off x="7145017" y="4894684"/>
            <a:ext cx="3050543" cy="168129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18789" y="4236764"/>
            <a:ext cx="4091435" cy="307777"/>
          </a:xfrm>
          <a:prstGeom prst="rect">
            <a:avLst/>
          </a:prstGeom>
          <a:noFill/>
        </p:spPr>
        <p:txBody>
          <a:bodyPr wrap="square" rtlCol="0">
            <a:spAutoFit/>
          </a:bodyPr>
          <a:lstStyle/>
          <a:p>
            <a:r>
              <a:rPr lang="en-US" sz="1400" b="1" i="1" dirty="0">
                <a:latin typeface="Century Gothic" panose="020B0502020202020204" pitchFamily="34" charset="0"/>
              </a:rPr>
              <a:t>Can you group these items by color?</a:t>
            </a:r>
          </a:p>
        </p:txBody>
      </p:sp>
      <p:sp>
        <p:nvSpPr>
          <p:cNvPr id="11" name="TextBox 10"/>
          <p:cNvSpPr txBox="1"/>
          <p:nvPr/>
        </p:nvSpPr>
        <p:spPr>
          <a:xfrm>
            <a:off x="5987846" y="1052944"/>
            <a:ext cx="5801031" cy="1292662"/>
          </a:xfrm>
          <a:prstGeom prst="rect">
            <a:avLst/>
          </a:prstGeom>
          <a:noFill/>
        </p:spPr>
        <p:txBody>
          <a:bodyPr wrap="square" rtlCol="0">
            <a:spAutoFit/>
          </a:bodyPr>
          <a:lstStyle/>
          <a:p>
            <a:pPr lvl="1"/>
            <a:r>
              <a:rPr lang="en-IN" sz="1600" b="1" dirty="0">
                <a:latin typeface="Century Gothic" panose="020B0502020202020204" pitchFamily="34" charset="0"/>
              </a:rPr>
              <a:t>Clustering (Unsupervised)</a:t>
            </a:r>
          </a:p>
          <a:p>
            <a:pPr marL="973138" lvl="1" indent="-176213"/>
            <a:r>
              <a:rPr lang="en-IN" sz="1500" dirty="0"/>
              <a:t> </a:t>
            </a:r>
            <a:r>
              <a:rPr lang="en-IN" sz="1500" dirty="0">
                <a:latin typeface="Century Gothic" panose="020B0502020202020204" pitchFamily="34" charset="0"/>
              </a:rPr>
              <a:t>– Is used to create groups using common features of the entities</a:t>
            </a:r>
          </a:p>
          <a:p>
            <a:pPr marL="1139825" lvl="1" indent="-342900"/>
            <a:r>
              <a:rPr lang="en-IN" sz="1500" dirty="0">
                <a:latin typeface="Century Gothic" panose="020B0502020202020204" pitchFamily="34" charset="0"/>
              </a:rPr>
              <a:t>– No pre-defined groups/features/classes</a:t>
            </a:r>
          </a:p>
          <a:p>
            <a:pPr marL="1139825" lvl="1" indent="-342900"/>
            <a:r>
              <a:rPr lang="en-IN" sz="1500" dirty="0">
                <a:latin typeface="Century Gothic" panose="020B0502020202020204" pitchFamily="34" charset="0"/>
              </a:rPr>
              <a:t>–  Is an unsupervised learning technique</a:t>
            </a:r>
          </a:p>
        </p:txBody>
      </p:sp>
      <p:sp>
        <p:nvSpPr>
          <p:cNvPr id="13" name="TextBox 12"/>
          <p:cNvSpPr txBox="1"/>
          <p:nvPr/>
        </p:nvSpPr>
        <p:spPr>
          <a:xfrm>
            <a:off x="6537507" y="2428120"/>
            <a:ext cx="4475266" cy="307777"/>
          </a:xfrm>
          <a:prstGeom prst="rect">
            <a:avLst/>
          </a:prstGeom>
          <a:noFill/>
        </p:spPr>
        <p:txBody>
          <a:bodyPr wrap="square" rtlCol="0">
            <a:spAutoFit/>
          </a:bodyPr>
          <a:lstStyle/>
          <a:p>
            <a:r>
              <a:rPr lang="en-US" sz="1400" b="1" i="1" dirty="0">
                <a:latin typeface="Century Gothic" panose="020B0502020202020204" pitchFamily="34" charset="0"/>
              </a:rPr>
              <a:t>Can you group these items into logical groups?</a:t>
            </a:r>
          </a:p>
        </p:txBody>
      </p:sp>
      <p:pic>
        <p:nvPicPr>
          <p:cNvPr id="15" name="Picture 10"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b="22349"/>
          <a:stretch/>
        </p:blipFill>
        <p:spPr bwMode="auto">
          <a:xfrm>
            <a:off x="7145017" y="2885066"/>
            <a:ext cx="2962383" cy="156784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87846" y="3290920"/>
            <a:ext cx="1554480" cy="369332"/>
          </a:xfrm>
          <a:prstGeom prst="rect">
            <a:avLst/>
          </a:prstGeom>
          <a:noFill/>
        </p:spPr>
        <p:txBody>
          <a:bodyPr wrap="square" rtlCol="0">
            <a:spAutoFit/>
          </a:bodyPr>
          <a:lstStyle/>
          <a:p>
            <a:r>
              <a:rPr lang="en-US" b="1" i="1" dirty="0"/>
              <a:t>Color</a:t>
            </a:r>
          </a:p>
        </p:txBody>
      </p:sp>
      <p:sp>
        <p:nvSpPr>
          <p:cNvPr id="16" name="TextBox 15"/>
          <p:cNvSpPr txBox="1"/>
          <p:nvPr/>
        </p:nvSpPr>
        <p:spPr>
          <a:xfrm>
            <a:off x="5987846" y="5365999"/>
            <a:ext cx="1554480" cy="369332"/>
          </a:xfrm>
          <a:prstGeom prst="rect">
            <a:avLst/>
          </a:prstGeom>
          <a:noFill/>
        </p:spPr>
        <p:txBody>
          <a:bodyPr wrap="square" rtlCol="0">
            <a:spAutoFit/>
          </a:bodyPr>
          <a:lstStyle/>
          <a:p>
            <a:r>
              <a:rPr lang="en-US" b="1" i="1" dirty="0"/>
              <a:t>Shape</a:t>
            </a:r>
          </a:p>
        </p:txBody>
      </p:sp>
    </p:spTree>
    <p:extLst>
      <p:ext uri="{BB962C8B-B14F-4D97-AF65-F5344CB8AC3E}">
        <p14:creationId xmlns:p14="http://schemas.microsoft.com/office/powerpoint/2010/main" val="257693951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Clustering</a:t>
            </a:r>
            <a:endParaRPr lang="en-US" dirty="0"/>
          </a:p>
        </p:txBody>
      </p:sp>
      <p:sp>
        <p:nvSpPr>
          <p:cNvPr id="3" name="Content Placeholder 2"/>
          <p:cNvSpPr>
            <a:spLocks noGrp="1"/>
          </p:cNvSpPr>
          <p:nvPr>
            <p:ph idx="1"/>
          </p:nvPr>
        </p:nvSpPr>
        <p:spPr>
          <a:xfrm>
            <a:off x="0" y="1060241"/>
            <a:ext cx="11556693" cy="5237375"/>
          </a:xfrm>
        </p:spPr>
        <p:txBody>
          <a:bodyPr>
            <a:normAutofit/>
          </a:bodyPr>
          <a:lstStyle/>
          <a:p>
            <a:pPr marL="457200" lvl="1" indent="0">
              <a:buNone/>
            </a:pPr>
            <a:r>
              <a:rPr lang="en-IN" sz="1600" b="1" dirty="0"/>
              <a:t>Clustering</a:t>
            </a:r>
          </a:p>
          <a:p>
            <a:pPr marL="914400" lvl="2" indent="0">
              <a:buNone/>
            </a:pPr>
            <a:r>
              <a:rPr lang="en-US" sz="1500" dirty="0"/>
              <a:t>Is the task of grouping a set of objects in such a way that </a:t>
            </a:r>
          </a:p>
          <a:p>
            <a:pPr lvl="2">
              <a:buFont typeface="Century Gothic" panose="020B0502020202020204" pitchFamily="34" charset="0"/>
              <a:buChar char="–"/>
            </a:pPr>
            <a:r>
              <a:rPr lang="en-US" sz="1500" dirty="0"/>
              <a:t>objects in the same group (called a cluster) are </a:t>
            </a:r>
            <a:r>
              <a:rPr lang="en-US" sz="1500" b="1" dirty="0">
                <a:solidFill>
                  <a:srgbClr val="0070C0"/>
                </a:solidFill>
              </a:rPr>
              <a:t>as similar as possible </a:t>
            </a:r>
            <a:r>
              <a:rPr lang="en-US" sz="1500" dirty="0"/>
              <a:t>(</a:t>
            </a:r>
            <a:r>
              <a:rPr lang="en-US" sz="1500" i="1" dirty="0"/>
              <a:t>in some sense </a:t>
            </a:r>
            <a:r>
              <a:rPr lang="en-US" sz="1500" dirty="0"/>
              <a:t>or another) within the same group</a:t>
            </a:r>
          </a:p>
          <a:p>
            <a:pPr lvl="2">
              <a:buFont typeface="Century Gothic" panose="020B0502020202020204" pitchFamily="34" charset="0"/>
              <a:buChar char="–"/>
            </a:pPr>
            <a:r>
              <a:rPr lang="en-US" sz="1500" dirty="0"/>
              <a:t>objects in one group (called a cluster) are </a:t>
            </a:r>
            <a:r>
              <a:rPr lang="en-US" sz="1500" b="1" dirty="0">
                <a:solidFill>
                  <a:srgbClr val="0070C0"/>
                </a:solidFill>
              </a:rPr>
              <a:t>as far apart as possible </a:t>
            </a:r>
            <a:r>
              <a:rPr lang="en-US" sz="1500" dirty="0"/>
              <a:t>among different groups</a:t>
            </a:r>
          </a:p>
          <a:p>
            <a:pPr lvl="2">
              <a:buFont typeface="Century Gothic" panose="020B0502020202020204" pitchFamily="34" charset="0"/>
              <a:buChar char="–"/>
            </a:pPr>
            <a:r>
              <a:rPr lang="en-US" sz="1500" dirty="0"/>
              <a:t>Clustering partitions the set of data into groups based on data similarity and then </a:t>
            </a:r>
            <a:r>
              <a:rPr lang="en-US" sz="1500" b="1" dirty="0">
                <a:solidFill>
                  <a:srgbClr val="0070C0"/>
                </a:solidFill>
              </a:rPr>
              <a:t>assigns the labels </a:t>
            </a:r>
            <a:r>
              <a:rPr lang="en-US" sz="1500" dirty="0"/>
              <a:t>to the groups</a:t>
            </a:r>
          </a:p>
          <a:p>
            <a:pPr lvl="1"/>
            <a:r>
              <a:rPr lang="en-US" sz="1500" dirty="0"/>
              <a:t>Helps in partitioning massive data into </a:t>
            </a:r>
            <a:r>
              <a:rPr lang="en-US" sz="1500" b="1" dirty="0">
                <a:solidFill>
                  <a:srgbClr val="0070C0"/>
                </a:solidFill>
              </a:rPr>
              <a:t>un-biased</a:t>
            </a:r>
            <a:r>
              <a:rPr lang="en-US" sz="1500" dirty="0"/>
              <a:t> groups based purely on observed features</a:t>
            </a:r>
          </a:p>
          <a:p>
            <a:pPr lvl="1"/>
            <a:r>
              <a:rPr lang="en-US" sz="1500" dirty="0"/>
              <a:t>Helps </a:t>
            </a:r>
            <a:r>
              <a:rPr lang="en-US" sz="1500" b="1" dirty="0">
                <a:solidFill>
                  <a:srgbClr val="0070C0"/>
                </a:solidFill>
              </a:rPr>
              <a:t>subsequent data mining </a:t>
            </a:r>
            <a:r>
              <a:rPr lang="en-US" sz="1500" dirty="0"/>
              <a:t>processes, such a pattern discovery, classification and outlier analysis.  </a:t>
            </a:r>
          </a:p>
          <a:p>
            <a:pPr lvl="1"/>
            <a:r>
              <a:rPr lang="en-US" sz="1500" dirty="0"/>
              <a:t>The main advantage of clustering over classification is that, it is </a:t>
            </a:r>
            <a:r>
              <a:rPr lang="en-US" sz="1500" b="1" dirty="0">
                <a:solidFill>
                  <a:srgbClr val="0070C0"/>
                </a:solidFill>
              </a:rPr>
              <a:t>adaptable to changes </a:t>
            </a:r>
            <a:r>
              <a:rPr lang="en-US" sz="1500" dirty="0"/>
              <a:t>and helps single out useful features that distinguish different groups</a:t>
            </a:r>
          </a:p>
          <a:p>
            <a:pPr lvl="1"/>
            <a:endParaRPr lang="en-US" sz="1600" dirty="0"/>
          </a:p>
          <a:p>
            <a:pPr marL="914400" lvl="2" indent="0">
              <a:buNone/>
            </a:pPr>
            <a:endParaRPr lang="en-US" dirty="0"/>
          </a:p>
          <a:p>
            <a:pPr marL="914400" lvl="2" indent="0">
              <a:buNone/>
            </a:pPr>
            <a:endParaRPr lang="en-IN" sz="1600" dirty="0"/>
          </a:p>
          <a:p>
            <a:endParaRPr lang="en-US" sz="1600" dirty="0"/>
          </a:p>
        </p:txBody>
      </p:sp>
      <p:sp>
        <p:nvSpPr>
          <p:cNvPr id="18" name="Rectangle 1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Image result for loyal customer seg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0978" y="4781320"/>
            <a:ext cx="3324572" cy="13850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same people"/>
          <p:cNvPicPr>
            <a:picLocks noChangeAspect="1" noChangeArrowheads="1"/>
          </p:cNvPicPr>
          <p:nvPr/>
        </p:nvPicPr>
        <p:blipFill rotWithShape="1">
          <a:blip r:embed="rId4">
            <a:extLst>
              <a:ext uri="{28A0092B-C50C-407E-A947-70E740481C1C}">
                <a14:useLocalDpi xmlns:a14="http://schemas.microsoft.com/office/drawing/2010/main" val="0"/>
              </a:ext>
            </a:extLst>
          </a:blip>
          <a:srcRect t="8603" b="39141"/>
          <a:stretch/>
        </p:blipFill>
        <p:spPr bwMode="auto">
          <a:xfrm>
            <a:off x="881349" y="4781320"/>
            <a:ext cx="3636028" cy="138508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p:cNvSpPr/>
          <p:nvPr/>
        </p:nvSpPr>
        <p:spPr>
          <a:xfrm>
            <a:off x="5574535" y="5299110"/>
            <a:ext cx="1233889" cy="440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peech Bubble: Oval 4"/>
          <p:cNvSpPr/>
          <p:nvPr/>
        </p:nvSpPr>
        <p:spPr>
          <a:xfrm>
            <a:off x="6096000" y="4011973"/>
            <a:ext cx="1437464" cy="515065"/>
          </a:xfrm>
          <a:prstGeom prst="wedgeEllipseCallout">
            <a:avLst>
              <a:gd name="adj1" fmla="val 35115"/>
              <a:gd name="adj2" fmla="val 83889"/>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p>
        </p:txBody>
      </p:sp>
      <p:sp>
        <p:nvSpPr>
          <p:cNvPr id="12" name="Speech Bubble: Oval 11"/>
          <p:cNvSpPr/>
          <p:nvPr/>
        </p:nvSpPr>
        <p:spPr>
          <a:xfrm>
            <a:off x="8100622" y="3864572"/>
            <a:ext cx="1437464" cy="515065"/>
          </a:xfrm>
          <a:prstGeom prst="wedgeEllipseCallout">
            <a:avLst>
              <a:gd name="adj1" fmla="val -39993"/>
              <a:gd name="adj2" fmla="val 9244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13" name="Speech Bubble: Oval 12"/>
          <p:cNvSpPr/>
          <p:nvPr/>
        </p:nvSpPr>
        <p:spPr>
          <a:xfrm>
            <a:off x="10256818" y="3843922"/>
            <a:ext cx="1437464" cy="617387"/>
          </a:xfrm>
          <a:prstGeom prst="wedgeEllipseCallout">
            <a:avLst>
              <a:gd name="adj1" fmla="val -75248"/>
              <a:gd name="adj2" fmla="val 8851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 + Gender?</a:t>
            </a:r>
          </a:p>
        </p:txBody>
      </p:sp>
    </p:spTree>
    <p:extLst>
      <p:ext uri="{BB962C8B-B14F-4D97-AF65-F5344CB8AC3E}">
        <p14:creationId xmlns:p14="http://schemas.microsoft.com/office/powerpoint/2010/main" val="131794758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Clustering: Need and value</a:t>
            </a:r>
            <a:endParaRPr lang="en-US" dirty="0"/>
          </a:p>
        </p:txBody>
      </p:sp>
      <p:sp>
        <p:nvSpPr>
          <p:cNvPr id="3" name="Content Placeholder 2"/>
          <p:cNvSpPr>
            <a:spLocks noGrp="1"/>
          </p:cNvSpPr>
          <p:nvPr>
            <p:ph idx="1"/>
          </p:nvPr>
        </p:nvSpPr>
        <p:spPr>
          <a:xfrm>
            <a:off x="1" y="1050302"/>
            <a:ext cx="11688895" cy="5460667"/>
          </a:xfrm>
        </p:spPr>
        <p:txBody>
          <a:bodyPr>
            <a:normAutofit/>
          </a:bodyPr>
          <a:lstStyle/>
          <a:p>
            <a:pPr marL="457200" lvl="1" indent="0">
              <a:buNone/>
            </a:pPr>
            <a:r>
              <a:rPr lang="en-US" sz="1700" b="1" dirty="0"/>
              <a:t>Clustering has multiple uses - </a:t>
            </a:r>
          </a:p>
          <a:p>
            <a:pPr lvl="1"/>
            <a:endParaRPr lang="en-US" sz="1600" dirty="0"/>
          </a:p>
          <a:p>
            <a:pPr lvl="1"/>
            <a:r>
              <a:rPr lang="en-US" sz="1500" b="1" i="1" dirty="0"/>
              <a:t>Data management: </a:t>
            </a:r>
            <a:r>
              <a:rPr lang="en-US" sz="1500" dirty="0"/>
              <a:t>clustering helps in data summarization, compression, and reduction</a:t>
            </a:r>
          </a:p>
          <a:p>
            <a:pPr lvl="1"/>
            <a:endParaRPr lang="en-US" sz="1500" dirty="0"/>
          </a:p>
          <a:p>
            <a:pPr lvl="1"/>
            <a:r>
              <a:rPr lang="en-US" sz="1500" b="1" i="1" dirty="0"/>
              <a:t>Marketing:</a:t>
            </a:r>
            <a:r>
              <a:rPr lang="en-US" sz="1500" dirty="0"/>
              <a:t> finding like-minded users from a large database of customer data using their properties and past buying records to enable recommendation systems</a:t>
            </a:r>
          </a:p>
          <a:p>
            <a:pPr lvl="1"/>
            <a:endParaRPr lang="en-US" sz="1500" dirty="0"/>
          </a:p>
          <a:p>
            <a:pPr lvl="1"/>
            <a:r>
              <a:rPr lang="en-US" sz="1500" b="1" i="1" dirty="0"/>
              <a:t>Biology: </a:t>
            </a:r>
            <a:r>
              <a:rPr lang="en-US" sz="1500" dirty="0"/>
              <a:t>better classification of plants and animals given their features</a:t>
            </a:r>
          </a:p>
          <a:p>
            <a:pPr lvl="1"/>
            <a:endParaRPr lang="en-US" sz="1500" dirty="0"/>
          </a:p>
          <a:p>
            <a:pPr lvl="1"/>
            <a:r>
              <a:rPr lang="en-US" sz="1500" b="1" i="1" dirty="0"/>
              <a:t>Libraries:</a:t>
            </a:r>
            <a:r>
              <a:rPr lang="en-US" sz="1500" dirty="0"/>
              <a:t> book ordering and recommendations</a:t>
            </a:r>
          </a:p>
          <a:p>
            <a:pPr lvl="1"/>
            <a:endParaRPr lang="en-US" sz="1500" dirty="0"/>
          </a:p>
          <a:p>
            <a:pPr lvl="1"/>
            <a:r>
              <a:rPr lang="en-US" sz="1500" b="1" i="1" dirty="0"/>
              <a:t>Insurance: </a:t>
            </a:r>
            <a:r>
              <a:rPr lang="en-US" sz="1500" dirty="0"/>
              <a:t>detecting frauds, anomalies in groups of policy holders with a high average claim cost</a:t>
            </a:r>
          </a:p>
          <a:p>
            <a:pPr lvl="1"/>
            <a:endParaRPr lang="en-US" sz="1500" dirty="0"/>
          </a:p>
          <a:p>
            <a:pPr lvl="1"/>
            <a:r>
              <a:rPr lang="en-US" sz="1500" b="1" i="1" dirty="0"/>
              <a:t>City-planning: </a:t>
            </a:r>
            <a:r>
              <a:rPr lang="en-US" sz="1500" dirty="0"/>
              <a:t>generating housing localities and policies based on house type, value, geographical location, etc.</a:t>
            </a:r>
          </a:p>
          <a:p>
            <a:pPr marL="457200" lvl="1" indent="0">
              <a:buNone/>
            </a:pPr>
            <a:endParaRPr lang="en-US" sz="1500" dirty="0"/>
          </a:p>
          <a:p>
            <a:pPr lvl="1"/>
            <a:r>
              <a:rPr lang="en-US" sz="1500" b="1" i="1" dirty="0"/>
              <a:t>Earthquake studies: </a:t>
            </a:r>
            <a:r>
              <a:rPr lang="en-US" sz="1500" dirty="0"/>
              <a:t>clustering observed earthquake epicenters to identify dangerous zones</a:t>
            </a:r>
          </a:p>
          <a:p>
            <a:pPr lvl="1"/>
            <a:endParaRPr lang="en-US" sz="1500" dirty="0"/>
          </a:p>
          <a:p>
            <a:pPr marL="914400" lvl="2" indent="0">
              <a:buNone/>
            </a:pPr>
            <a:endParaRPr lang="en-US" sz="1500" dirty="0"/>
          </a:p>
          <a:p>
            <a:pPr marL="914400" lvl="2" indent="0">
              <a:buNone/>
            </a:pPr>
            <a:endParaRPr lang="en-IN" sz="1600" dirty="0"/>
          </a:p>
          <a:p>
            <a:endParaRPr lang="en-US" sz="1600" dirty="0"/>
          </a:p>
        </p:txBody>
      </p:sp>
      <p:sp>
        <p:nvSpPr>
          <p:cNvPr id="18" name="Rectangle 1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076071"/>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Business case</a:t>
            </a:r>
          </a:p>
        </p:txBody>
      </p:sp>
      <p:sp>
        <p:nvSpPr>
          <p:cNvPr id="3" name="Content Placeholder 2"/>
          <p:cNvSpPr>
            <a:spLocks noGrp="1"/>
          </p:cNvSpPr>
          <p:nvPr>
            <p:ph idx="1"/>
          </p:nvPr>
        </p:nvSpPr>
        <p:spPr>
          <a:xfrm>
            <a:off x="2" y="762000"/>
            <a:ext cx="8967676" cy="5870153"/>
          </a:xfrm>
        </p:spPr>
        <p:txBody>
          <a:bodyPr>
            <a:noAutofit/>
          </a:bodyPr>
          <a:lstStyle/>
          <a:p>
            <a:pPr marL="0" indent="0">
              <a:buNone/>
            </a:pPr>
            <a:r>
              <a:rPr lang="en-US" sz="1400" b="1" i="1" dirty="0"/>
              <a:t>A clothing retailer wishes to run targeted campaigns on its 1.3MM loyalty card customers based on their buying patterns (transaction value, frequency, shopping basket, etc.)</a:t>
            </a:r>
          </a:p>
          <a:p>
            <a:pPr marL="0" indent="0">
              <a:buNone/>
            </a:pPr>
            <a:endParaRPr lang="en-US" sz="1400" b="1" i="1" dirty="0"/>
          </a:p>
          <a:p>
            <a:pPr marL="0" indent="0">
              <a:buNone/>
            </a:pPr>
            <a:r>
              <a:rPr lang="en-US" sz="1400" b="1" i="1" dirty="0"/>
              <a:t>Challenges</a:t>
            </a:r>
          </a:p>
          <a:p>
            <a:pPr lvl="1">
              <a:buFont typeface="Century Gothic" panose="020B0502020202020204" pitchFamily="34" charset="0"/>
              <a:buChar char="–"/>
            </a:pPr>
            <a:r>
              <a:rPr lang="en-US" sz="1400" dirty="0"/>
              <a:t>Large amount of data</a:t>
            </a:r>
          </a:p>
          <a:p>
            <a:pPr lvl="1">
              <a:buFont typeface="Century Gothic" panose="020B0502020202020204" pitchFamily="34" charset="0"/>
              <a:buChar char="–"/>
            </a:pPr>
            <a:r>
              <a:rPr lang="en-US" sz="1400" dirty="0"/>
              <a:t>How to group customers</a:t>
            </a:r>
          </a:p>
          <a:p>
            <a:pPr marL="0" lvl="1" indent="0">
              <a:buNone/>
            </a:pPr>
            <a:r>
              <a:rPr lang="en-US" sz="1400" b="1" i="1" dirty="0"/>
              <a:t>Solution: Clustering</a:t>
            </a:r>
          </a:p>
          <a:p>
            <a:pPr marL="461963" lvl="1" indent="276225">
              <a:buFont typeface="Century Gothic" panose="020B0502020202020204" pitchFamily="34" charset="0"/>
              <a:buChar char="–"/>
            </a:pPr>
            <a:r>
              <a:rPr lang="en-US" sz="1400" dirty="0"/>
              <a:t>Can identify hidden patterns and structures in the data without formulating </a:t>
            </a:r>
          </a:p>
          <a:p>
            <a:pPr marL="738188" lvl="1" indent="0">
              <a:buNone/>
            </a:pPr>
            <a:r>
              <a:rPr lang="en-US" sz="1400" dirty="0"/>
              <a:t>a specific hypothesis</a:t>
            </a:r>
          </a:p>
          <a:p>
            <a:pPr lvl="1">
              <a:buFont typeface="Century Gothic" panose="020B0502020202020204" pitchFamily="34" charset="0"/>
              <a:buChar char="–"/>
            </a:pPr>
            <a:r>
              <a:rPr lang="en-US" sz="1400" dirty="0"/>
              <a:t>Does not need a target variable (Retailer does not know what the customer </a:t>
            </a:r>
          </a:p>
          <a:p>
            <a:pPr marL="738188" lvl="1" indent="0">
              <a:buNone/>
            </a:pPr>
            <a:r>
              <a:rPr lang="en-US" sz="1400" dirty="0"/>
              <a:t>groups could be)</a:t>
            </a:r>
          </a:p>
          <a:p>
            <a:pPr marL="0" lvl="1" indent="0">
              <a:buNone/>
            </a:pPr>
            <a:r>
              <a:rPr lang="en-US" sz="1400" b="1" i="1" dirty="0"/>
              <a:t>Outcome</a:t>
            </a:r>
          </a:p>
          <a:p>
            <a:pPr marL="461963" lvl="1" indent="276225">
              <a:buFont typeface="Century Gothic" panose="020B0502020202020204" pitchFamily="34" charset="0"/>
              <a:buChar char="–"/>
            </a:pPr>
            <a:r>
              <a:rPr lang="en-US" sz="1400" dirty="0"/>
              <a:t>Clear pattern of purchase behavior identified</a:t>
            </a:r>
          </a:p>
          <a:p>
            <a:pPr lvl="1">
              <a:buFont typeface="Century Gothic" panose="020B0502020202020204" pitchFamily="34" charset="0"/>
              <a:buChar char="–"/>
            </a:pPr>
            <a:r>
              <a:rPr lang="en-US" sz="1400" dirty="0"/>
              <a:t>Brand conscious buyers and deal buyers</a:t>
            </a:r>
          </a:p>
          <a:p>
            <a:pPr marL="0" indent="0">
              <a:buNone/>
            </a:pPr>
            <a:r>
              <a:rPr lang="en-US" sz="1400" b="1" i="1" dirty="0"/>
              <a:t>Business Implication</a:t>
            </a:r>
          </a:p>
          <a:p>
            <a:pPr marL="461963" lvl="1" indent="276225">
              <a:buFont typeface="Century Gothic" panose="020B0502020202020204" pitchFamily="34" charset="0"/>
              <a:buChar char="–"/>
            </a:pPr>
            <a:r>
              <a:rPr lang="en-US" sz="1400" dirty="0"/>
              <a:t>Brand product line extensions, cross-category product mailers directed to </a:t>
            </a:r>
          </a:p>
          <a:p>
            <a:pPr marL="738188" lvl="1" indent="0">
              <a:buNone/>
            </a:pPr>
            <a:r>
              <a:rPr lang="en-US" sz="1400" dirty="0"/>
              <a:t>“Value for brand” customers</a:t>
            </a:r>
          </a:p>
          <a:p>
            <a:pPr lvl="1">
              <a:buFont typeface="Century Gothic" panose="020B0502020202020204" pitchFamily="34" charset="0"/>
              <a:buChar char="–"/>
            </a:pPr>
            <a:r>
              <a:rPr lang="en-US" sz="1400" dirty="0"/>
              <a:t>Deals, discounts, savers mailers directed to “Value for money” customers</a:t>
            </a:r>
          </a:p>
          <a:p>
            <a:pPr marL="0" indent="0">
              <a:buNone/>
            </a:pPr>
            <a:r>
              <a:rPr lang="en-US" sz="1400" b="1" i="1" dirty="0"/>
              <a:t>Watch-outs</a:t>
            </a:r>
          </a:p>
          <a:p>
            <a:pPr marL="0" indent="0">
              <a:buNone/>
            </a:pPr>
            <a:r>
              <a:rPr lang="en-US" sz="1400" dirty="0"/>
              <a:t>Clustering groups customers into similar groups, however, the domain expert (in this case the retailer) needs to identify what the group is based on its composition</a:t>
            </a:r>
          </a:p>
          <a:p>
            <a:pPr marL="0" indent="0">
              <a:buNone/>
            </a:pPr>
            <a:endParaRPr lang="en-US" sz="1400" dirty="0"/>
          </a:p>
          <a:p>
            <a:pPr marL="0" indent="0">
              <a:buNone/>
            </a:pPr>
            <a:endParaRPr lang="en-US" sz="1400" dirty="0"/>
          </a:p>
          <a:p>
            <a:pPr lvl="1">
              <a:buFont typeface="Century Gothic" panose="020B0502020202020204" pitchFamily="34" charset="0"/>
              <a:buChar char="–"/>
            </a:pPr>
            <a:endParaRPr lang="en-US" sz="1400" dirty="0"/>
          </a:p>
        </p:txBody>
      </p:sp>
      <p:pic>
        <p:nvPicPr>
          <p:cNvPr id="3074" name="Picture 2" descr="Image result for clothing shopper"/>
          <p:cNvPicPr>
            <a:picLocks noChangeAspect="1" noChangeArrowheads="1"/>
          </p:cNvPicPr>
          <p:nvPr/>
        </p:nvPicPr>
        <p:blipFill rotWithShape="1">
          <a:blip r:embed="rId2">
            <a:extLst>
              <a:ext uri="{28A0092B-C50C-407E-A947-70E740481C1C}">
                <a14:useLocalDpi xmlns:a14="http://schemas.microsoft.com/office/drawing/2010/main" val="0"/>
              </a:ext>
            </a:extLst>
          </a:blip>
          <a:srcRect t="9554" b="8653"/>
          <a:stretch/>
        </p:blipFill>
        <p:spPr bwMode="auto">
          <a:xfrm>
            <a:off x="8896045" y="870331"/>
            <a:ext cx="2832326" cy="16525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clothing sho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8079" y="2769817"/>
            <a:ext cx="2776446" cy="184953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brand shop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7678" y="4789192"/>
            <a:ext cx="2803444" cy="157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73408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544908" y="2774327"/>
            <a:ext cx="3552497" cy="2179418"/>
            <a:chOff x="8229600" y="3142188"/>
            <a:chExt cx="3829081" cy="2402372"/>
          </a:xfrm>
        </p:grpSpPr>
        <p:pic>
          <p:nvPicPr>
            <p:cNvPr id="5" name="Picture 4"/>
            <p:cNvPicPr>
              <a:picLocks noChangeAspect="1"/>
            </p:cNvPicPr>
            <p:nvPr/>
          </p:nvPicPr>
          <p:blipFill rotWithShape="1">
            <a:blip r:embed="rId2"/>
            <a:srcRect r="518"/>
            <a:stretch/>
          </p:blipFill>
          <p:spPr>
            <a:xfrm>
              <a:off x="9175531" y="3142188"/>
              <a:ext cx="2883150" cy="2338176"/>
            </a:xfrm>
            <a:prstGeom prst="rect">
              <a:avLst/>
            </a:prstGeom>
          </p:spPr>
        </p:pic>
        <p:sp>
          <p:nvSpPr>
            <p:cNvPr id="6" name="TextBox 5"/>
            <p:cNvSpPr txBox="1"/>
            <p:nvPr/>
          </p:nvSpPr>
          <p:spPr>
            <a:xfrm>
              <a:off x="8229600" y="3678619"/>
              <a:ext cx="1274107" cy="1865941"/>
            </a:xfrm>
            <a:prstGeom prst="rect">
              <a:avLst/>
            </a:prstGeom>
            <a:noFill/>
          </p:spPr>
          <p:txBody>
            <a:bodyPr wrap="square" rtlCol="0">
              <a:spAutoFit/>
            </a:bodyPr>
            <a:lstStyle/>
            <a:p>
              <a:r>
                <a:rPr lang="en-US" sz="1300" dirty="0"/>
                <a:t>Books</a:t>
              </a:r>
            </a:p>
            <a:p>
              <a:r>
                <a:rPr lang="en-US" sz="1300" dirty="0"/>
                <a:t>Video games</a:t>
              </a:r>
            </a:p>
            <a:p>
              <a:r>
                <a:rPr lang="en-US" sz="1300" dirty="0"/>
                <a:t>Videos</a:t>
              </a:r>
            </a:p>
            <a:p>
              <a:r>
                <a:rPr lang="en-US" sz="1300" dirty="0"/>
                <a:t>Event tickets</a:t>
              </a:r>
            </a:p>
            <a:p>
              <a:r>
                <a:rPr lang="en-US" sz="1300" dirty="0"/>
                <a:t>Computer software</a:t>
              </a:r>
            </a:p>
            <a:p>
              <a:r>
                <a:rPr lang="en-US" sz="1300" dirty="0"/>
                <a:t>Music</a:t>
              </a:r>
            </a:p>
            <a:p>
              <a:endParaRPr lang="en-US" sz="1300" dirty="0"/>
            </a:p>
          </p:txBody>
        </p:sp>
      </p:grpSp>
      <p:sp>
        <p:nvSpPr>
          <p:cNvPr id="2" name="Title 1"/>
          <p:cNvSpPr>
            <a:spLocks noGrp="1"/>
          </p:cNvSpPr>
          <p:nvPr>
            <p:ph type="title"/>
          </p:nvPr>
        </p:nvSpPr>
        <p:spPr/>
        <p:txBody>
          <a:bodyPr/>
          <a:lstStyle/>
          <a:p>
            <a:r>
              <a:rPr lang="en-US" dirty="0"/>
              <a:t>Clustering using product attributes</a:t>
            </a:r>
          </a:p>
        </p:txBody>
      </p:sp>
      <p:sp>
        <p:nvSpPr>
          <p:cNvPr id="3" name="Content Placeholder 2"/>
          <p:cNvSpPr>
            <a:spLocks noGrp="1"/>
          </p:cNvSpPr>
          <p:nvPr>
            <p:ph idx="1"/>
          </p:nvPr>
        </p:nvSpPr>
        <p:spPr>
          <a:xfrm>
            <a:off x="0" y="762000"/>
            <a:ext cx="8967676" cy="5870153"/>
          </a:xfrm>
        </p:spPr>
        <p:txBody>
          <a:bodyPr>
            <a:noAutofit/>
          </a:bodyPr>
          <a:lstStyle/>
          <a:p>
            <a:pPr marL="0" indent="0">
              <a:buNone/>
            </a:pPr>
            <a:r>
              <a:rPr lang="en-US" sz="1400" b="1" i="1" dirty="0"/>
              <a:t>Product attributes (price, specs, category, etc.) can form basis for product clustering that enables business and productivity optimization</a:t>
            </a:r>
          </a:p>
          <a:p>
            <a:pPr marL="0" indent="0">
              <a:buNone/>
            </a:pPr>
            <a:endParaRPr lang="en-US" sz="1400" b="1" i="1" dirty="0"/>
          </a:p>
          <a:p>
            <a:pPr marL="0" indent="0">
              <a:buNone/>
            </a:pPr>
            <a:r>
              <a:rPr lang="en-US" sz="1400" b="1" i="1" dirty="0"/>
              <a:t>Supply-chain optimization</a:t>
            </a:r>
          </a:p>
          <a:p>
            <a:pPr lvl="1">
              <a:buFont typeface="Century Gothic" panose="020B0502020202020204" pitchFamily="34" charset="0"/>
              <a:buChar char="–"/>
            </a:pPr>
            <a:r>
              <a:rPr lang="en-US" sz="1400" dirty="0"/>
              <a:t>Product clusters reveal preferential purchase patterns by geography (</a:t>
            </a:r>
            <a:r>
              <a:rPr lang="en-US" sz="1400" dirty="0" err="1"/>
              <a:t>zipcode</a:t>
            </a:r>
            <a:r>
              <a:rPr lang="en-US" sz="1400" dirty="0"/>
              <a:t>, locality)</a:t>
            </a:r>
          </a:p>
          <a:p>
            <a:pPr lvl="1">
              <a:buFont typeface="Century Gothic" panose="020B0502020202020204" pitchFamily="34" charset="0"/>
              <a:buChar char="–"/>
            </a:pPr>
            <a:r>
              <a:rPr lang="en-US" sz="1400" dirty="0"/>
              <a:t>Optimize supply-chain to maximize demand fulfillment</a:t>
            </a:r>
          </a:p>
          <a:p>
            <a:pPr lvl="1">
              <a:buFont typeface="Century Gothic" panose="020B0502020202020204" pitchFamily="34" charset="0"/>
              <a:buChar char="–"/>
            </a:pPr>
            <a:endParaRPr lang="en-US" sz="1400" dirty="0"/>
          </a:p>
          <a:p>
            <a:pPr marL="0" lvl="1" indent="0">
              <a:buNone/>
            </a:pPr>
            <a:endParaRPr lang="en-US" sz="1400" b="1" i="1" dirty="0"/>
          </a:p>
          <a:p>
            <a:pPr marL="0" lvl="1" indent="0">
              <a:buNone/>
            </a:pPr>
            <a:endParaRPr lang="en-US" sz="1400" b="1" i="1" dirty="0"/>
          </a:p>
          <a:p>
            <a:pPr marL="0" lvl="1" indent="0">
              <a:buNone/>
            </a:pPr>
            <a:r>
              <a:rPr lang="en-US" sz="1400" b="1" i="1" dirty="0"/>
              <a:t>Channel optimization</a:t>
            </a:r>
          </a:p>
          <a:p>
            <a:pPr lvl="1">
              <a:buFont typeface="Century Gothic" panose="020B0502020202020204" pitchFamily="34" charset="0"/>
              <a:buChar char="–"/>
            </a:pPr>
            <a:r>
              <a:rPr lang="en-US" sz="1400" dirty="0"/>
              <a:t>Product clusters reveal preferential purchase patterns by channel (online, offline, </a:t>
            </a:r>
            <a:r>
              <a:rPr lang="en-US" sz="1400" dirty="0" err="1"/>
              <a:t>mult</a:t>
            </a:r>
            <a:r>
              <a:rPr lang="en-US" sz="1400" dirty="0"/>
              <a:t>-channel)</a:t>
            </a:r>
          </a:p>
          <a:p>
            <a:pPr lvl="1">
              <a:buFont typeface="Century Gothic" panose="020B0502020202020204" pitchFamily="34" charset="0"/>
              <a:buChar char="–"/>
            </a:pPr>
            <a:r>
              <a:rPr lang="en-US" sz="1400" dirty="0"/>
              <a:t>Optimize channel assortment to better utilize shelf-space</a:t>
            </a:r>
          </a:p>
          <a:p>
            <a:pPr lvl="1">
              <a:buFont typeface="Century Gothic" panose="020B0502020202020204" pitchFamily="34" charset="0"/>
              <a:buChar char="–"/>
            </a:pPr>
            <a:endParaRPr lang="en-US" sz="1400" dirty="0"/>
          </a:p>
          <a:p>
            <a:pPr marL="0" lvl="1" indent="0">
              <a:buNone/>
            </a:pPr>
            <a:endParaRPr lang="en-US" sz="1400" b="1" i="1" dirty="0"/>
          </a:p>
          <a:p>
            <a:pPr marL="0" lvl="1" indent="0">
              <a:buNone/>
            </a:pPr>
            <a:endParaRPr lang="en-US" sz="1400" b="1" i="1" dirty="0"/>
          </a:p>
          <a:p>
            <a:pPr marL="0" lvl="1" indent="0">
              <a:buNone/>
            </a:pPr>
            <a:r>
              <a:rPr lang="en-US" sz="1400" b="1" i="1" dirty="0"/>
              <a:t>Competition optimization</a:t>
            </a:r>
          </a:p>
          <a:p>
            <a:pPr lvl="1">
              <a:buFont typeface="Century Gothic" panose="020B0502020202020204" pitchFamily="34" charset="0"/>
              <a:buChar char="–"/>
            </a:pPr>
            <a:r>
              <a:rPr lang="en-US" sz="1400" dirty="0"/>
              <a:t>Product clusters reveal assortment patterns and overlaps by competition (</a:t>
            </a:r>
            <a:r>
              <a:rPr lang="en-US" sz="1400" dirty="0" err="1"/>
              <a:t>Ebay</a:t>
            </a:r>
            <a:r>
              <a:rPr lang="en-US" sz="1400" dirty="0"/>
              <a:t> vs. Amazon/Walmart.com)</a:t>
            </a:r>
          </a:p>
          <a:p>
            <a:pPr lvl="1">
              <a:buFont typeface="Century Gothic" panose="020B0502020202020204" pitchFamily="34" charset="0"/>
              <a:buChar char="–"/>
            </a:pPr>
            <a:r>
              <a:rPr lang="en-US" sz="1400" dirty="0"/>
              <a:t>Optimize product assortment to be at competitive advantage</a:t>
            </a:r>
          </a:p>
          <a:p>
            <a:pPr marL="0" indent="0">
              <a:buNone/>
            </a:pPr>
            <a:endParaRPr lang="en-US" sz="1400" dirty="0"/>
          </a:p>
          <a:p>
            <a:pPr marL="0" indent="0">
              <a:buNone/>
            </a:pPr>
            <a:endParaRPr lang="en-US" sz="1400" dirty="0"/>
          </a:p>
          <a:p>
            <a:pPr lvl="1">
              <a:buFont typeface="Century Gothic" panose="020B0502020202020204" pitchFamily="34" charset="0"/>
              <a:buChar char="–"/>
            </a:pPr>
            <a:endParaRPr lang="en-US" sz="1400" dirty="0"/>
          </a:p>
        </p:txBody>
      </p:sp>
      <p:pic>
        <p:nvPicPr>
          <p:cNvPr id="4" name="Picture 3"/>
          <p:cNvPicPr>
            <a:picLocks noChangeAspect="1"/>
          </p:cNvPicPr>
          <p:nvPr/>
        </p:nvPicPr>
        <p:blipFill rotWithShape="1">
          <a:blip r:embed="rId3"/>
          <a:srcRect b="22932"/>
          <a:stretch/>
        </p:blipFill>
        <p:spPr>
          <a:xfrm>
            <a:off x="8607972" y="917893"/>
            <a:ext cx="3450709" cy="2068402"/>
          </a:xfrm>
          <a:prstGeom prst="rect">
            <a:avLst/>
          </a:prstGeom>
        </p:spPr>
      </p:pic>
      <p:pic>
        <p:nvPicPr>
          <p:cNvPr id="8" name="Picture 7"/>
          <p:cNvPicPr>
            <a:picLocks noChangeAspect="1"/>
          </p:cNvPicPr>
          <p:nvPr/>
        </p:nvPicPr>
        <p:blipFill>
          <a:blip r:embed="rId4"/>
          <a:stretch>
            <a:fillRect/>
          </a:stretch>
        </p:blipFill>
        <p:spPr>
          <a:xfrm>
            <a:off x="8686240" y="5062300"/>
            <a:ext cx="3294171" cy="1415884"/>
          </a:xfrm>
          <a:prstGeom prst="rect">
            <a:avLst/>
          </a:prstGeom>
        </p:spPr>
      </p:pic>
    </p:spTree>
    <p:extLst>
      <p:ext uri="{BB962C8B-B14F-4D97-AF65-F5344CB8AC3E}">
        <p14:creationId xmlns:p14="http://schemas.microsoft.com/office/powerpoint/2010/main" val="137366942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marL="0" indent="0">
              <a:buNone/>
            </a:pPr>
            <a:r>
              <a:rPr lang="en-US" b="1" dirty="0"/>
              <a:t>Which of the following tasks do you think are fit for clustering? Select all that apply</a:t>
            </a:r>
          </a:p>
          <a:p>
            <a:pPr marL="0" indent="0">
              <a:buNone/>
            </a:pPr>
            <a:endParaRPr lang="en-US" dirty="0"/>
          </a:p>
          <a:p>
            <a:pPr marL="0" indent="0">
              <a:buNone/>
            </a:pPr>
            <a:endParaRPr lang="en-US" dirty="0"/>
          </a:p>
          <a:p>
            <a:pPr>
              <a:buFont typeface="Courier New" panose="02070309020205020404" pitchFamily="49" charset="0"/>
              <a:buChar char="o"/>
            </a:pPr>
            <a:r>
              <a:rPr lang="en-US" dirty="0"/>
              <a:t>Dividing search results on Google into categories based on the topic</a:t>
            </a:r>
          </a:p>
          <a:p>
            <a:pPr>
              <a:buFont typeface="Courier New" panose="02070309020205020404" pitchFamily="49" charset="0"/>
              <a:buChar char="o"/>
            </a:pPr>
            <a:endParaRPr lang="en-US" dirty="0"/>
          </a:p>
          <a:p>
            <a:pPr>
              <a:buFont typeface="Courier New" panose="02070309020205020404" pitchFamily="49" charset="0"/>
              <a:buChar char="o"/>
            </a:pPr>
            <a:r>
              <a:rPr lang="en-US" dirty="0"/>
              <a:t>Grouping players into  different “types” of basketball players that make it to NBA</a:t>
            </a:r>
          </a:p>
          <a:p>
            <a:pPr>
              <a:buFont typeface="Courier New" panose="02070309020205020404" pitchFamily="49" charset="0"/>
              <a:buChar char="o"/>
            </a:pPr>
            <a:endParaRPr lang="en-US" dirty="0"/>
          </a:p>
          <a:p>
            <a:pPr>
              <a:buFont typeface="Courier New" panose="02070309020205020404" pitchFamily="49" charset="0"/>
              <a:buChar char="o"/>
            </a:pPr>
            <a:r>
              <a:rPr lang="en-US" dirty="0"/>
              <a:t>Predicting winner of T20 series in 2017</a:t>
            </a:r>
          </a:p>
        </p:txBody>
      </p:sp>
      <p:sp>
        <p:nvSpPr>
          <p:cNvPr id="4" name="Rectangle 3"/>
          <p:cNvSpPr/>
          <p:nvPr/>
        </p:nvSpPr>
        <p:spPr>
          <a:xfrm>
            <a:off x="301488" y="2129151"/>
            <a:ext cx="11589026" cy="834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6743" y="3048806"/>
            <a:ext cx="11589026" cy="834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43557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084" y="2760065"/>
            <a:ext cx="10515600" cy="1280597"/>
          </a:xfrm>
        </p:spPr>
        <p:txBody>
          <a:bodyPr/>
          <a:lstStyle/>
          <a:p>
            <a:r>
              <a:rPr lang="en-US" dirty="0"/>
              <a:t>Clustering Methodologies</a:t>
            </a:r>
          </a:p>
        </p:txBody>
      </p:sp>
    </p:spTree>
    <p:extLst>
      <p:ext uri="{BB962C8B-B14F-4D97-AF65-F5344CB8AC3E}">
        <p14:creationId xmlns:p14="http://schemas.microsoft.com/office/powerpoint/2010/main" val="136522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Clustering methodologies</a:t>
            </a:r>
            <a:endParaRPr lang="en-US" dirty="0"/>
          </a:p>
        </p:txBody>
      </p:sp>
      <p:sp>
        <p:nvSpPr>
          <p:cNvPr id="3" name="Content Placeholder 2"/>
          <p:cNvSpPr>
            <a:spLocks noGrp="1"/>
          </p:cNvSpPr>
          <p:nvPr>
            <p:ph idx="1"/>
          </p:nvPr>
        </p:nvSpPr>
        <p:spPr>
          <a:xfrm>
            <a:off x="1" y="782750"/>
            <a:ext cx="6889887" cy="5889899"/>
          </a:xfrm>
        </p:spPr>
        <p:txBody>
          <a:bodyPr>
            <a:noAutofit/>
          </a:bodyPr>
          <a:lstStyle/>
          <a:p>
            <a:pPr marL="457200" lvl="1" indent="0">
              <a:buNone/>
            </a:pPr>
            <a:r>
              <a:rPr lang="en-IN" sz="1400" b="1" dirty="0">
                <a:solidFill>
                  <a:srgbClr val="0070C0"/>
                </a:solidFill>
              </a:rPr>
              <a:t>Distance-based methodologies</a:t>
            </a:r>
          </a:p>
          <a:p>
            <a:pPr lvl="2">
              <a:buFont typeface="Wingdings" panose="05000000000000000000" pitchFamily="2" charset="2"/>
              <a:buChar char="q"/>
            </a:pPr>
            <a:r>
              <a:rPr lang="en-IN" sz="1400" b="1" dirty="0"/>
              <a:t>Flat/Partitioning method </a:t>
            </a:r>
            <a:r>
              <a:rPr lang="en-IN" sz="1400" dirty="0"/>
              <a:t>– Partitions</a:t>
            </a:r>
            <a:r>
              <a:rPr lang="en-US" sz="1400" dirty="0"/>
              <a:t> the data in a high dimension space, into multiple clusters. Partitions are independent of each other. The typical methods include K-Means</a:t>
            </a:r>
            <a:r>
              <a:rPr lang="en-US" sz="1400" dirty="0">
                <a:solidFill>
                  <a:srgbClr val="FF0000"/>
                </a:solidFill>
              </a:rPr>
              <a:t>, </a:t>
            </a:r>
            <a:r>
              <a:rPr lang="en-US" sz="1400" dirty="0"/>
              <a:t>K-Medoids, K-Medians, Gaussian mixture models, etc. </a:t>
            </a:r>
          </a:p>
          <a:p>
            <a:pPr marL="914400" lvl="2" indent="0">
              <a:buNone/>
            </a:pPr>
            <a:endParaRPr lang="en-IN" sz="1400" dirty="0"/>
          </a:p>
          <a:p>
            <a:pPr lvl="2">
              <a:buFont typeface="Wingdings" panose="05000000000000000000" pitchFamily="2" charset="2"/>
              <a:buChar char="q"/>
            </a:pPr>
            <a:r>
              <a:rPr lang="en-IN" sz="1400" b="1" dirty="0"/>
              <a:t>Hierarchical method </a:t>
            </a:r>
            <a:r>
              <a:rPr lang="en-IN" sz="1400" dirty="0"/>
              <a:t>–  is based on the core idea of objects being more related to nearby objects than to objects farther away. This does not provide a single partitioning of the dataset, but instead provides an extensive </a:t>
            </a:r>
            <a:r>
              <a:rPr lang="en-US" sz="1400" dirty="0"/>
              <a:t>hierarchy of clusters that merge with each other at certain distances. Partitions can be visualized using a tree structure (a dendrogram) - agglomerative clustering, divisive clustering</a:t>
            </a:r>
            <a:endParaRPr lang="en-IN" sz="1400" dirty="0"/>
          </a:p>
          <a:p>
            <a:pPr marL="457200" lvl="1" indent="0">
              <a:buNone/>
            </a:pPr>
            <a:endParaRPr lang="en-IN" sz="1400" dirty="0"/>
          </a:p>
          <a:p>
            <a:pPr marL="457200" lvl="1" indent="0">
              <a:buNone/>
            </a:pPr>
            <a:r>
              <a:rPr lang="en-IN" sz="1400" b="1" dirty="0">
                <a:solidFill>
                  <a:srgbClr val="0070C0"/>
                </a:solidFill>
              </a:rPr>
              <a:t>Density-based methodologies </a:t>
            </a:r>
            <a:r>
              <a:rPr lang="en-IN" sz="1400" dirty="0"/>
              <a:t>– Here the</a:t>
            </a:r>
            <a:r>
              <a:rPr lang="en-US" sz="1400" dirty="0"/>
              <a:t> clusters are defined as areas of higher density. The basic idea is to continue growing a cluster as long as the density in the neighborhood exceeds some threshold, i.e., for each data point within a given cluster, the radius of a given cluster has to contain at least a minimum number of points.</a:t>
            </a:r>
            <a:endParaRPr lang="en-IN" sz="1400" dirty="0"/>
          </a:p>
          <a:p>
            <a:pPr lvl="1">
              <a:buFont typeface="Wingdings" panose="05000000000000000000" pitchFamily="2" charset="2"/>
              <a:buChar char="q"/>
            </a:pPr>
            <a:endParaRPr lang="en-IN" sz="1400" dirty="0"/>
          </a:p>
          <a:p>
            <a:pPr marL="457200" lvl="1" indent="0">
              <a:buNone/>
            </a:pPr>
            <a:r>
              <a:rPr lang="en-IN" sz="1400" b="1" dirty="0">
                <a:solidFill>
                  <a:srgbClr val="0070C0"/>
                </a:solidFill>
              </a:rPr>
              <a:t>Probabilistic models </a:t>
            </a:r>
            <a:r>
              <a:rPr lang="en-IN" sz="1400" dirty="0"/>
              <a:t>- </a:t>
            </a:r>
            <a:r>
              <a:rPr lang="en-US" sz="1400" dirty="0"/>
              <a:t>The clustering model most closely related to statistics is based on distribution models. Clusters can then easily be defined as objects belonging most likely to the same distribution. A convenient property of this approach is that this closely resembles the way artificial data sets are generated: by sampling random objects from a distribution.</a:t>
            </a:r>
            <a:endParaRPr lang="en-IN" sz="1400" dirty="0"/>
          </a:p>
          <a:p>
            <a:pPr lvl="1"/>
            <a:endParaRPr lang="en-IN" sz="1600" dirty="0"/>
          </a:p>
        </p:txBody>
      </p:sp>
      <p:pic>
        <p:nvPicPr>
          <p:cNvPr id="7" name="Picture 6"/>
          <p:cNvPicPr>
            <a:picLocks noChangeAspect="1"/>
          </p:cNvPicPr>
          <p:nvPr/>
        </p:nvPicPr>
        <p:blipFill>
          <a:blip r:embed="rId3"/>
          <a:stretch>
            <a:fillRect/>
          </a:stretch>
        </p:blipFill>
        <p:spPr>
          <a:xfrm>
            <a:off x="7222019" y="1093927"/>
            <a:ext cx="4437615" cy="4437615"/>
          </a:xfrm>
          <a:prstGeom prst="rect">
            <a:avLst/>
          </a:prstGeom>
        </p:spPr>
      </p:pic>
      <p:pic>
        <p:nvPicPr>
          <p:cNvPr id="8" name="Picture 2" descr="Image result for simple dendro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9413" y="1531870"/>
            <a:ext cx="5162825" cy="38721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ensity based cluster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8853" y="1093927"/>
            <a:ext cx="4763949" cy="441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43279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54"/>
                                        </p:tgtEl>
                                        <p:attrNameLst>
                                          <p:attrName>style.visibility</p:attrName>
                                        </p:attrNameLst>
                                      </p:cBhvr>
                                      <p:to>
                                        <p:strVal val="visible"/>
                                      </p:to>
                                    </p:set>
                                    <p:animEffect transition="in" filter="fade">
                                      <p:cBhvr>
                                        <p:cTn id="47" dur="500"/>
                                        <p:tgtEl>
                                          <p:spTgt spid="20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2054"/>
                                        </p:tgtEl>
                                      </p:cBhvr>
                                    </p:animEffect>
                                    <p:set>
                                      <p:cBhvr>
                                        <p:cTn id="52" dur="1" fill="hold">
                                          <p:stCondLst>
                                            <p:cond delay="499"/>
                                          </p:stCondLst>
                                        </p:cTn>
                                        <p:tgtEl>
                                          <p:spTgt spid="205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500"/>
                                        <p:tgtEl>
                                          <p:spTgt spid="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4" presetClass="emph" presetSubtype="0" fill="hold" nodeType="clickEffect">
                                  <p:stCondLst>
                                    <p:cond delay="0"/>
                                  </p:stCondLst>
                                  <p:childTnLst>
                                    <p:animClr clrSpc="hsl" dir="cw">
                                      <p:cBhvr override="childStyle">
                                        <p:cTn id="61" dur="500" fill="hold"/>
                                        <p:tgtEl>
                                          <p:spTgt spid="3">
                                            <p:txEl>
                                              <p:pRg st="0" end="0"/>
                                            </p:txEl>
                                          </p:spTgt>
                                        </p:tgtEl>
                                        <p:attrNameLst>
                                          <p:attrName>style.color</p:attrName>
                                        </p:attrNameLst>
                                      </p:cBhvr>
                                      <p:by>
                                        <p:hsl h="0" s="-12549" l="-25098"/>
                                      </p:by>
                                    </p:animClr>
                                    <p:animClr clrSpc="hsl" dir="cw">
                                      <p:cBhvr>
                                        <p:cTn id="62" dur="500" fill="hold"/>
                                        <p:tgtEl>
                                          <p:spTgt spid="3">
                                            <p:txEl>
                                              <p:pRg st="0" end="0"/>
                                            </p:txEl>
                                          </p:spTgt>
                                        </p:tgtEl>
                                        <p:attrNameLst>
                                          <p:attrName>fillcolor</p:attrName>
                                        </p:attrNameLst>
                                      </p:cBhvr>
                                      <p:by>
                                        <p:hsl h="0" s="-12549" l="-25098"/>
                                      </p:by>
                                    </p:animClr>
                                    <p:animClr clrSpc="hsl" dir="cw">
                                      <p:cBhvr>
                                        <p:cTn id="63" dur="500" fill="hold"/>
                                        <p:tgtEl>
                                          <p:spTgt spid="3">
                                            <p:txEl>
                                              <p:pRg st="0" end="0"/>
                                            </p:txEl>
                                          </p:spTgt>
                                        </p:tgtEl>
                                        <p:attrNameLst>
                                          <p:attrName>stroke.color</p:attrName>
                                        </p:attrNameLst>
                                      </p:cBhvr>
                                      <p:by>
                                        <p:hsl h="0" s="-12549" l="-25098"/>
                                      </p:by>
                                    </p:animClr>
                                    <p:set>
                                      <p:cBhvr>
                                        <p:cTn id="64" dur="500" fill="hold"/>
                                        <p:tgtEl>
                                          <p:spTgt spid="3">
                                            <p:txEl>
                                              <p:pRg st="0" end="0"/>
                                            </p:txEl>
                                          </p:spTgt>
                                        </p:tgtEl>
                                        <p:attrNameLst>
                                          <p:attrName>fill.type</p:attrName>
                                        </p:attrNameLst>
                                      </p:cBhvr>
                                      <p:to>
                                        <p:strVal val="solid"/>
                                      </p:to>
                                    </p:set>
                                  </p:childTnLst>
                                </p:cTn>
                              </p:par>
                              <p:par>
                                <p:cTn id="65" presetID="19" presetClass="emph" presetSubtype="0" fill="hold" nodeType="withEffect">
                                  <p:stCondLst>
                                    <p:cond delay="0"/>
                                  </p:stCondLst>
                                  <p:iterate type="lt">
                                    <p:tmPct val="0"/>
                                  </p:iterate>
                                  <p:childTnLst>
                                    <p:animClr clrSpc="rgb" dir="cw">
                                      <p:cBhvr override="childStyle">
                                        <p:cTn id="66" dur="500" fill="hold"/>
                                        <p:tgtEl>
                                          <p:spTgt spid="3">
                                            <p:txEl>
                                              <p:pRg st="1" end="1"/>
                                            </p:txEl>
                                          </p:spTgt>
                                        </p:tgtEl>
                                        <p:attrNameLst>
                                          <p:attrName>style.color</p:attrName>
                                        </p:attrNameLst>
                                      </p:cBhvr>
                                      <p:to>
                                        <a:schemeClr val="accent2"/>
                                      </p:to>
                                    </p:animClr>
                                    <p:animClr clrSpc="rgb" dir="cw">
                                      <p:cBhvr>
                                        <p:cTn id="67" dur="500" fill="hold"/>
                                        <p:tgtEl>
                                          <p:spTgt spid="3">
                                            <p:txEl>
                                              <p:pRg st="1" end="1"/>
                                            </p:txEl>
                                          </p:spTgt>
                                        </p:tgtEl>
                                        <p:attrNameLst>
                                          <p:attrName>fillcolor</p:attrName>
                                        </p:attrNameLst>
                                      </p:cBhvr>
                                      <p:to>
                                        <a:schemeClr val="accent2"/>
                                      </p:to>
                                    </p:animClr>
                                    <p:set>
                                      <p:cBhvr>
                                        <p:cTn id="68" dur="500" fill="hold"/>
                                        <p:tgtEl>
                                          <p:spTgt spid="3">
                                            <p:txEl>
                                              <p:pRg st="1" end="1"/>
                                            </p:txEl>
                                          </p:spTgt>
                                        </p:tgtEl>
                                        <p:attrNameLst>
                                          <p:attrName>fill.type</p:attrName>
                                        </p:attrNameLst>
                                      </p:cBhvr>
                                      <p:to>
                                        <p:strVal val="solid"/>
                                      </p:to>
                                    </p:set>
                                    <p:set>
                                      <p:cBhvr>
                                        <p:cTn id="6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2990335"/>
            <a:ext cx="10515600" cy="1077865"/>
          </a:xfrm>
        </p:spPr>
        <p:txBody>
          <a:bodyPr/>
          <a:lstStyle/>
          <a:p>
            <a:r>
              <a:rPr lang="en-US" dirty="0"/>
              <a:t>K-Means Clustering</a:t>
            </a:r>
          </a:p>
        </p:txBody>
      </p:sp>
      <p:sp>
        <p:nvSpPr>
          <p:cNvPr id="5" name="Text Placeholder 4"/>
          <p:cNvSpPr>
            <a:spLocks noGrp="1"/>
          </p:cNvSpPr>
          <p:nvPr>
            <p:ph type="body" idx="1"/>
          </p:nvPr>
        </p:nvSpPr>
        <p:spPr>
          <a:xfrm>
            <a:off x="831850" y="4033407"/>
            <a:ext cx="10515600" cy="1500187"/>
          </a:xfrm>
        </p:spPr>
        <p:txBody>
          <a:bodyPr/>
          <a:lstStyle/>
          <a:p>
            <a:r>
              <a:rPr lang="en-US" dirty="0"/>
              <a:t>Partitioning algorithm </a:t>
            </a:r>
          </a:p>
        </p:txBody>
      </p:sp>
    </p:spTree>
    <p:extLst>
      <p:ext uri="{BB962C8B-B14F-4D97-AF65-F5344CB8AC3E}">
        <p14:creationId xmlns:p14="http://schemas.microsoft.com/office/powerpoint/2010/main" val="3156263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to K-means clustering</a:t>
            </a:r>
          </a:p>
        </p:txBody>
      </p:sp>
      <p:sp>
        <p:nvSpPr>
          <p:cNvPr id="3" name="Content Placeholder 2"/>
          <p:cNvSpPr>
            <a:spLocks noGrp="1"/>
          </p:cNvSpPr>
          <p:nvPr>
            <p:ph idx="1"/>
          </p:nvPr>
        </p:nvSpPr>
        <p:spPr>
          <a:xfrm>
            <a:off x="3" y="1390671"/>
            <a:ext cx="12192000" cy="4525963"/>
          </a:xfrm>
        </p:spPr>
        <p:txBody>
          <a:bodyPr>
            <a:normAutofit/>
          </a:bodyPr>
          <a:lstStyle/>
          <a:p>
            <a:pPr marL="0" indent="0">
              <a:buNone/>
            </a:pPr>
            <a:r>
              <a:rPr lang="en-US" sz="1800" b="1" dirty="0"/>
              <a:t> Euclidean distance</a:t>
            </a:r>
            <a:r>
              <a:rPr lang="en-US" sz="1800" dirty="0"/>
              <a:t>: To define distance between two data points </a:t>
            </a:r>
          </a:p>
          <a:p>
            <a:pPr>
              <a:buFont typeface="Century Gothic" panose="020B0502020202020204" pitchFamily="34" charset="0"/>
              <a:buChar char="–"/>
            </a:pPr>
            <a:endParaRPr lang="en-US" dirty="0"/>
          </a:p>
          <a:p>
            <a:pPr>
              <a:buFont typeface="Century Gothic" panose="020B0502020202020204" pitchFamily="34" charset="0"/>
              <a:buChar char="–"/>
            </a:pPr>
            <a:endParaRPr lang="en-US" dirty="0"/>
          </a:p>
          <a:p>
            <a:pPr>
              <a:buFont typeface="Century Gothic" panose="020B0502020202020204" pitchFamily="34" charset="0"/>
              <a:buChar char="–"/>
            </a:pPr>
            <a:endParaRPr lang="en-US" dirty="0"/>
          </a:p>
          <a:p>
            <a:pPr>
              <a:buFont typeface="Century Gothic" panose="020B0502020202020204" pitchFamily="34" charset="0"/>
              <a:buChar char="–"/>
            </a:pPr>
            <a:endParaRPr lang="en-US" dirty="0"/>
          </a:p>
          <a:p>
            <a:pPr>
              <a:buFont typeface="Century Gothic" panose="020B0502020202020204" pitchFamily="34" charset="0"/>
              <a:buChar char="–"/>
            </a:pPr>
            <a:endParaRPr lang="en-US" dirty="0"/>
          </a:p>
          <a:p>
            <a:pPr>
              <a:buFont typeface="Century Gothic" panose="020B0502020202020204" pitchFamily="34" charset="0"/>
              <a:buChar char="–"/>
            </a:pPr>
            <a:endParaRPr lang="en-US" b="1" dirty="0"/>
          </a:p>
          <a:p>
            <a:pPr>
              <a:buFont typeface="Century Gothic" panose="020B0502020202020204" pitchFamily="34" charset="0"/>
              <a:buChar char="–"/>
            </a:pPr>
            <a:endParaRPr lang="en-US" dirty="0"/>
          </a:p>
          <a:p>
            <a:pPr>
              <a:buFont typeface="Century Gothic" panose="020B0502020202020204" pitchFamily="34" charset="0"/>
              <a:buChar char="–"/>
            </a:pPr>
            <a:endParaRPr lang="en-US" dirty="0"/>
          </a:p>
          <a:p>
            <a:pPr marL="457200" lvl="1" indent="0">
              <a:buNone/>
            </a:pPr>
            <a:r>
              <a:rPr lang="en-US" dirty="0"/>
              <a:t>	</a:t>
            </a:r>
          </a:p>
        </p:txBody>
      </p:sp>
      <p:pic>
        <p:nvPicPr>
          <p:cNvPr id="4" name="Picture 3"/>
          <p:cNvPicPr>
            <a:picLocks noChangeAspect="1"/>
          </p:cNvPicPr>
          <p:nvPr/>
        </p:nvPicPr>
        <p:blipFill>
          <a:blip r:embed="rId2"/>
          <a:stretch>
            <a:fillRect/>
          </a:stretch>
        </p:blipFill>
        <p:spPr>
          <a:xfrm>
            <a:off x="848758" y="1869848"/>
            <a:ext cx="6191021" cy="1800606"/>
          </a:xfrm>
          <a:prstGeom prst="rect">
            <a:avLst/>
          </a:prstGeom>
        </p:spPr>
      </p:pic>
      <p:pic>
        <p:nvPicPr>
          <p:cNvPr id="2050" name="Picture 2" descr="Image result for euclidean dis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3293" y="1527465"/>
            <a:ext cx="2546962" cy="1979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74918" y="5000280"/>
            <a:ext cx="2588620" cy="1752866"/>
          </a:xfrm>
          <a:prstGeom prst="rect">
            <a:avLst/>
          </a:prstGeom>
          <a:ln>
            <a:solidFill>
              <a:schemeClr val="tx1"/>
            </a:solidFill>
          </a:ln>
        </p:spPr>
      </p:pic>
      <p:sp>
        <p:nvSpPr>
          <p:cNvPr id="6" name="TextBox 5"/>
          <p:cNvSpPr txBox="1"/>
          <p:nvPr/>
        </p:nvSpPr>
        <p:spPr>
          <a:xfrm>
            <a:off x="253386" y="3746445"/>
            <a:ext cx="3360147" cy="923330"/>
          </a:xfrm>
          <a:prstGeom prst="rect">
            <a:avLst/>
          </a:prstGeom>
          <a:noFill/>
        </p:spPr>
        <p:txBody>
          <a:bodyPr wrap="square" rtlCol="0">
            <a:spAutoFit/>
          </a:bodyPr>
          <a:lstStyle/>
          <a:p>
            <a:r>
              <a:rPr lang="en-US" b="1" dirty="0">
                <a:latin typeface="Century Gothic" panose="020B0502020202020204" pitchFamily="34" charset="0"/>
              </a:rPr>
              <a:t>Minimum distance</a:t>
            </a:r>
            <a:r>
              <a:rPr lang="en-US" dirty="0">
                <a:latin typeface="Century Gothic" panose="020B0502020202020204" pitchFamily="34" charset="0"/>
              </a:rPr>
              <a:t> </a:t>
            </a:r>
          </a:p>
          <a:p>
            <a:r>
              <a:rPr lang="en-US" dirty="0">
                <a:latin typeface="Century Gothic" panose="020B0502020202020204" pitchFamily="34" charset="0"/>
              </a:rPr>
              <a:t>Distance between closest two data points</a:t>
            </a:r>
          </a:p>
        </p:txBody>
      </p:sp>
      <p:sp>
        <p:nvSpPr>
          <p:cNvPr id="8" name="TextBox 7"/>
          <p:cNvSpPr txBox="1"/>
          <p:nvPr/>
        </p:nvSpPr>
        <p:spPr>
          <a:xfrm>
            <a:off x="3854070" y="3744607"/>
            <a:ext cx="3360147" cy="923330"/>
          </a:xfrm>
          <a:prstGeom prst="rect">
            <a:avLst/>
          </a:prstGeom>
          <a:noFill/>
        </p:spPr>
        <p:txBody>
          <a:bodyPr wrap="square" rtlCol="0">
            <a:spAutoFit/>
          </a:bodyPr>
          <a:lstStyle/>
          <a:p>
            <a:r>
              <a:rPr lang="en-US" b="1" dirty="0">
                <a:latin typeface="Century Gothic" panose="020B0502020202020204" pitchFamily="34" charset="0"/>
              </a:rPr>
              <a:t>Maximum distance</a:t>
            </a:r>
            <a:r>
              <a:rPr lang="en-US" dirty="0">
                <a:latin typeface="Century Gothic" panose="020B0502020202020204" pitchFamily="34" charset="0"/>
              </a:rPr>
              <a:t> </a:t>
            </a:r>
          </a:p>
          <a:p>
            <a:r>
              <a:rPr lang="en-US" dirty="0">
                <a:latin typeface="Century Gothic" panose="020B0502020202020204" pitchFamily="34" charset="0"/>
              </a:rPr>
              <a:t>Distance between farthest two data points</a:t>
            </a:r>
          </a:p>
        </p:txBody>
      </p:sp>
      <p:pic>
        <p:nvPicPr>
          <p:cNvPr id="7" name="Picture 6"/>
          <p:cNvPicPr>
            <a:picLocks noChangeAspect="1"/>
          </p:cNvPicPr>
          <p:nvPr/>
        </p:nvPicPr>
        <p:blipFill>
          <a:blip r:embed="rId5"/>
          <a:stretch>
            <a:fillRect/>
          </a:stretch>
        </p:blipFill>
        <p:spPr>
          <a:xfrm>
            <a:off x="4087604" y="4998442"/>
            <a:ext cx="2567495" cy="1760952"/>
          </a:xfrm>
          <a:prstGeom prst="rect">
            <a:avLst/>
          </a:prstGeom>
          <a:ln>
            <a:solidFill>
              <a:schemeClr val="tx1"/>
            </a:solidFill>
          </a:ln>
        </p:spPr>
      </p:pic>
      <p:sp>
        <p:nvSpPr>
          <p:cNvPr id="10" name="TextBox 9"/>
          <p:cNvSpPr txBox="1"/>
          <p:nvPr/>
        </p:nvSpPr>
        <p:spPr>
          <a:xfrm>
            <a:off x="7214217" y="3744607"/>
            <a:ext cx="4562814" cy="1200329"/>
          </a:xfrm>
          <a:prstGeom prst="rect">
            <a:avLst/>
          </a:prstGeom>
          <a:noFill/>
        </p:spPr>
        <p:txBody>
          <a:bodyPr wrap="square" rtlCol="0">
            <a:spAutoFit/>
          </a:bodyPr>
          <a:lstStyle/>
          <a:p>
            <a:r>
              <a:rPr lang="en-US" b="1" dirty="0">
                <a:latin typeface="Century Gothic" panose="020B0502020202020204" pitchFamily="34" charset="0"/>
              </a:rPr>
              <a:t>Centroid distance</a:t>
            </a:r>
            <a:r>
              <a:rPr lang="en-US" dirty="0">
                <a:latin typeface="Century Gothic" panose="020B0502020202020204" pitchFamily="34" charset="0"/>
              </a:rPr>
              <a:t> </a:t>
            </a:r>
          </a:p>
          <a:p>
            <a:r>
              <a:rPr lang="en-US" dirty="0">
                <a:latin typeface="Century Gothic" panose="020B0502020202020204" pitchFamily="34" charset="0"/>
              </a:rPr>
              <a:t>Distance between centroids of clusters, where centroid is the average of data points in each cluster</a:t>
            </a:r>
          </a:p>
        </p:txBody>
      </p:sp>
      <p:pic>
        <p:nvPicPr>
          <p:cNvPr id="9" name="Picture 8"/>
          <p:cNvPicPr>
            <a:picLocks noChangeAspect="1"/>
          </p:cNvPicPr>
          <p:nvPr/>
        </p:nvPicPr>
        <p:blipFill>
          <a:blip r:embed="rId6"/>
          <a:stretch>
            <a:fillRect/>
          </a:stretch>
        </p:blipFill>
        <p:spPr>
          <a:xfrm>
            <a:off x="8293870" y="5013545"/>
            <a:ext cx="2425541" cy="1739601"/>
          </a:xfrm>
          <a:prstGeom prst="rect">
            <a:avLst/>
          </a:prstGeom>
          <a:ln>
            <a:solidFill>
              <a:schemeClr val="tx1"/>
            </a:solidFill>
          </a:ln>
        </p:spPr>
      </p:pic>
      <p:sp>
        <p:nvSpPr>
          <p:cNvPr id="11" name="TextBox 10"/>
          <p:cNvSpPr txBox="1"/>
          <p:nvPr/>
        </p:nvSpPr>
        <p:spPr>
          <a:xfrm>
            <a:off x="81508" y="856088"/>
            <a:ext cx="11500264" cy="369332"/>
          </a:xfrm>
          <a:prstGeom prst="rect">
            <a:avLst/>
          </a:prstGeom>
          <a:noFill/>
        </p:spPr>
        <p:txBody>
          <a:bodyPr wrap="none" rtlCol="0">
            <a:spAutoFit/>
          </a:bodyPr>
          <a:lstStyle/>
          <a:p>
            <a:r>
              <a:rPr lang="en-US" b="1" dirty="0">
                <a:latin typeface="Century Gothic" pitchFamily="34" charset="0"/>
              </a:rPr>
              <a:t>Normalization :</a:t>
            </a:r>
            <a:r>
              <a:rPr lang="en-US" dirty="0"/>
              <a:t> </a:t>
            </a:r>
            <a:r>
              <a:rPr lang="en-US" dirty="0">
                <a:latin typeface="Century Gothic" pitchFamily="34" charset="0"/>
              </a:rPr>
              <a:t>In order to give equal weightage to the variables, it is important to normalize the data</a:t>
            </a:r>
          </a:p>
        </p:txBody>
      </p:sp>
    </p:spTree>
    <p:extLst>
      <p:ext uri="{BB962C8B-B14F-4D97-AF65-F5344CB8AC3E}">
        <p14:creationId xmlns:p14="http://schemas.microsoft.com/office/powerpoint/2010/main" val="1724157003"/>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ank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444" y="2040288"/>
            <a:ext cx="2895600" cy="263842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customer segments"/>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7886726" y="913631"/>
            <a:ext cx="2466975" cy="1847850"/>
          </a:xfrm>
          <a:prstGeom prst="rect">
            <a:avLst/>
          </a:prstGeom>
        </p:spPr>
      </p:pic>
      <p:pic>
        <p:nvPicPr>
          <p:cNvPr id="8" name="Picture 7"/>
          <p:cNvPicPr>
            <a:picLocks noChangeAspect="1"/>
          </p:cNvPicPr>
          <p:nvPr/>
        </p:nvPicPr>
        <p:blipFill rotWithShape="1">
          <a:blip r:embed="rId4"/>
          <a:srcRect t="43716"/>
          <a:stretch/>
        </p:blipFill>
        <p:spPr>
          <a:xfrm>
            <a:off x="7834313" y="3057526"/>
            <a:ext cx="2619375" cy="981075"/>
          </a:xfrm>
          <a:prstGeom prst="rect">
            <a:avLst/>
          </a:prstGeom>
        </p:spPr>
      </p:pic>
      <p:pic>
        <p:nvPicPr>
          <p:cNvPr id="1032" name="Picture 8" descr="Image result for defau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222" y="4572000"/>
            <a:ext cx="2446978" cy="1714500"/>
          </a:xfrm>
          <a:prstGeom prst="rect">
            <a:avLst/>
          </a:prstGeom>
          <a:noFill/>
          <a:extLst>
            <a:ext uri="{909E8E84-426E-40DD-AFC4-6F175D3DCCD1}">
              <a14:hiddenFill xmlns:a14="http://schemas.microsoft.com/office/drawing/2010/main">
                <a:solidFill>
                  <a:srgbClr val="FFFFFF"/>
                </a:solidFill>
              </a14:hiddenFill>
            </a:ext>
          </a:extLst>
        </p:spPr>
      </p:pic>
      <p:sp>
        <p:nvSpPr>
          <p:cNvPr id="9" name="Arrow: Down 8"/>
          <p:cNvSpPr/>
          <p:nvPr/>
        </p:nvSpPr>
        <p:spPr>
          <a:xfrm rot="3700356" flipV="1">
            <a:off x="6001351" y="992504"/>
            <a:ext cx="484632" cy="2385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rot="19840617">
            <a:off x="4911371" y="1802563"/>
            <a:ext cx="2062872" cy="369332"/>
          </a:xfrm>
          <a:prstGeom prst="rect">
            <a:avLst/>
          </a:prstGeom>
          <a:noFill/>
        </p:spPr>
        <p:txBody>
          <a:bodyPr wrap="none" rtlCol="0">
            <a:spAutoFit/>
          </a:bodyPr>
          <a:lstStyle/>
          <a:p>
            <a:r>
              <a:rPr lang="en-IN" dirty="0"/>
              <a:t>Customer Segments</a:t>
            </a:r>
            <a:endParaRPr lang="en-US" dirty="0"/>
          </a:p>
        </p:txBody>
      </p:sp>
      <p:sp>
        <p:nvSpPr>
          <p:cNvPr id="13" name="Arrow: Down 12"/>
          <p:cNvSpPr/>
          <p:nvPr/>
        </p:nvSpPr>
        <p:spPr>
          <a:xfrm rot="5400000" flipV="1">
            <a:off x="6168011" y="2374872"/>
            <a:ext cx="484632" cy="2385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5428667" y="3109452"/>
            <a:ext cx="1480149" cy="369332"/>
          </a:xfrm>
          <a:prstGeom prst="rect">
            <a:avLst/>
          </a:prstGeom>
          <a:noFill/>
        </p:spPr>
        <p:txBody>
          <a:bodyPr wrap="none" rtlCol="0">
            <a:spAutoFit/>
          </a:bodyPr>
          <a:lstStyle/>
          <a:p>
            <a:r>
              <a:rPr lang="en-IN" dirty="0"/>
              <a:t>Loyal/Disloyal</a:t>
            </a:r>
            <a:endParaRPr lang="en-US" dirty="0"/>
          </a:p>
        </p:txBody>
      </p:sp>
      <p:sp>
        <p:nvSpPr>
          <p:cNvPr id="15" name="Arrow: Down 14"/>
          <p:cNvSpPr/>
          <p:nvPr/>
        </p:nvSpPr>
        <p:spPr>
          <a:xfrm rot="6868464" flipV="1">
            <a:off x="5903504" y="3757239"/>
            <a:ext cx="484632" cy="2385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rot="1408725">
            <a:off x="5385995" y="4469978"/>
            <a:ext cx="1627946" cy="369332"/>
          </a:xfrm>
          <a:prstGeom prst="rect">
            <a:avLst/>
          </a:prstGeom>
          <a:noFill/>
        </p:spPr>
        <p:txBody>
          <a:bodyPr wrap="none" rtlCol="0">
            <a:spAutoFit/>
          </a:bodyPr>
          <a:lstStyle/>
          <a:p>
            <a:r>
              <a:rPr lang="en-IN" dirty="0"/>
              <a:t>Risky/Defaulter</a:t>
            </a:r>
            <a:endParaRPr lang="en-US" dirty="0"/>
          </a:p>
        </p:txBody>
      </p:sp>
      <p:sp>
        <p:nvSpPr>
          <p:cNvPr id="17" name="Title 1">
            <a:extLst>
              <a:ext uri="{FF2B5EF4-FFF2-40B4-BE49-F238E27FC236}">
                <a16:creationId xmlns:a16="http://schemas.microsoft.com/office/drawing/2014/main" id="{6901257A-A0FE-451E-ADFF-68A96B4AF46F}"/>
              </a:ext>
            </a:extLst>
          </p:cNvPr>
          <p:cNvSpPr>
            <a:spLocks noGrp="1"/>
          </p:cNvSpPr>
          <p:nvPr>
            <p:ph type="title"/>
          </p:nvPr>
        </p:nvSpPr>
        <p:spPr>
          <a:xfrm>
            <a:off x="0" y="0"/>
            <a:ext cx="12192003" cy="762000"/>
          </a:xfrm>
        </p:spPr>
        <p:txBody>
          <a:bodyPr>
            <a:normAutofit/>
          </a:bodyPr>
          <a:lstStyle/>
          <a:p>
            <a:r>
              <a:rPr lang="en-IN" sz="2800" dirty="0">
                <a:latin typeface="Century Gothic" panose="020B0502020202020204" pitchFamily="34" charset="0"/>
              </a:rPr>
              <a:t>Bank</a:t>
            </a:r>
            <a:endParaRPr lang="en-US" sz="2800" dirty="0">
              <a:latin typeface="Century Gothic" panose="020B0502020202020204" pitchFamily="34" charset="0"/>
            </a:endParaRPr>
          </a:p>
        </p:txBody>
      </p:sp>
    </p:spTree>
    <p:extLst>
      <p:ext uri="{BB962C8B-B14F-4D97-AF65-F5344CB8AC3E}">
        <p14:creationId xmlns:p14="http://schemas.microsoft.com/office/powerpoint/2010/main" val="261153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p:bldP spid="15" grpId="0" animBg="1"/>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a:xfrm>
            <a:off x="1" y="1295400"/>
            <a:ext cx="12192000" cy="4748048"/>
          </a:xfrm>
        </p:spPr>
        <p:txBody>
          <a:bodyPr>
            <a:normAutofit/>
          </a:bodyPr>
          <a:lstStyle/>
          <a:p>
            <a:pPr marL="0" indent="0">
              <a:buNone/>
            </a:pPr>
            <a:r>
              <a:rPr lang="en-US" dirty="0"/>
              <a:t>Movie genres (thriller, comedy, regional, etc.) are defined by vector (</a:t>
            </a:r>
            <a:r>
              <a:rPr lang="en-US" dirty="0" err="1"/>
              <a:t>Eg</a:t>
            </a:r>
            <a:r>
              <a:rPr lang="en-US" dirty="0"/>
              <a:t>: If movie is thriller, it is defined by vector [1,0,0,…]) </a:t>
            </a:r>
          </a:p>
          <a:p>
            <a:pPr marL="0" indent="0">
              <a:buNone/>
            </a:pPr>
            <a:endParaRPr lang="en-US" dirty="0"/>
          </a:p>
          <a:p>
            <a:pPr marL="0" indent="0">
              <a:buNone/>
            </a:pPr>
            <a:r>
              <a:rPr lang="en-US" dirty="0"/>
              <a:t>“The Godfather” is in the genre of action, crime and drama, defined by vector [0,1,0,0,0,0,1,0,1,0,0,0,0,0,0,0,0,0,0] </a:t>
            </a:r>
          </a:p>
          <a:p>
            <a:pPr marL="0" indent="0">
              <a:buNone/>
            </a:pPr>
            <a:endParaRPr lang="en-US" dirty="0"/>
          </a:p>
          <a:p>
            <a:pPr marL="0" indent="0">
              <a:buNone/>
            </a:pPr>
            <a:r>
              <a:rPr lang="en-US" dirty="0"/>
              <a:t>“Titanic” is in the genre of action, drama and romance, defined by vector [0,1,0,0,0,0,0,0,1,0,0,0,0,0,1,0,0,0,0]</a:t>
            </a:r>
          </a:p>
          <a:p>
            <a:pPr marL="0" indent="0">
              <a:buNone/>
            </a:pPr>
            <a:endParaRPr lang="en-US" dirty="0"/>
          </a:p>
          <a:p>
            <a:pPr marL="0" indent="0">
              <a:buNone/>
            </a:pPr>
            <a:r>
              <a:rPr lang="en-US" b="1" dirty="0"/>
              <a:t>What is the distance between “The Godfather” and “Titanic”, using Euclidean distance?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8249310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 y="904462"/>
                <a:ext cx="12192000" cy="3563844"/>
              </a:xfrm>
            </p:spPr>
            <p:txBody>
              <a:bodyPr>
                <a:normAutofit/>
              </a:bodyPr>
              <a:lstStyle/>
              <a:p>
                <a:pPr marL="0" indent="0">
                  <a:buNone/>
                </a:pPr>
                <a:r>
                  <a:rPr lang="en-US" sz="1800" dirty="0"/>
                  <a:t>The partitioning method essentially discovers the groupings in the data by an </a:t>
                </a:r>
                <a:r>
                  <a:rPr lang="en-US" sz="1800" b="1" dirty="0">
                    <a:solidFill>
                      <a:srgbClr val="0070C0"/>
                    </a:solidFill>
                  </a:rPr>
                  <a:t>iterative process</a:t>
                </a:r>
              </a:p>
              <a:p>
                <a:pPr marL="0" indent="0">
                  <a:buNone/>
                </a:pPr>
                <a:endParaRPr lang="en-US" sz="1800" dirty="0"/>
              </a:p>
              <a:p>
                <a:pPr marL="0" indent="0">
                  <a:buNone/>
                </a:pPr>
                <a:r>
                  <a:rPr lang="en-US" sz="1800" dirty="0"/>
                  <a:t>You can form k-groups from n objects, by </a:t>
                </a:r>
                <a:r>
                  <a:rPr lang="en-US" sz="1800" b="1" dirty="0">
                    <a:solidFill>
                      <a:srgbClr val="0070C0"/>
                    </a:solidFill>
                  </a:rPr>
                  <a:t>optimizing a specific object function</a:t>
                </a:r>
                <a:r>
                  <a:rPr lang="en-US" sz="1800" dirty="0"/>
                  <a:t>, for example, minimizing sum of the square distance</a:t>
                </a:r>
              </a:p>
              <a:p>
                <a:pPr marL="457200" lvl="1" indent="0">
                  <a:buNone/>
                </a:pPr>
                <a:endParaRPr lang="en-US" sz="2400" dirty="0"/>
              </a:p>
              <a:p>
                <a:pPr marL="457200" lvl="1" indent="0">
                  <a:buNone/>
                </a:pPr>
                <a:r>
                  <a:rPr lang="en-US" sz="2400" dirty="0"/>
                  <a:t>SSE(Cluster=C) =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e>
                        <m:r>
                          <a:rPr lang="en-US" sz="2400" b="0" i="1" smtClean="0">
                            <a:latin typeface="Cambria Math" panose="02040503050406030204" pitchFamily="18" charset="0"/>
                          </a:rPr>
                          <m:t>  </m:t>
                        </m:r>
                        <m:nary>
                          <m:naryPr>
                            <m:chr m:val="∑"/>
                            <m:supHide m:val="on"/>
                            <m:ctrlPr>
                              <a:rPr lang="en-US" sz="2400" i="1" smtClean="0">
                                <a:latin typeface="Cambria Math" panose="02040503050406030204" pitchFamily="18" charset="0"/>
                              </a:rPr>
                            </m:ctrlPr>
                          </m:naryPr>
                          <m:sub>
                            <m:r>
                              <m:rPr>
                                <m:brk m:alnAt="7"/>
                              </m:rPr>
                              <a:rPr lang="en-US" sz="2400" b="0" i="1" smtClean="0">
                                <a:latin typeface="Cambria Math" panose="02040503050406030204" pitchFamily="18" charset="0"/>
                              </a:rPr>
                              <m:t>𝑥</m:t>
                            </m:r>
                            <m:r>
                              <a:rPr lang="en-US" sz="2400" b="0" i="1" baseline="-25000" smtClean="0">
                                <a:latin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𝐶𝑘</m:t>
                            </m:r>
                          </m:sub>
                          <m:sup/>
                          <m:e>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𝑐𝑘</m:t>
                                </m:r>
                              </m:e>
                            </m:d>
                            <m:r>
                              <a:rPr lang="en-US" sz="2400" b="0" i="1" smtClean="0">
                                <a:latin typeface="Cambria Math" panose="02040503050406030204" pitchFamily="18" charset="0"/>
                              </a:rPr>
                              <m:t>|</m:t>
                            </m:r>
                          </m:e>
                        </m:nary>
                      </m:e>
                    </m:nary>
                  </m:oMath>
                </a14:m>
                <a:endParaRPr lang="en-US" sz="2400" dirty="0"/>
              </a:p>
              <a:p>
                <a:pPr marL="457200" lvl="1" indent="0">
                  <a:buNone/>
                </a:pPr>
                <a:endParaRPr lang="en-US" sz="2400" dirty="0"/>
              </a:p>
              <a:p>
                <a:pPr marL="457200" lvl="1" indent="0">
                  <a:buNone/>
                </a:pPr>
                <a:endParaRPr lang="en-US" sz="2400" dirty="0"/>
              </a:p>
              <a:p>
                <a:pPr marL="342900" lvl="1" indent="-342900">
                  <a:buFont typeface="Arial" pitchFamily="34" charset="0"/>
                  <a:buChar char="•"/>
                </a:pPr>
                <a:endParaRPr lang="en-US" sz="2000" dirty="0"/>
              </a:p>
              <a:p>
                <a:pPr marL="0" lvl="1"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 y="904462"/>
                <a:ext cx="12192000" cy="3563844"/>
              </a:xfrm>
              <a:blipFill>
                <a:blip r:embed="rId2"/>
                <a:stretch>
                  <a:fillRect l="-400" t="-855"/>
                </a:stretch>
              </a:blipFill>
            </p:spPr>
            <p:txBody>
              <a:bodyPr/>
              <a:lstStyle/>
              <a:p>
                <a:r>
                  <a:rPr lang="en-US">
                    <a:noFill/>
                  </a:rPr>
                  <a:t> </a:t>
                </a:r>
              </a:p>
            </p:txBody>
          </p:sp>
        </mc:Fallback>
      </mc:AlternateContent>
      <p:pic>
        <p:nvPicPr>
          <p:cNvPr id="1031" name="Picture 7" descr="Image result for k means clust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301" y="2347274"/>
            <a:ext cx="5027629" cy="37707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92024" y="3868865"/>
            <a:ext cx="6545582" cy="203132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0070C0"/>
                </a:solidFill>
              </a:rPr>
              <a:t>Which partition gives the minimum SSE?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To find a global optimal, actually we need to exhaustively enumerate all partitioning because the potential number of partitioning actually is exponential. </a:t>
            </a:r>
          </a:p>
          <a:p>
            <a:endParaRPr lang="en-US" dirty="0"/>
          </a:p>
          <a:p>
            <a:pPr marL="285750" indent="-285750">
              <a:buFont typeface="Wingdings" panose="05000000000000000000" pitchFamily="2" charset="2"/>
              <a:buChar char="ü"/>
            </a:pPr>
            <a:r>
              <a:rPr lang="en-US" dirty="0"/>
              <a:t>Hence the need for a heuristic method or a greedy algorithms</a:t>
            </a:r>
          </a:p>
        </p:txBody>
      </p:sp>
    </p:spTree>
    <p:extLst>
      <p:ext uri="{BB962C8B-B14F-4D97-AF65-F5344CB8AC3E}">
        <p14:creationId xmlns:p14="http://schemas.microsoft.com/office/powerpoint/2010/main" val="364814526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1"/>
                                        </p:tgtEl>
                                        <p:attrNameLst>
                                          <p:attrName>style.visibility</p:attrName>
                                        </p:attrNameLst>
                                      </p:cBhvr>
                                      <p:to>
                                        <p:strVal val="visible"/>
                                      </p:to>
                                    </p:set>
                                    <p:animEffect transition="in" filter="fade">
                                      <p:cBhvr>
                                        <p:cTn id="17" dur="500"/>
                                        <p:tgtEl>
                                          <p:spTgt spid="10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xEl>
                                              <p:pRg st="2" end="2"/>
                                            </p:txEl>
                                          </p:spTgt>
                                        </p:tgtEl>
                                        <p:attrNameLst>
                                          <p:attrName>style.visibility</p:attrName>
                                        </p:attrNameLst>
                                      </p:cBhvr>
                                      <p:to>
                                        <p:strVal val="visible"/>
                                      </p:to>
                                    </p:set>
                                    <p:animEffect transition="in" filter="fade">
                                      <p:cBhvr>
                                        <p:cTn id="30" dur="500"/>
                                        <p:tgtEl>
                                          <p:spTgt spid="12">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Effect transition="in" filter="fade">
                                      <p:cBhvr>
                                        <p:cTn id="33"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problem: Let’s solve</a:t>
            </a:r>
          </a:p>
        </p:txBody>
      </p:sp>
      <p:sp>
        <p:nvSpPr>
          <p:cNvPr id="3" name="Content Placeholder 2"/>
          <p:cNvSpPr>
            <a:spLocks noGrp="1"/>
          </p:cNvSpPr>
          <p:nvPr>
            <p:ph idx="1"/>
          </p:nvPr>
        </p:nvSpPr>
        <p:spPr>
          <a:xfrm>
            <a:off x="1" y="700493"/>
            <a:ext cx="12192000" cy="4525963"/>
          </a:xfrm>
        </p:spPr>
        <p:txBody>
          <a:bodyPr>
            <a:normAutofit lnSpcReduction="10000"/>
          </a:bodyPr>
          <a:lstStyle/>
          <a:p>
            <a:pPr marL="0" indent="0">
              <a:buNone/>
            </a:pPr>
            <a:r>
              <a:rPr lang="en-US" dirty="0"/>
              <a:t>Group students based on their scores on two subjects.</a:t>
            </a:r>
          </a:p>
          <a:p>
            <a:pPr marL="0" indent="0">
              <a:buNone/>
            </a:pPr>
            <a:endParaRPr lang="en-US" sz="800" dirty="0"/>
          </a:p>
          <a:p>
            <a:pPr lvl="1" indent="-342900">
              <a:buFont typeface="+mj-lt"/>
              <a:buAutoNum type="arabicPeriod"/>
            </a:pPr>
            <a:r>
              <a:rPr lang="en-US" dirty="0"/>
              <a:t>Step 1: Find a sensible initial partition</a:t>
            </a:r>
          </a:p>
          <a:p>
            <a:pPr marL="1090613" lvl="2" indent="-290513">
              <a:buFont typeface="Century Gothic" panose="020B0502020202020204" pitchFamily="34" charset="0"/>
              <a:buChar char="–"/>
            </a:pPr>
            <a:r>
              <a:rPr lang="en-US" dirty="0">
                <a:solidFill>
                  <a:prstClr val="black"/>
                </a:solidFill>
              </a:rPr>
              <a:t>Taking the two individuals farthest apart (using the Euclidean distance measure)</a:t>
            </a:r>
          </a:p>
          <a:p>
            <a:pPr marL="746125" lvl="1" indent="-346075">
              <a:buFont typeface="+mj-lt"/>
              <a:buAutoNum type="arabicPeriod"/>
            </a:pPr>
            <a:r>
              <a:rPr lang="en-US" dirty="0"/>
              <a:t>Step 2: Classify the remaining students</a:t>
            </a:r>
          </a:p>
          <a:p>
            <a:pPr lvl="2" indent="-342900">
              <a:buFont typeface="Century Gothic" panose="020B0502020202020204" pitchFamily="34" charset="0"/>
              <a:buChar char="–"/>
            </a:pPr>
            <a:r>
              <a:rPr lang="en-US" dirty="0"/>
              <a:t>Allocate remaining students to the cluster to which they are closest</a:t>
            </a:r>
          </a:p>
          <a:p>
            <a:pPr lvl="2" indent="-342900">
              <a:buFont typeface="Century Gothic" panose="020B0502020202020204" pitchFamily="34" charset="0"/>
              <a:buChar char="–"/>
            </a:pPr>
            <a:r>
              <a:rPr lang="en-US" dirty="0"/>
              <a:t>Recalculate the cluster centroid each time a new member is added</a:t>
            </a:r>
          </a:p>
          <a:p>
            <a:pPr lvl="2" indent="-342900">
              <a:buFont typeface="Century Gothic" panose="020B0502020202020204" pitchFamily="34" charset="0"/>
              <a:buChar char="–"/>
            </a:pPr>
            <a:r>
              <a:rPr lang="en-US" dirty="0"/>
              <a:t>Identify the centroid for the new clusters</a:t>
            </a:r>
          </a:p>
          <a:p>
            <a:pPr lvl="1" indent="-342900">
              <a:buFont typeface="+mj-lt"/>
              <a:buAutoNum type="arabicPeriod"/>
            </a:pPr>
            <a:r>
              <a:rPr lang="en-US" dirty="0">
                <a:solidFill>
                  <a:prstClr val="black"/>
                </a:solidFill>
              </a:rPr>
              <a:t>Step 3: Validate the classification</a:t>
            </a:r>
          </a:p>
          <a:p>
            <a:pPr lvl="2" indent="-342900">
              <a:buFont typeface="Century Gothic" panose="020B0502020202020204" pitchFamily="34" charset="0"/>
              <a:buChar char="–"/>
            </a:pPr>
            <a:r>
              <a:rPr lang="en-US" dirty="0"/>
              <a:t>Compare each individual’s distance to its own cluster </a:t>
            </a:r>
          </a:p>
          <a:p>
            <a:pPr marL="1146175" lvl="2" indent="0">
              <a:buNone/>
            </a:pPr>
            <a:r>
              <a:rPr lang="en-US" dirty="0"/>
              <a:t>mean and to that of the opposite cluster</a:t>
            </a:r>
          </a:p>
          <a:p>
            <a:pPr marL="1146175" lvl="1" indent="-347663">
              <a:buFont typeface="Century Gothic" panose="020B0502020202020204" pitchFamily="34" charset="0"/>
              <a:buChar char="–"/>
            </a:pPr>
            <a:r>
              <a:rPr lang="en-US" sz="1600" dirty="0"/>
              <a:t>Check for any anomalies/</a:t>
            </a:r>
            <a:r>
              <a:rPr lang="en-US" sz="1600" dirty="0" err="1"/>
              <a:t>mis</a:t>
            </a:r>
            <a:r>
              <a:rPr lang="en-US" sz="1600" dirty="0"/>
              <a:t>-classifications</a:t>
            </a:r>
          </a:p>
          <a:p>
            <a:pPr marL="1146175" lvl="1" indent="-347663">
              <a:buFont typeface="Century Gothic" panose="020B0502020202020204" pitchFamily="34" charset="0"/>
              <a:buChar char="–"/>
            </a:pPr>
            <a:r>
              <a:rPr lang="en-US" sz="1600" dirty="0"/>
              <a:t>Relocate any anomalies to the rightful cluster iteratively</a:t>
            </a:r>
          </a:p>
          <a:p>
            <a:pPr marL="1146175" lvl="1" indent="0">
              <a:buNone/>
            </a:pPr>
            <a:r>
              <a:rPr lang="en-US" sz="1600" dirty="0"/>
              <a:t>until all anomalies are addressed and distance is minimized</a:t>
            </a:r>
          </a:p>
          <a:p>
            <a:pPr lvl="2" indent="-342900">
              <a:buFont typeface="Century Gothic" panose="020B0502020202020204" pitchFamily="34" charset="0"/>
              <a:buChar char="–"/>
            </a:pPr>
            <a:endParaRPr lang="en-US" dirty="0">
              <a:solidFill>
                <a:prstClr val="black"/>
              </a:solidFill>
            </a:endParaRPr>
          </a:p>
          <a:p>
            <a:pPr marL="746125" lvl="1" indent="-400050">
              <a:buNone/>
            </a:pPr>
            <a:r>
              <a:rPr lang="en-US" dirty="0">
                <a:solidFill>
                  <a:prstClr val="black"/>
                </a:solidFill>
              </a:rPr>
              <a:t>4.   Step 4: Finalize the cluster and nomenclature</a:t>
            </a:r>
          </a:p>
          <a:p>
            <a:pPr marL="1146175" lvl="1" indent="0">
              <a:buNone/>
            </a:pPr>
            <a:endParaRPr lang="en-US" dirty="0"/>
          </a:p>
          <a:p>
            <a:pPr marL="746125" indent="0">
              <a:buNone/>
            </a:pP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094276233"/>
              </p:ext>
            </p:extLst>
          </p:nvPr>
        </p:nvGraphicFramePr>
        <p:xfrm>
          <a:off x="9071780" y="700493"/>
          <a:ext cx="2672202" cy="2926080"/>
        </p:xfrm>
        <a:graphic>
          <a:graphicData uri="http://schemas.openxmlformats.org/drawingml/2006/table">
            <a:tbl>
              <a:tblPr firstRow="1" bandRow="1">
                <a:tableStyleId>{5C22544A-7EE6-4342-B048-85BDC9FD1C3A}</a:tableStyleId>
              </a:tblPr>
              <a:tblGrid>
                <a:gridCol w="963887">
                  <a:extLst>
                    <a:ext uri="{9D8B030D-6E8A-4147-A177-3AD203B41FA5}">
                      <a16:colId xmlns:a16="http://schemas.microsoft.com/office/drawing/2014/main" val="3840922337"/>
                    </a:ext>
                  </a:extLst>
                </a:gridCol>
                <a:gridCol w="823488">
                  <a:extLst>
                    <a:ext uri="{9D8B030D-6E8A-4147-A177-3AD203B41FA5}">
                      <a16:colId xmlns:a16="http://schemas.microsoft.com/office/drawing/2014/main" val="1869234119"/>
                    </a:ext>
                  </a:extLst>
                </a:gridCol>
                <a:gridCol w="884827">
                  <a:extLst>
                    <a:ext uri="{9D8B030D-6E8A-4147-A177-3AD203B41FA5}">
                      <a16:colId xmlns:a16="http://schemas.microsoft.com/office/drawing/2014/main" val="1757871864"/>
                    </a:ext>
                  </a:extLst>
                </a:gridCol>
              </a:tblGrid>
              <a:tr h="365760">
                <a:tc>
                  <a:txBody>
                    <a:bodyPr/>
                    <a:lstStyle/>
                    <a:p>
                      <a:pPr algn="ctr"/>
                      <a:r>
                        <a:rPr lang="en-US" dirty="0"/>
                        <a:t>Student</a:t>
                      </a:r>
                    </a:p>
                  </a:txBody>
                  <a:tcPr/>
                </a:tc>
                <a:tc>
                  <a:txBody>
                    <a:bodyPr/>
                    <a:lstStyle/>
                    <a:p>
                      <a:pPr algn="ctr"/>
                      <a:r>
                        <a:rPr lang="en-US" dirty="0"/>
                        <a:t>Math</a:t>
                      </a:r>
                    </a:p>
                  </a:txBody>
                  <a:tcPr/>
                </a:tc>
                <a:tc>
                  <a:txBody>
                    <a:bodyPr/>
                    <a:lstStyle/>
                    <a:p>
                      <a:pPr algn="ctr"/>
                      <a:r>
                        <a:rPr lang="en-US" dirty="0"/>
                        <a:t>English</a:t>
                      </a:r>
                    </a:p>
                  </a:txBody>
                  <a:tcPr/>
                </a:tc>
                <a:extLst>
                  <a:ext uri="{0D108BD9-81ED-4DB2-BD59-A6C34878D82A}">
                    <a16:rowId xmlns:a16="http://schemas.microsoft.com/office/drawing/2014/main" val="1833351237"/>
                  </a:ext>
                </a:extLst>
              </a:tr>
              <a:tr h="365760">
                <a:tc>
                  <a:txBody>
                    <a:bodyPr/>
                    <a:lstStyle/>
                    <a:p>
                      <a:pPr algn="ctr"/>
                      <a:r>
                        <a:rPr lang="en-US" dirty="0"/>
                        <a:t>A</a:t>
                      </a:r>
                    </a:p>
                  </a:txBody>
                  <a:tcPr/>
                </a:tc>
                <a:tc>
                  <a:txBody>
                    <a:bodyPr/>
                    <a:lstStyle/>
                    <a:p>
                      <a:pPr algn="ctr"/>
                      <a:r>
                        <a:rPr lang="en-US" dirty="0"/>
                        <a:t>1.0</a:t>
                      </a:r>
                    </a:p>
                  </a:txBody>
                  <a:tcPr/>
                </a:tc>
                <a:tc>
                  <a:txBody>
                    <a:bodyPr/>
                    <a:lstStyle/>
                    <a:p>
                      <a:pPr algn="ctr"/>
                      <a:r>
                        <a:rPr lang="en-US" dirty="0"/>
                        <a:t>1.0</a:t>
                      </a:r>
                    </a:p>
                  </a:txBody>
                  <a:tcPr/>
                </a:tc>
                <a:extLst>
                  <a:ext uri="{0D108BD9-81ED-4DB2-BD59-A6C34878D82A}">
                    <a16:rowId xmlns:a16="http://schemas.microsoft.com/office/drawing/2014/main" val="2099896619"/>
                  </a:ext>
                </a:extLst>
              </a:tr>
              <a:tr h="365760">
                <a:tc>
                  <a:txBody>
                    <a:bodyPr/>
                    <a:lstStyle/>
                    <a:p>
                      <a:pPr algn="ctr"/>
                      <a:r>
                        <a:rPr lang="en-US" dirty="0"/>
                        <a:t>B</a:t>
                      </a:r>
                    </a:p>
                  </a:txBody>
                  <a:tcPr/>
                </a:tc>
                <a:tc>
                  <a:txBody>
                    <a:bodyPr/>
                    <a:lstStyle/>
                    <a:p>
                      <a:pPr algn="ctr"/>
                      <a:r>
                        <a:rPr lang="en-US" dirty="0"/>
                        <a:t>1.5</a:t>
                      </a:r>
                    </a:p>
                  </a:txBody>
                  <a:tcPr/>
                </a:tc>
                <a:tc>
                  <a:txBody>
                    <a:bodyPr/>
                    <a:lstStyle/>
                    <a:p>
                      <a:pPr algn="ctr"/>
                      <a:r>
                        <a:rPr lang="en-US" dirty="0"/>
                        <a:t>2.0</a:t>
                      </a:r>
                    </a:p>
                  </a:txBody>
                  <a:tcPr/>
                </a:tc>
                <a:extLst>
                  <a:ext uri="{0D108BD9-81ED-4DB2-BD59-A6C34878D82A}">
                    <a16:rowId xmlns:a16="http://schemas.microsoft.com/office/drawing/2014/main" val="1114369025"/>
                  </a:ext>
                </a:extLst>
              </a:tr>
              <a:tr h="365760">
                <a:tc>
                  <a:txBody>
                    <a:bodyPr/>
                    <a:lstStyle/>
                    <a:p>
                      <a:pPr algn="ctr"/>
                      <a:r>
                        <a:rPr lang="en-US" dirty="0"/>
                        <a:t>C</a:t>
                      </a:r>
                    </a:p>
                  </a:txBody>
                  <a:tcPr/>
                </a:tc>
                <a:tc>
                  <a:txBody>
                    <a:bodyPr/>
                    <a:lstStyle/>
                    <a:p>
                      <a:pPr algn="ctr"/>
                      <a:r>
                        <a:rPr lang="en-US" dirty="0"/>
                        <a:t>3.0</a:t>
                      </a:r>
                    </a:p>
                  </a:txBody>
                  <a:tcPr/>
                </a:tc>
                <a:tc>
                  <a:txBody>
                    <a:bodyPr/>
                    <a:lstStyle/>
                    <a:p>
                      <a:pPr algn="ctr"/>
                      <a:r>
                        <a:rPr lang="en-US" dirty="0"/>
                        <a:t>4.0</a:t>
                      </a:r>
                    </a:p>
                  </a:txBody>
                  <a:tcPr/>
                </a:tc>
                <a:extLst>
                  <a:ext uri="{0D108BD9-81ED-4DB2-BD59-A6C34878D82A}">
                    <a16:rowId xmlns:a16="http://schemas.microsoft.com/office/drawing/2014/main" val="3981087706"/>
                  </a:ext>
                </a:extLst>
              </a:tr>
              <a:tr h="365760">
                <a:tc>
                  <a:txBody>
                    <a:bodyPr/>
                    <a:lstStyle/>
                    <a:p>
                      <a:pPr algn="ctr"/>
                      <a:r>
                        <a:rPr lang="en-US" dirty="0"/>
                        <a:t>D</a:t>
                      </a:r>
                    </a:p>
                  </a:txBody>
                  <a:tcPr/>
                </a:tc>
                <a:tc>
                  <a:txBody>
                    <a:bodyPr/>
                    <a:lstStyle/>
                    <a:p>
                      <a:pPr algn="ctr"/>
                      <a:r>
                        <a:rPr lang="en-US" dirty="0"/>
                        <a:t>5.0</a:t>
                      </a:r>
                    </a:p>
                  </a:txBody>
                  <a:tcPr/>
                </a:tc>
                <a:tc>
                  <a:txBody>
                    <a:bodyPr/>
                    <a:lstStyle/>
                    <a:p>
                      <a:pPr algn="ctr"/>
                      <a:r>
                        <a:rPr lang="en-US" dirty="0"/>
                        <a:t>7.0</a:t>
                      </a:r>
                    </a:p>
                  </a:txBody>
                  <a:tcPr/>
                </a:tc>
                <a:extLst>
                  <a:ext uri="{0D108BD9-81ED-4DB2-BD59-A6C34878D82A}">
                    <a16:rowId xmlns:a16="http://schemas.microsoft.com/office/drawing/2014/main" val="3424607892"/>
                  </a:ext>
                </a:extLst>
              </a:tr>
              <a:tr h="365760">
                <a:tc>
                  <a:txBody>
                    <a:bodyPr/>
                    <a:lstStyle/>
                    <a:p>
                      <a:pPr algn="ctr"/>
                      <a:r>
                        <a:rPr lang="en-US" dirty="0"/>
                        <a:t>E</a:t>
                      </a:r>
                    </a:p>
                  </a:txBody>
                  <a:tcPr/>
                </a:tc>
                <a:tc>
                  <a:txBody>
                    <a:bodyPr/>
                    <a:lstStyle/>
                    <a:p>
                      <a:pPr algn="ctr"/>
                      <a:r>
                        <a:rPr lang="en-US" dirty="0"/>
                        <a:t>3.5</a:t>
                      </a:r>
                    </a:p>
                  </a:txBody>
                  <a:tcPr/>
                </a:tc>
                <a:tc>
                  <a:txBody>
                    <a:bodyPr/>
                    <a:lstStyle/>
                    <a:p>
                      <a:pPr algn="ctr"/>
                      <a:r>
                        <a:rPr lang="en-US" dirty="0"/>
                        <a:t>5.0</a:t>
                      </a:r>
                    </a:p>
                  </a:txBody>
                  <a:tcPr/>
                </a:tc>
                <a:extLst>
                  <a:ext uri="{0D108BD9-81ED-4DB2-BD59-A6C34878D82A}">
                    <a16:rowId xmlns:a16="http://schemas.microsoft.com/office/drawing/2014/main" val="1910506579"/>
                  </a:ext>
                </a:extLst>
              </a:tr>
              <a:tr h="365760">
                <a:tc>
                  <a:txBody>
                    <a:bodyPr/>
                    <a:lstStyle/>
                    <a:p>
                      <a:pPr algn="ctr"/>
                      <a:r>
                        <a:rPr lang="en-US" dirty="0"/>
                        <a:t>F</a:t>
                      </a:r>
                    </a:p>
                  </a:txBody>
                  <a:tcPr/>
                </a:tc>
                <a:tc>
                  <a:txBody>
                    <a:bodyPr/>
                    <a:lstStyle/>
                    <a:p>
                      <a:pPr algn="ctr"/>
                      <a:r>
                        <a:rPr lang="en-US" dirty="0"/>
                        <a:t>4.5</a:t>
                      </a:r>
                    </a:p>
                  </a:txBody>
                  <a:tcPr/>
                </a:tc>
                <a:tc>
                  <a:txBody>
                    <a:bodyPr/>
                    <a:lstStyle/>
                    <a:p>
                      <a:pPr algn="ctr"/>
                      <a:r>
                        <a:rPr lang="en-US" dirty="0"/>
                        <a:t>5.0</a:t>
                      </a:r>
                    </a:p>
                  </a:txBody>
                  <a:tcPr/>
                </a:tc>
                <a:extLst>
                  <a:ext uri="{0D108BD9-81ED-4DB2-BD59-A6C34878D82A}">
                    <a16:rowId xmlns:a16="http://schemas.microsoft.com/office/drawing/2014/main" val="2872746292"/>
                  </a:ext>
                </a:extLst>
              </a:tr>
              <a:tr h="365760">
                <a:tc>
                  <a:txBody>
                    <a:bodyPr/>
                    <a:lstStyle/>
                    <a:p>
                      <a:pPr algn="ctr"/>
                      <a:r>
                        <a:rPr lang="en-US" dirty="0"/>
                        <a:t>G</a:t>
                      </a:r>
                    </a:p>
                  </a:txBody>
                  <a:tcPr/>
                </a:tc>
                <a:tc>
                  <a:txBody>
                    <a:bodyPr/>
                    <a:lstStyle/>
                    <a:p>
                      <a:pPr algn="ctr"/>
                      <a:r>
                        <a:rPr lang="en-US" dirty="0"/>
                        <a:t>3.5</a:t>
                      </a:r>
                    </a:p>
                  </a:txBody>
                  <a:tcPr/>
                </a:tc>
                <a:tc>
                  <a:txBody>
                    <a:bodyPr/>
                    <a:lstStyle/>
                    <a:p>
                      <a:pPr algn="ctr"/>
                      <a:r>
                        <a:rPr lang="en-US" dirty="0"/>
                        <a:t>4.5</a:t>
                      </a:r>
                    </a:p>
                  </a:txBody>
                  <a:tcPr/>
                </a:tc>
                <a:extLst>
                  <a:ext uri="{0D108BD9-81ED-4DB2-BD59-A6C34878D82A}">
                    <a16:rowId xmlns:a16="http://schemas.microsoft.com/office/drawing/2014/main" val="1346753498"/>
                  </a:ext>
                </a:extLst>
              </a:tr>
            </a:tbl>
          </a:graphicData>
        </a:graphic>
      </p:graphicFrame>
      <p:sp>
        <p:nvSpPr>
          <p:cNvPr id="5" name="Arrow: Right 4"/>
          <p:cNvSpPr/>
          <p:nvPr/>
        </p:nvSpPr>
        <p:spPr>
          <a:xfrm>
            <a:off x="8042313" y="826268"/>
            <a:ext cx="848299" cy="154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8670275" y="2155086"/>
            <a:ext cx="3382178" cy="662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Rectangle: Rounded Corners 9"/>
          <p:cNvSpPr/>
          <p:nvPr/>
        </p:nvSpPr>
        <p:spPr>
          <a:xfrm>
            <a:off x="8890612" y="2227914"/>
            <a:ext cx="3073706" cy="2924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8888774" y="1113380"/>
            <a:ext cx="3073706" cy="2924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871873298"/>
              </p:ext>
            </p:extLst>
          </p:nvPr>
        </p:nvGraphicFramePr>
        <p:xfrm>
          <a:off x="6849958" y="2864322"/>
          <a:ext cx="4879586" cy="3852882"/>
        </p:xfrm>
        <a:graphic>
          <a:graphicData uri="http://schemas.openxmlformats.org/drawingml/2006/table">
            <a:tbl>
              <a:tblPr firstRow="1" bandRow="1">
                <a:tableStyleId>{5C22544A-7EE6-4342-B048-85BDC9FD1C3A}</a:tableStyleId>
              </a:tblPr>
              <a:tblGrid>
                <a:gridCol w="720921">
                  <a:extLst>
                    <a:ext uri="{9D8B030D-6E8A-4147-A177-3AD203B41FA5}">
                      <a16:colId xmlns:a16="http://schemas.microsoft.com/office/drawing/2014/main" val="1030250779"/>
                    </a:ext>
                  </a:extLst>
                </a:gridCol>
                <a:gridCol w="973042">
                  <a:extLst>
                    <a:ext uri="{9D8B030D-6E8A-4147-A177-3AD203B41FA5}">
                      <a16:colId xmlns:a16="http://schemas.microsoft.com/office/drawing/2014/main" val="504072154"/>
                    </a:ext>
                  </a:extLst>
                </a:gridCol>
                <a:gridCol w="1021617">
                  <a:extLst>
                    <a:ext uri="{9D8B030D-6E8A-4147-A177-3AD203B41FA5}">
                      <a16:colId xmlns:a16="http://schemas.microsoft.com/office/drawing/2014/main" val="3840922337"/>
                    </a:ext>
                  </a:extLst>
                </a:gridCol>
                <a:gridCol w="1150228">
                  <a:extLst>
                    <a:ext uri="{9D8B030D-6E8A-4147-A177-3AD203B41FA5}">
                      <a16:colId xmlns:a16="http://schemas.microsoft.com/office/drawing/2014/main" val="1869234119"/>
                    </a:ext>
                  </a:extLst>
                </a:gridCol>
                <a:gridCol w="1013778">
                  <a:extLst>
                    <a:ext uri="{9D8B030D-6E8A-4147-A177-3AD203B41FA5}">
                      <a16:colId xmlns:a16="http://schemas.microsoft.com/office/drawing/2014/main" val="1757871864"/>
                    </a:ext>
                  </a:extLst>
                </a:gridCol>
              </a:tblGrid>
              <a:tr h="365760">
                <a:tc>
                  <a:txBody>
                    <a:bodyPr/>
                    <a:lstStyle/>
                    <a:p>
                      <a:endParaRPr lang="en-US" dirty="0"/>
                    </a:p>
                  </a:txBody>
                  <a:tcPr/>
                </a:tc>
                <a:tc gridSpan="2">
                  <a:txBody>
                    <a:bodyPr/>
                    <a:lstStyle/>
                    <a:p>
                      <a:pPr algn="ctr"/>
                      <a:r>
                        <a:rPr lang="en-US" dirty="0"/>
                        <a:t>Cluster 1</a:t>
                      </a:r>
                    </a:p>
                  </a:txBody>
                  <a:tcPr/>
                </a:tc>
                <a:tc hMerge="1">
                  <a:txBody>
                    <a:bodyPr/>
                    <a:lstStyle/>
                    <a:p>
                      <a:endParaRPr lang="en-US" dirty="0"/>
                    </a:p>
                  </a:txBody>
                  <a:tcPr/>
                </a:tc>
                <a:tc gridSpan="2">
                  <a:txBody>
                    <a:bodyPr/>
                    <a:lstStyle/>
                    <a:p>
                      <a:pPr algn="ctr"/>
                      <a:r>
                        <a:rPr lang="en-US" dirty="0"/>
                        <a:t>Cluster 2</a:t>
                      </a:r>
                    </a:p>
                  </a:txBody>
                  <a:tcPr/>
                </a:tc>
                <a:tc hMerge="1">
                  <a:txBody>
                    <a:bodyPr/>
                    <a:lstStyle/>
                    <a:p>
                      <a:endParaRPr lang="en-US" dirty="0"/>
                    </a:p>
                  </a:txBody>
                  <a:tcPr/>
                </a:tc>
                <a:extLst>
                  <a:ext uri="{0D108BD9-81ED-4DB2-BD59-A6C34878D82A}">
                    <a16:rowId xmlns:a16="http://schemas.microsoft.com/office/drawing/2014/main" val="1419762500"/>
                  </a:ext>
                </a:extLst>
              </a:tr>
              <a:tr h="640080">
                <a:tc>
                  <a:txBody>
                    <a:bodyPr/>
                    <a:lstStyle/>
                    <a:p>
                      <a:pPr algn="ctr"/>
                      <a:r>
                        <a:rPr lang="en-US" dirty="0"/>
                        <a:t>Step</a:t>
                      </a:r>
                    </a:p>
                  </a:txBody>
                  <a:tcPr>
                    <a:solidFill>
                      <a:schemeClr val="tx2">
                        <a:lumMod val="40000"/>
                        <a:lumOff val="60000"/>
                      </a:schemeClr>
                    </a:solidFill>
                  </a:tcPr>
                </a:tc>
                <a:tc>
                  <a:txBody>
                    <a:bodyPr/>
                    <a:lstStyle/>
                    <a:p>
                      <a:pPr algn="ctr"/>
                      <a:r>
                        <a:rPr lang="en-US" dirty="0"/>
                        <a:t>Student</a:t>
                      </a:r>
                    </a:p>
                  </a:txBody>
                  <a:tcPr>
                    <a:solidFill>
                      <a:schemeClr val="tx2">
                        <a:lumMod val="40000"/>
                        <a:lumOff val="60000"/>
                      </a:schemeClr>
                    </a:solidFill>
                  </a:tcPr>
                </a:tc>
                <a:tc>
                  <a:txBody>
                    <a:bodyPr/>
                    <a:lstStyle/>
                    <a:p>
                      <a:pPr algn="ctr"/>
                      <a:r>
                        <a:rPr lang="en-US" dirty="0"/>
                        <a:t>Centroid</a:t>
                      </a:r>
                    </a:p>
                  </a:txBody>
                  <a:tcPr>
                    <a:solidFill>
                      <a:schemeClr val="tx2">
                        <a:lumMod val="40000"/>
                        <a:lumOff val="60000"/>
                      </a:schemeClr>
                    </a:solidFill>
                  </a:tcPr>
                </a:tc>
                <a:tc>
                  <a:txBody>
                    <a:bodyPr/>
                    <a:lstStyle/>
                    <a:p>
                      <a:pPr algn="ctr"/>
                      <a:r>
                        <a:rPr lang="en-US" dirty="0"/>
                        <a:t>Student</a:t>
                      </a:r>
                    </a:p>
                  </a:txBody>
                  <a:tcPr>
                    <a:solidFill>
                      <a:schemeClr val="tx2">
                        <a:lumMod val="40000"/>
                        <a:lumOff val="60000"/>
                      </a:schemeClr>
                    </a:solidFill>
                  </a:tcPr>
                </a:tc>
                <a:tc>
                  <a:txBody>
                    <a:bodyPr/>
                    <a:lstStyle/>
                    <a:p>
                      <a:pPr algn="ctr"/>
                      <a:r>
                        <a:rPr lang="en-US" dirty="0"/>
                        <a:t>Centroid</a:t>
                      </a:r>
                    </a:p>
                  </a:txBody>
                  <a:tcPr>
                    <a:solidFill>
                      <a:schemeClr val="tx2">
                        <a:lumMod val="40000"/>
                        <a:lumOff val="60000"/>
                      </a:schemeClr>
                    </a:solidFill>
                  </a:tcPr>
                </a:tc>
                <a:extLst>
                  <a:ext uri="{0D108BD9-81ED-4DB2-BD59-A6C34878D82A}">
                    <a16:rowId xmlns:a16="http://schemas.microsoft.com/office/drawing/2014/main" val="1833351237"/>
                  </a:ext>
                </a:extLst>
              </a:tr>
              <a:tr h="474507">
                <a:tc>
                  <a:txBody>
                    <a:bodyPr/>
                    <a:lstStyle/>
                    <a:p>
                      <a:pPr algn="ctr"/>
                      <a:r>
                        <a:rPr lang="en-US" dirty="0"/>
                        <a:t>1</a:t>
                      </a:r>
                    </a:p>
                  </a:txBody>
                  <a:tcPr/>
                </a:tc>
                <a:tc>
                  <a:txBody>
                    <a:bodyPr/>
                    <a:lstStyle/>
                    <a:p>
                      <a:pPr algn="ctr"/>
                      <a:r>
                        <a:rPr lang="en-US" dirty="0"/>
                        <a:t>A</a:t>
                      </a:r>
                    </a:p>
                  </a:txBody>
                  <a:tcPr/>
                </a:tc>
                <a:tc>
                  <a:txBody>
                    <a:bodyPr/>
                    <a:lstStyle/>
                    <a:p>
                      <a:pPr algn="ctr"/>
                      <a:r>
                        <a:rPr lang="en-US" dirty="0"/>
                        <a:t>1.0, 1.0</a:t>
                      </a:r>
                    </a:p>
                  </a:txBody>
                  <a:tcPr/>
                </a:tc>
                <a:tc>
                  <a:txBody>
                    <a:bodyPr/>
                    <a:lstStyle/>
                    <a:p>
                      <a:pPr algn="ctr"/>
                      <a:r>
                        <a:rPr lang="en-US" dirty="0"/>
                        <a:t>D</a:t>
                      </a:r>
                    </a:p>
                  </a:txBody>
                  <a:tcPr/>
                </a:tc>
                <a:tc>
                  <a:txBody>
                    <a:bodyPr/>
                    <a:lstStyle/>
                    <a:p>
                      <a:pPr algn="ctr"/>
                      <a:r>
                        <a:rPr lang="en-US" dirty="0"/>
                        <a:t>5.0, 7.0</a:t>
                      </a:r>
                    </a:p>
                  </a:txBody>
                  <a:tcPr/>
                </a:tc>
                <a:extLst>
                  <a:ext uri="{0D108BD9-81ED-4DB2-BD59-A6C34878D82A}">
                    <a16:rowId xmlns:a16="http://schemas.microsoft.com/office/drawing/2014/main" val="2099896619"/>
                  </a:ext>
                </a:extLst>
              </a:tr>
              <a:tr h="474507">
                <a:tc>
                  <a:txBody>
                    <a:bodyPr/>
                    <a:lstStyle/>
                    <a:p>
                      <a:pPr algn="ctr"/>
                      <a:r>
                        <a:rPr lang="en-US" dirty="0"/>
                        <a:t>2</a:t>
                      </a:r>
                    </a:p>
                  </a:txBody>
                  <a:tcPr/>
                </a:tc>
                <a:tc>
                  <a:txBody>
                    <a:bodyPr/>
                    <a:lstStyle/>
                    <a:p>
                      <a:pPr algn="ctr"/>
                      <a:r>
                        <a:rPr lang="en-US" dirty="0"/>
                        <a:t>A, B</a:t>
                      </a:r>
                    </a:p>
                  </a:txBody>
                  <a:tcPr/>
                </a:tc>
                <a:tc>
                  <a:txBody>
                    <a:bodyPr/>
                    <a:lstStyle/>
                    <a:p>
                      <a:pPr algn="ctr"/>
                      <a:r>
                        <a:rPr lang="en-US" dirty="0"/>
                        <a:t>1.2, 1.5</a:t>
                      </a:r>
                    </a:p>
                  </a:txBody>
                  <a:tcPr/>
                </a:tc>
                <a:tc>
                  <a:txBody>
                    <a:bodyPr/>
                    <a:lstStyle/>
                    <a:p>
                      <a:pPr algn="ctr"/>
                      <a:r>
                        <a:rPr lang="en-US" dirty="0"/>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5.0, 7.0</a:t>
                      </a:r>
                    </a:p>
                  </a:txBody>
                  <a:tcPr/>
                </a:tc>
                <a:extLst>
                  <a:ext uri="{0D108BD9-81ED-4DB2-BD59-A6C34878D82A}">
                    <a16:rowId xmlns:a16="http://schemas.microsoft.com/office/drawing/2014/main" val="1114369025"/>
                  </a:ext>
                </a:extLst>
              </a:tr>
              <a:tr h="474507">
                <a:tc>
                  <a:txBody>
                    <a:bodyPr/>
                    <a:lstStyle/>
                    <a:p>
                      <a:pPr algn="ctr"/>
                      <a:r>
                        <a:rPr lang="en-US" dirty="0"/>
                        <a:t>3</a:t>
                      </a:r>
                    </a:p>
                  </a:txBody>
                  <a:tcPr/>
                </a:tc>
                <a:tc>
                  <a:txBody>
                    <a:bodyPr/>
                    <a:lstStyle/>
                    <a:p>
                      <a:pPr algn="ctr"/>
                      <a:r>
                        <a:rPr lang="en-US" dirty="0"/>
                        <a:t>A, B, C</a:t>
                      </a:r>
                    </a:p>
                  </a:txBody>
                  <a:tcPr/>
                </a:tc>
                <a:tc>
                  <a:txBody>
                    <a:bodyPr/>
                    <a:lstStyle/>
                    <a:p>
                      <a:pPr algn="ctr"/>
                      <a:r>
                        <a:rPr lang="en-US" dirty="0"/>
                        <a:t>1.8, 2.3</a:t>
                      </a:r>
                    </a:p>
                  </a:txBody>
                  <a:tcPr/>
                </a:tc>
                <a:tc>
                  <a:txBody>
                    <a:bodyPr/>
                    <a:lstStyle/>
                    <a:p>
                      <a:pPr algn="ctr"/>
                      <a:r>
                        <a:rPr lang="en-US" dirty="0"/>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5.0, 7.0</a:t>
                      </a:r>
                    </a:p>
                  </a:txBody>
                  <a:tcPr/>
                </a:tc>
                <a:extLst>
                  <a:ext uri="{0D108BD9-81ED-4DB2-BD59-A6C34878D82A}">
                    <a16:rowId xmlns:a16="http://schemas.microsoft.com/office/drawing/2014/main" val="3981087706"/>
                  </a:ext>
                </a:extLst>
              </a:tr>
              <a:tr h="474507">
                <a:tc>
                  <a:txBody>
                    <a:bodyPr/>
                    <a:lstStyle/>
                    <a:p>
                      <a:pPr algn="ctr"/>
                      <a:r>
                        <a:rPr lang="en-US" dirty="0"/>
                        <a:t>4</a:t>
                      </a:r>
                    </a:p>
                  </a:txBody>
                  <a:tcPr/>
                </a:tc>
                <a:tc>
                  <a:txBody>
                    <a:bodyPr/>
                    <a:lstStyle/>
                    <a:p>
                      <a:pPr algn="ctr"/>
                      <a:r>
                        <a:rPr lang="en-US" dirty="0"/>
                        <a:t>A, B, C</a:t>
                      </a:r>
                    </a:p>
                  </a:txBody>
                  <a:tcPr/>
                </a:tc>
                <a:tc>
                  <a:txBody>
                    <a:bodyPr/>
                    <a:lstStyle/>
                    <a:p>
                      <a:pPr algn="ctr"/>
                      <a:r>
                        <a:rPr lang="en-US" dirty="0"/>
                        <a:t>1.8, 2.3</a:t>
                      </a:r>
                    </a:p>
                  </a:txBody>
                  <a:tcPr/>
                </a:tc>
                <a:tc>
                  <a:txBody>
                    <a:bodyPr/>
                    <a:lstStyle/>
                    <a:p>
                      <a:pPr algn="ctr"/>
                      <a:r>
                        <a:rPr lang="en-US" dirty="0"/>
                        <a:t>D, 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4.2, 6.0</a:t>
                      </a:r>
                    </a:p>
                  </a:txBody>
                  <a:tcPr/>
                </a:tc>
                <a:extLst>
                  <a:ext uri="{0D108BD9-81ED-4DB2-BD59-A6C34878D82A}">
                    <a16:rowId xmlns:a16="http://schemas.microsoft.com/office/drawing/2014/main" val="3424607892"/>
                  </a:ext>
                </a:extLst>
              </a:tr>
              <a:tr h="474507">
                <a:tc>
                  <a:txBody>
                    <a:bodyPr/>
                    <a:lstStyle/>
                    <a:p>
                      <a:pPr algn="ctr"/>
                      <a:r>
                        <a:rPr lang="en-US" dirty="0"/>
                        <a:t>5</a:t>
                      </a:r>
                    </a:p>
                  </a:txBody>
                  <a:tcPr/>
                </a:tc>
                <a:tc>
                  <a:txBody>
                    <a:bodyPr/>
                    <a:lstStyle/>
                    <a:p>
                      <a:pPr algn="ctr"/>
                      <a:r>
                        <a:rPr lang="en-US" dirty="0"/>
                        <a:t>A, B, C</a:t>
                      </a:r>
                    </a:p>
                  </a:txBody>
                  <a:tcPr/>
                </a:tc>
                <a:tc>
                  <a:txBody>
                    <a:bodyPr/>
                    <a:lstStyle/>
                    <a:p>
                      <a:pPr algn="ctr"/>
                      <a:r>
                        <a:rPr lang="en-US" dirty="0"/>
                        <a:t>1.8, 2.3</a:t>
                      </a:r>
                    </a:p>
                  </a:txBody>
                  <a:tcPr/>
                </a:tc>
                <a:tc>
                  <a:txBody>
                    <a:bodyPr/>
                    <a:lstStyle/>
                    <a:p>
                      <a:pPr algn="ctr"/>
                      <a:r>
                        <a:rPr lang="en-US" dirty="0"/>
                        <a:t>D, E, F</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4.3, 5.7</a:t>
                      </a:r>
                    </a:p>
                  </a:txBody>
                  <a:tcPr/>
                </a:tc>
                <a:extLst>
                  <a:ext uri="{0D108BD9-81ED-4DB2-BD59-A6C34878D82A}">
                    <a16:rowId xmlns:a16="http://schemas.microsoft.com/office/drawing/2014/main" val="1910506579"/>
                  </a:ext>
                </a:extLst>
              </a:tr>
              <a:tr h="474507">
                <a:tc>
                  <a:txBody>
                    <a:bodyPr/>
                    <a:lstStyle/>
                    <a:p>
                      <a:pPr algn="ctr"/>
                      <a:r>
                        <a:rPr lang="en-US" dirty="0"/>
                        <a:t>6</a:t>
                      </a:r>
                    </a:p>
                  </a:txBody>
                  <a:tcPr/>
                </a:tc>
                <a:tc>
                  <a:txBody>
                    <a:bodyPr/>
                    <a:lstStyle/>
                    <a:p>
                      <a:pPr algn="ctr"/>
                      <a:r>
                        <a:rPr lang="en-US" dirty="0"/>
                        <a:t>A, B, C</a:t>
                      </a:r>
                    </a:p>
                  </a:txBody>
                  <a:tcPr/>
                </a:tc>
                <a:tc>
                  <a:txBody>
                    <a:bodyPr/>
                    <a:lstStyle/>
                    <a:p>
                      <a:pPr algn="ctr"/>
                      <a:r>
                        <a:rPr lang="en-US" dirty="0"/>
                        <a:t>1.8, 2.3</a:t>
                      </a:r>
                    </a:p>
                  </a:txBody>
                  <a:tcPr/>
                </a:tc>
                <a:tc>
                  <a:txBody>
                    <a:bodyPr/>
                    <a:lstStyle/>
                    <a:p>
                      <a:pPr algn="ctr"/>
                      <a:r>
                        <a:rPr lang="en-US" dirty="0"/>
                        <a:t>D, E,</a:t>
                      </a:r>
                      <a:r>
                        <a:rPr lang="en-US" baseline="0" dirty="0"/>
                        <a:t> F, G</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4.1, 5.4</a:t>
                      </a:r>
                    </a:p>
                  </a:txBody>
                  <a:tcPr/>
                </a:tc>
                <a:extLst>
                  <a:ext uri="{0D108BD9-81ED-4DB2-BD59-A6C34878D82A}">
                    <a16:rowId xmlns:a16="http://schemas.microsoft.com/office/drawing/2014/main" val="2872746292"/>
                  </a:ext>
                </a:extLst>
              </a:tr>
            </a:tbl>
          </a:graphicData>
        </a:graphic>
      </p:graphicFrame>
      <p:sp>
        <p:nvSpPr>
          <p:cNvPr id="21" name="Rectangle: Rounded Corners 20"/>
          <p:cNvSpPr/>
          <p:nvPr/>
        </p:nvSpPr>
        <p:spPr>
          <a:xfrm>
            <a:off x="7534926" y="6327228"/>
            <a:ext cx="4194618" cy="2607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2217032055"/>
              </p:ext>
            </p:extLst>
          </p:nvPr>
        </p:nvGraphicFramePr>
        <p:xfrm>
          <a:off x="6908152" y="2972010"/>
          <a:ext cx="5054328" cy="3759930"/>
        </p:xfrm>
        <a:graphic>
          <a:graphicData uri="http://schemas.openxmlformats.org/drawingml/2006/table">
            <a:tbl>
              <a:tblPr firstRow="1" bandRow="1">
                <a:tableStyleId>{5C22544A-7EE6-4342-B048-85BDC9FD1C3A}</a:tableStyleId>
              </a:tblPr>
              <a:tblGrid>
                <a:gridCol w="1016648">
                  <a:extLst>
                    <a:ext uri="{9D8B030D-6E8A-4147-A177-3AD203B41FA5}">
                      <a16:colId xmlns:a16="http://schemas.microsoft.com/office/drawing/2014/main" val="504072154"/>
                    </a:ext>
                  </a:extLst>
                </a:gridCol>
                <a:gridCol w="1492469">
                  <a:extLst>
                    <a:ext uri="{9D8B030D-6E8A-4147-A177-3AD203B41FA5}">
                      <a16:colId xmlns:a16="http://schemas.microsoft.com/office/drawing/2014/main" val="4192891610"/>
                    </a:ext>
                  </a:extLst>
                </a:gridCol>
                <a:gridCol w="1650124">
                  <a:extLst>
                    <a:ext uri="{9D8B030D-6E8A-4147-A177-3AD203B41FA5}">
                      <a16:colId xmlns:a16="http://schemas.microsoft.com/office/drawing/2014/main" val="3840922337"/>
                    </a:ext>
                  </a:extLst>
                </a:gridCol>
                <a:gridCol w="895087">
                  <a:extLst>
                    <a:ext uri="{9D8B030D-6E8A-4147-A177-3AD203B41FA5}">
                      <a16:colId xmlns:a16="http://schemas.microsoft.com/office/drawing/2014/main" val="1352065538"/>
                    </a:ext>
                  </a:extLst>
                </a:gridCol>
              </a:tblGrid>
              <a:tr h="914400">
                <a:tc>
                  <a:txBody>
                    <a:bodyPr/>
                    <a:lstStyle/>
                    <a:p>
                      <a:pPr algn="ctr"/>
                      <a:r>
                        <a:rPr lang="en-US" dirty="0"/>
                        <a:t>Student</a:t>
                      </a:r>
                    </a:p>
                  </a:txBody>
                  <a:tcPr/>
                </a:tc>
                <a:tc>
                  <a:txBody>
                    <a:bodyPr/>
                    <a:lstStyle/>
                    <a:p>
                      <a:r>
                        <a:rPr lang="en-US" dirty="0"/>
                        <a:t>Distance from centroid</a:t>
                      </a:r>
                      <a:r>
                        <a:rPr lang="en-US" baseline="0" dirty="0"/>
                        <a:t> (cluster1)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Distance from centroid</a:t>
                      </a:r>
                      <a:r>
                        <a:rPr lang="en-US" baseline="0" dirty="0"/>
                        <a:t> (cluster2)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Cluster</a:t>
                      </a:r>
                    </a:p>
                  </a:txBody>
                  <a:tcPr/>
                </a:tc>
                <a:extLst>
                  <a:ext uri="{0D108BD9-81ED-4DB2-BD59-A6C34878D82A}">
                    <a16:rowId xmlns:a16="http://schemas.microsoft.com/office/drawing/2014/main" val="1419762500"/>
                  </a:ext>
                </a:extLst>
              </a:tr>
              <a:tr h="365760">
                <a:tc>
                  <a:txBody>
                    <a:bodyPr/>
                    <a:lstStyle/>
                    <a:p>
                      <a:pPr algn="ctr"/>
                      <a:r>
                        <a:rPr lang="en-US" dirty="0"/>
                        <a:t>A</a:t>
                      </a:r>
                    </a:p>
                  </a:txBody>
                  <a:tcPr/>
                </a:tc>
                <a:tc>
                  <a:txBody>
                    <a:bodyPr/>
                    <a:lstStyle/>
                    <a:p>
                      <a:pPr algn="ctr"/>
                      <a:r>
                        <a:rPr lang="en-US" dirty="0"/>
                        <a:t>1.5</a:t>
                      </a:r>
                    </a:p>
                  </a:txBody>
                  <a:tcPr/>
                </a:tc>
                <a:tc>
                  <a:txBody>
                    <a:bodyPr/>
                    <a:lstStyle/>
                    <a:p>
                      <a:pPr algn="ctr"/>
                      <a:r>
                        <a:rPr lang="en-US" dirty="0"/>
                        <a:t>5.4</a:t>
                      </a:r>
                    </a:p>
                  </a:txBody>
                  <a:tcPr/>
                </a:tc>
                <a:tc>
                  <a:txBody>
                    <a:bodyPr/>
                    <a:lstStyle/>
                    <a:p>
                      <a:pPr algn="ctr"/>
                      <a:r>
                        <a:rPr lang="en-US" dirty="0"/>
                        <a:t>1</a:t>
                      </a:r>
                    </a:p>
                  </a:txBody>
                  <a:tcPr/>
                </a:tc>
                <a:extLst>
                  <a:ext uri="{0D108BD9-81ED-4DB2-BD59-A6C34878D82A}">
                    <a16:rowId xmlns:a16="http://schemas.microsoft.com/office/drawing/2014/main" val="2099896619"/>
                  </a:ext>
                </a:extLst>
              </a:tr>
              <a:tr h="365760">
                <a:tc>
                  <a:txBody>
                    <a:bodyPr/>
                    <a:lstStyle/>
                    <a:p>
                      <a:pPr algn="ctr"/>
                      <a:r>
                        <a:rPr lang="en-US" dirty="0"/>
                        <a:t>B</a:t>
                      </a:r>
                    </a:p>
                  </a:txBody>
                  <a:tcPr/>
                </a:tc>
                <a:tc>
                  <a:txBody>
                    <a:bodyPr/>
                    <a:lstStyle/>
                    <a:p>
                      <a:pPr algn="ctr"/>
                      <a:r>
                        <a:rPr lang="en-US" dirty="0"/>
                        <a:t>0.4</a:t>
                      </a:r>
                    </a:p>
                  </a:txBody>
                  <a:tcPr/>
                </a:tc>
                <a:tc>
                  <a:txBody>
                    <a:bodyPr/>
                    <a:lstStyle/>
                    <a:p>
                      <a:pPr algn="ctr"/>
                      <a:r>
                        <a:rPr lang="en-US" dirty="0"/>
                        <a:t>4.3</a:t>
                      </a:r>
                    </a:p>
                  </a:txBody>
                  <a:tcPr/>
                </a:tc>
                <a:tc>
                  <a:txBody>
                    <a:bodyPr/>
                    <a:lstStyle/>
                    <a:p>
                      <a:pPr algn="ctr"/>
                      <a:r>
                        <a:rPr lang="en-US" dirty="0"/>
                        <a:t>1</a:t>
                      </a:r>
                    </a:p>
                  </a:txBody>
                  <a:tcPr/>
                </a:tc>
                <a:extLst>
                  <a:ext uri="{0D108BD9-81ED-4DB2-BD59-A6C34878D82A}">
                    <a16:rowId xmlns:a16="http://schemas.microsoft.com/office/drawing/2014/main" val="1114369025"/>
                  </a:ext>
                </a:extLst>
              </a:tr>
              <a:tr h="422802">
                <a:tc>
                  <a:txBody>
                    <a:bodyPr/>
                    <a:lstStyle/>
                    <a:p>
                      <a:pPr algn="ctr"/>
                      <a:r>
                        <a:rPr lang="en-US" dirty="0"/>
                        <a:t>C</a:t>
                      </a:r>
                    </a:p>
                  </a:txBody>
                  <a:tcPr/>
                </a:tc>
                <a:tc>
                  <a:txBody>
                    <a:bodyPr/>
                    <a:lstStyle/>
                    <a:p>
                      <a:pPr algn="ctr"/>
                      <a:r>
                        <a:rPr lang="en-US" dirty="0"/>
                        <a:t>2.1</a:t>
                      </a:r>
                    </a:p>
                  </a:txBody>
                  <a:tcPr/>
                </a:tc>
                <a:tc>
                  <a:txBody>
                    <a:bodyPr/>
                    <a:lstStyle/>
                    <a:p>
                      <a:pPr algn="ctr"/>
                      <a:r>
                        <a:rPr lang="en-US" dirty="0"/>
                        <a:t>1.8</a:t>
                      </a:r>
                    </a:p>
                  </a:txBody>
                  <a:tcPr/>
                </a:tc>
                <a:tc>
                  <a:txBody>
                    <a:bodyPr/>
                    <a:lstStyle/>
                    <a:p>
                      <a:pPr algn="ctr"/>
                      <a:r>
                        <a:rPr lang="en-US" dirty="0"/>
                        <a:t>1</a:t>
                      </a:r>
                    </a:p>
                  </a:txBody>
                  <a:tcPr/>
                </a:tc>
                <a:extLst>
                  <a:ext uri="{0D108BD9-81ED-4DB2-BD59-A6C34878D82A}">
                    <a16:rowId xmlns:a16="http://schemas.microsoft.com/office/drawing/2014/main" val="3981087706"/>
                  </a:ext>
                </a:extLst>
              </a:tr>
              <a:tr h="422802">
                <a:tc>
                  <a:txBody>
                    <a:bodyPr/>
                    <a:lstStyle/>
                    <a:p>
                      <a:pPr algn="ctr"/>
                      <a:r>
                        <a:rPr lang="en-US" dirty="0"/>
                        <a:t>D</a:t>
                      </a:r>
                    </a:p>
                  </a:txBody>
                  <a:tcPr/>
                </a:tc>
                <a:tc>
                  <a:txBody>
                    <a:bodyPr/>
                    <a:lstStyle/>
                    <a:p>
                      <a:pPr algn="ctr"/>
                      <a:r>
                        <a:rPr lang="en-US" dirty="0"/>
                        <a:t>5.7</a:t>
                      </a:r>
                    </a:p>
                  </a:txBody>
                  <a:tcPr/>
                </a:tc>
                <a:tc>
                  <a:txBody>
                    <a:bodyPr/>
                    <a:lstStyle/>
                    <a:p>
                      <a:pPr algn="ctr"/>
                      <a:r>
                        <a:rPr lang="en-US" dirty="0"/>
                        <a:t>1.8</a:t>
                      </a:r>
                    </a:p>
                  </a:txBody>
                  <a:tcPr/>
                </a:tc>
                <a:tc>
                  <a:txBody>
                    <a:bodyPr/>
                    <a:lstStyle/>
                    <a:p>
                      <a:pPr algn="ctr"/>
                      <a:r>
                        <a:rPr lang="en-US" dirty="0"/>
                        <a:t>2</a:t>
                      </a:r>
                    </a:p>
                  </a:txBody>
                  <a:tcPr/>
                </a:tc>
                <a:extLst>
                  <a:ext uri="{0D108BD9-81ED-4DB2-BD59-A6C34878D82A}">
                    <a16:rowId xmlns:a16="http://schemas.microsoft.com/office/drawing/2014/main" val="4035735146"/>
                  </a:ext>
                </a:extLst>
              </a:tr>
              <a:tr h="422802">
                <a:tc>
                  <a:txBody>
                    <a:bodyPr/>
                    <a:lstStyle/>
                    <a:p>
                      <a:pPr algn="ctr"/>
                      <a:r>
                        <a:rPr lang="en-US" dirty="0"/>
                        <a:t>E</a:t>
                      </a:r>
                    </a:p>
                  </a:txBody>
                  <a:tcPr/>
                </a:tc>
                <a:tc>
                  <a:txBody>
                    <a:bodyPr/>
                    <a:lstStyle/>
                    <a:p>
                      <a:pPr algn="ctr"/>
                      <a:r>
                        <a:rPr lang="en-US" dirty="0"/>
                        <a:t>3.2</a:t>
                      </a:r>
                    </a:p>
                  </a:txBody>
                  <a:tcPr/>
                </a:tc>
                <a:tc>
                  <a:txBody>
                    <a:bodyPr/>
                    <a:lstStyle/>
                    <a:p>
                      <a:pPr algn="ctr"/>
                      <a:r>
                        <a:rPr lang="en-US" dirty="0"/>
                        <a:t>0.7</a:t>
                      </a:r>
                    </a:p>
                  </a:txBody>
                  <a:tcPr/>
                </a:tc>
                <a:tc>
                  <a:txBody>
                    <a:bodyPr/>
                    <a:lstStyle/>
                    <a:p>
                      <a:pPr algn="ctr"/>
                      <a:r>
                        <a:rPr lang="en-US" dirty="0"/>
                        <a:t>2</a:t>
                      </a:r>
                    </a:p>
                  </a:txBody>
                  <a:tcPr/>
                </a:tc>
                <a:extLst>
                  <a:ext uri="{0D108BD9-81ED-4DB2-BD59-A6C34878D82A}">
                    <a16:rowId xmlns:a16="http://schemas.microsoft.com/office/drawing/2014/main" val="3424607892"/>
                  </a:ext>
                </a:extLst>
              </a:tr>
              <a:tr h="422802">
                <a:tc>
                  <a:txBody>
                    <a:bodyPr/>
                    <a:lstStyle/>
                    <a:p>
                      <a:pPr algn="ctr"/>
                      <a:r>
                        <a:rPr lang="en-US" dirty="0"/>
                        <a:t>F</a:t>
                      </a:r>
                    </a:p>
                  </a:txBody>
                  <a:tcPr/>
                </a:tc>
                <a:tc>
                  <a:txBody>
                    <a:bodyPr/>
                    <a:lstStyle/>
                    <a:p>
                      <a:pPr algn="ctr"/>
                      <a:r>
                        <a:rPr lang="en-US" dirty="0"/>
                        <a:t>3.8</a:t>
                      </a:r>
                    </a:p>
                  </a:txBody>
                  <a:tcPr/>
                </a:tc>
                <a:tc>
                  <a:txBody>
                    <a:bodyPr/>
                    <a:lstStyle/>
                    <a:p>
                      <a:pPr algn="ctr"/>
                      <a:r>
                        <a:rPr lang="en-US" dirty="0"/>
                        <a:t>0.6</a:t>
                      </a:r>
                    </a:p>
                  </a:txBody>
                  <a:tcPr/>
                </a:tc>
                <a:tc>
                  <a:txBody>
                    <a:bodyPr/>
                    <a:lstStyle/>
                    <a:p>
                      <a:pPr algn="ctr"/>
                      <a:r>
                        <a:rPr lang="en-US" dirty="0"/>
                        <a:t>2</a:t>
                      </a:r>
                    </a:p>
                  </a:txBody>
                  <a:tcPr/>
                </a:tc>
                <a:extLst>
                  <a:ext uri="{0D108BD9-81ED-4DB2-BD59-A6C34878D82A}">
                    <a16:rowId xmlns:a16="http://schemas.microsoft.com/office/drawing/2014/main" val="1910506579"/>
                  </a:ext>
                </a:extLst>
              </a:tr>
              <a:tr h="422802">
                <a:tc>
                  <a:txBody>
                    <a:bodyPr/>
                    <a:lstStyle/>
                    <a:p>
                      <a:pPr algn="ctr"/>
                      <a:r>
                        <a:rPr lang="en-US" dirty="0"/>
                        <a:t>G</a:t>
                      </a:r>
                    </a:p>
                  </a:txBody>
                  <a:tcPr/>
                </a:tc>
                <a:tc>
                  <a:txBody>
                    <a:bodyPr/>
                    <a:lstStyle/>
                    <a:p>
                      <a:pPr algn="ctr"/>
                      <a:r>
                        <a:rPr lang="en-US" dirty="0"/>
                        <a:t>2.8</a:t>
                      </a:r>
                    </a:p>
                  </a:txBody>
                  <a:tcPr/>
                </a:tc>
                <a:tc>
                  <a:txBody>
                    <a:bodyPr/>
                    <a:lstStyle/>
                    <a:p>
                      <a:pPr algn="ctr"/>
                      <a:r>
                        <a:rPr lang="en-US" dirty="0"/>
                        <a:t>1.1</a:t>
                      </a:r>
                    </a:p>
                  </a:txBody>
                  <a:tcPr/>
                </a:tc>
                <a:tc>
                  <a:txBody>
                    <a:bodyPr/>
                    <a:lstStyle/>
                    <a:p>
                      <a:pPr algn="ctr"/>
                      <a:r>
                        <a:rPr lang="en-US" dirty="0"/>
                        <a:t>2</a:t>
                      </a:r>
                    </a:p>
                  </a:txBody>
                  <a:tcPr/>
                </a:tc>
                <a:extLst>
                  <a:ext uri="{0D108BD9-81ED-4DB2-BD59-A6C34878D82A}">
                    <a16:rowId xmlns:a16="http://schemas.microsoft.com/office/drawing/2014/main" val="2872746292"/>
                  </a:ext>
                </a:extLst>
              </a:tr>
            </a:tbl>
          </a:graphicData>
        </a:graphic>
      </p:graphicFrame>
      <p:sp>
        <p:nvSpPr>
          <p:cNvPr id="23" name="Rectangle: Rounded Corners 22"/>
          <p:cNvSpPr/>
          <p:nvPr/>
        </p:nvSpPr>
        <p:spPr>
          <a:xfrm>
            <a:off x="6995522" y="4687098"/>
            <a:ext cx="4879588" cy="2924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1794674919"/>
              </p:ext>
            </p:extLst>
          </p:nvPr>
        </p:nvGraphicFramePr>
        <p:xfrm>
          <a:off x="1031752" y="5229948"/>
          <a:ext cx="5064249" cy="1371600"/>
        </p:xfrm>
        <a:graphic>
          <a:graphicData uri="http://schemas.openxmlformats.org/drawingml/2006/table">
            <a:tbl>
              <a:tblPr firstRow="1" bandRow="1">
                <a:tableStyleId>{5C22544A-7EE6-4342-B048-85BDC9FD1C3A}</a:tableStyleId>
              </a:tblPr>
              <a:tblGrid>
                <a:gridCol w="2211031">
                  <a:extLst>
                    <a:ext uri="{9D8B030D-6E8A-4147-A177-3AD203B41FA5}">
                      <a16:colId xmlns:a16="http://schemas.microsoft.com/office/drawing/2014/main" val="3840922337"/>
                    </a:ext>
                  </a:extLst>
                </a:gridCol>
                <a:gridCol w="1749631">
                  <a:extLst>
                    <a:ext uri="{9D8B030D-6E8A-4147-A177-3AD203B41FA5}">
                      <a16:colId xmlns:a16="http://schemas.microsoft.com/office/drawing/2014/main" val="1869234119"/>
                    </a:ext>
                  </a:extLst>
                </a:gridCol>
                <a:gridCol w="1103587">
                  <a:extLst>
                    <a:ext uri="{9D8B030D-6E8A-4147-A177-3AD203B41FA5}">
                      <a16:colId xmlns:a16="http://schemas.microsoft.com/office/drawing/2014/main" val="1757871864"/>
                    </a:ext>
                  </a:extLst>
                </a:gridCol>
              </a:tblGrid>
              <a:tr h="640080">
                <a:tc>
                  <a:txBody>
                    <a:bodyPr/>
                    <a:lstStyle/>
                    <a:p>
                      <a:pPr algn="ctr"/>
                      <a:r>
                        <a:rPr lang="en-US" dirty="0"/>
                        <a:t>Cluster</a:t>
                      </a:r>
                    </a:p>
                  </a:txBody>
                  <a:tcPr/>
                </a:tc>
                <a:tc>
                  <a:txBody>
                    <a:bodyPr/>
                    <a:lstStyle/>
                    <a:p>
                      <a:pPr algn="ctr"/>
                      <a:r>
                        <a:rPr lang="en-US" dirty="0"/>
                        <a:t>Students</a:t>
                      </a:r>
                    </a:p>
                  </a:txBody>
                  <a:tcPr/>
                </a:tc>
                <a:tc>
                  <a:txBody>
                    <a:bodyPr/>
                    <a:lstStyle/>
                    <a:p>
                      <a:pPr algn="ctr"/>
                      <a:r>
                        <a:rPr lang="en-US" dirty="0"/>
                        <a:t>Centroid</a:t>
                      </a:r>
                    </a:p>
                  </a:txBody>
                  <a:tcPr/>
                </a:tc>
                <a:extLst>
                  <a:ext uri="{0D108BD9-81ED-4DB2-BD59-A6C34878D82A}">
                    <a16:rowId xmlns:a16="http://schemas.microsoft.com/office/drawing/2014/main" val="1833351237"/>
                  </a:ext>
                </a:extLst>
              </a:tr>
              <a:tr h="365760">
                <a:tc>
                  <a:txBody>
                    <a:bodyPr/>
                    <a:lstStyle/>
                    <a:p>
                      <a:pPr algn="ctr"/>
                      <a:r>
                        <a:rPr lang="en-US" dirty="0"/>
                        <a:t>Beginners</a:t>
                      </a:r>
                    </a:p>
                  </a:txBody>
                  <a:tcPr/>
                </a:tc>
                <a:tc>
                  <a:txBody>
                    <a:bodyPr/>
                    <a:lstStyle/>
                    <a:p>
                      <a:pPr algn="ctr"/>
                      <a:r>
                        <a:rPr lang="en-US" dirty="0"/>
                        <a:t>A, B</a:t>
                      </a:r>
                    </a:p>
                  </a:txBody>
                  <a:tcPr/>
                </a:tc>
                <a:tc>
                  <a:txBody>
                    <a:bodyPr/>
                    <a:lstStyle/>
                    <a:p>
                      <a:pPr algn="ctr"/>
                      <a:r>
                        <a:rPr lang="en-US" dirty="0"/>
                        <a:t>1.3, 1.5</a:t>
                      </a:r>
                    </a:p>
                  </a:txBody>
                  <a:tcPr/>
                </a:tc>
                <a:extLst>
                  <a:ext uri="{0D108BD9-81ED-4DB2-BD59-A6C34878D82A}">
                    <a16:rowId xmlns:a16="http://schemas.microsoft.com/office/drawing/2014/main" val="2099896619"/>
                  </a:ext>
                </a:extLst>
              </a:tr>
              <a:tr h="365760">
                <a:tc>
                  <a:txBody>
                    <a:bodyPr/>
                    <a:lstStyle/>
                    <a:p>
                      <a:pPr algn="ctr"/>
                      <a:r>
                        <a:rPr lang="en-US" dirty="0"/>
                        <a:t>Intermediates</a:t>
                      </a:r>
                    </a:p>
                  </a:txBody>
                  <a:tcPr/>
                </a:tc>
                <a:tc>
                  <a:txBody>
                    <a:bodyPr/>
                    <a:lstStyle/>
                    <a:p>
                      <a:pPr algn="ctr"/>
                      <a:r>
                        <a:rPr lang="en-US" dirty="0"/>
                        <a:t>C, D, E, F, G</a:t>
                      </a:r>
                    </a:p>
                  </a:txBody>
                  <a:tcPr/>
                </a:tc>
                <a:tc>
                  <a:txBody>
                    <a:bodyPr/>
                    <a:lstStyle/>
                    <a:p>
                      <a:pPr algn="ctr"/>
                      <a:r>
                        <a:rPr lang="en-US" dirty="0"/>
                        <a:t>3.9, 5.1</a:t>
                      </a:r>
                    </a:p>
                  </a:txBody>
                  <a:tcPr/>
                </a:tc>
                <a:extLst>
                  <a:ext uri="{0D108BD9-81ED-4DB2-BD59-A6C34878D82A}">
                    <a16:rowId xmlns:a16="http://schemas.microsoft.com/office/drawing/2014/main" val="1346753498"/>
                  </a:ext>
                </a:extLst>
              </a:tr>
            </a:tbl>
          </a:graphicData>
        </a:graphic>
      </p:graphicFrame>
    </p:spTree>
    <p:extLst>
      <p:ext uri="{BB962C8B-B14F-4D97-AF65-F5344CB8AC3E}">
        <p14:creationId xmlns:p14="http://schemas.microsoft.com/office/powerpoint/2010/main" val="119405638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nodeType="clickEffect">
                                  <p:stCondLst>
                                    <p:cond delay="0"/>
                                  </p:stCondLst>
                                  <p:childTnLst>
                                    <p:animEffect transition="out" filter="dissolv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9" presetClass="exit" presetSubtype="0" fill="hold" grpId="2" nodeType="withEffect">
                                  <p:stCondLst>
                                    <p:cond delay="0"/>
                                  </p:stCondLst>
                                  <p:childTnLst>
                                    <p:animEffect transition="out" filter="dissolve">
                                      <p:cBhvr>
                                        <p:cTn id="51" dur="500"/>
                                        <p:tgtEl>
                                          <p:spTgt spid="5"/>
                                        </p:tgtEl>
                                      </p:cBhvr>
                                    </p:animEffect>
                                    <p:set>
                                      <p:cBhvr>
                                        <p:cTn id="52" dur="1" fill="hold">
                                          <p:stCondLst>
                                            <p:cond delay="499"/>
                                          </p:stCondLst>
                                        </p:cTn>
                                        <p:tgtEl>
                                          <p:spTgt spid="5"/>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20"/>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1"/>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9" end="9"/>
                                            </p:txEl>
                                          </p:spTgt>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
                                            <p:txEl>
                                              <p:pRg st="12" end="12"/>
                                            </p:txEl>
                                          </p:spTgt>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22"/>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2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1" animBg="1"/>
      <p:bldP spid="5" grpId="2" animBg="1"/>
      <p:bldP spid="10" grpId="0" animBg="1"/>
      <p:bldP spid="10" grpId="1" animBg="1"/>
      <p:bldP spid="11" grpId="0" animBg="1"/>
      <p:bldP spid="11" grpId="1" animBg="1"/>
      <p:bldP spid="21" grpId="0" animBg="1"/>
      <p:bldP spid="21" grpId="1" animBg="1"/>
      <p:bldP spid="23" grpId="0" animBg="1"/>
      <p:bldP spid="2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marL="0" indent="0">
              <a:buNone/>
            </a:pPr>
            <a:r>
              <a:rPr lang="en-US" b="1" dirty="0"/>
              <a:t>Is it possible that the SSE increases after we </a:t>
            </a:r>
            <a:r>
              <a:rPr lang="en-US" b="1" dirty="0" err="1"/>
              <a:t>recompute</a:t>
            </a:r>
            <a:r>
              <a:rPr lang="en-US" b="1" dirty="0"/>
              <a:t> new centers in the k-means algorithm? Why?</a:t>
            </a:r>
          </a:p>
          <a:p>
            <a:pPr marL="0" indent="0">
              <a:buNone/>
            </a:pPr>
            <a:endParaRPr lang="en-US" dirty="0"/>
          </a:p>
          <a:p>
            <a:pPr marL="0" indent="0">
              <a:buNone/>
            </a:pPr>
            <a:endParaRPr lang="en-US" dirty="0"/>
          </a:p>
          <a:p>
            <a:pPr>
              <a:buFont typeface="Courier New" panose="02070309020205020404" pitchFamily="49" charset="0"/>
              <a:buChar char="o"/>
            </a:pPr>
            <a:r>
              <a:rPr lang="en-US" dirty="0"/>
              <a:t>Yes, it is possible. Because the new centers may be worse than before</a:t>
            </a:r>
          </a:p>
          <a:p>
            <a:pPr>
              <a:buFont typeface="Courier New" panose="02070309020205020404" pitchFamily="49" charset="0"/>
              <a:buChar char="o"/>
            </a:pPr>
            <a:endParaRPr lang="en-US" dirty="0"/>
          </a:p>
          <a:p>
            <a:pPr>
              <a:buFont typeface="Courier New" panose="02070309020205020404" pitchFamily="49" charset="0"/>
              <a:buChar char="o"/>
            </a:pPr>
            <a:r>
              <a:rPr lang="en-US" dirty="0"/>
              <a:t>No, it is not possible. The new center of a cluster comes from the average of all data points in this cluster, which actually minimizes the SSE </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marL="0" indent="0">
              <a:buNone/>
            </a:pPr>
            <a:r>
              <a:rPr lang="en-US" b="1" dirty="0">
                <a:solidFill>
                  <a:srgbClr val="0070C0"/>
                </a:solidFill>
              </a:rPr>
              <a:t>Explanation - </a:t>
            </a:r>
            <a:r>
              <a:rPr lang="en-US" dirty="0">
                <a:solidFill>
                  <a:srgbClr val="0070C0"/>
                </a:solidFill>
              </a:rPr>
              <a:t>The SSE approaches the “minimum SSE” when subsequent iterations are run. That is how the k-means algorithm will finally converge</a:t>
            </a:r>
          </a:p>
          <a:p>
            <a:pPr marL="0" indent="0">
              <a:buNone/>
            </a:pPr>
            <a:endParaRPr lang="en-US" dirty="0"/>
          </a:p>
        </p:txBody>
      </p:sp>
      <p:sp>
        <p:nvSpPr>
          <p:cNvPr id="4" name="Rectangle 3"/>
          <p:cNvSpPr/>
          <p:nvPr/>
        </p:nvSpPr>
        <p:spPr>
          <a:xfrm>
            <a:off x="377687" y="3369365"/>
            <a:ext cx="11589026" cy="834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39148" y="3627783"/>
            <a:ext cx="69574" cy="7951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11422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K, Initialization &amp; Validation</a:t>
            </a:r>
          </a:p>
        </p:txBody>
      </p:sp>
      <p:sp>
        <p:nvSpPr>
          <p:cNvPr id="3" name="Content Placeholder 2"/>
          <p:cNvSpPr>
            <a:spLocks noGrp="1"/>
          </p:cNvSpPr>
          <p:nvPr>
            <p:ph idx="1"/>
          </p:nvPr>
        </p:nvSpPr>
        <p:spPr>
          <a:xfrm>
            <a:off x="1" y="1285461"/>
            <a:ext cx="7611919" cy="1507435"/>
          </a:xfrm>
        </p:spPr>
        <p:txBody>
          <a:bodyPr/>
          <a:lstStyle/>
          <a:p>
            <a:pPr marL="0" indent="0">
              <a:buNone/>
            </a:pPr>
            <a:r>
              <a:rPr lang="en-US" b="1" dirty="0"/>
              <a:t>Determining K (number of clusters)</a:t>
            </a:r>
          </a:p>
          <a:p>
            <a:pPr lvl="1"/>
            <a:r>
              <a:rPr lang="en-US" dirty="0"/>
              <a:t>Often a range of values are run to select the best K</a:t>
            </a:r>
          </a:p>
          <a:p>
            <a:pPr lvl="1"/>
            <a:r>
              <a:rPr lang="en-US" dirty="0"/>
              <a:t>Use elbow chart – plot of k and SSE(</a:t>
            </a:r>
            <a:r>
              <a:rPr lang="en-US" dirty="0" err="1"/>
              <a:t>C</a:t>
            </a:r>
            <a:r>
              <a:rPr lang="en-US" baseline="-25000" dirty="0" err="1"/>
              <a:t>k</a:t>
            </a:r>
            <a:r>
              <a:rPr lang="en-US" dirty="0"/>
              <a:t>)</a:t>
            </a:r>
          </a:p>
          <a:p>
            <a:pPr lvl="1"/>
            <a:endParaRPr lang="en-US" dirty="0"/>
          </a:p>
          <a:p>
            <a:pPr lvl="1"/>
            <a:endParaRPr lang="en-US" dirty="0"/>
          </a:p>
        </p:txBody>
      </p:sp>
      <p:pic>
        <p:nvPicPr>
          <p:cNvPr id="6" name="Picture 5"/>
          <p:cNvPicPr>
            <a:picLocks noChangeAspect="1"/>
          </p:cNvPicPr>
          <p:nvPr/>
        </p:nvPicPr>
        <p:blipFill>
          <a:blip r:embed="rId3"/>
          <a:stretch>
            <a:fillRect/>
          </a:stretch>
        </p:blipFill>
        <p:spPr>
          <a:xfrm>
            <a:off x="7986296" y="593037"/>
            <a:ext cx="4040052" cy="2905538"/>
          </a:xfrm>
          <a:prstGeom prst="rect">
            <a:avLst/>
          </a:prstGeom>
        </p:spPr>
      </p:pic>
      <p:sp>
        <p:nvSpPr>
          <p:cNvPr id="7" name="Content Placeholder 2"/>
          <p:cNvSpPr txBox="1">
            <a:spLocks/>
          </p:cNvSpPr>
          <p:nvPr/>
        </p:nvSpPr>
        <p:spPr>
          <a:xfrm>
            <a:off x="38104" y="2723322"/>
            <a:ext cx="7611919" cy="19484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Initialization</a:t>
            </a:r>
          </a:p>
          <a:p>
            <a:r>
              <a:rPr lang="en-US" dirty="0"/>
              <a:t>K-Means clustering may terminate at a local optimal. Hence </a:t>
            </a:r>
            <a:r>
              <a:rPr lang="en-US" b="1" dirty="0"/>
              <a:t>Initialization</a:t>
            </a:r>
            <a:r>
              <a:rPr lang="en-US" dirty="0"/>
              <a:t> can be important to find high quality clusters. </a:t>
            </a:r>
          </a:p>
          <a:p>
            <a:pPr lvl="1"/>
            <a:r>
              <a:rPr lang="en-US" dirty="0"/>
              <a:t>Multiple runs using different seeds (start points)</a:t>
            </a:r>
          </a:p>
          <a:p>
            <a:pPr marL="457200" lvl="1" indent="0">
              <a:buFont typeface="Arial" pitchFamily="34" charset="0"/>
              <a:buNone/>
            </a:pPr>
            <a:endParaRPr lang="en-US" dirty="0"/>
          </a:p>
          <a:p>
            <a:pPr lvl="1"/>
            <a:endParaRPr lang="en-US" dirty="0"/>
          </a:p>
        </p:txBody>
      </p:sp>
      <p:sp>
        <p:nvSpPr>
          <p:cNvPr id="8" name="Content Placeholder 2"/>
          <p:cNvSpPr txBox="1">
            <a:spLocks/>
          </p:cNvSpPr>
          <p:nvPr/>
        </p:nvSpPr>
        <p:spPr>
          <a:xfrm>
            <a:off x="1" y="4684644"/>
            <a:ext cx="7611919" cy="194841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Validation</a:t>
            </a:r>
          </a:p>
          <a:p>
            <a:r>
              <a:rPr lang="en-US" dirty="0"/>
              <a:t>Measuring clustering quality is an important issue because clustering is an unsupervised technique</a:t>
            </a:r>
          </a:p>
          <a:p>
            <a:pPr lvl="1"/>
            <a:r>
              <a:rPr lang="en-US" dirty="0"/>
              <a:t>Compare the clustering results with prior knowledge</a:t>
            </a:r>
          </a:p>
          <a:p>
            <a:pPr lvl="1"/>
            <a:r>
              <a:rPr lang="en-US" dirty="0"/>
              <a:t>Evaluate how well the clusters are separated and how compact the clusters are</a:t>
            </a:r>
          </a:p>
        </p:txBody>
      </p:sp>
    </p:spTree>
    <p:extLst>
      <p:ext uri="{BB962C8B-B14F-4D97-AF65-F5344CB8AC3E}">
        <p14:creationId xmlns:p14="http://schemas.microsoft.com/office/powerpoint/2010/main" val="2226091195"/>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on K-Means clustering</a:t>
            </a:r>
          </a:p>
        </p:txBody>
      </p:sp>
      <p:sp>
        <p:nvSpPr>
          <p:cNvPr id="3" name="Content Placeholder 2"/>
          <p:cNvSpPr>
            <a:spLocks noGrp="1"/>
          </p:cNvSpPr>
          <p:nvPr>
            <p:ph idx="1"/>
          </p:nvPr>
        </p:nvSpPr>
        <p:spPr>
          <a:xfrm>
            <a:off x="1" y="1295400"/>
            <a:ext cx="11926956" cy="4525963"/>
          </a:xfrm>
        </p:spPr>
        <p:txBody>
          <a:bodyPr>
            <a:normAutofit lnSpcReduction="10000"/>
          </a:bodyPr>
          <a:lstStyle/>
          <a:p>
            <a:r>
              <a:rPr lang="en-US" dirty="0"/>
              <a:t>K-means clustering is an </a:t>
            </a:r>
            <a:r>
              <a:rPr lang="en-US" b="1" dirty="0">
                <a:solidFill>
                  <a:srgbClr val="0070C0"/>
                </a:solidFill>
              </a:rPr>
              <a:t>efficient method</a:t>
            </a:r>
            <a:r>
              <a:rPr lang="en-US" dirty="0"/>
              <a:t> as number of iterations and number of clusters are usually far smaller than number of observations. </a:t>
            </a:r>
          </a:p>
          <a:p>
            <a:endParaRPr lang="en-US" dirty="0"/>
          </a:p>
          <a:p>
            <a:r>
              <a:rPr lang="en-US" dirty="0"/>
              <a:t>K-means can work smoothly on </a:t>
            </a:r>
            <a:r>
              <a:rPr lang="en-US" b="1" dirty="0">
                <a:solidFill>
                  <a:srgbClr val="0070C0"/>
                </a:solidFill>
              </a:rPr>
              <a:t>large datasets</a:t>
            </a:r>
            <a:r>
              <a:rPr lang="en-US" dirty="0"/>
              <a:t>, which is an advantage over Hierarchical clustering</a:t>
            </a:r>
          </a:p>
          <a:p>
            <a:pPr marL="457200" lvl="1" indent="0">
              <a:buNone/>
            </a:pPr>
            <a:endParaRPr lang="en-US" dirty="0"/>
          </a:p>
          <a:p>
            <a:r>
              <a:rPr lang="en-US" dirty="0"/>
              <a:t>However, K-means works on </a:t>
            </a:r>
            <a:r>
              <a:rPr lang="en-US" b="1" dirty="0">
                <a:solidFill>
                  <a:srgbClr val="0070C0"/>
                </a:solidFill>
              </a:rPr>
              <a:t>continuous data</a:t>
            </a:r>
            <a:r>
              <a:rPr lang="en-US" dirty="0"/>
              <a:t>. K-modes can be used for categorical data</a:t>
            </a:r>
          </a:p>
          <a:p>
            <a:endParaRPr lang="en-US" dirty="0"/>
          </a:p>
          <a:p>
            <a:r>
              <a:rPr lang="en-US" dirty="0"/>
              <a:t>In k-means one needs to select the </a:t>
            </a:r>
            <a:r>
              <a:rPr lang="en-US" b="1" dirty="0">
                <a:solidFill>
                  <a:srgbClr val="0070C0"/>
                </a:solidFill>
              </a:rPr>
              <a:t>number of clusters a-priori</a:t>
            </a:r>
          </a:p>
          <a:p>
            <a:pPr lvl="1"/>
            <a:r>
              <a:rPr lang="en-US" dirty="0"/>
              <a:t>Hierarchical clustering gives more flexibility in this area</a:t>
            </a:r>
          </a:p>
          <a:p>
            <a:endParaRPr lang="en-US" dirty="0"/>
          </a:p>
          <a:p>
            <a:r>
              <a:rPr lang="en-US" dirty="0"/>
              <a:t>K-means not good to find clusters </a:t>
            </a:r>
            <a:r>
              <a:rPr lang="en-US" b="1" dirty="0">
                <a:solidFill>
                  <a:srgbClr val="0070C0"/>
                </a:solidFill>
              </a:rPr>
              <a:t>with non-circular shapes</a:t>
            </a:r>
          </a:p>
          <a:p>
            <a:pPr lvl="1"/>
            <a:r>
              <a:rPr lang="en-US" dirty="0"/>
              <a:t>Density based clusters can handle such data better</a:t>
            </a:r>
          </a:p>
          <a:p>
            <a:endParaRPr lang="en-US" dirty="0"/>
          </a:p>
        </p:txBody>
      </p:sp>
    </p:spTree>
    <p:extLst>
      <p:ext uri="{BB962C8B-B14F-4D97-AF65-F5344CB8AC3E}">
        <p14:creationId xmlns:p14="http://schemas.microsoft.com/office/powerpoint/2010/main" val="3751479556"/>
      </p:ext>
    </p:extLst>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marL="0" indent="0">
              <a:buNone/>
            </a:pPr>
            <a:r>
              <a:rPr lang="en-US" b="1" dirty="0"/>
              <a:t>If you wanted to find more unusual patterns shared by a small number of people, would you increase or decrease the number of clusters?</a:t>
            </a:r>
          </a:p>
          <a:p>
            <a:pPr marL="0" indent="0">
              <a:buNone/>
            </a:pPr>
            <a:endParaRPr lang="en-US" dirty="0"/>
          </a:p>
          <a:p>
            <a:pPr marL="0" indent="0">
              <a:buNone/>
            </a:pPr>
            <a:endParaRPr lang="en-US" dirty="0"/>
          </a:p>
          <a:p>
            <a:pPr>
              <a:buFont typeface="Courier New" panose="02070309020205020404" pitchFamily="49" charset="0"/>
              <a:buChar char="o"/>
            </a:pPr>
            <a:r>
              <a:rPr lang="en-US" dirty="0"/>
              <a:t>Increase</a:t>
            </a:r>
          </a:p>
          <a:p>
            <a:pPr>
              <a:buFont typeface="Courier New" panose="02070309020205020404" pitchFamily="49" charset="0"/>
              <a:buChar char="o"/>
            </a:pPr>
            <a:endParaRPr lang="en-US" dirty="0"/>
          </a:p>
          <a:p>
            <a:pPr>
              <a:buFont typeface="Courier New" panose="02070309020205020404" pitchFamily="49" charset="0"/>
              <a:buChar char="o"/>
            </a:pPr>
            <a:r>
              <a:rPr lang="en-US" dirty="0"/>
              <a:t>Decrease</a:t>
            </a:r>
          </a:p>
        </p:txBody>
      </p:sp>
      <p:sp>
        <p:nvSpPr>
          <p:cNvPr id="4" name="Rectangle 3"/>
          <p:cNvSpPr/>
          <p:nvPr/>
        </p:nvSpPr>
        <p:spPr>
          <a:xfrm>
            <a:off x="301488" y="2497012"/>
            <a:ext cx="11589026" cy="834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7802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1455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445" y="1066801"/>
            <a:ext cx="3716611" cy="17688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858001" y="3810001"/>
            <a:ext cx="3581400" cy="2143125"/>
          </a:xfrm>
          <a:prstGeom prst="rect">
            <a:avLst/>
          </a:prstGeom>
        </p:spPr>
      </p:pic>
      <p:pic>
        <p:nvPicPr>
          <p:cNvPr id="8" name="Picture 7"/>
          <p:cNvPicPr>
            <a:picLocks noChangeAspect="1"/>
          </p:cNvPicPr>
          <p:nvPr/>
        </p:nvPicPr>
        <p:blipFill>
          <a:blip r:embed="rId4"/>
          <a:stretch>
            <a:fillRect/>
          </a:stretch>
        </p:blipFill>
        <p:spPr>
          <a:xfrm>
            <a:off x="4475988" y="2147737"/>
            <a:ext cx="2143125" cy="2143125"/>
          </a:xfrm>
          <a:prstGeom prst="rect">
            <a:avLst/>
          </a:prstGeom>
        </p:spPr>
      </p:pic>
      <p:pic>
        <p:nvPicPr>
          <p:cNvPr id="10" name="Picture 9"/>
          <p:cNvPicPr>
            <a:picLocks noChangeAspect="1"/>
          </p:cNvPicPr>
          <p:nvPr/>
        </p:nvPicPr>
        <p:blipFill>
          <a:blip r:embed="rId5"/>
          <a:stretch>
            <a:fillRect/>
          </a:stretch>
        </p:blipFill>
        <p:spPr>
          <a:xfrm>
            <a:off x="1600201" y="914400"/>
            <a:ext cx="2953887" cy="2212564"/>
          </a:xfrm>
          <a:prstGeom prst="rect">
            <a:avLst/>
          </a:prstGeom>
        </p:spPr>
      </p:pic>
      <p:pic>
        <p:nvPicPr>
          <p:cNvPr id="2054" name="Picture 6" descr="Image result for propensity to buy"/>
          <p:cNvPicPr>
            <a:picLocks noChangeAspect="1" noChangeArrowheads="1"/>
          </p:cNvPicPr>
          <p:nvPr/>
        </p:nvPicPr>
        <p:blipFill rotWithShape="1">
          <a:blip r:embed="rId6">
            <a:extLst>
              <a:ext uri="{28A0092B-C50C-407E-A947-70E740481C1C}">
                <a14:useLocalDpi xmlns:a14="http://schemas.microsoft.com/office/drawing/2010/main" val="0"/>
              </a:ext>
            </a:extLst>
          </a:blip>
          <a:srcRect t="21668" b="11257"/>
          <a:stretch/>
        </p:blipFill>
        <p:spPr bwMode="auto">
          <a:xfrm>
            <a:off x="1752600" y="4512700"/>
            <a:ext cx="4572000" cy="2162202"/>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00E63CC1-B955-4562-AC77-86E51ED53E89}"/>
              </a:ext>
            </a:extLst>
          </p:cNvPr>
          <p:cNvSpPr>
            <a:spLocks noGrp="1"/>
          </p:cNvSpPr>
          <p:nvPr>
            <p:ph type="title"/>
          </p:nvPr>
        </p:nvSpPr>
        <p:spPr>
          <a:xfrm>
            <a:off x="0" y="0"/>
            <a:ext cx="12192003" cy="762000"/>
          </a:xfrm>
        </p:spPr>
        <p:txBody>
          <a:bodyPr vert="horz" lIns="91440" tIns="45720" rIns="91440" bIns="45720" rtlCol="0" anchor="ctr">
            <a:normAutofit/>
          </a:bodyPr>
          <a:lstStyle/>
          <a:p>
            <a:r>
              <a:rPr lang="en-IN" sz="2800" dirty="0">
                <a:latin typeface="Century Gothic" panose="020B0502020202020204" pitchFamily="34" charset="0"/>
              </a:rPr>
              <a:t>Retailer</a:t>
            </a:r>
            <a:endParaRPr lang="en-US" sz="2800" dirty="0">
              <a:latin typeface="Century Gothic" panose="020B0502020202020204" pitchFamily="34" charset="0"/>
            </a:endParaRPr>
          </a:p>
        </p:txBody>
      </p:sp>
    </p:spTree>
    <p:extLst>
      <p:ext uri="{BB962C8B-B14F-4D97-AF65-F5344CB8AC3E}">
        <p14:creationId xmlns:p14="http://schemas.microsoft.com/office/powerpoint/2010/main" val="128512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096000" y="1676400"/>
            <a:ext cx="0" cy="403860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0" y="1788841"/>
            <a:ext cx="4432300" cy="3801041"/>
          </a:xfrm>
          <a:prstGeom prst="rect">
            <a:avLst/>
          </a:prstGeom>
        </p:spPr>
        <p:txBody>
          <a:bodyPr wrap="square" anchor="ctr">
            <a:spAutoFit/>
          </a:bodyPr>
          <a:lstStyle/>
          <a:p>
            <a:pPr marL="342900" indent="-342900">
              <a:spcBef>
                <a:spcPts val="600"/>
              </a:spcBef>
              <a:buAutoNum type="arabicParenBoth"/>
            </a:pPr>
            <a:r>
              <a:rPr lang="en-IN" dirty="0">
                <a:solidFill>
                  <a:srgbClr val="333333"/>
                </a:solidFill>
                <a:latin typeface="Century Gothic" panose="020B0502020202020204" pitchFamily="34" charset="0"/>
              </a:rPr>
              <a:t>loyal customers versus customers who will churn; </a:t>
            </a:r>
          </a:p>
          <a:p>
            <a:pPr marL="342900" indent="-342900">
              <a:spcBef>
                <a:spcPts val="600"/>
              </a:spcBef>
              <a:buAutoNum type="arabicParenBoth"/>
            </a:pPr>
            <a:r>
              <a:rPr lang="en-IN" dirty="0">
                <a:solidFill>
                  <a:srgbClr val="333333"/>
                </a:solidFill>
                <a:latin typeface="Century Gothic" panose="020B0502020202020204" pitchFamily="34" charset="0"/>
              </a:rPr>
              <a:t>High price sensitive versus low price sensitive customers; </a:t>
            </a:r>
          </a:p>
          <a:p>
            <a:pPr marL="342900" indent="-342900">
              <a:spcBef>
                <a:spcPts val="600"/>
              </a:spcBef>
              <a:buAutoNum type="arabicParenBoth"/>
            </a:pPr>
            <a:r>
              <a:rPr lang="en-IN" dirty="0">
                <a:solidFill>
                  <a:srgbClr val="333333"/>
                </a:solidFill>
                <a:latin typeface="Century Gothic" panose="020B0502020202020204" pitchFamily="34" charset="0"/>
              </a:rPr>
              <a:t>Satisfied versus dissatisfied customers;</a:t>
            </a:r>
          </a:p>
          <a:p>
            <a:pPr marL="342900" indent="-342900">
              <a:spcBef>
                <a:spcPts val="600"/>
              </a:spcBef>
              <a:buAutoNum type="arabicParenBoth"/>
            </a:pPr>
            <a:r>
              <a:rPr lang="en-IN" dirty="0">
                <a:solidFill>
                  <a:srgbClr val="333333"/>
                </a:solidFill>
                <a:latin typeface="Century Gothic" panose="020B0502020202020204" pitchFamily="34" charset="0"/>
              </a:rPr>
              <a:t>Purchasers versus non-purchasers; </a:t>
            </a:r>
          </a:p>
          <a:p>
            <a:pPr marL="342900" indent="-342900">
              <a:spcBef>
                <a:spcPts val="600"/>
              </a:spcBef>
              <a:buAutoNum type="arabicParenBoth"/>
            </a:pPr>
            <a:r>
              <a:rPr lang="en-IN" dirty="0">
                <a:solidFill>
                  <a:srgbClr val="333333"/>
                </a:solidFill>
                <a:latin typeface="Century Gothic" panose="020B0502020202020204" pitchFamily="34" charset="0"/>
              </a:rPr>
              <a:t>Assets that increase in value versus not</a:t>
            </a:r>
          </a:p>
          <a:p>
            <a:pPr marL="342900" indent="-342900">
              <a:spcBef>
                <a:spcPts val="600"/>
              </a:spcBef>
              <a:buAutoNum type="arabicParenBoth"/>
            </a:pPr>
            <a:r>
              <a:rPr lang="en-IN" dirty="0">
                <a:solidFill>
                  <a:srgbClr val="333333"/>
                </a:solidFill>
                <a:latin typeface="Century Gothic" panose="020B0502020202020204" pitchFamily="34" charset="0"/>
              </a:rPr>
              <a:t>Products that may be good recommendations to a customer versus not, etc. </a:t>
            </a:r>
            <a:endParaRPr lang="en-US" dirty="0">
              <a:latin typeface="Century Gothic" panose="020B0502020202020204" pitchFamily="34" charset="0"/>
            </a:endParaRPr>
          </a:p>
        </p:txBody>
      </p:sp>
      <p:sp>
        <p:nvSpPr>
          <p:cNvPr id="7" name="Rectangle 6"/>
          <p:cNvSpPr/>
          <p:nvPr/>
        </p:nvSpPr>
        <p:spPr>
          <a:xfrm>
            <a:off x="2179466" y="1307068"/>
            <a:ext cx="3432350" cy="369332"/>
          </a:xfrm>
          <a:prstGeom prst="rect">
            <a:avLst/>
          </a:prstGeom>
        </p:spPr>
        <p:txBody>
          <a:bodyPr wrap="none">
            <a:spAutoFit/>
          </a:bodyPr>
          <a:lstStyle/>
          <a:p>
            <a:r>
              <a:rPr lang="en-US" b="1" dirty="0">
                <a:solidFill>
                  <a:srgbClr val="333333"/>
                </a:solidFill>
                <a:latin typeface="Century Gothic" panose="020B0502020202020204" pitchFamily="34" charset="0"/>
              </a:rPr>
              <a:t> Group memberships/classes</a:t>
            </a:r>
            <a:endParaRPr lang="en-US" b="1" dirty="0">
              <a:latin typeface="Century Gothic" panose="020B0502020202020204" pitchFamily="34" charset="0"/>
            </a:endParaRPr>
          </a:p>
        </p:txBody>
      </p:sp>
      <p:sp>
        <p:nvSpPr>
          <p:cNvPr id="8" name="Rectangle 7"/>
          <p:cNvSpPr/>
          <p:nvPr/>
        </p:nvSpPr>
        <p:spPr>
          <a:xfrm>
            <a:off x="6220347" y="1307068"/>
            <a:ext cx="4038286" cy="369332"/>
          </a:xfrm>
          <a:prstGeom prst="rect">
            <a:avLst/>
          </a:prstGeom>
        </p:spPr>
        <p:txBody>
          <a:bodyPr wrap="none">
            <a:spAutoFit/>
          </a:bodyPr>
          <a:lstStyle/>
          <a:p>
            <a:pPr algn="ctr"/>
            <a:r>
              <a:rPr lang="en-IN" b="1" dirty="0">
                <a:solidFill>
                  <a:srgbClr val="333333"/>
                </a:solidFill>
                <a:latin typeface="Century Gothic" panose="020B0502020202020204" pitchFamily="34" charset="0"/>
              </a:rPr>
              <a:t>Characteristics useful in classifying</a:t>
            </a:r>
            <a:endParaRPr lang="en-US" b="1" dirty="0">
              <a:latin typeface="Century Gothic" panose="020B0502020202020204" pitchFamily="34" charset="0"/>
            </a:endParaRPr>
          </a:p>
        </p:txBody>
      </p:sp>
      <p:sp>
        <p:nvSpPr>
          <p:cNvPr id="9" name="Rectangle 8"/>
          <p:cNvSpPr/>
          <p:nvPr/>
        </p:nvSpPr>
        <p:spPr>
          <a:xfrm>
            <a:off x="6123372" y="1788840"/>
            <a:ext cx="4544629" cy="1785104"/>
          </a:xfrm>
          <a:prstGeom prst="rect">
            <a:avLst/>
          </a:prstGeom>
        </p:spPr>
        <p:txBody>
          <a:bodyPr wrap="square">
            <a:spAutoFit/>
          </a:bodyPr>
          <a:lstStyle/>
          <a:p>
            <a:pPr>
              <a:spcBef>
                <a:spcPts val="600"/>
              </a:spcBef>
            </a:pPr>
            <a:r>
              <a:rPr lang="en-IN" dirty="0">
                <a:solidFill>
                  <a:srgbClr val="333333"/>
                </a:solidFill>
                <a:latin typeface="Century Gothic" panose="020B0502020202020204" pitchFamily="34" charset="0"/>
              </a:rPr>
              <a:t>(1) Demographics; </a:t>
            </a:r>
          </a:p>
          <a:p>
            <a:pPr>
              <a:spcBef>
                <a:spcPts val="600"/>
              </a:spcBef>
            </a:pPr>
            <a:r>
              <a:rPr lang="en-IN" dirty="0">
                <a:solidFill>
                  <a:srgbClr val="333333"/>
                </a:solidFill>
                <a:latin typeface="Century Gothic" panose="020B0502020202020204" pitchFamily="34" charset="0"/>
              </a:rPr>
              <a:t>(2) Psychographics; </a:t>
            </a:r>
          </a:p>
          <a:p>
            <a:pPr>
              <a:spcBef>
                <a:spcPts val="600"/>
              </a:spcBef>
            </a:pPr>
            <a:r>
              <a:rPr lang="en-IN" dirty="0">
                <a:solidFill>
                  <a:srgbClr val="333333"/>
                </a:solidFill>
                <a:latin typeface="Century Gothic" panose="020B0502020202020204" pitchFamily="34" charset="0"/>
              </a:rPr>
              <a:t>(3) Past behaviour; </a:t>
            </a:r>
          </a:p>
          <a:p>
            <a:pPr>
              <a:spcBef>
                <a:spcPts val="600"/>
              </a:spcBef>
            </a:pPr>
            <a:r>
              <a:rPr lang="en-IN" dirty="0">
                <a:solidFill>
                  <a:srgbClr val="333333"/>
                </a:solidFill>
                <a:latin typeface="Century Gothic" panose="020B0502020202020204" pitchFamily="34" charset="0"/>
              </a:rPr>
              <a:t>(4) Attitudes towards specific products, </a:t>
            </a:r>
          </a:p>
          <a:p>
            <a:pPr>
              <a:spcBef>
                <a:spcPts val="600"/>
              </a:spcBef>
            </a:pPr>
            <a:r>
              <a:rPr lang="en-IN" dirty="0">
                <a:solidFill>
                  <a:srgbClr val="333333"/>
                </a:solidFill>
                <a:latin typeface="Century Gothic" panose="020B0502020202020204" pitchFamily="34" charset="0"/>
              </a:rPr>
              <a:t>(5) Social network data, </a:t>
            </a:r>
            <a:r>
              <a:rPr lang="en-IN" dirty="0" err="1">
                <a:solidFill>
                  <a:srgbClr val="333333"/>
                </a:solidFill>
                <a:latin typeface="Century Gothic" panose="020B0502020202020204" pitchFamily="34" charset="0"/>
              </a:rPr>
              <a:t>etc</a:t>
            </a:r>
            <a:endParaRPr lang="en-US" dirty="0">
              <a:latin typeface="Century Gothic" panose="020B0502020202020204" pitchFamily="34" charset="0"/>
            </a:endParaRPr>
          </a:p>
        </p:txBody>
      </p:sp>
      <p:sp>
        <p:nvSpPr>
          <p:cNvPr id="10" name="Title 1">
            <a:extLst>
              <a:ext uri="{FF2B5EF4-FFF2-40B4-BE49-F238E27FC236}">
                <a16:creationId xmlns:a16="http://schemas.microsoft.com/office/drawing/2014/main" id="{EF8C019B-6098-4F2D-8D18-D1B8D44030B4}"/>
              </a:ext>
            </a:extLst>
          </p:cNvPr>
          <p:cNvSpPr txBox="1">
            <a:spLocks/>
          </p:cNvSpPr>
          <p:nvPr/>
        </p:nvSpPr>
        <p:spPr>
          <a:xfrm>
            <a:off x="0" y="74142"/>
            <a:ext cx="12035479" cy="76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Century Gothic" panose="020B0502020202020204" pitchFamily="34" charset="0"/>
              </a:rPr>
              <a:t>Classification techniques help predict group membership and also describe characteristics that discriminate</a:t>
            </a:r>
            <a:endParaRPr lang="en-US" sz="2800" dirty="0">
              <a:latin typeface="Century Gothic" panose="020B0502020202020204" pitchFamily="34" charset="0"/>
            </a:endParaRPr>
          </a:p>
        </p:txBody>
      </p:sp>
    </p:spTree>
    <p:extLst>
      <p:ext uri="{BB962C8B-B14F-4D97-AF65-F5344CB8AC3E}">
        <p14:creationId xmlns:p14="http://schemas.microsoft.com/office/powerpoint/2010/main" val="97738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2C3B-9965-4AB6-B97D-9A3D551615B6}"/>
              </a:ext>
            </a:extLst>
          </p:cNvPr>
          <p:cNvSpPr>
            <a:spLocks noGrp="1"/>
          </p:cNvSpPr>
          <p:nvPr>
            <p:ph type="title"/>
          </p:nvPr>
        </p:nvSpPr>
        <p:spPr>
          <a:xfrm>
            <a:off x="0" y="18255"/>
            <a:ext cx="10515600" cy="1325563"/>
          </a:xfrm>
        </p:spPr>
        <p:txBody>
          <a:bodyPr>
            <a:normAutofit/>
          </a:bodyPr>
          <a:lstStyle/>
          <a:p>
            <a:r>
              <a:rPr lang="en-US" sz="2800" dirty="0">
                <a:latin typeface="Century Gothic" panose="020B0502020202020204" pitchFamily="34" charset="0"/>
              </a:rPr>
              <a:t>Supervised vs. Unsupervised techniques</a:t>
            </a:r>
          </a:p>
        </p:txBody>
      </p:sp>
      <p:sp>
        <p:nvSpPr>
          <p:cNvPr id="3" name="Content Placeholder 2">
            <a:extLst>
              <a:ext uri="{FF2B5EF4-FFF2-40B4-BE49-F238E27FC236}">
                <a16:creationId xmlns:a16="http://schemas.microsoft.com/office/drawing/2014/main" id="{A176DF61-9A9C-40D3-9148-1EA4B6C49290}"/>
              </a:ext>
            </a:extLst>
          </p:cNvPr>
          <p:cNvSpPr>
            <a:spLocks noGrp="1"/>
          </p:cNvSpPr>
          <p:nvPr>
            <p:ph idx="1"/>
          </p:nvPr>
        </p:nvSpPr>
        <p:spPr>
          <a:xfrm>
            <a:off x="838200" y="1825625"/>
            <a:ext cx="10515600" cy="3290072"/>
          </a:xfrm>
        </p:spPr>
        <p:txBody>
          <a:bodyPr>
            <a:normAutofit/>
          </a:bodyPr>
          <a:lstStyle/>
          <a:p>
            <a:pPr fontAlgn="base"/>
            <a:r>
              <a:rPr lang="en-US" sz="2400" b="1" dirty="0">
                <a:latin typeface="Century Gothic" panose="020B0502020202020204" pitchFamily="34" charset="0"/>
              </a:rPr>
              <a:t>Supervised Algorithms</a:t>
            </a:r>
          </a:p>
          <a:p>
            <a:pPr lvl="1" fontAlgn="base"/>
            <a:r>
              <a:rPr lang="en-US" sz="2000" dirty="0">
                <a:latin typeface="Century Gothic" panose="020B0502020202020204" pitchFamily="34" charset="0"/>
              </a:rPr>
              <a:t>These algorithms make predictions on given set of samples, by searching for patterns within the value labels assigned to data points.</a:t>
            </a:r>
          </a:p>
          <a:p>
            <a:pPr fontAlgn="base"/>
            <a:endParaRPr lang="en-US" sz="2400" b="1" dirty="0">
              <a:latin typeface="Century Gothic" panose="020B0502020202020204" pitchFamily="34" charset="0"/>
            </a:endParaRPr>
          </a:p>
          <a:p>
            <a:pPr fontAlgn="base"/>
            <a:r>
              <a:rPr lang="en-US" sz="2400" b="1" dirty="0">
                <a:latin typeface="Century Gothic" panose="020B0502020202020204" pitchFamily="34" charset="0"/>
              </a:rPr>
              <a:t>Unsupervised Algorithms</a:t>
            </a:r>
          </a:p>
          <a:p>
            <a:pPr lvl="1" fontAlgn="base"/>
            <a:r>
              <a:rPr lang="en-US" sz="2000" dirty="0">
                <a:latin typeface="Century Gothic" panose="020B0502020202020204" pitchFamily="34" charset="0"/>
              </a:rPr>
              <a:t>There are no labels associated with data points. These algorithms organize the data into a group of clusters to describe its structure and make complex data look simple and organized for analysis.</a:t>
            </a:r>
          </a:p>
          <a:p>
            <a:endParaRPr lang="en-US" sz="2400" dirty="0">
              <a:latin typeface="Century Gothic" panose="020B0502020202020204" pitchFamily="34" charset="0"/>
            </a:endParaRPr>
          </a:p>
        </p:txBody>
      </p:sp>
    </p:spTree>
    <p:extLst>
      <p:ext uri="{BB962C8B-B14F-4D97-AF65-F5344CB8AC3E}">
        <p14:creationId xmlns:p14="http://schemas.microsoft.com/office/powerpoint/2010/main" val="350824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37" y="31489"/>
            <a:ext cx="10515600" cy="598702"/>
          </a:xfrm>
        </p:spPr>
        <p:txBody>
          <a:bodyPr>
            <a:normAutofit/>
          </a:bodyPr>
          <a:lstStyle/>
          <a:p>
            <a:r>
              <a:rPr lang="en-IN" sz="2800" dirty="0">
                <a:latin typeface="Century Gothic" panose="020B0502020202020204" pitchFamily="34" charset="0"/>
              </a:rPr>
              <a:t>Classification techniques – Supervised/Unsupervised</a:t>
            </a:r>
            <a:endParaRPr lang="en-US" sz="2800" dirty="0">
              <a:latin typeface="Century Gothic" panose="020B0502020202020204" pitchFamily="34" charset="0"/>
            </a:endParaRPr>
          </a:p>
        </p:txBody>
      </p:sp>
      <p:sp>
        <p:nvSpPr>
          <p:cNvPr id="3" name="Content Placeholder 2"/>
          <p:cNvSpPr>
            <a:spLocks noGrp="1"/>
          </p:cNvSpPr>
          <p:nvPr>
            <p:ph idx="1"/>
          </p:nvPr>
        </p:nvSpPr>
        <p:spPr>
          <a:xfrm>
            <a:off x="838200" y="852618"/>
            <a:ext cx="10515600" cy="5410844"/>
          </a:xfrm>
        </p:spPr>
        <p:txBody>
          <a:bodyPr>
            <a:normAutofit/>
          </a:bodyPr>
          <a:lstStyle/>
          <a:p>
            <a:r>
              <a:rPr lang="en-IN" sz="2400" dirty="0">
                <a:latin typeface="Century Gothic" panose="020B0502020202020204" pitchFamily="34" charset="0"/>
              </a:rPr>
              <a:t>There are many techniques for solving classification problems:</a:t>
            </a:r>
          </a:p>
          <a:p>
            <a:endParaRPr lang="en-IN" sz="2400" dirty="0">
              <a:latin typeface="Century Gothic" panose="020B0502020202020204" pitchFamily="34" charset="0"/>
            </a:endParaRPr>
          </a:p>
          <a:p>
            <a:pPr lvl="1"/>
            <a:r>
              <a:rPr lang="en-IN" dirty="0">
                <a:latin typeface="Century Gothic" panose="020B0502020202020204" pitchFamily="34" charset="0"/>
              </a:rPr>
              <a:t>Logistic regression</a:t>
            </a:r>
          </a:p>
          <a:p>
            <a:pPr lvl="1"/>
            <a:r>
              <a:rPr lang="en-IN" dirty="0">
                <a:latin typeface="Century Gothic" panose="020B0502020202020204" pitchFamily="34" charset="0"/>
              </a:rPr>
              <a:t>K Means clustering</a:t>
            </a:r>
          </a:p>
          <a:p>
            <a:pPr lvl="1"/>
            <a:r>
              <a:rPr lang="en-IN" dirty="0">
                <a:latin typeface="Century Gothic" panose="020B0502020202020204" pitchFamily="34" charset="0"/>
              </a:rPr>
              <a:t>Classification/Decision trees</a:t>
            </a:r>
          </a:p>
          <a:p>
            <a:pPr lvl="1"/>
            <a:r>
              <a:rPr lang="en-IN" dirty="0">
                <a:latin typeface="Century Gothic" panose="020B0502020202020204" pitchFamily="34" charset="0"/>
              </a:rPr>
              <a:t>Discriminant analysis</a:t>
            </a:r>
          </a:p>
          <a:p>
            <a:pPr lvl="1"/>
            <a:r>
              <a:rPr lang="en-IN" dirty="0">
                <a:latin typeface="Century Gothic" panose="020B0502020202020204" pitchFamily="34" charset="0"/>
              </a:rPr>
              <a:t>Neural networks</a:t>
            </a:r>
          </a:p>
          <a:p>
            <a:pPr lvl="1"/>
            <a:r>
              <a:rPr lang="en-IN" dirty="0">
                <a:latin typeface="Century Gothic" panose="020B0502020202020204" pitchFamily="34" charset="0"/>
              </a:rPr>
              <a:t>Boosted trees</a:t>
            </a:r>
          </a:p>
          <a:p>
            <a:pPr lvl="1"/>
            <a:r>
              <a:rPr lang="en-IN" dirty="0">
                <a:latin typeface="Century Gothic" panose="020B0502020202020204" pitchFamily="34" charset="0"/>
              </a:rPr>
              <a:t>Random forests</a:t>
            </a:r>
          </a:p>
          <a:p>
            <a:pPr lvl="1"/>
            <a:r>
              <a:rPr lang="en-IN" dirty="0">
                <a:latin typeface="Century Gothic" panose="020B0502020202020204" pitchFamily="34" charset="0"/>
              </a:rPr>
              <a:t>Deep learning methods </a:t>
            </a:r>
          </a:p>
          <a:p>
            <a:pPr lvl="1"/>
            <a:r>
              <a:rPr lang="en-IN" dirty="0">
                <a:latin typeface="Century Gothic" panose="020B0502020202020204" pitchFamily="34" charset="0"/>
              </a:rPr>
              <a:t>Nearest neighbours</a:t>
            </a:r>
          </a:p>
          <a:p>
            <a:pPr lvl="1"/>
            <a:r>
              <a:rPr lang="en-IN" dirty="0">
                <a:latin typeface="Century Gothic" panose="020B0502020202020204" pitchFamily="34" charset="0"/>
              </a:rPr>
              <a:t>Support vector machines</a:t>
            </a:r>
          </a:p>
          <a:p>
            <a:pPr lvl="1"/>
            <a:r>
              <a:rPr lang="en-IN" dirty="0">
                <a:latin typeface="Century Gothic" panose="020B0502020202020204" pitchFamily="34" charset="0"/>
              </a:rPr>
              <a:t>Naïve Bayes</a:t>
            </a:r>
            <a:endParaRPr lang="en-US" dirty="0">
              <a:latin typeface="Century Gothic" panose="020B0502020202020204" pitchFamily="34" charset="0"/>
            </a:endParaRPr>
          </a:p>
        </p:txBody>
      </p:sp>
    </p:spTree>
    <p:extLst>
      <p:ext uri="{BB962C8B-B14F-4D97-AF65-F5344CB8AC3E}">
        <p14:creationId xmlns:p14="http://schemas.microsoft.com/office/powerpoint/2010/main" val="165710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What is Clustering?</a:t>
            </a:r>
            <a:br>
              <a:rPr lang="en-US" dirty="0"/>
            </a:br>
            <a:endParaRPr lang="en-US" dirty="0"/>
          </a:p>
        </p:txBody>
      </p:sp>
    </p:spTree>
    <p:extLst>
      <p:ext uri="{BB962C8B-B14F-4D97-AF65-F5344CB8AC3E}">
        <p14:creationId xmlns:p14="http://schemas.microsoft.com/office/powerpoint/2010/main" val="178031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What is Clustering</a:t>
            </a:r>
          </a:p>
          <a:p>
            <a:endParaRPr lang="en-US" dirty="0"/>
          </a:p>
          <a:p>
            <a:r>
              <a:rPr lang="en-US" dirty="0"/>
              <a:t>Clustering Methodologies</a:t>
            </a:r>
          </a:p>
          <a:p>
            <a:endParaRPr lang="en-US" dirty="0"/>
          </a:p>
          <a:p>
            <a:r>
              <a:rPr lang="en-US" dirty="0"/>
              <a:t>K-Means Clustering</a:t>
            </a:r>
          </a:p>
          <a:p>
            <a:endParaRPr lang="en-US" dirty="0"/>
          </a:p>
          <a:p>
            <a:r>
              <a:rPr lang="en-US" dirty="0"/>
              <a:t>Business Cases</a:t>
            </a:r>
          </a:p>
        </p:txBody>
      </p:sp>
    </p:spTree>
    <p:extLst>
      <p:ext uri="{BB962C8B-B14F-4D97-AF65-F5344CB8AC3E}">
        <p14:creationId xmlns:p14="http://schemas.microsoft.com/office/powerpoint/2010/main" val="3239554032"/>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Re-cap: Statistical concepts </a:t>
            </a:r>
            <a:endParaRPr lang="en-US" dirty="0"/>
          </a:p>
        </p:txBody>
      </p:sp>
      <p:sp>
        <p:nvSpPr>
          <p:cNvPr id="3" name="Content Placeholder 2"/>
          <p:cNvSpPr>
            <a:spLocks noGrp="1"/>
          </p:cNvSpPr>
          <p:nvPr>
            <p:ph idx="1"/>
          </p:nvPr>
        </p:nvSpPr>
        <p:spPr>
          <a:xfrm>
            <a:off x="1" y="1050302"/>
            <a:ext cx="9461633" cy="5237375"/>
          </a:xfrm>
        </p:spPr>
        <p:txBody>
          <a:bodyPr>
            <a:noAutofit/>
          </a:bodyPr>
          <a:lstStyle/>
          <a:p>
            <a:r>
              <a:rPr lang="en-IN" sz="1600" b="1" dirty="0"/>
              <a:t>Statistics</a:t>
            </a:r>
          </a:p>
          <a:p>
            <a:pPr lvl="1"/>
            <a:r>
              <a:rPr lang="en-US" sz="1500" dirty="0"/>
              <a:t>In the broadest sense, "statistics" refers to a range of techniques and procedures for analyzing, interpreting, displaying, and making decisions based on data</a:t>
            </a:r>
          </a:p>
          <a:p>
            <a:pPr lvl="1"/>
            <a:endParaRPr lang="en-IN" sz="1500" dirty="0"/>
          </a:p>
          <a:p>
            <a:r>
              <a:rPr lang="en-IN" sz="1600" b="1" dirty="0"/>
              <a:t>Concepts</a:t>
            </a:r>
          </a:p>
          <a:p>
            <a:pPr lvl="1"/>
            <a:r>
              <a:rPr lang="en-IN" sz="1500" dirty="0"/>
              <a:t>Descriptive vs Inferential statistics</a:t>
            </a:r>
          </a:p>
          <a:p>
            <a:pPr lvl="1"/>
            <a:r>
              <a:rPr lang="en-IN" sz="1500" dirty="0"/>
              <a:t>Sample vs. Population</a:t>
            </a:r>
          </a:p>
          <a:p>
            <a:pPr lvl="1"/>
            <a:r>
              <a:rPr lang="en-IN" sz="1500" dirty="0"/>
              <a:t>Independent vs. Dependent Variables</a:t>
            </a:r>
          </a:p>
          <a:p>
            <a:pPr lvl="1"/>
            <a:r>
              <a:rPr lang="en-IN" sz="1500" dirty="0"/>
              <a:t>Qualitative vs. Quantitative data</a:t>
            </a:r>
          </a:p>
          <a:p>
            <a:pPr lvl="1"/>
            <a:endParaRPr lang="en-IN" sz="1500" dirty="0"/>
          </a:p>
          <a:p>
            <a:pPr lvl="0"/>
            <a:r>
              <a:rPr lang="en-IN" sz="1600" b="1" dirty="0">
                <a:solidFill>
                  <a:prstClr val="black"/>
                </a:solidFill>
              </a:rPr>
              <a:t>Statistical measures</a:t>
            </a:r>
          </a:p>
          <a:p>
            <a:pPr lvl="1"/>
            <a:r>
              <a:rPr lang="en-IN" sz="1500" dirty="0">
                <a:solidFill>
                  <a:prstClr val="black"/>
                </a:solidFill>
              </a:rPr>
              <a:t>Measures of Central tendency</a:t>
            </a:r>
          </a:p>
          <a:p>
            <a:pPr lvl="1"/>
            <a:r>
              <a:rPr lang="en-IN" sz="1500" dirty="0">
                <a:solidFill>
                  <a:prstClr val="black"/>
                </a:solidFill>
              </a:rPr>
              <a:t>Measures of dispersion</a:t>
            </a:r>
          </a:p>
          <a:p>
            <a:pPr lvl="1"/>
            <a:r>
              <a:rPr lang="en-IN" sz="1500" dirty="0">
                <a:solidFill>
                  <a:prstClr val="black"/>
                </a:solidFill>
              </a:rPr>
              <a:t>Underlying distribution</a:t>
            </a:r>
          </a:p>
          <a:p>
            <a:pPr lvl="1"/>
            <a:endParaRPr lang="en-IN" sz="1500" dirty="0"/>
          </a:p>
          <a:p>
            <a:r>
              <a:rPr lang="en-IN" sz="1600" b="1" dirty="0"/>
              <a:t>Common statistical problems</a:t>
            </a:r>
          </a:p>
          <a:p>
            <a:pPr lvl="1"/>
            <a:r>
              <a:rPr lang="en-IN" sz="1500" dirty="0"/>
              <a:t>Classifying products by attributes</a:t>
            </a:r>
          </a:p>
          <a:p>
            <a:pPr lvl="1"/>
            <a:r>
              <a:rPr lang="en-IN" sz="1500" dirty="0"/>
              <a:t>Identifying impact of pricing on sales</a:t>
            </a:r>
          </a:p>
          <a:p>
            <a:pPr lvl="1"/>
            <a:r>
              <a:rPr lang="en-IN" sz="1500" dirty="0"/>
              <a:t>Predicting next most popular product</a:t>
            </a:r>
          </a:p>
          <a:p>
            <a:pPr lvl="1"/>
            <a:r>
              <a:rPr lang="en-IN" sz="1500" dirty="0"/>
              <a:t>Evaluating campaigns and optimizing spends</a:t>
            </a:r>
          </a:p>
          <a:p>
            <a:endParaRPr lang="en-US" sz="1500" dirty="0"/>
          </a:p>
        </p:txBody>
      </p:sp>
      <p:pic>
        <p:nvPicPr>
          <p:cNvPr id="1030" name="Picture 6" descr="http://www.varsitytutors.com/assets/vt-hotmath-legacy/hotmath_help/topics/line-of-best-fit/lineofbestfit-h-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5590" y="898084"/>
            <a:ext cx="2238375" cy="142544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sample vs popu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453" y="2405092"/>
            <a:ext cx="2128112" cy="11867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4"/>
          <a:srcRect b="15231"/>
          <a:stretch/>
        </p:blipFill>
        <p:spPr>
          <a:xfrm>
            <a:off x="9765590" y="3712800"/>
            <a:ext cx="2238375" cy="1421060"/>
          </a:xfrm>
          <a:prstGeom prst="rect">
            <a:avLst/>
          </a:prstGeom>
        </p:spPr>
      </p:pic>
      <p:pic>
        <p:nvPicPr>
          <p:cNvPr id="1046" name="Picture 22" descr="Image result for statitical predi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5590" y="5198696"/>
            <a:ext cx="2238374" cy="1324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80830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11932</TotalTime>
  <Words>2160</Words>
  <Application>Microsoft Office PowerPoint</Application>
  <PresentationFormat>Widescreen</PresentationFormat>
  <Paragraphs>391</Paragraphs>
  <Slides>27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Calibri Light</vt:lpstr>
      <vt:lpstr>Cambria Math</vt:lpstr>
      <vt:lpstr>Century Gothic</vt:lpstr>
      <vt:lpstr>Courier New</vt:lpstr>
      <vt:lpstr>Wingdings</vt:lpstr>
      <vt:lpstr>Office Theme</vt:lpstr>
      <vt:lpstr>1_Office Theme</vt:lpstr>
      <vt:lpstr>What is classification and segmentation? </vt:lpstr>
      <vt:lpstr>Bank</vt:lpstr>
      <vt:lpstr>Retailer</vt:lpstr>
      <vt:lpstr>PowerPoint Presentation</vt:lpstr>
      <vt:lpstr>Supervised vs. Unsupervised techniques</vt:lpstr>
      <vt:lpstr>Classification techniques – Supervised/Unsupervised</vt:lpstr>
      <vt:lpstr>What is Clustering? </vt:lpstr>
      <vt:lpstr>Agenda</vt:lpstr>
      <vt:lpstr>Re-cap: Statistical concepts </vt:lpstr>
      <vt:lpstr>Re-cap: Classification</vt:lpstr>
      <vt:lpstr>Introduction: Clustering</vt:lpstr>
      <vt:lpstr>Clustering: Need and value</vt:lpstr>
      <vt:lpstr>Clustering: Business case</vt:lpstr>
      <vt:lpstr>Clustering using product attributes</vt:lpstr>
      <vt:lpstr>Question</vt:lpstr>
      <vt:lpstr>Clustering Methodologies</vt:lpstr>
      <vt:lpstr>Clustering methodologies</vt:lpstr>
      <vt:lpstr>K-Means Clustering</vt:lpstr>
      <vt:lpstr>Pre-requisites to K-means clustering</vt:lpstr>
      <vt:lpstr>Question</vt:lpstr>
      <vt:lpstr>Partitioning method</vt:lpstr>
      <vt:lpstr>Clustering problem: Let’s solve</vt:lpstr>
      <vt:lpstr>Question</vt:lpstr>
      <vt:lpstr>Determining K, Initialization &amp; Validation</vt:lpstr>
      <vt:lpstr>Key points on K-Means clustering</vt:lpstr>
      <vt:lpstr>Question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  Jan-2017</dc:title>
  <dc:creator>Sayanti Bhattacharya</dc:creator>
  <cp:lastModifiedBy>Ashwin Pai</cp:lastModifiedBy>
  <cp:revision>133</cp:revision>
  <dcterms:created xsi:type="dcterms:W3CDTF">2017-01-11T09:20:49Z</dcterms:created>
  <dcterms:modified xsi:type="dcterms:W3CDTF">2021-11-25T08:30:32Z</dcterms:modified>
</cp:coreProperties>
</file>