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1260A4-EA0A-474C-9D2A-E82779BE20A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4B5638-63AC-464C-B73D-897E2CB8CB8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42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60A4-EA0A-474C-9D2A-E82779BE20A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638-63AC-464C-B73D-897E2CB8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69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60A4-EA0A-474C-9D2A-E82779BE20A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638-63AC-464C-B73D-897E2CB8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51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60A4-EA0A-474C-9D2A-E82779BE20A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638-63AC-464C-B73D-897E2CB8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66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60A4-EA0A-474C-9D2A-E82779BE20A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638-63AC-464C-B73D-897E2CB8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49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60A4-EA0A-474C-9D2A-E82779BE20A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638-63AC-464C-B73D-897E2CB8CB8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3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60A4-EA0A-474C-9D2A-E82779BE20A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638-63AC-464C-B73D-897E2CB8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5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60A4-EA0A-474C-9D2A-E82779BE20A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638-63AC-464C-B73D-897E2CB8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9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60A4-EA0A-474C-9D2A-E82779BE20A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638-63AC-464C-B73D-897E2CB8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60A4-EA0A-474C-9D2A-E82779BE20A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638-63AC-464C-B73D-897E2CB8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6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60A4-EA0A-474C-9D2A-E82779BE20A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638-63AC-464C-B73D-897E2CB8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06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60A4-EA0A-474C-9D2A-E82779BE20A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5638-63AC-464C-B73D-897E2CB8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70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C1260A4-EA0A-474C-9D2A-E82779BE20A8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14B5638-63AC-464C-B73D-897E2CB8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2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48948" y="5166641"/>
            <a:ext cx="153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Sheetal naik</a:t>
            </a:r>
            <a:endParaRPr lang="en-IN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A034E-2D1C-7994-A552-572A8CDE7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20" y="699796"/>
            <a:ext cx="8742785" cy="57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6" y="718457"/>
            <a:ext cx="95712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B0F0"/>
                </a:solidFill>
              </a:rPr>
              <a:t>Top 10 laptop with Inches</a:t>
            </a:r>
            <a:r>
              <a:rPr lang="en-US" sz="2000" dirty="0"/>
              <a:t>: We get a general question that Does price varies with laptop size in inches ?? </a:t>
            </a:r>
          </a:p>
          <a:p>
            <a:r>
              <a:rPr lang="en-US" sz="2000" dirty="0"/>
              <a:t>Yes , the price varies with laptop size in inches ,to understand it in better way we have showed in figure. From the chart we can conclude that there is a relationship</a:t>
            </a:r>
          </a:p>
          <a:p>
            <a:r>
              <a:rPr lang="en-US" sz="2000" dirty="0"/>
              <a:t>but not so strong relationship between the price and the size column.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054" y="2681815"/>
            <a:ext cx="6884125" cy="37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3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5840" y="1005840"/>
            <a:ext cx="102493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B050"/>
                </a:solidFill>
              </a:rPr>
              <a:t>Data Analysis</a:t>
            </a:r>
            <a:r>
              <a:rPr lang="en-US" sz="2000" dirty="0"/>
              <a:t>: Various statistical methods were applied to derive valuable insights from the data.</a:t>
            </a:r>
          </a:p>
          <a:p>
            <a:endParaRPr lang="en-US" sz="2000" dirty="0"/>
          </a:p>
          <a:p>
            <a:r>
              <a:rPr lang="en-US" sz="2000" b="1" u="sng" dirty="0">
                <a:solidFill>
                  <a:srgbClr val="00B050"/>
                </a:solidFill>
              </a:rPr>
              <a:t>Data Visualization</a:t>
            </a:r>
            <a:r>
              <a:rPr lang="en-US" sz="2000" dirty="0"/>
              <a:t>: Excel was utilized as a visualization tool to create attractive charts, graphs, and interactive visuals for presenting the data in an easily understandable manner.</a:t>
            </a:r>
          </a:p>
          <a:p>
            <a:endParaRPr lang="en-US" sz="2000" dirty="0"/>
          </a:p>
          <a:p>
            <a:r>
              <a:rPr lang="en-US" sz="2000" b="1" u="sng" dirty="0">
                <a:solidFill>
                  <a:srgbClr val="00B050"/>
                </a:solidFill>
              </a:rPr>
              <a:t>Dashboard Creation</a:t>
            </a:r>
            <a:r>
              <a:rPr lang="en-US" sz="2000" dirty="0"/>
              <a:t>: Finally, a dashboard was built in Excel by incorporating slicers and timelines, enabling users to interact with the data and explore different perspectives.</a:t>
            </a:r>
          </a:p>
          <a:p>
            <a:endParaRPr lang="en-US" sz="2000" dirty="0"/>
          </a:p>
          <a:p>
            <a:r>
              <a:rPr lang="en-US" sz="2000" dirty="0"/>
              <a:t>1. Requirement gathering from client</a:t>
            </a:r>
          </a:p>
          <a:p>
            <a:r>
              <a:rPr lang="en-US" sz="2000" dirty="0"/>
              <a:t>2. Identify the Stakeholders of the Project</a:t>
            </a:r>
          </a:p>
          <a:p>
            <a:r>
              <a:rPr lang="en-US" sz="2000" dirty="0"/>
              <a:t>3. Data cleaning as per the requirement</a:t>
            </a:r>
          </a:p>
          <a:p>
            <a:r>
              <a:rPr lang="en-US" sz="2000" dirty="0"/>
              <a:t>4. Data Processing by adding some customized columns in data</a:t>
            </a:r>
          </a:p>
          <a:p>
            <a:r>
              <a:rPr lang="en-US" sz="2000" dirty="0"/>
              <a:t>5. Data Analysis by Pivot Tables and Excel Functions</a:t>
            </a:r>
          </a:p>
          <a:p>
            <a:r>
              <a:rPr lang="en-US" sz="2000" dirty="0"/>
              <a:t>6. Data Visualization to create charts and custom sheets to show the insights</a:t>
            </a:r>
          </a:p>
          <a:p>
            <a:r>
              <a:rPr lang="en-US" sz="2000" dirty="0"/>
              <a:t>7. Report/ Dashboard creation from start to end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3840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Conclusion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3171" y="2612571"/>
            <a:ext cx="98656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Predicting something through the facts is not so easy  especially in determining the choice of laptop specifications that are most desirable for Professional to meet </a:t>
            </a:r>
          </a:p>
          <a:p>
            <a:pPr algn="just"/>
            <a:r>
              <a:rPr lang="en-US" sz="2000" dirty="0"/>
              <a:t>there needs and in accordance with the purchasing power of normal people. People  no longer need to look for various sources to find laptop specifications that are </a:t>
            </a:r>
          </a:p>
          <a:p>
            <a:pPr algn="just"/>
            <a:r>
              <a:rPr lang="en-US" sz="2000" dirty="0"/>
              <a:t>needed by them in meeting the needs , because the laptop specifications from the results of the Power tool like Excel we  have provided the most desirable specifications with their prices of laptops.</a:t>
            </a:r>
          </a:p>
        </p:txBody>
      </p:sp>
    </p:spTree>
    <p:extLst>
      <p:ext uri="{BB962C8B-B14F-4D97-AF65-F5344CB8AC3E}">
        <p14:creationId xmlns:p14="http://schemas.microsoft.com/office/powerpoint/2010/main" val="1025733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B986AD-ABFA-652F-821C-42E68F4A6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4" t="15548" r="26684" b="17545"/>
          <a:stretch/>
        </p:blipFill>
        <p:spPr>
          <a:xfrm>
            <a:off x="3601617" y="1138334"/>
            <a:ext cx="5887616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5" y="770708"/>
            <a:ext cx="9849394" cy="53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6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9" y="757647"/>
            <a:ext cx="9823268" cy="52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1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548" y="757645"/>
            <a:ext cx="9592732" cy="68434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Key InSights</a:t>
            </a:r>
            <a:endParaRPr lang="en-IN" b="1" u="sng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548" y="1441993"/>
            <a:ext cx="9867052" cy="460611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26699" y="1441993"/>
            <a:ext cx="947274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B0F0"/>
                </a:solidFill>
              </a:rPr>
              <a:t>Maximum laptop sold basis on RAM </a:t>
            </a:r>
            <a:r>
              <a:rPr lang="en-US" dirty="0"/>
              <a:t>:The maximum random access memory (RAM) installed in any computer system is limited by hardware, software and economic factors. </a:t>
            </a:r>
          </a:p>
          <a:p>
            <a:r>
              <a:rPr lang="en-US" dirty="0"/>
              <a:t>The hardware may have a limited number of address bus bits, limited by the processor package or design of the system. From the plot we can understand that as RAM </a:t>
            </a:r>
          </a:p>
          <a:p>
            <a:r>
              <a:rPr lang="en-US" dirty="0"/>
              <a:t>increases the price of Laptop increases . Depends on the usage of the memory , the user decides the laptop and accordingly prefers the brand of laptop.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99" y="3525677"/>
            <a:ext cx="9669901" cy="28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6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834" y="1005841"/>
            <a:ext cx="9613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B0F0"/>
                </a:solidFill>
              </a:rPr>
              <a:t>Based On OS</a:t>
            </a:r>
            <a:r>
              <a:rPr lang="en-US" sz="2000" dirty="0"/>
              <a:t>:: There are many categories of Operating Systems. We will keep all windows categories in one, MAC in One, and remaining in others. This is the simple way</a:t>
            </a:r>
          </a:p>
          <a:p>
            <a:r>
              <a:rPr lang="en-US" sz="2000" dirty="0"/>
              <a:t>and most used feature engineering method. When we plot price against operating system then as usual MAC is most expensive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58" y="2390836"/>
            <a:ext cx="5760720" cy="370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8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645" y="953588"/>
            <a:ext cx="990664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B0F0"/>
                </a:solidFill>
              </a:rPr>
              <a:t>Based on SSD</a:t>
            </a:r>
            <a:r>
              <a:rPr lang="en-US" sz="2000" dirty="0"/>
              <a:t>: SSDs store data permanently inside an integrated circuit, typically using flash memory. The flash memory inside an SSD means data is written, </a:t>
            </a:r>
          </a:p>
          <a:p>
            <a:r>
              <a:rPr lang="en-US" sz="2000" dirty="0"/>
              <a:t>transferred, and erased electronically and silently — SSDs don't have the moving parts found inside mechanical hard-disk drives (HDDs).From the chart we can conclude </a:t>
            </a:r>
          </a:p>
          <a:p>
            <a:r>
              <a:rPr lang="en-US" sz="2000" dirty="0"/>
              <a:t>the users prefer highest SSD to store the data </a:t>
            </a:r>
            <a:r>
              <a:rPr lang="en-US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47" y="2646359"/>
            <a:ext cx="5042262" cy="349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7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796834"/>
            <a:ext cx="91904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B0F0"/>
                </a:solidFill>
              </a:rPr>
              <a:t>Top 10 Laptop sold based on Brand </a:t>
            </a:r>
            <a:r>
              <a:rPr lang="en-US" dirty="0"/>
              <a:t>:We want to understand how brand name impacts the  laptop price or what is the average price of each laptop brand? </a:t>
            </a:r>
          </a:p>
          <a:p>
            <a:r>
              <a:rPr lang="en-US" dirty="0"/>
              <a:t>If we consider bar chart of a company then the major categories present are Dell, Lenovo , HP, Asus ,etc.</a:t>
            </a:r>
          </a:p>
          <a:p>
            <a:r>
              <a:rPr lang="en-US" dirty="0"/>
              <a:t>Now after plotting the company relationship with price then we can observe that how price varies with different brands.</a:t>
            </a:r>
          </a:p>
          <a:p>
            <a:r>
              <a:rPr lang="en-US" dirty="0"/>
              <a:t>Razer , Samsung, Apple are expensive and others are in budget range.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53" y="3092203"/>
            <a:ext cx="6473096" cy="330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6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6684" y="757033"/>
            <a:ext cx="1066800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00B0F0"/>
                </a:solidFill>
              </a:rPr>
              <a:t>Average price of the Laptop</a:t>
            </a:r>
            <a:r>
              <a:rPr lang="en-US" sz="2400" dirty="0"/>
              <a:t>: From the chart we can conclude that MAC is expensive compared to all other Brands of Laptop, remaining Laptop brands are in the budget </a:t>
            </a:r>
          </a:p>
          <a:p>
            <a:r>
              <a:rPr lang="en-US" sz="2400" dirty="0"/>
              <a:t>range for the users. MAC is expensive because of there OS , high security and other features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03" y="2757581"/>
            <a:ext cx="5630092" cy="37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8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0710" y="770709"/>
            <a:ext cx="10116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B0F0"/>
                </a:solidFill>
              </a:rPr>
              <a:t>Laptop company Popular</a:t>
            </a:r>
            <a:r>
              <a:rPr lang="en-US" sz="2000" dirty="0"/>
              <a:t>: From the plot we can say that most  sold Laptop Brand is Dell , Lenovo ,HP , etc.  It completely depends on the Budget range , usage of memory</a:t>
            </a:r>
          </a:p>
          <a:p>
            <a:r>
              <a:rPr lang="en-US" sz="2000" dirty="0"/>
              <a:t>and comfortability of the users.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27" y="2118516"/>
            <a:ext cx="8373292" cy="43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1511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64</TotalTime>
  <Words>698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 Black</vt:lpstr>
      <vt:lpstr>Corbel</vt:lpstr>
      <vt:lpstr>Basis</vt:lpstr>
      <vt:lpstr>PowerPoint Presentation</vt:lpstr>
      <vt:lpstr>PowerPoint Presentation</vt:lpstr>
      <vt:lpstr>PowerPoint Presentation</vt:lpstr>
      <vt:lpstr>Key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Sheetal Naik</cp:lastModifiedBy>
  <cp:revision>6</cp:revision>
  <dcterms:created xsi:type="dcterms:W3CDTF">2024-01-09T12:04:44Z</dcterms:created>
  <dcterms:modified xsi:type="dcterms:W3CDTF">2024-01-24T16:31:35Z</dcterms:modified>
</cp:coreProperties>
</file>