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1" r:id="rId4"/>
    <p:sldId id="257" r:id="rId5"/>
    <p:sldId id="282" r:id="rId6"/>
    <p:sldId id="259" r:id="rId7"/>
    <p:sldId id="283" r:id="rId8"/>
    <p:sldId id="260" r:id="rId9"/>
    <p:sldId id="284" r:id="rId10"/>
    <p:sldId id="261" r:id="rId11"/>
    <p:sldId id="285" r:id="rId12"/>
    <p:sldId id="262" r:id="rId13"/>
    <p:sldId id="299" r:id="rId14"/>
    <p:sldId id="300" r:id="rId15"/>
    <p:sldId id="264" r:id="rId16"/>
    <p:sldId id="286" r:id="rId17"/>
    <p:sldId id="263" r:id="rId18"/>
    <p:sldId id="287" r:id="rId19"/>
    <p:sldId id="265" r:id="rId20"/>
    <p:sldId id="288" r:id="rId21"/>
    <p:sldId id="266" r:id="rId22"/>
    <p:sldId id="289" r:id="rId23"/>
    <p:sldId id="267" r:id="rId24"/>
    <p:sldId id="290" r:id="rId25"/>
    <p:sldId id="268" r:id="rId26"/>
    <p:sldId id="291" r:id="rId27"/>
    <p:sldId id="269" r:id="rId28"/>
    <p:sldId id="301" r:id="rId29"/>
    <p:sldId id="302" r:id="rId30"/>
    <p:sldId id="292" r:id="rId31"/>
    <p:sldId id="270" r:id="rId32"/>
    <p:sldId id="293" r:id="rId33"/>
    <p:sldId id="271" r:id="rId34"/>
    <p:sldId id="294" r:id="rId35"/>
    <p:sldId id="303" r:id="rId36"/>
    <p:sldId id="304" r:id="rId37"/>
    <p:sldId id="305" r:id="rId38"/>
    <p:sldId id="306" r:id="rId39"/>
    <p:sldId id="276" r:id="rId40"/>
    <p:sldId id="307" r:id="rId41"/>
    <p:sldId id="308" r:id="rId42"/>
    <p:sldId id="309" r:id="rId43"/>
    <p:sldId id="310" r:id="rId44"/>
    <p:sldId id="311" r:id="rId45"/>
    <p:sldId id="312" r:id="rId46"/>
    <p:sldId id="27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9" autoAdjust="0"/>
    <p:restoredTop sz="94660"/>
  </p:normalViewPr>
  <p:slideViewPr>
    <p:cSldViewPr snapToGrid="0">
      <p:cViewPr>
        <p:scale>
          <a:sx n="76" d="100"/>
          <a:sy n="76" d="100"/>
        </p:scale>
        <p:origin x="25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72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33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62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94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20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97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42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02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11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43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42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F00BC-C210-4994-8773-0F4380AAE8A8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2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9" y="2315301"/>
            <a:ext cx="4722759" cy="498257"/>
          </a:xfrm>
        </p:spPr>
        <p:txBody>
          <a:bodyPr>
            <a:noAutofit/>
          </a:bodyPr>
          <a:lstStyle/>
          <a:p>
            <a:r>
              <a:rPr lang="en-GB" sz="4000" dirty="0"/>
              <a:t>Program to write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481" y="335666"/>
            <a:ext cx="9144000" cy="6148116"/>
          </a:xfrm>
        </p:spPr>
        <p:txBody>
          <a:bodyPr>
            <a:noAutofit/>
          </a:bodyPr>
          <a:lstStyle/>
          <a:p>
            <a:pPr algn="l"/>
            <a:r>
              <a:rPr lang="en-GB" sz="1200" dirty="0"/>
              <a:t>DATA B</a:t>
            </a:r>
          </a:p>
          <a:p>
            <a:pPr algn="l"/>
            <a:r>
              <a:rPr lang="en-GB" sz="1200" dirty="0"/>
              <a:t>DATA A</a:t>
            </a:r>
          </a:p>
          <a:p>
            <a:pPr algn="l"/>
            <a:r>
              <a:rPr lang="en-GB" sz="1200" dirty="0"/>
              <a:t>DATA C[4]</a:t>
            </a:r>
          </a:p>
          <a:p>
            <a:pPr algn="l"/>
            <a:r>
              <a:rPr lang="en-GB" sz="1200" dirty="0"/>
              <a:t>DATA D</a:t>
            </a:r>
          </a:p>
          <a:p>
            <a:pPr algn="l"/>
            <a:r>
              <a:rPr lang="en-GB" sz="1200" dirty="0"/>
              <a:t>CONST E = 0</a:t>
            </a:r>
          </a:p>
          <a:p>
            <a:pPr algn="l"/>
            <a:r>
              <a:rPr lang="en-GB" sz="1200" dirty="0"/>
              <a:t>CONST F = 1</a:t>
            </a:r>
          </a:p>
          <a:p>
            <a:pPr algn="l"/>
            <a:r>
              <a:rPr lang="en-GB" sz="1200" dirty="0"/>
              <a:t>START:</a:t>
            </a:r>
          </a:p>
          <a:p>
            <a:pPr algn="l"/>
            <a:r>
              <a:rPr lang="en-GB" sz="1200" dirty="0"/>
              <a:t>READ AX</a:t>
            </a:r>
          </a:p>
          <a:p>
            <a:pPr algn="l"/>
            <a:r>
              <a:rPr lang="en-GB" sz="1200" dirty="0"/>
              <a:t>READ BXMOV A, AX</a:t>
            </a:r>
          </a:p>
          <a:p>
            <a:pPr algn="l"/>
            <a:r>
              <a:rPr lang="en-GB" sz="1200" dirty="0"/>
              <a:t>MOV B, BX</a:t>
            </a:r>
          </a:p>
          <a:p>
            <a:pPr algn="l"/>
            <a:r>
              <a:rPr lang="en-GB" sz="1200" dirty="0"/>
              <a:t>ADD CX, AX, BX</a:t>
            </a:r>
          </a:p>
          <a:p>
            <a:pPr algn="l"/>
            <a:r>
              <a:rPr lang="en-GB" sz="1200" dirty="0"/>
              <a:t>MOV DX,E</a:t>
            </a:r>
          </a:p>
          <a:p>
            <a:pPr algn="l"/>
            <a:r>
              <a:rPr lang="en-GB" sz="1200" dirty="0"/>
              <a:t>MOV EX,F</a:t>
            </a:r>
          </a:p>
          <a:p>
            <a:pPr algn="l"/>
            <a:r>
              <a:rPr lang="en-GB" sz="1200" dirty="0"/>
              <a:t>X:</a:t>
            </a:r>
          </a:p>
          <a:p>
            <a:pPr algn="l"/>
            <a:r>
              <a:rPr lang="en-GB" sz="1200" dirty="0"/>
              <a:t>IF CX GT DX THEN</a:t>
            </a:r>
          </a:p>
          <a:p>
            <a:pPr algn="l"/>
            <a:r>
              <a:rPr lang="en-GB" sz="1200" dirty="0"/>
              <a:t>	PRINT CX</a:t>
            </a:r>
          </a:p>
          <a:p>
            <a:pPr algn="l"/>
            <a:r>
              <a:rPr lang="en-GB" sz="1200" dirty="0"/>
              <a:t>	SUB CX,CX,EX</a:t>
            </a:r>
          </a:p>
          <a:p>
            <a:pPr algn="l"/>
            <a:r>
              <a:rPr lang="en-GB" sz="1200" dirty="0"/>
              <a:t>                           JUMP X</a:t>
            </a:r>
          </a:p>
          <a:p>
            <a:pPr algn="l"/>
            <a:r>
              <a:rPr lang="en-GB" sz="1200" dirty="0"/>
              <a:t>ELSE</a:t>
            </a:r>
          </a:p>
          <a:p>
            <a:pPr algn="l"/>
            <a:r>
              <a:rPr lang="en-GB" sz="1200" dirty="0"/>
              <a:t>	MOV C[0], CX</a:t>
            </a:r>
          </a:p>
          <a:p>
            <a:pPr algn="l"/>
            <a:r>
              <a:rPr lang="en-GB" sz="1200" dirty="0"/>
              <a:t>ENDIF</a:t>
            </a:r>
          </a:p>
          <a:p>
            <a:pPr algn="l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5258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346195"/>
              </p:ext>
            </p:extLst>
          </p:nvPr>
        </p:nvGraphicFramePr>
        <p:xfrm>
          <a:off x="8113690" y="3186878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90" y="279471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76718"/>
              </p:ext>
            </p:extLst>
          </p:nvPr>
        </p:nvGraphicFramePr>
        <p:xfrm>
          <a:off x="8100811" y="4821349"/>
          <a:ext cx="3887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90" y="442818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608332"/>
              </p:ext>
            </p:extLst>
          </p:nvPr>
        </p:nvGraphicFramePr>
        <p:xfrm>
          <a:off x="242551" y="2097111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70297"/>
              </p:ext>
            </p:extLst>
          </p:nvPr>
        </p:nvGraphicFramePr>
        <p:xfrm>
          <a:off x="8113689" y="1196184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90" y="80922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6224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DATA 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72362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71707"/>
              </p:ext>
            </p:extLst>
          </p:nvPr>
        </p:nvGraphicFramePr>
        <p:xfrm>
          <a:off x="4258076" y="798492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310666" y="435736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val="1901344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4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GB" dirty="0"/>
              <a:t>DATA B</a:t>
            </a:r>
          </a:p>
          <a:p>
            <a:pPr algn="l"/>
            <a:r>
              <a:rPr lang="en-GB" dirty="0"/>
              <a:t>DATA A</a:t>
            </a:r>
          </a:p>
          <a:p>
            <a:pPr algn="l"/>
            <a:r>
              <a:rPr lang="en-GB" dirty="0"/>
              <a:t>DATA C[4]</a:t>
            </a:r>
          </a:p>
          <a:p>
            <a:pPr algn="l"/>
            <a:r>
              <a:rPr lang="en-GB" dirty="0"/>
              <a:t>DATA D</a:t>
            </a:r>
          </a:p>
          <a:p>
            <a:pPr algn="l"/>
            <a:r>
              <a:rPr lang="en-GB" dirty="0">
                <a:solidFill>
                  <a:srgbClr val="FF0000"/>
                </a:solidFill>
              </a:rPr>
              <a:t>CONST E = 0</a:t>
            </a:r>
          </a:p>
          <a:p>
            <a:pPr algn="l"/>
            <a:r>
              <a:rPr lang="en-GB" dirty="0"/>
              <a:t>CONST F = 1</a:t>
            </a:r>
          </a:p>
          <a:p>
            <a:pPr algn="l"/>
            <a:r>
              <a:rPr lang="en-GB" dirty="0"/>
              <a:t>START:</a:t>
            </a:r>
          </a:p>
          <a:p>
            <a:pPr algn="l"/>
            <a:r>
              <a:rPr lang="en-GB" dirty="0"/>
              <a:t>READ AX</a:t>
            </a:r>
          </a:p>
          <a:p>
            <a:pPr algn="l"/>
            <a:r>
              <a:rPr lang="en-GB" dirty="0"/>
              <a:t>READ BXMOV A, AX</a:t>
            </a:r>
          </a:p>
          <a:p>
            <a:pPr algn="l"/>
            <a:r>
              <a:rPr lang="en-GB" dirty="0"/>
              <a:t>MOV B, BX</a:t>
            </a:r>
          </a:p>
          <a:p>
            <a:pPr algn="l"/>
            <a:r>
              <a:rPr lang="en-GB" dirty="0"/>
              <a:t>ADD CX, AX, BX</a:t>
            </a:r>
          </a:p>
          <a:p>
            <a:pPr algn="l"/>
            <a:r>
              <a:rPr lang="en-GB" dirty="0"/>
              <a:t>MOV DX,E</a:t>
            </a:r>
          </a:p>
          <a:p>
            <a:pPr algn="l"/>
            <a:r>
              <a:rPr lang="en-GB" dirty="0"/>
              <a:t>MOV EX,F</a:t>
            </a:r>
          </a:p>
          <a:p>
            <a:pPr algn="l"/>
            <a:r>
              <a:rPr lang="en-GB" dirty="0"/>
              <a:t>X:</a:t>
            </a:r>
          </a:p>
          <a:p>
            <a:pPr algn="l"/>
            <a:r>
              <a:rPr lang="en-GB" dirty="0"/>
              <a:t>IF CX GT DX THEN</a:t>
            </a:r>
          </a:p>
          <a:p>
            <a:pPr algn="l"/>
            <a:r>
              <a:rPr lang="en-GB" dirty="0"/>
              <a:t>	PRINT CX</a:t>
            </a:r>
          </a:p>
          <a:p>
            <a:pPr algn="l"/>
            <a:r>
              <a:rPr lang="en-GB" dirty="0"/>
              <a:t>	SUB CX,CX,EX</a:t>
            </a:r>
          </a:p>
          <a:p>
            <a:pPr algn="l"/>
            <a:r>
              <a:rPr lang="en-GB" dirty="0"/>
              <a:t>                           JUMP X</a:t>
            </a:r>
          </a:p>
          <a:p>
            <a:pPr algn="l"/>
            <a:r>
              <a:rPr lang="en-GB" dirty="0"/>
              <a:t>ELSE</a:t>
            </a:r>
          </a:p>
          <a:p>
            <a:pPr algn="l"/>
            <a:r>
              <a:rPr lang="en-GB" dirty="0"/>
              <a:t>	MOV C[0], CX</a:t>
            </a:r>
          </a:p>
          <a:p>
            <a:pPr algn="l"/>
            <a:r>
              <a:rPr lang="en-GB" dirty="0"/>
              <a:t>END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684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423267"/>
              </p:ext>
            </p:extLst>
          </p:nvPr>
        </p:nvGraphicFramePr>
        <p:xfrm>
          <a:off x="242551" y="2071348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CONST E = 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69786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85869" y="5228823"/>
            <a:ext cx="3786389" cy="1493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Here constant size is specified as 0 to indicate it as a constant (given spec specifies that constant is always 1 byte and we store it in the respective memory location)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12686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cxnSp>
        <p:nvCxnSpPr>
          <p:cNvPr id="3" name="Curved Connector 2"/>
          <p:cNvCxnSpPr>
            <a:stCxn id="14" idx="3"/>
          </p:cNvCxnSpPr>
          <p:nvPr/>
        </p:nvCxnSpPr>
        <p:spPr>
          <a:xfrm flipV="1">
            <a:off x="5572258" y="3316299"/>
            <a:ext cx="4795235" cy="2659500"/>
          </a:xfrm>
          <a:prstGeom prst="curvedConnector3">
            <a:avLst>
              <a:gd name="adj1" fmla="val 43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4" idx="3"/>
          </p:cNvCxnSpPr>
          <p:nvPr/>
        </p:nvCxnSpPr>
        <p:spPr>
          <a:xfrm>
            <a:off x="5572258" y="5975799"/>
            <a:ext cx="2541431" cy="6568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48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4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GB" dirty="0"/>
              <a:t>DATA B</a:t>
            </a:r>
          </a:p>
          <a:p>
            <a:pPr algn="l"/>
            <a:r>
              <a:rPr lang="en-GB" dirty="0"/>
              <a:t>DATA A</a:t>
            </a:r>
          </a:p>
          <a:p>
            <a:pPr algn="l"/>
            <a:r>
              <a:rPr lang="en-GB" dirty="0"/>
              <a:t>DATA C[4]</a:t>
            </a:r>
          </a:p>
          <a:p>
            <a:pPr algn="l"/>
            <a:r>
              <a:rPr lang="en-GB" dirty="0"/>
              <a:t>DATA D</a:t>
            </a:r>
          </a:p>
          <a:p>
            <a:pPr algn="l"/>
            <a:r>
              <a:rPr lang="en-GB" dirty="0"/>
              <a:t>CONST E = 0</a:t>
            </a:r>
          </a:p>
          <a:p>
            <a:pPr algn="l"/>
            <a:r>
              <a:rPr lang="en-GB" dirty="0">
                <a:solidFill>
                  <a:srgbClr val="FF0000"/>
                </a:solidFill>
              </a:rPr>
              <a:t>CONST F = 1</a:t>
            </a:r>
          </a:p>
          <a:p>
            <a:pPr algn="l"/>
            <a:r>
              <a:rPr lang="en-GB" dirty="0"/>
              <a:t>START:</a:t>
            </a:r>
          </a:p>
          <a:p>
            <a:pPr algn="l"/>
            <a:r>
              <a:rPr lang="en-GB" dirty="0"/>
              <a:t>READ AX</a:t>
            </a:r>
          </a:p>
          <a:p>
            <a:pPr algn="l"/>
            <a:r>
              <a:rPr lang="en-GB" dirty="0"/>
              <a:t>READ BXMOV A, AX</a:t>
            </a:r>
          </a:p>
          <a:p>
            <a:pPr algn="l"/>
            <a:r>
              <a:rPr lang="en-GB" dirty="0"/>
              <a:t>MOV B, BX</a:t>
            </a:r>
          </a:p>
          <a:p>
            <a:pPr algn="l"/>
            <a:r>
              <a:rPr lang="en-GB" dirty="0"/>
              <a:t>ADD CX, AX, BX</a:t>
            </a:r>
          </a:p>
          <a:p>
            <a:pPr algn="l"/>
            <a:r>
              <a:rPr lang="en-GB" dirty="0"/>
              <a:t>MOV DX,E</a:t>
            </a:r>
          </a:p>
          <a:p>
            <a:pPr algn="l"/>
            <a:r>
              <a:rPr lang="en-GB" dirty="0"/>
              <a:t>MOV EX,F</a:t>
            </a:r>
          </a:p>
          <a:p>
            <a:pPr algn="l"/>
            <a:r>
              <a:rPr lang="en-GB" dirty="0"/>
              <a:t>X:</a:t>
            </a:r>
          </a:p>
          <a:p>
            <a:pPr algn="l"/>
            <a:r>
              <a:rPr lang="en-GB" dirty="0"/>
              <a:t>IF CX GT DX THEN</a:t>
            </a:r>
          </a:p>
          <a:p>
            <a:pPr algn="l"/>
            <a:r>
              <a:rPr lang="en-GB" dirty="0"/>
              <a:t>	PRINT CX</a:t>
            </a:r>
          </a:p>
          <a:p>
            <a:pPr algn="l"/>
            <a:r>
              <a:rPr lang="en-GB" dirty="0"/>
              <a:t>	SUB CX,CX,EX</a:t>
            </a:r>
          </a:p>
          <a:p>
            <a:pPr algn="l"/>
            <a:r>
              <a:rPr lang="en-GB" dirty="0"/>
              <a:t>                           JUMP X</a:t>
            </a:r>
          </a:p>
          <a:p>
            <a:pPr algn="l"/>
            <a:r>
              <a:rPr lang="en-GB" dirty="0"/>
              <a:t>ELSE</a:t>
            </a:r>
          </a:p>
          <a:p>
            <a:pPr algn="l"/>
            <a:r>
              <a:rPr lang="en-GB" dirty="0"/>
              <a:t>	MOV C[0], CX</a:t>
            </a:r>
          </a:p>
          <a:p>
            <a:pPr algn="l"/>
            <a:r>
              <a:rPr lang="en-GB" dirty="0"/>
              <a:t>END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634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474810"/>
              </p:ext>
            </p:extLst>
          </p:nvPr>
        </p:nvGraphicFramePr>
        <p:xfrm>
          <a:off x="8113689" y="2985530"/>
          <a:ext cx="3684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1204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599832"/>
              </p:ext>
            </p:extLst>
          </p:nvPr>
        </p:nvGraphicFramePr>
        <p:xfrm>
          <a:off x="8113688" y="4287027"/>
          <a:ext cx="38879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510925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8" y="383724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42551" y="2071348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CONST F 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69786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85869" y="5228823"/>
            <a:ext cx="3786389" cy="1493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Here constant size is specified as 0 to indicate it as a constant (given spec specifies that constant is always 1 byte and we store it in the respective memory location)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cxnSp>
        <p:nvCxnSpPr>
          <p:cNvPr id="3" name="Curved Connector 2"/>
          <p:cNvCxnSpPr>
            <a:cxnSpLocks/>
          </p:cNvCxnSpPr>
          <p:nvPr/>
        </p:nvCxnSpPr>
        <p:spPr>
          <a:xfrm flipV="1">
            <a:off x="5716071" y="3272947"/>
            <a:ext cx="4795235" cy="2659500"/>
          </a:xfrm>
          <a:prstGeom prst="curvedConnector3">
            <a:avLst>
              <a:gd name="adj1" fmla="val 43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cxnSpLocks/>
            <a:stCxn id="14" idx="3"/>
          </p:cNvCxnSpPr>
          <p:nvPr/>
        </p:nvCxnSpPr>
        <p:spPr>
          <a:xfrm>
            <a:off x="5572258" y="5975799"/>
            <a:ext cx="2541430" cy="3378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920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Till this point all the declarations are done. </a:t>
            </a:r>
          </a:p>
          <a:p>
            <a:pPr marL="0" indent="0">
              <a:buNone/>
            </a:pPr>
            <a:r>
              <a:rPr lang="en-GB" dirty="0"/>
              <a:t>From this point parse the code and generate intermediate code</a:t>
            </a:r>
          </a:p>
        </p:txBody>
      </p:sp>
    </p:spTree>
    <p:extLst>
      <p:ext uri="{BB962C8B-B14F-4D97-AF65-F5344CB8AC3E}">
        <p14:creationId xmlns:p14="http://schemas.microsoft.com/office/powerpoint/2010/main" val="273856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5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GB" dirty="0"/>
              <a:t>DATA B</a:t>
            </a:r>
          </a:p>
          <a:p>
            <a:pPr algn="l"/>
            <a:r>
              <a:rPr lang="en-GB" dirty="0"/>
              <a:t>DATA A</a:t>
            </a:r>
          </a:p>
          <a:p>
            <a:pPr algn="l"/>
            <a:r>
              <a:rPr lang="en-GB" dirty="0"/>
              <a:t>DATA C[4]</a:t>
            </a:r>
          </a:p>
          <a:p>
            <a:pPr algn="l"/>
            <a:r>
              <a:rPr lang="en-GB" dirty="0"/>
              <a:t>DATA D</a:t>
            </a:r>
          </a:p>
          <a:p>
            <a:pPr algn="l"/>
            <a:r>
              <a:rPr lang="en-GB" dirty="0"/>
              <a:t>CONST E = 0</a:t>
            </a:r>
          </a:p>
          <a:p>
            <a:pPr algn="l"/>
            <a:r>
              <a:rPr lang="en-GB" dirty="0"/>
              <a:t>CONST F = 1</a:t>
            </a:r>
          </a:p>
          <a:p>
            <a:pPr algn="l"/>
            <a:r>
              <a:rPr lang="en-GB" dirty="0"/>
              <a:t>START:</a:t>
            </a:r>
          </a:p>
          <a:p>
            <a:pPr algn="l"/>
            <a:r>
              <a:rPr lang="en-GB" dirty="0">
                <a:solidFill>
                  <a:srgbClr val="FF0000"/>
                </a:solidFill>
              </a:rPr>
              <a:t>READ AX</a:t>
            </a:r>
          </a:p>
          <a:p>
            <a:pPr algn="l"/>
            <a:r>
              <a:rPr lang="en-GB" dirty="0"/>
              <a:t>READ BX</a:t>
            </a:r>
          </a:p>
          <a:p>
            <a:pPr algn="l"/>
            <a:r>
              <a:rPr lang="en-GB" dirty="0"/>
              <a:t>MOV A, AX</a:t>
            </a:r>
          </a:p>
          <a:p>
            <a:pPr algn="l"/>
            <a:r>
              <a:rPr lang="en-GB" dirty="0"/>
              <a:t>MOV B, BX</a:t>
            </a:r>
          </a:p>
          <a:p>
            <a:pPr algn="l"/>
            <a:r>
              <a:rPr lang="en-GB" dirty="0"/>
              <a:t>ADD CX, AX, BX</a:t>
            </a:r>
          </a:p>
          <a:p>
            <a:pPr algn="l"/>
            <a:r>
              <a:rPr lang="en-GB" dirty="0"/>
              <a:t>MOV DX,E</a:t>
            </a:r>
          </a:p>
          <a:p>
            <a:pPr algn="l"/>
            <a:r>
              <a:rPr lang="en-GB" dirty="0"/>
              <a:t>MOV EX,F</a:t>
            </a:r>
          </a:p>
          <a:p>
            <a:pPr algn="l"/>
            <a:r>
              <a:rPr lang="en-GB" dirty="0"/>
              <a:t>X:</a:t>
            </a:r>
          </a:p>
          <a:p>
            <a:pPr algn="l"/>
            <a:r>
              <a:rPr lang="en-GB" dirty="0"/>
              <a:t>IF CX GT DX THEN</a:t>
            </a:r>
          </a:p>
          <a:p>
            <a:pPr algn="l"/>
            <a:r>
              <a:rPr lang="en-GB" dirty="0"/>
              <a:t>	PRINT CX</a:t>
            </a:r>
          </a:p>
          <a:p>
            <a:pPr algn="l"/>
            <a:r>
              <a:rPr lang="en-GB" dirty="0"/>
              <a:t>	SUB CX,CX,EX</a:t>
            </a:r>
          </a:p>
          <a:p>
            <a:pPr algn="l"/>
            <a:r>
              <a:rPr lang="en-GB" dirty="0"/>
              <a:t>                           JUMP X</a:t>
            </a:r>
          </a:p>
          <a:p>
            <a:pPr algn="l"/>
            <a:r>
              <a:rPr lang="en-GB" dirty="0"/>
              <a:t>ELSE</a:t>
            </a:r>
          </a:p>
          <a:p>
            <a:pPr algn="l"/>
            <a:r>
              <a:rPr lang="en-GB" dirty="0"/>
              <a:t>	MOV C[0], CX</a:t>
            </a:r>
          </a:p>
          <a:p>
            <a:pPr algn="l"/>
            <a:r>
              <a:rPr lang="en-GB" dirty="0"/>
              <a:t>ENDIF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BB4FAF30-9851-E442-B0E9-6E237F1B5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786695"/>
              </p:ext>
            </p:extLst>
          </p:nvPr>
        </p:nvGraphicFramePr>
        <p:xfrm>
          <a:off x="3492190" y="447170"/>
          <a:ext cx="6410094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047">
                  <a:extLst>
                    <a:ext uri="{9D8B030D-6E8A-4147-A177-3AD203B41FA5}">
                      <a16:colId xmlns:a16="http://schemas.microsoft.com/office/drawing/2014/main" xmlns="" val="1000539277"/>
                    </a:ext>
                  </a:extLst>
                </a:gridCol>
                <a:gridCol w="3205047">
                  <a:extLst>
                    <a:ext uri="{9D8B030D-6E8A-4147-A177-3AD203B41FA5}">
                      <a16:colId xmlns:a16="http://schemas.microsoft.com/office/drawing/2014/main" xmlns="" val="1225966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4056871"/>
                  </a:ext>
                </a:extLst>
              </a:tr>
              <a:tr h="250696">
                <a:tc>
                  <a:txBody>
                    <a:bodyPr/>
                    <a:lstStyle/>
                    <a:p>
                      <a:r>
                        <a:rPr lang="en-GB" dirty="0"/>
                        <a:t>MOV(Register</a:t>
                      </a:r>
                      <a:r>
                        <a:rPr lang="en-GB" baseline="0" dirty="0"/>
                        <a:t> to Mem)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9042719"/>
                  </a:ext>
                </a:extLst>
              </a:tr>
              <a:tr h="250696">
                <a:tc>
                  <a:txBody>
                    <a:bodyPr/>
                    <a:lstStyle/>
                    <a:p>
                      <a:r>
                        <a:rPr lang="en-GB" dirty="0"/>
                        <a:t>MOV(Mem</a:t>
                      </a:r>
                      <a:r>
                        <a:rPr lang="en-GB" baseline="0" dirty="0"/>
                        <a:t> to Register)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7995105"/>
                  </a:ext>
                </a:extLst>
              </a:tr>
              <a:tr h="250696">
                <a:tc>
                  <a:txBody>
                    <a:bodyPr/>
                    <a:lstStyle/>
                    <a:p>
                      <a:r>
                        <a:rPr lang="en-GB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2475490"/>
                  </a:ext>
                </a:extLst>
              </a:tr>
              <a:tr h="250696">
                <a:tc>
                  <a:txBody>
                    <a:bodyPr/>
                    <a:lstStyle/>
                    <a:p>
                      <a:r>
                        <a:rPr lang="en-GB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833007"/>
                  </a:ext>
                </a:extLst>
              </a:tr>
              <a:tr h="250696">
                <a:tc>
                  <a:txBody>
                    <a:bodyPr/>
                    <a:lstStyle/>
                    <a:p>
                      <a:r>
                        <a:rPr lang="en-GB" dirty="0"/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5900188"/>
                  </a:ext>
                </a:extLst>
              </a:tr>
              <a:tr h="250696">
                <a:tc>
                  <a:txBody>
                    <a:bodyPr/>
                    <a:lstStyle/>
                    <a:p>
                      <a:r>
                        <a:rPr lang="en-GB" dirty="0"/>
                        <a:t>JMP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0234246"/>
                  </a:ext>
                </a:extLst>
              </a:tr>
              <a:tr h="250696">
                <a:tc>
                  <a:txBody>
                    <a:bodyPr/>
                    <a:lstStyle/>
                    <a:p>
                      <a:r>
                        <a:rPr lang="en-GB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335989"/>
                  </a:ext>
                </a:extLst>
              </a:tr>
              <a:tr h="250696">
                <a:tc>
                  <a:txBody>
                    <a:bodyPr/>
                    <a:lstStyle/>
                    <a:p>
                      <a:r>
                        <a:rPr lang="en-GB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8520476"/>
                  </a:ext>
                </a:extLst>
              </a:tr>
              <a:tr h="250696">
                <a:tc>
                  <a:txBody>
                    <a:bodyPr/>
                    <a:lstStyle/>
                    <a:p>
                      <a:r>
                        <a:rPr lang="en-GB" dirty="0"/>
                        <a:t>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2810301"/>
                  </a:ext>
                </a:extLst>
              </a:tr>
              <a:tr h="250696">
                <a:tc>
                  <a:txBody>
                    <a:bodyPr/>
                    <a:lstStyle/>
                    <a:p>
                      <a:r>
                        <a:rPr lang="en-GB" dirty="0"/>
                        <a:t>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2187005"/>
                  </a:ext>
                </a:extLst>
              </a:tr>
              <a:tr h="250696">
                <a:tc>
                  <a:txBody>
                    <a:bodyPr/>
                    <a:lstStyle/>
                    <a:p>
                      <a:r>
                        <a:rPr lang="en-GB" dirty="0"/>
                        <a:t>LTEQ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1067146"/>
                  </a:ext>
                </a:extLst>
              </a:tr>
              <a:tr h="250696">
                <a:tc>
                  <a:txBody>
                    <a:bodyPr/>
                    <a:lstStyle/>
                    <a:p>
                      <a:r>
                        <a:rPr lang="en-GB" dirty="0"/>
                        <a:t>GTEQ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4357528"/>
                  </a:ext>
                </a:extLst>
              </a:tr>
              <a:tr h="250696">
                <a:tc>
                  <a:txBody>
                    <a:bodyPr/>
                    <a:lstStyle/>
                    <a:p>
                      <a:r>
                        <a:rPr lang="en-GB" dirty="0"/>
                        <a:t>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8718075"/>
                  </a:ext>
                </a:extLst>
              </a:tr>
              <a:tr h="250696">
                <a:tc>
                  <a:txBody>
                    <a:bodyPr/>
                    <a:lstStyle/>
                    <a:p>
                      <a:r>
                        <a:rPr lang="en-GB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761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205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712886"/>
              </p:ext>
            </p:extLst>
          </p:nvPr>
        </p:nvGraphicFramePr>
        <p:xfrm>
          <a:off x="242551" y="1633472"/>
          <a:ext cx="6268944" cy="2254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1. READ AX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xmlns="" id="{622771EF-5D77-FC45-900A-E4FE00F358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035323"/>
              </p:ext>
            </p:extLst>
          </p:nvPr>
        </p:nvGraphicFramePr>
        <p:xfrm>
          <a:off x="8113689" y="2975020"/>
          <a:ext cx="3684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F127D01-FC08-0141-A9EE-DF023C9A5A1C}"/>
              </a:ext>
            </a:extLst>
          </p:cNvPr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1C121809-770F-AC43-BE35-01B2B4E79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245908"/>
              </p:ext>
            </p:extLst>
          </p:nvPr>
        </p:nvGraphicFramePr>
        <p:xfrm>
          <a:off x="8113688" y="4276517"/>
          <a:ext cx="38879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5109257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46BDC14-740B-8A4C-979A-07B2DC9FAF2F}"/>
              </a:ext>
            </a:extLst>
          </p:cNvPr>
          <p:cNvSpPr/>
          <p:nvPr/>
        </p:nvSpPr>
        <p:spPr>
          <a:xfrm>
            <a:off x="8113688" y="382673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1694736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5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GB" dirty="0"/>
              <a:t>DATA B</a:t>
            </a:r>
          </a:p>
          <a:p>
            <a:pPr algn="l"/>
            <a:r>
              <a:rPr lang="en-GB" dirty="0"/>
              <a:t>DATA A</a:t>
            </a:r>
          </a:p>
          <a:p>
            <a:pPr algn="l"/>
            <a:r>
              <a:rPr lang="en-GB" dirty="0"/>
              <a:t>DATA C[4]</a:t>
            </a:r>
          </a:p>
          <a:p>
            <a:pPr algn="l"/>
            <a:r>
              <a:rPr lang="en-GB" dirty="0"/>
              <a:t>DATA D</a:t>
            </a:r>
          </a:p>
          <a:p>
            <a:pPr algn="l"/>
            <a:r>
              <a:rPr lang="en-GB" dirty="0"/>
              <a:t>CONST E = 0</a:t>
            </a:r>
          </a:p>
          <a:p>
            <a:pPr algn="l"/>
            <a:r>
              <a:rPr lang="en-GB" dirty="0"/>
              <a:t>CONST F = 1</a:t>
            </a:r>
          </a:p>
          <a:p>
            <a:pPr algn="l"/>
            <a:r>
              <a:rPr lang="en-GB" dirty="0"/>
              <a:t>START:</a:t>
            </a:r>
          </a:p>
          <a:p>
            <a:pPr algn="l"/>
            <a:r>
              <a:rPr lang="en-GB" dirty="0"/>
              <a:t>READ AX</a:t>
            </a:r>
          </a:p>
          <a:p>
            <a:pPr algn="l"/>
            <a:r>
              <a:rPr lang="en-GB" dirty="0">
                <a:solidFill>
                  <a:srgbClr val="FF0000"/>
                </a:solidFill>
              </a:rPr>
              <a:t>READ BX</a:t>
            </a:r>
          </a:p>
          <a:p>
            <a:pPr algn="l"/>
            <a:r>
              <a:rPr lang="en-GB" dirty="0"/>
              <a:t>MOV A, AX</a:t>
            </a:r>
          </a:p>
          <a:p>
            <a:pPr algn="l"/>
            <a:r>
              <a:rPr lang="en-GB" dirty="0"/>
              <a:t>MOV B, BX</a:t>
            </a:r>
          </a:p>
          <a:p>
            <a:pPr algn="l"/>
            <a:r>
              <a:rPr lang="en-GB" dirty="0"/>
              <a:t>ADD CX, AX, BX</a:t>
            </a:r>
          </a:p>
          <a:p>
            <a:pPr algn="l"/>
            <a:r>
              <a:rPr lang="en-GB" dirty="0"/>
              <a:t>MOV DX,E</a:t>
            </a:r>
          </a:p>
          <a:p>
            <a:pPr algn="l"/>
            <a:r>
              <a:rPr lang="en-GB" dirty="0"/>
              <a:t>MOV EX,F</a:t>
            </a:r>
          </a:p>
          <a:p>
            <a:pPr algn="l"/>
            <a:r>
              <a:rPr lang="en-GB" dirty="0"/>
              <a:t>X:</a:t>
            </a:r>
          </a:p>
          <a:p>
            <a:pPr algn="l"/>
            <a:r>
              <a:rPr lang="en-GB" dirty="0"/>
              <a:t>IF CX GT DX THEN</a:t>
            </a:r>
          </a:p>
          <a:p>
            <a:pPr algn="l"/>
            <a:r>
              <a:rPr lang="en-GB" dirty="0"/>
              <a:t>	PRINT CX</a:t>
            </a:r>
          </a:p>
          <a:p>
            <a:pPr algn="l"/>
            <a:r>
              <a:rPr lang="en-GB" dirty="0"/>
              <a:t>	SUB CX,CX,EX</a:t>
            </a:r>
          </a:p>
          <a:p>
            <a:pPr algn="l"/>
            <a:r>
              <a:rPr lang="en-GB" dirty="0"/>
              <a:t>                           JUMP X</a:t>
            </a:r>
          </a:p>
          <a:p>
            <a:pPr algn="l"/>
            <a:r>
              <a:rPr lang="en-GB" dirty="0"/>
              <a:t>ELSE</a:t>
            </a:r>
          </a:p>
          <a:p>
            <a:pPr algn="l"/>
            <a:r>
              <a:rPr lang="en-GB" dirty="0"/>
              <a:t>	MOV C[0], CX</a:t>
            </a:r>
          </a:p>
          <a:p>
            <a:pPr algn="l"/>
            <a:r>
              <a:rPr lang="en-GB" dirty="0"/>
              <a:t>ENDIF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1814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114950"/>
              </p:ext>
            </p:extLst>
          </p:nvPr>
        </p:nvGraphicFramePr>
        <p:xfrm>
          <a:off x="242551" y="1633472"/>
          <a:ext cx="6268944" cy="2254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2. READ BX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xmlns="" id="{F953E808-C083-BF4C-829C-3E761BBB34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035323"/>
              </p:ext>
            </p:extLst>
          </p:nvPr>
        </p:nvGraphicFramePr>
        <p:xfrm>
          <a:off x="8113689" y="2975020"/>
          <a:ext cx="3684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A2B2637-F93A-4343-9A0F-E28966882E99}"/>
              </a:ext>
            </a:extLst>
          </p:cNvPr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C727ED91-33F1-B947-8ACB-0A03CE318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245908"/>
              </p:ext>
            </p:extLst>
          </p:nvPr>
        </p:nvGraphicFramePr>
        <p:xfrm>
          <a:off x="8113688" y="4276517"/>
          <a:ext cx="38879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5109257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6FF486A-4873-BB40-A27D-671763FA2AE1}"/>
              </a:ext>
            </a:extLst>
          </p:cNvPr>
          <p:cNvSpPr/>
          <p:nvPr/>
        </p:nvSpPr>
        <p:spPr>
          <a:xfrm>
            <a:off x="8113688" y="382673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301309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80598"/>
              </p:ext>
            </p:extLst>
          </p:nvPr>
        </p:nvGraphicFramePr>
        <p:xfrm>
          <a:off x="370625" y="706787"/>
          <a:ext cx="812800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MOV(Register</a:t>
                      </a:r>
                      <a:r>
                        <a:rPr lang="en-GB" baseline="0" dirty="0"/>
                        <a:t> to Mem)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MOV(Mem</a:t>
                      </a:r>
                      <a:r>
                        <a:rPr lang="en-GB" baseline="0" dirty="0"/>
                        <a:t> to Register)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LTEQ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GTEQ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ENDIF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783201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3488" y="296214"/>
            <a:ext cx="8100812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 CODES  FOR INSTRUCTIONS</a:t>
            </a:r>
          </a:p>
        </p:txBody>
      </p:sp>
    </p:spTree>
    <p:extLst>
      <p:ext uri="{BB962C8B-B14F-4D97-AF65-F5344CB8AC3E}">
        <p14:creationId xmlns:p14="http://schemas.microsoft.com/office/powerpoint/2010/main" val="3347375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5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GB" dirty="0"/>
              <a:t>DATA B</a:t>
            </a:r>
          </a:p>
          <a:p>
            <a:pPr algn="l"/>
            <a:r>
              <a:rPr lang="en-GB" dirty="0"/>
              <a:t>DATA A</a:t>
            </a:r>
          </a:p>
          <a:p>
            <a:pPr algn="l"/>
            <a:r>
              <a:rPr lang="en-GB" dirty="0"/>
              <a:t>DATA C[4]</a:t>
            </a:r>
          </a:p>
          <a:p>
            <a:pPr algn="l"/>
            <a:r>
              <a:rPr lang="en-GB" dirty="0"/>
              <a:t>DATA D</a:t>
            </a:r>
          </a:p>
          <a:p>
            <a:pPr algn="l"/>
            <a:r>
              <a:rPr lang="en-GB" dirty="0"/>
              <a:t>CONST E = 0</a:t>
            </a:r>
          </a:p>
          <a:p>
            <a:pPr algn="l"/>
            <a:r>
              <a:rPr lang="en-GB" dirty="0"/>
              <a:t>CONST F = 1</a:t>
            </a:r>
          </a:p>
          <a:p>
            <a:pPr algn="l"/>
            <a:r>
              <a:rPr lang="en-GB" dirty="0"/>
              <a:t>START:</a:t>
            </a:r>
          </a:p>
          <a:p>
            <a:pPr algn="l"/>
            <a:r>
              <a:rPr lang="en-GB" dirty="0"/>
              <a:t>READ AX</a:t>
            </a:r>
          </a:p>
          <a:p>
            <a:pPr algn="l"/>
            <a:r>
              <a:rPr lang="en-GB" dirty="0"/>
              <a:t>READ BX</a:t>
            </a:r>
          </a:p>
          <a:p>
            <a:pPr algn="l"/>
            <a:r>
              <a:rPr lang="en-GB" dirty="0">
                <a:solidFill>
                  <a:srgbClr val="FF0000"/>
                </a:solidFill>
              </a:rPr>
              <a:t>MOV A, AX</a:t>
            </a:r>
          </a:p>
          <a:p>
            <a:pPr algn="l"/>
            <a:r>
              <a:rPr lang="en-GB" dirty="0"/>
              <a:t>MOV B, BX</a:t>
            </a:r>
          </a:p>
          <a:p>
            <a:pPr algn="l"/>
            <a:r>
              <a:rPr lang="en-GB" dirty="0"/>
              <a:t>ADD CX, AX, BX</a:t>
            </a:r>
          </a:p>
          <a:p>
            <a:pPr algn="l"/>
            <a:r>
              <a:rPr lang="en-GB" dirty="0"/>
              <a:t>MOV DX,E</a:t>
            </a:r>
          </a:p>
          <a:p>
            <a:pPr algn="l"/>
            <a:r>
              <a:rPr lang="en-GB" dirty="0"/>
              <a:t>MOV EX,F</a:t>
            </a:r>
          </a:p>
          <a:p>
            <a:pPr algn="l"/>
            <a:r>
              <a:rPr lang="en-GB" dirty="0"/>
              <a:t>X:</a:t>
            </a:r>
          </a:p>
          <a:p>
            <a:pPr algn="l"/>
            <a:r>
              <a:rPr lang="en-GB" dirty="0"/>
              <a:t>IF CX GT DX THEN</a:t>
            </a:r>
          </a:p>
          <a:p>
            <a:pPr algn="l"/>
            <a:r>
              <a:rPr lang="en-GB" dirty="0"/>
              <a:t>	PRINT CX</a:t>
            </a:r>
          </a:p>
          <a:p>
            <a:pPr algn="l"/>
            <a:r>
              <a:rPr lang="en-GB" dirty="0"/>
              <a:t>	SUB CX,CX,EX</a:t>
            </a:r>
          </a:p>
          <a:p>
            <a:pPr algn="l"/>
            <a:r>
              <a:rPr lang="en-GB" dirty="0"/>
              <a:t>                      JUMP X</a:t>
            </a:r>
          </a:p>
          <a:p>
            <a:pPr algn="l"/>
            <a:r>
              <a:rPr lang="en-GB" dirty="0"/>
              <a:t>ELSE</a:t>
            </a:r>
          </a:p>
          <a:p>
            <a:pPr algn="l"/>
            <a:r>
              <a:rPr lang="en-GB" dirty="0"/>
              <a:t>	MOV C[0], CX</a:t>
            </a:r>
          </a:p>
          <a:p>
            <a:pPr algn="l"/>
            <a:r>
              <a:rPr lang="en-GB" dirty="0"/>
              <a:t>ENDIF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364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662061"/>
              </p:ext>
            </p:extLst>
          </p:nvPr>
        </p:nvGraphicFramePr>
        <p:xfrm>
          <a:off x="242551" y="1633472"/>
          <a:ext cx="7313768" cy="2254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3. MOV A, AX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xmlns="" id="{36446F04-464E-8841-BBFE-BEBA2062C5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035323"/>
              </p:ext>
            </p:extLst>
          </p:nvPr>
        </p:nvGraphicFramePr>
        <p:xfrm>
          <a:off x="8113689" y="2975020"/>
          <a:ext cx="3684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2558D92-E129-BA46-A3C9-B15E539F2C55}"/>
              </a:ext>
            </a:extLst>
          </p:cNvPr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FA7845BE-57B1-964E-BF71-58E7E34A6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245908"/>
              </p:ext>
            </p:extLst>
          </p:nvPr>
        </p:nvGraphicFramePr>
        <p:xfrm>
          <a:off x="8113688" y="4276517"/>
          <a:ext cx="38879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5109257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69D00BB-A5D8-5444-A5FF-EEE41D6F85AA}"/>
              </a:ext>
            </a:extLst>
          </p:cNvPr>
          <p:cNvSpPr/>
          <p:nvPr/>
        </p:nvSpPr>
        <p:spPr>
          <a:xfrm>
            <a:off x="8113688" y="382673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3430636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5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GB" dirty="0"/>
              <a:t>DATA B</a:t>
            </a:r>
          </a:p>
          <a:p>
            <a:pPr algn="l"/>
            <a:r>
              <a:rPr lang="en-GB" dirty="0"/>
              <a:t>DATA A</a:t>
            </a:r>
          </a:p>
          <a:p>
            <a:pPr algn="l"/>
            <a:r>
              <a:rPr lang="en-GB" dirty="0"/>
              <a:t>DATA C[4]</a:t>
            </a:r>
          </a:p>
          <a:p>
            <a:pPr algn="l"/>
            <a:r>
              <a:rPr lang="en-GB" dirty="0"/>
              <a:t>DATA D</a:t>
            </a:r>
          </a:p>
          <a:p>
            <a:pPr algn="l"/>
            <a:r>
              <a:rPr lang="en-GB" dirty="0"/>
              <a:t>CONST E = 0</a:t>
            </a:r>
          </a:p>
          <a:p>
            <a:pPr algn="l"/>
            <a:r>
              <a:rPr lang="en-GB" dirty="0"/>
              <a:t>CONST F = 1</a:t>
            </a:r>
          </a:p>
          <a:p>
            <a:pPr algn="l"/>
            <a:r>
              <a:rPr lang="en-GB" dirty="0"/>
              <a:t>START:</a:t>
            </a:r>
          </a:p>
          <a:p>
            <a:pPr algn="l"/>
            <a:r>
              <a:rPr lang="en-GB" dirty="0"/>
              <a:t>READ AX</a:t>
            </a:r>
          </a:p>
          <a:p>
            <a:pPr algn="l"/>
            <a:r>
              <a:rPr lang="en-GB" dirty="0"/>
              <a:t>READ BX</a:t>
            </a:r>
          </a:p>
          <a:p>
            <a:pPr algn="l"/>
            <a:r>
              <a:rPr lang="en-GB" dirty="0"/>
              <a:t>MOV A, AX</a:t>
            </a:r>
          </a:p>
          <a:p>
            <a:pPr algn="l"/>
            <a:r>
              <a:rPr lang="en-GB" dirty="0">
                <a:solidFill>
                  <a:srgbClr val="FF0000"/>
                </a:solidFill>
              </a:rPr>
              <a:t>MOV B, BX</a:t>
            </a:r>
          </a:p>
          <a:p>
            <a:pPr algn="l"/>
            <a:r>
              <a:rPr lang="en-GB" dirty="0"/>
              <a:t>ADD CX, AX, BX</a:t>
            </a:r>
          </a:p>
          <a:p>
            <a:pPr algn="l"/>
            <a:r>
              <a:rPr lang="en-GB" dirty="0"/>
              <a:t>MOV DX,E</a:t>
            </a:r>
          </a:p>
          <a:p>
            <a:pPr algn="l"/>
            <a:r>
              <a:rPr lang="en-GB" dirty="0"/>
              <a:t>MOV EX,F</a:t>
            </a:r>
          </a:p>
          <a:p>
            <a:pPr algn="l"/>
            <a:r>
              <a:rPr lang="en-GB" dirty="0"/>
              <a:t>X:</a:t>
            </a:r>
          </a:p>
          <a:p>
            <a:pPr algn="l"/>
            <a:r>
              <a:rPr lang="en-GB" dirty="0"/>
              <a:t>IF CX GT DX THEN</a:t>
            </a:r>
          </a:p>
          <a:p>
            <a:pPr algn="l"/>
            <a:r>
              <a:rPr lang="en-GB" dirty="0"/>
              <a:t>	PRINT CX</a:t>
            </a:r>
          </a:p>
          <a:p>
            <a:pPr algn="l"/>
            <a:r>
              <a:rPr lang="en-GB" dirty="0"/>
              <a:t>	SUB CX,CX,EX</a:t>
            </a:r>
          </a:p>
          <a:p>
            <a:pPr algn="l"/>
            <a:r>
              <a:rPr lang="en-GB" dirty="0"/>
              <a:t>                           JUMP X</a:t>
            </a:r>
          </a:p>
          <a:p>
            <a:pPr algn="l"/>
            <a:r>
              <a:rPr lang="en-GB" dirty="0"/>
              <a:t>ELSE</a:t>
            </a:r>
          </a:p>
          <a:p>
            <a:pPr algn="l"/>
            <a:r>
              <a:rPr lang="en-GB" dirty="0"/>
              <a:t>	MOV C[0], CX</a:t>
            </a:r>
          </a:p>
          <a:p>
            <a:pPr algn="l"/>
            <a:r>
              <a:rPr lang="en-GB" dirty="0"/>
              <a:t>ENDIF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483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98551"/>
              </p:ext>
            </p:extLst>
          </p:nvPr>
        </p:nvGraphicFramePr>
        <p:xfrm>
          <a:off x="242551" y="1633472"/>
          <a:ext cx="7313768" cy="2254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4. MOV B, BX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xmlns="" id="{1FC37892-721D-CD46-A018-D82B561F63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516762"/>
              </p:ext>
            </p:extLst>
          </p:nvPr>
        </p:nvGraphicFramePr>
        <p:xfrm>
          <a:off x="8113689" y="2975020"/>
          <a:ext cx="3684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78C279B-3316-FF4E-A7F4-1E7446F65FCA}"/>
              </a:ext>
            </a:extLst>
          </p:cNvPr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89230362-9552-474B-BF7C-5DC5D3027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245908"/>
              </p:ext>
            </p:extLst>
          </p:nvPr>
        </p:nvGraphicFramePr>
        <p:xfrm>
          <a:off x="8113688" y="4276517"/>
          <a:ext cx="38879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5109257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B22B4FAF-2055-CB4A-A15D-AA0D17418158}"/>
              </a:ext>
            </a:extLst>
          </p:cNvPr>
          <p:cNvSpPr/>
          <p:nvPr/>
        </p:nvSpPr>
        <p:spPr>
          <a:xfrm>
            <a:off x="8113688" y="382673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3969947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5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GB" dirty="0"/>
              <a:t>DATA B</a:t>
            </a:r>
          </a:p>
          <a:p>
            <a:pPr algn="l"/>
            <a:r>
              <a:rPr lang="en-GB" dirty="0"/>
              <a:t>DATA A</a:t>
            </a:r>
          </a:p>
          <a:p>
            <a:pPr algn="l"/>
            <a:r>
              <a:rPr lang="en-GB" dirty="0"/>
              <a:t>DATA C[4]</a:t>
            </a:r>
          </a:p>
          <a:p>
            <a:pPr algn="l"/>
            <a:r>
              <a:rPr lang="en-GB" dirty="0"/>
              <a:t>DATA D</a:t>
            </a:r>
          </a:p>
          <a:p>
            <a:pPr algn="l"/>
            <a:r>
              <a:rPr lang="en-GB" dirty="0"/>
              <a:t>CONST E = 0</a:t>
            </a:r>
          </a:p>
          <a:p>
            <a:pPr algn="l"/>
            <a:r>
              <a:rPr lang="en-GB" dirty="0"/>
              <a:t>CONST F = 1</a:t>
            </a:r>
          </a:p>
          <a:p>
            <a:pPr algn="l"/>
            <a:r>
              <a:rPr lang="en-GB" dirty="0"/>
              <a:t>START:</a:t>
            </a:r>
          </a:p>
          <a:p>
            <a:pPr algn="l"/>
            <a:r>
              <a:rPr lang="en-GB" dirty="0"/>
              <a:t>READ AX</a:t>
            </a:r>
          </a:p>
          <a:p>
            <a:pPr algn="l"/>
            <a:r>
              <a:rPr lang="en-GB" dirty="0"/>
              <a:t>READ BX</a:t>
            </a:r>
          </a:p>
          <a:p>
            <a:pPr algn="l"/>
            <a:r>
              <a:rPr lang="en-GB" dirty="0"/>
              <a:t>MOV A, AX</a:t>
            </a:r>
          </a:p>
          <a:p>
            <a:pPr algn="l"/>
            <a:r>
              <a:rPr lang="en-GB" dirty="0"/>
              <a:t>MOV B, BX</a:t>
            </a:r>
          </a:p>
          <a:p>
            <a:pPr algn="l"/>
            <a:r>
              <a:rPr lang="en-GB" dirty="0">
                <a:solidFill>
                  <a:srgbClr val="FF0000"/>
                </a:solidFill>
              </a:rPr>
              <a:t>ADD CX, AX, BX</a:t>
            </a:r>
          </a:p>
          <a:p>
            <a:pPr algn="l"/>
            <a:r>
              <a:rPr lang="en-GB" dirty="0"/>
              <a:t>MOV DX,E</a:t>
            </a:r>
          </a:p>
          <a:p>
            <a:pPr algn="l"/>
            <a:r>
              <a:rPr lang="en-GB" dirty="0"/>
              <a:t>MOV EX,F</a:t>
            </a:r>
          </a:p>
          <a:p>
            <a:pPr algn="l"/>
            <a:r>
              <a:rPr lang="en-GB" dirty="0"/>
              <a:t>X:</a:t>
            </a:r>
          </a:p>
          <a:p>
            <a:pPr algn="l"/>
            <a:r>
              <a:rPr lang="en-GB" dirty="0"/>
              <a:t>IF CX GT DX THEN</a:t>
            </a:r>
          </a:p>
          <a:p>
            <a:pPr algn="l"/>
            <a:r>
              <a:rPr lang="en-GB" dirty="0"/>
              <a:t>	PRINT CX</a:t>
            </a:r>
          </a:p>
          <a:p>
            <a:pPr algn="l"/>
            <a:r>
              <a:rPr lang="en-GB" dirty="0"/>
              <a:t>	SUB CX,CX,EX</a:t>
            </a:r>
          </a:p>
          <a:p>
            <a:pPr algn="l"/>
            <a:r>
              <a:rPr lang="en-GB" dirty="0"/>
              <a:t>                           JUMP X</a:t>
            </a:r>
          </a:p>
          <a:p>
            <a:pPr algn="l"/>
            <a:r>
              <a:rPr lang="en-GB" dirty="0"/>
              <a:t>ELSE</a:t>
            </a:r>
          </a:p>
          <a:p>
            <a:pPr algn="l"/>
            <a:r>
              <a:rPr lang="en-GB" dirty="0"/>
              <a:t>	MOV C[0], CX</a:t>
            </a:r>
          </a:p>
          <a:p>
            <a:pPr algn="l"/>
            <a:r>
              <a:rPr lang="en-GB" dirty="0"/>
              <a:t>ENDIF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341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657828"/>
              </p:ext>
            </p:extLst>
          </p:nvPr>
        </p:nvGraphicFramePr>
        <p:xfrm>
          <a:off x="242551" y="1633472"/>
          <a:ext cx="7313768" cy="2254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5. ADD CX, AX, BX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xmlns="" id="{00AD68C2-85EE-EB4A-88D8-1C85105E3B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035323"/>
              </p:ext>
            </p:extLst>
          </p:nvPr>
        </p:nvGraphicFramePr>
        <p:xfrm>
          <a:off x="8113689" y="2975020"/>
          <a:ext cx="3684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9B1AB62-4100-0442-A14E-41C0EFE85ACB}"/>
              </a:ext>
            </a:extLst>
          </p:cNvPr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980A56D1-1A77-3E44-BC34-83FAE8437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245908"/>
              </p:ext>
            </p:extLst>
          </p:nvPr>
        </p:nvGraphicFramePr>
        <p:xfrm>
          <a:off x="8113688" y="4276517"/>
          <a:ext cx="38879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5109257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8117B29-3EF5-D149-A631-0BCA82A1EF32}"/>
              </a:ext>
            </a:extLst>
          </p:cNvPr>
          <p:cNvSpPr/>
          <p:nvPr/>
        </p:nvSpPr>
        <p:spPr>
          <a:xfrm>
            <a:off x="8113688" y="382673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72630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326" y="0"/>
            <a:ext cx="9144000" cy="6857999"/>
          </a:xfrm>
        </p:spPr>
        <p:txBody>
          <a:bodyPr>
            <a:noAutofit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A</a:t>
            </a:r>
          </a:p>
          <a:p>
            <a:pPr algn="l"/>
            <a:r>
              <a:rPr lang="en-GB" sz="1600" dirty="0"/>
              <a:t>DATA C[4]</a:t>
            </a:r>
          </a:p>
          <a:p>
            <a:pPr algn="l"/>
            <a:r>
              <a:rPr lang="en-GB" sz="1600" dirty="0"/>
              <a:t>DATA D</a:t>
            </a:r>
          </a:p>
          <a:p>
            <a:pPr algn="l"/>
            <a:r>
              <a:rPr lang="en-GB" sz="1600" dirty="0"/>
              <a:t>CONST E = 0</a:t>
            </a:r>
          </a:p>
          <a:p>
            <a:pPr algn="l"/>
            <a:r>
              <a:rPr lang="en-GB" sz="1600" dirty="0"/>
              <a:t>CONST F = 1</a:t>
            </a:r>
          </a:p>
          <a:p>
            <a:pPr algn="l"/>
            <a:r>
              <a:rPr lang="en-GB" sz="1600" dirty="0"/>
              <a:t>START:</a:t>
            </a:r>
          </a:p>
          <a:p>
            <a:pPr algn="l"/>
            <a:r>
              <a:rPr lang="en-GB" sz="1600" dirty="0"/>
              <a:t>READ AX</a:t>
            </a:r>
          </a:p>
          <a:p>
            <a:pPr algn="l"/>
            <a:r>
              <a:rPr lang="en-GB" sz="1600" dirty="0"/>
              <a:t>READ BXMOV A, AX</a:t>
            </a:r>
          </a:p>
          <a:p>
            <a:pPr algn="l"/>
            <a:r>
              <a:rPr lang="en-GB" sz="1600" dirty="0"/>
              <a:t>MOV B, BX</a:t>
            </a:r>
          </a:p>
          <a:p>
            <a:pPr algn="l"/>
            <a:r>
              <a:rPr lang="en-GB" sz="1600" dirty="0"/>
              <a:t>ADD CX, AX, BX</a:t>
            </a:r>
          </a:p>
          <a:p>
            <a:pPr algn="l"/>
            <a:r>
              <a:rPr lang="en-GB" sz="1600" dirty="0">
                <a:solidFill>
                  <a:srgbClr val="FF0000"/>
                </a:solidFill>
              </a:rPr>
              <a:t>MOV DX,E</a:t>
            </a:r>
          </a:p>
          <a:p>
            <a:pPr algn="l"/>
            <a:r>
              <a:rPr lang="en-GB" sz="1600" dirty="0"/>
              <a:t>MOV EX,F</a:t>
            </a:r>
          </a:p>
          <a:p>
            <a:pPr algn="l"/>
            <a:r>
              <a:rPr lang="en-GB" sz="1600" dirty="0"/>
              <a:t>X:</a:t>
            </a:r>
          </a:p>
          <a:p>
            <a:pPr algn="l"/>
            <a:r>
              <a:rPr lang="en-GB" sz="1600" dirty="0"/>
              <a:t>IF CX GT DX THEN</a:t>
            </a:r>
          </a:p>
          <a:p>
            <a:pPr algn="l"/>
            <a:r>
              <a:rPr lang="en-GB" sz="1600" dirty="0"/>
              <a:t>	PRINT CX</a:t>
            </a:r>
          </a:p>
          <a:p>
            <a:pPr algn="l"/>
            <a:r>
              <a:rPr lang="en-GB" sz="1600" dirty="0"/>
              <a:t>	SUB CX,CX,EX</a:t>
            </a:r>
          </a:p>
          <a:p>
            <a:pPr algn="l"/>
            <a:r>
              <a:rPr lang="en-GB" sz="1600" dirty="0"/>
              <a:t>                           JUMP X</a:t>
            </a:r>
          </a:p>
          <a:p>
            <a:pPr algn="l"/>
            <a:r>
              <a:rPr lang="en-GB" sz="1600" dirty="0"/>
              <a:t>ELSE</a:t>
            </a:r>
          </a:p>
          <a:p>
            <a:pPr algn="l"/>
            <a:r>
              <a:rPr lang="en-GB" sz="1600" dirty="0"/>
              <a:t>	MOV C[0], CX</a:t>
            </a:r>
          </a:p>
          <a:p>
            <a:pPr algn="l"/>
            <a:r>
              <a:rPr lang="en-GB" sz="1600" dirty="0"/>
              <a:t>ENDIF</a:t>
            </a:r>
          </a:p>
          <a:p>
            <a:pPr algn="l"/>
            <a:endParaRPr lang="en-GB" sz="1600" dirty="0"/>
          </a:p>
          <a:p>
            <a:pPr algn="l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21227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679771"/>
              </p:ext>
            </p:extLst>
          </p:nvPr>
        </p:nvGraphicFramePr>
        <p:xfrm>
          <a:off x="242551" y="1633472"/>
          <a:ext cx="7313768" cy="2632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6. MOV DX, 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xmlns="" id="{9D12CA28-3584-D944-8791-84A3C81F1A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28886"/>
              </p:ext>
            </p:extLst>
          </p:nvPr>
        </p:nvGraphicFramePr>
        <p:xfrm>
          <a:off x="8113689" y="2975020"/>
          <a:ext cx="3684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1836C95-6C1A-8447-AA96-92657CE2C0EF}"/>
              </a:ext>
            </a:extLst>
          </p:cNvPr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09690192-8988-1A47-8350-A87A4A530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32334"/>
              </p:ext>
            </p:extLst>
          </p:nvPr>
        </p:nvGraphicFramePr>
        <p:xfrm>
          <a:off x="8113688" y="4276517"/>
          <a:ext cx="38879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5109257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B265675-DD53-7A49-AF67-A0F273D0BF8B}"/>
              </a:ext>
            </a:extLst>
          </p:cNvPr>
          <p:cNvSpPr/>
          <p:nvPr/>
        </p:nvSpPr>
        <p:spPr>
          <a:xfrm>
            <a:off x="8113688" y="382673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3714999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326" y="0"/>
            <a:ext cx="9144000" cy="6857999"/>
          </a:xfrm>
        </p:spPr>
        <p:txBody>
          <a:bodyPr>
            <a:noAutofit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A</a:t>
            </a:r>
          </a:p>
          <a:p>
            <a:pPr algn="l"/>
            <a:r>
              <a:rPr lang="en-GB" sz="1600" dirty="0"/>
              <a:t>DATA C[4]</a:t>
            </a:r>
          </a:p>
          <a:p>
            <a:pPr algn="l"/>
            <a:r>
              <a:rPr lang="en-GB" sz="1600" dirty="0"/>
              <a:t>DATA D</a:t>
            </a:r>
          </a:p>
          <a:p>
            <a:pPr algn="l"/>
            <a:r>
              <a:rPr lang="en-GB" sz="1600" dirty="0"/>
              <a:t>CONST E = 0</a:t>
            </a:r>
          </a:p>
          <a:p>
            <a:pPr algn="l"/>
            <a:r>
              <a:rPr lang="en-GB" sz="1600" dirty="0"/>
              <a:t>CONST F = 1</a:t>
            </a:r>
          </a:p>
          <a:p>
            <a:pPr algn="l"/>
            <a:r>
              <a:rPr lang="en-GB" sz="1600" dirty="0"/>
              <a:t>START:</a:t>
            </a:r>
          </a:p>
          <a:p>
            <a:pPr algn="l"/>
            <a:r>
              <a:rPr lang="en-GB" sz="1600" dirty="0"/>
              <a:t>READ AX</a:t>
            </a:r>
          </a:p>
          <a:p>
            <a:pPr algn="l"/>
            <a:r>
              <a:rPr lang="en-GB" sz="1600" dirty="0"/>
              <a:t>READ BXMOV A, AX</a:t>
            </a:r>
          </a:p>
          <a:p>
            <a:pPr algn="l"/>
            <a:r>
              <a:rPr lang="en-GB" sz="1600" dirty="0"/>
              <a:t>MOV B, BX</a:t>
            </a:r>
          </a:p>
          <a:p>
            <a:pPr algn="l"/>
            <a:r>
              <a:rPr lang="en-GB" sz="1600" dirty="0"/>
              <a:t>ADD CX, AX, BX</a:t>
            </a:r>
          </a:p>
          <a:p>
            <a:pPr algn="l"/>
            <a:r>
              <a:rPr lang="en-GB" sz="1600" dirty="0"/>
              <a:t>MOV DX,E</a:t>
            </a:r>
          </a:p>
          <a:p>
            <a:pPr algn="l"/>
            <a:r>
              <a:rPr lang="en-GB" sz="1600" dirty="0">
                <a:solidFill>
                  <a:srgbClr val="FF0000"/>
                </a:solidFill>
              </a:rPr>
              <a:t>MOV EX,F</a:t>
            </a:r>
          </a:p>
          <a:p>
            <a:pPr algn="l"/>
            <a:r>
              <a:rPr lang="en-GB" sz="1600" dirty="0"/>
              <a:t>X:</a:t>
            </a:r>
          </a:p>
          <a:p>
            <a:pPr algn="l"/>
            <a:r>
              <a:rPr lang="en-GB" sz="1600" dirty="0"/>
              <a:t>IF CX GT DX THEN</a:t>
            </a:r>
          </a:p>
          <a:p>
            <a:pPr algn="l"/>
            <a:r>
              <a:rPr lang="en-GB" sz="1600" dirty="0"/>
              <a:t>	PRINT CX</a:t>
            </a:r>
          </a:p>
          <a:p>
            <a:pPr algn="l"/>
            <a:r>
              <a:rPr lang="en-GB" sz="1600" dirty="0"/>
              <a:t>	SUB CX,CX,EX</a:t>
            </a:r>
          </a:p>
          <a:p>
            <a:pPr algn="l"/>
            <a:r>
              <a:rPr lang="en-GB" sz="1600" dirty="0"/>
              <a:t>                           JUMP X</a:t>
            </a:r>
          </a:p>
          <a:p>
            <a:pPr algn="l"/>
            <a:r>
              <a:rPr lang="en-GB" sz="1600" dirty="0"/>
              <a:t>ELSE</a:t>
            </a:r>
          </a:p>
          <a:p>
            <a:pPr algn="l"/>
            <a:r>
              <a:rPr lang="en-GB" sz="1600" dirty="0"/>
              <a:t>	MOV C[0], CX</a:t>
            </a:r>
          </a:p>
          <a:p>
            <a:pPr algn="l"/>
            <a:r>
              <a:rPr lang="en-GB" sz="1600" dirty="0"/>
              <a:t>ENDIF</a:t>
            </a:r>
          </a:p>
          <a:p>
            <a:pPr algn="l"/>
            <a:endParaRPr lang="en-GB" sz="1600" dirty="0"/>
          </a:p>
          <a:p>
            <a:pPr algn="l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670451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791120"/>
              </p:ext>
            </p:extLst>
          </p:nvPr>
        </p:nvGraphicFramePr>
        <p:xfrm>
          <a:off x="242551" y="1633472"/>
          <a:ext cx="7313768" cy="30102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138272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7. MOV EX, 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xmlns="" id="{A274A3EA-7DDB-F146-9E4D-D32E79C52B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28886"/>
              </p:ext>
            </p:extLst>
          </p:nvPr>
        </p:nvGraphicFramePr>
        <p:xfrm>
          <a:off x="8113689" y="2975020"/>
          <a:ext cx="3684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9DDD3DE-7602-0848-8C0E-C06A492B6ACF}"/>
              </a:ext>
            </a:extLst>
          </p:cNvPr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FAEF1049-DE6A-8348-BF4B-AD700E42A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32334"/>
              </p:ext>
            </p:extLst>
          </p:nvPr>
        </p:nvGraphicFramePr>
        <p:xfrm>
          <a:off x="8113688" y="4276517"/>
          <a:ext cx="38879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5109257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B629636-1AC5-0148-88A9-F96E1E3CCAC2}"/>
              </a:ext>
            </a:extLst>
          </p:cNvPr>
          <p:cNvSpPr/>
          <p:nvPr/>
        </p:nvSpPr>
        <p:spPr>
          <a:xfrm>
            <a:off x="8113688" y="382673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91628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206" y="187636"/>
            <a:ext cx="9144000" cy="6564856"/>
          </a:xfrm>
        </p:spPr>
        <p:txBody>
          <a:bodyPr>
            <a:normAutofit fontScale="55000" lnSpcReduction="20000"/>
          </a:bodyPr>
          <a:lstStyle/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dirty="0"/>
              <a:t>DATA A</a:t>
            </a:r>
          </a:p>
          <a:p>
            <a:pPr algn="l"/>
            <a:r>
              <a:rPr lang="en-GB" dirty="0"/>
              <a:t>DATA C[4]</a:t>
            </a:r>
          </a:p>
          <a:p>
            <a:pPr algn="l"/>
            <a:r>
              <a:rPr lang="en-GB" dirty="0"/>
              <a:t>DATA D</a:t>
            </a:r>
          </a:p>
          <a:p>
            <a:pPr algn="l"/>
            <a:r>
              <a:rPr lang="en-GB" dirty="0"/>
              <a:t>CONST E = 0</a:t>
            </a:r>
          </a:p>
          <a:p>
            <a:pPr algn="l"/>
            <a:r>
              <a:rPr lang="en-GB" dirty="0"/>
              <a:t>CONST F = 1</a:t>
            </a:r>
          </a:p>
          <a:p>
            <a:pPr algn="l"/>
            <a:r>
              <a:rPr lang="en-GB" dirty="0"/>
              <a:t>START:</a:t>
            </a:r>
          </a:p>
          <a:p>
            <a:pPr algn="l"/>
            <a:r>
              <a:rPr lang="en-GB" dirty="0"/>
              <a:t>READ AX</a:t>
            </a:r>
          </a:p>
          <a:p>
            <a:pPr algn="l"/>
            <a:r>
              <a:rPr lang="en-GB" dirty="0"/>
              <a:t>READ BXMOV A, AX</a:t>
            </a:r>
          </a:p>
          <a:p>
            <a:pPr algn="l"/>
            <a:r>
              <a:rPr lang="en-GB" dirty="0"/>
              <a:t>MOV B, BX</a:t>
            </a:r>
          </a:p>
          <a:p>
            <a:pPr algn="l"/>
            <a:r>
              <a:rPr lang="en-GB" dirty="0"/>
              <a:t>ADD CX, AX, BX</a:t>
            </a:r>
          </a:p>
          <a:p>
            <a:pPr algn="l"/>
            <a:r>
              <a:rPr lang="en-GB" dirty="0"/>
              <a:t>MOV DX,E</a:t>
            </a:r>
          </a:p>
          <a:p>
            <a:pPr algn="l"/>
            <a:r>
              <a:rPr lang="en-GB" dirty="0"/>
              <a:t>MOV EX,F</a:t>
            </a:r>
          </a:p>
          <a:p>
            <a:pPr algn="l"/>
            <a:r>
              <a:rPr lang="en-GB" dirty="0"/>
              <a:t>X:</a:t>
            </a:r>
          </a:p>
          <a:p>
            <a:pPr algn="l"/>
            <a:r>
              <a:rPr lang="en-GB" dirty="0"/>
              <a:t>IF CX GT DX THEN</a:t>
            </a:r>
          </a:p>
          <a:p>
            <a:pPr algn="l"/>
            <a:r>
              <a:rPr lang="en-GB" dirty="0"/>
              <a:t>	PRINT CX</a:t>
            </a:r>
          </a:p>
          <a:p>
            <a:pPr algn="l"/>
            <a:r>
              <a:rPr lang="en-GB" dirty="0"/>
              <a:t>	SUB CX,CX,EX</a:t>
            </a:r>
          </a:p>
          <a:p>
            <a:pPr algn="l"/>
            <a:r>
              <a:rPr lang="en-GB" dirty="0"/>
              <a:t>                           JUMP X</a:t>
            </a:r>
          </a:p>
          <a:p>
            <a:pPr algn="l"/>
            <a:r>
              <a:rPr lang="en-GB" dirty="0"/>
              <a:t>ELSE</a:t>
            </a:r>
          </a:p>
          <a:p>
            <a:pPr algn="l"/>
            <a:r>
              <a:rPr lang="en-GB" dirty="0"/>
              <a:t>	MOV C[0], CX</a:t>
            </a:r>
          </a:p>
          <a:p>
            <a:pPr algn="l"/>
            <a:r>
              <a:rPr lang="en-GB" dirty="0"/>
              <a:t>END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45206" y="666531"/>
            <a:ext cx="1026017" cy="309093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DATA B</a:t>
            </a:r>
          </a:p>
        </p:txBody>
      </p:sp>
    </p:spTree>
    <p:extLst>
      <p:ext uri="{BB962C8B-B14F-4D97-AF65-F5344CB8AC3E}">
        <p14:creationId xmlns:p14="http://schemas.microsoft.com/office/powerpoint/2010/main" val="498586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493397"/>
          </a:xfrm>
        </p:spPr>
        <p:txBody>
          <a:bodyPr>
            <a:noAutofit/>
          </a:bodyPr>
          <a:lstStyle/>
          <a:p>
            <a:pPr algn="l"/>
            <a:r>
              <a:rPr lang="en-GB" sz="1400" dirty="0"/>
              <a:t>DATA B</a:t>
            </a:r>
          </a:p>
          <a:p>
            <a:pPr algn="l"/>
            <a:r>
              <a:rPr lang="en-GB" sz="1400" dirty="0"/>
              <a:t>DATA A</a:t>
            </a:r>
          </a:p>
          <a:p>
            <a:pPr algn="l"/>
            <a:r>
              <a:rPr lang="en-GB" sz="1400" dirty="0"/>
              <a:t>DATA C[4]</a:t>
            </a:r>
          </a:p>
          <a:p>
            <a:pPr algn="l"/>
            <a:r>
              <a:rPr lang="en-GB" sz="1400" dirty="0"/>
              <a:t>DATA D</a:t>
            </a:r>
          </a:p>
          <a:p>
            <a:pPr algn="l"/>
            <a:r>
              <a:rPr lang="en-GB" sz="1400" dirty="0"/>
              <a:t>CONST E = 0</a:t>
            </a:r>
          </a:p>
          <a:p>
            <a:pPr algn="l"/>
            <a:r>
              <a:rPr lang="en-GB" sz="1400" dirty="0"/>
              <a:t>CONST F = 1</a:t>
            </a:r>
          </a:p>
          <a:p>
            <a:pPr algn="l"/>
            <a:r>
              <a:rPr lang="en-GB" sz="1400" dirty="0"/>
              <a:t>START:</a:t>
            </a:r>
          </a:p>
          <a:p>
            <a:pPr algn="l"/>
            <a:r>
              <a:rPr lang="en-GB" sz="1400" dirty="0"/>
              <a:t>READ AX</a:t>
            </a:r>
          </a:p>
          <a:p>
            <a:pPr algn="l"/>
            <a:r>
              <a:rPr lang="en-GB" sz="1400" dirty="0"/>
              <a:t>READ </a:t>
            </a:r>
            <a:r>
              <a:rPr lang="en-GB" sz="1400" dirty="0" smtClean="0"/>
              <a:t>BX</a:t>
            </a:r>
          </a:p>
          <a:p>
            <a:pPr algn="l"/>
            <a:r>
              <a:rPr lang="en-GB" sz="1400" dirty="0" smtClean="0"/>
              <a:t>MOV </a:t>
            </a:r>
            <a:r>
              <a:rPr lang="en-GB" sz="1400" dirty="0"/>
              <a:t>A, AX</a:t>
            </a:r>
          </a:p>
          <a:p>
            <a:pPr algn="l"/>
            <a:r>
              <a:rPr lang="en-GB" sz="1400" dirty="0"/>
              <a:t>MOV B, BX</a:t>
            </a:r>
          </a:p>
          <a:p>
            <a:pPr algn="l"/>
            <a:r>
              <a:rPr lang="en-GB" sz="1400" dirty="0"/>
              <a:t>ADD CX, AX, BX</a:t>
            </a:r>
          </a:p>
          <a:p>
            <a:pPr algn="l"/>
            <a:r>
              <a:rPr lang="en-GB" sz="1400" dirty="0"/>
              <a:t>MOV DX,E</a:t>
            </a:r>
          </a:p>
          <a:p>
            <a:pPr algn="l"/>
            <a:r>
              <a:rPr lang="en-GB" sz="1400" dirty="0"/>
              <a:t>MOV EX,F</a:t>
            </a:r>
          </a:p>
          <a:p>
            <a:pPr algn="l"/>
            <a:r>
              <a:rPr lang="en-GB" sz="1400" dirty="0">
                <a:solidFill>
                  <a:srgbClr val="FF0000"/>
                </a:solidFill>
              </a:rPr>
              <a:t>X:</a:t>
            </a:r>
          </a:p>
          <a:p>
            <a:pPr algn="l"/>
            <a:r>
              <a:rPr lang="en-GB" sz="1400" dirty="0"/>
              <a:t>IF CX GT DX THEN</a:t>
            </a:r>
          </a:p>
          <a:p>
            <a:pPr algn="l"/>
            <a:r>
              <a:rPr lang="en-GB" sz="1400" dirty="0"/>
              <a:t>	PRINT CX</a:t>
            </a:r>
          </a:p>
          <a:p>
            <a:pPr algn="l"/>
            <a:r>
              <a:rPr lang="en-GB" sz="1400" dirty="0"/>
              <a:t>	SUB CX,CX,EX</a:t>
            </a:r>
          </a:p>
          <a:p>
            <a:pPr algn="l"/>
            <a:r>
              <a:rPr lang="en-GB" sz="1400" dirty="0"/>
              <a:t>                           JUMP X</a:t>
            </a:r>
          </a:p>
          <a:p>
            <a:pPr algn="l"/>
            <a:r>
              <a:rPr lang="en-GB" sz="1400" dirty="0"/>
              <a:t>ELSE</a:t>
            </a:r>
          </a:p>
          <a:p>
            <a:pPr algn="l"/>
            <a:r>
              <a:rPr lang="en-GB" sz="1400" dirty="0"/>
              <a:t>	MOV C[0], CX</a:t>
            </a:r>
          </a:p>
          <a:p>
            <a:pPr algn="l"/>
            <a:r>
              <a:rPr lang="en-GB" sz="1400" dirty="0"/>
              <a:t>ENDIF</a:t>
            </a:r>
          </a:p>
          <a:p>
            <a:pPr algn="l"/>
            <a:endParaRPr lang="en-GB" sz="1400" dirty="0"/>
          </a:p>
          <a:p>
            <a:pPr algn="l"/>
            <a:endParaRPr lang="en-GB" sz="1400" dirty="0"/>
          </a:p>
          <a:p>
            <a:pPr algn="l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66798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15213"/>
              </p:ext>
            </p:extLst>
          </p:nvPr>
        </p:nvGraphicFramePr>
        <p:xfrm>
          <a:off x="242551" y="1633472"/>
          <a:ext cx="7313768" cy="30102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230873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28830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Label: x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xmlns="" id="{27803E2C-0239-5B46-898E-AD638DD564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28886"/>
              </p:ext>
            </p:extLst>
          </p:nvPr>
        </p:nvGraphicFramePr>
        <p:xfrm>
          <a:off x="8113689" y="2975020"/>
          <a:ext cx="3684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C7ACF50-D5B3-D941-AA83-7ABCCE99DF06}"/>
              </a:ext>
            </a:extLst>
          </p:cNvPr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2F671BD8-7CD2-B141-AFFC-8B760B63C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32334"/>
              </p:ext>
            </p:extLst>
          </p:nvPr>
        </p:nvGraphicFramePr>
        <p:xfrm>
          <a:off x="8113688" y="4276517"/>
          <a:ext cx="38879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5109257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8458ED6-13D3-9542-900E-3A6BC980FE5E}"/>
              </a:ext>
            </a:extLst>
          </p:cNvPr>
          <p:cNvSpPr/>
          <p:nvPr/>
        </p:nvSpPr>
        <p:spPr>
          <a:xfrm>
            <a:off x="8113688" y="382673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3470188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691" y="100208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GB" sz="1200" dirty="0"/>
              <a:t>DATA B</a:t>
            </a:r>
          </a:p>
          <a:p>
            <a:pPr algn="l"/>
            <a:r>
              <a:rPr lang="en-GB" sz="1200" dirty="0"/>
              <a:t>DATA A</a:t>
            </a:r>
          </a:p>
          <a:p>
            <a:pPr algn="l"/>
            <a:r>
              <a:rPr lang="en-GB" sz="1200" dirty="0"/>
              <a:t>DATA C[4]</a:t>
            </a:r>
          </a:p>
          <a:p>
            <a:pPr algn="l"/>
            <a:r>
              <a:rPr lang="en-GB" sz="1200" dirty="0"/>
              <a:t>DATA D</a:t>
            </a:r>
          </a:p>
          <a:p>
            <a:pPr algn="l"/>
            <a:r>
              <a:rPr lang="en-GB" sz="1200" dirty="0"/>
              <a:t>CONST E = 0</a:t>
            </a:r>
          </a:p>
          <a:p>
            <a:pPr algn="l"/>
            <a:r>
              <a:rPr lang="en-GB" sz="1200" dirty="0"/>
              <a:t>CONST F = 1</a:t>
            </a:r>
          </a:p>
          <a:p>
            <a:pPr algn="l"/>
            <a:r>
              <a:rPr lang="en-GB" sz="1200" dirty="0"/>
              <a:t>START:</a:t>
            </a:r>
          </a:p>
          <a:p>
            <a:pPr algn="l"/>
            <a:r>
              <a:rPr lang="en-GB" sz="1200" dirty="0"/>
              <a:t>READ AX</a:t>
            </a:r>
          </a:p>
          <a:p>
            <a:pPr algn="l"/>
            <a:r>
              <a:rPr lang="en-GB" sz="1200" dirty="0"/>
              <a:t>READ </a:t>
            </a:r>
            <a:r>
              <a:rPr lang="en-GB" sz="1200" dirty="0" smtClean="0"/>
              <a:t>BX</a:t>
            </a:r>
          </a:p>
          <a:p>
            <a:pPr algn="l"/>
            <a:r>
              <a:rPr lang="en-GB" sz="1200" dirty="0" smtClean="0"/>
              <a:t>MOV </a:t>
            </a:r>
            <a:r>
              <a:rPr lang="en-GB" sz="1200" dirty="0"/>
              <a:t>A, AX</a:t>
            </a:r>
          </a:p>
          <a:p>
            <a:pPr algn="l"/>
            <a:r>
              <a:rPr lang="en-GB" sz="1200" dirty="0"/>
              <a:t>MOV B, BX</a:t>
            </a:r>
          </a:p>
          <a:p>
            <a:pPr algn="l"/>
            <a:r>
              <a:rPr lang="en-GB" sz="1200" dirty="0"/>
              <a:t>ADD CX, AX, BX</a:t>
            </a:r>
          </a:p>
          <a:p>
            <a:pPr algn="l"/>
            <a:r>
              <a:rPr lang="en-GB" sz="1200" dirty="0"/>
              <a:t>MOV DX,E</a:t>
            </a:r>
          </a:p>
          <a:p>
            <a:pPr algn="l"/>
            <a:r>
              <a:rPr lang="en-GB" sz="1200" dirty="0"/>
              <a:t>MOV EX,F</a:t>
            </a:r>
          </a:p>
          <a:p>
            <a:pPr algn="l"/>
            <a:r>
              <a:rPr lang="en-GB" sz="1200" dirty="0"/>
              <a:t>X:</a:t>
            </a:r>
          </a:p>
          <a:p>
            <a:pPr algn="l"/>
            <a:r>
              <a:rPr lang="en-GB" sz="1200" dirty="0">
                <a:solidFill>
                  <a:srgbClr val="FF0000"/>
                </a:solidFill>
              </a:rPr>
              <a:t>IF CX GT DX THEN</a:t>
            </a:r>
          </a:p>
          <a:p>
            <a:pPr algn="l"/>
            <a:r>
              <a:rPr lang="en-GB" sz="1200" dirty="0"/>
              <a:t>	PRINT CX</a:t>
            </a:r>
          </a:p>
          <a:p>
            <a:pPr algn="l"/>
            <a:r>
              <a:rPr lang="en-GB" sz="1200" dirty="0"/>
              <a:t>	SUB CX,CX,EX</a:t>
            </a:r>
          </a:p>
          <a:p>
            <a:pPr algn="l"/>
            <a:r>
              <a:rPr lang="en-GB" sz="1200" dirty="0"/>
              <a:t>                           JUMP X</a:t>
            </a:r>
          </a:p>
          <a:p>
            <a:pPr algn="l"/>
            <a:r>
              <a:rPr lang="en-GB" sz="1200" dirty="0"/>
              <a:t>ELSE</a:t>
            </a:r>
          </a:p>
          <a:p>
            <a:pPr algn="l"/>
            <a:r>
              <a:rPr lang="en-GB" sz="1200" dirty="0"/>
              <a:t>	MOV C[0], CX</a:t>
            </a:r>
          </a:p>
          <a:p>
            <a:pPr algn="l"/>
            <a:r>
              <a:rPr lang="en-GB" sz="1200" dirty="0"/>
              <a:t>ENDIF</a:t>
            </a:r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73974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34973"/>
              </p:ext>
            </p:extLst>
          </p:nvPr>
        </p:nvGraphicFramePr>
        <p:xfrm>
          <a:off x="242551" y="1633472"/>
          <a:ext cx="4535514" cy="3662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559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616313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901685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8 IF CX GT DX THEN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218155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24277" y="5262739"/>
            <a:ext cx="3786389" cy="940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Here in instruction number 8 we have to fill the last parameter so we are pushing it into stack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2A5DA2-04EB-4E45-B235-67450F626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09" y="3637424"/>
            <a:ext cx="3372461" cy="3099041"/>
          </a:xfrm>
          <a:prstGeom prst="rect">
            <a:avLst/>
          </a:prstGeom>
        </p:spPr>
      </p:pic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xmlns="" id="{BFC07111-C0C7-B846-B51D-8046AE5850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28886"/>
              </p:ext>
            </p:extLst>
          </p:nvPr>
        </p:nvGraphicFramePr>
        <p:xfrm>
          <a:off x="8113689" y="2975020"/>
          <a:ext cx="3684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8A9140E-68E2-2F4A-A882-7D95BF578258}"/>
              </a:ext>
            </a:extLst>
          </p:cNvPr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EF5B36AE-CCFE-2249-BD6C-975F5D22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32334"/>
              </p:ext>
            </p:extLst>
          </p:nvPr>
        </p:nvGraphicFramePr>
        <p:xfrm>
          <a:off x="8113688" y="4276517"/>
          <a:ext cx="38879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5109257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68FA27A-FA62-AB4A-9121-6B11838E6601}"/>
              </a:ext>
            </a:extLst>
          </p:cNvPr>
          <p:cNvSpPr/>
          <p:nvPr/>
        </p:nvSpPr>
        <p:spPr>
          <a:xfrm>
            <a:off x="8113688" y="382673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142604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GB" sz="1200" dirty="0"/>
              <a:t>DATA B</a:t>
            </a:r>
          </a:p>
          <a:p>
            <a:pPr algn="l"/>
            <a:r>
              <a:rPr lang="en-GB" sz="1200" dirty="0"/>
              <a:t>DATA A</a:t>
            </a:r>
          </a:p>
          <a:p>
            <a:pPr algn="l"/>
            <a:r>
              <a:rPr lang="en-GB" sz="1200" dirty="0"/>
              <a:t>DATA C[4]</a:t>
            </a:r>
          </a:p>
          <a:p>
            <a:pPr algn="l"/>
            <a:r>
              <a:rPr lang="en-GB" sz="1200" dirty="0"/>
              <a:t>DATA D</a:t>
            </a:r>
          </a:p>
          <a:p>
            <a:pPr algn="l"/>
            <a:r>
              <a:rPr lang="en-GB" sz="1200" dirty="0"/>
              <a:t>CONST E = 0</a:t>
            </a:r>
          </a:p>
          <a:p>
            <a:pPr algn="l"/>
            <a:r>
              <a:rPr lang="en-GB" sz="1200" dirty="0"/>
              <a:t>CONST F = 1</a:t>
            </a:r>
          </a:p>
          <a:p>
            <a:pPr algn="l"/>
            <a:r>
              <a:rPr lang="en-GB" sz="1200" dirty="0"/>
              <a:t>START:</a:t>
            </a:r>
          </a:p>
          <a:p>
            <a:pPr algn="l"/>
            <a:r>
              <a:rPr lang="en-GB" sz="1200" dirty="0"/>
              <a:t>READ AX</a:t>
            </a:r>
          </a:p>
          <a:p>
            <a:pPr algn="l"/>
            <a:r>
              <a:rPr lang="en-GB" sz="1200" dirty="0"/>
              <a:t>READ BXMOV A, AX</a:t>
            </a:r>
          </a:p>
          <a:p>
            <a:pPr algn="l"/>
            <a:r>
              <a:rPr lang="en-GB" sz="1200" dirty="0"/>
              <a:t>MOV B, BX</a:t>
            </a:r>
          </a:p>
          <a:p>
            <a:pPr algn="l"/>
            <a:r>
              <a:rPr lang="en-GB" sz="1200" dirty="0"/>
              <a:t>ADD CX, AX, BX</a:t>
            </a:r>
          </a:p>
          <a:p>
            <a:pPr algn="l"/>
            <a:r>
              <a:rPr lang="en-GB" sz="1200" dirty="0"/>
              <a:t>MOV DX,E</a:t>
            </a:r>
          </a:p>
          <a:p>
            <a:pPr algn="l"/>
            <a:r>
              <a:rPr lang="en-GB" sz="1200" dirty="0"/>
              <a:t>MOV EX,F</a:t>
            </a:r>
          </a:p>
          <a:p>
            <a:pPr algn="l"/>
            <a:r>
              <a:rPr lang="en-GB" sz="1200" dirty="0"/>
              <a:t>X:</a:t>
            </a:r>
          </a:p>
          <a:p>
            <a:pPr algn="l"/>
            <a:r>
              <a:rPr lang="en-GB" sz="1200" dirty="0"/>
              <a:t>IF CX GT DX THEN</a:t>
            </a:r>
          </a:p>
          <a:p>
            <a:pPr algn="l"/>
            <a:r>
              <a:rPr lang="en-GB" sz="1200" dirty="0"/>
              <a:t>	</a:t>
            </a:r>
            <a:r>
              <a:rPr lang="en-GB" sz="1200" dirty="0">
                <a:solidFill>
                  <a:srgbClr val="FF0000"/>
                </a:solidFill>
              </a:rPr>
              <a:t>PRINT CX</a:t>
            </a:r>
          </a:p>
          <a:p>
            <a:pPr algn="l"/>
            <a:r>
              <a:rPr lang="en-GB" sz="1200" dirty="0"/>
              <a:t>	SUB CX,CX,EX</a:t>
            </a:r>
          </a:p>
          <a:p>
            <a:pPr algn="l"/>
            <a:r>
              <a:rPr lang="en-GB" sz="1200" dirty="0"/>
              <a:t>                           JUMP X</a:t>
            </a:r>
          </a:p>
          <a:p>
            <a:pPr algn="l"/>
            <a:r>
              <a:rPr lang="en-GB" sz="1200" dirty="0"/>
              <a:t>ELSE</a:t>
            </a:r>
          </a:p>
          <a:p>
            <a:pPr algn="l"/>
            <a:r>
              <a:rPr lang="en-GB" sz="1200" dirty="0"/>
              <a:t>	MOV C[0], CX</a:t>
            </a:r>
          </a:p>
          <a:p>
            <a:pPr algn="l"/>
            <a:r>
              <a:rPr lang="en-GB" sz="1200" dirty="0"/>
              <a:t>ENDIF</a:t>
            </a:r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586650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1140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311815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9 PRINT CX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743314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EB8A046B-09E0-0847-B61D-002A7A1D5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00235"/>
              </p:ext>
            </p:extLst>
          </p:nvPr>
        </p:nvGraphicFramePr>
        <p:xfrm>
          <a:off x="242551" y="1633472"/>
          <a:ext cx="4535514" cy="40401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559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616313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708876"/>
                  </a:ext>
                </a:extLst>
              </a:tr>
            </a:tbl>
          </a:graphicData>
        </a:graphic>
      </p:graphicFrame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xmlns="" id="{53F0DF40-B37F-FA43-A20D-A3D75ECB09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28886"/>
              </p:ext>
            </p:extLst>
          </p:nvPr>
        </p:nvGraphicFramePr>
        <p:xfrm>
          <a:off x="8113689" y="2975020"/>
          <a:ext cx="3684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AA6E247-BC03-D644-AB83-64C0BBA2FD18}"/>
              </a:ext>
            </a:extLst>
          </p:cNvPr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C01A8A04-8C01-9F42-AF4E-392785CD2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32334"/>
              </p:ext>
            </p:extLst>
          </p:nvPr>
        </p:nvGraphicFramePr>
        <p:xfrm>
          <a:off x="8113688" y="4276517"/>
          <a:ext cx="38879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5109257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3DAA6E6-BD7E-3247-985E-B5BE7D780501}"/>
              </a:ext>
            </a:extLst>
          </p:cNvPr>
          <p:cNvSpPr/>
          <p:nvPr/>
        </p:nvSpPr>
        <p:spPr>
          <a:xfrm>
            <a:off x="8113688" y="382673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451387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GB" sz="1200" dirty="0"/>
              <a:t>DATA B</a:t>
            </a:r>
          </a:p>
          <a:p>
            <a:pPr algn="l"/>
            <a:r>
              <a:rPr lang="en-GB" sz="1200" dirty="0"/>
              <a:t>DATA A</a:t>
            </a:r>
          </a:p>
          <a:p>
            <a:pPr algn="l"/>
            <a:r>
              <a:rPr lang="en-GB" sz="1200" dirty="0"/>
              <a:t>DATA C[4]</a:t>
            </a:r>
          </a:p>
          <a:p>
            <a:pPr algn="l"/>
            <a:r>
              <a:rPr lang="en-GB" sz="1200" dirty="0"/>
              <a:t>DATA D</a:t>
            </a:r>
          </a:p>
          <a:p>
            <a:pPr algn="l"/>
            <a:r>
              <a:rPr lang="en-GB" sz="1200" dirty="0"/>
              <a:t>CONST E = 0</a:t>
            </a:r>
          </a:p>
          <a:p>
            <a:pPr algn="l"/>
            <a:r>
              <a:rPr lang="en-GB" sz="1200" dirty="0"/>
              <a:t>CONST F = 1</a:t>
            </a:r>
          </a:p>
          <a:p>
            <a:pPr algn="l"/>
            <a:r>
              <a:rPr lang="en-GB" sz="1200" dirty="0"/>
              <a:t>START:</a:t>
            </a:r>
          </a:p>
          <a:p>
            <a:pPr algn="l"/>
            <a:r>
              <a:rPr lang="en-GB" sz="1200" dirty="0"/>
              <a:t>READ AX</a:t>
            </a:r>
          </a:p>
          <a:p>
            <a:pPr algn="l"/>
            <a:r>
              <a:rPr lang="en-GB" sz="1200" dirty="0"/>
              <a:t>READ BXMOV A, AX</a:t>
            </a:r>
          </a:p>
          <a:p>
            <a:pPr algn="l"/>
            <a:r>
              <a:rPr lang="en-GB" sz="1200" dirty="0"/>
              <a:t>MOV B, BX</a:t>
            </a:r>
          </a:p>
          <a:p>
            <a:pPr algn="l"/>
            <a:r>
              <a:rPr lang="en-GB" sz="1200" dirty="0"/>
              <a:t>ADD CX, AX, BX</a:t>
            </a:r>
          </a:p>
          <a:p>
            <a:pPr algn="l"/>
            <a:r>
              <a:rPr lang="en-GB" sz="1200" dirty="0"/>
              <a:t>MOV DX,E</a:t>
            </a:r>
          </a:p>
          <a:p>
            <a:pPr algn="l"/>
            <a:r>
              <a:rPr lang="en-GB" sz="1200" dirty="0"/>
              <a:t>MOV EX,F</a:t>
            </a:r>
          </a:p>
          <a:p>
            <a:pPr algn="l"/>
            <a:r>
              <a:rPr lang="en-GB" sz="1200" dirty="0"/>
              <a:t>X:</a:t>
            </a:r>
          </a:p>
          <a:p>
            <a:pPr algn="l"/>
            <a:r>
              <a:rPr lang="en-GB" sz="1200" dirty="0"/>
              <a:t>IF CX GT DX THEN</a:t>
            </a:r>
          </a:p>
          <a:p>
            <a:pPr algn="l"/>
            <a:r>
              <a:rPr lang="en-GB" sz="1200" dirty="0"/>
              <a:t>	PRINT CX</a:t>
            </a:r>
          </a:p>
          <a:p>
            <a:pPr algn="l"/>
            <a:r>
              <a:rPr lang="en-GB" sz="1200" dirty="0"/>
              <a:t>	</a:t>
            </a:r>
            <a:r>
              <a:rPr lang="en-GB" sz="1200" dirty="0">
                <a:solidFill>
                  <a:srgbClr val="FF0000"/>
                </a:solidFill>
              </a:rPr>
              <a:t>SUB CX,CX,EX</a:t>
            </a:r>
          </a:p>
          <a:p>
            <a:pPr algn="l"/>
            <a:r>
              <a:rPr lang="en-GB" sz="1200" dirty="0"/>
              <a:t>                           JUMP X</a:t>
            </a:r>
          </a:p>
          <a:p>
            <a:pPr algn="l"/>
            <a:r>
              <a:rPr lang="en-GB" sz="1200" dirty="0"/>
              <a:t>ELSE</a:t>
            </a:r>
          </a:p>
          <a:p>
            <a:pPr algn="l"/>
            <a:r>
              <a:rPr lang="en-GB" sz="1200" dirty="0"/>
              <a:t>	MOV C[0], CX</a:t>
            </a:r>
          </a:p>
          <a:p>
            <a:pPr algn="l"/>
            <a:r>
              <a:rPr lang="en-GB" sz="1200" dirty="0"/>
              <a:t>ENDIF</a:t>
            </a:r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03804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203915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10 SUB CX,CX,EX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2183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EB8A046B-09E0-0847-B61D-002A7A1D5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843448"/>
              </p:ext>
            </p:extLst>
          </p:nvPr>
        </p:nvGraphicFramePr>
        <p:xfrm>
          <a:off x="242551" y="1633472"/>
          <a:ext cx="4535514" cy="4417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559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616313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70887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361007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xmlns="" id="{06D57251-D3CD-8442-AC67-0C42557471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28886"/>
              </p:ext>
            </p:extLst>
          </p:nvPr>
        </p:nvGraphicFramePr>
        <p:xfrm>
          <a:off x="8113689" y="2975020"/>
          <a:ext cx="3684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2167C29-439A-0E46-9D4D-0AF107C529EB}"/>
              </a:ext>
            </a:extLst>
          </p:cNvPr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F8A2251B-CF70-B241-AA50-D889910F0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32334"/>
              </p:ext>
            </p:extLst>
          </p:nvPr>
        </p:nvGraphicFramePr>
        <p:xfrm>
          <a:off x="8113688" y="4276517"/>
          <a:ext cx="38879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5109257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7F823A8-F4ED-5E48-8453-EB7461DCB4ED}"/>
              </a:ext>
            </a:extLst>
          </p:cNvPr>
          <p:cNvSpPr/>
          <p:nvPr/>
        </p:nvSpPr>
        <p:spPr>
          <a:xfrm>
            <a:off x="8113688" y="382673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3957480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GB" sz="1200" dirty="0"/>
              <a:t>DATA B</a:t>
            </a:r>
          </a:p>
          <a:p>
            <a:pPr algn="l"/>
            <a:r>
              <a:rPr lang="en-GB" sz="1200" dirty="0"/>
              <a:t>DATA A</a:t>
            </a:r>
          </a:p>
          <a:p>
            <a:pPr algn="l"/>
            <a:r>
              <a:rPr lang="en-GB" sz="1200" dirty="0"/>
              <a:t>DATA C[4]</a:t>
            </a:r>
          </a:p>
          <a:p>
            <a:pPr algn="l"/>
            <a:r>
              <a:rPr lang="en-GB" sz="1200" dirty="0"/>
              <a:t>DATA D</a:t>
            </a:r>
          </a:p>
          <a:p>
            <a:pPr algn="l"/>
            <a:r>
              <a:rPr lang="en-GB" sz="1200" dirty="0"/>
              <a:t>CONST E = 0</a:t>
            </a:r>
          </a:p>
          <a:p>
            <a:pPr algn="l"/>
            <a:r>
              <a:rPr lang="en-GB" sz="1200" dirty="0"/>
              <a:t>CONST F = 1</a:t>
            </a:r>
          </a:p>
          <a:p>
            <a:pPr algn="l"/>
            <a:r>
              <a:rPr lang="en-GB" sz="1200" dirty="0"/>
              <a:t>START:</a:t>
            </a:r>
          </a:p>
          <a:p>
            <a:pPr algn="l"/>
            <a:r>
              <a:rPr lang="en-GB" sz="1200" dirty="0"/>
              <a:t>READ AX</a:t>
            </a:r>
          </a:p>
          <a:p>
            <a:pPr algn="l"/>
            <a:r>
              <a:rPr lang="en-GB" sz="1200" dirty="0"/>
              <a:t>READ BXMOV A, AX</a:t>
            </a:r>
          </a:p>
          <a:p>
            <a:pPr algn="l"/>
            <a:r>
              <a:rPr lang="en-GB" sz="1200" dirty="0"/>
              <a:t>MOV B, BX</a:t>
            </a:r>
          </a:p>
          <a:p>
            <a:pPr algn="l"/>
            <a:r>
              <a:rPr lang="en-GB" sz="1200" dirty="0"/>
              <a:t>ADD CX, AX, BX</a:t>
            </a:r>
          </a:p>
          <a:p>
            <a:pPr algn="l"/>
            <a:r>
              <a:rPr lang="en-GB" sz="1200" dirty="0"/>
              <a:t>MOV DX,E</a:t>
            </a:r>
          </a:p>
          <a:p>
            <a:pPr algn="l"/>
            <a:r>
              <a:rPr lang="en-GB" sz="1200" dirty="0"/>
              <a:t>MOV EX,F</a:t>
            </a:r>
          </a:p>
          <a:p>
            <a:pPr algn="l"/>
            <a:r>
              <a:rPr lang="en-GB" sz="1200" dirty="0"/>
              <a:t>X:</a:t>
            </a:r>
          </a:p>
          <a:p>
            <a:pPr algn="l"/>
            <a:r>
              <a:rPr lang="en-GB" sz="1200" dirty="0"/>
              <a:t>IF CX GT DX THEN</a:t>
            </a:r>
          </a:p>
          <a:p>
            <a:pPr algn="l"/>
            <a:r>
              <a:rPr lang="en-GB" sz="1200" dirty="0"/>
              <a:t>	PRINT CX</a:t>
            </a:r>
          </a:p>
          <a:p>
            <a:pPr algn="l"/>
            <a:r>
              <a:rPr lang="en-GB" sz="1200" dirty="0"/>
              <a:t>	SUB CX,CX,EX</a:t>
            </a:r>
          </a:p>
          <a:p>
            <a:pPr algn="l"/>
            <a:r>
              <a:rPr lang="en-GB" sz="1200" dirty="0"/>
              <a:t>                           </a:t>
            </a:r>
            <a:r>
              <a:rPr lang="en-GB" sz="1200" dirty="0">
                <a:solidFill>
                  <a:srgbClr val="FF0000"/>
                </a:solidFill>
              </a:rPr>
              <a:t>JUMP X</a:t>
            </a:r>
          </a:p>
          <a:p>
            <a:pPr algn="l"/>
            <a:r>
              <a:rPr lang="en-GB" sz="1200" dirty="0"/>
              <a:t>ELSE</a:t>
            </a:r>
          </a:p>
          <a:p>
            <a:pPr algn="l"/>
            <a:r>
              <a:rPr lang="en-GB" sz="1200" dirty="0"/>
              <a:t>	MOV C[0], CX</a:t>
            </a:r>
          </a:p>
          <a:p>
            <a:pPr algn="l"/>
            <a:r>
              <a:rPr lang="en-GB" sz="1200" dirty="0"/>
              <a:t>ENDIF</a:t>
            </a:r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7138274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668885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IFEND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11. JMP 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01390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211650" y="4945486"/>
            <a:ext cx="2811888" cy="1442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As we reached if end we will keep a block named </a:t>
            </a:r>
            <a:r>
              <a:rPr lang="en-GB" dirty="0" err="1"/>
              <a:t>ifend</a:t>
            </a:r>
            <a:r>
              <a:rPr lang="en-GB" dirty="0"/>
              <a:t> and its address.</a:t>
            </a:r>
          </a:p>
          <a:p>
            <a:r>
              <a:rPr lang="en-GB" dirty="0"/>
              <a:t>In the next step we will fill the * places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1F1D31D4-90D5-D944-B2A3-4B234CC37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68203"/>
              </p:ext>
            </p:extLst>
          </p:nvPr>
        </p:nvGraphicFramePr>
        <p:xfrm>
          <a:off x="242551" y="1633472"/>
          <a:ext cx="4535514" cy="4795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559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616313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70887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361007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8273170"/>
                  </a:ext>
                </a:extLst>
              </a:tr>
            </a:tbl>
          </a:graphicData>
        </a:graphic>
      </p:graphicFrame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xmlns="" id="{3A1BA9EB-8D4B-5640-911C-59C952BCBA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28886"/>
              </p:ext>
            </p:extLst>
          </p:nvPr>
        </p:nvGraphicFramePr>
        <p:xfrm>
          <a:off x="8113689" y="2975020"/>
          <a:ext cx="3684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D866DEE-E778-1541-A31B-22D79DF0B04B}"/>
              </a:ext>
            </a:extLst>
          </p:cNvPr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6CD35C22-13DA-8448-B7B5-B49F5E8A6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32334"/>
              </p:ext>
            </p:extLst>
          </p:nvPr>
        </p:nvGraphicFramePr>
        <p:xfrm>
          <a:off x="8113688" y="4276517"/>
          <a:ext cx="38879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5109257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2596F2D-2F37-6544-99A3-BCE6564148C3}"/>
              </a:ext>
            </a:extLst>
          </p:cNvPr>
          <p:cNvSpPr/>
          <p:nvPr/>
        </p:nvSpPr>
        <p:spPr>
          <a:xfrm>
            <a:off x="8113688" y="382673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281911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346195"/>
              </p:ext>
            </p:extLst>
          </p:nvPr>
        </p:nvGraphicFramePr>
        <p:xfrm>
          <a:off x="8113690" y="3186878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90" y="279471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902147"/>
              </p:ext>
            </p:extLst>
          </p:nvPr>
        </p:nvGraphicFramePr>
        <p:xfrm>
          <a:off x="8100811" y="4821349"/>
          <a:ext cx="3887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90" y="442818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71961"/>
              </p:ext>
            </p:extLst>
          </p:nvPr>
        </p:nvGraphicFramePr>
        <p:xfrm>
          <a:off x="242551" y="1848119"/>
          <a:ext cx="6686281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551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51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51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51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51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5518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5518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70297"/>
              </p:ext>
            </p:extLst>
          </p:nvPr>
        </p:nvGraphicFramePr>
        <p:xfrm>
          <a:off x="8113689" y="1196184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90" y="80922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6224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DATA 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453165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893511"/>
              </p:ext>
            </p:extLst>
          </p:nvPr>
        </p:nvGraphicFramePr>
        <p:xfrm>
          <a:off x="4258076" y="798492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310666" y="435736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val="2777738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GB" sz="1200" dirty="0"/>
              <a:t>DATA B</a:t>
            </a:r>
          </a:p>
          <a:p>
            <a:pPr algn="l"/>
            <a:r>
              <a:rPr lang="en-GB" sz="1200" dirty="0"/>
              <a:t>DATA A</a:t>
            </a:r>
          </a:p>
          <a:p>
            <a:pPr algn="l"/>
            <a:r>
              <a:rPr lang="en-GB" sz="1200" dirty="0"/>
              <a:t>DATA C[4]</a:t>
            </a:r>
          </a:p>
          <a:p>
            <a:pPr algn="l"/>
            <a:r>
              <a:rPr lang="en-GB" sz="1200" dirty="0"/>
              <a:t>DATA D</a:t>
            </a:r>
          </a:p>
          <a:p>
            <a:pPr algn="l"/>
            <a:r>
              <a:rPr lang="en-GB" sz="1200" dirty="0"/>
              <a:t>CONST E = 0</a:t>
            </a:r>
          </a:p>
          <a:p>
            <a:pPr algn="l"/>
            <a:r>
              <a:rPr lang="en-GB" sz="1200" dirty="0"/>
              <a:t>CONST F = 1</a:t>
            </a:r>
          </a:p>
          <a:p>
            <a:pPr algn="l"/>
            <a:r>
              <a:rPr lang="en-GB" sz="1200" dirty="0"/>
              <a:t>START:</a:t>
            </a:r>
          </a:p>
          <a:p>
            <a:pPr algn="l"/>
            <a:r>
              <a:rPr lang="en-GB" sz="1200" dirty="0"/>
              <a:t>READ AX</a:t>
            </a:r>
          </a:p>
          <a:p>
            <a:pPr algn="l"/>
            <a:r>
              <a:rPr lang="en-GB" sz="1200" dirty="0"/>
              <a:t>READ BX</a:t>
            </a:r>
          </a:p>
          <a:p>
            <a:pPr algn="l"/>
            <a:r>
              <a:rPr lang="en-GB" sz="1200" dirty="0"/>
              <a:t>MOV A, AX</a:t>
            </a:r>
          </a:p>
          <a:p>
            <a:pPr algn="l"/>
            <a:r>
              <a:rPr lang="en-GB" sz="1200" dirty="0"/>
              <a:t>MOV B, BX</a:t>
            </a:r>
          </a:p>
          <a:p>
            <a:pPr algn="l"/>
            <a:r>
              <a:rPr lang="en-GB" sz="1200" dirty="0"/>
              <a:t>ADD CX, AX, BX</a:t>
            </a:r>
          </a:p>
          <a:p>
            <a:pPr algn="l"/>
            <a:r>
              <a:rPr lang="en-GB" sz="1200" dirty="0"/>
              <a:t>MOV DX,E</a:t>
            </a:r>
          </a:p>
          <a:p>
            <a:pPr algn="l"/>
            <a:r>
              <a:rPr lang="en-GB" sz="1200" dirty="0"/>
              <a:t>MOV EX,F</a:t>
            </a:r>
          </a:p>
          <a:p>
            <a:pPr algn="l"/>
            <a:r>
              <a:rPr lang="en-GB" sz="1200" dirty="0"/>
              <a:t>X:</a:t>
            </a:r>
          </a:p>
          <a:p>
            <a:pPr algn="l"/>
            <a:r>
              <a:rPr lang="en-GB" sz="1200" dirty="0"/>
              <a:t>IF CX GT DX THEN</a:t>
            </a:r>
          </a:p>
          <a:p>
            <a:pPr algn="l"/>
            <a:r>
              <a:rPr lang="en-GB" sz="1200" dirty="0"/>
              <a:t>	PRINT CX</a:t>
            </a:r>
          </a:p>
          <a:p>
            <a:pPr algn="l"/>
            <a:r>
              <a:rPr lang="en-GB" sz="1200" dirty="0"/>
              <a:t>	SUB CX,CX,EX</a:t>
            </a:r>
          </a:p>
          <a:p>
            <a:pPr algn="l"/>
            <a:r>
              <a:rPr lang="en-GB" sz="1200" dirty="0"/>
              <a:t>                           JUMP X</a:t>
            </a:r>
          </a:p>
          <a:p>
            <a:pPr algn="l"/>
            <a:r>
              <a:rPr lang="en-GB" sz="1200" dirty="0">
                <a:solidFill>
                  <a:srgbClr val="FF0000"/>
                </a:solidFill>
              </a:rPr>
              <a:t>ELSE</a:t>
            </a:r>
          </a:p>
          <a:p>
            <a:pPr algn="l"/>
            <a:r>
              <a:rPr lang="en-GB" sz="1200" dirty="0"/>
              <a:t>	MOV C[0], CX</a:t>
            </a:r>
          </a:p>
          <a:p>
            <a:pPr algn="l"/>
            <a:r>
              <a:rPr lang="en-GB" sz="1200" dirty="0"/>
              <a:t>ENDIF</a:t>
            </a:r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0536510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207330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12. ELSE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31235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trike="sngStrik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211650" y="4945486"/>
            <a:ext cx="2811888" cy="1442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As we reached else, we can pop the stack to know nearest if and mark the * as (ELSE+1)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1F1D31D4-90D5-D944-B2A3-4B234CC37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62533"/>
              </p:ext>
            </p:extLst>
          </p:nvPr>
        </p:nvGraphicFramePr>
        <p:xfrm>
          <a:off x="242551" y="1633472"/>
          <a:ext cx="4535514" cy="517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559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616313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70887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361007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827317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08565"/>
                  </a:ext>
                </a:extLst>
              </a:tr>
            </a:tbl>
          </a:graphicData>
        </a:graphic>
      </p:graphicFrame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xmlns="" id="{7F61FA5A-A256-2547-B16D-D40EE03ED3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28886"/>
              </p:ext>
            </p:extLst>
          </p:nvPr>
        </p:nvGraphicFramePr>
        <p:xfrm>
          <a:off x="8113689" y="2975020"/>
          <a:ext cx="3684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54782B4-4883-3041-82B3-99E5EE717F94}"/>
              </a:ext>
            </a:extLst>
          </p:cNvPr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995C3151-535E-F24E-9627-E6A92A81A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32334"/>
              </p:ext>
            </p:extLst>
          </p:nvPr>
        </p:nvGraphicFramePr>
        <p:xfrm>
          <a:off x="8113688" y="4276517"/>
          <a:ext cx="38879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5109257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23A07AA-B76F-8E45-AC69-F75C4B899CE6}"/>
              </a:ext>
            </a:extLst>
          </p:cNvPr>
          <p:cNvSpPr/>
          <p:nvPr/>
        </p:nvSpPr>
        <p:spPr>
          <a:xfrm>
            <a:off x="8113688" y="382673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639027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GB" sz="1200" dirty="0"/>
              <a:t>DATA B</a:t>
            </a:r>
          </a:p>
          <a:p>
            <a:pPr algn="l"/>
            <a:r>
              <a:rPr lang="en-GB" sz="1200" dirty="0"/>
              <a:t>DATA A</a:t>
            </a:r>
          </a:p>
          <a:p>
            <a:pPr algn="l"/>
            <a:r>
              <a:rPr lang="en-GB" sz="1200" dirty="0"/>
              <a:t>DATA C[4]</a:t>
            </a:r>
          </a:p>
          <a:p>
            <a:pPr algn="l"/>
            <a:r>
              <a:rPr lang="en-GB" sz="1200" dirty="0"/>
              <a:t>DATA D</a:t>
            </a:r>
          </a:p>
          <a:p>
            <a:pPr algn="l"/>
            <a:r>
              <a:rPr lang="en-GB" sz="1200" dirty="0"/>
              <a:t>CONST E = 0</a:t>
            </a:r>
          </a:p>
          <a:p>
            <a:pPr algn="l"/>
            <a:r>
              <a:rPr lang="en-GB" sz="1200" dirty="0"/>
              <a:t>CONST F = 1</a:t>
            </a:r>
          </a:p>
          <a:p>
            <a:pPr algn="l"/>
            <a:r>
              <a:rPr lang="en-GB" sz="1200" dirty="0"/>
              <a:t>START:</a:t>
            </a:r>
          </a:p>
          <a:p>
            <a:pPr algn="l"/>
            <a:r>
              <a:rPr lang="en-GB" sz="1200" dirty="0"/>
              <a:t>READ AX</a:t>
            </a:r>
          </a:p>
          <a:p>
            <a:pPr algn="l"/>
            <a:r>
              <a:rPr lang="en-GB" sz="1200" dirty="0"/>
              <a:t>READ BX</a:t>
            </a:r>
          </a:p>
          <a:p>
            <a:pPr algn="l"/>
            <a:r>
              <a:rPr lang="en-GB" sz="1200" dirty="0"/>
              <a:t>MOV A, AX</a:t>
            </a:r>
          </a:p>
          <a:p>
            <a:pPr algn="l"/>
            <a:r>
              <a:rPr lang="en-GB" sz="1200" dirty="0"/>
              <a:t>MOV B, BX</a:t>
            </a:r>
          </a:p>
          <a:p>
            <a:pPr algn="l"/>
            <a:r>
              <a:rPr lang="en-GB" sz="1200" dirty="0"/>
              <a:t>ADD CX, AX, BX</a:t>
            </a:r>
          </a:p>
          <a:p>
            <a:pPr algn="l"/>
            <a:r>
              <a:rPr lang="en-GB" sz="1200" dirty="0"/>
              <a:t>MOV DX,E</a:t>
            </a:r>
          </a:p>
          <a:p>
            <a:pPr algn="l"/>
            <a:r>
              <a:rPr lang="en-GB" sz="1200" dirty="0"/>
              <a:t>MOV EX,F</a:t>
            </a:r>
          </a:p>
          <a:p>
            <a:pPr algn="l"/>
            <a:r>
              <a:rPr lang="en-GB" sz="1200" dirty="0"/>
              <a:t>X:</a:t>
            </a:r>
          </a:p>
          <a:p>
            <a:pPr algn="l"/>
            <a:r>
              <a:rPr lang="en-GB" sz="1200" dirty="0"/>
              <a:t>IF CX GT DX THEN</a:t>
            </a:r>
          </a:p>
          <a:p>
            <a:pPr algn="l"/>
            <a:r>
              <a:rPr lang="en-GB" sz="1200" dirty="0"/>
              <a:t>	PRINT CX</a:t>
            </a:r>
          </a:p>
          <a:p>
            <a:pPr algn="l"/>
            <a:r>
              <a:rPr lang="en-GB" sz="1200" dirty="0"/>
              <a:t>	SUB CX,CX,EX</a:t>
            </a:r>
          </a:p>
          <a:p>
            <a:pPr algn="l"/>
            <a:r>
              <a:rPr lang="en-GB" sz="1200" dirty="0"/>
              <a:t>                           JUMP X</a:t>
            </a:r>
          </a:p>
          <a:p>
            <a:pPr algn="l"/>
            <a:r>
              <a:rPr lang="en-GB" sz="1200" dirty="0"/>
              <a:t>ELSE</a:t>
            </a:r>
          </a:p>
          <a:p>
            <a:pPr algn="l"/>
            <a:r>
              <a:rPr lang="en-GB" sz="1200" dirty="0"/>
              <a:t>	</a:t>
            </a:r>
            <a:r>
              <a:rPr lang="en-GB" sz="1200" dirty="0">
                <a:solidFill>
                  <a:srgbClr val="FF0000"/>
                </a:solidFill>
              </a:rPr>
              <a:t>MOV C[0], CX</a:t>
            </a:r>
          </a:p>
          <a:p>
            <a:pPr algn="l"/>
            <a:r>
              <a:rPr lang="en-GB" sz="1200" dirty="0"/>
              <a:t>ENDIF</a:t>
            </a:r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944770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6989" y="161232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13. MOV C[0], CX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681435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067702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1F1D31D4-90D5-D944-B2A3-4B234CC37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918477"/>
              </p:ext>
            </p:extLst>
          </p:nvPr>
        </p:nvGraphicFramePr>
        <p:xfrm>
          <a:off x="242551" y="1103147"/>
          <a:ext cx="4535514" cy="55512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559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616313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70887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361007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827317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0856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3181070"/>
                  </a:ext>
                </a:extLst>
              </a:tr>
            </a:tbl>
          </a:graphicData>
        </a:graphic>
      </p:graphicFrame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xmlns="" id="{FA6E5D44-715B-4C49-92B6-AB284CE8A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28886"/>
              </p:ext>
            </p:extLst>
          </p:nvPr>
        </p:nvGraphicFramePr>
        <p:xfrm>
          <a:off x="8113689" y="2975020"/>
          <a:ext cx="3684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0DB0659-537F-6B4F-B8C0-275F17DC7E0C}"/>
              </a:ext>
            </a:extLst>
          </p:cNvPr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691A8B32-69E4-294D-A78B-485E29603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32334"/>
              </p:ext>
            </p:extLst>
          </p:nvPr>
        </p:nvGraphicFramePr>
        <p:xfrm>
          <a:off x="8113688" y="4276517"/>
          <a:ext cx="38879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5109257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6D3A221-B88C-D44D-9363-215EB72A119F}"/>
              </a:ext>
            </a:extLst>
          </p:cNvPr>
          <p:cNvSpPr/>
          <p:nvPr/>
        </p:nvSpPr>
        <p:spPr>
          <a:xfrm>
            <a:off x="8113688" y="382673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23258243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GB" sz="1200" dirty="0"/>
              <a:t>DATA B</a:t>
            </a:r>
          </a:p>
          <a:p>
            <a:pPr algn="l"/>
            <a:r>
              <a:rPr lang="en-GB" sz="1200" dirty="0"/>
              <a:t>DATA A</a:t>
            </a:r>
          </a:p>
          <a:p>
            <a:pPr algn="l"/>
            <a:r>
              <a:rPr lang="en-GB" sz="1200" dirty="0"/>
              <a:t>DATA C[4]</a:t>
            </a:r>
          </a:p>
          <a:p>
            <a:pPr algn="l"/>
            <a:r>
              <a:rPr lang="en-GB" sz="1200" dirty="0"/>
              <a:t>DATA D</a:t>
            </a:r>
          </a:p>
          <a:p>
            <a:pPr algn="l"/>
            <a:r>
              <a:rPr lang="en-GB" sz="1200" dirty="0"/>
              <a:t>CONST E = 0</a:t>
            </a:r>
          </a:p>
          <a:p>
            <a:pPr algn="l"/>
            <a:r>
              <a:rPr lang="en-GB" sz="1200" dirty="0"/>
              <a:t>CONST F = 1</a:t>
            </a:r>
          </a:p>
          <a:p>
            <a:pPr algn="l"/>
            <a:r>
              <a:rPr lang="en-GB" sz="1200" dirty="0"/>
              <a:t>START:</a:t>
            </a:r>
          </a:p>
          <a:p>
            <a:pPr algn="l"/>
            <a:r>
              <a:rPr lang="en-GB" sz="1200" dirty="0"/>
              <a:t>READ AX</a:t>
            </a:r>
          </a:p>
          <a:p>
            <a:pPr algn="l"/>
            <a:r>
              <a:rPr lang="en-GB" sz="1200" dirty="0"/>
              <a:t>READ BX</a:t>
            </a:r>
          </a:p>
          <a:p>
            <a:pPr algn="l"/>
            <a:r>
              <a:rPr lang="en-GB" sz="1200" dirty="0"/>
              <a:t>MOV A, AX</a:t>
            </a:r>
          </a:p>
          <a:p>
            <a:pPr algn="l"/>
            <a:r>
              <a:rPr lang="en-GB" sz="1200" dirty="0"/>
              <a:t>MOV B, BX</a:t>
            </a:r>
          </a:p>
          <a:p>
            <a:pPr algn="l"/>
            <a:r>
              <a:rPr lang="en-GB" sz="1200" dirty="0"/>
              <a:t>ADD CX, AX, BX</a:t>
            </a:r>
          </a:p>
          <a:p>
            <a:pPr algn="l"/>
            <a:r>
              <a:rPr lang="en-GB" sz="1200" dirty="0"/>
              <a:t>MOV DX,E</a:t>
            </a:r>
          </a:p>
          <a:p>
            <a:pPr algn="l"/>
            <a:r>
              <a:rPr lang="en-GB" sz="1200" dirty="0"/>
              <a:t>MOV EX,F</a:t>
            </a:r>
          </a:p>
          <a:p>
            <a:pPr algn="l"/>
            <a:r>
              <a:rPr lang="en-GB" sz="1200" dirty="0"/>
              <a:t>X:</a:t>
            </a:r>
          </a:p>
          <a:p>
            <a:pPr algn="l"/>
            <a:r>
              <a:rPr lang="en-GB" sz="1200" dirty="0"/>
              <a:t>IF CX GT DX THEN</a:t>
            </a:r>
          </a:p>
          <a:p>
            <a:pPr algn="l"/>
            <a:r>
              <a:rPr lang="en-GB" sz="1200" dirty="0"/>
              <a:t>	PRINT CX</a:t>
            </a:r>
          </a:p>
          <a:p>
            <a:pPr algn="l"/>
            <a:r>
              <a:rPr lang="en-GB" sz="1200" dirty="0"/>
              <a:t>	SUB CX,CX,EX</a:t>
            </a:r>
          </a:p>
          <a:p>
            <a:pPr algn="l"/>
            <a:r>
              <a:rPr lang="en-GB" sz="1200" dirty="0"/>
              <a:t>                           JUMP X</a:t>
            </a:r>
          </a:p>
          <a:p>
            <a:pPr algn="l"/>
            <a:r>
              <a:rPr lang="en-GB" sz="1200" dirty="0"/>
              <a:t>ELSE</a:t>
            </a:r>
          </a:p>
          <a:p>
            <a:pPr algn="l"/>
            <a:r>
              <a:rPr lang="en-GB" sz="1200" dirty="0"/>
              <a:t>	MOV C[0], CX</a:t>
            </a:r>
          </a:p>
          <a:p>
            <a:pPr algn="l"/>
            <a:r>
              <a:rPr lang="en-GB" sz="1200" dirty="0">
                <a:solidFill>
                  <a:srgbClr val="FF0000"/>
                </a:solidFill>
              </a:rPr>
              <a:t>ENDIF</a:t>
            </a:r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198779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962" y="176013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14. ENDIF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681435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823606"/>
              </p:ext>
            </p:extLst>
          </p:nvPr>
        </p:nvGraphicFramePr>
        <p:xfrm>
          <a:off x="5267458" y="2210038"/>
          <a:ext cx="81724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1F1D31D4-90D5-D944-B2A3-4B234CC37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954441"/>
              </p:ext>
            </p:extLst>
          </p:nvPr>
        </p:nvGraphicFramePr>
        <p:xfrm>
          <a:off x="242551" y="1103147"/>
          <a:ext cx="4535514" cy="5760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559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18267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906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4906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4906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4906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4906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4906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4906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6163131"/>
                  </a:ext>
                </a:extLst>
              </a:tr>
              <a:tr h="364906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4906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708876"/>
                  </a:ext>
                </a:extLst>
              </a:tr>
              <a:tr h="364906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3610072"/>
                  </a:ext>
                </a:extLst>
              </a:tr>
              <a:tr h="364906"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8273170"/>
                  </a:ext>
                </a:extLst>
              </a:tr>
              <a:tr h="364906"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08565"/>
                  </a:ext>
                </a:extLst>
              </a:tr>
              <a:tr h="364906"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3181070"/>
                  </a:ext>
                </a:extLst>
              </a:tr>
              <a:tr h="364906"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22800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BEB82B2-3E09-1241-9440-DEEFF9AE7F09}"/>
              </a:ext>
            </a:extLst>
          </p:cNvPr>
          <p:cNvSpPr txBox="1"/>
          <p:nvPr/>
        </p:nvSpPr>
        <p:spPr>
          <a:xfrm>
            <a:off x="5044967" y="3888828"/>
            <a:ext cx="2978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</a:t>
            </a:r>
            <a:r>
              <a:rPr lang="en-US" dirty="0" err="1"/>
              <a:t>endif</a:t>
            </a:r>
            <a:r>
              <a:rPr lang="en-US" dirty="0"/>
              <a:t> is reached, Pop the stack which will have the latest else address.</a:t>
            </a:r>
          </a:p>
          <a:p>
            <a:r>
              <a:rPr lang="en-US" dirty="0"/>
              <a:t>Write 14 at 12 address</a:t>
            </a: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xmlns="" id="{7A7F164E-A5C0-894C-8155-68103A49B1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28886"/>
              </p:ext>
            </p:extLst>
          </p:nvPr>
        </p:nvGraphicFramePr>
        <p:xfrm>
          <a:off x="8113689" y="2975020"/>
          <a:ext cx="3684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25134F5-2604-4D43-8FF6-9C32ECA54C9C}"/>
              </a:ext>
            </a:extLst>
          </p:cNvPr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86014482-1DC3-DD48-B38C-D1E2DCF99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32334"/>
              </p:ext>
            </p:extLst>
          </p:nvPr>
        </p:nvGraphicFramePr>
        <p:xfrm>
          <a:off x="8113688" y="4276517"/>
          <a:ext cx="38879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5109257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80214618-15FB-3E48-99E3-F78B69DE4CE3}"/>
              </a:ext>
            </a:extLst>
          </p:cNvPr>
          <p:cNvSpPr/>
          <p:nvPr/>
        </p:nvSpPr>
        <p:spPr>
          <a:xfrm>
            <a:off x="8113688" y="382673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9815614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PROGRAM ENDS HERE</a:t>
            </a:r>
          </a:p>
        </p:txBody>
      </p:sp>
    </p:spTree>
    <p:extLst>
      <p:ext uri="{BB962C8B-B14F-4D97-AF65-F5344CB8AC3E}">
        <p14:creationId xmlns:p14="http://schemas.microsoft.com/office/powerpoint/2010/main" val="371519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461" y="127912"/>
            <a:ext cx="9144000" cy="673008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GB" dirty="0"/>
              <a:t>DATA B</a:t>
            </a:r>
          </a:p>
          <a:p>
            <a:pPr algn="l"/>
            <a:r>
              <a:rPr lang="en-GB" dirty="0">
                <a:solidFill>
                  <a:srgbClr val="FF0000"/>
                </a:solidFill>
              </a:rPr>
              <a:t>DATA A</a:t>
            </a:r>
          </a:p>
          <a:p>
            <a:pPr algn="l"/>
            <a:r>
              <a:rPr lang="en-GB" dirty="0"/>
              <a:t>DATA C[4]</a:t>
            </a:r>
          </a:p>
          <a:p>
            <a:pPr algn="l"/>
            <a:r>
              <a:rPr lang="en-GB" dirty="0"/>
              <a:t>DATA D</a:t>
            </a:r>
          </a:p>
          <a:p>
            <a:pPr algn="l"/>
            <a:r>
              <a:rPr lang="en-GB" dirty="0"/>
              <a:t>CONST E = 0</a:t>
            </a:r>
          </a:p>
          <a:p>
            <a:pPr algn="l"/>
            <a:r>
              <a:rPr lang="en-GB" dirty="0"/>
              <a:t>CONST F = 1</a:t>
            </a:r>
          </a:p>
          <a:p>
            <a:pPr algn="l"/>
            <a:r>
              <a:rPr lang="en-GB" dirty="0"/>
              <a:t>START:</a:t>
            </a:r>
          </a:p>
          <a:p>
            <a:pPr algn="l"/>
            <a:r>
              <a:rPr lang="en-GB" dirty="0"/>
              <a:t>READ AX</a:t>
            </a:r>
          </a:p>
          <a:p>
            <a:pPr algn="l"/>
            <a:r>
              <a:rPr lang="en-GB" dirty="0"/>
              <a:t>READ </a:t>
            </a:r>
            <a:r>
              <a:rPr lang="en-GB" dirty="0" smtClean="0"/>
              <a:t>BX</a:t>
            </a:r>
          </a:p>
          <a:p>
            <a:pPr algn="l"/>
            <a:r>
              <a:rPr lang="en-GB" dirty="0" smtClean="0"/>
              <a:t>MOV </a:t>
            </a:r>
            <a:r>
              <a:rPr lang="en-GB" dirty="0"/>
              <a:t>A, AX</a:t>
            </a:r>
          </a:p>
          <a:p>
            <a:pPr algn="l"/>
            <a:r>
              <a:rPr lang="en-GB" dirty="0"/>
              <a:t>MOV B, BX</a:t>
            </a:r>
          </a:p>
          <a:p>
            <a:pPr algn="l"/>
            <a:r>
              <a:rPr lang="en-GB" dirty="0"/>
              <a:t>ADD CX, AX, BX</a:t>
            </a:r>
          </a:p>
          <a:p>
            <a:pPr algn="l"/>
            <a:r>
              <a:rPr lang="en-GB" dirty="0"/>
              <a:t>MOV DX,E</a:t>
            </a:r>
          </a:p>
          <a:p>
            <a:pPr algn="l"/>
            <a:r>
              <a:rPr lang="en-GB" dirty="0"/>
              <a:t>MOV EX,F</a:t>
            </a:r>
          </a:p>
          <a:p>
            <a:pPr algn="l"/>
            <a:r>
              <a:rPr lang="en-GB" dirty="0"/>
              <a:t>X:</a:t>
            </a:r>
          </a:p>
          <a:p>
            <a:pPr algn="l"/>
            <a:r>
              <a:rPr lang="en-GB" dirty="0"/>
              <a:t>IF CX GT DX THEN</a:t>
            </a:r>
          </a:p>
          <a:p>
            <a:pPr algn="l"/>
            <a:r>
              <a:rPr lang="en-GB" dirty="0"/>
              <a:t>	PRINT CX</a:t>
            </a:r>
          </a:p>
          <a:p>
            <a:pPr algn="l"/>
            <a:r>
              <a:rPr lang="en-GB" dirty="0"/>
              <a:t>	SUB CX,CX,EX</a:t>
            </a:r>
          </a:p>
          <a:p>
            <a:pPr algn="l"/>
            <a:r>
              <a:rPr lang="en-GB" dirty="0"/>
              <a:t>                           JUMP X</a:t>
            </a:r>
          </a:p>
          <a:p>
            <a:pPr algn="l"/>
            <a:r>
              <a:rPr lang="en-GB" dirty="0"/>
              <a:t>ELSE</a:t>
            </a:r>
          </a:p>
          <a:p>
            <a:pPr algn="l"/>
            <a:r>
              <a:rPr lang="en-GB" dirty="0"/>
              <a:t>	MOV C[0], CX</a:t>
            </a:r>
          </a:p>
          <a:p>
            <a:pPr algn="l"/>
            <a:r>
              <a:rPr lang="en-GB" dirty="0"/>
              <a:t>END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95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346195"/>
              </p:ext>
            </p:extLst>
          </p:nvPr>
        </p:nvGraphicFramePr>
        <p:xfrm>
          <a:off x="8113690" y="3186878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90" y="279471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150677"/>
              </p:ext>
            </p:extLst>
          </p:nvPr>
        </p:nvGraphicFramePr>
        <p:xfrm>
          <a:off x="8100811" y="4821349"/>
          <a:ext cx="3887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90" y="442818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609202"/>
              </p:ext>
            </p:extLst>
          </p:nvPr>
        </p:nvGraphicFramePr>
        <p:xfrm>
          <a:off x="242551" y="1994076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70297"/>
              </p:ext>
            </p:extLst>
          </p:nvPr>
        </p:nvGraphicFramePr>
        <p:xfrm>
          <a:off x="8113689" y="1196184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90" y="80922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6224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DATA 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620588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593101"/>
              </p:ext>
            </p:extLst>
          </p:nvPr>
        </p:nvGraphicFramePr>
        <p:xfrm>
          <a:off x="4193681" y="798492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246271" y="435736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val="246245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4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GB" dirty="0"/>
              <a:t>DATA B</a:t>
            </a:r>
          </a:p>
          <a:p>
            <a:pPr algn="l"/>
            <a:r>
              <a:rPr lang="en-GB" dirty="0"/>
              <a:t>DATA A</a:t>
            </a:r>
          </a:p>
          <a:p>
            <a:pPr algn="l"/>
            <a:r>
              <a:rPr lang="en-GB" dirty="0">
                <a:solidFill>
                  <a:srgbClr val="FF0000"/>
                </a:solidFill>
              </a:rPr>
              <a:t>DATA C[4]</a:t>
            </a:r>
          </a:p>
          <a:p>
            <a:pPr algn="l"/>
            <a:r>
              <a:rPr lang="en-GB" dirty="0"/>
              <a:t>DATA D</a:t>
            </a:r>
          </a:p>
          <a:p>
            <a:pPr algn="l"/>
            <a:r>
              <a:rPr lang="en-GB" dirty="0"/>
              <a:t>CONST E = 0</a:t>
            </a:r>
          </a:p>
          <a:p>
            <a:pPr algn="l"/>
            <a:r>
              <a:rPr lang="en-GB" dirty="0"/>
              <a:t>CONST F = 1</a:t>
            </a:r>
          </a:p>
          <a:p>
            <a:pPr algn="l"/>
            <a:r>
              <a:rPr lang="en-GB" dirty="0"/>
              <a:t>START:</a:t>
            </a:r>
          </a:p>
          <a:p>
            <a:pPr algn="l"/>
            <a:r>
              <a:rPr lang="en-GB" dirty="0"/>
              <a:t>READ AX</a:t>
            </a:r>
          </a:p>
          <a:p>
            <a:pPr algn="l"/>
            <a:r>
              <a:rPr lang="en-GB" dirty="0"/>
              <a:t>READ BXMOV A, AX</a:t>
            </a:r>
          </a:p>
          <a:p>
            <a:pPr algn="l"/>
            <a:r>
              <a:rPr lang="en-GB" dirty="0"/>
              <a:t>MOV B, BX</a:t>
            </a:r>
          </a:p>
          <a:p>
            <a:pPr algn="l"/>
            <a:r>
              <a:rPr lang="en-GB" dirty="0"/>
              <a:t>ADD CX, AX, BX</a:t>
            </a:r>
          </a:p>
          <a:p>
            <a:pPr algn="l"/>
            <a:r>
              <a:rPr lang="en-GB" dirty="0"/>
              <a:t>MOV DX,E</a:t>
            </a:r>
          </a:p>
          <a:p>
            <a:pPr algn="l"/>
            <a:r>
              <a:rPr lang="en-GB" dirty="0"/>
              <a:t>MOV EX,F</a:t>
            </a:r>
          </a:p>
          <a:p>
            <a:pPr algn="l"/>
            <a:r>
              <a:rPr lang="en-GB" dirty="0"/>
              <a:t>X:</a:t>
            </a:r>
          </a:p>
          <a:p>
            <a:pPr algn="l"/>
            <a:r>
              <a:rPr lang="en-GB" dirty="0"/>
              <a:t>IF CX GT DX THEN</a:t>
            </a:r>
          </a:p>
          <a:p>
            <a:pPr algn="l"/>
            <a:r>
              <a:rPr lang="en-GB" dirty="0"/>
              <a:t>	PRINT CX</a:t>
            </a:r>
          </a:p>
          <a:p>
            <a:pPr algn="l"/>
            <a:r>
              <a:rPr lang="en-GB" dirty="0"/>
              <a:t>	SUB CX,CX,EX</a:t>
            </a:r>
          </a:p>
          <a:p>
            <a:pPr algn="l"/>
            <a:r>
              <a:rPr lang="en-GB" dirty="0"/>
              <a:t>                           JUMP X</a:t>
            </a:r>
          </a:p>
          <a:p>
            <a:pPr algn="l"/>
            <a:r>
              <a:rPr lang="en-GB" dirty="0"/>
              <a:t>ELSE</a:t>
            </a:r>
          </a:p>
          <a:p>
            <a:pPr algn="l"/>
            <a:r>
              <a:rPr lang="en-GB" dirty="0"/>
              <a:t>	MOV C[0], CX</a:t>
            </a:r>
          </a:p>
          <a:p>
            <a:pPr algn="l"/>
            <a:r>
              <a:rPr lang="en-GB" dirty="0"/>
              <a:t>END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02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346195"/>
              </p:ext>
            </p:extLst>
          </p:nvPr>
        </p:nvGraphicFramePr>
        <p:xfrm>
          <a:off x="8113690" y="3186878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90" y="279471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924270"/>
              </p:ext>
            </p:extLst>
          </p:nvPr>
        </p:nvGraphicFramePr>
        <p:xfrm>
          <a:off x="8100811" y="4821349"/>
          <a:ext cx="3887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90" y="442818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775341"/>
              </p:ext>
            </p:extLst>
          </p:nvPr>
        </p:nvGraphicFramePr>
        <p:xfrm>
          <a:off x="242551" y="1968326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70297"/>
              </p:ext>
            </p:extLst>
          </p:nvPr>
        </p:nvGraphicFramePr>
        <p:xfrm>
          <a:off x="8113689" y="1196184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90" y="80922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6224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DATA C[4]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594838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71707"/>
              </p:ext>
            </p:extLst>
          </p:nvPr>
        </p:nvGraphicFramePr>
        <p:xfrm>
          <a:off x="4258076" y="798492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310666" y="435736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val="190485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4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GB" dirty="0"/>
              <a:t>DATA B</a:t>
            </a:r>
          </a:p>
          <a:p>
            <a:pPr algn="l"/>
            <a:r>
              <a:rPr lang="en-GB" dirty="0"/>
              <a:t>DATA A</a:t>
            </a:r>
          </a:p>
          <a:p>
            <a:pPr algn="l"/>
            <a:r>
              <a:rPr lang="en-GB" dirty="0"/>
              <a:t>DATA C[4]</a:t>
            </a:r>
          </a:p>
          <a:p>
            <a:pPr algn="l"/>
            <a:r>
              <a:rPr lang="en-GB" dirty="0">
                <a:solidFill>
                  <a:srgbClr val="FF0000"/>
                </a:solidFill>
              </a:rPr>
              <a:t>DATA D</a:t>
            </a:r>
          </a:p>
          <a:p>
            <a:pPr algn="l"/>
            <a:r>
              <a:rPr lang="en-GB" dirty="0"/>
              <a:t>CONST E = 0</a:t>
            </a:r>
          </a:p>
          <a:p>
            <a:pPr algn="l"/>
            <a:r>
              <a:rPr lang="en-GB" dirty="0"/>
              <a:t>CONST F = 1</a:t>
            </a:r>
          </a:p>
          <a:p>
            <a:pPr algn="l"/>
            <a:r>
              <a:rPr lang="en-GB" dirty="0"/>
              <a:t>START:</a:t>
            </a:r>
          </a:p>
          <a:p>
            <a:pPr algn="l"/>
            <a:r>
              <a:rPr lang="en-GB" dirty="0"/>
              <a:t>READ AX</a:t>
            </a:r>
          </a:p>
          <a:p>
            <a:pPr algn="l"/>
            <a:r>
              <a:rPr lang="en-GB" dirty="0"/>
              <a:t>READ BXMOV A, AX</a:t>
            </a:r>
          </a:p>
          <a:p>
            <a:pPr algn="l"/>
            <a:r>
              <a:rPr lang="en-GB" dirty="0"/>
              <a:t>MOV B, BX</a:t>
            </a:r>
          </a:p>
          <a:p>
            <a:pPr algn="l"/>
            <a:r>
              <a:rPr lang="en-GB" dirty="0"/>
              <a:t>ADD CX, AX, BX</a:t>
            </a:r>
          </a:p>
          <a:p>
            <a:pPr algn="l"/>
            <a:r>
              <a:rPr lang="en-GB" dirty="0"/>
              <a:t>MOV DX,E</a:t>
            </a:r>
          </a:p>
          <a:p>
            <a:pPr algn="l"/>
            <a:r>
              <a:rPr lang="en-GB" dirty="0"/>
              <a:t>MOV EX,F</a:t>
            </a:r>
          </a:p>
          <a:p>
            <a:pPr algn="l"/>
            <a:r>
              <a:rPr lang="en-GB" dirty="0"/>
              <a:t>X:</a:t>
            </a:r>
          </a:p>
          <a:p>
            <a:pPr algn="l"/>
            <a:r>
              <a:rPr lang="en-GB" dirty="0"/>
              <a:t>IF CX GT DX THEN</a:t>
            </a:r>
          </a:p>
          <a:p>
            <a:pPr algn="l"/>
            <a:r>
              <a:rPr lang="en-GB" dirty="0"/>
              <a:t>	PRINT CX</a:t>
            </a:r>
          </a:p>
          <a:p>
            <a:pPr algn="l"/>
            <a:r>
              <a:rPr lang="en-GB" dirty="0"/>
              <a:t>	SUB CX,CX,EX</a:t>
            </a:r>
          </a:p>
          <a:p>
            <a:pPr algn="l"/>
            <a:r>
              <a:rPr lang="en-GB" dirty="0"/>
              <a:t>                           JUMP X</a:t>
            </a:r>
          </a:p>
          <a:p>
            <a:pPr algn="l"/>
            <a:r>
              <a:rPr lang="en-GB" dirty="0"/>
              <a:t>ELSE</a:t>
            </a:r>
          </a:p>
          <a:p>
            <a:pPr algn="l"/>
            <a:r>
              <a:rPr lang="en-GB" dirty="0"/>
              <a:t>	MOV C[0], CX</a:t>
            </a:r>
          </a:p>
          <a:p>
            <a:pPr algn="l"/>
            <a:r>
              <a:rPr lang="en-GB" dirty="0"/>
              <a:t>END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946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13860</TotalTime>
  <Words>3133</Words>
  <Application>Microsoft Office PowerPoint</Application>
  <PresentationFormat>Widescreen</PresentationFormat>
  <Paragraphs>2112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Program to write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kishore battula</dc:creator>
  <cp:lastModifiedBy>Sheetansh</cp:lastModifiedBy>
  <cp:revision>39</cp:revision>
  <dcterms:created xsi:type="dcterms:W3CDTF">2014-06-15T07:23:13Z</dcterms:created>
  <dcterms:modified xsi:type="dcterms:W3CDTF">2018-06-03T10:38:27Z</dcterms:modified>
</cp:coreProperties>
</file>