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57" r:id="rId5"/>
    <p:sldId id="268" r:id="rId6"/>
    <p:sldId id="267" r:id="rId7"/>
    <p:sldId id="273" r:id="rId8"/>
    <p:sldId id="272" r:id="rId9"/>
    <p:sldId id="275" r:id="rId10"/>
    <p:sldId id="274" r:id="rId11"/>
    <p:sldId id="276" r:id="rId12"/>
    <p:sldId id="278" r:id="rId13"/>
    <p:sldId id="277" r:id="rId14"/>
    <p:sldId id="263" r:id="rId15"/>
    <p:sldId id="279" r:id="rId16"/>
    <p:sldId id="280" r:id="rId17"/>
    <p:sldId id="282" r:id="rId18"/>
    <p:sldId id="281" r:id="rId19"/>
    <p:sldId id="283" r:id="rId20"/>
    <p:sldId id="284" r:id="rId21"/>
    <p:sldId id="285" r:id="rId22"/>
    <p:sldId id="286" r:id="rId23"/>
    <p:sldId id="287" r:id="rId24"/>
  </p:sldIdLst>
  <p:sldSz cx="12188825" cy="6858000"/>
  <p:notesSz cx="7010400" cy="92964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7E"/>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395" autoAdjust="0"/>
  </p:normalViewPr>
  <p:slideViewPr>
    <p:cSldViewPr>
      <p:cViewPr varScale="1">
        <p:scale>
          <a:sx n="94" d="100"/>
          <a:sy n="94" d="100"/>
        </p:scale>
        <p:origin x="1176"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FE5B4EDC-59C0-49C7-8ADA-5A781B329E02}" type="datetimeFigureOut">
              <a:rPr lang="en-US"/>
              <a:t>8/27/2019</a:t>
            </a:fld>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2D8D46A-B586-417D-BFBD-8C8FE0AAF762}" type="datetimeFigureOut">
              <a:rPr lang="en-US"/>
              <a:t>8/27/2019</a:t>
            </a:fld>
            <a:endParaRPr/>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endParaRPr/>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1</a:t>
            </a:fld>
            <a:endParaRPr lang="en-US"/>
          </a:p>
        </p:txBody>
      </p:sp>
    </p:spTree>
    <p:extLst>
      <p:ext uri="{BB962C8B-B14F-4D97-AF65-F5344CB8AC3E}">
        <p14:creationId xmlns:p14="http://schemas.microsoft.com/office/powerpoint/2010/main" val="381479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2148">
              <a:defRPr/>
            </a:pPr>
            <a:r>
              <a:rPr lang="en-US" dirty="0" smtClean="0"/>
              <a:t>-Brett</a:t>
            </a:r>
          </a:p>
          <a:p>
            <a:pPr defTabSz="1242148">
              <a:defRPr/>
            </a:pPr>
            <a:r>
              <a:rPr lang="en-US" dirty="0" smtClean="0"/>
              <a:t>Finally, this new process also had to conform to all of our current standards and procedures. The generated hostname had to fit in with our current standard. The SQL Server disk partitions had to match up with our DBAs best practices. We would not be bending our rules for this new tool to fit in. </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10</a:t>
            </a:fld>
            <a:endParaRPr lang="en-US"/>
          </a:p>
        </p:txBody>
      </p:sp>
    </p:spTree>
    <p:extLst>
      <p:ext uri="{BB962C8B-B14F-4D97-AF65-F5344CB8AC3E}">
        <p14:creationId xmlns:p14="http://schemas.microsoft.com/office/powerpoint/2010/main" val="1335822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-Willie </a:t>
            </a:r>
          </a:p>
          <a:p>
            <a:r>
              <a:rPr lang="en-US" dirty="0" smtClean="0"/>
              <a:t>We knew it would be tough. We knew it was going to take a lot time, effort, and learning.     *ANIMATION*</a:t>
            </a:r>
            <a:r>
              <a:rPr lang="en-US" baseline="0" dirty="0" smtClean="0"/>
              <a:t>     </a:t>
            </a:r>
            <a:r>
              <a:rPr lang="en-US" dirty="0" smtClean="0"/>
              <a:t>We were right.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11</a:t>
            </a:fld>
            <a:endParaRPr lang="en-US"/>
          </a:p>
        </p:txBody>
      </p:sp>
    </p:spTree>
    <p:extLst>
      <p:ext uri="{BB962C8B-B14F-4D97-AF65-F5344CB8AC3E}">
        <p14:creationId xmlns:p14="http://schemas.microsoft.com/office/powerpoint/2010/main" val="1013044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2148">
              <a:defRPr/>
            </a:pPr>
            <a:r>
              <a:rPr lang="en-US" dirty="0" smtClean="0"/>
              <a:t>-Brett</a:t>
            </a:r>
          </a:p>
          <a:p>
            <a:pPr defTabSz="1242148">
              <a:defRPr/>
            </a:pPr>
            <a:r>
              <a:rPr lang="en-US" dirty="0" smtClean="0"/>
              <a:t>The key thing we found was that Orchestrator was our foundation.  For us, Orchestrator = flexibility.  It's what allows us to load plugins for our storage arrays, IPAM, etc. that provide them; but also gives us access to use SOAP and REST APIs for those that don't.  It's got a nice wealth of prewritten packages available, but also lets us write code to be able to pull off exactly what we want.  It's allowed us to choose the right language for the task at hand whether it be in the native JavaScript, </a:t>
            </a:r>
            <a:r>
              <a:rPr lang="en-US" dirty="0" err="1" smtClean="0"/>
              <a:t>Powershell</a:t>
            </a:r>
            <a:r>
              <a:rPr lang="en-US" dirty="0" smtClean="0"/>
              <a:t>, BASH, Python, or Batch if it’s that simple.</a:t>
            </a:r>
          </a:p>
        </p:txBody>
      </p:sp>
      <p:sp>
        <p:nvSpPr>
          <p:cNvPr id="4" name="Slide Number Placeholder 3"/>
          <p:cNvSpPr>
            <a:spLocks noGrp="1"/>
          </p:cNvSpPr>
          <p:nvPr>
            <p:ph type="sldNum" sz="quarter" idx="10"/>
          </p:nvPr>
        </p:nvSpPr>
        <p:spPr/>
        <p:txBody>
          <a:bodyPr/>
          <a:lstStyle/>
          <a:p>
            <a:fld id="{3EBA5BD7-F043-4D1B-AA17-CD412FC534DE}" type="slidenum">
              <a:rPr lang="en-US" smtClean="0"/>
              <a:t>12</a:t>
            </a:fld>
            <a:endParaRPr lang="en-US"/>
          </a:p>
        </p:txBody>
      </p:sp>
    </p:spTree>
    <p:extLst>
      <p:ext uri="{BB962C8B-B14F-4D97-AF65-F5344CB8AC3E}">
        <p14:creationId xmlns:p14="http://schemas.microsoft.com/office/powerpoint/2010/main" val="2147114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2148">
              <a:defRPr/>
            </a:pPr>
            <a:r>
              <a:rPr lang="en-US" dirty="0" smtClean="0"/>
              <a:t>-Willie</a:t>
            </a:r>
          </a:p>
          <a:p>
            <a:pPr defTabSz="1242148">
              <a:defRPr/>
            </a:pPr>
            <a:r>
              <a:rPr lang="en-US" dirty="0" smtClean="0"/>
              <a:t>The biggest bang for your buck in Orchestrator is if you can import workflows that do exactly what you want.  We were able to use the ones from our IP manager to obtain IPs and register DNS entries.  Our firewall vendor provided one with enough capability to create firewall objects and configure rules.  We even found one from a third party that lets us create hard</a:t>
            </a:r>
            <a:r>
              <a:rPr lang="en-US" baseline="0" dirty="0" smtClean="0"/>
              <a:t> drives </a:t>
            </a:r>
            <a:r>
              <a:rPr lang="en-US" dirty="0" smtClean="0"/>
              <a:t>on the fly; fully customizable and configured to our liking.</a:t>
            </a:r>
          </a:p>
        </p:txBody>
      </p:sp>
      <p:sp>
        <p:nvSpPr>
          <p:cNvPr id="4" name="Slide Number Placeholder 3"/>
          <p:cNvSpPr>
            <a:spLocks noGrp="1"/>
          </p:cNvSpPr>
          <p:nvPr>
            <p:ph type="sldNum" sz="quarter" idx="10"/>
          </p:nvPr>
        </p:nvSpPr>
        <p:spPr/>
        <p:txBody>
          <a:bodyPr/>
          <a:lstStyle/>
          <a:p>
            <a:fld id="{3EBA5BD7-F043-4D1B-AA17-CD412FC534DE}" type="slidenum">
              <a:rPr lang="en-US" smtClean="0"/>
              <a:t>13</a:t>
            </a:fld>
            <a:endParaRPr lang="en-US"/>
          </a:p>
        </p:txBody>
      </p:sp>
    </p:spTree>
    <p:extLst>
      <p:ext uri="{BB962C8B-B14F-4D97-AF65-F5344CB8AC3E}">
        <p14:creationId xmlns:p14="http://schemas.microsoft.com/office/powerpoint/2010/main" val="1370169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2148">
              <a:defRPr/>
            </a:pPr>
            <a:r>
              <a:rPr lang="en-US" dirty="0" smtClean="0"/>
              <a:t>-Willie</a:t>
            </a:r>
          </a:p>
          <a:p>
            <a:pPr defTabSz="1242148">
              <a:defRPr/>
            </a:pPr>
            <a:r>
              <a:rPr lang="en-US" dirty="0" smtClean="0"/>
              <a:t>Actions are like tiny workflows that do one job over and over again.  We heavily use Actions to build our new VM's.  They build</a:t>
            </a:r>
            <a:r>
              <a:rPr lang="en-US" baseline="0" dirty="0" smtClean="0"/>
              <a:t> the</a:t>
            </a:r>
            <a:r>
              <a:rPr lang="en-US" dirty="0" smtClean="0"/>
              <a:t> hostname and verify it doesn't already exist on the network before the user submits the form.  They also report back to </a:t>
            </a:r>
            <a:r>
              <a:rPr lang="en-US" dirty="0" err="1" smtClean="0"/>
              <a:t>vRA</a:t>
            </a:r>
            <a:r>
              <a:rPr lang="en-US" dirty="0" smtClean="0"/>
              <a:t> to let it know what template, reservation, network, and VM folder to use.  These are all put in place to think for the user.  I no longer need my customer to know what network a test web server in North Carolina belongs on, the Action knows and it never makes a mistake.</a:t>
            </a:r>
          </a:p>
        </p:txBody>
      </p:sp>
      <p:sp>
        <p:nvSpPr>
          <p:cNvPr id="4" name="Slide Number Placeholder 3"/>
          <p:cNvSpPr>
            <a:spLocks noGrp="1"/>
          </p:cNvSpPr>
          <p:nvPr>
            <p:ph type="sldNum" sz="quarter" idx="10"/>
          </p:nvPr>
        </p:nvSpPr>
        <p:spPr/>
        <p:txBody>
          <a:bodyPr/>
          <a:lstStyle/>
          <a:p>
            <a:fld id="{3EBA5BD7-F043-4D1B-AA17-CD412FC534DE}" type="slidenum">
              <a:rPr lang="en-US" smtClean="0"/>
              <a:t>14</a:t>
            </a:fld>
            <a:endParaRPr lang="en-US"/>
          </a:p>
        </p:txBody>
      </p:sp>
    </p:spTree>
    <p:extLst>
      <p:ext uri="{BB962C8B-B14F-4D97-AF65-F5344CB8AC3E}">
        <p14:creationId xmlns:p14="http://schemas.microsoft.com/office/powerpoint/2010/main" val="386337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2148">
              <a:defRPr/>
            </a:pPr>
            <a:r>
              <a:rPr lang="en-US" dirty="0" smtClean="0"/>
              <a:t>-Brett</a:t>
            </a:r>
          </a:p>
          <a:p>
            <a:pPr defTabSz="1242148">
              <a:defRPr/>
            </a:pPr>
            <a:r>
              <a:rPr lang="en-US" dirty="0" smtClean="0"/>
              <a:t>How do we keep</a:t>
            </a:r>
            <a:r>
              <a:rPr lang="en-US" baseline="0" dirty="0" smtClean="0"/>
              <a:t> from hard coding items into the workflows and actions?  It took some head smashing but Configuration Elements came to light as the way to hold reusable data sources.  How did we leverage this?  For instance, w</a:t>
            </a:r>
            <a:r>
              <a:rPr lang="en-US" dirty="0" smtClean="0"/>
              <a:t>hen a user of ours provisions a server, we require them to pick a </a:t>
            </a:r>
            <a:r>
              <a:rPr lang="en-US" dirty="0" err="1" smtClean="0"/>
              <a:t>maint</a:t>
            </a:r>
            <a:r>
              <a:rPr lang="en-US" dirty="0" smtClean="0"/>
              <a:t> window.  We can't let them just randomly pick their own time, so we provide predetermined windows around the clock that fits the application.  We could just keep all these in the custom form, but that would be a pain to maintain.  Instead we store all of those values in a Configuration Element in </a:t>
            </a:r>
            <a:r>
              <a:rPr lang="en-US" dirty="0" err="1" smtClean="0"/>
              <a:t>vRO</a:t>
            </a:r>
            <a:r>
              <a:rPr lang="en-US" dirty="0" smtClean="0"/>
              <a:t>, and just tell the custom form to populate the dropdown with the values in the Element.  And to populate that Configuration Element, do we want to type those all in by hand?  Check them periodically to make sure they are still complete and accurate?  Of course not.  That's why we wrote a Workflow to read the complete list of maintenance windows from our patching system and populate the element for us.  Now we can schedule that workflow to run as often as we want and we know that dropdown is always correct, no human intervention required.  It also means</a:t>
            </a:r>
            <a:r>
              <a:rPr lang="en-US" baseline="0" dirty="0" smtClean="0"/>
              <a:t> that we don’t need to query the external system on-demand.  Even if it’s offline for some reason we can still build your server.</a:t>
            </a:r>
            <a:endParaRPr lang="en-US" dirty="0" smtClean="0"/>
          </a:p>
        </p:txBody>
      </p:sp>
      <p:sp>
        <p:nvSpPr>
          <p:cNvPr id="4" name="Slide Number Placeholder 3"/>
          <p:cNvSpPr>
            <a:spLocks noGrp="1"/>
          </p:cNvSpPr>
          <p:nvPr>
            <p:ph type="sldNum" sz="quarter" idx="10"/>
          </p:nvPr>
        </p:nvSpPr>
        <p:spPr/>
        <p:txBody>
          <a:bodyPr/>
          <a:lstStyle/>
          <a:p>
            <a:fld id="{3EBA5BD7-F043-4D1B-AA17-CD412FC534DE}" type="slidenum">
              <a:rPr lang="en-US" smtClean="0"/>
              <a:t>15</a:t>
            </a:fld>
            <a:endParaRPr lang="en-US"/>
          </a:p>
        </p:txBody>
      </p:sp>
    </p:spTree>
    <p:extLst>
      <p:ext uri="{BB962C8B-B14F-4D97-AF65-F5344CB8AC3E}">
        <p14:creationId xmlns:p14="http://schemas.microsoft.com/office/powerpoint/2010/main" val="226004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2148">
              <a:defRPr/>
            </a:pPr>
            <a:r>
              <a:rPr lang="en-US" dirty="0" smtClean="0"/>
              <a:t>-Brett</a:t>
            </a:r>
          </a:p>
          <a:p>
            <a:pPr defTabSz="1242148">
              <a:defRPr/>
            </a:pPr>
            <a:r>
              <a:rPr lang="en-US" dirty="0" smtClean="0"/>
              <a:t>But how do we indicate to the asset management system when a new build is to be patched?  Sadly there is no API available to update that attribute yet.  Our team decided to place a file on the newly built box that is read by the management agent and in the system the patch window is dynamically assigned.  And once it's there, the system keeps it there even if someone deletes it.</a:t>
            </a:r>
          </a:p>
        </p:txBody>
      </p:sp>
      <p:sp>
        <p:nvSpPr>
          <p:cNvPr id="4" name="Slide Number Placeholder 3"/>
          <p:cNvSpPr>
            <a:spLocks noGrp="1"/>
          </p:cNvSpPr>
          <p:nvPr>
            <p:ph type="sldNum" sz="quarter" idx="10"/>
          </p:nvPr>
        </p:nvSpPr>
        <p:spPr/>
        <p:txBody>
          <a:bodyPr/>
          <a:lstStyle/>
          <a:p>
            <a:fld id="{3EBA5BD7-F043-4D1B-AA17-CD412FC534DE}" type="slidenum">
              <a:rPr lang="en-US" smtClean="0"/>
              <a:t>16</a:t>
            </a:fld>
            <a:endParaRPr lang="en-US"/>
          </a:p>
        </p:txBody>
      </p:sp>
    </p:spTree>
    <p:extLst>
      <p:ext uri="{BB962C8B-B14F-4D97-AF65-F5344CB8AC3E}">
        <p14:creationId xmlns:p14="http://schemas.microsoft.com/office/powerpoint/2010/main" val="1357447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2148">
              <a:defRPr/>
            </a:pPr>
            <a:r>
              <a:rPr lang="en-US" dirty="0" smtClean="0"/>
              <a:t>-Brett</a:t>
            </a:r>
          </a:p>
          <a:p>
            <a:pPr defTabSz="1242148">
              <a:defRPr/>
            </a:pPr>
            <a:r>
              <a:rPr lang="en-US" dirty="0" smtClean="0"/>
              <a:t>Another benefit from this file is that the </a:t>
            </a:r>
            <a:r>
              <a:rPr lang="en-US" dirty="0" err="1" smtClean="0"/>
              <a:t>Splunk</a:t>
            </a:r>
            <a:r>
              <a:rPr lang="en-US" dirty="0" smtClean="0"/>
              <a:t> agent on the system reads this to disable alerting during these windows so the admins aren't spammed.</a:t>
            </a:r>
          </a:p>
        </p:txBody>
      </p:sp>
      <p:sp>
        <p:nvSpPr>
          <p:cNvPr id="4" name="Slide Number Placeholder 3"/>
          <p:cNvSpPr>
            <a:spLocks noGrp="1"/>
          </p:cNvSpPr>
          <p:nvPr>
            <p:ph type="sldNum" sz="quarter" idx="10"/>
          </p:nvPr>
        </p:nvSpPr>
        <p:spPr/>
        <p:txBody>
          <a:bodyPr/>
          <a:lstStyle/>
          <a:p>
            <a:fld id="{3EBA5BD7-F043-4D1B-AA17-CD412FC534DE}" type="slidenum">
              <a:rPr lang="en-US" smtClean="0"/>
              <a:t>17</a:t>
            </a:fld>
            <a:endParaRPr lang="en-US"/>
          </a:p>
        </p:txBody>
      </p:sp>
    </p:spTree>
    <p:extLst>
      <p:ext uri="{BB962C8B-B14F-4D97-AF65-F5344CB8AC3E}">
        <p14:creationId xmlns:p14="http://schemas.microsoft.com/office/powerpoint/2010/main" val="1079211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2148">
              <a:defRPr/>
            </a:pPr>
            <a:r>
              <a:rPr lang="en-US" dirty="0" smtClean="0"/>
              <a:t>-Willie</a:t>
            </a:r>
          </a:p>
          <a:p>
            <a:pPr defTabSz="1242148">
              <a:defRPr/>
            </a:pPr>
            <a:r>
              <a:rPr lang="en-US" dirty="0" smtClean="0"/>
              <a:t>One of the last pieces that clicked for me was the Event Broker.  It</a:t>
            </a:r>
            <a:r>
              <a:rPr lang="en-US" baseline="0" dirty="0" smtClean="0"/>
              <a:t> </a:t>
            </a:r>
            <a:r>
              <a:rPr lang="en-US" dirty="0" smtClean="0"/>
              <a:t>allows you to monitor the events happening in </a:t>
            </a:r>
            <a:r>
              <a:rPr lang="en-US" dirty="0" err="1" smtClean="0"/>
              <a:t>vRA</a:t>
            </a:r>
            <a:r>
              <a:rPr lang="en-US" dirty="0" smtClean="0"/>
              <a:t> and kick off a task based on criteria.  We've leveraged the Event Broker to do a lot of the post provisioning tasks that happen in our process.  We will do things like install antivirus and asset management agents or create and format additional hard drives based off of events happening to the VM.  All of those activities are handled by </a:t>
            </a:r>
            <a:r>
              <a:rPr lang="en-US" dirty="0" err="1" smtClean="0"/>
              <a:t>vRO</a:t>
            </a:r>
            <a:r>
              <a:rPr lang="en-US" dirty="0" smtClean="0"/>
              <a:t> workflows.</a:t>
            </a:r>
          </a:p>
        </p:txBody>
      </p:sp>
      <p:sp>
        <p:nvSpPr>
          <p:cNvPr id="4" name="Slide Number Placeholder 3"/>
          <p:cNvSpPr>
            <a:spLocks noGrp="1"/>
          </p:cNvSpPr>
          <p:nvPr>
            <p:ph type="sldNum" sz="quarter" idx="10"/>
          </p:nvPr>
        </p:nvSpPr>
        <p:spPr/>
        <p:txBody>
          <a:bodyPr/>
          <a:lstStyle/>
          <a:p>
            <a:fld id="{3EBA5BD7-F043-4D1B-AA17-CD412FC534DE}" type="slidenum">
              <a:rPr lang="en-US" smtClean="0"/>
              <a:t>18</a:t>
            </a:fld>
            <a:endParaRPr lang="en-US"/>
          </a:p>
        </p:txBody>
      </p:sp>
    </p:spTree>
    <p:extLst>
      <p:ext uri="{BB962C8B-B14F-4D97-AF65-F5344CB8AC3E}">
        <p14:creationId xmlns:p14="http://schemas.microsoft.com/office/powerpoint/2010/main" val="3982408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p>
          <a:p>
            <a:endParaRPr lang="en-US" dirty="0" smtClean="0"/>
          </a:p>
          <a:p>
            <a:endParaRPr lang="en-US" dirty="0" smtClean="0"/>
          </a:p>
          <a:p>
            <a:r>
              <a:rPr lang="en-US" dirty="0" smtClean="0"/>
              <a:t>This</a:t>
            </a:r>
            <a:r>
              <a:rPr lang="en-US" baseline="0" dirty="0" smtClean="0"/>
              <a:t> is only for the Server Build process.  We have dozens of other workflows that will be fronted with </a:t>
            </a:r>
            <a:r>
              <a:rPr lang="en-US" baseline="0" dirty="0" err="1" smtClean="0"/>
              <a:t>vRA</a:t>
            </a:r>
            <a:r>
              <a:rPr lang="en-US" baseline="0" dirty="0" smtClean="0"/>
              <a:t> to enable as much self-service automation as possible.</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19</a:t>
            </a:fld>
            <a:endParaRPr lang="en-US"/>
          </a:p>
        </p:txBody>
      </p:sp>
    </p:spTree>
    <p:extLst>
      <p:ext uri="{BB962C8B-B14F-4D97-AF65-F5344CB8AC3E}">
        <p14:creationId xmlns:p14="http://schemas.microsoft.com/office/powerpoint/2010/main" val="2900854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2</a:t>
            </a:fld>
            <a:endParaRPr lang="en-US"/>
          </a:p>
        </p:txBody>
      </p:sp>
    </p:spTree>
    <p:extLst>
      <p:ext uri="{BB962C8B-B14F-4D97-AF65-F5344CB8AC3E}">
        <p14:creationId xmlns:p14="http://schemas.microsoft.com/office/powerpoint/2010/main" val="4028886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t>20</a:t>
            </a:fld>
            <a:endParaRPr lang="en-US"/>
          </a:p>
        </p:txBody>
      </p:sp>
    </p:spTree>
    <p:extLst>
      <p:ext uri="{BB962C8B-B14F-4D97-AF65-F5344CB8AC3E}">
        <p14:creationId xmlns:p14="http://schemas.microsoft.com/office/powerpoint/2010/main" val="25080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-Willie </a:t>
            </a:r>
          </a:p>
          <a:p>
            <a:r>
              <a:rPr lang="en-US" dirty="0" smtClean="0"/>
              <a:t>Our first attempt at building servers through </a:t>
            </a:r>
            <a:r>
              <a:rPr lang="en-US" dirty="0" err="1" smtClean="0"/>
              <a:t>vRA</a:t>
            </a:r>
            <a:r>
              <a:rPr lang="en-US" dirty="0" smtClean="0"/>
              <a:t> was...messy. We had 25 catalog items for on </a:t>
            </a:r>
            <a:r>
              <a:rPr lang="en-US" dirty="0" err="1" smtClean="0"/>
              <a:t>prem</a:t>
            </a:r>
            <a:r>
              <a:rPr lang="en-US" dirty="0" smtClean="0"/>
              <a:t> server builds that our customers had to rifle through and hopefully pick the right one to give them the server they wanted, in the configuration they wanted, in the location they wanted. Any little change about the server (</a:t>
            </a:r>
            <a:r>
              <a:rPr lang="en-US" dirty="0" err="1" smtClean="0"/>
              <a:t>Redhat</a:t>
            </a:r>
            <a:r>
              <a:rPr lang="en-US" dirty="0" smtClean="0"/>
              <a:t> vs Windows, app vs database, prod vs staging vs test vs dev, this datacenter vs that one) all changed the blueprint you had to choose at the start. It usually worked, the customer usually got what they wanted; but we could see this starting us down the wrong path. Just like VM sprawl was a thing when virtualization was new, we were seeing blueprint sprawl emerging just as automation was picking up speed.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a:p>
        </p:txBody>
      </p:sp>
    </p:spTree>
    <p:extLst>
      <p:ext uri="{BB962C8B-B14F-4D97-AF65-F5344CB8AC3E}">
        <p14:creationId xmlns:p14="http://schemas.microsoft.com/office/powerpoint/2010/main" val="334744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-Brett </a:t>
            </a:r>
          </a:p>
          <a:p>
            <a:r>
              <a:rPr lang="en-US" dirty="0" smtClean="0"/>
              <a:t>This was originally built without custom forms and then a basic customization was added, but it just wasn't where we wanted it. Too many opportunities for human error. </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a:t>
            </a:fld>
            <a:endParaRPr lang="en-US"/>
          </a:p>
        </p:txBody>
      </p:sp>
    </p:spTree>
    <p:extLst>
      <p:ext uri="{BB962C8B-B14F-4D97-AF65-F5344CB8AC3E}">
        <p14:creationId xmlns:p14="http://schemas.microsoft.com/office/powerpoint/2010/main" val="386492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-Willie </a:t>
            </a:r>
          </a:p>
          <a:p>
            <a:r>
              <a:rPr lang="en-US" dirty="0" smtClean="0"/>
              <a:t>For 'Server Build 2.0' we set a lofty goal:</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174365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2148">
              <a:defRPr/>
            </a:pPr>
            <a:r>
              <a:rPr lang="en-US" dirty="0" smtClean="0"/>
              <a:t>-Willie</a:t>
            </a:r>
          </a:p>
          <a:p>
            <a:pPr defTabSz="1242148">
              <a:defRPr/>
            </a:pPr>
            <a:r>
              <a:rPr lang="en-US" dirty="0" smtClean="0"/>
              <a:t>One blueprint to build any server, for any purpose, in any environment. Whether you wanted a production Red Hat server running Oracle in one of our Pennsylvania datacenters, or a test Windows web server in North Carolina, everyone's request started with the same "I need a server" blueprint. </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78180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-Willie</a:t>
            </a:r>
          </a:p>
          <a:p>
            <a:r>
              <a:rPr lang="en-US" dirty="0" smtClean="0"/>
              <a:t>Makes more sense, doesn’t it?</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3837484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-Brett </a:t>
            </a:r>
          </a:p>
          <a:p>
            <a:r>
              <a:rPr lang="en-US" dirty="0" smtClean="0"/>
              <a:t>Additionally, we want to</a:t>
            </a:r>
            <a:r>
              <a:rPr lang="en-US" baseline="0" dirty="0" smtClean="0"/>
              <a:t> require </a:t>
            </a:r>
            <a:r>
              <a:rPr lang="en-US" dirty="0" smtClean="0"/>
              <a:t>as little input from the customer as possible. We want hostnames, networks and IPs, firewall configurations, cluster placement, and virtual machine resource configuration all generated and executed behind the scenes. </a:t>
            </a:r>
          </a:p>
        </p:txBody>
      </p:sp>
      <p:sp>
        <p:nvSpPr>
          <p:cNvPr id="4" name="Slide Number Placeholder 3"/>
          <p:cNvSpPr>
            <a:spLocks noGrp="1"/>
          </p:cNvSpPr>
          <p:nvPr>
            <p:ph type="sldNum" sz="quarter" idx="10"/>
          </p:nvPr>
        </p:nvSpPr>
        <p:spPr/>
        <p:txBody>
          <a:bodyPr/>
          <a:lstStyle/>
          <a:p>
            <a:fld id="{3EBA5BD7-F043-4D1B-AA17-CD412FC534DE}" type="slidenum">
              <a:rPr lang="en-US" smtClean="0"/>
              <a:t>8</a:t>
            </a:fld>
            <a:endParaRPr lang="en-US"/>
          </a:p>
        </p:txBody>
      </p:sp>
    </p:spTree>
    <p:extLst>
      <p:ext uri="{BB962C8B-B14F-4D97-AF65-F5344CB8AC3E}">
        <p14:creationId xmlns:p14="http://schemas.microsoft.com/office/powerpoint/2010/main" val="296796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42148">
              <a:defRPr/>
            </a:pPr>
            <a:r>
              <a:rPr lang="en-US" dirty="0" smtClean="0"/>
              <a:t>-Willie</a:t>
            </a:r>
          </a:p>
          <a:p>
            <a:pPr defTabSz="1242148">
              <a:defRPr/>
            </a:pPr>
            <a:r>
              <a:rPr lang="en-US" dirty="0" smtClean="0"/>
              <a:t>We wanted it to be clean. It had to be intuitive, minimalistic, consistent, and robust. VMware has a great thing going with the Clarity UI, and we wanted to do it justice. </a:t>
            </a:r>
          </a:p>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9</a:t>
            </a:fld>
            <a:endParaRPr lang="en-US"/>
          </a:p>
        </p:txBody>
      </p:sp>
    </p:spTree>
    <p:extLst>
      <p:ext uri="{BB962C8B-B14F-4D97-AF65-F5344CB8AC3E}">
        <p14:creationId xmlns:p14="http://schemas.microsoft.com/office/powerpoint/2010/main" val="1459338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8/27/2019</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8/27/2019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8/27/2019</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8/27/2019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8/27/2019</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8/27/2019</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8/27/2019</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8/27/2019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8/27/2019</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8/27/2019</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heetzI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584200"/>
            <a:ext cx="9601200" cy="2000251"/>
          </a:xfrm>
        </p:spPr>
        <p:txBody>
          <a:bodyPr/>
          <a:lstStyle/>
          <a:p>
            <a:r>
              <a:rPr lang="en-NZ" dirty="0"/>
              <a:t>Eliminating </a:t>
            </a:r>
            <a:r>
              <a:rPr lang="en-NZ" dirty="0" err="1"/>
              <a:t>vRA</a:t>
            </a:r>
            <a:r>
              <a:rPr lang="en-NZ" dirty="0"/>
              <a:t> Blueprint Sprawl</a:t>
            </a:r>
            <a:endParaRPr lang="en-US" dirty="0"/>
          </a:p>
        </p:txBody>
      </p:sp>
      <p:sp>
        <p:nvSpPr>
          <p:cNvPr id="5" name="Subtitle 4"/>
          <p:cNvSpPr>
            <a:spLocks noGrp="1"/>
          </p:cNvSpPr>
          <p:nvPr>
            <p:ph type="subTitle" idx="1"/>
          </p:nvPr>
        </p:nvSpPr>
        <p:spPr>
          <a:xfrm>
            <a:off x="1625177" y="2616200"/>
            <a:ext cx="6374236" cy="1752600"/>
          </a:xfrm>
        </p:spPr>
        <p:txBody>
          <a:bodyPr/>
          <a:lstStyle/>
          <a:p>
            <a:r>
              <a:rPr lang="en-US" dirty="0" smtClean="0"/>
              <a:t>Discovering the bolt-</a:t>
            </a:r>
            <a:r>
              <a:rPr lang="en-US" dirty="0" err="1" smtClean="0"/>
              <a:t>ons</a:t>
            </a:r>
            <a:r>
              <a:rPr lang="en-US" dirty="0" smtClean="0"/>
              <a:t> that make </a:t>
            </a:r>
            <a:r>
              <a:rPr lang="en-US" dirty="0" err="1"/>
              <a:t>v</a:t>
            </a:r>
            <a:r>
              <a:rPr lang="en-US" dirty="0" err="1" smtClean="0"/>
              <a:t>RA</a:t>
            </a:r>
            <a:r>
              <a:rPr lang="en-US" dirty="0" smtClean="0"/>
              <a:t> work for you</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639763"/>
          </a:xfrm>
        </p:spPr>
        <p:txBody>
          <a:bodyPr/>
          <a:lstStyle/>
          <a:p>
            <a:r>
              <a:rPr lang="en-US" dirty="0" smtClean="0"/>
              <a:t>The vision</a:t>
            </a:r>
            <a:endParaRPr lang="en-US"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6258"/>
          <a:stretch/>
        </p:blipFill>
        <p:spPr>
          <a:xfrm>
            <a:off x="1370012" y="1013460"/>
            <a:ext cx="6240824" cy="5234940"/>
          </a:xfrm>
          <a:prstGeom prst="rect">
            <a:avLst/>
          </a:prstGeom>
          <a:ln w="38100">
            <a:solidFill>
              <a:srgbClr val="007E7E"/>
            </a:solidFill>
          </a:ln>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r="44765" b="35695"/>
          <a:stretch/>
        </p:blipFill>
        <p:spPr>
          <a:xfrm>
            <a:off x="5204319" y="2819400"/>
            <a:ext cx="6757493" cy="3719885"/>
          </a:xfrm>
          <a:prstGeom prst="rect">
            <a:avLst/>
          </a:prstGeom>
          <a:ln w="38100">
            <a:solidFill>
              <a:srgbClr val="007E7E"/>
            </a:solidFill>
          </a:ln>
        </p:spPr>
      </p:pic>
    </p:spTree>
    <p:extLst>
      <p:ext uri="{BB962C8B-B14F-4D97-AF65-F5344CB8AC3E}">
        <p14:creationId xmlns:p14="http://schemas.microsoft.com/office/powerpoint/2010/main" val="6475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833100"/>
            <a:ext cx="7010399" cy="5191801"/>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812" y="1447800"/>
            <a:ext cx="7891977" cy="50292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itle 6"/>
          <p:cNvSpPr>
            <a:spLocks noGrp="1"/>
          </p:cNvSpPr>
          <p:nvPr>
            <p:ph type="title"/>
          </p:nvPr>
        </p:nvSpPr>
        <p:spPr>
          <a:xfrm>
            <a:off x="1218883" y="274637"/>
            <a:ext cx="10360501" cy="639763"/>
          </a:xfrm>
        </p:spPr>
        <p:txBody>
          <a:bodyPr/>
          <a:lstStyle/>
          <a:p>
            <a:r>
              <a:rPr lang="en-US" dirty="0" err="1" smtClean="0"/>
              <a:t>vRealize</a:t>
            </a:r>
            <a:r>
              <a:rPr lang="en-US" dirty="0" smtClean="0"/>
              <a:t> Orchestrator to the rescue!</a:t>
            </a:r>
            <a:endParaRPr lang="en-US" dirty="0"/>
          </a:p>
        </p:txBody>
      </p:sp>
    </p:spTree>
    <p:extLst>
      <p:ext uri="{BB962C8B-B14F-4D97-AF65-F5344CB8AC3E}">
        <p14:creationId xmlns:p14="http://schemas.microsoft.com/office/powerpoint/2010/main" val="282666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12" y="990600"/>
            <a:ext cx="10819138" cy="54864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le 6"/>
          <p:cNvSpPr>
            <a:spLocks noGrp="1"/>
          </p:cNvSpPr>
          <p:nvPr>
            <p:ph type="title"/>
          </p:nvPr>
        </p:nvSpPr>
        <p:spPr>
          <a:xfrm>
            <a:off x="1218883" y="274637"/>
            <a:ext cx="10360501" cy="639763"/>
          </a:xfrm>
        </p:spPr>
        <p:txBody>
          <a:bodyPr/>
          <a:lstStyle/>
          <a:p>
            <a:r>
              <a:rPr lang="en-US" dirty="0" smtClean="0"/>
              <a:t>I get by with a little help from my vendors</a:t>
            </a:r>
            <a:endParaRPr lang="en-US" dirty="0"/>
          </a:p>
        </p:txBody>
      </p:sp>
    </p:spTree>
    <p:extLst>
      <p:ext uri="{BB962C8B-B14F-4D97-AF65-F5344CB8AC3E}">
        <p14:creationId xmlns:p14="http://schemas.microsoft.com/office/powerpoint/2010/main" val="347218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37647" r="37317"/>
          <a:stretch/>
        </p:blipFill>
        <p:spPr>
          <a:xfrm>
            <a:off x="1065211" y="1371600"/>
            <a:ext cx="10644615" cy="482957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le 6"/>
          <p:cNvSpPr>
            <a:spLocks noGrp="1"/>
          </p:cNvSpPr>
          <p:nvPr>
            <p:ph type="title"/>
          </p:nvPr>
        </p:nvSpPr>
        <p:spPr>
          <a:xfrm>
            <a:off x="1218883" y="274637"/>
            <a:ext cx="10360501" cy="639763"/>
          </a:xfrm>
        </p:spPr>
        <p:txBody>
          <a:bodyPr/>
          <a:lstStyle/>
          <a:p>
            <a:r>
              <a:rPr lang="en-US" dirty="0" err="1" smtClean="0"/>
              <a:t>Aaaaaaaaaaannnd</a:t>
            </a:r>
            <a:r>
              <a:rPr lang="en-US" dirty="0" smtClean="0"/>
              <a:t>…Action!</a:t>
            </a:r>
            <a:endParaRPr lang="en-US" dirty="0"/>
          </a:p>
        </p:txBody>
      </p:sp>
    </p:spTree>
    <p:extLst>
      <p:ext uri="{BB962C8B-B14F-4D97-AF65-F5344CB8AC3E}">
        <p14:creationId xmlns:p14="http://schemas.microsoft.com/office/powerpoint/2010/main" val="2699167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a:spLocks noGrp="1"/>
          </p:cNvSpPr>
          <p:nvPr>
            <p:ph type="title"/>
          </p:nvPr>
        </p:nvSpPr>
        <p:spPr>
          <a:xfrm>
            <a:off x="1218883" y="274637"/>
            <a:ext cx="10360501" cy="639763"/>
          </a:xfrm>
        </p:spPr>
        <p:txBody>
          <a:bodyPr/>
          <a:lstStyle/>
          <a:p>
            <a:r>
              <a:rPr lang="en-US" dirty="0" smtClean="0"/>
              <a:t>Maintenance windows for days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018" y="1143000"/>
            <a:ext cx="5653377" cy="41148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895" y="3124200"/>
            <a:ext cx="7544239" cy="299983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3237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794" y="1371600"/>
            <a:ext cx="9733449" cy="482957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le 6"/>
          <p:cNvSpPr>
            <a:spLocks noGrp="1"/>
          </p:cNvSpPr>
          <p:nvPr>
            <p:ph type="title"/>
          </p:nvPr>
        </p:nvSpPr>
        <p:spPr>
          <a:xfrm>
            <a:off x="1218883" y="274637"/>
            <a:ext cx="10360501" cy="639763"/>
          </a:xfrm>
        </p:spPr>
        <p:txBody>
          <a:bodyPr/>
          <a:lstStyle/>
          <a:p>
            <a:r>
              <a:rPr lang="en-US" dirty="0" err="1" smtClean="0"/>
              <a:t>Maint</a:t>
            </a:r>
            <a:r>
              <a:rPr lang="en-US" dirty="0" smtClean="0"/>
              <a:t> File Creation</a:t>
            </a:r>
            <a:endParaRPr lang="en-US" dirty="0"/>
          </a:p>
        </p:txBody>
      </p:sp>
    </p:spTree>
    <p:extLst>
      <p:ext uri="{BB962C8B-B14F-4D97-AF65-F5344CB8AC3E}">
        <p14:creationId xmlns:p14="http://schemas.microsoft.com/office/powerpoint/2010/main" val="3724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212" y="1371600"/>
            <a:ext cx="5532613" cy="482957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le 6"/>
          <p:cNvSpPr>
            <a:spLocks noGrp="1"/>
          </p:cNvSpPr>
          <p:nvPr>
            <p:ph type="title"/>
          </p:nvPr>
        </p:nvSpPr>
        <p:spPr>
          <a:xfrm>
            <a:off x="1218883" y="274637"/>
            <a:ext cx="10360501" cy="639763"/>
          </a:xfrm>
        </p:spPr>
        <p:txBody>
          <a:bodyPr/>
          <a:lstStyle/>
          <a:p>
            <a:r>
              <a:rPr lang="en-US" dirty="0" smtClean="0"/>
              <a:t>IT’S ALL DOWN…or is it?</a:t>
            </a:r>
            <a:endParaRPr lang="en-US" dirty="0"/>
          </a:p>
        </p:txBody>
      </p:sp>
    </p:spTree>
    <p:extLst>
      <p:ext uri="{BB962C8B-B14F-4D97-AF65-F5344CB8AC3E}">
        <p14:creationId xmlns:p14="http://schemas.microsoft.com/office/powerpoint/2010/main" val="60830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585" y="1600200"/>
            <a:ext cx="10409097" cy="44196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itle 6"/>
          <p:cNvSpPr>
            <a:spLocks noGrp="1"/>
          </p:cNvSpPr>
          <p:nvPr>
            <p:ph type="title"/>
          </p:nvPr>
        </p:nvSpPr>
        <p:spPr>
          <a:xfrm>
            <a:off x="1218883" y="274637"/>
            <a:ext cx="10360501" cy="639763"/>
          </a:xfrm>
        </p:spPr>
        <p:txBody>
          <a:bodyPr/>
          <a:lstStyle/>
          <a:p>
            <a:r>
              <a:rPr lang="en-US" dirty="0" smtClean="0"/>
              <a:t>You get an event, and you get an event…</a:t>
            </a:r>
            <a:endParaRPr lang="en-US" dirty="0"/>
          </a:p>
        </p:txBody>
      </p:sp>
    </p:spTree>
    <p:extLst>
      <p:ext uri="{BB962C8B-B14F-4D97-AF65-F5344CB8AC3E}">
        <p14:creationId xmlns:p14="http://schemas.microsoft.com/office/powerpoint/2010/main" val="25553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639763"/>
          </a:xfrm>
        </p:spPr>
        <p:txBody>
          <a:bodyPr/>
          <a:lstStyle/>
          <a:p>
            <a:r>
              <a:rPr lang="en-US" dirty="0" smtClean="0"/>
              <a:t>So. Much. Work.</a:t>
            </a:r>
            <a:endParaRPr lang="en-US" dirty="0"/>
          </a:p>
        </p:txBody>
      </p:sp>
      <p:sp>
        <p:nvSpPr>
          <p:cNvPr id="14" name="Content Placeholder 13"/>
          <p:cNvSpPr>
            <a:spLocks noGrp="1"/>
          </p:cNvSpPr>
          <p:nvPr>
            <p:ph idx="1"/>
          </p:nvPr>
        </p:nvSpPr>
        <p:spPr>
          <a:xfrm>
            <a:off x="6323012" y="1524000"/>
            <a:ext cx="4952999" cy="4782771"/>
          </a:xfrm>
        </p:spPr>
        <p:txBody>
          <a:bodyPr>
            <a:normAutofit/>
          </a:bodyPr>
          <a:lstStyle/>
          <a:p>
            <a:pPr marL="0" indent="0">
              <a:buNone/>
            </a:pPr>
            <a:r>
              <a:rPr lang="en-US" dirty="0" smtClean="0"/>
              <a:t>To Do</a:t>
            </a:r>
          </a:p>
          <a:p>
            <a:r>
              <a:rPr lang="en-US" dirty="0" smtClean="0"/>
              <a:t>Integrate with password vault</a:t>
            </a:r>
          </a:p>
          <a:p>
            <a:r>
              <a:rPr lang="en-US" dirty="0" smtClean="0"/>
              <a:t>Add users to systems</a:t>
            </a:r>
          </a:p>
          <a:p>
            <a:r>
              <a:rPr lang="en-US" dirty="0" smtClean="0"/>
              <a:t>Create mapped drives/mounts</a:t>
            </a:r>
          </a:p>
          <a:p>
            <a:r>
              <a:rPr lang="en-US" dirty="0"/>
              <a:t>Decommissions – everything we’ve done with builds         but in reverse</a:t>
            </a:r>
          </a:p>
          <a:p>
            <a:pPr marL="0" indent="0">
              <a:buNone/>
            </a:pPr>
            <a:endParaRPr lang="en-US" dirty="0"/>
          </a:p>
        </p:txBody>
      </p:sp>
      <p:sp>
        <p:nvSpPr>
          <p:cNvPr id="4" name="Content Placeholder 13"/>
          <p:cNvSpPr txBox="1">
            <a:spLocks/>
          </p:cNvSpPr>
          <p:nvPr/>
        </p:nvSpPr>
        <p:spPr>
          <a:xfrm>
            <a:off x="1371283" y="1524000"/>
            <a:ext cx="4951729" cy="4792469"/>
          </a:xfrm>
          <a:prstGeom prst="rect">
            <a:avLst/>
          </a:prstGeom>
        </p:spPr>
        <p:txBody>
          <a:bodyPr vert="horz" lIns="121899" tIns="60949" rIns="121899" bIns="60949" rtlCol="0">
            <a:normAutofit fontScale="92500" lnSpcReduction="1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2400" dirty="0" smtClean="0"/>
              <a:t>Done</a:t>
            </a:r>
          </a:p>
          <a:p>
            <a:r>
              <a:rPr lang="en-US" sz="2400" dirty="0" smtClean="0"/>
              <a:t>Build VM</a:t>
            </a:r>
          </a:p>
          <a:p>
            <a:r>
              <a:rPr lang="en-US" sz="2400" dirty="0" smtClean="0"/>
              <a:t>Customize disk layout</a:t>
            </a:r>
          </a:p>
          <a:p>
            <a:r>
              <a:rPr lang="en-US" sz="2400" dirty="0" smtClean="0"/>
              <a:t>Pick Customization Spec</a:t>
            </a:r>
          </a:p>
          <a:p>
            <a:r>
              <a:rPr lang="en-US" sz="2400" dirty="0" smtClean="0"/>
              <a:t>Integration with IPAM</a:t>
            </a:r>
          </a:p>
          <a:p>
            <a:r>
              <a:rPr lang="en-US" sz="2400" dirty="0" smtClean="0"/>
              <a:t>Integration with firewalls</a:t>
            </a:r>
          </a:p>
          <a:p>
            <a:r>
              <a:rPr lang="en-US" sz="2400" dirty="0" smtClean="0"/>
              <a:t>Install asset management agent</a:t>
            </a:r>
          </a:p>
          <a:p>
            <a:r>
              <a:rPr lang="en-US" sz="2400" dirty="0" smtClean="0"/>
              <a:t>Set patch window</a:t>
            </a:r>
          </a:p>
          <a:p>
            <a:r>
              <a:rPr lang="en-US" sz="2400" dirty="0" smtClean="0"/>
              <a:t>Set maintenance window</a:t>
            </a:r>
          </a:p>
          <a:p>
            <a:r>
              <a:rPr lang="en-US" sz="2400" dirty="0" smtClean="0"/>
              <a:t>Integration with CMDB</a:t>
            </a:r>
          </a:p>
          <a:p>
            <a:endParaRPr lang="en-US" sz="2400" dirty="0"/>
          </a:p>
        </p:txBody>
      </p:sp>
    </p:spTree>
    <p:extLst>
      <p:ext uri="{BB962C8B-B14F-4D97-AF65-F5344CB8AC3E}">
        <p14:creationId xmlns:p14="http://schemas.microsoft.com/office/powerpoint/2010/main" val="338872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Who are these guys?</a:t>
            </a:r>
            <a:endParaRPr lang="en-US" dirty="0"/>
          </a:p>
        </p:txBody>
      </p:sp>
      <p:sp>
        <p:nvSpPr>
          <p:cNvPr id="14" name="Content Placeholder 13"/>
          <p:cNvSpPr>
            <a:spLocks noGrp="1"/>
          </p:cNvSpPr>
          <p:nvPr>
            <p:ph idx="1"/>
          </p:nvPr>
        </p:nvSpPr>
        <p:spPr>
          <a:xfrm>
            <a:off x="6323013" y="1844499"/>
            <a:ext cx="4724400" cy="4462272"/>
          </a:xfrm>
        </p:spPr>
        <p:txBody>
          <a:bodyPr/>
          <a:lstStyle/>
          <a:p>
            <a:pPr marL="0" indent="0">
              <a:buNone/>
            </a:pPr>
            <a:r>
              <a:rPr lang="en-US" dirty="0" smtClean="0"/>
              <a:t>Jason ‘Willie’ Williamson</a:t>
            </a:r>
          </a:p>
          <a:p>
            <a:r>
              <a:rPr lang="en-US" dirty="0"/>
              <a:t>@</a:t>
            </a:r>
            <a:r>
              <a:rPr lang="en-US" dirty="0" err="1"/>
              <a:t>AdminWillie</a:t>
            </a:r>
            <a:endParaRPr lang="en-US" dirty="0"/>
          </a:p>
          <a:p>
            <a:r>
              <a:rPr lang="en-US" dirty="0" smtClean="0"/>
              <a:t>14 </a:t>
            </a:r>
            <a:r>
              <a:rPr lang="en-US" dirty="0" smtClean="0"/>
              <a:t>years with Sheetz </a:t>
            </a:r>
            <a:r>
              <a:rPr lang="en-US" dirty="0" err="1" smtClean="0"/>
              <a:t>Inc</a:t>
            </a:r>
            <a:endParaRPr lang="en-US" dirty="0" smtClean="0"/>
          </a:p>
          <a:p>
            <a:r>
              <a:rPr lang="en-US" dirty="0" smtClean="0"/>
              <a:t>Computer Tech turned Windows Admin, turned VMware Admin, turning  DevOps/Automation/Cloud/Buzzword Admin</a:t>
            </a:r>
          </a:p>
          <a:p>
            <a:r>
              <a:rPr lang="en-US" dirty="0" err="1" smtClean="0"/>
              <a:t>vExpert</a:t>
            </a:r>
            <a:r>
              <a:rPr lang="en-US" dirty="0" smtClean="0"/>
              <a:t> ‘</a:t>
            </a:r>
            <a:r>
              <a:rPr lang="en-US" dirty="0" smtClean="0"/>
              <a:t>19</a:t>
            </a:r>
            <a:endParaRPr lang="en-US" dirty="0" smtClean="0"/>
          </a:p>
        </p:txBody>
      </p:sp>
      <p:sp>
        <p:nvSpPr>
          <p:cNvPr id="4" name="Content Placeholder 13"/>
          <p:cNvSpPr txBox="1">
            <a:spLocks/>
          </p:cNvSpPr>
          <p:nvPr/>
        </p:nvSpPr>
        <p:spPr>
          <a:xfrm>
            <a:off x="1371283" y="1854197"/>
            <a:ext cx="4951729" cy="446227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smtClean="0"/>
              <a:t>Brett </a:t>
            </a:r>
            <a:r>
              <a:rPr lang="en-US" dirty="0" smtClean="0"/>
              <a:t>Rath</a:t>
            </a:r>
          </a:p>
          <a:p>
            <a:r>
              <a:rPr lang="en-US" dirty="0" smtClean="0"/>
              <a:t> </a:t>
            </a:r>
            <a:r>
              <a:rPr lang="en-US" dirty="0"/>
              <a:t>@</a:t>
            </a:r>
            <a:r>
              <a:rPr lang="en-US" dirty="0" err="1"/>
              <a:t>pa_sre</a:t>
            </a:r>
            <a:endParaRPr lang="en-US" dirty="0"/>
          </a:p>
          <a:p>
            <a:r>
              <a:rPr lang="en-US" dirty="0" smtClean="0"/>
              <a:t>15 </a:t>
            </a:r>
            <a:r>
              <a:rPr lang="en-US" dirty="0"/>
              <a:t>years with Sheetz </a:t>
            </a:r>
            <a:r>
              <a:rPr lang="en-US" dirty="0" err="1"/>
              <a:t>Inc</a:t>
            </a:r>
            <a:endParaRPr lang="en-US" dirty="0"/>
          </a:p>
          <a:p>
            <a:r>
              <a:rPr lang="en-US" dirty="0"/>
              <a:t>Computer Tech turned </a:t>
            </a:r>
            <a:r>
              <a:rPr lang="en-US" dirty="0" smtClean="0"/>
              <a:t>Network &amp; Security, turned automation junkie</a:t>
            </a:r>
          </a:p>
          <a:p>
            <a:r>
              <a:rPr lang="en-US" dirty="0" smtClean="0"/>
              <a:t>Work on NSX, Load Balancers, SSO, WAF, Firewalls, </a:t>
            </a:r>
            <a:r>
              <a:rPr lang="en-US" dirty="0" smtClean="0"/>
              <a:t>Coding</a:t>
            </a:r>
            <a:endParaRPr lang="en-US" dirty="0" smtClean="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639763"/>
          </a:xfrm>
        </p:spPr>
        <p:txBody>
          <a:bodyPr/>
          <a:lstStyle/>
          <a:p>
            <a:r>
              <a:rPr lang="en-US" dirty="0" smtClean="0"/>
              <a:t>Where to find us:</a:t>
            </a:r>
            <a:endParaRPr lang="en-US" dirty="0"/>
          </a:p>
        </p:txBody>
      </p:sp>
      <p:sp>
        <p:nvSpPr>
          <p:cNvPr id="14" name="Content Placeholder 13"/>
          <p:cNvSpPr>
            <a:spLocks noGrp="1"/>
          </p:cNvSpPr>
          <p:nvPr>
            <p:ph idx="1"/>
          </p:nvPr>
        </p:nvSpPr>
        <p:spPr>
          <a:xfrm>
            <a:off x="6323012" y="2819399"/>
            <a:ext cx="4952999" cy="3487372"/>
          </a:xfrm>
        </p:spPr>
        <p:txBody>
          <a:bodyPr>
            <a:normAutofit/>
          </a:bodyPr>
          <a:lstStyle/>
          <a:p>
            <a:pPr marL="0" indent="0">
              <a:buNone/>
            </a:pPr>
            <a:r>
              <a:rPr lang="en-US" dirty="0" smtClean="0"/>
              <a:t>Willie</a:t>
            </a:r>
          </a:p>
          <a:p>
            <a:r>
              <a:rPr lang="en-US" dirty="0" smtClean="0"/>
              <a:t>@</a:t>
            </a:r>
            <a:r>
              <a:rPr lang="en-US" dirty="0" err="1" smtClean="0"/>
              <a:t>AdminWillie</a:t>
            </a:r>
            <a:endParaRPr lang="en-US" dirty="0" smtClean="0"/>
          </a:p>
          <a:p>
            <a:r>
              <a:rPr lang="en-US" dirty="0" smtClean="0"/>
              <a:t>AdminWillie.com</a:t>
            </a:r>
          </a:p>
          <a:p>
            <a:r>
              <a:rPr lang="en-US" dirty="0" smtClean="0"/>
              <a:t>thebeard@sheetz.com</a:t>
            </a:r>
            <a:endParaRPr lang="en-US" dirty="0"/>
          </a:p>
        </p:txBody>
      </p:sp>
      <p:sp>
        <p:nvSpPr>
          <p:cNvPr id="4" name="Content Placeholder 13"/>
          <p:cNvSpPr txBox="1">
            <a:spLocks/>
          </p:cNvSpPr>
          <p:nvPr/>
        </p:nvSpPr>
        <p:spPr>
          <a:xfrm>
            <a:off x="1371283" y="2819399"/>
            <a:ext cx="4951729" cy="349706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dirty="0" smtClean="0"/>
              <a:t>Brett</a:t>
            </a:r>
          </a:p>
          <a:p>
            <a:r>
              <a:rPr lang="en-US" dirty="0" smtClean="0"/>
              <a:t>@</a:t>
            </a:r>
            <a:r>
              <a:rPr lang="en-US" dirty="0" err="1" smtClean="0"/>
              <a:t>pa_sre</a:t>
            </a:r>
            <a:endParaRPr lang="en-US" dirty="0" smtClean="0"/>
          </a:p>
          <a:p>
            <a:r>
              <a:rPr lang="en-US" dirty="0" err="1" smtClean="0"/>
              <a:t>Brettrath.dev</a:t>
            </a:r>
            <a:endParaRPr lang="en-US" dirty="0" smtClean="0"/>
          </a:p>
          <a:p>
            <a:r>
              <a:rPr lang="en-US" dirty="0" smtClean="0"/>
              <a:t>brath@sheetz.com</a:t>
            </a:r>
          </a:p>
          <a:p>
            <a:endParaRPr lang="en-US" dirty="0"/>
          </a:p>
        </p:txBody>
      </p:sp>
      <p:sp>
        <p:nvSpPr>
          <p:cNvPr id="5" name="Title 12"/>
          <p:cNvSpPr txBox="1">
            <a:spLocks/>
          </p:cNvSpPr>
          <p:nvPr/>
        </p:nvSpPr>
        <p:spPr>
          <a:xfrm>
            <a:off x="1218883" y="990600"/>
            <a:ext cx="10360501" cy="1142999"/>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hlinkClick r:id="rId3"/>
              </a:rPr>
              <a:t>https://github.com/SheetzIT</a:t>
            </a:r>
            <a:endParaRPr lang="en-US" dirty="0"/>
          </a:p>
        </p:txBody>
      </p:sp>
    </p:spTree>
    <p:extLst>
      <p:ext uri="{BB962C8B-B14F-4D97-AF65-F5344CB8AC3E}">
        <p14:creationId xmlns:p14="http://schemas.microsoft.com/office/powerpoint/2010/main" val="211836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639763"/>
          </a:xfrm>
        </p:spPr>
        <p:txBody>
          <a:bodyPr/>
          <a:lstStyle/>
          <a:p>
            <a:r>
              <a:rPr lang="en-US" dirty="0" smtClean="0"/>
              <a:t>In the beginning…</a:t>
            </a:r>
            <a:endParaRPr lang="en-US" dirty="0"/>
          </a:p>
        </p:txBody>
      </p:sp>
      <p:pic>
        <p:nvPicPr>
          <p:cNvPr id="3" name="Picture 2"/>
          <p:cNvPicPr>
            <a:picLocks noChangeAspect="1"/>
          </p:cNvPicPr>
          <p:nvPr/>
        </p:nvPicPr>
        <p:blipFill>
          <a:blip r:embed="rId3"/>
          <a:stretch>
            <a:fillRect/>
          </a:stretch>
        </p:blipFill>
        <p:spPr>
          <a:xfrm>
            <a:off x="1065212" y="1066799"/>
            <a:ext cx="10927080" cy="5234940"/>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639763"/>
          </a:xfrm>
        </p:spPr>
        <p:txBody>
          <a:bodyPr/>
          <a:lstStyle/>
          <a:p>
            <a:r>
              <a:rPr lang="en-US" dirty="0" smtClean="0"/>
              <a:t>In the beginning…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528" y="1066799"/>
            <a:ext cx="7452448" cy="5234940"/>
          </a:xfrm>
          <a:prstGeom prst="rect">
            <a:avLst/>
          </a:prstGeom>
        </p:spPr>
      </p:pic>
    </p:spTree>
    <p:extLst>
      <p:ext uri="{BB962C8B-B14F-4D97-AF65-F5344CB8AC3E}">
        <p14:creationId xmlns:p14="http://schemas.microsoft.com/office/powerpoint/2010/main" val="103957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639763"/>
          </a:xfrm>
        </p:spPr>
        <p:txBody>
          <a:bodyPr/>
          <a:lstStyle/>
          <a:p>
            <a:r>
              <a:rPr lang="en-US" dirty="0" smtClean="0"/>
              <a:t>In the beginning…</a:t>
            </a:r>
            <a:endParaRPr lang="en-US" dirty="0"/>
          </a:p>
        </p:txBody>
      </p:sp>
      <p:pic>
        <p:nvPicPr>
          <p:cNvPr id="3" name="Picture 2"/>
          <p:cNvPicPr>
            <a:picLocks noChangeAspect="1"/>
          </p:cNvPicPr>
          <p:nvPr/>
        </p:nvPicPr>
        <p:blipFill>
          <a:blip r:embed="rId3"/>
          <a:stretch>
            <a:fillRect/>
          </a:stretch>
        </p:blipFill>
        <p:spPr>
          <a:xfrm>
            <a:off x="1065212" y="1066799"/>
            <a:ext cx="10927080" cy="5234940"/>
          </a:xfrm>
          <a:prstGeom prst="rect">
            <a:avLst/>
          </a:prstGeom>
        </p:spPr>
      </p:pic>
    </p:spTree>
    <p:extLst>
      <p:ext uri="{BB962C8B-B14F-4D97-AF65-F5344CB8AC3E}">
        <p14:creationId xmlns:p14="http://schemas.microsoft.com/office/powerpoint/2010/main" val="62278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139" y="1066799"/>
            <a:ext cx="7593226" cy="5234940"/>
          </a:xfrm>
          <a:prstGeom prst="rect">
            <a:avLst/>
          </a:prstGeom>
        </p:spPr>
      </p:pic>
      <p:sp>
        <p:nvSpPr>
          <p:cNvPr id="5" name="Title 6"/>
          <p:cNvSpPr>
            <a:spLocks noGrp="1"/>
          </p:cNvSpPr>
          <p:nvPr>
            <p:ph type="title"/>
          </p:nvPr>
        </p:nvSpPr>
        <p:spPr>
          <a:xfrm>
            <a:off x="1218883" y="274637"/>
            <a:ext cx="10360501" cy="639763"/>
          </a:xfrm>
        </p:spPr>
        <p:txBody>
          <a:bodyPr/>
          <a:lstStyle/>
          <a:p>
            <a:r>
              <a:rPr lang="en-US" dirty="0" smtClean="0"/>
              <a:t>The vision</a:t>
            </a:r>
            <a:endParaRPr lang="en-US" dirty="0"/>
          </a:p>
        </p:txBody>
      </p:sp>
    </p:spTree>
    <p:extLst>
      <p:ext uri="{BB962C8B-B14F-4D97-AF65-F5344CB8AC3E}">
        <p14:creationId xmlns:p14="http://schemas.microsoft.com/office/powerpoint/2010/main" val="3106340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639763"/>
          </a:xfrm>
        </p:spPr>
        <p:txBody>
          <a:bodyPr/>
          <a:lstStyle/>
          <a:p>
            <a:r>
              <a:rPr lang="en-US" dirty="0" smtClean="0"/>
              <a:t>The vision</a:t>
            </a:r>
            <a:endParaRPr lang="en-US" dirty="0"/>
          </a:p>
        </p:txBody>
      </p:sp>
      <p:pic>
        <p:nvPicPr>
          <p:cNvPr id="3" name="Picture 2"/>
          <p:cNvPicPr>
            <a:picLocks noChangeAspect="1"/>
          </p:cNvPicPr>
          <p:nvPr/>
        </p:nvPicPr>
        <p:blipFill rotWithShape="1">
          <a:blip r:embed="rId3"/>
          <a:srcRect r="27475"/>
          <a:stretch/>
        </p:blipFill>
        <p:spPr>
          <a:xfrm>
            <a:off x="1065212" y="1013460"/>
            <a:ext cx="7924800" cy="5234940"/>
          </a:xfrm>
          <a:prstGeom prst="rect">
            <a:avLst/>
          </a:prstGeom>
          <a:ln w="38100">
            <a:solidFill>
              <a:srgbClr val="007E7E"/>
            </a:solidFill>
          </a:ln>
        </p:spPr>
      </p:pic>
      <p:pic>
        <p:nvPicPr>
          <p:cNvPr id="2" name="Picture 1"/>
          <p:cNvPicPr>
            <a:picLocks noChangeAspect="1"/>
          </p:cNvPicPr>
          <p:nvPr/>
        </p:nvPicPr>
        <p:blipFill rotWithShape="1">
          <a:blip r:embed="rId4"/>
          <a:srcRect r="41905" b="45075"/>
          <a:stretch/>
        </p:blipFill>
        <p:spPr>
          <a:xfrm>
            <a:off x="5796281" y="2590800"/>
            <a:ext cx="6196011" cy="4038600"/>
          </a:xfrm>
          <a:prstGeom prst="rect">
            <a:avLst/>
          </a:prstGeom>
          <a:ln w="38100">
            <a:solidFill>
              <a:srgbClr val="007E7E"/>
            </a:solidFill>
          </a:ln>
        </p:spPr>
      </p:pic>
    </p:spTree>
    <p:extLst>
      <p:ext uri="{BB962C8B-B14F-4D97-AF65-F5344CB8AC3E}">
        <p14:creationId xmlns:p14="http://schemas.microsoft.com/office/powerpoint/2010/main" val="228011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639763"/>
          </a:xfrm>
        </p:spPr>
        <p:txBody>
          <a:bodyPr/>
          <a:lstStyle/>
          <a:p>
            <a:r>
              <a:rPr lang="en-US" dirty="0" smtClean="0"/>
              <a:t>In the beginning…</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2528" y="1066799"/>
            <a:ext cx="7452448" cy="5234940"/>
          </a:xfrm>
          <a:prstGeom prst="rect">
            <a:avLst/>
          </a:prstGeom>
        </p:spPr>
      </p:pic>
    </p:spTree>
    <p:extLst>
      <p:ext uri="{BB962C8B-B14F-4D97-AF65-F5344CB8AC3E}">
        <p14:creationId xmlns:p14="http://schemas.microsoft.com/office/powerpoint/2010/main" val="255475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34486" b="23880"/>
          <a:stretch/>
        </p:blipFill>
        <p:spPr>
          <a:xfrm>
            <a:off x="1154177" y="1142999"/>
            <a:ext cx="9664635" cy="5309525"/>
          </a:xfrm>
          <a:prstGeom prst="rect">
            <a:avLst/>
          </a:prstGeom>
        </p:spPr>
      </p:pic>
      <p:sp>
        <p:nvSpPr>
          <p:cNvPr id="5" name="Title 6"/>
          <p:cNvSpPr>
            <a:spLocks noGrp="1"/>
          </p:cNvSpPr>
          <p:nvPr>
            <p:ph type="title"/>
          </p:nvPr>
        </p:nvSpPr>
        <p:spPr>
          <a:xfrm>
            <a:off x="1218883" y="274637"/>
            <a:ext cx="10360501" cy="639763"/>
          </a:xfrm>
        </p:spPr>
        <p:txBody>
          <a:bodyPr/>
          <a:lstStyle/>
          <a:p>
            <a:r>
              <a:rPr lang="en-US" dirty="0" smtClean="0"/>
              <a:t>The vision</a:t>
            </a:r>
            <a:endParaRPr lang="en-US" dirty="0"/>
          </a:p>
        </p:txBody>
      </p:sp>
    </p:spTree>
    <p:extLst>
      <p:ext uri="{BB962C8B-B14F-4D97-AF65-F5344CB8AC3E}">
        <p14:creationId xmlns:p14="http://schemas.microsoft.com/office/powerpoint/2010/main" val="3233794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purl.org/dc/term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4873beb7-5857-4685-be1f-d57550cc96cc"/>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577</TotalTime>
  <Words>1478</Words>
  <Application>Microsoft Office PowerPoint</Application>
  <PresentationFormat>Custom</PresentationFormat>
  <Paragraphs>110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Tech 16x9</vt:lpstr>
      <vt:lpstr>Eliminating vRA Blueprint Sprawl</vt:lpstr>
      <vt:lpstr>Who are these guys?</vt:lpstr>
      <vt:lpstr>In the beginning…</vt:lpstr>
      <vt:lpstr>In the beginning…</vt:lpstr>
      <vt:lpstr>In the beginning…</vt:lpstr>
      <vt:lpstr>The vision</vt:lpstr>
      <vt:lpstr>The vision</vt:lpstr>
      <vt:lpstr>In the beginning…</vt:lpstr>
      <vt:lpstr>The vision</vt:lpstr>
      <vt:lpstr>The vision</vt:lpstr>
      <vt:lpstr>PowerPoint Presentation</vt:lpstr>
      <vt:lpstr>vRealize Orchestrator to the rescue!</vt:lpstr>
      <vt:lpstr>I get by with a little help from my vendors</vt:lpstr>
      <vt:lpstr>Aaaaaaaaaaannnd…Action!</vt:lpstr>
      <vt:lpstr>Maintenance windows for days</vt:lpstr>
      <vt:lpstr>Maint File Creation</vt:lpstr>
      <vt:lpstr>IT’S ALL DOWN…or is it?</vt:lpstr>
      <vt:lpstr>You get an event, and you get an event…</vt:lpstr>
      <vt:lpstr>So. Much. Work.</vt:lpstr>
      <vt:lpstr>Where to find us:</vt:lpstr>
    </vt:vector>
  </TitlesOfParts>
  <Company>Sheetz,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Eliminating vRA Blueprint Sprawl</dc:title>
  <dc:creator>Jason Williamson</dc:creator>
  <cp:lastModifiedBy>Jason Williamson</cp:lastModifiedBy>
  <cp:revision>103</cp:revision>
  <cp:lastPrinted>2019-08-16T18:24:27Z</cp:lastPrinted>
  <dcterms:created xsi:type="dcterms:W3CDTF">2019-08-01T14:28:00Z</dcterms:created>
  <dcterms:modified xsi:type="dcterms:W3CDTF">2019-08-27T18:10:37Z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