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Trainity\Project%204%20-%20Hiring%20Process%20Analytics\Statist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F:\Trainity\Project%204%20-%20Hiring%20Process%20Analytics\Statistic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Trainity\Project%204%20-%20Hiring%20Process%20Analytics\Statistic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[Hiring Process Analytics.xlsx]Pivots!PivotTable2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Salary</a:t>
            </a:r>
            <a:r>
              <a:rPr lang="en-US" baseline="0" dirty="0"/>
              <a:t> Class Intervals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9617726355634119E-2"/>
          <c:y val="0.20158045977011493"/>
          <c:w val="0.83264792793757925"/>
          <c:h val="0.53203155640027755"/>
        </c:manualLayout>
      </c:layout>
      <c:line3DChart>
        <c:grouping val="standard"/>
        <c:varyColors val="0"/>
        <c:ser>
          <c:idx val="0"/>
          <c:order val="0"/>
          <c:tx>
            <c:strRef>
              <c:f>Pivots!$B$13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cat>
            <c:strRef>
              <c:f>Pivots!$A$14:$A$26</c:f>
              <c:strCache>
                <c:ptCount val="13"/>
                <c:pt idx="0">
                  <c:v>0-9999</c:v>
                </c:pt>
                <c:pt idx="1">
                  <c:v>10000-19999</c:v>
                </c:pt>
                <c:pt idx="2">
                  <c:v>20000-29999</c:v>
                </c:pt>
                <c:pt idx="3">
                  <c:v>30000-39999</c:v>
                </c:pt>
                <c:pt idx="4">
                  <c:v>40000-49999</c:v>
                </c:pt>
                <c:pt idx="5">
                  <c:v>50000-59999</c:v>
                </c:pt>
                <c:pt idx="6">
                  <c:v>60000-69999</c:v>
                </c:pt>
                <c:pt idx="7">
                  <c:v>70000-79999</c:v>
                </c:pt>
                <c:pt idx="8">
                  <c:v>80000-89999</c:v>
                </c:pt>
                <c:pt idx="9">
                  <c:v>90000-99999</c:v>
                </c:pt>
                <c:pt idx="10">
                  <c:v>200000-209999</c:v>
                </c:pt>
                <c:pt idx="11">
                  <c:v>300000-309999</c:v>
                </c:pt>
                <c:pt idx="12">
                  <c:v>390000-400000</c:v>
                </c:pt>
              </c:strCache>
            </c:strRef>
          </c:cat>
          <c:val>
            <c:numRef>
              <c:f>Pivots!$B$14:$B$26</c:f>
              <c:numCache>
                <c:formatCode>General</c:formatCode>
                <c:ptCount val="13"/>
                <c:pt idx="0">
                  <c:v>674</c:v>
                </c:pt>
                <c:pt idx="1">
                  <c:v>731</c:v>
                </c:pt>
                <c:pt idx="2">
                  <c:v>708</c:v>
                </c:pt>
                <c:pt idx="3">
                  <c:v>709</c:v>
                </c:pt>
                <c:pt idx="4">
                  <c:v>781</c:v>
                </c:pt>
                <c:pt idx="5">
                  <c:v>751</c:v>
                </c:pt>
                <c:pt idx="6">
                  <c:v>697</c:v>
                </c:pt>
                <c:pt idx="7">
                  <c:v>733</c:v>
                </c:pt>
                <c:pt idx="8">
                  <c:v>708</c:v>
                </c:pt>
                <c:pt idx="9">
                  <c:v>656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EC-4315-886A-6F17CB9A24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4540624"/>
        <c:axId val="2041505712"/>
        <c:axId val="63947872"/>
      </c:line3DChart>
      <c:catAx>
        <c:axId val="444540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1505712"/>
        <c:crosses val="autoZero"/>
        <c:auto val="1"/>
        <c:lblAlgn val="ctr"/>
        <c:lblOffset val="100"/>
        <c:noMultiLvlLbl val="0"/>
      </c:catAx>
      <c:valAx>
        <c:axId val="2041505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540624"/>
        <c:crosses val="autoZero"/>
        <c:crossBetween val="between"/>
      </c:valAx>
      <c:serAx>
        <c:axId val="6394787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1505712"/>
        <c:crosses val="autoZero"/>
      </c:ser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[Hiring Process Analytics.xlsx]Pivots!PivotTable3</c:name>
    <c:fmtId val="3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Employees across Departments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6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2"/>
        <c:spPr>
          <a:solidFill>
            <a:schemeClr val="accent6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3"/>
        <c:spPr>
          <a:solidFill>
            <a:schemeClr val="accent6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4"/>
        <c:spPr>
          <a:solidFill>
            <a:schemeClr val="accent6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5"/>
        <c:spPr>
          <a:solidFill>
            <a:schemeClr val="accent6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6"/>
        <c:spPr>
          <a:solidFill>
            <a:schemeClr val="accent6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7"/>
        <c:spPr>
          <a:solidFill>
            <a:schemeClr val="accent6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8"/>
        <c:spPr>
          <a:solidFill>
            <a:schemeClr val="accent6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9"/>
        <c:spPr>
          <a:solidFill>
            <a:schemeClr val="accent6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0"/>
        <c:spPr>
          <a:solidFill>
            <a:schemeClr val="accent6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6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2"/>
        <c:spPr>
          <a:solidFill>
            <a:schemeClr val="accent6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3"/>
        <c:spPr>
          <a:solidFill>
            <a:schemeClr val="accent6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4"/>
        <c:spPr>
          <a:solidFill>
            <a:schemeClr val="accent6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5"/>
        <c:spPr>
          <a:solidFill>
            <a:schemeClr val="accent6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6"/>
        <c:spPr>
          <a:solidFill>
            <a:schemeClr val="accent6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7"/>
        <c:spPr>
          <a:solidFill>
            <a:schemeClr val="accent6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8"/>
        <c:spPr>
          <a:solidFill>
            <a:schemeClr val="accent6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9"/>
        <c:spPr>
          <a:solidFill>
            <a:schemeClr val="accent6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Pivots!$B$33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CA7-4FBE-A331-D219A81B7527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CA7-4FBE-A331-D219A81B7527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CA7-4FBE-A331-D219A81B7527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CA7-4FBE-A331-D219A81B7527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CA7-4FBE-A331-D219A81B7527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4CA7-4FBE-A331-D219A81B7527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4CA7-4FBE-A331-D219A81B7527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4CA7-4FBE-A331-D219A81B7527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4CA7-4FBE-A331-D219A81B75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Pivots!$A$34:$A$42</c:f>
              <c:strCache>
                <c:ptCount val="9"/>
                <c:pt idx="0">
                  <c:v>Human Resource Department</c:v>
                </c:pt>
                <c:pt idx="1">
                  <c:v>General Management</c:v>
                </c:pt>
                <c:pt idx="2">
                  <c:v>Finance Department</c:v>
                </c:pt>
                <c:pt idx="3">
                  <c:v>Marketing Department</c:v>
                </c:pt>
                <c:pt idx="4">
                  <c:v>Purchase Department</c:v>
                </c:pt>
                <c:pt idx="5">
                  <c:v>Production Department</c:v>
                </c:pt>
                <c:pt idx="6">
                  <c:v>Sales Department</c:v>
                </c:pt>
                <c:pt idx="7">
                  <c:v>Service Department</c:v>
                </c:pt>
                <c:pt idx="8">
                  <c:v>Operations Department</c:v>
                </c:pt>
              </c:strCache>
            </c:strRef>
          </c:cat>
          <c:val>
            <c:numRef>
              <c:f>Pivots!$B$34:$B$42</c:f>
              <c:numCache>
                <c:formatCode>General</c:formatCode>
                <c:ptCount val="9"/>
                <c:pt idx="0">
                  <c:v>97</c:v>
                </c:pt>
                <c:pt idx="1">
                  <c:v>172</c:v>
                </c:pt>
                <c:pt idx="2">
                  <c:v>288</c:v>
                </c:pt>
                <c:pt idx="3">
                  <c:v>324</c:v>
                </c:pt>
                <c:pt idx="4">
                  <c:v>332</c:v>
                </c:pt>
                <c:pt idx="5">
                  <c:v>379</c:v>
                </c:pt>
                <c:pt idx="6">
                  <c:v>744</c:v>
                </c:pt>
                <c:pt idx="7">
                  <c:v>2048</c:v>
                </c:pt>
                <c:pt idx="8">
                  <c:v>2767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4CA7-4FBE-A331-D219A81B752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[Hiring Process Analytics.xlsx]Pivots!PivotTable4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Employees across Tiers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3">
              <a:alpha val="8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round/>
          </a:ln>
          <a:effectLst/>
          <a:sp3d contourW="9525">
            <a:contourClr>
              <a:schemeClr val="accent3">
                <a:lumMod val="75000"/>
              </a:schemeClr>
            </a:contourClr>
          </a:sp3d>
        </c:spPr>
        <c:marker>
          <c:symbol val="circle"/>
          <c:size val="6"/>
          <c:spPr>
            <a:solidFill>
              <a:schemeClr val="accent3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3">
              <a:alpha val="8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round/>
          </a:ln>
          <a:effectLst/>
          <a:sp3d contourW="9525">
            <a:contourClr>
              <a:schemeClr val="accent3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>
              <a:alpha val="8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round/>
          </a:ln>
          <a:effectLst/>
          <a:sp3d contourW="9525">
            <a:contourClr>
              <a:schemeClr val="accent3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Pivots!$B$53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Pivots!$A$54:$A$68</c:f>
              <c:strCache>
                <c:ptCount val="15"/>
                <c:pt idx="0">
                  <c:v>c9</c:v>
                </c:pt>
                <c:pt idx="1">
                  <c:v>c5</c:v>
                </c:pt>
                <c:pt idx="2">
                  <c:v>i7</c:v>
                </c:pt>
                <c:pt idx="3">
                  <c:v>i5</c:v>
                </c:pt>
                <c:pt idx="4">
                  <c:v>i6</c:v>
                </c:pt>
                <c:pt idx="5">
                  <c:v>b9</c:v>
                </c:pt>
                <c:pt idx="6">
                  <c:v>c8</c:v>
                </c:pt>
                <c:pt idx="7">
                  <c:v>c-10</c:v>
                </c:pt>
                <c:pt idx="8">
                  <c:v>i1</c:v>
                </c:pt>
                <c:pt idx="9">
                  <c:v>i4</c:v>
                </c:pt>
                <c:pt idx="10">
                  <c:v>m6</c:v>
                </c:pt>
                <c:pt idx="11">
                  <c:v>n9</c:v>
                </c:pt>
                <c:pt idx="12">
                  <c:v>n6</c:v>
                </c:pt>
                <c:pt idx="13">
                  <c:v>m7</c:v>
                </c:pt>
                <c:pt idx="14">
                  <c:v>n10</c:v>
                </c:pt>
              </c:strCache>
            </c:strRef>
          </c:cat>
          <c:val>
            <c:numRef>
              <c:f>Pivots!$B$54:$B$68</c:f>
              <c:numCache>
                <c:formatCode>General</c:formatCode>
                <c:ptCount val="15"/>
                <c:pt idx="0">
                  <c:v>1790</c:v>
                </c:pt>
                <c:pt idx="1">
                  <c:v>1742</c:v>
                </c:pt>
                <c:pt idx="2">
                  <c:v>980</c:v>
                </c:pt>
                <c:pt idx="3">
                  <c:v>785</c:v>
                </c:pt>
                <c:pt idx="4">
                  <c:v>527</c:v>
                </c:pt>
                <c:pt idx="5">
                  <c:v>462</c:v>
                </c:pt>
                <c:pt idx="6">
                  <c:v>319</c:v>
                </c:pt>
                <c:pt idx="7">
                  <c:v>231</c:v>
                </c:pt>
                <c:pt idx="8">
                  <c:v>220</c:v>
                </c:pt>
                <c:pt idx="9">
                  <c:v>88</c:v>
                </c:pt>
                <c:pt idx="10">
                  <c:v>3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F4-4353-BB19-FE3E5F14D32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486808496"/>
        <c:axId val="451089936"/>
        <c:axId val="0"/>
      </c:bar3DChart>
      <c:catAx>
        <c:axId val="48680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089936"/>
        <c:crosses val="autoZero"/>
        <c:auto val="1"/>
        <c:lblAlgn val="ctr"/>
        <c:lblOffset val="100"/>
        <c:noMultiLvlLbl val="0"/>
      </c:catAx>
      <c:valAx>
        <c:axId val="451089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80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30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E1FE3E-3CD1-4127-B772-FDB8867C6DD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A7AC446-FBB9-4AF7-970B-17FEC378AFF6}">
      <dgm:prSet phldrT="[Text]"/>
      <dgm:spPr/>
      <dgm:t>
        <a:bodyPr/>
        <a:lstStyle/>
        <a:p>
          <a:pPr algn="ctr"/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Males Hired:</a:t>
          </a:r>
        </a:p>
      </dgm:t>
    </dgm:pt>
    <dgm:pt modelId="{04F2C06B-2EAE-46C4-94D0-C6AFEB021364}" type="parTrans" cxnId="{25EA2098-67EF-4B91-91A8-0672BEC880D2}">
      <dgm:prSet/>
      <dgm:spPr/>
      <dgm:t>
        <a:bodyPr/>
        <a:lstStyle/>
        <a:p>
          <a:endParaRPr lang="en-IN"/>
        </a:p>
      </dgm:t>
    </dgm:pt>
    <dgm:pt modelId="{E6B82ADC-05CF-4EF1-9C11-C41852308974}" type="sibTrans" cxnId="{25EA2098-67EF-4B91-91A8-0672BEC880D2}">
      <dgm:prSet/>
      <dgm:spPr/>
      <dgm:t>
        <a:bodyPr/>
        <a:lstStyle/>
        <a:p>
          <a:endParaRPr lang="en-IN"/>
        </a:p>
      </dgm:t>
    </dgm:pt>
    <dgm:pt modelId="{FEB6D585-086E-46A3-8F38-6BC47BB95996}">
      <dgm:prSet phldrT="[Text]"/>
      <dgm:spPr/>
      <dgm:t>
        <a:bodyPr/>
        <a:lstStyle/>
        <a:p>
          <a:pPr algn="ctr"/>
          <a:r>
            <a:rPr lang="en-IN" dirty="0"/>
            <a:t>4083</a:t>
          </a:r>
        </a:p>
      </dgm:t>
    </dgm:pt>
    <dgm:pt modelId="{66AA7DF6-6DAA-4DB9-84EB-C75D257FAE5B}" type="parTrans" cxnId="{06E6A0FB-4C6B-40F8-8C24-247F190846C5}">
      <dgm:prSet/>
      <dgm:spPr/>
      <dgm:t>
        <a:bodyPr/>
        <a:lstStyle/>
        <a:p>
          <a:endParaRPr lang="en-IN"/>
        </a:p>
      </dgm:t>
    </dgm:pt>
    <dgm:pt modelId="{FBCC0B1E-6FF0-4BD4-A84A-D3C7BE77C5C5}" type="sibTrans" cxnId="{06E6A0FB-4C6B-40F8-8C24-247F190846C5}">
      <dgm:prSet/>
      <dgm:spPr/>
      <dgm:t>
        <a:bodyPr/>
        <a:lstStyle/>
        <a:p>
          <a:endParaRPr lang="en-IN"/>
        </a:p>
      </dgm:t>
    </dgm:pt>
    <dgm:pt modelId="{CA7E19FC-87AB-4418-8789-64615BC778D6}">
      <dgm:prSet phldrT="[Text]"/>
      <dgm:spPr/>
      <dgm:t>
        <a:bodyPr/>
        <a:lstStyle/>
        <a:p>
          <a:pPr algn="ctr"/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Females Hired: </a:t>
          </a:r>
        </a:p>
      </dgm:t>
    </dgm:pt>
    <dgm:pt modelId="{F681B6B3-A592-4B86-BB19-8A25A79BE13D}" type="parTrans" cxnId="{160FF268-A347-4150-B5E7-C2B7453E5E5C}">
      <dgm:prSet/>
      <dgm:spPr/>
      <dgm:t>
        <a:bodyPr/>
        <a:lstStyle/>
        <a:p>
          <a:endParaRPr lang="en-IN"/>
        </a:p>
      </dgm:t>
    </dgm:pt>
    <dgm:pt modelId="{B60A3232-281E-4E34-A33B-2F212C4031C5}" type="sibTrans" cxnId="{160FF268-A347-4150-B5E7-C2B7453E5E5C}">
      <dgm:prSet/>
      <dgm:spPr/>
      <dgm:t>
        <a:bodyPr/>
        <a:lstStyle/>
        <a:p>
          <a:endParaRPr lang="en-IN"/>
        </a:p>
      </dgm:t>
    </dgm:pt>
    <dgm:pt modelId="{9519C2A9-6B1B-4A9F-8FCC-9594E4DE2744}">
      <dgm:prSet phldrT="[Text]"/>
      <dgm:spPr/>
      <dgm:t>
        <a:bodyPr/>
        <a:lstStyle/>
        <a:p>
          <a:pPr algn="ctr"/>
          <a:r>
            <a:rPr lang="en-IN" dirty="0"/>
            <a:t>2675</a:t>
          </a:r>
        </a:p>
      </dgm:t>
    </dgm:pt>
    <dgm:pt modelId="{2BC85E44-5333-4909-9E36-D838E5401387}" type="parTrans" cxnId="{CEC186F4-8C6F-49DE-969F-16F2279962F4}">
      <dgm:prSet/>
      <dgm:spPr/>
      <dgm:t>
        <a:bodyPr/>
        <a:lstStyle/>
        <a:p>
          <a:endParaRPr lang="en-IN"/>
        </a:p>
      </dgm:t>
    </dgm:pt>
    <dgm:pt modelId="{EB04198E-490C-4B13-BFFD-6AC4C34412AA}" type="sibTrans" cxnId="{CEC186F4-8C6F-49DE-969F-16F2279962F4}">
      <dgm:prSet/>
      <dgm:spPr/>
      <dgm:t>
        <a:bodyPr/>
        <a:lstStyle/>
        <a:p>
          <a:endParaRPr lang="en-IN"/>
        </a:p>
      </dgm:t>
    </dgm:pt>
    <dgm:pt modelId="{9258F9D4-3EDF-4597-AC6B-79B422B26AF4}" type="pres">
      <dgm:prSet presAssocID="{CAE1FE3E-3CD1-4127-B772-FDB8867C6DDE}" presName="linear" presStyleCnt="0">
        <dgm:presLayoutVars>
          <dgm:animLvl val="lvl"/>
          <dgm:resizeHandles val="exact"/>
        </dgm:presLayoutVars>
      </dgm:prSet>
      <dgm:spPr/>
    </dgm:pt>
    <dgm:pt modelId="{B87EAC0C-9860-4C45-975D-609659E3EE7D}" type="pres">
      <dgm:prSet presAssocID="{2A7AC446-FBB9-4AF7-970B-17FEC378AFF6}" presName="parentText" presStyleLbl="node1" presStyleIdx="0" presStyleCnt="2" custLinFactNeighborY="139">
        <dgm:presLayoutVars>
          <dgm:chMax val="0"/>
          <dgm:bulletEnabled val="1"/>
        </dgm:presLayoutVars>
      </dgm:prSet>
      <dgm:spPr/>
    </dgm:pt>
    <dgm:pt modelId="{D9C3D796-92B1-49AB-BB1C-5E262A273809}" type="pres">
      <dgm:prSet presAssocID="{2A7AC446-FBB9-4AF7-970B-17FEC378AFF6}" presName="childText" presStyleLbl="revTx" presStyleIdx="0" presStyleCnt="2">
        <dgm:presLayoutVars>
          <dgm:bulletEnabled val="1"/>
        </dgm:presLayoutVars>
      </dgm:prSet>
      <dgm:spPr/>
    </dgm:pt>
    <dgm:pt modelId="{D2F0C91D-A433-463E-811E-CED392481A54}" type="pres">
      <dgm:prSet presAssocID="{CA7E19FC-87AB-4418-8789-64615BC778D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C6DE833-5545-47D6-97CD-0222973872C6}" type="pres">
      <dgm:prSet presAssocID="{CA7E19FC-87AB-4418-8789-64615BC778D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328E12E-0255-4B85-BC09-774CBBEB5573}" type="presOf" srcId="{CA7E19FC-87AB-4418-8789-64615BC778D6}" destId="{D2F0C91D-A433-463E-811E-CED392481A54}" srcOrd="0" destOrd="0" presId="urn:microsoft.com/office/officeart/2005/8/layout/vList2"/>
    <dgm:cxn modelId="{936D4242-B0A8-4D12-8988-9CCEC980A972}" type="presOf" srcId="{2A7AC446-FBB9-4AF7-970B-17FEC378AFF6}" destId="{B87EAC0C-9860-4C45-975D-609659E3EE7D}" srcOrd="0" destOrd="0" presId="urn:microsoft.com/office/officeart/2005/8/layout/vList2"/>
    <dgm:cxn modelId="{160FF268-A347-4150-B5E7-C2B7453E5E5C}" srcId="{CAE1FE3E-3CD1-4127-B772-FDB8867C6DDE}" destId="{CA7E19FC-87AB-4418-8789-64615BC778D6}" srcOrd="1" destOrd="0" parTransId="{F681B6B3-A592-4B86-BB19-8A25A79BE13D}" sibTransId="{B60A3232-281E-4E34-A33B-2F212C4031C5}"/>
    <dgm:cxn modelId="{BA370E72-684E-4BBE-AE6A-806E9BE18722}" type="presOf" srcId="{FEB6D585-086E-46A3-8F38-6BC47BB95996}" destId="{D9C3D796-92B1-49AB-BB1C-5E262A273809}" srcOrd="0" destOrd="0" presId="urn:microsoft.com/office/officeart/2005/8/layout/vList2"/>
    <dgm:cxn modelId="{25592D78-6681-4718-A6EE-B65C8BE5A7FE}" type="presOf" srcId="{CAE1FE3E-3CD1-4127-B772-FDB8867C6DDE}" destId="{9258F9D4-3EDF-4597-AC6B-79B422B26AF4}" srcOrd="0" destOrd="0" presId="urn:microsoft.com/office/officeart/2005/8/layout/vList2"/>
    <dgm:cxn modelId="{25EA2098-67EF-4B91-91A8-0672BEC880D2}" srcId="{CAE1FE3E-3CD1-4127-B772-FDB8867C6DDE}" destId="{2A7AC446-FBB9-4AF7-970B-17FEC378AFF6}" srcOrd="0" destOrd="0" parTransId="{04F2C06B-2EAE-46C4-94D0-C6AFEB021364}" sibTransId="{E6B82ADC-05CF-4EF1-9C11-C41852308974}"/>
    <dgm:cxn modelId="{F337DFB8-65FA-4865-B460-25259140452A}" type="presOf" srcId="{9519C2A9-6B1B-4A9F-8FCC-9594E4DE2744}" destId="{AC6DE833-5545-47D6-97CD-0222973872C6}" srcOrd="0" destOrd="0" presId="urn:microsoft.com/office/officeart/2005/8/layout/vList2"/>
    <dgm:cxn modelId="{CEC186F4-8C6F-49DE-969F-16F2279962F4}" srcId="{CA7E19FC-87AB-4418-8789-64615BC778D6}" destId="{9519C2A9-6B1B-4A9F-8FCC-9594E4DE2744}" srcOrd="0" destOrd="0" parTransId="{2BC85E44-5333-4909-9E36-D838E5401387}" sibTransId="{EB04198E-490C-4B13-BFFD-6AC4C34412AA}"/>
    <dgm:cxn modelId="{06E6A0FB-4C6B-40F8-8C24-247F190846C5}" srcId="{2A7AC446-FBB9-4AF7-970B-17FEC378AFF6}" destId="{FEB6D585-086E-46A3-8F38-6BC47BB95996}" srcOrd="0" destOrd="0" parTransId="{66AA7DF6-6DAA-4DB9-84EB-C75D257FAE5B}" sibTransId="{FBCC0B1E-6FF0-4BD4-A84A-D3C7BE77C5C5}"/>
    <dgm:cxn modelId="{2796E243-39DB-4D0E-9922-B87344A41CEB}" type="presParOf" srcId="{9258F9D4-3EDF-4597-AC6B-79B422B26AF4}" destId="{B87EAC0C-9860-4C45-975D-609659E3EE7D}" srcOrd="0" destOrd="0" presId="urn:microsoft.com/office/officeart/2005/8/layout/vList2"/>
    <dgm:cxn modelId="{4FE4ED0D-01AD-4FD3-A8F4-98A763FCD280}" type="presParOf" srcId="{9258F9D4-3EDF-4597-AC6B-79B422B26AF4}" destId="{D9C3D796-92B1-49AB-BB1C-5E262A273809}" srcOrd="1" destOrd="0" presId="urn:microsoft.com/office/officeart/2005/8/layout/vList2"/>
    <dgm:cxn modelId="{8BD64B1E-9B6C-4A74-B5BD-B677D4A30FB3}" type="presParOf" srcId="{9258F9D4-3EDF-4597-AC6B-79B422B26AF4}" destId="{D2F0C91D-A433-463E-811E-CED392481A54}" srcOrd="2" destOrd="0" presId="urn:microsoft.com/office/officeart/2005/8/layout/vList2"/>
    <dgm:cxn modelId="{30D095ED-5747-4151-A12F-DFD6D7B312E3}" type="presParOf" srcId="{9258F9D4-3EDF-4597-AC6B-79B422B26AF4}" destId="{AC6DE833-5545-47D6-97CD-0222973872C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735211-8BCA-40C0-911C-0A45E9F87AF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DC01290-9419-4FBD-BD22-BB38468D94DE}">
      <dgm:prSet phldrT="[Text]"/>
      <dgm:spPr/>
      <dgm:t>
        <a:bodyPr/>
        <a:lstStyle/>
        <a:p>
          <a:pPr algn="ctr"/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Average Salary Offered:</a:t>
          </a:r>
        </a:p>
      </dgm:t>
    </dgm:pt>
    <dgm:pt modelId="{9F87E4EF-F769-4FF0-8095-8CE9141C6FBD}" type="parTrans" cxnId="{2F5038D3-EE09-484C-BBDC-874B71999150}">
      <dgm:prSet/>
      <dgm:spPr/>
      <dgm:t>
        <a:bodyPr/>
        <a:lstStyle/>
        <a:p>
          <a:endParaRPr lang="en-IN"/>
        </a:p>
      </dgm:t>
    </dgm:pt>
    <dgm:pt modelId="{35FFDE30-6675-47D1-A636-CBE54438E3F5}" type="sibTrans" cxnId="{2F5038D3-EE09-484C-BBDC-874B71999150}">
      <dgm:prSet/>
      <dgm:spPr/>
      <dgm:t>
        <a:bodyPr/>
        <a:lstStyle/>
        <a:p>
          <a:endParaRPr lang="en-IN"/>
        </a:p>
      </dgm:t>
    </dgm:pt>
    <dgm:pt modelId="{1110816C-454F-42A2-929A-32D5F691EAD5}">
      <dgm:prSet phldrT="[Text]"/>
      <dgm:spPr/>
      <dgm:t>
        <a:bodyPr/>
        <a:lstStyle/>
        <a:p>
          <a:pPr algn="ctr"/>
          <a:r>
            <a:rPr lang="en-IN" dirty="0"/>
            <a:t>49986.07</a:t>
          </a:r>
        </a:p>
      </dgm:t>
    </dgm:pt>
    <dgm:pt modelId="{FC5E473F-310E-4F8E-B01B-94C11EC909FC}" type="parTrans" cxnId="{1011B054-5B5D-4174-BBDF-89D3C4BA066B}">
      <dgm:prSet/>
      <dgm:spPr/>
      <dgm:t>
        <a:bodyPr/>
        <a:lstStyle/>
        <a:p>
          <a:endParaRPr lang="en-IN"/>
        </a:p>
      </dgm:t>
    </dgm:pt>
    <dgm:pt modelId="{0FECFE83-8A9A-45F8-B86C-8AF50F5F54AA}" type="sibTrans" cxnId="{1011B054-5B5D-4174-BBDF-89D3C4BA066B}">
      <dgm:prSet/>
      <dgm:spPr/>
      <dgm:t>
        <a:bodyPr/>
        <a:lstStyle/>
        <a:p>
          <a:endParaRPr lang="en-IN"/>
        </a:p>
      </dgm:t>
    </dgm:pt>
    <dgm:pt modelId="{D4C42DB2-0457-4CF7-8B9F-FFFA80901075}" type="pres">
      <dgm:prSet presAssocID="{8E735211-8BCA-40C0-911C-0A45E9F87AFA}" presName="linear" presStyleCnt="0">
        <dgm:presLayoutVars>
          <dgm:animLvl val="lvl"/>
          <dgm:resizeHandles val="exact"/>
        </dgm:presLayoutVars>
      </dgm:prSet>
      <dgm:spPr/>
    </dgm:pt>
    <dgm:pt modelId="{0794F449-E30B-4F5E-8CE8-BE9247ED6E91}" type="pres">
      <dgm:prSet presAssocID="{7DC01290-9419-4FBD-BD22-BB38468D94D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72DDBD7-284E-4C40-B3F8-D1FB502E9CF8}" type="pres">
      <dgm:prSet presAssocID="{7DC01290-9419-4FBD-BD22-BB38468D94D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011B054-5B5D-4174-BBDF-89D3C4BA066B}" srcId="{7DC01290-9419-4FBD-BD22-BB38468D94DE}" destId="{1110816C-454F-42A2-929A-32D5F691EAD5}" srcOrd="0" destOrd="0" parTransId="{FC5E473F-310E-4F8E-B01B-94C11EC909FC}" sibTransId="{0FECFE83-8A9A-45F8-B86C-8AF50F5F54AA}"/>
    <dgm:cxn modelId="{6D49F596-7F4B-4FC8-B0F8-4232ADA88605}" type="presOf" srcId="{8E735211-8BCA-40C0-911C-0A45E9F87AFA}" destId="{D4C42DB2-0457-4CF7-8B9F-FFFA80901075}" srcOrd="0" destOrd="0" presId="urn:microsoft.com/office/officeart/2005/8/layout/vList2"/>
    <dgm:cxn modelId="{A20004CE-1E1B-4A18-A598-627066061903}" type="presOf" srcId="{7DC01290-9419-4FBD-BD22-BB38468D94DE}" destId="{0794F449-E30B-4F5E-8CE8-BE9247ED6E91}" srcOrd="0" destOrd="0" presId="urn:microsoft.com/office/officeart/2005/8/layout/vList2"/>
    <dgm:cxn modelId="{2F5038D3-EE09-484C-BBDC-874B71999150}" srcId="{8E735211-8BCA-40C0-911C-0A45E9F87AFA}" destId="{7DC01290-9419-4FBD-BD22-BB38468D94DE}" srcOrd="0" destOrd="0" parTransId="{9F87E4EF-F769-4FF0-8095-8CE9141C6FBD}" sibTransId="{35FFDE30-6675-47D1-A636-CBE54438E3F5}"/>
    <dgm:cxn modelId="{D3FA7FF3-6422-4712-9F7C-26134CE5BE60}" type="presOf" srcId="{1110816C-454F-42A2-929A-32D5F691EAD5}" destId="{572DDBD7-284E-4C40-B3F8-D1FB502E9CF8}" srcOrd="0" destOrd="0" presId="urn:microsoft.com/office/officeart/2005/8/layout/vList2"/>
    <dgm:cxn modelId="{8D04E737-7F25-4BFA-ABA4-DBA0DC107667}" type="presParOf" srcId="{D4C42DB2-0457-4CF7-8B9F-FFFA80901075}" destId="{0794F449-E30B-4F5E-8CE8-BE9247ED6E91}" srcOrd="0" destOrd="0" presId="urn:microsoft.com/office/officeart/2005/8/layout/vList2"/>
    <dgm:cxn modelId="{E01731B1-AFCA-4B6B-A29B-2ABA734727F3}" type="presParOf" srcId="{D4C42DB2-0457-4CF7-8B9F-FFFA80901075}" destId="{572DDBD7-284E-4C40-B3F8-D1FB502E9CF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735211-8BCA-40C0-911C-0A45E9F87AF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DC01290-9419-4FBD-BD22-BB38468D94DE}">
      <dgm:prSet phldrT="[Text]"/>
      <dgm:spPr/>
      <dgm:t>
        <a:bodyPr/>
        <a:lstStyle/>
        <a:p>
          <a:pPr algn="ctr"/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Most of the employees are clustered around the salary range of:</a:t>
          </a:r>
        </a:p>
      </dgm:t>
    </dgm:pt>
    <dgm:pt modelId="{9F87E4EF-F769-4FF0-8095-8CE9141C6FBD}" type="parTrans" cxnId="{2F5038D3-EE09-484C-BBDC-874B71999150}">
      <dgm:prSet/>
      <dgm:spPr/>
      <dgm:t>
        <a:bodyPr/>
        <a:lstStyle/>
        <a:p>
          <a:endParaRPr lang="en-IN"/>
        </a:p>
      </dgm:t>
    </dgm:pt>
    <dgm:pt modelId="{35FFDE30-6675-47D1-A636-CBE54438E3F5}" type="sibTrans" cxnId="{2F5038D3-EE09-484C-BBDC-874B71999150}">
      <dgm:prSet/>
      <dgm:spPr/>
      <dgm:t>
        <a:bodyPr/>
        <a:lstStyle/>
        <a:p>
          <a:endParaRPr lang="en-IN"/>
        </a:p>
      </dgm:t>
    </dgm:pt>
    <dgm:pt modelId="{1110816C-454F-42A2-929A-32D5F691EAD5}">
      <dgm:prSet phldrT="[Text]"/>
      <dgm:spPr/>
      <dgm:t>
        <a:bodyPr/>
        <a:lstStyle/>
        <a:p>
          <a:pPr algn="ctr"/>
          <a:r>
            <a:rPr lang="en-IN" dirty="0"/>
            <a:t>40,000 – 60,000</a:t>
          </a:r>
        </a:p>
      </dgm:t>
    </dgm:pt>
    <dgm:pt modelId="{FC5E473F-310E-4F8E-B01B-94C11EC909FC}" type="parTrans" cxnId="{1011B054-5B5D-4174-BBDF-89D3C4BA066B}">
      <dgm:prSet/>
      <dgm:spPr/>
      <dgm:t>
        <a:bodyPr/>
        <a:lstStyle/>
        <a:p>
          <a:endParaRPr lang="en-IN"/>
        </a:p>
      </dgm:t>
    </dgm:pt>
    <dgm:pt modelId="{0FECFE83-8A9A-45F8-B86C-8AF50F5F54AA}" type="sibTrans" cxnId="{1011B054-5B5D-4174-BBDF-89D3C4BA066B}">
      <dgm:prSet/>
      <dgm:spPr/>
      <dgm:t>
        <a:bodyPr/>
        <a:lstStyle/>
        <a:p>
          <a:endParaRPr lang="en-IN"/>
        </a:p>
      </dgm:t>
    </dgm:pt>
    <dgm:pt modelId="{D4C42DB2-0457-4CF7-8B9F-FFFA80901075}" type="pres">
      <dgm:prSet presAssocID="{8E735211-8BCA-40C0-911C-0A45E9F87AFA}" presName="linear" presStyleCnt="0">
        <dgm:presLayoutVars>
          <dgm:animLvl val="lvl"/>
          <dgm:resizeHandles val="exact"/>
        </dgm:presLayoutVars>
      </dgm:prSet>
      <dgm:spPr/>
    </dgm:pt>
    <dgm:pt modelId="{0794F449-E30B-4F5E-8CE8-BE9247ED6E91}" type="pres">
      <dgm:prSet presAssocID="{7DC01290-9419-4FBD-BD22-BB38468D94D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72DDBD7-284E-4C40-B3F8-D1FB502E9CF8}" type="pres">
      <dgm:prSet presAssocID="{7DC01290-9419-4FBD-BD22-BB38468D94D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011B054-5B5D-4174-BBDF-89D3C4BA066B}" srcId="{7DC01290-9419-4FBD-BD22-BB38468D94DE}" destId="{1110816C-454F-42A2-929A-32D5F691EAD5}" srcOrd="0" destOrd="0" parTransId="{FC5E473F-310E-4F8E-B01B-94C11EC909FC}" sibTransId="{0FECFE83-8A9A-45F8-B86C-8AF50F5F54AA}"/>
    <dgm:cxn modelId="{6D49F596-7F4B-4FC8-B0F8-4232ADA88605}" type="presOf" srcId="{8E735211-8BCA-40C0-911C-0A45E9F87AFA}" destId="{D4C42DB2-0457-4CF7-8B9F-FFFA80901075}" srcOrd="0" destOrd="0" presId="urn:microsoft.com/office/officeart/2005/8/layout/vList2"/>
    <dgm:cxn modelId="{A20004CE-1E1B-4A18-A598-627066061903}" type="presOf" srcId="{7DC01290-9419-4FBD-BD22-BB38468D94DE}" destId="{0794F449-E30B-4F5E-8CE8-BE9247ED6E91}" srcOrd="0" destOrd="0" presId="urn:microsoft.com/office/officeart/2005/8/layout/vList2"/>
    <dgm:cxn modelId="{2F5038D3-EE09-484C-BBDC-874B71999150}" srcId="{8E735211-8BCA-40C0-911C-0A45E9F87AFA}" destId="{7DC01290-9419-4FBD-BD22-BB38468D94DE}" srcOrd="0" destOrd="0" parTransId="{9F87E4EF-F769-4FF0-8095-8CE9141C6FBD}" sibTransId="{35FFDE30-6675-47D1-A636-CBE54438E3F5}"/>
    <dgm:cxn modelId="{D3FA7FF3-6422-4712-9F7C-26134CE5BE60}" type="presOf" srcId="{1110816C-454F-42A2-929A-32D5F691EAD5}" destId="{572DDBD7-284E-4C40-B3F8-D1FB502E9CF8}" srcOrd="0" destOrd="0" presId="urn:microsoft.com/office/officeart/2005/8/layout/vList2"/>
    <dgm:cxn modelId="{8D04E737-7F25-4BFA-ABA4-DBA0DC107667}" type="presParOf" srcId="{D4C42DB2-0457-4CF7-8B9F-FFFA80901075}" destId="{0794F449-E30B-4F5E-8CE8-BE9247ED6E91}" srcOrd="0" destOrd="0" presId="urn:microsoft.com/office/officeart/2005/8/layout/vList2"/>
    <dgm:cxn modelId="{E01731B1-AFCA-4B6B-A29B-2ABA734727F3}" type="presParOf" srcId="{D4C42DB2-0457-4CF7-8B9F-FFFA80901075}" destId="{572DDBD7-284E-4C40-B3F8-D1FB502E9CF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735211-8BCA-40C0-911C-0A45E9F87AF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DC01290-9419-4FBD-BD22-BB38468D94DE}">
      <dgm:prSet phldrT="[Text]"/>
      <dgm:spPr/>
      <dgm:t>
        <a:bodyPr/>
        <a:lstStyle/>
        <a:p>
          <a:pPr algn="ctr"/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Majority of Employees work in Operations Department:</a:t>
          </a:r>
        </a:p>
      </dgm:t>
    </dgm:pt>
    <dgm:pt modelId="{9F87E4EF-F769-4FF0-8095-8CE9141C6FBD}" type="parTrans" cxnId="{2F5038D3-EE09-484C-BBDC-874B71999150}">
      <dgm:prSet/>
      <dgm:spPr/>
      <dgm:t>
        <a:bodyPr/>
        <a:lstStyle/>
        <a:p>
          <a:endParaRPr lang="en-IN"/>
        </a:p>
      </dgm:t>
    </dgm:pt>
    <dgm:pt modelId="{35FFDE30-6675-47D1-A636-CBE54438E3F5}" type="sibTrans" cxnId="{2F5038D3-EE09-484C-BBDC-874B71999150}">
      <dgm:prSet/>
      <dgm:spPr/>
      <dgm:t>
        <a:bodyPr/>
        <a:lstStyle/>
        <a:p>
          <a:endParaRPr lang="en-IN"/>
        </a:p>
      </dgm:t>
    </dgm:pt>
    <dgm:pt modelId="{1110816C-454F-42A2-929A-32D5F691EAD5}">
      <dgm:prSet phldrT="[Text]"/>
      <dgm:spPr/>
      <dgm:t>
        <a:bodyPr/>
        <a:lstStyle/>
        <a:p>
          <a:pPr algn="ctr"/>
          <a:r>
            <a:rPr lang="en-IN" dirty="0"/>
            <a:t>39%</a:t>
          </a:r>
        </a:p>
      </dgm:t>
    </dgm:pt>
    <dgm:pt modelId="{FC5E473F-310E-4F8E-B01B-94C11EC909FC}" type="parTrans" cxnId="{1011B054-5B5D-4174-BBDF-89D3C4BA066B}">
      <dgm:prSet/>
      <dgm:spPr/>
      <dgm:t>
        <a:bodyPr/>
        <a:lstStyle/>
        <a:p>
          <a:endParaRPr lang="en-IN"/>
        </a:p>
      </dgm:t>
    </dgm:pt>
    <dgm:pt modelId="{0FECFE83-8A9A-45F8-B86C-8AF50F5F54AA}" type="sibTrans" cxnId="{1011B054-5B5D-4174-BBDF-89D3C4BA066B}">
      <dgm:prSet/>
      <dgm:spPr/>
      <dgm:t>
        <a:bodyPr/>
        <a:lstStyle/>
        <a:p>
          <a:endParaRPr lang="en-IN"/>
        </a:p>
      </dgm:t>
    </dgm:pt>
    <dgm:pt modelId="{D4C42DB2-0457-4CF7-8B9F-FFFA80901075}" type="pres">
      <dgm:prSet presAssocID="{8E735211-8BCA-40C0-911C-0A45E9F87AFA}" presName="linear" presStyleCnt="0">
        <dgm:presLayoutVars>
          <dgm:animLvl val="lvl"/>
          <dgm:resizeHandles val="exact"/>
        </dgm:presLayoutVars>
      </dgm:prSet>
      <dgm:spPr/>
    </dgm:pt>
    <dgm:pt modelId="{0794F449-E30B-4F5E-8CE8-BE9247ED6E91}" type="pres">
      <dgm:prSet presAssocID="{7DC01290-9419-4FBD-BD22-BB38468D94D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72DDBD7-284E-4C40-B3F8-D1FB502E9CF8}" type="pres">
      <dgm:prSet presAssocID="{7DC01290-9419-4FBD-BD22-BB38468D94D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011B054-5B5D-4174-BBDF-89D3C4BA066B}" srcId="{7DC01290-9419-4FBD-BD22-BB38468D94DE}" destId="{1110816C-454F-42A2-929A-32D5F691EAD5}" srcOrd="0" destOrd="0" parTransId="{FC5E473F-310E-4F8E-B01B-94C11EC909FC}" sibTransId="{0FECFE83-8A9A-45F8-B86C-8AF50F5F54AA}"/>
    <dgm:cxn modelId="{6D49F596-7F4B-4FC8-B0F8-4232ADA88605}" type="presOf" srcId="{8E735211-8BCA-40C0-911C-0A45E9F87AFA}" destId="{D4C42DB2-0457-4CF7-8B9F-FFFA80901075}" srcOrd="0" destOrd="0" presId="urn:microsoft.com/office/officeart/2005/8/layout/vList2"/>
    <dgm:cxn modelId="{A20004CE-1E1B-4A18-A598-627066061903}" type="presOf" srcId="{7DC01290-9419-4FBD-BD22-BB38468D94DE}" destId="{0794F449-E30B-4F5E-8CE8-BE9247ED6E91}" srcOrd="0" destOrd="0" presId="urn:microsoft.com/office/officeart/2005/8/layout/vList2"/>
    <dgm:cxn modelId="{2F5038D3-EE09-484C-BBDC-874B71999150}" srcId="{8E735211-8BCA-40C0-911C-0A45E9F87AFA}" destId="{7DC01290-9419-4FBD-BD22-BB38468D94DE}" srcOrd="0" destOrd="0" parTransId="{9F87E4EF-F769-4FF0-8095-8CE9141C6FBD}" sibTransId="{35FFDE30-6675-47D1-A636-CBE54438E3F5}"/>
    <dgm:cxn modelId="{D3FA7FF3-6422-4712-9F7C-26134CE5BE60}" type="presOf" srcId="{1110816C-454F-42A2-929A-32D5F691EAD5}" destId="{572DDBD7-284E-4C40-B3F8-D1FB502E9CF8}" srcOrd="0" destOrd="0" presId="urn:microsoft.com/office/officeart/2005/8/layout/vList2"/>
    <dgm:cxn modelId="{8D04E737-7F25-4BFA-ABA4-DBA0DC107667}" type="presParOf" srcId="{D4C42DB2-0457-4CF7-8B9F-FFFA80901075}" destId="{0794F449-E30B-4F5E-8CE8-BE9247ED6E91}" srcOrd="0" destOrd="0" presId="urn:microsoft.com/office/officeart/2005/8/layout/vList2"/>
    <dgm:cxn modelId="{E01731B1-AFCA-4B6B-A29B-2ABA734727F3}" type="presParOf" srcId="{D4C42DB2-0457-4CF7-8B9F-FFFA80901075}" destId="{572DDBD7-284E-4C40-B3F8-D1FB502E9CF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735211-8BCA-40C0-911C-0A45E9F87AF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4C42DB2-0457-4CF7-8B9F-FFFA80901075}" type="pres">
      <dgm:prSet presAssocID="{8E735211-8BCA-40C0-911C-0A45E9F87AFA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6D49F596-7F4B-4FC8-B0F8-4232ADA88605}" type="presOf" srcId="{8E735211-8BCA-40C0-911C-0A45E9F87AFA}" destId="{D4C42DB2-0457-4CF7-8B9F-FFFA8090107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E735211-8BCA-40C0-911C-0A45E9F87AF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DC01290-9419-4FBD-BD22-BB38468D94DE}">
      <dgm:prSet phldrT="[Text]"/>
      <dgm:spPr/>
      <dgm:t>
        <a:bodyPr/>
        <a:lstStyle/>
        <a:p>
          <a:pPr algn="ctr"/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Major tiers housing the maximum no. of employees:</a:t>
          </a:r>
        </a:p>
      </dgm:t>
    </dgm:pt>
    <dgm:pt modelId="{9F87E4EF-F769-4FF0-8095-8CE9141C6FBD}" type="parTrans" cxnId="{2F5038D3-EE09-484C-BBDC-874B71999150}">
      <dgm:prSet/>
      <dgm:spPr/>
      <dgm:t>
        <a:bodyPr/>
        <a:lstStyle/>
        <a:p>
          <a:endParaRPr lang="en-IN"/>
        </a:p>
      </dgm:t>
    </dgm:pt>
    <dgm:pt modelId="{35FFDE30-6675-47D1-A636-CBE54438E3F5}" type="sibTrans" cxnId="{2F5038D3-EE09-484C-BBDC-874B71999150}">
      <dgm:prSet/>
      <dgm:spPr/>
      <dgm:t>
        <a:bodyPr/>
        <a:lstStyle/>
        <a:p>
          <a:endParaRPr lang="en-IN"/>
        </a:p>
      </dgm:t>
    </dgm:pt>
    <dgm:pt modelId="{1110816C-454F-42A2-929A-32D5F691EAD5}">
      <dgm:prSet phldrT="[Text]"/>
      <dgm:spPr/>
      <dgm:t>
        <a:bodyPr/>
        <a:lstStyle/>
        <a:p>
          <a:pPr algn="ctr"/>
          <a:r>
            <a:rPr lang="en-IN" dirty="0"/>
            <a:t>C9</a:t>
          </a:r>
        </a:p>
      </dgm:t>
    </dgm:pt>
    <dgm:pt modelId="{FC5E473F-310E-4F8E-B01B-94C11EC909FC}" type="parTrans" cxnId="{1011B054-5B5D-4174-BBDF-89D3C4BA066B}">
      <dgm:prSet/>
      <dgm:spPr/>
      <dgm:t>
        <a:bodyPr/>
        <a:lstStyle/>
        <a:p>
          <a:endParaRPr lang="en-IN"/>
        </a:p>
      </dgm:t>
    </dgm:pt>
    <dgm:pt modelId="{0FECFE83-8A9A-45F8-B86C-8AF50F5F54AA}" type="sibTrans" cxnId="{1011B054-5B5D-4174-BBDF-89D3C4BA066B}">
      <dgm:prSet/>
      <dgm:spPr/>
      <dgm:t>
        <a:bodyPr/>
        <a:lstStyle/>
        <a:p>
          <a:endParaRPr lang="en-IN"/>
        </a:p>
      </dgm:t>
    </dgm:pt>
    <dgm:pt modelId="{B0A65F4C-CEB7-4716-BE50-7F00282EFED4}">
      <dgm:prSet phldrT="[Text]"/>
      <dgm:spPr/>
      <dgm:t>
        <a:bodyPr/>
        <a:lstStyle/>
        <a:p>
          <a:pPr algn="ctr"/>
          <a:r>
            <a:rPr lang="en-IN" dirty="0"/>
            <a:t>C5</a:t>
          </a:r>
        </a:p>
      </dgm:t>
    </dgm:pt>
    <dgm:pt modelId="{0D24C702-C1FE-4BA7-A39A-3CFF148A0374}" type="parTrans" cxnId="{A1047338-90BD-4C84-ABC7-EDCB0D019C2B}">
      <dgm:prSet/>
      <dgm:spPr/>
      <dgm:t>
        <a:bodyPr/>
        <a:lstStyle/>
        <a:p>
          <a:endParaRPr lang="en-IN"/>
        </a:p>
      </dgm:t>
    </dgm:pt>
    <dgm:pt modelId="{72C9BC72-DBD6-49FA-9E0C-800136B135EF}" type="sibTrans" cxnId="{A1047338-90BD-4C84-ABC7-EDCB0D019C2B}">
      <dgm:prSet/>
      <dgm:spPr/>
      <dgm:t>
        <a:bodyPr/>
        <a:lstStyle/>
        <a:p>
          <a:endParaRPr lang="en-IN"/>
        </a:p>
      </dgm:t>
    </dgm:pt>
    <dgm:pt modelId="{D4C42DB2-0457-4CF7-8B9F-FFFA80901075}" type="pres">
      <dgm:prSet presAssocID="{8E735211-8BCA-40C0-911C-0A45E9F87AFA}" presName="linear" presStyleCnt="0">
        <dgm:presLayoutVars>
          <dgm:animLvl val="lvl"/>
          <dgm:resizeHandles val="exact"/>
        </dgm:presLayoutVars>
      </dgm:prSet>
      <dgm:spPr/>
    </dgm:pt>
    <dgm:pt modelId="{0794F449-E30B-4F5E-8CE8-BE9247ED6E91}" type="pres">
      <dgm:prSet presAssocID="{7DC01290-9419-4FBD-BD22-BB38468D94D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72DDBD7-284E-4C40-B3F8-D1FB502E9CF8}" type="pres">
      <dgm:prSet presAssocID="{7DC01290-9419-4FBD-BD22-BB38468D94D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1047338-90BD-4C84-ABC7-EDCB0D019C2B}" srcId="{7DC01290-9419-4FBD-BD22-BB38468D94DE}" destId="{B0A65F4C-CEB7-4716-BE50-7F00282EFED4}" srcOrd="1" destOrd="0" parTransId="{0D24C702-C1FE-4BA7-A39A-3CFF148A0374}" sibTransId="{72C9BC72-DBD6-49FA-9E0C-800136B135EF}"/>
    <dgm:cxn modelId="{1011B054-5B5D-4174-BBDF-89D3C4BA066B}" srcId="{7DC01290-9419-4FBD-BD22-BB38468D94DE}" destId="{1110816C-454F-42A2-929A-32D5F691EAD5}" srcOrd="0" destOrd="0" parTransId="{FC5E473F-310E-4F8E-B01B-94C11EC909FC}" sibTransId="{0FECFE83-8A9A-45F8-B86C-8AF50F5F54AA}"/>
    <dgm:cxn modelId="{6D49F596-7F4B-4FC8-B0F8-4232ADA88605}" type="presOf" srcId="{8E735211-8BCA-40C0-911C-0A45E9F87AFA}" destId="{D4C42DB2-0457-4CF7-8B9F-FFFA80901075}" srcOrd="0" destOrd="0" presId="urn:microsoft.com/office/officeart/2005/8/layout/vList2"/>
    <dgm:cxn modelId="{A20004CE-1E1B-4A18-A598-627066061903}" type="presOf" srcId="{7DC01290-9419-4FBD-BD22-BB38468D94DE}" destId="{0794F449-E30B-4F5E-8CE8-BE9247ED6E91}" srcOrd="0" destOrd="0" presId="urn:microsoft.com/office/officeart/2005/8/layout/vList2"/>
    <dgm:cxn modelId="{2F5038D3-EE09-484C-BBDC-874B71999150}" srcId="{8E735211-8BCA-40C0-911C-0A45E9F87AFA}" destId="{7DC01290-9419-4FBD-BD22-BB38468D94DE}" srcOrd="0" destOrd="0" parTransId="{9F87E4EF-F769-4FF0-8095-8CE9141C6FBD}" sibTransId="{35FFDE30-6675-47D1-A636-CBE54438E3F5}"/>
    <dgm:cxn modelId="{3A1FECE5-B23B-48FA-B6E8-729A7FD401AF}" type="presOf" srcId="{B0A65F4C-CEB7-4716-BE50-7F00282EFED4}" destId="{572DDBD7-284E-4C40-B3F8-D1FB502E9CF8}" srcOrd="0" destOrd="1" presId="urn:microsoft.com/office/officeart/2005/8/layout/vList2"/>
    <dgm:cxn modelId="{D3FA7FF3-6422-4712-9F7C-26134CE5BE60}" type="presOf" srcId="{1110816C-454F-42A2-929A-32D5F691EAD5}" destId="{572DDBD7-284E-4C40-B3F8-D1FB502E9CF8}" srcOrd="0" destOrd="0" presId="urn:microsoft.com/office/officeart/2005/8/layout/vList2"/>
    <dgm:cxn modelId="{8D04E737-7F25-4BFA-ABA4-DBA0DC107667}" type="presParOf" srcId="{D4C42DB2-0457-4CF7-8B9F-FFFA80901075}" destId="{0794F449-E30B-4F5E-8CE8-BE9247ED6E91}" srcOrd="0" destOrd="0" presId="urn:microsoft.com/office/officeart/2005/8/layout/vList2"/>
    <dgm:cxn modelId="{E01731B1-AFCA-4B6B-A29B-2ABA734727F3}" type="presParOf" srcId="{D4C42DB2-0457-4CF7-8B9F-FFFA80901075}" destId="{572DDBD7-284E-4C40-B3F8-D1FB502E9CF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EAC0C-9860-4C45-975D-609659E3EE7D}">
      <dsp:nvSpPr>
        <dsp:cNvPr id="0" name=""/>
        <dsp:cNvSpPr/>
      </dsp:nvSpPr>
      <dsp:spPr>
        <a:xfrm>
          <a:off x="0" y="24686"/>
          <a:ext cx="366083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>
              <a:latin typeface="Calibri" panose="020F0502020204030204" pitchFamily="34" charset="0"/>
              <a:cs typeface="Calibri" panose="020F0502020204030204" pitchFamily="34" charset="0"/>
            </a:rPr>
            <a:t>Males Hired:</a:t>
          </a:r>
        </a:p>
      </dsp:txBody>
      <dsp:txXfrm>
        <a:off x="31613" y="56299"/>
        <a:ext cx="3597604" cy="584369"/>
      </dsp:txXfrm>
    </dsp:sp>
    <dsp:sp modelId="{D9C3D796-92B1-49AB-BB1C-5E262A273809}">
      <dsp:nvSpPr>
        <dsp:cNvPr id="0" name=""/>
        <dsp:cNvSpPr/>
      </dsp:nvSpPr>
      <dsp:spPr>
        <a:xfrm>
          <a:off x="0" y="671660"/>
          <a:ext cx="366083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31" tIns="34290" rIns="192024" bIns="34290" numCol="1" spcCol="1270" anchor="t" anchorCtr="0">
          <a:noAutofit/>
        </a:bodyPr>
        <a:lstStyle/>
        <a:p>
          <a:pPr marL="228600" lvl="1" indent="-228600" algn="ctr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100" kern="1200" dirty="0"/>
            <a:t>4083</a:t>
          </a:r>
        </a:p>
      </dsp:txBody>
      <dsp:txXfrm>
        <a:off x="0" y="671660"/>
        <a:ext cx="3660830" cy="447120"/>
      </dsp:txXfrm>
    </dsp:sp>
    <dsp:sp modelId="{D2F0C91D-A433-463E-811E-CED392481A54}">
      <dsp:nvSpPr>
        <dsp:cNvPr id="0" name=""/>
        <dsp:cNvSpPr/>
      </dsp:nvSpPr>
      <dsp:spPr>
        <a:xfrm>
          <a:off x="0" y="1118780"/>
          <a:ext cx="366083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>
              <a:latin typeface="Calibri" panose="020F0502020204030204" pitchFamily="34" charset="0"/>
              <a:cs typeface="Calibri" panose="020F0502020204030204" pitchFamily="34" charset="0"/>
            </a:rPr>
            <a:t>Females Hired: </a:t>
          </a:r>
        </a:p>
      </dsp:txBody>
      <dsp:txXfrm>
        <a:off x="31613" y="1150393"/>
        <a:ext cx="3597604" cy="584369"/>
      </dsp:txXfrm>
    </dsp:sp>
    <dsp:sp modelId="{AC6DE833-5545-47D6-97CD-0222973872C6}">
      <dsp:nvSpPr>
        <dsp:cNvPr id="0" name=""/>
        <dsp:cNvSpPr/>
      </dsp:nvSpPr>
      <dsp:spPr>
        <a:xfrm>
          <a:off x="0" y="1766375"/>
          <a:ext cx="366083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31" tIns="34290" rIns="192024" bIns="34290" numCol="1" spcCol="1270" anchor="t" anchorCtr="0">
          <a:noAutofit/>
        </a:bodyPr>
        <a:lstStyle/>
        <a:p>
          <a:pPr marL="228600" lvl="1" indent="-228600" algn="ctr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100" kern="1200" dirty="0"/>
            <a:t>2675</a:t>
          </a:r>
        </a:p>
      </dsp:txBody>
      <dsp:txXfrm>
        <a:off x="0" y="1766375"/>
        <a:ext cx="3660830" cy="447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4F449-E30B-4F5E-8CE8-BE9247ED6E91}">
      <dsp:nvSpPr>
        <dsp:cNvPr id="0" name=""/>
        <dsp:cNvSpPr/>
      </dsp:nvSpPr>
      <dsp:spPr>
        <a:xfrm>
          <a:off x="0" y="12999"/>
          <a:ext cx="4577442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latin typeface="Calibri" panose="020F0502020204030204" pitchFamily="34" charset="0"/>
              <a:cs typeface="Calibri" panose="020F0502020204030204" pitchFamily="34" charset="0"/>
            </a:rPr>
            <a:t>Average Salary Offered:</a:t>
          </a:r>
        </a:p>
      </dsp:txBody>
      <dsp:txXfrm>
        <a:off x="37467" y="50466"/>
        <a:ext cx="4502508" cy="692586"/>
      </dsp:txXfrm>
    </dsp:sp>
    <dsp:sp modelId="{572DDBD7-284E-4C40-B3F8-D1FB502E9CF8}">
      <dsp:nvSpPr>
        <dsp:cNvPr id="0" name=""/>
        <dsp:cNvSpPr/>
      </dsp:nvSpPr>
      <dsp:spPr>
        <a:xfrm>
          <a:off x="0" y="780519"/>
          <a:ext cx="4577442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334" tIns="40640" rIns="227584" bIns="40640" numCol="1" spcCol="1270" anchor="t" anchorCtr="0">
          <a:noAutofit/>
        </a:bodyPr>
        <a:lstStyle/>
        <a:p>
          <a:pPr marL="228600" lvl="1" indent="-228600" algn="ctr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500" kern="1200" dirty="0"/>
            <a:t>49986.07</a:t>
          </a:r>
        </a:p>
      </dsp:txBody>
      <dsp:txXfrm>
        <a:off x="0" y="780519"/>
        <a:ext cx="4577442" cy="529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4F449-E30B-4F5E-8CE8-BE9247ED6E91}">
      <dsp:nvSpPr>
        <dsp:cNvPr id="0" name=""/>
        <dsp:cNvSpPr/>
      </dsp:nvSpPr>
      <dsp:spPr>
        <a:xfrm>
          <a:off x="0" y="41979"/>
          <a:ext cx="4577442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latin typeface="Calibri" panose="020F0502020204030204" pitchFamily="34" charset="0"/>
              <a:cs typeface="Calibri" panose="020F0502020204030204" pitchFamily="34" charset="0"/>
            </a:rPr>
            <a:t>Most of the employees are clustered around the salary range of:</a:t>
          </a:r>
        </a:p>
      </dsp:txBody>
      <dsp:txXfrm>
        <a:off x="42722" y="84701"/>
        <a:ext cx="4491998" cy="789716"/>
      </dsp:txXfrm>
    </dsp:sp>
    <dsp:sp modelId="{572DDBD7-284E-4C40-B3F8-D1FB502E9CF8}">
      <dsp:nvSpPr>
        <dsp:cNvPr id="0" name=""/>
        <dsp:cNvSpPr/>
      </dsp:nvSpPr>
      <dsp:spPr>
        <a:xfrm>
          <a:off x="0" y="917139"/>
          <a:ext cx="4577442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334" tIns="27940" rIns="156464" bIns="27940" numCol="1" spcCol="1270" anchor="t" anchorCtr="0">
          <a:noAutofit/>
        </a:bodyPr>
        <a:lstStyle/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 dirty="0"/>
            <a:t>40,000 – 60,000</a:t>
          </a:r>
        </a:p>
      </dsp:txBody>
      <dsp:txXfrm>
        <a:off x="0" y="917139"/>
        <a:ext cx="4577442" cy="3643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4F449-E30B-4F5E-8CE8-BE9247ED6E91}">
      <dsp:nvSpPr>
        <dsp:cNvPr id="0" name=""/>
        <dsp:cNvSpPr/>
      </dsp:nvSpPr>
      <dsp:spPr>
        <a:xfrm>
          <a:off x="0" y="13809"/>
          <a:ext cx="4577442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>
              <a:latin typeface="Calibri" panose="020F0502020204030204" pitchFamily="34" charset="0"/>
              <a:cs typeface="Calibri" panose="020F0502020204030204" pitchFamily="34" charset="0"/>
            </a:rPr>
            <a:t>Majority of Employees work in Operations Department:</a:t>
          </a:r>
        </a:p>
      </dsp:txBody>
      <dsp:txXfrm>
        <a:off x="44664" y="58473"/>
        <a:ext cx="4488114" cy="825612"/>
      </dsp:txXfrm>
    </dsp:sp>
    <dsp:sp modelId="{572DDBD7-284E-4C40-B3F8-D1FB502E9CF8}">
      <dsp:nvSpPr>
        <dsp:cNvPr id="0" name=""/>
        <dsp:cNvSpPr/>
      </dsp:nvSpPr>
      <dsp:spPr>
        <a:xfrm>
          <a:off x="0" y="928749"/>
          <a:ext cx="4577442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334" tIns="29210" rIns="163576" bIns="29210" numCol="1" spcCol="1270" anchor="t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/>
            <a:t>39%</a:t>
          </a:r>
        </a:p>
      </dsp:txBody>
      <dsp:txXfrm>
        <a:off x="0" y="928749"/>
        <a:ext cx="4577442" cy="3808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4F449-E30B-4F5E-8CE8-BE9247ED6E91}">
      <dsp:nvSpPr>
        <dsp:cNvPr id="0" name=""/>
        <dsp:cNvSpPr/>
      </dsp:nvSpPr>
      <dsp:spPr>
        <a:xfrm>
          <a:off x="0" y="23248"/>
          <a:ext cx="4158343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latin typeface="Calibri" panose="020F0502020204030204" pitchFamily="34" charset="0"/>
              <a:cs typeface="Calibri" panose="020F0502020204030204" pitchFamily="34" charset="0"/>
            </a:rPr>
            <a:t>Major tiers housing the maximum no. of employees:</a:t>
          </a:r>
        </a:p>
      </dsp:txBody>
      <dsp:txXfrm>
        <a:off x="36896" y="60144"/>
        <a:ext cx="4084551" cy="682028"/>
      </dsp:txXfrm>
    </dsp:sp>
    <dsp:sp modelId="{572DDBD7-284E-4C40-B3F8-D1FB502E9CF8}">
      <dsp:nvSpPr>
        <dsp:cNvPr id="0" name=""/>
        <dsp:cNvSpPr/>
      </dsp:nvSpPr>
      <dsp:spPr>
        <a:xfrm>
          <a:off x="0" y="779068"/>
          <a:ext cx="4158343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027" tIns="24130" rIns="135128" bIns="24130" numCol="1" spcCol="1270" anchor="t" anchorCtr="0">
          <a:noAutofit/>
        </a:bodyPr>
        <a:lstStyle/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kern="1200" dirty="0"/>
            <a:t>C9</a:t>
          </a:r>
        </a:p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kern="1200" dirty="0"/>
            <a:t>C5</a:t>
          </a:r>
        </a:p>
      </dsp:txBody>
      <dsp:txXfrm>
        <a:off x="0" y="779068"/>
        <a:ext cx="4158343" cy="521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FC07-8E94-4A3F-BEF5-1672E31276F8}" type="datetimeFigureOut">
              <a:rPr lang="en-IN" smtClean="0"/>
              <a:t>26-11-2023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31F7-FCF4-4D3F-8907-1E4678F50A3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879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FC07-8E94-4A3F-BEF5-1672E31276F8}" type="datetimeFigureOut">
              <a:rPr lang="en-IN" smtClean="0"/>
              <a:t>26-11-2023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31F7-FCF4-4D3F-8907-1E4678F50A3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013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FC07-8E94-4A3F-BEF5-1672E31276F8}" type="datetimeFigureOut">
              <a:rPr lang="en-IN" smtClean="0"/>
              <a:t>26-11-2023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31F7-FCF4-4D3F-8907-1E4678F50A3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6072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FC07-8E94-4A3F-BEF5-1672E31276F8}" type="datetimeFigureOut">
              <a:rPr lang="en-IN" smtClean="0"/>
              <a:t>26-11-2023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31F7-FCF4-4D3F-8907-1E4678F50A3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5877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FC07-8E94-4A3F-BEF5-1672E31276F8}" type="datetimeFigureOut">
              <a:rPr lang="en-IN" smtClean="0"/>
              <a:t>26-11-2023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31F7-FCF4-4D3F-8907-1E4678F50A3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956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FC07-8E94-4A3F-BEF5-1672E31276F8}" type="datetimeFigureOut">
              <a:rPr lang="en-IN" smtClean="0"/>
              <a:t>26-11-2023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31F7-FCF4-4D3F-8907-1E4678F50A3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59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FC07-8E94-4A3F-BEF5-1672E31276F8}" type="datetimeFigureOut">
              <a:rPr lang="en-IN" smtClean="0"/>
              <a:t>26-11-2023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31F7-FCF4-4D3F-8907-1E4678F50A3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083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FC07-8E94-4A3F-BEF5-1672E31276F8}" type="datetimeFigureOut">
              <a:rPr lang="en-IN" smtClean="0"/>
              <a:t>26-11-2023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31F7-FCF4-4D3F-8907-1E4678F50A3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609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FC07-8E94-4A3F-BEF5-1672E31276F8}" type="datetimeFigureOut">
              <a:rPr lang="en-IN" smtClean="0"/>
              <a:t>26-11-2023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31F7-FCF4-4D3F-8907-1E4678F50A3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042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FC07-8E94-4A3F-BEF5-1672E31276F8}" type="datetimeFigureOut">
              <a:rPr lang="en-IN" smtClean="0"/>
              <a:t>26-11-2023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31F7-FCF4-4D3F-8907-1E4678F50A3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839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FC07-8E94-4A3F-BEF5-1672E31276F8}" type="datetimeFigureOut">
              <a:rPr lang="en-IN" smtClean="0"/>
              <a:t>26-11-2023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31F7-FCF4-4D3F-8907-1E4678F50A3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252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FC07-8E94-4A3F-BEF5-1672E31276F8}" type="datetimeFigureOut">
              <a:rPr lang="en-IN" smtClean="0"/>
              <a:t>26-11-2023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31F7-FCF4-4D3F-8907-1E4678F50A3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509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FC07-8E94-4A3F-BEF5-1672E31276F8}" type="datetimeFigureOut">
              <a:rPr lang="en-IN" smtClean="0"/>
              <a:t>26-11-2023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31F7-FCF4-4D3F-8907-1E4678F50A3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274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EF0FC07-8E94-4A3F-BEF5-1672E31276F8}" type="datetimeFigureOut">
              <a:rPr lang="en-IN" smtClean="0"/>
              <a:t>26-11-2023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C4631F7-FCF4-4D3F-8907-1E4678F50A3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350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EF0FC07-8E94-4A3F-BEF5-1672E31276F8}" type="datetimeFigureOut">
              <a:rPr lang="en-IN" smtClean="0"/>
              <a:t>26-11-2023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C4631F7-FCF4-4D3F-8907-1E4678F50A3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5629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0CIt4BwL58s_yOOhhrQeRE3KF7UbFzdl/edit?usp=sharing&amp;ouid=111803689002841526598&amp;rtpof=true&amp;sd=tru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emf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chart" Target="../charts/chart1.xml"/><Relationship Id="rId7" Type="http://schemas.openxmlformats.org/officeDocument/2006/relationships/diagramColors" Target="../diagrams/colors3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374833B-7FE1-4AA0-5857-4C21C0E33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8"/>
            <a:ext cx="12192000" cy="6851182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7E29226-C2AF-AA03-A078-910A34F6D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Hiring Process Analytics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A529B6F-4476-3767-6902-85281FB14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6241900"/>
            <a:ext cx="10572000" cy="434974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																	By Sheevam Chakraborty</a:t>
            </a:r>
          </a:p>
        </p:txBody>
      </p:sp>
    </p:spTree>
    <p:extLst>
      <p:ext uri="{BB962C8B-B14F-4D97-AF65-F5344CB8AC3E}">
        <p14:creationId xmlns:p14="http://schemas.microsoft.com/office/powerpoint/2010/main" val="50242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77313D-9F7F-D699-67AE-70C86D59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911DC-5160-4A49-7B71-044E9F453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very small but effective project to understand the metrics related to Hiring Process.</a:t>
            </a:r>
          </a:p>
          <a:p>
            <a:r>
              <a:rPr lang="en-IN" dirty="0"/>
              <a:t>Did my best to implement the concepts of Statistics and Excel in deriving the insights.</a:t>
            </a:r>
          </a:p>
          <a:p>
            <a:r>
              <a:rPr lang="en-IN" dirty="0"/>
              <a:t>This has helped me to put my learning into practical implementation, thus solidifying it in doing so.</a:t>
            </a:r>
          </a:p>
          <a:p>
            <a:r>
              <a:rPr lang="en-IN" dirty="0"/>
              <a:t>I enjoyed myself playing with pivots, charts and excel overall.</a:t>
            </a:r>
          </a:p>
        </p:txBody>
      </p:sp>
    </p:spTree>
    <p:extLst>
      <p:ext uri="{BB962C8B-B14F-4D97-AF65-F5344CB8AC3E}">
        <p14:creationId xmlns:p14="http://schemas.microsoft.com/office/powerpoint/2010/main" val="3904617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E0259-630D-0856-C2A7-415F8FA8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Link or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4698C-BE36-7000-2003-AD3BFBD3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Excel Workbook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1763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4034E29-A3A3-08EA-553F-FB6C80D1E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you!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AC5A9E5-88E6-7D59-B804-9D47D3915F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385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1295-335D-3C83-C33C-C6EF906FF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261DD-0D1D-B13D-18E2-F49C06DA8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My task as a data analyst at a global corporation like Google is to analyze hiring process data to extract insightful information. Understanding trends such as job types, vacancies, interviews, and rejections is the main goal.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Equipped with a dataset of previous recruits, my job is to address relevant inquiries meant to improve the hiring procedure and general productivity of the business.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24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534C2B-E2F4-95DD-8801-34696A49B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 and Tech Stack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32902-9476-ECCA-9899-C8714200C288}"/>
              </a:ext>
            </a:extLst>
          </p:cNvPr>
          <p:cNvSpPr txBox="1"/>
          <p:nvPr/>
        </p:nvSpPr>
        <p:spPr>
          <a:xfrm>
            <a:off x="810000" y="2163495"/>
            <a:ext cx="105719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1. Data Import and Cleaning in Excel: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Import the hiring dataset into Excel. Cleanse and preprocess data, handling any missing values or inconsistencies.</a:t>
            </a:r>
          </a:p>
          <a:p>
            <a:pPr marL="342900" indent="-342900"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2. Descriptive Statistics in Excel: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understand important metrics such as the typical number of denials, interviews, and job kinds, using Excel's descriptive statistics functions.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3. Excel Data Visualization: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Make charts and graphs to illustrate patterns in job types, interviews, and rejections.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4. Excel Scenario Testing: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Using basic statistical tests to evaluate significant differences, such as gaps in interview success rates between job kinds.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5. Correlation Analysis in Excel: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find relationships between variables, such as the correlation between the quantity of interviews and job openings, using Excel for basic correlation analysis.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6. Insight Interpretation and Reporting: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Utilize the analytics to extract useful insights.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48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F6AF0E0-0D3C-F2F0-526F-C98695C7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Insights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712503-706C-D0AC-655A-303F6671F358}"/>
              </a:ext>
            </a:extLst>
          </p:cNvPr>
          <p:cNvSpPr txBox="1"/>
          <p:nvPr/>
        </p:nvSpPr>
        <p:spPr>
          <a:xfrm>
            <a:off x="3044889" y="3429000"/>
            <a:ext cx="61022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Data Analytics Tasks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3665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547E41-E1BC-D11A-0E80-A4F6CF98423F}"/>
              </a:ext>
            </a:extLst>
          </p:cNvPr>
          <p:cNvSpPr txBox="1"/>
          <p:nvPr/>
        </p:nvSpPr>
        <p:spPr>
          <a:xfrm>
            <a:off x="874746" y="617481"/>
            <a:ext cx="50035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A. Hiring Analysis: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The hiring process involves bringing new individuals into the organization for various roles.</a:t>
            </a:r>
          </a:p>
          <a:p>
            <a:pPr algn="l"/>
            <a:endParaRPr lang="en-US" sz="16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Your Task: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Determine the gender distribution of hires. How many males and females have been hired by the company?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F545C0-CBEB-8022-DDCE-EF3893574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550" y="2054233"/>
            <a:ext cx="4584589" cy="27495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278B7C-AD65-208B-CEA4-0163BD844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858" y="2273512"/>
            <a:ext cx="3368608" cy="1505385"/>
          </a:xfrm>
          <a:prstGeom prst="rect">
            <a:avLst/>
          </a:prstGeom>
        </p:spPr>
      </p:pic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8C3F5F4E-C1FE-4535-DF59-8CF6FF19C1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5670204"/>
              </p:ext>
            </p:extLst>
          </p:nvPr>
        </p:nvGraphicFramePr>
        <p:xfrm>
          <a:off x="1394747" y="4105594"/>
          <a:ext cx="3660830" cy="2237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2089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A3F098-21D8-C2D4-73B6-9C8E6EBEAE73}"/>
              </a:ext>
            </a:extLst>
          </p:cNvPr>
          <p:cNvSpPr txBox="1"/>
          <p:nvPr/>
        </p:nvSpPr>
        <p:spPr>
          <a:xfrm>
            <a:off x="902737" y="814883"/>
            <a:ext cx="472362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B. Salary Analysis: 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average salary is calculated by adding up the salaries of a group of employees and then dividing the total by the number of employees.</a:t>
            </a:r>
          </a:p>
          <a:p>
            <a:pPr algn="l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Your Task: 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What is the average salary offered by this company? Use Excel functions to calculate this.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B9D3A-2E8A-E325-5A14-81FBA67AB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692" y="2767280"/>
            <a:ext cx="4113391" cy="1323439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317D115-E061-F059-63ED-A78ED0B9F6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4841491"/>
              </p:ext>
            </p:extLst>
          </p:nvPr>
        </p:nvGraphicFramePr>
        <p:xfrm>
          <a:off x="1048918" y="4057959"/>
          <a:ext cx="4577442" cy="1323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8405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04AFE9-552B-9489-6C5D-ECEBD99269FB}"/>
              </a:ext>
            </a:extLst>
          </p:cNvPr>
          <p:cNvSpPr txBox="1"/>
          <p:nvPr/>
        </p:nvSpPr>
        <p:spPr>
          <a:xfrm>
            <a:off x="734786" y="777561"/>
            <a:ext cx="488224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C. Salary Distribution: 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Class intervals represent ranges of values, in this case, salary ranges. The class interval is the difference between the upper and lower limits of a class.</a:t>
            </a:r>
          </a:p>
          <a:p>
            <a:pPr algn="l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Your Task: 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Create class intervals for the salaries in the company. This will help you understand the salary distribution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B74136-8D7B-C4BD-25FA-302A9ACAB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435" y="907691"/>
            <a:ext cx="3092398" cy="3305080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9F26954-474F-CE64-C8B3-271518D68B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0945347"/>
              </p:ext>
            </p:extLst>
          </p:nvPr>
        </p:nvGraphicFramePr>
        <p:xfrm>
          <a:off x="1183277" y="2963091"/>
          <a:ext cx="3985260" cy="2499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394E3510-04BB-1338-2E72-2326417558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9813467"/>
              </p:ext>
            </p:extLst>
          </p:nvPr>
        </p:nvGraphicFramePr>
        <p:xfrm>
          <a:off x="6324913" y="4800731"/>
          <a:ext cx="4577442" cy="1323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05821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8A437F-69A9-F34B-B9C2-7C4FD1D2B216}"/>
              </a:ext>
            </a:extLst>
          </p:cNvPr>
          <p:cNvSpPr txBox="1"/>
          <p:nvPr/>
        </p:nvSpPr>
        <p:spPr>
          <a:xfrm>
            <a:off x="790770" y="721576"/>
            <a:ext cx="469563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D. Departmental Analysis: 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Visualizing data through charts and plots is a crucial part of data analysis.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Your Task: 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 a pie chart, bar graph, or any other suitable visualization to show the proportion of people working in different departments.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AE031-DD0C-3075-EB4E-82EBC1968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21576"/>
            <a:ext cx="5305230" cy="2755631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505DD56-D266-E942-A5F7-05D22B25F1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5564580"/>
              </p:ext>
            </p:extLst>
          </p:nvPr>
        </p:nvGraphicFramePr>
        <p:xfrm>
          <a:off x="6459894" y="4812985"/>
          <a:ext cx="4577442" cy="1323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F4D6E0E-02A6-A345-FC63-71B941E9A0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9116725"/>
              </p:ext>
            </p:extLst>
          </p:nvPr>
        </p:nvGraphicFramePr>
        <p:xfrm>
          <a:off x="1229309" y="2364529"/>
          <a:ext cx="3818552" cy="3816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912255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A3E5D1-F6A0-BB79-8D1E-BF028DE2C1A7}"/>
              </a:ext>
            </a:extLst>
          </p:cNvPr>
          <p:cNvSpPr txBox="1"/>
          <p:nvPr/>
        </p:nvSpPr>
        <p:spPr>
          <a:xfrm>
            <a:off x="772109" y="712246"/>
            <a:ext cx="477027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E. Position Tier Analysis: 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Different positions within a company often have different tiers or levels.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Your Task: 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 a chart or graph to represent the different position tiers within the company. This will help you understand the distribution of positions across different tiers.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21F15A-7B2F-11FC-5254-A90B3B43A2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5357521"/>
              </p:ext>
            </p:extLst>
          </p:nvPr>
        </p:nvGraphicFramePr>
        <p:xfrm>
          <a:off x="2599013" y="2502721"/>
          <a:ext cx="6993974" cy="3643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9EABBB3-F315-32E8-FD9A-910F2FCB35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6383962"/>
              </p:ext>
            </p:extLst>
          </p:nvPr>
        </p:nvGraphicFramePr>
        <p:xfrm>
          <a:off x="6459894" y="4812985"/>
          <a:ext cx="4577442" cy="1323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9B7D052-738A-7C73-E547-A93A15B7C4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1850059"/>
              </p:ext>
            </p:extLst>
          </p:nvPr>
        </p:nvGraphicFramePr>
        <p:xfrm>
          <a:off x="6767804" y="835356"/>
          <a:ext cx="4158343" cy="1323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955247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110</TotalTime>
  <Words>632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Wingdings 2</vt:lpstr>
      <vt:lpstr>Quotable</vt:lpstr>
      <vt:lpstr>Hiring Process Analytics</vt:lpstr>
      <vt:lpstr>Description:</vt:lpstr>
      <vt:lpstr>Approach and Tech Stack Used</vt:lpstr>
      <vt:lpstr>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Link or Reference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Hiring Process Analytics</dc:title>
  <dc:creator>Sheevam Chakraborty</dc:creator>
  <cp:lastModifiedBy>Sheevam Chakraborty</cp:lastModifiedBy>
  <cp:revision>3</cp:revision>
  <dcterms:created xsi:type="dcterms:W3CDTF">2023-11-26T09:36:51Z</dcterms:created>
  <dcterms:modified xsi:type="dcterms:W3CDTF">2023-11-26T11:27:19Z</dcterms:modified>
</cp:coreProperties>
</file>