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66" r:id="rId3"/>
    <p:sldId id="267" r:id="rId4"/>
    <p:sldId id="268" r:id="rId5"/>
    <p:sldId id="257" r:id="rId6"/>
    <p:sldId id="258" r:id="rId7"/>
    <p:sldId id="259" r:id="rId8"/>
    <p:sldId id="260" r:id="rId9"/>
    <p:sldId id="261" r:id="rId10"/>
    <p:sldId id="262" r:id="rId11"/>
    <p:sldId id="263" r:id="rId12"/>
    <p:sldId id="265"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F:\Trainity\IMDB%20Movie%20Analysis\IMDB_Movies%20-%20Workboo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Trainity\IMDB%20Movie%20Analysis\IMDB_Movies%20-%20Workboo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Trainity\IMDB%20Movie%20Analysis\IMDB_Movies%20-%20Workbook.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[IMDB_Movies - Workbook.xlsx]Duration and Ratings!PivotTable3</c:name>
    <c:fmtId val="8"/>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dirty="0"/>
              <a:t>Score by Duration Range</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circle"/>
          <c:size val="6"/>
          <c:spPr>
            <a:solidFill>
              <a:schemeClr val="accent1">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'Duration and Ratings'!$I$25</c:f>
              <c:strCache>
                <c:ptCount val="1"/>
                <c:pt idx="0">
                  <c:v>Total</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BarType val="both"/>
            <c:errValType val="stdDev"/>
            <c:noEndCap val="0"/>
            <c:val val="1"/>
            <c:spPr>
              <a:noFill/>
              <a:ln w="9525">
                <a:solidFill>
                  <a:schemeClr val="tx1">
                    <a:lumMod val="65000"/>
                    <a:lumOff val="35000"/>
                  </a:schemeClr>
                </a:solidFill>
                <a:round/>
              </a:ln>
              <a:effectLst/>
            </c:spPr>
          </c:errBars>
          <c:cat>
            <c:strRef>
              <c:f>'Duration and Ratings'!$H$26:$H$36</c:f>
              <c:strCache>
                <c:ptCount val="11"/>
                <c:pt idx="0">
                  <c:v>67-96</c:v>
                </c:pt>
                <c:pt idx="1">
                  <c:v>97-126</c:v>
                </c:pt>
                <c:pt idx="2">
                  <c:v>7-36</c:v>
                </c:pt>
                <c:pt idx="3">
                  <c:v>127-156</c:v>
                </c:pt>
                <c:pt idx="4">
                  <c:v>37-66</c:v>
                </c:pt>
                <c:pt idx="5">
                  <c:v>307-336</c:v>
                </c:pt>
                <c:pt idx="6">
                  <c:v>247-276</c:v>
                </c:pt>
                <c:pt idx="7">
                  <c:v>277-306</c:v>
                </c:pt>
                <c:pt idx="8">
                  <c:v>157-186</c:v>
                </c:pt>
                <c:pt idx="9">
                  <c:v>187-216</c:v>
                </c:pt>
                <c:pt idx="10">
                  <c:v>217-246</c:v>
                </c:pt>
              </c:strCache>
            </c:strRef>
          </c:cat>
          <c:val>
            <c:numRef>
              <c:f>'Duration and Ratings'!$I$26:$I$36</c:f>
              <c:numCache>
                <c:formatCode>0.0</c:formatCode>
                <c:ptCount val="11"/>
                <c:pt idx="0">
                  <c:v>5.953937007874015</c:v>
                </c:pt>
                <c:pt idx="1">
                  <c:v>6.4763177998472363</c:v>
                </c:pt>
                <c:pt idx="2">
                  <c:v>6.7666666666666666</c:v>
                </c:pt>
                <c:pt idx="3">
                  <c:v>7.0562814070351569</c:v>
                </c:pt>
                <c:pt idx="4">
                  <c:v>7.3611111111111107</c:v>
                </c:pt>
                <c:pt idx="5">
                  <c:v>7.4</c:v>
                </c:pt>
                <c:pt idx="6">
                  <c:v>7.4250000000000007</c:v>
                </c:pt>
                <c:pt idx="7">
                  <c:v>7.45</c:v>
                </c:pt>
                <c:pt idx="8">
                  <c:v>7.456701030927837</c:v>
                </c:pt>
                <c:pt idx="9">
                  <c:v>7.5366666666666644</c:v>
                </c:pt>
                <c:pt idx="10">
                  <c:v>7.7888888888888879</c:v>
                </c:pt>
              </c:numCache>
            </c:numRef>
          </c:val>
          <c:extLst>
            <c:ext xmlns:c16="http://schemas.microsoft.com/office/drawing/2014/chart" uri="{C3380CC4-5D6E-409C-BE32-E72D297353CC}">
              <c16:uniqueId val="{00000000-4102-4B1D-BA62-A947DBD64448}"/>
            </c:ext>
          </c:extLst>
        </c:ser>
        <c:dLbls>
          <c:dLblPos val="outEnd"/>
          <c:showLegendKey val="0"/>
          <c:showVal val="1"/>
          <c:showCatName val="0"/>
          <c:showSerName val="0"/>
          <c:showPercent val="0"/>
          <c:showBubbleSize val="0"/>
        </c:dLbls>
        <c:gapWidth val="80"/>
        <c:overlap val="25"/>
        <c:axId val="1196427680"/>
        <c:axId val="803911184"/>
      </c:barChart>
      <c:catAx>
        <c:axId val="11964276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803911184"/>
        <c:crosses val="autoZero"/>
        <c:auto val="1"/>
        <c:lblAlgn val="ctr"/>
        <c:lblOffset val="100"/>
        <c:noMultiLvlLbl val="0"/>
      </c:catAx>
      <c:valAx>
        <c:axId val="803911184"/>
        <c:scaling>
          <c:orientation val="minMax"/>
        </c:scaling>
        <c:delete val="0"/>
        <c:axPos val="l"/>
        <c:majorGridlines>
          <c:spPr>
            <a:ln w="9525" cap="flat" cmpd="sng" algn="ctr">
              <a:solidFill>
                <a:schemeClr val="tx1">
                  <a:lumMod val="5000"/>
                  <a:lumOff val="9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196427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[IMDB_Movies - Workbook.xlsx]Language and Ratings!PivotTable4</c:name>
    <c:fmtId val="6"/>
  </c:pivotSource>
  <c:chart>
    <c:title>
      <c:tx>
        <c:rich>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r>
              <a:rPr lang="en-IN" dirty="0"/>
              <a:t>Ratings by Language</a:t>
            </a:r>
          </a:p>
        </c:rich>
      </c:tx>
      <c:overlay val="0"/>
      <c:spPr>
        <a:noFill/>
        <a:ln>
          <a:noFill/>
        </a:ln>
        <a:effectLst/>
      </c:spPr>
      <c:txPr>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'Language and Ratings'!$E$51:$E$52</c:f>
              <c:strCache>
                <c:ptCount val="1"/>
                <c:pt idx="0">
                  <c:v>Swedish</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10800000" scaled="1"/>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'Language and Ratings'!$D$53</c:f>
              <c:strCache>
                <c:ptCount val="1"/>
                <c:pt idx="0">
                  <c:v>Total</c:v>
                </c:pt>
              </c:strCache>
            </c:strRef>
          </c:cat>
          <c:val>
            <c:numRef>
              <c:f>'Language and Ratings'!$E$53</c:f>
              <c:numCache>
                <c:formatCode>0.0</c:formatCode>
                <c:ptCount val="1"/>
                <c:pt idx="0">
                  <c:v>7.44</c:v>
                </c:pt>
              </c:numCache>
            </c:numRef>
          </c:val>
          <c:extLst>
            <c:ext xmlns:c16="http://schemas.microsoft.com/office/drawing/2014/chart" uri="{C3380CC4-5D6E-409C-BE32-E72D297353CC}">
              <c16:uniqueId val="{00000000-E4B7-44BF-8610-3D4BD5FB1C57}"/>
            </c:ext>
          </c:extLst>
        </c:ser>
        <c:ser>
          <c:idx val="1"/>
          <c:order val="1"/>
          <c:tx>
            <c:strRef>
              <c:f>'Language and Ratings'!$F$51:$F$52</c:f>
              <c:strCache>
                <c:ptCount val="1"/>
                <c:pt idx="0">
                  <c:v>Portuguese</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10800000" scaled="1"/>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'Language and Ratings'!$D$53</c:f>
              <c:strCache>
                <c:ptCount val="1"/>
                <c:pt idx="0">
                  <c:v>Total</c:v>
                </c:pt>
              </c:strCache>
            </c:strRef>
          </c:cat>
          <c:val>
            <c:numRef>
              <c:f>'Language and Ratings'!$F$53</c:f>
              <c:numCache>
                <c:formatCode>0.0</c:formatCode>
                <c:ptCount val="1"/>
                <c:pt idx="0">
                  <c:v>7.4874999999999989</c:v>
                </c:pt>
              </c:numCache>
            </c:numRef>
          </c:val>
          <c:extLst>
            <c:ext xmlns:c16="http://schemas.microsoft.com/office/drawing/2014/chart" uri="{C3380CC4-5D6E-409C-BE32-E72D297353CC}">
              <c16:uniqueId val="{00000001-E4B7-44BF-8610-3D4BD5FB1C57}"/>
            </c:ext>
          </c:extLst>
        </c:ser>
        <c:ser>
          <c:idx val="2"/>
          <c:order val="2"/>
          <c:tx>
            <c:strRef>
              <c:f>'Language and Ratings'!$G$51:$G$52</c:f>
              <c:strCache>
                <c:ptCount val="1"/>
                <c:pt idx="0">
                  <c:v>Dzongkha</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10800000" scaled="1"/>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'Language and Ratings'!$D$53</c:f>
              <c:strCache>
                <c:ptCount val="1"/>
                <c:pt idx="0">
                  <c:v>Total</c:v>
                </c:pt>
              </c:strCache>
            </c:strRef>
          </c:cat>
          <c:val>
            <c:numRef>
              <c:f>'Language and Ratings'!$G$53</c:f>
              <c:numCache>
                <c:formatCode>0.0</c:formatCode>
                <c:ptCount val="1"/>
                <c:pt idx="0">
                  <c:v>7.5</c:v>
                </c:pt>
              </c:numCache>
            </c:numRef>
          </c:val>
          <c:extLst>
            <c:ext xmlns:c16="http://schemas.microsoft.com/office/drawing/2014/chart" uri="{C3380CC4-5D6E-409C-BE32-E72D297353CC}">
              <c16:uniqueId val="{00000002-E4B7-44BF-8610-3D4BD5FB1C57}"/>
            </c:ext>
          </c:extLst>
        </c:ser>
        <c:ser>
          <c:idx val="3"/>
          <c:order val="3"/>
          <c:tx>
            <c:strRef>
              <c:f>'Language and Ratings'!$H$51:$H$52</c:f>
              <c:strCache>
                <c:ptCount val="1"/>
                <c:pt idx="0">
                  <c:v>Danish</c:v>
                </c:pt>
              </c:strCache>
            </c:strRef>
          </c:tx>
          <c:spPr>
            <a:gradFill flip="none" rotWithShape="1">
              <a:gsLst>
                <a:gs pos="0">
                  <a:schemeClr val="accent4"/>
                </a:gs>
                <a:gs pos="75000">
                  <a:schemeClr val="accent4">
                    <a:lumMod val="60000"/>
                    <a:lumOff val="40000"/>
                  </a:schemeClr>
                </a:gs>
                <a:gs pos="51000">
                  <a:schemeClr val="accent4">
                    <a:alpha val="75000"/>
                  </a:schemeClr>
                </a:gs>
                <a:gs pos="100000">
                  <a:schemeClr val="accent4">
                    <a:lumMod val="20000"/>
                    <a:lumOff val="80000"/>
                    <a:alpha val="15000"/>
                  </a:schemeClr>
                </a:gs>
              </a:gsLst>
              <a:lin ang="10800000" scaled="1"/>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'Language and Ratings'!$D$53</c:f>
              <c:strCache>
                <c:ptCount val="1"/>
                <c:pt idx="0">
                  <c:v>Total</c:v>
                </c:pt>
              </c:strCache>
            </c:strRef>
          </c:cat>
          <c:val>
            <c:numRef>
              <c:f>'Language and Ratings'!$H$53</c:f>
              <c:numCache>
                <c:formatCode>0.0</c:formatCode>
                <c:ptCount val="1"/>
                <c:pt idx="0">
                  <c:v>7.5</c:v>
                </c:pt>
              </c:numCache>
            </c:numRef>
          </c:val>
          <c:extLst>
            <c:ext xmlns:c16="http://schemas.microsoft.com/office/drawing/2014/chart" uri="{C3380CC4-5D6E-409C-BE32-E72D297353CC}">
              <c16:uniqueId val="{00000003-E4B7-44BF-8610-3D4BD5FB1C57}"/>
            </c:ext>
          </c:extLst>
        </c:ser>
        <c:ser>
          <c:idx val="4"/>
          <c:order val="4"/>
          <c:tx>
            <c:strRef>
              <c:f>'Language and Ratings'!$I$51:$I$52</c:f>
              <c:strCache>
                <c:ptCount val="1"/>
                <c:pt idx="0">
                  <c:v>Dari</c:v>
                </c:pt>
              </c:strCache>
            </c:strRef>
          </c:tx>
          <c:spPr>
            <a:gradFill flip="none" rotWithShape="1">
              <a:gsLst>
                <a:gs pos="0">
                  <a:schemeClr val="accent5"/>
                </a:gs>
                <a:gs pos="75000">
                  <a:schemeClr val="accent5">
                    <a:lumMod val="60000"/>
                    <a:lumOff val="40000"/>
                  </a:schemeClr>
                </a:gs>
                <a:gs pos="51000">
                  <a:schemeClr val="accent5">
                    <a:alpha val="75000"/>
                  </a:schemeClr>
                </a:gs>
                <a:gs pos="100000">
                  <a:schemeClr val="accent5">
                    <a:lumMod val="20000"/>
                    <a:lumOff val="80000"/>
                    <a:alpha val="15000"/>
                  </a:schemeClr>
                </a:gs>
              </a:gsLst>
              <a:lin ang="10800000" scaled="1"/>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'Language and Ratings'!$D$53</c:f>
              <c:strCache>
                <c:ptCount val="1"/>
                <c:pt idx="0">
                  <c:v>Total</c:v>
                </c:pt>
              </c:strCache>
            </c:strRef>
          </c:cat>
          <c:val>
            <c:numRef>
              <c:f>'Language and Ratings'!$I$53</c:f>
              <c:numCache>
                <c:formatCode>0.0</c:formatCode>
                <c:ptCount val="1"/>
                <c:pt idx="0">
                  <c:v>7.5</c:v>
                </c:pt>
              </c:numCache>
            </c:numRef>
          </c:val>
          <c:extLst>
            <c:ext xmlns:c16="http://schemas.microsoft.com/office/drawing/2014/chart" uri="{C3380CC4-5D6E-409C-BE32-E72D297353CC}">
              <c16:uniqueId val="{00000004-E4B7-44BF-8610-3D4BD5FB1C57}"/>
            </c:ext>
          </c:extLst>
        </c:ser>
        <c:ser>
          <c:idx val="5"/>
          <c:order val="5"/>
          <c:tx>
            <c:strRef>
              <c:f>'Language and Ratings'!$J$51:$J$52</c:f>
              <c:strCache>
                <c:ptCount val="1"/>
                <c:pt idx="0">
                  <c:v>Persian</c:v>
                </c:pt>
              </c:strCache>
            </c:strRef>
          </c:tx>
          <c:spPr>
            <a:gradFill flip="none" rotWithShape="1">
              <a:gsLst>
                <a:gs pos="0">
                  <a:schemeClr val="accent6"/>
                </a:gs>
                <a:gs pos="75000">
                  <a:schemeClr val="accent6">
                    <a:lumMod val="60000"/>
                    <a:lumOff val="40000"/>
                  </a:schemeClr>
                </a:gs>
                <a:gs pos="51000">
                  <a:schemeClr val="accent6">
                    <a:alpha val="75000"/>
                  </a:schemeClr>
                </a:gs>
                <a:gs pos="100000">
                  <a:schemeClr val="accent6">
                    <a:lumMod val="20000"/>
                    <a:lumOff val="80000"/>
                    <a:alpha val="15000"/>
                  </a:schemeClr>
                </a:gs>
              </a:gsLst>
              <a:lin ang="10800000" scaled="1"/>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'Language and Ratings'!$D$53</c:f>
              <c:strCache>
                <c:ptCount val="1"/>
                <c:pt idx="0">
                  <c:v>Total</c:v>
                </c:pt>
              </c:strCache>
            </c:strRef>
          </c:cat>
          <c:val>
            <c:numRef>
              <c:f>'Language and Ratings'!$J$53</c:f>
              <c:numCache>
                <c:formatCode>0.0</c:formatCode>
                <c:ptCount val="1"/>
                <c:pt idx="0">
                  <c:v>7.5750000000000002</c:v>
                </c:pt>
              </c:numCache>
            </c:numRef>
          </c:val>
          <c:extLst>
            <c:ext xmlns:c16="http://schemas.microsoft.com/office/drawing/2014/chart" uri="{C3380CC4-5D6E-409C-BE32-E72D297353CC}">
              <c16:uniqueId val="{00000005-E4B7-44BF-8610-3D4BD5FB1C57}"/>
            </c:ext>
          </c:extLst>
        </c:ser>
        <c:ser>
          <c:idx val="6"/>
          <c:order val="6"/>
          <c:tx>
            <c:strRef>
              <c:f>'Language and Ratings'!$K$51:$K$52</c:f>
              <c:strCache>
                <c:ptCount val="1"/>
                <c:pt idx="0">
                  <c:v>Hebrew</c:v>
                </c:pt>
              </c:strCache>
            </c:strRef>
          </c:tx>
          <c:spPr>
            <a:gradFill flip="none" rotWithShape="1">
              <a:gsLst>
                <a:gs pos="0">
                  <a:schemeClr val="accent1">
                    <a:lumMod val="60000"/>
                  </a:schemeClr>
                </a:gs>
                <a:gs pos="75000">
                  <a:schemeClr val="accent1">
                    <a:lumMod val="60000"/>
                    <a:lumMod val="60000"/>
                    <a:lumOff val="40000"/>
                  </a:schemeClr>
                </a:gs>
                <a:gs pos="51000">
                  <a:schemeClr val="accent1">
                    <a:lumMod val="60000"/>
                    <a:alpha val="75000"/>
                  </a:schemeClr>
                </a:gs>
                <a:gs pos="100000">
                  <a:schemeClr val="accent1">
                    <a:lumMod val="60000"/>
                    <a:lumMod val="20000"/>
                    <a:lumOff val="80000"/>
                    <a:alpha val="15000"/>
                  </a:schemeClr>
                </a:gs>
              </a:gsLst>
              <a:lin ang="10800000" scaled="1"/>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'Language and Ratings'!$D$53</c:f>
              <c:strCache>
                <c:ptCount val="1"/>
                <c:pt idx="0">
                  <c:v>Total</c:v>
                </c:pt>
              </c:strCache>
            </c:strRef>
          </c:cat>
          <c:val>
            <c:numRef>
              <c:f>'Language and Ratings'!$K$53</c:f>
              <c:numCache>
                <c:formatCode>0.0</c:formatCode>
                <c:ptCount val="1"/>
                <c:pt idx="0">
                  <c:v>7.580000000000001</c:v>
                </c:pt>
              </c:numCache>
            </c:numRef>
          </c:val>
          <c:extLst>
            <c:ext xmlns:c16="http://schemas.microsoft.com/office/drawing/2014/chart" uri="{C3380CC4-5D6E-409C-BE32-E72D297353CC}">
              <c16:uniqueId val="{00000006-E4B7-44BF-8610-3D4BD5FB1C57}"/>
            </c:ext>
          </c:extLst>
        </c:ser>
        <c:ser>
          <c:idx val="7"/>
          <c:order val="7"/>
          <c:tx>
            <c:strRef>
              <c:f>'Language and Ratings'!$L$51:$L$52</c:f>
              <c:strCache>
                <c:ptCount val="1"/>
                <c:pt idx="0">
                  <c:v>Maya</c:v>
                </c:pt>
              </c:strCache>
            </c:strRef>
          </c:tx>
          <c:spPr>
            <a:gradFill flip="none" rotWithShape="1">
              <a:gsLst>
                <a:gs pos="0">
                  <a:schemeClr val="accent2">
                    <a:lumMod val="60000"/>
                  </a:schemeClr>
                </a:gs>
                <a:gs pos="75000">
                  <a:schemeClr val="accent2">
                    <a:lumMod val="60000"/>
                    <a:lumMod val="60000"/>
                    <a:lumOff val="40000"/>
                  </a:schemeClr>
                </a:gs>
                <a:gs pos="51000">
                  <a:schemeClr val="accent2">
                    <a:lumMod val="60000"/>
                    <a:alpha val="75000"/>
                  </a:schemeClr>
                </a:gs>
                <a:gs pos="100000">
                  <a:schemeClr val="accent2">
                    <a:lumMod val="60000"/>
                    <a:lumMod val="20000"/>
                    <a:lumOff val="80000"/>
                    <a:alpha val="15000"/>
                  </a:schemeClr>
                </a:gs>
              </a:gsLst>
              <a:lin ang="10800000" scaled="1"/>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'Language and Ratings'!$D$53</c:f>
              <c:strCache>
                <c:ptCount val="1"/>
                <c:pt idx="0">
                  <c:v>Total</c:v>
                </c:pt>
              </c:strCache>
            </c:strRef>
          </c:cat>
          <c:val>
            <c:numRef>
              <c:f>'Language and Ratings'!$L$53</c:f>
              <c:numCache>
                <c:formatCode>0.0</c:formatCode>
                <c:ptCount val="1"/>
                <c:pt idx="0">
                  <c:v>7.8</c:v>
                </c:pt>
              </c:numCache>
            </c:numRef>
          </c:val>
          <c:extLst>
            <c:ext xmlns:c16="http://schemas.microsoft.com/office/drawing/2014/chart" uri="{C3380CC4-5D6E-409C-BE32-E72D297353CC}">
              <c16:uniqueId val="{00000007-E4B7-44BF-8610-3D4BD5FB1C57}"/>
            </c:ext>
          </c:extLst>
        </c:ser>
        <c:ser>
          <c:idx val="8"/>
          <c:order val="8"/>
          <c:tx>
            <c:strRef>
              <c:f>'Language and Ratings'!$M$51:$M$52</c:f>
              <c:strCache>
                <c:ptCount val="1"/>
                <c:pt idx="0">
                  <c:v>Indonesian</c:v>
                </c:pt>
              </c:strCache>
            </c:strRef>
          </c:tx>
          <c:spPr>
            <a:gradFill flip="none" rotWithShape="1">
              <a:gsLst>
                <a:gs pos="0">
                  <a:schemeClr val="accent3">
                    <a:lumMod val="60000"/>
                  </a:schemeClr>
                </a:gs>
                <a:gs pos="75000">
                  <a:schemeClr val="accent3">
                    <a:lumMod val="60000"/>
                    <a:lumMod val="60000"/>
                    <a:lumOff val="40000"/>
                  </a:schemeClr>
                </a:gs>
                <a:gs pos="51000">
                  <a:schemeClr val="accent3">
                    <a:lumMod val="60000"/>
                    <a:alpha val="75000"/>
                  </a:schemeClr>
                </a:gs>
                <a:gs pos="100000">
                  <a:schemeClr val="accent3">
                    <a:lumMod val="60000"/>
                    <a:lumMod val="20000"/>
                    <a:lumOff val="80000"/>
                    <a:alpha val="15000"/>
                  </a:schemeClr>
                </a:gs>
              </a:gsLst>
              <a:lin ang="10800000" scaled="1"/>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'Language and Ratings'!$D$53</c:f>
              <c:strCache>
                <c:ptCount val="1"/>
                <c:pt idx="0">
                  <c:v>Total</c:v>
                </c:pt>
              </c:strCache>
            </c:strRef>
          </c:cat>
          <c:val>
            <c:numRef>
              <c:f>'Language and Ratings'!$M$53</c:f>
              <c:numCache>
                <c:formatCode>0.0</c:formatCode>
                <c:ptCount val="1"/>
                <c:pt idx="0">
                  <c:v>7.8999999999999995</c:v>
                </c:pt>
              </c:numCache>
            </c:numRef>
          </c:val>
          <c:extLst>
            <c:ext xmlns:c16="http://schemas.microsoft.com/office/drawing/2014/chart" uri="{C3380CC4-5D6E-409C-BE32-E72D297353CC}">
              <c16:uniqueId val="{00000008-E4B7-44BF-8610-3D4BD5FB1C57}"/>
            </c:ext>
          </c:extLst>
        </c:ser>
        <c:ser>
          <c:idx val="9"/>
          <c:order val="9"/>
          <c:tx>
            <c:strRef>
              <c:f>'Language and Ratings'!$N$51:$N$52</c:f>
              <c:strCache>
                <c:ptCount val="1"/>
                <c:pt idx="0">
                  <c:v>Telugu</c:v>
                </c:pt>
              </c:strCache>
            </c:strRef>
          </c:tx>
          <c:spPr>
            <a:gradFill flip="none" rotWithShape="1">
              <a:gsLst>
                <a:gs pos="0">
                  <a:schemeClr val="accent4">
                    <a:lumMod val="60000"/>
                  </a:schemeClr>
                </a:gs>
                <a:gs pos="75000">
                  <a:schemeClr val="accent4">
                    <a:lumMod val="60000"/>
                    <a:lumMod val="60000"/>
                    <a:lumOff val="40000"/>
                  </a:schemeClr>
                </a:gs>
                <a:gs pos="51000">
                  <a:schemeClr val="accent4">
                    <a:lumMod val="60000"/>
                    <a:alpha val="75000"/>
                  </a:schemeClr>
                </a:gs>
                <a:gs pos="100000">
                  <a:schemeClr val="accent4">
                    <a:lumMod val="60000"/>
                    <a:lumMod val="20000"/>
                    <a:lumOff val="80000"/>
                    <a:alpha val="15000"/>
                  </a:schemeClr>
                </a:gs>
              </a:gsLst>
              <a:lin ang="10800000" scaled="1"/>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'Language and Ratings'!$D$53</c:f>
              <c:strCache>
                <c:ptCount val="1"/>
                <c:pt idx="0">
                  <c:v>Total</c:v>
                </c:pt>
              </c:strCache>
            </c:strRef>
          </c:cat>
          <c:val>
            <c:numRef>
              <c:f>'Language and Ratings'!$N$53</c:f>
              <c:numCache>
                <c:formatCode>0.0</c:formatCode>
                <c:ptCount val="1"/>
                <c:pt idx="0">
                  <c:v>8.4</c:v>
                </c:pt>
              </c:numCache>
            </c:numRef>
          </c:val>
          <c:extLst>
            <c:ext xmlns:c16="http://schemas.microsoft.com/office/drawing/2014/chart" uri="{C3380CC4-5D6E-409C-BE32-E72D297353CC}">
              <c16:uniqueId val="{00000009-E4B7-44BF-8610-3D4BD5FB1C57}"/>
            </c:ext>
          </c:extLst>
        </c:ser>
        <c:dLbls>
          <c:dLblPos val="outEnd"/>
          <c:showLegendKey val="0"/>
          <c:showVal val="1"/>
          <c:showCatName val="0"/>
          <c:showSerName val="0"/>
          <c:showPercent val="0"/>
          <c:showBubbleSize val="0"/>
        </c:dLbls>
        <c:gapWidth val="326"/>
        <c:overlap val="-58"/>
        <c:axId val="1196417600"/>
        <c:axId val="803901264"/>
      </c:barChart>
      <c:catAx>
        <c:axId val="1196417600"/>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3901264"/>
        <c:crosses val="autoZero"/>
        <c:auto val="1"/>
        <c:lblAlgn val="ctr"/>
        <c:lblOffset val="100"/>
        <c:noMultiLvlLbl val="0"/>
      </c:catAx>
      <c:valAx>
        <c:axId val="803901264"/>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IN" dirty="0"/>
                  <a:t>Ratings</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6417600"/>
        <c:crosses val="autoZero"/>
        <c:crossBetween val="between"/>
      </c:valAx>
      <c:spPr>
        <a:noFill/>
        <a:ln>
          <a:noFill/>
        </a:ln>
        <a:effectLst/>
      </c:spPr>
    </c:plotArea>
    <c:legend>
      <c:legendPos val="r"/>
      <c:layout>
        <c:manualLayout>
          <c:xMode val="edge"/>
          <c:yMode val="edge"/>
          <c:x val="0.71476846644169478"/>
          <c:y val="0.23892183931554009"/>
          <c:w val="0.2600520523169898"/>
          <c:h val="0.5988734362750111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[IMDB_Movies - Workbook.xlsx]Director and Ratings!PivotTable5</c:name>
    <c:fmtId val="12"/>
  </c:pivotSource>
  <c:chart>
    <c:title>
      <c:tx>
        <c:rich>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r>
              <a:rPr lang="en-IN" dirty="0"/>
              <a:t>Top Directors</a:t>
            </a:r>
          </a:p>
        </c:rich>
      </c:tx>
      <c:overlay val="0"/>
      <c:spPr>
        <a:noFill/>
        <a:ln>
          <a:noFill/>
        </a:ln>
        <a:effectLst/>
      </c:spPr>
      <c:txPr>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w="9525" cap="flat" cmpd="sng" algn="ctr">
              <a:solidFill>
                <a:schemeClr val="accent1">
                  <a:shade val="95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w="9525" cap="flat" cmpd="sng" algn="ctr">
              <a:solidFill>
                <a:schemeClr val="accent1">
                  <a:shade val="95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'Director and Ratings'!$E$2383</c:f>
              <c:strCache>
                <c:ptCount val="1"/>
                <c:pt idx="0">
                  <c:v>Movies directed</c:v>
                </c:pt>
              </c:strCache>
            </c:strRef>
          </c:tx>
          <c:spPr>
            <a:gradFill>
              <a:gsLst>
                <a:gs pos="100000">
                  <a:schemeClr val="accent1">
                    <a:alpha val="0"/>
                  </a:schemeClr>
                </a:gs>
                <a:gs pos="50000">
                  <a:schemeClr val="accent1"/>
                </a:gs>
              </a:gsLst>
              <a:lin ang="5400000" scaled="0"/>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'Director and Ratings'!$D$2384:$D$2393</c:f>
              <c:strCache>
                <c:ptCount val="10"/>
                <c:pt idx="0">
                  <c:v>Steven Spielberg</c:v>
                </c:pt>
                <c:pt idx="1">
                  <c:v>Woody Allen</c:v>
                </c:pt>
                <c:pt idx="2">
                  <c:v>Clint Eastwood</c:v>
                </c:pt>
                <c:pt idx="3">
                  <c:v>Martin Scorsese</c:v>
                </c:pt>
                <c:pt idx="4">
                  <c:v>Ridley Scott</c:v>
                </c:pt>
                <c:pt idx="5">
                  <c:v>Tim Burton</c:v>
                </c:pt>
                <c:pt idx="6">
                  <c:v>Spike Lee</c:v>
                </c:pt>
                <c:pt idx="7">
                  <c:v>Steven Soderbergh</c:v>
                </c:pt>
                <c:pt idx="8">
                  <c:v>Renny Harlin</c:v>
                </c:pt>
                <c:pt idx="9">
                  <c:v>Oliver Stone</c:v>
                </c:pt>
              </c:strCache>
            </c:strRef>
          </c:cat>
          <c:val>
            <c:numRef>
              <c:f>'Director and Ratings'!$E$2384:$E$2393</c:f>
              <c:numCache>
                <c:formatCode>General</c:formatCode>
                <c:ptCount val="10"/>
                <c:pt idx="0">
                  <c:v>26</c:v>
                </c:pt>
                <c:pt idx="1">
                  <c:v>22</c:v>
                </c:pt>
                <c:pt idx="2">
                  <c:v>20</c:v>
                </c:pt>
                <c:pt idx="3">
                  <c:v>20</c:v>
                </c:pt>
                <c:pt idx="4">
                  <c:v>17</c:v>
                </c:pt>
                <c:pt idx="5">
                  <c:v>16</c:v>
                </c:pt>
                <c:pt idx="6">
                  <c:v>16</c:v>
                </c:pt>
                <c:pt idx="7">
                  <c:v>16</c:v>
                </c:pt>
                <c:pt idx="8">
                  <c:v>15</c:v>
                </c:pt>
                <c:pt idx="9">
                  <c:v>14</c:v>
                </c:pt>
              </c:numCache>
            </c:numRef>
          </c:val>
          <c:extLst>
            <c:ext xmlns:c16="http://schemas.microsoft.com/office/drawing/2014/chart" uri="{C3380CC4-5D6E-409C-BE32-E72D297353CC}">
              <c16:uniqueId val="{00000000-DF4B-4186-BFA2-99ECBFEE2AFE}"/>
            </c:ext>
          </c:extLst>
        </c:ser>
        <c:ser>
          <c:idx val="1"/>
          <c:order val="1"/>
          <c:tx>
            <c:strRef>
              <c:f>'Director and Ratings'!$F$2383</c:f>
              <c:strCache>
                <c:ptCount val="1"/>
                <c:pt idx="0">
                  <c:v>Max of imdb_score</c:v>
                </c:pt>
              </c:strCache>
            </c:strRef>
          </c:tx>
          <c:spPr>
            <a:gradFill>
              <a:gsLst>
                <a:gs pos="100000">
                  <a:schemeClr val="accent3">
                    <a:alpha val="0"/>
                  </a:schemeClr>
                </a:gs>
                <a:gs pos="50000">
                  <a:schemeClr val="accent3"/>
                </a:gs>
              </a:gsLst>
              <a:lin ang="5400000" scaled="0"/>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'Director and Ratings'!$D$2384:$D$2393</c:f>
              <c:strCache>
                <c:ptCount val="10"/>
                <c:pt idx="0">
                  <c:v>Steven Spielberg</c:v>
                </c:pt>
                <c:pt idx="1">
                  <c:v>Woody Allen</c:v>
                </c:pt>
                <c:pt idx="2">
                  <c:v>Clint Eastwood</c:v>
                </c:pt>
                <c:pt idx="3">
                  <c:v>Martin Scorsese</c:v>
                </c:pt>
                <c:pt idx="4">
                  <c:v>Ridley Scott</c:v>
                </c:pt>
                <c:pt idx="5">
                  <c:v>Tim Burton</c:v>
                </c:pt>
                <c:pt idx="6">
                  <c:v>Spike Lee</c:v>
                </c:pt>
                <c:pt idx="7">
                  <c:v>Steven Soderbergh</c:v>
                </c:pt>
                <c:pt idx="8">
                  <c:v>Renny Harlin</c:v>
                </c:pt>
                <c:pt idx="9">
                  <c:v>Oliver Stone</c:v>
                </c:pt>
              </c:strCache>
            </c:strRef>
          </c:cat>
          <c:val>
            <c:numRef>
              <c:f>'Director and Ratings'!$F$2384:$F$2393</c:f>
              <c:numCache>
                <c:formatCode>General</c:formatCode>
                <c:ptCount val="10"/>
                <c:pt idx="0">
                  <c:v>8.9</c:v>
                </c:pt>
                <c:pt idx="1">
                  <c:v>8.1</c:v>
                </c:pt>
                <c:pt idx="2">
                  <c:v>8.3000000000000007</c:v>
                </c:pt>
                <c:pt idx="3">
                  <c:v>8.6999999999999993</c:v>
                </c:pt>
                <c:pt idx="4">
                  <c:v>8.5</c:v>
                </c:pt>
                <c:pt idx="5">
                  <c:v>8</c:v>
                </c:pt>
                <c:pt idx="6">
                  <c:v>7.9</c:v>
                </c:pt>
                <c:pt idx="7">
                  <c:v>7.8</c:v>
                </c:pt>
                <c:pt idx="8">
                  <c:v>7.1</c:v>
                </c:pt>
                <c:pt idx="9">
                  <c:v>8.1</c:v>
                </c:pt>
              </c:numCache>
            </c:numRef>
          </c:val>
          <c:extLst>
            <c:ext xmlns:c16="http://schemas.microsoft.com/office/drawing/2014/chart" uri="{C3380CC4-5D6E-409C-BE32-E72D297353CC}">
              <c16:uniqueId val="{00000001-DF4B-4186-BFA2-99ECBFEE2AFE}"/>
            </c:ext>
          </c:extLst>
        </c:ser>
        <c:dLbls>
          <c:showLegendKey val="0"/>
          <c:showVal val="1"/>
          <c:showCatName val="0"/>
          <c:showSerName val="0"/>
          <c:showPercent val="0"/>
          <c:showBubbleSize val="0"/>
        </c:dLbls>
        <c:gapWidth val="150"/>
        <c:gapDepth val="0"/>
        <c:shape val="box"/>
        <c:axId val="873822960"/>
        <c:axId val="803913168"/>
        <c:axId val="0"/>
      </c:bar3DChart>
      <c:catAx>
        <c:axId val="8738229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3913168"/>
        <c:crosses val="autoZero"/>
        <c:auto val="1"/>
        <c:lblAlgn val="ctr"/>
        <c:lblOffset val="100"/>
        <c:noMultiLvlLbl val="0"/>
      </c:catAx>
      <c:valAx>
        <c:axId val="80391316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73822960"/>
        <c:crosses val="autoZero"/>
        <c:crossBetween val="between"/>
      </c:valAx>
      <c:dTable>
        <c:showHorzBorder val="0"/>
        <c:showVertBorder val="0"/>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9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tx1"/>
    </cs:fontRef>
    <cs:spPr>
      <a:gradFill>
        <a:gsLst>
          <a:gs pos="100000">
            <a:schemeClr val="phClr">
              <a:alpha val="0"/>
            </a:schemeClr>
          </a:gs>
          <a:gs pos="50000">
            <a:schemeClr val="phClr"/>
          </a:gs>
        </a:gsLst>
        <a:lin ang="5400000" scaled="0"/>
      </a:gradFill>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A54ECD-05D4-4ED7-9332-F84EBA862D16}" type="doc">
      <dgm:prSet loTypeId="urn:microsoft.com/office/officeart/2005/8/layout/hProcess3" loCatId="process" qsTypeId="urn:microsoft.com/office/officeart/2005/8/quickstyle/3d5" qsCatId="3D" csTypeId="urn:microsoft.com/office/officeart/2005/8/colors/accent1_2" csCatId="accent1" phldr="1"/>
      <dgm:spPr/>
    </dgm:pt>
    <dgm:pt modelId="{44F701D9-835B-415F-BA0C-509C1C7933C6}">
      <dgm:prSet phldrT="[Text]"/>
      <dgm:spPr/>
      <dgm:t>
        <a:bodyPr/>
        <a:lstStyle/>
        <a:p>
          <a:r>
            <a:rPr lang="en-IN" b="1" dirty="0"/>
            <a:t>Root</a:t>
          </a:r>
        </a:p>
      </dgm:t>
    </dgm:pt>
    <dgm:pt modelId="{DEDEC695-F123-43C0-8424-5CDD95AE4749}" type="parTrans" cxnId="{FAF37E8B-B1E4-4A6A-9B3F-1E47057A68FC}">
      <dgm:prSet/>
      <dgm:spPr/>
      <dgm:t>
        <a:bodyPr/>
        <a:lstStyle/>
        <a:p>
          <a:endParaRPr lang="en-IN"/>
        </a:p>
      </dgm:t>
    </dgm:pt>
    <dgm:pt modelId="{59DF5962-C4B0-43AA-A014-4F6751D75B4C}" type="sibTrans" cxnId="{FAF37E8B-B1E4-4A6A-9B3F-1E47057A68FC}">
      <dgm:prSet/>
      <dgm:spPr/>
      <dgm:t>
        <a:bodyPr/>
        <a:lstStyle/>
        <a:p>
          <a:endParaRPr lang="en-IN"/>
        </a:p>
      </dgm:t>
    </dgm:pt>
    <dgm:pt modelId="{60CA9215-1B50-42BD-A9CA-8F888BABDDFB}">
      <dgm:prSet phldrT="[Text]"/>
      <dgm:spPr/>
      <dgm:t>
        <a:bodyPr/>
        <a:lstStyle/>
        <a:p>
          <a:r>
            <a:rPr lang="en-IN" b="1" dirty="0"/>
            <a:t>Cause</a:t>
          </a:r>
        </a:p>
      </dgm:t>
    </dgm:pt>
    <dgm:pt modelId="{CE64D66A-789D-4450-87D4-F7FA617B28E1}" type="parTrans" cxnId="{20D9C413-7CDC-4D37-B34B-EEE7C5E4638C}">
      <dgm:prSet/>
      <dgm:spPr/>
      <dgm:t>
        <a:bodyPr/>
        <a:lstStyle/>
        <a:p>
          <a:endParaRPr lang="en-IN"/>
        </a:p>
      </dgm:t>
    </dgm:pt>
    <dgm:pt modelId="{CB171F39-981A-43DD-8ED2-39E322D41AF2}" type="sibTrans" cxnId="{20D9C413-7CDC-4D37-B34B-EEE7C5E4638C}">
      <dgm:prSet/>
      <dgm:spPr/>
      <dgm:t>
        <a:bodyPr/>
        <a:lstStyle/>
        <a:p>
          <a:endParaRPr lang="en-IN"/>
        </a:p>
      </dgm:t>
    </dgm:pt>
    <dgm:pt modelId="{47A180D6-B6DA-4C5C-9D15-7D94AA48EE37}">
      <dgm:prSet phldrT="[Text]"/>
      <dgm:spPr/>
      <dgm:t>
        <a:bodyPr/>
        <a:lstStyle/>
        <a:p>
          <a:r>
            <a:rPr lang="en-IN" b="1" dirty="0"/>
            <a:t>Analysis</a:t>
          </a:r>
        </a:p>
      </dgm:t>
    </dgm:pt>
    <dgm:pt modelId="{FA990BC8-6F63-4F7E-B443-6D5FFDF9D3A4}" type="parTrans" cxnId="{5FDD4A3A-0584-4B93-B26D-8DAA3FED5054}">
      <dgm:prSet/>
      <dgm:spPr/>
      <dgm:t>
        <a:bodyPr/>
        <a:lstStyle/>
        <a:p>
          <a:endParaRPr lang="en-IN"/>
        </a:p>
      </dgm:t>
    </dgm:pt>
    <dgm:pt modelId="{2CEE85E3-65FD-4593-89B8-042B6D9328C1}" type="sibTrans" cxnId="{5FDD4A3A-0584-4B93-B26D-8DAA3FED5054}">
      <dgm:prSet/>
      <dgm:spPr/>
      <dgm:t>
        <a:bodyPr/>
        <a:lstStyle/>
        <a:p>
          <a:endParaRPr lang="en-IN"/>
        </a:p>
      </dgm:t>
    </dgm:pt>
    <dgm:pt modelId="{6D35E95D-8441-43DB-9FEB-E85FE09F76F3}" type="pres">
      <dgm:prSet presAssocID="{EAA54ECD-05D4-4ED7-9332-F84EBA862D16}" presName="Name0" presStyleCnt="0">
        <dgm:presLayoutVars>
          <dgm:dir/>
          <dgm:animLvl val="lvl"/>
          <dgm:resizeHandles val="exact"/>
        </dgm:presLayoutVars>
      </dgm:prSet>
      <dgm:spPr/>
    </dgm:pt>
    <dgm:pt modelId="{4C80D867-4CE2-45D3-9362-B65EE7B15C17}" type="pres">
      <dgm:prSet presAssocID="{EAA54ECD-05D4-4ED7-9332-F84EBA862D16}" presName="dummy" presStyleCnt="0"/>
      <dgm:spPr/>
    </dgm:pt>
    <dgm:pt modelId="{64CA555B-A448-4585-BCB7-E0ADDFD2D715}" type="pres">
      <dgm:prSet presAssocID="{EAA54ECD-05D4-4ED7-9332-F84EBA862D16}" presName="linH" presStyleCnt="0"/>
      <dgm:spPr/>
    </dgm:pt>
    <dgm:pt modelId="{B3D95EA7-8D5C-408C-9DD3-605FF801785C}" type="pres">
      <dgm:prSet presAssocID="{EAA54ECD-05D4-4ED7-9332-F84EBA862D16}" presName="padding1" presStyleCnt="0"/>
      <dgm:spPr/>
    </dgm:pt>
    <dgm:pt modelId="{7EC1324A-43FE-4FBB-8BF7-4EE771FA8994}" type="pres">
      <dgm:prSet presAssocID="{44F701D9-835B-415F-BA0C-509C1C7933C6}" presName="linV" presStyleCnt="0"/>
      <dgm:spPr/>
    </dgm:pt>
    <dgm:pt modelId="{7868144E-1600-410C-AFE6-0DF260212911}" type="pres">
      <dgm:prSet presAssocID="{44F701D9-835B-415F-BA0C-509C1C7933C6}" presName="spVertical1" presStyleCnt="0"/>
      <dgm:spPr/>
    </dgm:pt>
    <dgm:pt modelId="{6226318D-5333-40A2-BA6F-472F60D14C26}" type="pres">
      <dgm:prSet presAssocID="{44F701D9-835B-415F-BA0C-509C1C7933C6}" presName="parTx" presStyleLbl="revTx" presStyleIdx="0" presStyleCnt="3">
        <dgm:presLayoutVars>
          <dgm:chMax val="0"/>
          <dgm:chPref val="0"/>
          <dgm:bulletEnabled val="1"/>
        </dgm:presLayoutVars>
      </dgm:prSet>
      <dgm:spPr/>
    </dgm:pt>
    <dgm:pt modelId="{C88FEBB6-9F9A-42E5-8C35-340E7D7B852F}" type="pres">
      <dgm:prSet presAssocID="{44F701D9-835B-415F-BA0C-509C1C7933C6}" presName="spVertical2" presStyleCnt="0"/>
      <dgm:spPr/>
    </dgm:pt>
    <dgm:pt modelId="{69A399C8-7758-4B06-98F4-BCC745DB2A02}" type="pres">
      <dgm:prSet presAssocID="{44F701D9-835B-415F-BA0C-509C1C7933C6}" presName="spVertical3" presStyleCnt="0"/>
      <dgm:spPr/>
    </dgm:pt>
    <dgm:pt modelId="{ADBAF8C8-1FA4-476F-A28D-6B943A62B25B}" type="pres">
      <dgm:prSet presAssocID="{59DF5962-C4B0-43AA-A014-4F6751D75B4C}" presName="space" presStyleCnt="0"/>
      <dgm:spPr/>
    </dgm:pt>
    <dgm:pt modelId="{D424B284-D121-4B3A-A7BB-D83020CEC8D9}" type="pres">
      <dgm:prSet presAssocID="{60CA9215-1B50-42BD-A9CA-8F888BABDDFB}" presName="linV" presStyleCnt="0"/>
      <dgm:spPr/>
    </dgm:pt>
    <dgm:pt modelId="{4CD79568-FEBE-41DB-83F9-97CDA32CB175}" type="pres">
      <dgm:prSet presAssocID="{60CA9215-1B50-42BD-A9CA-8F888BABDDFB}" presName="spVertical1" presStyleCnt="0"/>
      <dgm:spPr/>
    </dgm:pt>
    <dgm:pt modelId="{8227009C-17A0-4B3F-8EAF-C910E917EAB8}" type="pres">
      <dgm:prSet presAssocID="{60CA9215-1B50-42BD-A9CA-8F888BABDDFB}" presName="parTx" presStyleLbl="revTx" presStyleIdx="1" presStyleCnt="3">
        <dgm:presLayoutVars>
          <dgm:chMax val="0"/>
          <dgm:chPref val="0"/>
          <dgm:bulletEnabled val="1"/>
        </dgm:presLayoutVars>
      </dgm:prSet>
      <dgm:spPr/>
    </dgm:pt>
    <dgm:pt modelId="{2DC1B1A0-975E-4DA0-8044-8C51E3A13BDB}" type="pres">
      <dgm:prSet presAssocID="{60CA9215-1B50-42BD-A9CA-8F888BABDDFB}" presName="spVertical2" presStyleCnt="0"/>
      <dgm:spPr/>
    </dgm:pt>
    <dgm:pt modelId="{7C41BCBE-65E1-4707-9DEE-BD176DF096A4}" type="pres">
      <dgm:prSet presAssocID="{60CA9215-1B50-42BD-A9CA-8F888BABDDFB}" presName="spVertical3" presStyleCnt="0"/>
      <dgm:spPr/>
    </dgm:pt>
    <dgm:pt modelId="{28E9BFBF-266A-480E-B8BD-AF12482E9D7A}" type="pres">
      <dgm:prSet presAssocID="{CB171F39-981A-43DD-8ED2-39E322D41AF2}" presName="space" presStyleCnt="0"/>
      <dgm:spPr/>
    </dgm:pt>
    <dgm:pt modelId="{2E27E252-B234-4D31-A8F2-3D4B42DB5D93}" type="pres">
      <dgm:prSet presAssocID="{47A180D6-B6DA-4C5C-9D15-7D94AA48EE37}" presName="linV" presStyleCnt="0"/>
      <dgm:spPr/>
    </dgm:pt>
    <dgm:pt modelId="{CD0544B8-FF48-4D0A-946C-B8192401425B}" type="pres">
      <dgm:prSet presAssocID="{47A180D6-B6DA-4C5C-9D15-7D94AA48EE37}" presName="spVertical1" presStyleCnt="0"/>
      <dgm:spPr/>
    </dgm:pt>
    <dgm:pt modelId="{21389D2D-4930-480A-B812-BBCC0E8A6F57}" type="pres">
      <dgm:prSet presAssocID="{47A180D6-B6DA-4C5C-9D15-7D94AA48EE37}" presName="parTx" presStyleLbl="revTx" presStyleIdx="2" presStyleCnt="3">
        <dgm:presLayoutVars>
          <dgm:chMax val="0"/>
          <dgm:chPref val="0"/>
          <dgm:bulletEnabled val="1"/>
        </dgm:presLayoutVars>
      </dgm:prSet>
      <dgm:spPr/>
    </dgm:pt>
    <dgm:pt modelId="{078F7F96-1FE4-4B23-9EE4-546A43CF40B1}" type="pres">
      <dgm:prSet presAssocID="{47A180D6-B6DA-4C5C-9D15-7D94AA48EE37}" presName="spVertical2" presStyleCnt="0"/>
      <dgm:spPr/>
    </dgm:pt>
    <dgm:pt modelId="{55BC716C-6787-493D-99FE-775C9086D12A}" type="pres">
      <dgm:prSet presAssocID="{47A180D6-B6DA-4C5C-9D15-7D94AA48EE37}" presName="spVertical3" presStyleCnt="0"/>
      <dgm:spPr/>
    </dgm:pt>
    <dgm:pt modelId="{137A9E6B-FE8E-416F-89EB-FC1FB9609AE5}" type="pres">
      <dgm:prSet presAssocID="{EAA54ECD-05D4-4ED7-9332-F84EBA862D16}" presName="padding2" presStyleCnt="0"/>
      <dgm:spPr/>
    </dgm:pt>
    <dgm:pt modelId="{8FDD5FB2-A311-4DBE-8FCF-EF7C3003C13E}" type="pres">
      <dgm:prSet presAssocID="{EAA54ECD-05D4-4ED7-9332-F84EBA862D16}" presName="negArrow" presStyleCnt="0"/>
      <dgm:spPr/>
    </dgm:pt>
    <dgm:pt modelId="{694974DD-9E05-4309-A6CD-DC751176A162}" type="pres">
      <dgm:prSet presAssocID="{EAA54ECD-05D4-4ED7-9332-F84EBA862D16}" presName="backgroundArrow" presStyleLbl="node1" presStyleIdx="0" presStyleCnt="1">
        <dgm:style>
          <a:lnRef idx="3">
            <a:schemeClr val="lt1"/>
          </a:lnRef>
          <a:fillRef idx="1">
            <a:schemeClr val="accent1"/>
          </a:fillRef>
          <a:effectRef idx="1">
            <a:schemeClr val="accent1"/>
          </a:effectRef>
          <a:fontRef idx="minor">
            <a:schemeClr val="lt1"/>
          </a:fontRef>
        </dgm:style>
      </dgm:prSet>
      <dgm:spPr/>
    </dgm:pt>
  </dgm:ptLst>
  <dgm:cxnLst>
    <dgm:cxn modelId="{20D9C413-7CDC-4D37-B34B-EEE7C5E4638C}" srcId="{EAA54ECD-05D4-4ED7-9332-F84EBA862D16}" destId="{60CA9215-1B50-42BD-A9CA-8F888BABDDFB}" srcOrd="1" destOrd="0" parTransId="{CE64D66A-789D-4450-87D4-F7FA617B28E1}" sibTransId="{CB171F39-981A-43DD-8ED2-39E322D41AF2}"/>
    <dgm:cxn modelId="{5FDD4A3A-0584-4B93-B26D-8DAA3FED5054}" srcId="{EAA54ECD-05D4-4ED7-9332-F84EBA862D16}" destId="{47A180D6-B6DA-4C5C-9D15-7D94AA48EE37}" srcOrd="2" destOrd="0" parTransId="{FA990BC8-6F63-4F7E-B443-6D5FFDF9D3A4}" sibTransId="{2CEE85E3-65FD-4593-89B8-042B6D9328C1}"/>
    <dgm:cxn modelId="{AD3DF77B-6473-4A60-AB09-C62093D99D0B}" type="presOf" srcId="{60CA9215-1B50-42BD-A9CA-8F888BABDDFB}" destId="{8227009C-17A0-4B3F-8EAF-C910E917EAB8}" srcOrd="0" destOrd="0" presId="urn:microsoft.com/office/officeart/2005/8/layout/hProcess3"/>
    <dgm:cxn modelId="{FAF37E8B-B1E4-4A6A-9B3F-1E47057A68FC}" srcId="{EAA54ECD-05D4-4ED7-9332-F84EBA862D16}" destId="{44F701D9-835B-415F-BA0C-509C1C7933C6}" srcOrd="0" destOrd="0" parTransId="{DEDEC695-F123-43C0-8424-5CDD95AE4749}" sibTransId="{59DF5962-C4B0-43AA-A014-4F6751D75B4C}"/>
    <dgm:cxn modelId="{86D0BA98-8005-41BC-A145-E6F2864877D8}" type="presOf" srcId="{47A180D6-B6DA-4C5C-9D15-7D94AA48EE37}" destId="{21389D2D-4930-480A-B812-BBCC0E8A6F57}" srcOrd="0" destOrd="0" presId="urn:microsoft.com/office/officeart/2005/8/layout/hProcess3"/>
    <dgm:cxn modelId="{807B55B2-9CCB-46D7-A3DD-4B72F1E05902}" type="presOf" srcId="{44F701D9-835B-415F-BA0C-509C1C7933C6}" destId="{6226318D-5333-40A2-BA6F-472F60D14C26}" srcOrd="0" destOrd="0" presId="urn:microsoft.com/office/officeart/2005/8/layout/hProcess3"/>
    <dgm:cxn modelId="{DF9B41CD-7795-45E1-9367-3146A5F86878}" type="presOf" srcId="{EAA54ECD-05D4-4ED7-9332-F84EBA862D16}" destId="{6D35E95D-8441-43DB-9FEB-E85FE09F76F3}" srcOrd="0" destOrd="0" presId="urn:microsoft.com/office/officeart/2005/8/layout/hProcess3"/>
    <dgm:cxn modelId="{646819EC-A1B5-49F5-8EEC-FABEDF0A20B7}" type="presParOf" srcId="{6D35E95D-8441-43DB-9FEB-E85FE09F76F3}" destId="{4C80D867-4CE2-45D3-9362-B65EE7B15C17}" srcOrd="0" destOrd="0" presId="urn:microsoft.com/office/officeart/2005/8/layout/hProcess3"/>
    <dgm:cxn modelId="{5018967A-8295-436D-8EE5-21D178CE0CD5}" type="presParOf" srcId="{6D35E95D-8441-43DB-9FEB-E85FE09F76F3}" destId="{64CA555B-A448-4585-BCB7-E0ADDFD2D715}" srcOrd="1" destOrd="0" presId="urn:microsoft.com/office/officeart/2005/8/layout/hProcess3"/>
    <dgm:cxn modelId="{43B7CC10-D023-4555-BC6A-1D35CD08AAA8}" type="presParOf" srcId="{64CA555B-A448-4585-BCB7-E0ADDFD2D715}" destId="{B3D95EA7-8D5C-408C-9DD3-605FF801785C}" srcOrd="0" destOrd="0" presId="urn:microsoft.com/office/officeart/2005/8/layout/hProcess3"/>
    <dgm:cxn modelId="{C549FC4F-10BC-45F6-884E-4B20919543C4}" type="presParOf" srcId="{64CA555B-A448-4585-BCB7-E0ADDFD2D715}" destId="{7EC1324A-43FE-4FBB-8BF7-4EE771FA8994}" srcOrd="1" destOrd="0" presId="urn:microsoft.com/office/officeart/2005/8/layout/hProcess3"/>
    <dgm:cxn modelId="{73C7BEAB-BB6F-42B8-8DDD-54F87B2D04EB}" type="presParOf" srcId="{7EC1324A-43FE-4FBB-8BF7-4EE771FA8994}" destId="{7868144E-1600-410C-AFE6-0DF260212911}" srcOrd="0" destOrd="0" presId="urn:microsoft.com/office/officeart/2005/8/layout/hProcess3"/>
    <dgm:cxn modelId="{A909F742-2BA2-4838-85D0-10302F05949A}" type="presParOf" srcId="{7EC1324A-43FE-4FBB-8BF7-4EE771FA8994}" destId="{6226318D-5333-40A2-BA6F-472F60D14C26}" srcOrd="1" destOrd="0" presId="urn:microsoft.com/office/officeart/2005/8/layout/hProcess3"/>
    <dgm:cxn modelId="{64BE98B8-DBFF-4260-B070-A5E68C45DE0B}" type="presParOf" srcId="{7EC1324A-43FE-4FBB-8BF7-4EE771FA8994}" destId="{C88FEBB6-9F9A-42E5-8C35-340E7D7B852F}" srcOrd="2" destOrd="0" presId="urn:microsoft.com/office/officeart/2005/8/layout/hProcess3"/>
    <dgm:cxn modelId="{CE04982F-5D42-416D-8329-BAC06060F0F5}" type="presParOf" srcId="{7EC1324A-43FE-4FBB-8BF7-4EE771FA8994}" destId="{69A399C8-7758-4B06-98F4-BCC745DB2A02}" srcOrd="3" destOrd="0" presId="urn:microsoft.com/office/officeart/2005/8/layout/hProcess3"/>
    <dgm:cxn modelId="{B2881AB7-3B1F-40B5-8F3A-E473E0ED73B7}" type="presParOf" srcId="{64CA555B-A448-4585-BCB7-E0ADDFD2D715}" destId="{ADBAF8C8-1FA4-476F-A28D-6B943A62B25B}" srcOrd="2" destOrd="0" presId="urn:microsoft.com/office/officeart/2005/8/layout/hProcess3"/>
    <dgm:cxn modelId="{0FF089A5-6610-4F7F-AB93-DCE24B9DD2DC}" type="presParOf" srcId="{64CA555B-A448-4585-BCB7-E0ADDFD2D715}" destId="{D424B284-D121-4B3A-A7BB-D83020CEC8D9}" srcOrd="3" destOrd="0" presId="urn:microsoft.com/office/officeart/2005/8/layout/hProcess3"/>
    <dgm:cxn modelId="{CD3A06E2-D02B-43BD-A97F-51F2A19FC2F5}" type="presParOf" srcId="{D424B284-D121-4B3A-A7BB-D83020CEC8D9}" destId="{4CD79568-FEBE-41DB-83F9-97CDA32CB175}" srcOrd="0" destOrd="0" presId="urn:microsoft.com/office/officeart/2005/8/layout/hProcess3"/>
    <dgm:cxn modelId="{8A8E9042-FCF8-46ED-8D88-DC290B8CECF9}" type="presParOf" srcId="{D424B284-D121-4B3A-A7BB-D83020CEC8D9}" destId="{8227009C-17A0-4B3F-8EAF-C910E917EAB8}" srcOrd="1" destOrd="0" presId="urn:microsoft.com/office/officeart/2005/8/layout/hProcess3"/>
    <dgm:cxn modelId="{85C1A860-528D-4106-91FD-4E5C0B14BA73}" type="presParOf" srcId="{D424B284-D121-4B3A-A7BB-D83020CEC8D9}" destId="{2DC1B1A0-975E-4DA0-8044-8C51E3A13BDB}" srcOrd="2" destOrd="0" presId="urn:microsoft.com/office/officeart/2005/8/layout/hProcess3"/>
    <dgm:cxn modelId="{F7D174BD-8465-40D3-B9CA-0F7A731D6F8D}" type="presParOf" srcId="{D424B284-D121-4B3A-A7BB-D83020CEC8D9}" destId="{7C41BCBE-65E1-4707-9DEE-BD176DF096A4}" srcOrd="3" destOrd="0" presId="urn:microsoft.com/office/officeart/2005/8/layout/hProcess3"/>
    <dgm:cxn modelId="{E2655F98-E872-450C-9ECB-968F7CAF0476}" type="presParOf" srcId="{64CA555B-A448-4585-BCB7-E0ADDFD2D715}" destId="{28E9BFBF-266A-480E-B8BD-AF12482E9D7A}" srcOrd="4" destOrd="0" presId="urn:microsoft.com/office/officeart/2005/8/layout/hProcess3"/>
    <dgm:cxn modelId="{130E1958-9E7F-4BAE-8038-466FAB6984C6}" type="presParOf" srcId="{64CA555B-A448-4585-BCB7-E0ADDFD2D715}" destId="{2E27E252-B234-4D31-A8F2-3D4B42DB5D93}" srcOrd="5" destOrd="0" presId="urn:microsoft.com/office/officeart/2005/8/layout/hProcess3"/>
    <dgm:cxn modelId="{A1514111-E539-40BF-9ECD-598337AC31C9}" type="presParOf" srcId="{2E27E252-B234-4D31-A8F2-3D4B42DB5D93}" destId="{CD0544B8-FF48-4D0A-946C-B8192401425B}" srcOrd="0" destOrd="0" presId="urn:microsoft.com/office/officeart/2005/8/layout/hProcess3"/>
    <dgm:cxn modelId="{98C6E254-92F0-4382-906D-02DE890CC8DE}" type="presParOf" srcId="{2E27E252-B234-4D31-A8F2-3D4B42DB5D93}" destId="{21389D2D-4930-480A-B812-BBCC0E8A6F57}" srcOrd="1" destOrd="0" presId="urn:microsoft.com/office/officeart/2005/8/layout/hProcess3"/>
    <dgm:cxn modelId="{2FD464CD-0402-48A1-9DB9-6B1BBA1EEC13}" type="presParOf" srcId="{2E27E252-B234-4D31-A8F2-3D4B42DB5D93}" destId="{078F7F96-1FE4-4B23-9EE4-546A43CF40B1}" srcOrd="2" destOrd="0" presId="urn:microsoft.com/office/officeart/2005/8/layout/hProcess3"/>
    <dgm:cxn modelId="{AD673CDC-B958-4E21-80C6-D1952ACBDDD4}" type="presParOf" srcId="{2E27E252-B234-4D31-A8F2-3D4B42DB5D93}" destId="{55BC716C-6787-493D-99FE-775C9086D12A}" srcOrd="3" destOrd="0" presId="urn:microsoft.com/office/officeart/2005/8/layout/hProcess3"/>
    <dgm:cxn modelId="{21455D7C-C738-449A-BD53-C8B6480EF2CB}" type="presParOf" srcId="{64CA555B-A448-4585-BCB7-E0ADDFD2D715}" destId="{137A9E6B-FE8E-416F-89EB-FC1FB9609AE5}" srcOrd="6" destOrd="0" presId="urn:microsoft.com/office/officeart/2005/8/layout/hProcess3"/>
    <dgm:cxn modelId="{4B209A1B-A710-485E-8B6D-08C53A53BC26}" type="presParOf" srcId="{64CA555B-A448-4585-BCB7-E0ADDFD2D715}" destId="{8FDD5FB2-A311-4DBE-8FCF-EF7C3003C13E}" srcOrd="7" destOrd="0" presId="urn:microsoft.com/office/officeart/2005/8/layout/hProcess3"/>
    <dgm:cxn modelId="{5DF5C567-C712-422B-80A2-AFF32A901923}" type="presParOf" srcId="{64CA555B-A448-4585-BCB7-E0ADDFD2D715}" destId="{694974DD-9E05-4309-A6CD-DC751176A162}" srcOrd="8"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959DF0-5AFF-4DF9-8026-1059DD46326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B3AA7CF-317B-41B4-9DCF-FDD284E3E5C3}">
      <dgm:prSet phldrT="[Text]"/>
      <dgm:spPr/>
      <dgm:t>
        <a:bodyPr/>
        <a:lstStyle/>
        <a:p>
          <a:r>
            <a:rPr lang="en-IN" dirty="0">
              <a:latin typeface="Calibri" panose="020F0502020204030204" pitchFamily="34" charset="0"/>
              <a:cs typeface="Calibri" panose="020F0502020204030204" pitchFamily="34" charset="0"/>
            </a:rPr>
            <a:t>Comedy has the highest score among genres</a:t>
          </a:r>
        </a:p>
      </dgm:t>
    </dgm:pt>
    <dgm:pt modelId="{2261B736-89D5-46CF-B73A-5D8EF9E11C87}" type="parTrans" cxnId="{532DD743-1C83-46BA-BAFC-9F8DC8ACE9AC}">
      <dgm:prSet/>
      <dgm:spPr/>
      <dgm:t>
        <a:bodyPr/>
        <a:lstStyle/>
        <a:p>
          <a:endParaRPr lang="en-IN"/>
        </a:p>
      </dgm:t>
    </dgm:pt>
    <dgm:pt modelId="{CE874F85-A32F-427E-AB15-7A554C44BB41}" type="sibTrans" cxnId="{532DD743-1C83-46BA-BAFC-9F8DC8ACE9AC}">
      <dgm:prSet/>
      <dgm:spPr/>
      <dgm:t>
        <a:bodyPr/>
        <a:lstStyle/>
        <a:p>
          <a:endParaRPr lang="en-IN"/>
        </a:p>
      </dgm:t>
    </dgm:pt>
    <dgm:pt modelId="{0F5FAE53-A248-445F-9A1F-081C4F0E5D91}">
      <dgm:prSet phldrT="[Text]"/>
      <dgm:spPr/>
      <dgm:t>
        <a:bodyPr/>
        <a:lstStyle/>
        <a:p>
          <a:r>
            <a:rPr lang="en-IN" dirty="0"/>
            <a:t>9.5</a:t>
          </a:r>
        </a:p>
      </dgm:t>
    </dgm:pt>
    <dgm:pt modelId="{D3CFCF84-BF5C-49A0-A8D7-919DBBC7547F}" type="parTrans" cxnId="{5C3209AF-91C6-4B2B-9457-31BBE6D89470}">
      <dgm:prSet/>
      <dgm:spPr/>
      <dgm:t>
        <a:bodyPr/>
        <a:lstStyle/>
        <a:p>
          <a:endParaRPr lang="en-IN"/>
        </a:p>
      </dgm:t>
    </dgm:pt>
    <dgm:pt modelId="{2E414C4D-A61F-4410-A728-FC27639EE9B2}" type="sibTrans" cxnId="{5C3209AF-91C6-4B2B-9457-31BBE6D89470}">
      <dgm:prSet/>
      <dgm:spPr/>
      <dgm:t>
        <a:bodyPr/>
        <a:lstStyle/>
        <a:p>
          <a:endParaRPr lang="en-IN"/>
        </a:p>
      </dgm:t>
    </dgm:pt>
    <dgm:pt modelId="{17E8B07B-83BB-4ABB-A20A-F83F499C60F4}">
      <dgm:prSet phldrT="[Text]"/>
      <dgm:spPr/>
      <dgm:t>
        <a:bodyPr/>
        <a:lstStyle/>
        <a:p>
          <a:r>
            <a:rPr lang="en-IN" dirty="0">
              <a:latin typeface="Calibri" panose="020F0502020204030204" pitchFamily="34" charset="0"/>
              <a:cs typeface="Calibri" panose="020F0502020204030204" pitchFamily="34" charset="0"/>
            </a:rPr>
            <a:t>The most common genre with highest number of movies is Drama</a:t>
          </a:r>
        </a:p>
      </dgm:t>
    </dgm:pt>
    <dgm:pt modelId="{CF24774F-69D1-43A3-B08B-54FDF029D902}" type="parTrans" cxnId="{1F5AE85A-873D-49BE-AD65-77B63FE0C9FF}">
      <dgm:prSet/>
      <dgm:spPr/>
      <dgm:t>
        <a:bodyPr/>
        <a:lstStyle/>
        <a:p>
          <a:endParaRPr lang="en-IN"/>
        </a:p>
      </dgm:t>
    </dgm:pt>
    <dgm:pt modelId="{F1694212-9956-4FF5-BA61-0F0D525C9072}" type="sibTrans" cxnId="{1F5AE85A-873D-49BE-AD65-77B63FE0C9FF}">
      <dgm:prSet/>
      <dgm:spPr/>
      <dgm:t>
        <a:bodyPr/>
        <a:lstStyle/>
        <a:p>
          <a:endParaRPr lang="en-IN"/>
        </a:p>
      </dgm:t>
    </dgm:pt>
    <dgm:pt modelId="{28A9297F-DA63-4FCF-90EC-5861DAEB6CC9}">
      <dgm:prSet phldrT="[Text]"/>
      <dgm:spPr/>
      <dgm:t>
        <a:bodyPr/>
        <a:lstStyle/>
        <a:p>
          <a:r>
            <a:rPr lang="en-IN" dirty="0"/>
            <a:t>2506</a:t>
          </a:r>
        </a:p>
      </dgm:t>
    </dgm:pt>
    <dgm:pt modelId="{E1AE9F57-1E03-48FA-910E-01F3C5AADFDD}" type="parTrans" cxnId="{1A7A0B98-FE77-4740-97C3-06629C4C0E06}">
      <dgm:prSet/>
      <dgm:spPr/>
      <dgm:t>
        <a:bodyPr/>
        <a:lstStyle/>
        <a:p>
          <a:endParaRPr lang="en-IN"/>
        </a:p>
      </dgm:t>
    </dgm:pt>
    <dgm:pt modelId="{DFE7C63E-64B6-45A7-805D-DD89610D1404}" type="sibTrans" cxnId="{1A7A0B98-FE77-4740-97C3-06629C4C0E06}">
      <dgm:prSet/>
      <dgm:spPr/>
      <dgm:t>
        <a:bodyPr/>
        <a:lstStyle/>
        <a:p>
          <a:endParaRPr lang="en-IN"/>
        </a:p>
      </dgm:t>
    </dgm:pt>
    <dgm:pt modelId="{5889904F-42DE-40A8-B141-4EF8EECAAD8F}" type="pres">
      <dgm:prSet presAssocID="{89959DF0-5AFF-4DF9-8026-1059DD463268}" presName="linear" presStyleCnt="0">
        <dgm:presLayoutVars>
          <dgm:animLvl val="lvl"/>
          <dgm:resizeHandles val="exact"/>
        </dgm:presLayoutVars>
      </dgm:prSet>
      <dgm:spPr/>
    </dgm:pt>
    <dgm:pt modelId="{6FAA5AE4-FA87-4E85-B8D5-8FC95DE55ED5}" type="pres">
      <dgm:prSet presAssocID="{2B3AA7CF-317B-41B4-9DCF-FDD284E3E5C3}" presName="parentText" presStyleLbl="node1" presStyleIdx="0" presStyleCnt="2" custLinFactNeighborX="5871" custLinFactNeighborY="-50413">
        <dgm:presLayoutVars>
          <dgm:chMax val="0"/>
          <dgm:bulletEnabled val="1"/>
        </dgm:presLayoutVars>
      </dgm:prSet>
      <dgm:spPr/>
    </dgm:pt>
    <dgm:pt modelId="{E435BD3B-2657-4BFD-8A8B-4BEA1C4AFA62}" type="pres">
      <dgm:prSet presAssocID="{2B3AA7CF-317B-41B4-9DCF-FDD284E3E5C3}" presName="childText" presStyleLbl="revTx" presStyleIdx="0" presStyleCnt="2">
        <dgm:presLayoutVars>
          <dgm:bulletEnabled val="1"/>
        </dgm:presLayoutVars>
      </dgm:prSet>
      <dgm:spPr/>
    </dgm:pt>
    <dgm:pt modelId="{4C6BB4E7-A30C-4903-8C1F-30EFC406357A}" type="pres">
      <dgm:prSet presAssocID="{17E8B07B-83BB-4ABB-A20A-F83F499C60F4}" presName="parentText" presStyleLbl="node1" presStyleIdx="1" presStyleCnt="2">
        <dgm:presLayoutVars>
          <dgm:chMax val="0"/>
          <dgm:bulletEnabled val="1"/>
        </dgm:presLayoutVars>
      </dgm:prSet>
      <dgm:spPr/>
    </dgm:pt>
    <dgm:pt modelId="{BDCB6B71-1369-4298-8F02-4D2C2D1513D0}" type="pres">
      <dgm:prSet presAssocID="{17E8B07B-83BB-4ABB-A20A-F83F499C60F4}" presName="childText" presStyleLbl="revTx" presStyleIdx="1" presStyleCnt="2">
        <dgm:presLayoutVars>
          <dgm:bulletEnabled val="1"/>
        </dgm:presLayoutVars>
      </dgm:prSet>
      <dgm:spPr/>
    </dgm:pt>
  </dgm:ptLst>
  <dgm:cxnLst>
    <dgm:cxn modelId="{620A8B0F-642B-4383-979B-C485B58A41C0}" type="presOf" srcId="{0F5FAE53-A248-445F-9A1F-081C4F0E5D91}" destId="{E435BD3B-2657-4BFD-8A8B-4BEA1C4AFA62}" srcOrd="0" destOrd="0" presId="urn:microsoft.com/office/officeart/2005/8/layout/vList2"/>
    <dgm:cxn modelId="{532DD743-1C83-46BA-BAFC-9F8DC8ACE9AC}" srcId="{89959DF0-5AFF-4DF9-8026-1059DD463268}" destId="{2B3AA7CF-317B-41B4-9DCF-FDD284E3E5C3}" srcOrd="0" destOrd="0" parTransId="{2261B736-89D5-46CF-B73A-5D8EF9E11C87}" sibTransId="{CE874F85-A32F-427E-AB15-7A554C44BB41}"/>
    <dgm:cxn modelId="{D79E8075-ED25-4FB4-81DF-97E856ACCD40}" type="presOf" srcId="{89959DF0-5AFF-4DF9-8026-1059DD463268}" destId="{5889904F-42DE-40A8-B141-4EF8EECAAD8F}" srcOrd="0" destOrd="0" presId="urn:microsoft.com/office/officeart/2005/8/layout/vList2"/>
    <dgm:cxn modelId="{1F5AE85A-873D-49BE-AD65-77B63FE0C9FF}" srcId="{89959DF0-5AFF-4DF9-8026-1059DD463268}" destId="{17E8B07B-83BB-4ABB-A20A-F83F499C60F4}" srcOrd="1" destOrd="0" parTransId="{CF24774F-69D1-43A3-B08B-54FDF029D902}" sibTransId="{F1694212-9956-4FF5-BA61-0F0D525C9072}"/>
    <dgm:cxn modelId="{14F83B8B-1182-4133-AE8E-1E920DE6906F}" type="presOf" srcId="{2B3AA7CF-317B-41B4-9DCF-FDD284E3E5C3}" destId="{6FAA5AE4-FA87-4E85-B8D5-8FC95DE55ED5}" srcOrd="0" destOrd="0" presId="urn:microsoft.com/office/officeart/2005/8/layout/vList2"/>
    <dgm:cxn modelId="{1A7A0B98-FE77-4740-97C3-06629C4C0E06}" srcId="{17E8B07B-83BB-4ABB-A20A-F83F499C60F4}" destId="{28A9297F-DA63-4FCF-90EC-5861DAEB6CC9}" srcOrd="0" destOrd="0" parTransId="{E1AE9F57-1E03-48FA-910E-01F3C5AADFDD}" sibTransId="{DFE7C63E-64B6-45A7-805D-DD89610D1404}"/>
    <dgm:cxn modelId="{5C3209AF-91C6-4B2B-9457-31BBE6D89470}" srcId="{2B3AA7CF-317B-41B4-9DCF-FDD284E3E5C3}" destId="{0F5FAE53-A248-445F-9A1F-081C4F0E5D91}" srcOrd="0" destOrd="0" parTransId="{D3CFCF84-BF5C-49A0-A8D7-919DBBC7547F}" sibTransId="{2E414C4D-A61F-4410-A728-FC27639EE9B2}"/>
    <dgm:cxn modelId="{20FA97B0-1879-4536-BF3A-FE41B90B0F3B}" type="presOf" srcId="{28A9297F-DA63-4FCF-90EC-5861DAEB6CC9}" destId="{BDCB6B71-1369-4298-8F02-4D2C2D1513D0}" srcOrd="0" destOrd="0" presId="urn:microsoft.com/office/officeart/2005/8/layout/vList2"/>
    <dgm:cxn modelId="{FDD005FC-BE1B-4510-9398-D62DD5400326}" type="presOf" srcId="{17E8B07B-83BB-4ABB-A20A-F83F499C60F4}" destId="{4C6BB4E7-A30C-4903-8C1F-30EFC406357A}" srcOrd="0" destOrd="0" presId="urn:microsoft.com/office/officeart/2005/8/layout/vList2"/>
    <dgm:cxn modelId="{4F37599D-5612-4DE9-8F1A-19F5E423D157}" type="presParOf" srcId="{5889904F-42DE-40A8-B141-4EF8EECAAD8F}" destId="{6FAA5AE4-FA87-4E85-B8D5-8FC95DE55ED5}" srcOrd="0" destOrd="0" presId="urn:microsoft.com/office/officeart/2005/8/layout/vList2"/>
    <dgm:cxn modelId="{25238ECC-7E0E-4B88-99BB-9022DF3D50D3}" type="presParOf" srcId="{5889904F-42DE-40A8-B141-4EF8EECAAD8F}" destId="{E435BD3B-2657-4BFD-8A8B-4BEA1C4AFA62}" srcOrd="1" destOrd="0" presId="urn:microsoft.com/office/officeart/2005/8/layout/vList2"/>
    <dgm:cxn modelId="{C8C3EBD3-52AF-45FC-AD91-6757E1B14B4D}" type="presParOf" srcId="{5889904F-42DE-40A8-B141-4EF8EECAAD8F}" destId="{4C6BB4E7-A30C-4903-8C1F-30EFC406357A}" srcOrd="2" destOrd="0" presId="urn:microsoft.com/office/officeart/2005/8/layout/vList2"/>
    <dgm:cxn modelId="{2DE3C511-4E50-4190-8CEE-13CF445FC71D}" type="presParOf" srcId="{5889904F-42DE-40A8-B141-4EF8EECAAD8F}" destId="{BDCB6B71-1369-4298-8F02-4D2C2D1513D0}"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959DF0-5AFF-4DF9-8026-1059DD46326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B3AA7CF-317B-41B4-9DCF-FDD284E3E5C3}">
      <dgm:prSet phldrT="[Text]"/>
      <dgm:spPr/>
      <dgm:t>
        <a:bodyPr/>
        <a:lstStyle/>
        <a:p>
          <a:r>
            <a:rPr lang="en-IN" dirty="0">
              <a:latin typeface="Calibri" panose="020F0502020204030204" pitchFamily="34" charset="0"/>
              <a:cs typeface="Calibri" panose="020F0502020204030204" pitchFamily="34" charset="0"/>
            </a:rPr>
            <a:t>Long movies have the highest ratings among viewers</a:t>
          </a:r>
        </a:p>
      </dgm:t>
    </dgm:pt>
    <dgm:pt modelId="{2261B736-89D5-46CF-B73A-5D8EF9E11C87}" type="parTrans" cxnId="{532DD743-1C83-46BA-BAFC-9F8DC8ACE9AC}">
      <dgm:prSet/>
      <dgm:spPr/>
      <dgm:t>
        <a:bodyPr/>
        <a:lstStyle/>
        <a:p>
          <a:endParaRPr lang="en-IN"/>
        </a:p>
      </dgm:t>
    </dgm:pt>
    <dgm:pt modelId="{CE874F85-A32F-427E-AB15-7A554C44BB41}" type="sibTrans" cxnId="{532DD743-1C83-46BA-BAFC-9F8DC8ACE9AC}">
      <dgm:prSet/>
      <dgm:spPr/>
      <dgm:t>
        <a:bodyPr/>
        <a:lstStyle/>
        <a:p>
          <a:endParaRPr lang="en-IN"/>
        </a:p>
      </dgm:t>
    </dgm:pt>
    <dgm:pt modelId="{0F5FAE53-A248-445F-9A1F-081C4F0E5D91}">
      <dgm:prSet phldrT="[Text]"/>
      <dgm:spPr/>
      <dgm:t>
        <a:bodyPr/>
        <a:lstStyle/>
        <a:p>
          <a:r>
            <a:rPr lang="en-IN" dirty="0"/>
            <a:t>7.8</a:t>
          </a:r>
        </a:p>
      </dgm:t>
    </dgm:pt>
    <dgm:pt modelId="{D3CFCF84-BF5C-49A0-A8D7-919DBBC7547F}" type="parTrans" cxnId="{5C3209AF-91C6-4B2B-9457-31BBE6D89470}">
      <dgm:prSet/>
      <dgm:spPr/>
      <dgm:t>
        <a:bodyPr/>
        <a:lstStyle/>
        <a:p>
          <a:endParaRPr lang="en-IN"/>
        </a:p>
      </dgm:t>
    </dgm:pt>
    <dgm:pt modelId="{2E414C4D-A61F-4410-A728-FC27639EE9B2}" type="sibTrans" cxnId="{5C3209AF-91C6-4B2B-9457-31BBE6D89470}">
      <dgm:prSet/>
      <dgm:spPr/>
      <dgm:t>
        <a:bodyPr/>
        <a:lstStyle/>
        <a:p>
          <a:endParaRPr lang="en-IN"/>
        </a:p>
      </dgm:t>
    </dgm:pt>
    <dgm:pt modelId="{17E8B07B-83BB-4ABB-A20A-F83F499C60F4}">
      <dgm:prSet phldrT="[Text]"/>
      <dgm:spPr/>
      <dgm:t>
        <a:bodyPr/>
        <a:lstStyle/>
        <a:p>
          <a:r>
            <a:rPr lang="en-IN" dirty="0">
              <a:latin typeface="Calibri" panose="020F0502020204030204" pitchFamily="34" charset="0"/>
              <a:cs typeface="Calibri" panose="020F0502020204030204" pitchFamily="34" charset="0"/>
            </a:rPr>
            <a:t>Majority of the viewers enjoy movies with duration 110 – 140 minutes overall.</a:t>
          </a:r>
        </a:p>
      </dgm:t>
    </dgm:pt>
    <dgm:pt modelId="{CF24774F-69D1-43A3-B08B-54FDF029D902}" type="parTrans" cxnId="{1F5AE85A-873D-49BE-AD65-77B63FE0C9FF}">
      <dgm:prSet/>
      <dgm:spPr/>
      <dgm:t>
        <a:bodyPr/>
        <a:lstStyle/>
        <a:p>
          <a:endParaRPr lang="en-IN"/>
        </a:p>
      </dgm:t>
    </dgm:pt>
    <dgm:pt modelId="{F1694212-9956-4FF5-BA61-0F0D525C9072}" type="sibTrans" cxnId="{1F5AE85A-873D-49BE-AD65-77B63FE0C9FF}">
      <dgm:prSet/>
      <dgm:spPr/>
      <dgm:t>
        <a:bodyPr/>
        <a:lstStyle/>
        <a:p>
          <a:endParaRPr lang="en-IN"/>
        </a:p>
      </dgm:t>
    </dgm:pt>
    <dgm:pt modelId="{28A9297F-DA63-4FCF-90EC-5861DAEB6CC9}">
      <dgm:prSet phldrT="[Text]"/>
      <dgm:spPr/>
      <dgm:t>
        <a:bodyPr/>
        <a:lstStyle/>
        <a:p>
          <a:r>
            <a:rPr lang="en-IN" dirty="0"/>
            <a:t>Linear Trendline supports this</a:t>
          </a:r>
        </a:p>
      </dgm:t>
    </dgm:pt>
    <dgm:pt modelId="{E1AE9F57-1E03-48FA-910E-01F3C5AADFDD}" type="parTrans" cxnId="{1A7A0B98-FE77-4740-97C3-06629C4C0E06}">
      <dgm:prSet/>
      <dgm:spPr/>
      <dgm:t>
        <a:bodyPr/>
        <a:lstStyle/>
        <a:p>
          <a:endParaRPr lang="en-IN"/>
        </a:p>
      </dgm:t>
    </dgm:pt>
    <dgm:pt modelId="{DFE7C63E-64B6-45A7-805D-DD89610D1404}" type="sibTrans" cxnId="{1A7A0B98-FE77-4740-97C3-06629C4C0E06}">
      <dgm:prSet/>
      <dgm:spPr/>
      <dgm:t>
        <a:bodyPr/>
        <a:lstStyle/>
        <a:p>
          <a:endParaRPr lang="en-IN"/>
        </a:p>
      </dgm:t>
    </dgm:pt>
    <dgm:pt modelId="{5889904F-42DE-40A8-B141-4EF8EECAAD8F}" type="pres">
      <dgm:prSet presAssocID="{89959DF0-5AFF-4DF9-8026-1059DD463268}" presName="linear" presStyleCnt="0">
        <dgm:presLayoutVars>
          <dgm:animLvl val="lvl"/>
          <dgm:resizeHandles val="exact"/>
        </dgm:presLayoutVars>
      </dgm:prSet>
      <dgm:spPr/>
    </dgm:pt>
    <dgm:pt modelId="{6FAA5AE4-FA87-4E85-B8D5-8FC95DE55ED5}" type="pres">
      <dgm:prSet presAssocID="{2B3AA7CF-317B-41B4-9DCF-FDD284E3E5C3}" presName="parentText" presStyleLbl="node1" presStyleIdx="0" presStyleCnt="2" custLinFactNeighborX="5871" custLinFactNeighborY="-50413">
        <dgm:presLayoutVars>
          <dgm:chMax val="0"/>
          <dgm:bulletEnabled val="1"/>
        </dgm:presLayoutVars>
      </dgm:prSet>
      <dgm:spPr/>
    </dgm:pt>
    <dgm:pt modelId="{E435BD3B-2657-4BFD-8A8B-4BEA1C4AFA62}" type="pres">
      <dgm:prSet presAssocID="{2B3AA7CF-317B-41B4-9DCF-FDD284E3E5C3}" presName="childText" presStyleLbl="revTx" presStyleIdx="0" presStyleCnt="2">
        <dgm:presLayoutVars>
          <dgm:bulletEnabled val="1"/>
        </dgm:presLayoutVars>
      </dgm:prSet>
      <dgm:spPr/>
    </dgm:pt>
    <dgm:pt modelId="{4C6BB4E7-A30C-4903-8C1F-30EFC406357A}" type="pres">
      <dgm:prSet presAssocID="{17E8B07B-83BB-4ABB-A20A-F83F499C60F4}" presName="parentText" presStyleLbl="node1" presStyleIdx="1" presStyleCnt="2">
        <dgm:presLayoutVars>
          <dgm:chMax val="0"/>
          <dgm:bulletEnabled val="1"/>
        </dgm:presLayoutVars>
      </dgm:prSet>
      <dgm:spPr/>
    </dgm:pt>
    <dgm:pt modelId="{BDCB6B71-1369-4298-8F02-4D2C2D1513D0}" type="pres">
      <dgm:prSet presAssocID="{17E8B07B-83BB-4ABB-A20A-F83F499C60F4}" presName="childText" presStyleLbl="revTx" presStyleIdx="1" presStyleCnt="2">
        <dgm:presLayoutVars>
          <dgm:bulletEnabled val="1"/>
        </dgm:presLayoutVars>
      </dgm:prSet>
      <dgm:spPr/>
    </dgm:pt>
  </dgm:ptLst>
  <dgm:cxnLst>
    <dgm:cxn modelId="{620A8B0F-642B-4383-979B-C485B58A41C0}" type="presOf" srcId="{0F5FAE53-A248-445F-9A1F-081C4F0E5D91}" destId="{E435BD3B-2657-4BFD-8A8B-4BEA1C4AFA62}" srcOrd="0" destOrd="0" presId="urn:microsoft.com/office/officeart/2005/8/layout/vList2"/>
    <dgm:cxn modelId="{532DD743-1C83-46BA-BAFC-9F8DC8ACE9AC}" srcId="{89959DF0-5AFF-4DF9-8026-1059DD463268}" destId="{2B3AA7CF-317B-41B4-9DCF-FDD284E3E5C3}" srcOrd="0" destOrd="0" parTransId="{2261B736-89D5-46CF-B73A-5D8EF9E11C87}" sibTransId="{CE874F85-A32F-427E-AB15-7A554C44BB41}"/>
    <dgm:cxn modelId="{D79E8075-ED25-4FB4-81DF-97E856ACCD40}" type="presOf" srcId="{89959DF0-5AFF-4DF9-8026-1059DD463268}" destId="{5889904F-42DE-40A8-B141-4EF8EECAAD8F}" srcOrd="0" destOrd="0" presId="urn:microsoft.com/office/officeart/2005/8/layout/vList2"/>
    <dgm:cxn modelId="{1F5AE85A-873D-49BE-AD65-77B63FE0C9FF}" srcId="{89959DF0-5AFF-4DF9-8026-1059DD463268}" destId="{17E8B07B-83BB-4ABB-A20A-F83F499C60F4}" srcOrd="1" destOrd="0" parTransId="{CF24774F-69D1-43A3-B08B-54FDF029D902}" sibTransId="{F1694212-9956-4FF5-BA61-0F0D525C9072}"/>
    <dgm:cxn modelId="{14F83B8B-1182-4133-AE8E-1E920DE6906F}" type="presOf" srcId="{2B3AA7CF-317B-41B4-9DCF-FDD284E3E5C3}" destId="{6FAA5AE4-FA87-4E85-B8D5-8FC95DE55ED5}" srcOrd="0" destOrd="0" presId="urn:microsoft.com/office/officeart/2005/8/layout/vList2"/>
    <dgm:cxn modelId="{1A7A0B98-FE77-4740-97C3-06629C4C0E06}" srcId="{17E8B07B-83BB-4ABB-A20A-F83F499C60F4}" destId="{28A9297F-DA63-4FCF-90EC-5861DAEB6CC9}" srcOrd="0" destOrd="0" parTransId="{E1AE9F57-1E03-48FA-910E-01F3C5AADFDD}" sibTransId="{DFE7C63E-64B6-45A7-805D-DD89610D1404}"/>
    <dgm:cxn modelId="{5C3209AF-91C6-4B2B-9457-31BBE6D89470}" srcId="{2B3AA7CF-317B-41B4-9DCF-FDD284E3E5C3}" destId="{0F5FAE53-A248-445F-9A1F-081C4F0E5D91}" srcOrd="0" destOrd="0" parTransId="{D3CFCF84-BF5C-49A0-A8D7-919DBBC7547F}" sibTransId="{2E414C4D-A61F-4410-A728-FC27639EE9B2}"/>
    <dgm:cxn modelId="{20FA97B0-1879-4536-BF3A-FE41B90B0F3B}" type="presOf" srcId="{28A9297F-DA63-4FCF-90EC-5861DAEB6CC9}" destId="{BDCB6B71-1369-4298-8F02-4D2C2D1513D0}" srcOrd="0" destOrd="0" presId="urn:microsoft.com/office/officeart/2005/8/layout/vList2"/>
    <dgm:cxn modelId="{FDD005FC-BE1B-4510-9398-D62DD5400326}" type="presOf" srcId="{17E8B07B-83BB-4ABB-A20A-F83F499C60F4}" destId="{4C6BB4E7-A30C-4903-8C1F-30EFC406357A}" srcOrd="0" destOrd="0" presId="urn:microsoft.com/office/officeart/2005/8/layout/vList2"/>
    <dgm:cxn modelId="{4F37599D-5612-4DE9-8F1A-19F5E423D157}" type="presParOf" srcId="{5889904F-42DE-40A8-B141-4EF8EECAAD8F}" destId="{6FAA5AE4-FA87-4E85-B8D5-8FC95DE55ED5}" srcOrd="0" destOrd="0" presId="urn:microsoft.com/office/officeart/2005/8/layout/vList2"/>
    <dgm:cxn modelId="{25238ECC-7E0E-4B88-99BB-9022DF3D50D3}" type="presParOf" srcId="{5889904F-42DE-40A8-B141-4EF8EECAAD8F}" destId="{E435BD3B-2657-4BFD-8A8B-4BEA1C4AFA62}" srcOrd="1" destOrd="0" presId="urn:microsoft.com/office/officeart/2005/8/layout/vList2"/>
    <dgm:cxn modelId="{C8C3EBD3-52AF-45FC-AD91-6757E1B14B4D}" type="presParOf" srcId="{5889904F-42DE-40A8-B141-4EF8EECAAD8F}" destId="{4C6BB4E7-A30C-4903-8C1F-30EFC406357A}" srcOrd="2" destOrd="0" presId="urn:microsoft.com/office/officeart/2005/8/layout/vList2"/>
    <dgm:cxn modelId="{2DE3C511-4E50-4190-8CEE-13CF445FC71D}" type="presParOf" srcId="{5889904F-42DE-40A8-B141-4EF8EECAAD8F}" destId="{BDCB6B71-1369-4298-8F02-4D2C2D1513D0}" srcOrd="3"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959DF0-5AFF-4DF9-8026-1059DD46326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B3AA7CF-317B-41B4-9DCF-FDD284E3E5C3}">
      <dgm:prSet phldrT="[Text]"/>
      <dgm:spPr/>
      <dgm:t>
        <a:bodyPr/>
        <a:lstStyle/>
        <a:p>
          <a:r>
            <a:rPr lang="en-IN" dirty="0">
              <a:latin typeface="Calibri" panose="020F0502020204030204" pitchFamily="34" charset="0"/>
              <a:cs typeface="Calibri" panose="020F0502020204030204" pitchFamily="34" charset="0"/>
            </a:rPr>
            <a:t>English is the most common language in movies</a:t>
          </a:r>
        </a:p>
      </dgm:t>
    </dgm:pt>
    <dgm:pt modelId="{2261B736-89D5-46CF-B73A-5D8EF9E11C87}" type="parTrans" cxnId="{532DD743-1C83-46BA-BAFC-9F8DC8ACE9AC}">
      <dgm:prSet/>
      <dgm:spPr/>
      <dgm:t>
        <a:bodyPr/>
        <a:lstStyle/>
        <a:p>
          <a:endParaRPr lang="en-IN"/>
        </a:p>
      </dgm:t>
    </dgm:pt>
    <dgm:pt modelId="{CE874F85-A32F-427E-AB15-7A554C44BB41}" type="sibTrans" cxnId="{532DD743-1C83-46BA-BAFC-9F8DC8ACE9AC}">
      <dgm:prSet/>
      <dgm:spPr/>
      <dgm:t>
        <a:bodyPr/>
        <a:lstStyle/>
        <a:p>
          <a:endParaRPr lang="en-IN"/>
        </a:p>
      </dgm:t>
    </dgm:pt>
    <dgm:pt modelId="{0F5FAE53-A248-445F-9A1F-081C4F0E5D91}">
      <dgm:prSet phldrT="[Text]"/>
      <dgm:spPr/>
      <dgm:t>
        <a:bodyPr/>
        <a:lstStyle/>
        <a:p>
          <a:r>
            <a:rPr lang="en-IN" dirty="0"/>
            <a:t>4593</a:t>
          </a:r>
        </a:p>
      </dgm:t>
    </dgm:pt>
    <dgm:pt modelId="{D3CFCF84-BF5C-49A0-A8D7-919DBBC7547F}" type="parTrans" cxnId="{5C3209AF-91C6-4B2B-9457-31BBE6D89470}">
      <dgm:prSet/>
      <dgm:spPr/>
      <dgm:t>
        <a:bodyPr/>
        <a:lstStyle/>
        <a:p>
          <a:endParaRPr lang="en-IN"/>
        </a:p>
      </dgm:t>
    </dgm:pt>
    <dgm:pt modelId="{2E414C4D-A61F-4410-A728-FC27639EE9B2}" type="sibTrans" cxnId="{5C3209AF-91C6-4B2B-9457-31BBE6D89470}">
      <dgm:prSet/>
      <dgm:spPr/>
      <dgm:t>
        <a:bodyPr/>
        <a:lstStyle/>
        <a:p>
          <a:endParaRPr lang="en-IN"/>
        </a:p>
      </dgm:t>
    </dgm:pt>
    <dgm:pt modelId="{17E8B07B-83BB-4ABB-A20A-F83F499C60F4}">
      <dgm:prSet phldrT="[Text]"/>
      <dgm:spPr/>
      <dgm:t>
        <a:bodyPr/>
        <a:lstStyle/>
        <a:p>
          <a:r>
            <a:rPr lang="en-IN" dirty="0">
              <a:latin typeface="Calibri" panose="020F0502020204030204" pitchFamily="34" charset="0"/>
              <a:cs typeface="Calibri" panose="020F0502020204030204" pitchFamily="34" charset="0"/>
            </a:rPr>
            <a:t>More and more viewers are enjoying foreign language films in huge quantity</a:t>
          </a:r>
        </a:p>
      </dgm:t>
    </dgm:pt>
    <dgm:pt modelId="{CF24774F-69D1-43A3-B08B-54FDF029D902}" type="parTrans" cxnId="{1F5AE85A-873D-49BE-AD65-77B63FE0C9FF}">
      <dgm:prSet/>
      <dgm:spPr/>
      <dgm:t>
        <a:bodyPr/>
        <a:lstStyle/>
        <a:p>
          <a:endParaRPr lang="en-IN"/>
        </a:p>
      </dgm:t>
    </dgm:pt>
    <dgm:pt modelId="{F1694212-9956-4FF5-BA61-0F0D525C9072}" type="sibTrans" cxnId="{1F5AE85A-873D-49BE-AD65-77B63FE0C9FF}">
      <dgm:prSet/>
      <dgm:spPr/>
      <dgm:t>
        <a:bodyPr/>
        <a:lstStyle/>
        <a:p>
          <a:endParaRPr lang="en-IN"/>
        </a:p>
      </dgm:t>
    </dgm:pt>
    <dgm:pt modelId="{28A9297F-DA63-4FCF-90EC-5861DAEB6CC9}">
      <dgm:prSet phldrT="[Text]"/>
      <dgm:spPr/>
      <dgm:t>
        <a:bodyPr/>
        <a:lstStyle/>
        <a:p>
          <a:r>
            <a:rPr lang="en-IN" dirty="0"/>
            <a:t>Top ratings belong to foreign films</a:t>
          </a:r>
        </a:p>
      </dgm:t>
    </dgm:pt>
    <dgm:pt modelId="{E1AE9F57-1E03-48FA-910E-01F3C5AADFDD}" type="parTrans" cxnId="{1A7A0B98-FE77-4740-97C3-06629C4C0E06}">
      <dgm:prSet/>
      <dgm:spPr/>
      <dgm:t>
        <a:bodyPr/>
        <a:lstStyle/>
        <a:p>
          <a:endParaRPr lang="en-IN"/>
        </a:p>
      </dgm:t>
    </dgm:pt>
    <dgm:pt modelId="{DFE7C63E-64B6-45A7-805D-DD89610D1404}" type="sibTrans" cxnId="{1A7A0B98-FE77-4740-97C3-06629C4C0E06}">
      <dgm:prSet/>
      <dgm:spPr/>
      <dgm:t>
        <a:bodyPr/>
        <a:lstStyle/>
        <a:p>
          <a:endParaRPr lang="en-IN"/>
        </a:p>
      </dgm:t>
    </dgm:pt>
    <dgm:pt modelId="{5889904F-42DE-40A8-B141-4EF8EECAAD8F}" type="pres">
      <dgm:prSet presAssocID="{89959DF0-5AFF-4DF9-8026-1059DD463268}" presName="linear" presStyleCnt="0">
        <dgm:presLayoutVars>
          <dgm:animLvl val="lvl"/>
          <dgm:resizeHandles val="exact"/>
        </dgm:presLayoutVars>
      </dgm:prSet>
      <dgm:spPr/>
    </dgm:pt>
    <dgm:pt modelId="{6FAA5AE4-FA87-4E85-B8D5-8FC95DE55ED5}" type="pres">
      <dgm:prSet presAssocID="{2B3AA7CF-317B-41B4-9DCF-FDD284E3E5C3}" presName="parentText" presStyleLbl="node1" presStyleIdx="0" presStyleCnt="2" custLinFactNeighborX="5871" custLinFactNeighborY="-50413">
        <dgm:presLayoutVars>
          <dgm:chMax val="0"/>
          <dgm:bulletEnabled val="1"/>
        </dgm:presLayoutVars>
      </dgm:prSet>
      <dgm:spPr/>
    </dgm:pt>
    <dgm:pt modelId="{E435BD3B-2657-4BFD-8A8B-4BEA1C4AFA62}" type="pres">
      <dgm:prSet presAssocID="{2B3AA7CF-317B-41B4-9DCF-FDD284E3E5C3}" presName="childText" presStyleLbl="revTx" presStyleIdx="0" presStyleCnt="2">
        <dgm:presLayoutVars>
          <dgm:bulletEnabled val="1"/>
        </dgm:presLayoutVars>
      </dgm:prSet>
      <dgm:spPr/>
    </dgm:pt>
    <dgm:pt modelId="{4C6BB4E7-A30C-4903-8C1F-30EFC406357A}" type="pres">
      <dgm:prSet presAssocID="{17E8B07B-83BB-4ABB-A20A-F83F499C60F4}" presName="parentText" presStyleLbl="node1" presStyleIdx="1" presStyleCnt="2">
        <dgm:presLayoutVars>
          <dgm:chMax val="0"/>
          <dgm:bulletEnabled val="1"/>
        </dgm:presLayoutVars>
      </dgm:prSet>
      <dgm:spPr/>
    </dgm:pt>
    <dgm:pt modelId="{BDCB6B71-1369-4298-8F02-4D2C2D1513D0}" type="pres">
      <dgm:prSet presAssocID="{17E8B07B-83BB-4ABB-A20A-F83F499C60F4}" presName="childText" presStyleLbl="revTx" presStyleIdx="1" presStyleCnt="2">
        <dgm:presLayoutVars>
          <dgm:bulletEnabled val="1"/>
        </dgm:presLayoutVars>
      </dgm:prSet>
      <dgm:spPr/>
    </dgm:pt>
  </dgm:ptLst>
  <dgm:cxnLst>
    <dgm:cxn modelId="{620A8B0F-642B-4383-979B-C485B58A41C0}" type="presOf" srcId="{0F5FAE53-A248-445F-9A1F-081C4F0E5D91}" destId="{E435BD3B-2657-4BFD-8A8B-4BEA1C4AFA62}" srcOrd="0" destOrd="0" presId="urn:microsoft.com/office/officeart/2005/8/layout/vList2"/>
    <dgm:cxn modelId="{532DD743-1C83-46BA-BAFC-9F8DC8ACE9AC}" srcId="{89959DF0-5AFF-4DF9-8026-1059DD463268}" destId="{2B3AA7CF-317B-41B4-9DCF-FDD284E3E5C3}" srcOrd="0" destOrd="0" parTransId="{2261B736-89D5-46CF-B73A-5D8EF9E11C87}" sibTransId="{CE874F85-A32F-427E-AB15-7A554C44BB41}"/>
    <dgm:cxn modelId="{D79E8075-ED25-4FB4-81DF-97E856ACCD40}" type="presOf" srcId="{89959DF0-5AFF-4DF9-8026-1059DD463268}" destId="{5889904F-42DE-40A8-B141-4EF8EECAAD8F}" srcOrd="0" destOrd="0" presId="urn:microsoft.com/office/officeart/2005/8/layout/vList2"/>
    <dgm:cxn modelId="{1F5AE85A-873D-49BE-AD65-77B63FE0C9FF}" srcId="{89959DF0-5AFF-4DF9-8026-1059DD463268}" destId="{17E8B07B-83BB-4ABB-A20A-F83F499C60F4}" srcOrd="1" destOrd="0" parTransId="{CF24774F-69D1-43A3-B08B-54FDF029D902}" sibTransId="{F1694212-9956-4FF5-BA61-0F0D525C9072}"/>
    <dgm:cxn modelId="{14F83B8B-1182-4133-AE8E-1E920DE6906F}" type="presOf" srcId="{2B3AA7CF-317B-41B4-9DCF-FDD284E3E5C3}" destId="{6FAA5AE4-FA87-4E85-B8D5-8FC95DE55ED5}" srcOrd="0" destOrd="0" presId="urn:microsoft.com/office/officeart/2005/8/layout/vList2"/>
    <dgm:cxn modelId="{1A7A0B98-FE77-4740-97C3-06629C4C0E06}" srcId="{17E8B07B-83BB-4ABB-A20A-F83F499C60F4}" destId="{28A9297F-DA63-4FCF-90EC-5861DAEB6CC9}" srcOrd="0" destOrd="0" parTransId="{E1AE9F57-1E03-48FA-910E-01F3C5AADFDD}" sibTransId="{DFE7C63E-64B6-45A7-805D-DD89610D1404}"/>
    <dgm:cxn modelId="{5C3209AF-91C6-4B2B-9457-31BBE6D89470}" srcId="{2B3AA7CF-317B-41B4-9DCF-FDD284E3E5C3}" destId="{0F5FAE53-A248-445F-9A1F-081C4F0E5D91}" srcOrd="0" destOrd="0" parTransId="{D3CFCF84-BF5C-49A0-A8D7-919DBBC7547F}" sibTransId="{2E414C4D-A61F-4410-A728-FC27639EE9B2}"/>
    <dgm:cxn modelId="{20FA97B0-1879-4536-BF3A-FE41B90B0F3B}" type="presOf" srcId="{28A9297F-DA63-4FCF-90EC-5861DAEB6CC9}" destId="{BDCB6B71-1369-4298-8F02-4D2C2D1513D0}" srcOrd="0" destOrd="0" presId="urn:microsoft.com/office/officeart/2005/8/layout/vList2"/>
    <dgm:cxn modelId="{FDD005FC-BE1B-4510-9398-D62DD5400326}" type="presOf" srcId="{17E8B07B-83BB-4ABB-A20A-F83F499C60F4}" destId="{4C6BB4E7-A30C-4903-8C1F-30EFC406357A}" srcOrd="0" destOrd="0" presId="urn:microsoft.com/office/officeart/2005/8/layout/vList2"/>
    <dgm:cxn modelId="{4F37599D-5612-4DE9-8F1A-19F5E423D157}" type="presParOf" srcId="{5889904F-42DE-40A8-B141-4EF8EECAAD8F}" destId="{6FAA5AE4-FA87-4E85-B8D5-8FC95DE55ED5}" srcOrd="0" destOrd="0" presId="urn:microsoft.com/office/officeart/2005/8/layout/vList2"/>
    <dgm:cxn modelId="{25238ECC-7E0E-4B88-99BB-9022DF3D50D3}" type="presParOf" srcId="{5889904F-42DE-40A8-B141-4EF8EECAAD8F}" destId="{E435BD3B-2657-4BFD-8A8B-4BEA1C4AFA62}" srcOrd="1" destOrd="0" presId="urn:microsoft.com/office/officeart/2005/8/layout/vList2"/>
    <dgm:cxn modelId="{C8C3EBD3-52AF-45FC-AD91-6757E1B14B4D}" type="presParOf" srcId="{5889904F-42DE-40A8-B141-4EF8EECAAD8F}" destId="{4C6BB4E7-A30C-4903-8C1F-30EFC406357A}" srcOrd="2" destOrd="0" presId="urn:microsoft.com/office/officeart/2005/8/layout/vList2"/>
    <dgm:cxn modelId="{2DE3C511-4E50-4190-8CEE-13CF445FC71D}" type="presParOf" srcId="{5889904F-42DE-40A8-B141-4EF8EECAAD8F}" destId="{BDCB6B71-1369-4298-8F02-4D2C2D1513D0}"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9959DF0-5AFF-4DF9-8026-1059DD46326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B3AA7CF-317B-41B4-9DCF-FDD284E3E5C3}">
      <dgm:prSet phldrT="[Text]"/>
      <dgm:spPr/>
      <dgm:t>
        <a:bodyPr/>
        <a:lstStyle/>
        <a:p>
          <a:r>
            <a:rPr lang="en-IN" dirty="0">
              <a:latin typeface="Calibri" panose="020F0502020204030204" pitchFamily="34" charset="0"/>
              <a:cs typeface="Calibri" panose="020F0502020204030204" pitchFamily="34" charset="0"/>
            </a:rPr>
            <a:t>Martin S., Steven S. and Robert Z. have the highest percentile ranks in directors</a:t>
          </a:r>
        </a:p>
      </dgm:t>
    </dgm:pt>
    <dgm:pt modelId="{2261B736-89D5-46CF-B73A-5D8EF9E11C87}" type="parTrans" cxnId="{532DD743-1C83-46BA-BAFC-9F8DC8ACE9AC}">
      <dgm:prSet/>
      <dgm:spPr/>
      <dgm:t>
        <a:bodyPr/>
        <a:lstStyle/>
        <a:p>
          <a:endParaRPr lang="en-IN"/>
        </a:p>
      </dgm:t>
    </dgm:pt>
    <dgm:pt modelId="{CE874F85-A32F-427E-AB15-7A554C44BB41}" type="sibTrans" cxnId="{532DD743-1C83-46BA-BAFC-9F8DC8ACE9AC}">
      <dgm:prSet/>
      <dgm:spPr/>
      <dgm:t>
        <a:bodyPr/>
        <a:lstStyle/>
        <a:p>
          <a:endParaRPr lang="en-IN"/>
        </a:p>
      </dgm:t>
    </dgm:pt>
    <dgm:pt modelId="{0F5FAE53-A248-445F-9A1F-081C4F0E5D91}">
      <dgm:prSet phldrT="[Text]"/>
      <dgm:spPr/>
      <dgm:t>
        <a:bodyPr/>
        <a:lstStyle/>
        <a:p>
          <a:r>
            <a:rPr lang="en-IN" dirty="0"/>
            <a:t>93%, 89%, 86%</a:t>
          </a:r>
        </a:p>
      </dgm:t>
    </dgm:pt>
    <dgm:pt modelId="{D3CFCF84-BF5C-49A0-A8D7-919DBBC7547F}" type="parTrans" cxnId="{5C3209AF-91C6-4B2B-9457-31BBE6D89470}">
      <dgm:prSet/>
      <dgm:spPr/>
      <dgm:t>
        <a:bodyPr/>
        <a:lstStyle/>
        <a:p>
          <a:endParaRPr lang="en-IN"/>
        </a:p>
      </dgm:t>
    </dgm:pt>
    <dgm:pt modelId="{2E414C4D-A61F-4410-A728-FC27639EE9B2}" type="sibTrans" cxnId="{5C3209AF-91C6-4B2B-9457-31BBE6D89470}">
      <dgm:prSet/>
      <dgm:spPr/>
      <dgm:t>
        <a:bodyPr/>
        <a:lstStyle/>
        <a:p>
          <a:endParaRPr lang="en-IN"/>
        </a:p>
      </dgm:t>
    </dgm:pt>
    <dgm:pt modelId="{17E8B07B-83BB-4ABB-A20A-F83F499C60F4}">
      <dgm:prSet phldrT="[Text]"/>
      <dgm:spPr/>
      <dgm:t>
        <a:bodyPr/>
        <a:lstStyle/>
        <a:p>
          <a:r>
            <a:rPr lang="en-IN" dirty="0">
              <a:latin typeface="Calibri" panose="020F0502020204030204" pitchFamily="34" charset="0"/>
              <a:cs typeface="Calibri" panose="020F0502020204030204" pitchFamily="34" charset="0"/>
            </a:rPr>
            <a:t>Viewers are more keen to watch a movie directed by the top directors every time.</a:t>
          </a:r>
        </a:p>
      </dgm:t>
    </dgm:pt>
    <dgm:pt modelId="{CF24774F-69D1-43A3-B08B-54FDF029D902}" type="parTrans" cxnId="{1F5AE85A-873D-49BE-AD65-77B63FE0C9FF}">
      <dgm:prSet/>
      <dgm:spPr/>
      <dgm:t>
        <a:bodyPr/>
        <a:lstStyle/>
        <a:p>
          <a:endParaRPr lang="en-IN"/>
        </a:p>
      </dgm:t>
    </dgm:pt>
    <dgm:pt modelId="{F1694212-9956-4FF5-BA61-0F0D525C9072}" type="sibTrans" cxnId="{1F5AE85A-873D-49BE-AD65-77B63FE0C9FF}">
      <dgm:prSet/>
      <dgm:spPr/>
      <dgm:t>
        <a:bodyPr/>
        <a:lstStyle/>
        <a:p>
          <a:endParaRPr lang="en-IN"/>
        </a:p>
      </dgm:t>
    </dgm:pt>
    <dgm:pt modelId="{28A9297F-DA63-4FCF-90EC-5861DAEB6CC9}">
      <dgm:prSet phldrT="[Text]"/>
      <dgm:spPr/>
      <dgm:t>
        <a:bodyPr/>
        <a:lstStyle/>
        <a:p>
          <a:r>
            <a:rPr lang="en-IN" dirty="0"/>
            <a:t>Top ratings belong to the top directors</a:t>
          </a:r>
        </a:p>
      </dgm:t>
    </dgm:pt>
    <dgm:pt modelId="{E1AE9F57-1E03-48FA-910E-01F3C5AADFDD}" type="parTrans" cxnId="{1A7A0B98-FE77-4740-97C3-06629C4C0E06}">
      <dgm:prSet/>
      <dgm:spPr/>
      <dgm:t>
        <a:bodyPr/>
        <a:lstStyle/>
        <a:p>
          <a:endParaRPr lang="en-IN"/>
        </a:p>
      </dgm:t>
    </dgm:pt>
    <dgm:pt modelId="{DFE7C63E-64B6-45A7-805D-DD89610D1404}" type="sibTrans" cxnId="{1A7A0B98-FE77-4740-97C3-06629C4C0E06}">
      <dgm:prSet/>
      <dgm:spPr/>
      <dgm:t>
        <a:bodyPr/>
        <a:lstStyle/>
        <a:p>
          <a:endParaRPr lang="en-IN"/>
        </a:p>
      </dgm:t>
    </dgm:pt>
    <dgm:pt modelId="{5889904F-42DE-40A8-B141-4EF8EECAAD8F}" type="pres">
      <dgm:prSet presAssocID="{89959DF0-5AFF-4DF9-8026-1059DD463268}" presName="linear" presStyleCnt="0">
        <dgm:presLayoutVars>
          <dgm:animLvl val="lvl"/>
          <dgm:resizeHandles val="exact"/>
        </dgm:presLayoutVars>
      </dgm:prSet>
      <dgm:spPr/>
    </dgm:pt>
    <dgm:pt modelId="{6FAA5AE4-FA87-4E85-B8D5-8FC95DE55ED5}" type="pres">
      <dgm:prSet presAssocID="{2B3AA7CF-317B-41B4-9DCF-FDD284E3E5C3}" presName="parentText" presStyleLbl="node1" presStyleIdx="0" presStyleCnt="2" custLinFactNeighborX="5871" custLinFactNeighborY="-50413">
        <dgm:presLayoutVars>
          <dgm:chMax val="0"/>
          <dgm:bulletEnabled val="1"/>
        </dgm:presLayoutVars>
      </dgm:prSet>
      <dgm:spPr/>
    </dgm:pt>
    <dgm:pt modelId="{E435BD3B-2657-4BFD-8A8B-4BEA1C4AFA62}" type="pres">
      <dgm:prSet presAssocID="{2B3AA7CF-317B-41B4-9DCF-FDD284E3E5C3}" presName="childText" presStyleLbl="revTx" presStyleIdx="0" presStyleCnt="2">
        <dgm:presLayoutVars>
          <dgm:bulletEnabled val="1"/>
        </dgm:presLayoutVars>
      </dgm:prSet>
      <dgm:spPr/>
    </dgm:pt>
    <dgm:pt modelId="{4C6BB4E7-A30C-4903-8C1F-30EFC406357A}" type="pres">
      <dgm:prSet presAssocID="{17E8B07B-83BB-4ABB-A20A-F83F499C60F4}" presName="parentText" presStyleLbl="node1" presStyleIdx="1" presStyleCnt="2">
        <dgm:presLayoutVars>
          <dgm:chMax val="0"/>
          <dgm:bulletEnabled val="1"/>
        </dgm:presLayoutVars>
      </dgm:prSet>
      <dgm:spPr/>
    </dgm:pt>
    <dgm:pt modelId="{BDCB6B71-1369-4298-8F02-4D2C2D1513D0}" type="pres">
      <dgm:prSet presAssocID="{17E8B07B-83BB-4ABB-A20A-F83F499C60F4}" presName="childText" presStyleLbl="revTx" presStyleIdx="1" presStyleCnt="2">
        <dgm:presLayoutVars>
          <dgm:bulletEnabled val="1"/>
        </dgm:presLayoutVars>
      </dgm:prSet>
      <dgm:spPr/>
    </dgm:pt>
  </dgm:ptLst>
  <dgm:cxnLst>
    <dgm:cxn modelId="{620A8B0F-642B-4383-979B-C485B58A41C0}" type="presOf" srcId="{0F5FAE53-A248-445F-9A1F-081C4F0E5D91}" destId="{E435BD3B-2657-4BFD-8A8B-4BEA1C4AFA62}" srcOrd="0" destOrd="0" presId="urn:microsoft.com/office/officeart/2005/8/layout/vList2"/>
    <dgm:cxn modelId="{532DD743-1C83-46BA-BAFC-9F8DC8ACE9AC}" srcId="{89959DF0-5AFF-4DF9-8026-1059DD463268}" destId="{2B3AA7CF-317B-41B4-9DCF-FDD284E3E5C3}" srcOrd="0" destOrd="0" parTransId="{2261B736-89D5-46CF-B73A-5D8EF9E11C87}" sibTransId="{CE874F85-A32F-427E-AB15-7A554C44BB41}"/>
    <dgm:cxn modelId="{D79E8075-ED25-4FB4-81DF-97E856ACCD40}" type="presOf" srcId="{89959DF0-5AFF-4DF9-8026-1059DD463268}" destId="{5889904F-42DE-40A8-B141-4EF8EECAAD8F}" srcOrd="0" destOrd="0" presId="urn:microsoft.com/office/officeart/2005/8/layout/vList2"/>
    <dgm:cxn modelId="{1F5AE85A-873D-49BE-AD65-77B63FE0C9FF}" srcId="{89959DF0-5AFF-4DF9-8026-1059DD463268}" destId="{17E8B07B-83BB-4ABB-A20A-F83F499C60F4}" srcOrd="1" destOrd="0" parTransId="{CF24774F-69D1-43A3-B08B-54FDF029D902}" sibTransId="{F1694212-9956-4FF5-BA61-0F0D525C9072}"/>
    <dgm:cxn modelId="{14F83B8B-1182-4133-AE8E-1E920DE6906F}" type="presOf" srcId="{2B3AA7CF-317B-41B4-9DCF-FDD284E3E5C3}" destId="{6FAA5AE4-FA87-4E85-B8D5-8FC95DE55ED5}" srcOrd="0" destOrd="0" presId="urn:microsoft.com/office/officeart/2005/8/layout/vList2"/>
    <dgm:cxn modelId="{1A7A0B98-FE77-4740-97C3-06629C4C0E06}" srcId="{17E8B07B-83BB-4ABB-A20A-F83F499C60F4}" destId="{28A9297F-DA63-4FCF-90EC-5861DAEB6CC9}" srcOrd="0" destOrd="0" parTransId="{E1AE9F57-1E03-48FA-910E-01F3C5AADFDD}" sibTransId="{DFE7C63E-64B6-45A7-805D-DD89610D1404}"/>
    <dgm:cxn modelId="{5C3209AF-91C6-4B2B-9457-31BBE6D89470}" srcId="{2B3AA7CF-317B-41B4-9DCF-FDD284E3E5C3}" destId="{0F5FAE53-A248-445F-9A1F-081C4F0E5D91}" srcOrd="0" destOrd="0" parTransId="{D3CFCF84-BF5C-49A0-A8D7-919DBBC7547F}" sibTransId="{2E414C4D-A61F-4410-A728-FC27639EE9B2}"/>
    <dgm:cxn modelId="{20FA97B0-1879-4536-BF3A-FE41B90B0F3B}" type="presOf" srcId="{28A9297F-DA63-4FCF-90EC-5861DAEB6CC9}" destId="{BDCB6B71-1369-4298-8F02-4D2C2D1513D0}" srcOrd="0" destOrd="0" presId="urn:microsoft.com/office/officeart/2005/8/layout/vList2"/>
    <dgm:cxn modelId="{FDD005FC-BE1B-4510-9398-D62DD5400326}" type="presOf" srcId="{17E8B07B-83BB-4ABB-A20A-F83F499C60F4}" destId="{4C6BB4E7-A30C-4903-8C1F-30EFC406357A}" srcOrd="0" destOrd="0" presId="urn:microsoft.com/office/officeart/2005/8/layout/vList2"/>
    <dgm:cxn modelId="{4F37599D-5612-4DE9-8F1A-19F5E423D157}" type="presParOf" srcId="{5889904F-42DE-40A8-B141-4EF8EECAAD8F}" destId="{6FAA5AE4-FA87-4E85-B8D5-8FC95DE55ED5}" srcOrd="0" destOrd="0" presId="urn:microsoft.com/office/officeart/2005/8/layout/vList2"/>
    <dgm:cxn modelId="{25238ECC-7E0E-4B88-99BB-9022DF3D50D3}" type="presParOf" srcId="{5889904F-42DE-40A8-B141-4EF8EECAAD8F}" destId="{E435BD3B-2657-4BFD-8A8B-4BEA1C4AFA62}" srcOrd="1" destOrd="0" presId="urn:microsoft.com/office/officeart/2005/8/layout/vList2"/>
    <dgm:cxn modelId="{C8C3EBD3-52AF-45FC-AD91-6757E1B14B4D}" type="presParOf" srcId="{5889904F-42DE-40A8-B141-4EF8EECAAD8F}" destId="{4C6BB4E7-A30C-4903-8C1F-30EFC406357A}" srcOrd="2" destOrd="0" presId="urn:microsoft.com/office/officeart/2005/8/layout/vList2"/>
    <dgm:cxn modelId="{2DE3C511-4E50-4190-8CEE-13CF445FC71D}" type="presParOf" srcId="{5889904F-42DE-40A8-B141-4EF8EECAAD8F}" destId="{BDCB6B71-1369-4298-8F02-4D2C2D1513D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959DF0-5AFF-4DF9-8026-1059DD46326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B3AA7CF-317B-41B4-9DCF-FDD284E3E5C3}">
      <dgm:prSet phldrT="[Text]"/>
      <dgm:spPr/>
      <dgm:t>
        <a:bodyPr/>
        <a:lstStyle/>
        <a:p>
          <a:r>
            <a:rPr lang="en-IN" dirty="0">
              <a:latin typeface="Calibri" panose="020F0502020204030204" pitchFamily="34" charset="0"/>
              <a:cs typeface="Calibri" panose="020F0502020204030204" pitchFamily="34" charset="0"/>
            </a:rPr>
            <a:t>There is positive correlation between budget and gross earnings as correlation coefficient value is</a:t>
          </a:r>
        </a:p>
      </dgm:t>
    </dgm:pt>
    <dgm:pt modelId="{2261B736-89D5-46CF-B73A-5D8EF9E11C87}" type="parTrans" cxnId="{532DD743-1C83-46BA-BAFC-9F8DC8ACE9AC}">
      <dgm:prSet/>
      <dgm:spPr/>
      <dgm:t>
        <a:bodyPr/>
        <a:lstStyle/>
        <a:p>
          <a:endParaRPr lang="en-IN"/>
        </a:p>
      </dgm:t>
    </dgm:pt>
    <dgm:pt modelId="{CE874F85-A32F-427E-AB15-7A554C44BB41}" type="sibTrans" cxnId="{532DD743-1C83-46BA-BAFC-9F8DC8ACE9AC}">
      <dgm:prSet/>
      <dgm:spPr/>
      <dgm:t>
        <a:bodyPr/>
        <a:lstStyle/>
        <a:p>
          <a:endParaRPr lang="en-IN"/>
        </a:p>
      </dgm:t>
    </dgm:pt>
    <dgm:pt modelId="{0F5FAE53-A248-445F-9A1F-081C4F0E5D91}">
      <dgm:prSet phldrT="[Text]"/>
      <dgm:spPr/>
      <dgm:t>
        <a:bodyPr/>
        <a:lstStyle/>
        <a:p>
          <a:r>
            <a:rPr lang="en-IN" dirty="0"/>
            <a:t>0.0995482</a:t>
          </a:r>
        </a:p>
      </dgm:t>
    </dgm:pt>
    <dgm:pt modelId="{D3CFCF84-BF5C-49A0-A8D7-919DBBC7547F}" type="parTrans" cxnId="{5C3209AF-91C6-4B2B-9457-31BBE6D89470}">
      <dgm:prSet/>
      <dgm:spPr/>
      <dgm:t>
        <a:bodyPr/>
        <a:lstStyle/>
        <a:p>
          <a:endParaRPr lang="en-IN"/>
        </a:p>
      </dgm:t>
    </dgm:pt>
    <dgm:pt modelId="{2E414C4D-A61F-4410-A728-FC27639EE9B2}" type="sibTrans" cxnId="{5C3209AF-91C6-4B2B-9457-31BBE6D89470}">
      <dgm:prSet/>
      <dgm:spPr/>
      <dgm:t>
        <a:bodyPr/>
        <a:lstStyle/>
        <a:p>
          <a:endParaRPr lang="en-IN"/>
        </a:p>
      </dgm:t>
    </dgm:pt>
    <dgm:pt modelId="{17E8B07B-83BB-4ABB-A20A-F83F499C60F4}">
      <dgm:prSet phldrT="[Text]"/>
      <dgm:spPr/>
      <dgm:t>
        <a:bodyPr/>
        <a:lstStyle/>
        <a:p>
          <a:r>
            <a:rPr lang="en-IN" dirty="0">
              <a:latin typeface="Calibri" panose="020F0502020204030204" pitchFamily="34" charset="0"/>
              <a:cs typeface="Calibri" panose="020F0502020204030204" pitchFamily="34" charset="0"/>
            </a:rPr>
            <a:t>Movie with maximum profit margin is Avatar, with profit ranging over</a:t>
          </a:r>
        </a:p>
      </dgm:t>
    </dgm:pt>
    <dgm:pt modelId="{CF24774F-69D1-43A3-B08B-54FDF029D902}" type="parTrans" cxnId="{1F5AE85A-873D-49BE-AD65-77B63FE0C9FF}">
      <dgm:prSet/>
      <dgm:spPr/>
      <dgm:t>
        <a:bodyPr/>
        <a:lstStyle/>
        <a:p>
          <a:endParaRPr lang="en-IN"/>
        </a:p>
      </dgm:t>
    </dgm:pt>
    <dgm:pt modelId="{F1694212-9956-4FF5-BA61-0F0D525C9072}" type="sibTrans" cxnId="{1F5AE85A-873D-49BE-AD65-77B63FE0C9FF}">
      <dgm:prSet/>
      <dgm:spPr/>
      <dgm:t>
        <a:bodyPr/>
        <a:lstStyle/>
        <a:p>
          <a:endParaRPr lang="en-IN"/>
        </a:p>
      </dgm:t>
    </dgm:pt>
    <dgm:pt modelId="{28A9297F-DA63-4FCF-90EC-5861DAEB6CC9}">
      <dgm:prSet phldrT="[Text]"/>
      <dgm:spPr/>
      <dgm:t>
        <a:bodyPr/>
        <a:lstStyle/>
        <a:p>
          <a:r>
            <a:rPr lang="en-IN" dirty="0"/>
            <a:t>52 crore rupees</a:t>
          </a:r>
        </a:p>
      </dgm:t>
    </dgm:pt>
    <dgm:pt modelId="{E1AE9F57-1E03-48FA-910E-01F3C5AADFDD}" type="parTrans" cxnId="{1A7A0B98-FE77-4740-97C3-06629C4C0E06}">
      <dgm:prSet/>
      <dgm:spPr/>
      <dgm:t>
        <a:bodyPr/>
        <a:lstStyle/>
        <a:p>
          <a:endParaRPr lang="en-IN"/>
        </a:p>
      </dgm:t>
    </dgm:pt>
    <dgm:pt modelId="{DFE7C63E-64B6-45A7-805D-DD89610D1404}" type="sibTrans" cxnId="{1A7A0B98-FE77-4740-97C3-06629C4C0E06}">
      <dgm:prSet/>
      <dgm:spPr/>
      <dgm:t>
        <a:bodyPr/>
        <a:lstStyle/>
        <a:p>
          <a:endParaRPr lang="en-IN"/>
        </a:p>
      </dgm:t>
    </dgm:pt>
    <dgm:pt modelId="{5889904F-42DE-40A8-B141-4EF8EECAAD8F}" type="pres">
      <dgm:prSet presAssocID="{89959DF0-5AFF-4DF9-8026-1059DD463268}" presName="linear" presStyleCnt="0">
        <dgm:presLayoutVars>
          <dgm:animLvl val="lvl"/>
          <dgm:resizeHandles val="exact"/>
        </dgm:presLayoutVars>
      </dgm:prSet>
      <dgm:spPr/>
    </dgm:pt>
    <dgm:pt modelId="{6FAA5AE4-FA87-4E85-B8D5-8FC95DE55ED5}" type="pres">
      <dgm:prSet presAssocID="{2B3AA7CF-317B-41B4-9DCF-FDD284E3E5C3}" presName="parentText" presStyleLbl="node1" presStyleIdx="0" presStyleCnt="2" custLinFactNeighborX="5871" custLinFactNeighborY="-50413">
        <dgm:presLayoutVars>
          <dgm:chMax val="0"/>
          <dgm:bulletEnabled val="1"/>
        </dgm:presLayoutVars>
      </dgm:prSet>
      <dgm:spPr/>
    </dgm:pt>
    <dgm:pt modelId="{E435BD3B-2657-4BFD-8A8B-4BEA1C4AFA62}" type="pres">
      <dgm:prSet presAssocID="{2B3AA7CF-317B-41B4-9DCF-FDD284E3E5C3}" presName="childText" presStyleLbl="revTx" presStyleIdx="0" presStyleCnt="2">
        <dgm:presLayoutVars>
          <dgm:bulletEnabled val="1"/>
        </dgm:presLayoutVars>
      </dgm:prSet>
      <dgm:spPr/>
    </dgm:pt>
    <dgm:pt modelId="{4C6BB4E7-A30C-4903-8C1F-30EFC406357A}" type="pres">
      <dgm:prSet presAssocID="{17E8B07B-83BB-4ABB-A20A-F83F499C60F4}" presName="parentText" presStyleLbl="node1" presStyleIdx="1" presStyleCnt="2">
        <dgm:presLayoutVars>
          <dgm:chMax val="0"/>
          <dgm:bulletEnabled val="1"/>
        </dgm:presLayoutVars>
      </dgm:prSet>
      <dgm:spPr/>
    </dgm:pt>
    <dgm:pt modelId="{BDCB6B71-1369-4298-8F02-4D2C2D1513D0}" type="pres">
      <dgm:prSet presAssocID="{17E8B07B-83BB-4ABB-A20A-F83F499C60F4}" presName="childText" presStyleLbl="revTx" presStyleIdx="1" presStyleCnt="2">
        <dgm:presLayoutVars>
          <dgm:bulletEnabled val="1"/>
        </dgm:presLayoutVars>
      </dgm:prSet>
      <dgm:spPr/>
    </dgm:pt>
  </dgm:ptLst>
  <dgm:cxnLst>
    <dgm:cxn modelId="{620A8B0F-642B-4383-979B-C485B58A41C0}" type="presOf" srcId="{0F5FAE53-A248-445F-9A1F-081C4F0E5D91}" destId="{E435BD3B-2657-4BFD-8A8B-4BEA1C4AFA62}" srcOrd="0" destOrd="0" presId="urn:microsoft.com/office/officeart/2005/8/layout/vList2"/>
    <dgm:cxn modelId="{532DD743-1C83-46BA-BAFC-9F8DC8ACE9AC}" srcId="{89959DF0-5AFF-4DF9-8026-1059DD463268}" destId="{2B3AA7CF-317B-41B4-9DCF-FDD284E3E5C3}" srcOrd="0" destOrd="0" parTransId="{2261B736-89D5-46CF-B73A-5D8EF9E11C87}" sibTransId="{CE874F85-A32F-427E-AB15-7A554C44BB41}"/>
    <dgm:cxn modelId="{D79E8075-ED25-4FB4-81DF-97E856ACCD40}" type="presOf" srcId="{89959DF0-5AFF-4DF9-8026-1059DD463268}" destId="{5889904F-42DE-40A8-B141-4EF8EECAAD8F}" srcOrd="0" destOrd="0" presId="urn:microsoft.com/office/officeart/2005/8/layout/vList2"/>
    <dgm:cxn modelId="{1F5AE85A-873D-49BE-AD65-77B63FE0C9FF}" srcId="{89959DF0-5AFF-4DF9-8026-1059DD463268}" destId="{17E8B07B-83BB-4ABB-A20A-F83F499C60F4}" srcOrd="1" destOrd="0" parTransId="{CF24774F-69D1-43A3-B08B-54FDF029D902}" sibTransId="{F1694212-9956-4FF5-BA61-0F0D525C9072}"/>
    <dgm:cxn modelId="{14F83B8B-1182-4133-AE8E-1E920DE6906F}" type="presOf" srcId="{2B3AA7CF-317B-41B4-9DCF-FDD284E3E5C3}" destId="{6FAA5AE4-FA87-4E85-B8D5-8FC95DE55ED5}" srcOrd="0" destOrd="0" presId="urn:microsoft.com/office/officeart/2005/8/layout/vList2"/>
    <dgm:cxn modelId="{1A7A0B98-FE77-4740-97C3-06629C4C0E06}" srcId="{17E8B07B-83BB-4ABB-A20A-F83F499C60F4}" destId="{28A9297F-DA63-4FCF-90EC-5861DAEB6CC9}" srcOrd="0" destOrd="0" parTransId="{E1AE9F57-1E03-48FA-910E-01F3C5AADFDD}" sibTransId="{DFE7C63E-64B6-45A7-805D-DD89610D1404}"/>
    <dgm:cxn modelId="{5C3209AF-91C6-4B2B-9457-31BBE6D89470}" srcId="{2B3AA7CF-317B-41B4-9DCF-FDD284E3E5C3}" destId="{0F5FAE53-A248-445F-9A1F-081C4F0E5D91}" srcOrd="0" destOrd="0" parTransId="{D3CFCF84-BF5C-49A0-A8D7-919DBBC7547F}" sibTransId="{2E414C4D-A61F-4410-A728-FC27639EE9B2}"/>
    <dgm:cxn modelId="{20FA97B0-1879-4536-BF3A-FE41B90B0F3B}" type="presOf" srcId="{28A9297F-DA63-4FCF-90EC-5861DAEB6CC9}" destId="{BDCB6B71-1369-4298-8F02-4D2C2D1513D0}" srcOrd="0" destOrd="0" presId="urn:microsoft.com/office/officeart/2005/8/layout/vList2"/>
    <dgm:cxn modelId="{FDD005FC-BE1B-4510-9398-D62DD5400326}" type="presOf" srcId="{17E8B07B-83BB-4ABB-A20A-F83F499C60F4}" destId="{4C6BB4E7-A30C-4903-8C1F-30EFC406357A}" srcOrd="0" destOrd="0" presId="urn:microsoft.com/office/officeart/2005/8/layout/vList2"/>
    <dgm:cxn modelId="{4F37599D-5612-4DE9-8F1A-19F5E423D157}" type="presParOf" srcId="{5889904F-42DE-40A8-B141-4EF8EECAAD8F}" destId="{6FAA5AE4-FA87-4E85-B8D5-8FC95DE55ED5}" srcOrd="0" destOrd="0" presId="urn:microsoft.com/office/officeart/2005/8/layout/vList2"/>
    <dgm:cxn modelId="{25238ECC-7E0E-4B88-99BB-9022DF3D50D3}" type="presParOf" srcId="{5889904F-42DE-40A8-B141-4EF8EECAAD8F}" destId="{E435BD3B-2657-4BFD-8A8B-4BEA1C4AFA62}" srcOrd="1" destOrd="0" presId="urn:microsoft.com/office/officeart/2005/8/layout/vList2"/>
    <dgm:cxn modelId="{C8C3EBD3-52AF-45FC-AD91-6757E1B14B4D}" type="presParOf" srcId="{5889904F-42DE-40A8-B141-4EF8EECAAD8F}" destId="{4C6BB4E7-A30C-4903-8C1F-30EFC406357A}" srcOrd="2" destOrd="0" presId="urn:microsoft.com/office/officeart/2005/8/layout/vList2"/>
    <dgm:cxn modelId="{2DE3C511-4E50-4190-8CEE-13CF445FC71D}" type="presParOf" srcId="{5889904F-42DE-40A8-B141-4EF8EECAAD8F}" destId="{BDCB6B71-1369-4298-8F02-4D2C2D1513D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974DD-9E05-4309-A6CD-DC751176A162}">
      <dsp:nvSpPr>
        <dsp:cNvPr id="0" name=""/>
        <dsp:cNvSpPr/>
      </dsp:nvSpPr>
      <dsp:spPr>
        <a:xfrm>
          <a:off x="0" y="602716"/>
          <a:ext cx="2437363" cy="792000"/>
        </a:xfrm>
        <a:prstGeom prst="rightArrow">
          <a:avLst/>
        </a:prstGeom>
        <a:solidFill>
          <a:schemeClr val="accent1"/>
        </a:solidFill>
        <a:ln w="25400" cap="rnd" cmpd="sng" algn="ctr">
          <a:solidFill>
            <a:schemeClr val="lt1"/>
          </a:solidFill>
          <a:prstDash val="solid"/>
        </a:ln>
        <a:effectLst/>
        <a:sp3d extrusionH="381000"/>
      </dsp:spPr>
      <dsp:style>
        <a:lnRef idx="3">
          <a:schemeClr val="lt1"/>
        </a:lnRef>
        <a:fillRef idx="1">
          <a:schemeClr val="accent1"/>
        </a:fillRef>
        <a:effectRef idx="1">
          <a:schemeClr val="accent1"/>
        </a:effectRef>
        <a:fontRef idx="minor">
          <a:schemeClr val="lt1"/>
        </a:fontRef>
      </dsp:style>
    </dsp:sp>
    <dsp:sp modelId="{21389D2D-4930-480A-B812-BBCC0E8A6F57}">
      <dsp:nvSpPr>
        <dsp:cNvPr id="0" name=""/>
        <dsp:cNvSpPr/>
      </dsp:nvSpPr>
      <dsp:spPr>
        <a:xfrm>
          <a:off x="1606303" y="800716"/>
          <a:ext cx="587323" cy="39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1760" rIns="0" bIns="111760" numCol="1" spcCol="1270" anchor="ctr" anchorCtr="0">
          <a:noAutofit/>
        </a:bodyPr>
        <a:lstStyle/>
        <a:p>
          <a:pPr marL="0" lvl="0" indent="0" algn="ctr" defTabSz="488950">
            <a:lnSpc>
              <a:spcPct val="90000"/>
            </a:lnSpc>
            <a:spcBef>
              <a:spcPct val="0"/>
            </a:spcBef>
            <a:spcAft>
              <a:spcPct val="35000"/>
            </a:spcAft>
            <a:buNone/>
          </a:pPr>
          <a:r>
            <a:rPr lang="en-IN" sz="1100" b="1" kern="1200" dirty="0"/>
            <a:t>Analysis</a:t>
          </a:r>
        </a:p>
      </dsp:txBody>
      <dsp:txXfrm>
        <a:off x="1606303" y="800716"/>
        <a:ext cx="587323" cy="396000"/>
      </dsp:txXfrm>
    </dsp:sp>
    <dsp:sp modelId="{8227009C-17A0-4B3F-8EAF-C910E917EAB8}">
      <dsp:nvSpPr>
        <dsp:cNvPr id="0" name=""/>
        <dsp:cNvSpPr/>
      </dsp:nvSpPr>
      <dsp:spPr>
        <a:xfrm>
          <a:off x="901514" y="800716"/>
          <a:ext cx="587323" cy="39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1760" rIns="0" bIns="111760" numCol="1" spcCol="1270" anchor="ctr" anchorCtr="0">
          <a:noAutofit/>
        </a:bodyPr>
        <a:lstStyle/>
        <a:p>
          <a:pPr marL="0" lvl="0" indent="0" algn="ctr" defTabSz="488950">
            <a:lnSpc>
              <a:spcPct val="90000"/>
            </a:lnSpc>
            <a:spcBef>
              <a:spcPct val="0"/>
            </a:spcBef>
            <a:spcAft>
              <a:spcPct val="35000"/>
            </a:spcAft>
            <a:buNone/>
          </a:pPr>
          <a:r>
            <a:rPr lang="en-IN" sz="1100" b="1" kern="1200" dirty="0"/>
            <a:t>Cause</a:t>
          </a:r>
        </a:p>
      </dsp:txBody>
      <dsp:txXfrm>
        <a:off x="901514" y="800716"/>
        <a:ext cx="587323" cy="396000"/>
      </dsp:txXfrm>
    </dsp:sp>
    <dsp:sp modelId="{6226318D-5333-40A2-BA6F-472F60D14C26}">
      <dsp:nvSpPr>
        <dsp:cNvPr id="0" name=""/>
        <dsp:cNvSpPr/>
      </dsp:nvSpPr>
      <dsp:spPr>
        <a:xfrm>
          <a:off x="196726" y="800716"/>
          <a:ext cx="587323" cy="39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1760" rIns="0" bIns="111760" numCol="1" spcCol="1270" anchor="ctr" anchorCtr="0">
          <a:noAutofit/>
        </a:bodyPr>
        <a:lstStyle/>
        <a:p>
          <a:pPr marL="0" lvl="0" indent="0" algn="ctr" defTabSz="488950">
            <a:lnSpc>
              <a:spcPct val="90000"/>
            </a:lnSpc>
            <a:spcBef>
              <a:spcPct val="0"/>
            </a:spcBef>
            <a:spcAft>
              <a:spcPct val="35000"/>
            </a:spcAft>
            <a:buNone/>
          </a:pPr>
          <a:r>
            <a:rPr lang="en-IN" sz="1100" b="1" kern="1200" dirty="0"/>
            <a:t>Root</a:t>
          </a:r>
        </a:p>
      </dsp:txBody>
      <dsp:txXfrm>
        <a:off x="196726" y="800716"/>
        <a:ext cx="587323" cy="396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A5AE4-FA87-4E85-B8D5-8FC95DE55ED5}">
      <dsp:nvSpPr>
        <dsp:cNvPr id="0" name=""/>
        <dsp:cNvSpPr/>
      </dsp:nvSpPr>
      <dsp:spPr>
        <a:xfrm>
          <a:off x="0" y="0"/>
          <a:ext cx="4926563" cy="75477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latin typeface="Calibri" panose="020F0502020204030204" pitchFamily="34" charset="0"/>
              <a:cs typeface="Calibri" panose="020F0502020204030204" pitchFamily="34" charset="0"/>
            </a:rPr>
            <a:t>Comedy has the highest score among genres</a:t>
          </a:r>
        </a:p>
      </dsp:txBody>
      <dsp:txXfrm>
        <a:off x="36845" y="36845"/>
        <a:ext cx="4852873" cy="681087"/>
      </dsp:txXfrm>
    </dsp:sp>
    <dsp:sp modelId="{E435BD3B-2657-4BFD-8A8B-4BEA1C4AFA62}">
      <dsp:nvSpPr>
        <dsp:cNvPr id="0" name=""/>
        <dsp:cNvSpPr/>
      </dsp:nvSpPr>
      <dsp:spPr>
        <a:xfrm>
          <a:off x="0" y="772376"/>
          <a:ext cx="4926563"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1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IN" sz="1500" kern="1200" dirty="0"/>
            <a:t>9.5</a:t>
          </a:r>
        </a:p>
      </dsp:txBody>
      <dsp:txXfrm>
        <a:off x="0" y="772376"/>
        <a:ext cx="4926563" cy="314640"/>
      </dsp:txXfrm>
    </dsp:sp>
    <dsp:sp modelId="{4C6BB4E7-A30C-4903-8C1F-30EFC406357A}">
      <dsp:nvSpPr>
        <dsp:cNvPr id="0" name=""/>
        <dsp:cNvSpPr/>
      </dsp:nvSpPr>
      <dsp:spPr>
        <a:xfrm>
          <a:off x="0" y="1087016"/>
          <a:ext cx="4926563" cy="75477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latin typeface="Calibri" panose="020F0502020204030204" pitchFamily="34" charset="0"/>
              <a:cs typeface="Calibri" panose="020F0502020204030204" pitchFamily="34" charset="0"/>
            </a:rPr>
            <a:t>The most common genre with highest number of movies is Drama</a:t>
          </a:r>
        </a:p>
      </dsp:txBody>
      <dsp:txXfrm>
        <a:off x="36845" y="1123861"/>
        <a:ext cx="4852873" cy="681087"/>
      </dsp:txXfrm>
    </dsp:sp>
    <dsp:sp modelId="{BDCB6B71-1369-4298-8F02-4D2C2D1513D0}">
      <dsp:nvSpPr>
        <dsp:cNvPr id="0" name=""/>
        <dsp:cNvSpPr/>
      </dsp:nvSpPr>
      <dsp:spPr>
        <a:xfrm>
          <a:off x="0" y="1841793"/>
          <a:ext cx="4926563"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1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IN" sz="1500" kern="1200" dirty="0"/>
            <a:t>2506</a:t>
          </a:r>
        </a:p>
      </dsp:txBody>
      <dsp:txXfrm>
        <a:off x="0" y="1841793"/>
        <a:ext cx="4926563" cy="314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A5AE4-FA87-4E85-B8D5-8FC95DE55ED5}">
      <dsp:nvSpPr>
        <dsp:cNvPr id="0" name=""/>
        <dsp:cNvSpPr/>
      </dsp:nvSpPr>
      <dsp:spPr>
        <a:xfrm>
          <a:off x="0" y="0"/>
          <a:ext cx="4926563" cy="7558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latin typeface="Calibri" panose="020F0502020204030204" pitchFamily="34" charset="0"/>
              <a:cs typeface="Calibri" panose="020F0502020204030204" pitchFamily="34" charset="0"/>
            </a:rPr>
            <a:t>Long movies have the highest ratings among viewers</a:t>
          </a:r>
        </a:p>
      </dsp:txBody>
      <dsp:txXfrm>
        <a:off x="36896" y="36896"/>
        <a:ext cx="4852771" cy="682028"/>
      </dsp:txXfrm>
    </dsp:sp>
    <dsp:sp modelId="{E435BD3B-2657-4BFD-8A8B-4BEA1C4AFA62}">
      <dsp:nvSpPr>
        <dsp:cNvPr id="0" name=""/>
        <dsp:cNvSpPr/>
      </dsp:nvSpPr>
      <dsp:spPr>
        <a:xfrm>
          <a:off x="0" y="772376"/>
          <a:ext cx="4926563"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1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IN" sz="1500" kern="1200" dirty="0"/>
            <a:t>7.8</a:t>
          </a:r>
        </a:p>
      </dsp:txBody>
      <dsp:txXfrm>
        <a:off x="0" y="772376"/>
        <a:ext cx="4926563" cy="314640"/>
      </dsp:txXfrm>
    </dsp:sp>
    <dsp:sp modelId="{4C6BB4E7-A30C-4903-8C1F-30EFC406357A}">
      <dsp:nvSpPr>
        <dsp:cNvPr id="0" name=""/>
        <dsp:cNvSpPr/>
      </dsp:nvSpPr>
      <dsp:spPr>
        <a:xfrm>
          <a:off x="0" y="1087016"/>
          <a:ext cx="4926563" cy="7558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latin typeface="Calibri" panose="020F0502020204030204" pitchFamily="34" charset="0"/>
              <a:cs typeface="Calibri" panose="020F0502020204030204" pitchFamily="34" charset="0"/>
            </a:rPr>
            <a:t>Majority of the viewers enjoy movies with duration 110 – 140 minutes overall.</a:t>
          </a:r>
        </a:p>
      </dsp:txBody>
      <dsp:txXfrm>
        <a:off x="36896" y="1123912"/>
        <a:ext cx="4852771" cy="682028"/>
      </dsp:txXfrm>
    </dsp:sp>
    <dsp:sp modelId="{BDCB6B71-1369-4298-8F02-4D2C2D1513D0}">
      <dsp:nvSpPr>
        <dsp:cNvPr id="0" name=""/>
        <dsp:cNvSpPr/>
      </dsp:nvSpPr>
      <dsp:spPr>
        <a:xfrm>
          <a:off x="0" y="1842836"/>
          <a:ext cx="4926563"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1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IN" sz="1500" kern="1200" dirty="0"/>
            <a:t>Linear Trendline supports this</a:t>
          </a:r>
        </a:p>
      </dsp:txBody>
      <dsp:txXfrm>
        <a:off x="0" y="1842836"/>
        <a:ext cx="4926563" cy="3146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A5AE4-FA87-4E85-B8D5-8FC95DE55ED5}">
      <dsp:nvSpPr>
        <dsp:cNvPr id="0" name=""/>
        <dsp:cNvSpPr/>
      </dsp:nvSpPr>
      <dsp:spPr>
        <a:xfrm>
          <a:off x="0" y="0"/>
          <a:ext cx="4926563" cy="75477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latin typeface="Calibri" panose="020F0502020204030204" pitchFamily="34" charset="0"/>
              <a:cs typeface="Calibri" panose="020F0502020204030204" pitchFamily="34" charset="0"/>
            </a:rPr>
            <a:t>English is the most common language in movies</a:t>
          </a:r>
        </a:p>
      </dsp:txBody>
      <dsp:txXfrm>
        <a:off x="36845" y="36845"/>
        <a:ext cx="4852873" cy="681087"/>
      </dsp:txXfrm>
    </dsp:sp>
    <dsp:sp modelId="{E435BD3B-2657-4BFD-8A8B-4BEA1C4AFA62}">
      <dsp:nvSpPr>
        <dsp:cNvPr id="0" name=""/>
        <dsp:cNvSpPr/>
      </dsp:nvSpPr>
      <dsp:spPr>
        <a:xfrm>
          <a:off x="0" y="772376"/>
          <a:ext cx="4926563"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1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IN" sz="1500" kern="1200" dirty="0"/>
            <a:t>4593</a:t>
          </a:r>
        </a:p>
      </dsp:txBody>
      <dsp:txXfrm>
        <a:off x="0" y="772376"/>
        <a:ext cx="4926563" cy="314640"/>
      </dsp:txXfrm>
    </dsp:sp>
    <dsp:sp modelId="{4C6BB4E7-A30C-4903-8C1F-30EFC406357A}">
      <dsp:nvSpPr>
        <dsp:cNvPr id="0" name=""/>
        <dsp:cNvSpPr/>
      </dsp:nvSpPr>
      <dsp:spPr>
        <a:xfrm>
          <a:off x="0" y="1087016"/>
          <a:ext cx="4926563" cy="75477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latin typeface="Calibri" panose="020F0502020204030204" pitchFamily="34" charset="0"/>
              <a:cs typeface="Calibri" panose="020F0502020204030204" pitchFamily="34" charset="0"/>
            </a:rPr>
            <a:t>More and more viewers are enjoying foreign language films in huge quantity</a:t>
          </a:r>
        </a:p>
      </dsp:txBody>
      <dsp:txXfrm>
        <a:off x="36845" y="1123861"/>
        <a:ext cx="4852873" cy="681087"/>
      </dsp:txXfrm>
    </dsp:sp>
    <dsp:sp modelId="{BDCB6B71-1369-4298-8F02-4D2C2D1513D0}">
      <dsp:nvSpPr>
        <dsp:cNvPr id="0" name=""/>
        <dsp:cNvSpPr/>
      </dsp:nvSpPr>
      <dsp:spPr>
        <a:xfrm>
          <a:off x="0" y="1841793"/>
          <a:ext cx="4926563"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1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IN" sz="1500" kern="1200" dirty="0"/>
            <a:t>Top ratings belong to foreign films</a:t>
          </a:r>
        </a:p>
      </dsp:txBody>
      <dsp:txXfrm>
        <a:off x="0" y="1841793"/>
        <a:ext cx="4926563" cy="3146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A5AE4-FA87-4E85-B8D5-8FC95DE55ED5}">
      <dsp:nvSpPr>
        <dsp:cNvPr id="0" name=""/>
        <dsp:cNvSpPr/>
      </dsp:nvSpPr>
      <dsp:spPr>
        <a:xfrm>
          <a:off x="0" y="0"/>
          <a:ext cx="5519833" cy="7558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latin typeface="Calibri" panose="020F0502020204030204" pitchFamily="34" charset="0"/>
              <a:cs typeface="Calibri" panose="020F0502020204030204" pitchFamily="34" charset="0"/>
            </a:rPr>
            <a:t>Martin S., Steven S. and Robert Z. have the highest percentile ranks in directors</a:t>
          </a:r>
        </a:p>
      </dsp:txBody>
      <dsp:txXfrm>
        <a:off x="36896" y="36896"/>
        <a:ext cx="5446041" cy="682028"/>
      </dsp:txXfrm>
    </dsp:sp>
    <dsp:sp modelId="{E435BD3B-2657-4BFD-8A8B-4BEA1C4AFA62}">
      <dsp:nvSpPr>
        <dsp:cNvPr id="0" name=""/>
        <dsp:cNvSpPr/>
      </dsp:nvSpPr>
      <dsp:spPr>
        <a:xfrm>
          <a:off x="0" y="772376"/>
          <a:ext cx="5519833"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5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IN" sz="1500" kern="1200" dirty="0"/>
            <a:t>93%, 89%, 86%</a:t>
          </a:r>
        </a:p>
      </dsp:txBody>
      <dsp:txXfrm>
        <a:off x="0" y="772376"/>
        <a:ext cx="5519833" cy="314640"/>
      </dsp:txXfrm>
    </dsp:sp>
    <dsp:sp modelId="{4C6BB4E7-A30C-4903-8C1F-30EFC406357A}">
      <dsp:nvSpPr>
        <dsp:cNvPr id="0" name=""/>
        <dsp:cNvSpPr/>
      </dsp:nvSpPr>
      <dsp:spPr>
        <a:xfrm>
          <a:off x="0" y="1087016"/>
          <a:ext cx="5519833" cy="7558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latin typeface="Calibri" panose="020F0502020204030204" pitchFamily="34" charset="0"/>
              <a:cs typeface="Calibri" panose="020F0502020204030204" pitchFamily="34" charset="0"/>
            </a:rPr>
            <a:t>Viewers are more keen to watch a movie directed by the top directors every time.</a:t>
          </a:r>
        </a:p>
      </dsp:txBody>
      <dsp:txXfrm>
        <a:off x="36896" y="1123912"/>
        <a:ext cx="5446041" cy="682028"/>
      </dsp:txXfrm>
    </dsp:sp>
    <dsp:sp modelId="{BDCB6B71-1369-4298-8F02-4D2C2D1513D0}">
      <dsp:nvSpPr>
        <dsp:cNvPr id="0" name=""/>
        <dsp:cNvSpPr/>
      </dsp:nvSpPr>
      <dsp:spPr>
        <a:xfrm>
          <a:off x="0" y="1842836"/>
          <a:ext cx="5519833"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5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IN" sz="1500" kern="1200" dirty="0"/>
            <a:t>Top ratings belong to the top directors</a:t>
          </a:r>
        </a:p>
      </dsp:txBody>
      <dsp:txXfrm>
        <a:off x="0" y="1842836"/>
        <a:ext cx="5519833" cy="3146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A5AE4-FA87-4E85-B8D5-8FC95DE55ED5}">
      <dsp:nvSpPr>
        <dsp:cNvPr id="0" name=""/>
        <dsp:cNvSpPr/>
      </dsp:nvSpPr>
      <dsp:spPr>
        <a:xfrm>
          <a:off x="0" y="0"/>
          <a:ext cx="4926563" cy="716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Calibri" panose="020F0502020204030204" pitchFamily="34" charset="0"/>
              <a:cs typeface="Calibri" panose="020F0502020204030204" pitchFamily="34" charset="0"/>
            </a:rPr>
            <a:t>There is positive correlation between budget and gross earnings as correlation coefficient value is</a:t>
          </a:r>
        </a:p>
      </dsp:txBody>
      <dsp:txXfrm>
        <a:off x="34954" y="34954"/>
        <a:ext cx="4856655" cy="646132"/>
      </dsp:txXfrm>
    </dsp:sp>
    <dsp:sp modelId="{E435BD3B-2657-4BFD-8A8B-4BEA1C4AFA62}">
      <dsp:nvSpPr>
        <dsp:cNvPr id="0" name=""/>
        <dsp:cNvSpPr/>
      </dsp:nvSpPr>
      <dsp:spPr>
        <a:xfrm>
          <a:off x="0" y="788936"/>
          <a:ext cx="492656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1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IN" sz="1400" kern="1200" dirty="0"/>
            <a:t>0.0995482</a:t>
          </a:r>
        </a:p>
      </dsp:txBody>
      <dsp:txXfrm>
        <a:off x="0" y="788936"/>
        <a:ext cx="4926563" cy="298080"/>
      </dsp:txXfrm>
    </dsp:sp>
    <dsp:sp modelId="{4C6BB4E7-A30C-4903-8C1F-30EFC406357A}">
      <dsp:nvSpPr>
        <dsp:cNvPr id="0" name=""/>
        <dsp:cNvSpPr/>
      </dsp:nvSpPr>
      <dsp:spPr>
        <a:xfrm>
          <a:off x="0" y="1087016"/>
          <a:ext cx="4926563" cy="716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Calibri" panose="020F0502020204030204" pitchFamily="34" charset="0"/>
              <a:cs typeface="Calibri" panose="020F0502020204030204" pitchFamily="34" charset="0"/>
            </a:rPr>
            <a:t>Movie with maximum profit margin is Avatar, with profit ranging over</a:t>
          </a:r>
        </a:p>
      </dsp:txBody>
      <dsp:txXfrm>
        <a:off x="34954" y="1121970"/>
        <a:ext cx="4856655" cy="646132"/>
      </dsp:txXfrm>
    </dsp:sp>
    <dsp:sp modelId="{BDCB6B71-1369-4298-8F02-4D2C2D1513D0}">
      <dsp:nvSpPr>
        <dsp:cNvPr id="0" name=""/>
        <dsp:cNvSpPr/>
      </dsp:nvSpPr>
      <dsp:spPr>
        <a:xfrm>
          <a:off x="0" y="1803056"/>
          <a:ext cx="492656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1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IN" sz="1400" kern="1200" dirty="0"/>
            <a:t>52 crore rupees</a:t>
          </a:r>
        </a:p>
      </dsp:txBody>
      <dsp:txXfrm>
        <a:off x="0" y="1803056"/>
        <a:ext cx="4926563" cy="29808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AEEF01-7B90-4E2D-88E2-FA8B6315C841}" type="datetimeFigureOut">
              <a:rPr lang="en-IN" smtClean="0"/>
              <a:t>03-12-2023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C45E9C-7A9F-49E7-AEB2-AE601179F69E}" type="slidenum">
              <a:rPr lang="en-IN" smtClean="0"/>
              <a:t>‹#›</a:t>
            </a:fld>
            <a:endParaRPr lang="en-IN" dirty="0"/>
          </a:p>
        </p:txBody>
      </p:sp>
    </p:spTree>
    <p:extLst>
      <p:ext uri="{BB962C8B-B14F-4D97-AF65-F5344CB8AC3E}">
        <p14:creationId xmlns:p14="http://schemas.microsoft.com/office/powerpoint/2010/main" val="3714605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AEEF01-7B90-4E2D-88E2-FA8B6315C841}" type="datetimeFigureOut">
              <a:rPr lang="en-IN" smtClean="0"/>
              <a:t>03-12-2023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3C45E9C-7A9F-49E7-AEB2-AE601179F69E}" type="slidenum">
              <a:rPr lang="en-IN" smtClean="0"/>
              <a:t>‹#›</a:t>
            </a:fld>
            <a:endParaRPr lang="en-IN" dirty="0"/>
          </a:p>
        </p:txBody>
      </p:sp>
    </p:spTree>
    <p:extLst>
      <p:ext uri="{BB962C8B-B14F-4D97-AF65-F5344CB8AC3E}">
        <p14:creationId xmlns:p14="http://schemas.microsoft.com/office/powerpoint/2010/main" val="1650734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A1AEEF01-7B90-4E2D-88E2-FA8B6315C841}" type="datetimeFigureOut">
              <a:rPr lang="en-IN" smtClean="0"/>
              <a:t>03-12-2023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C45E9C-7A9F-49E7-AEB2-AE601179F69E}" type="slidenum">
              <a:rPr lang="en-IN" smtClean="0"/>
              <a:t>‹#›</a:t>
            </a:fld>
            <a:endParaRPr lang="en-IN" dirty="0"/>
          </a:p>
        </p:txBody>
      </p:sp>
    </p:spTree>
    <p:extLst>
      <p:ext uri="{BB962C8B-B14F-4D97-AF65-F5344CB8AC3E}">
        <p14:creationId xmlns:p14="http://schemas.microsoft.com/office/powerpoint/2010/main" val="1401560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A1AEEF01-7B90-4E2D-88E2-FA8B6315C841}" type="datetimeFigureOut">
              <a:rPr lang="en-IN" smtClean="0"/>
              <a:t>03-12-2023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3C45E9C-7A9F-49E7-AEB2-AE601179F69E}" type="slidenum">
              <a:rPr lang="en-IN" smtClean="0"/>
              <a:t>‹#›</a:t>
            </a:fld>
            <a:endParaRPr lang="en-IN" dirty="0"/>
          </a:p>
        </p:txBody>
      </p:sp>
    </p:spTree>
    <p:extLst>
      <p:ext uri="{BB962C8B-B14F-4D97-AF65-F5344CB8AC3E}">
        <p14:creationId xmlns:p14="http://schemas.microsoft.com/office/powerpoint/2010/main" val="3001875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AEEF01-7B90-4E2D-88E2-FA8B6315C841}" type="datetimeFigureOut">
              <a:rPr lang="en-IN" smtClean="0"/>
              <a:t>03-12-2023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C45E9C-7A9F-49E7-AEB2-AE601179F69E}" type="slidenum">
              <a:rPr lang="en-IN" smtClean="0"/>
              <a:t>‹#›</a:t>
            </a:fld>
            <a:endParaRPr lang="en-IN" dirty="0"/>
          </a:p>
        </p:txBody>
      </p:sp>
    </p:spTree>
    <p:extLst>
      <p:ext uri="{BB962C8B-B14F-4D97-AF65-F5344CB8AC3E}">
        <p14:creationId xmlns:p14="http://schemas.microsoft.com/office/powerpoint/2010/main" val="3108587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AEEF01-7B90-4E2D-88E2-FA8B6315C841}" type="datetimeFigureOut">
              <a:rPr lang="en-IN" smtClean="0"/>
              <a:t>03-12-2023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C45E9C-7A9F-49E7-AEB2-AE601179F69E}" type="slidenum">
              <a:rPr lang="en-IN" smtClean="0"/>
              <a:t>‹#›</a:t>
            </a:fld>
            <a:endParaRPr lang="en-IN" dirty="0"/>
          </a:p>
        </p:txBody>
      </p:sp>
    </p:spTree>
    <p:extLst>
      <p:ext uri="{BB962C8B-B14F-4D97-AF65-F5344CB8AC3E}">
        <p14:creationId xmlns:p14="http://schemas.microsoft.com/office/powerpoint/2010/main" val="189372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AEEF01-7B90-4E2D-88E2-FA8B6315C841}" type="datetimeFigureOut">
              <a:rPr lang="en-IN" smtClean="0"/>
              <a:t>03-12-2023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C45E9C-7A9F-49E7-AEB2-AE601179F69E}" type="slidenum">
              <a:rPr lang="en-IN" smtClean="0"/>
              <a:t>‹#›</a:t>
            </a:fld>
            <a:endParaRPr lang="en-IN" dirty="0"/>
          </a:p>
        </p:txBody>
      </p:sp>
    </p:spTree>
    <p:extLst>
      <p:ext uri="{BB962C8B-B14F-4D97-AF65-F5344CB8AC3E}">
        <p14:creationId xmlns:p14="http://schemas.microsoft.com/office/powerpoint/2010/main" val="2179471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AEEF01-7B90-4E2D-88E2-FA8B6315C841}" type="datetimeFigureOut">
              <a:rPr lang="en-IN" smtClean="0"/>
              <a:t>03-12-2023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C45E9C-7A9F-49E7-AEB2-AE601179F69E}" type="slidenum">
              <a:rPr lang="en-IN" smtClean="0"/>
              <a:t>‹#›</a:t>
            </a:fld>
            <a:endParaRPr lang="en-IN" dirty="0"/>
          </a:p>
        </p:txBody>
      </p:sp>
    </p:spTree>
    <p:extLst>
      <p:ext uri="{BB962C8B-B14F-4D97-AF65-F5344CB8AC3E}">
        <p14:creationId xmlns:p14="http://schemas.microsoft.com/office/powerpoint/2010/main" val="4262929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AEEF01-7B90-4E2D-88E2-FA8B6315C841}" type="datetimeFigureOut">
              <a:rPr lang="en-IN" smtClean="0"/>
              <a:t>03-12-2023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3C45E9C-7A9F-49E7-AEB2-AE601179F69E}" type="slidenum">
              <a:rPr lang="en-IN" smtClean="0"/>
              <a:t>‹#›</a:t>
            </a:fld>
            <a:endParaRPr lang="en-IN" dirty="0"/>
          </a:p>
        </p:txBody>
      </p:sp>
    </p:spTree>
    <p:extLst>
      <p:ext uri="{BB962C8B-B14F-4D97-AF65-F5344CB8AC3E}">
        <p14:creationId xmlns:p14="http://schemas.microsoft.com/office/powerpoint/2010/main" val="810587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AEEF01-7B90-4E2D-88E2-FA8B6315C841}" type="datetimeFigureOut">
              <a:rPr lang="en-IN" smtClean="0"/>
              <a:t>03-12-2023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3C45E9C-7A9F-49E7-AEB2-AE601179F69E}" type="slidenum">
              <a:rPr lang="en-IN" smtClean="0"/>
              <a:t>‹#›</a:t>
            </a:fld>
            <a:endParaRPr lang="en-IN" dirty="0"/>
          </a:p>
        </p:txBody>
      </p:sp>
    </p:spTree>
    <p:extLst>
      <p:ext uri="{BB962C8B-B14F-4D97-AF65-F5344CB8AC3E}">
        <p14:creationId xmlns:p14="http://schemas.microsoft.com/office/powerpoint/2010/main" val="629617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AEEF01-7B90-4E2D-88E2-FA8B6315C841}" type="datetimeFigureOut">
              <a:rPr lang="en-IN" smtClean="0"/>
              <a:t>03-12-2023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3C45E9C-7A9F-49E7-AEB2-AE601179F69E}" type="slidenum">
              <a:rPr lang="en-IN" smtClean="0"/>
              <a:t>‹#›</a:t>
            </a:fld>
            <a:endParaRPr lang="en-IN" dirty="0"/>
          </a:p>
        </p:txBody>
      </p:sp>
    </p:spTree>
    <p:extLst>
      <p:ext uri="{BB962C8B-B14F-4D97-AF65-F5344CB8AC3E}">
        <p14:creationId xmlns:p14="http://schemas.microsoft.com/office/powerpoint/2010/main" val="1184043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AEEF01-7B90-4E2D-88E2-FA8B6315C841}" type="datetimeFigureOut">
              <a:rPr lang="en-IN" smtClean="0"/>
              <a:t>03-12-2023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3C45E9C-7A9F-49E7-AEB2-AE601179F69E}" type="slidenum">
              <a:rPr lang="en-IN" smtClean="0"/>
              <a:t>‹#›</a:t>
            </a:fld>
            <a:endParaRPr lang="en-IN" dirty="0"/>
          </a:p>
        </p:txBody>
      </p:sp>
    </p:spTree>
    <p:extLst>
      <p:ext uri="{BB962C8B-B14F-4D97-AF65-F5344CB8AC3E}">
        <p14:creationId xmlns:p14="http://schemas.microsoft.com/office/powerpoint/2010/main" val="302932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AEEF01-7B90-4E2D-88E2-FA8B6315C841}" type="datetimeFigureOut">
              <a:rPr lang="en-IN" smtClean="0"/>
              <a:t>03-12-2023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3C45E9C-7A9F-49E7-AEB2-AE601179F69E}" type="slidenum">
              <a:rPr lang="en-IN" smtClean="0"/>
              <a:t>‹#›</a:t>
            </a:fld>
            <a:endParaRPr lang="en-IN" dirty="0"/>
          </a:p>
        </p:txBody>
      </p:sp>
    </p:spTree>
    <p:extLst>
      <p:ext uri="{BB962C8B-B14F-4D97-AF65-F5344CB8AC3E}">
        <p14:creationId xmlns:p14="http://schemas.microsoft.com/office/powerpoint/2010/main" val="3344862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A1AEEF01-7B90-4E2D-88E2-FA8B6315C841}" type="datetimeFigureOut">
              <a:rPr lang="en-IN" smtClean="0"/>
              <a:t>03-12-2023</a:t>
            </a:fld>
            <a:endParaRPr lang="en-IN" dirty="0"/>
          </a:p>
        </p:txBody>
      </p:sp>
      <p:sp>
        <p:nvSpPr>
          <p:cNvPr id="6" name="Footer Placeholder 5"/>
          <p:cNvSpPr>
            <a:spLocks noGrp="1"/>
          </p:cNvSpPr>
          <p:nvPr>
            <p:ph type="ftr" sz="quarter" idx="11"/>
          </p:nvPr>
        </p:nvSpPr>
        <p:spPr>
          <a:xfrm>
            <a:off x="590396" y="6041362"/>
            <a:ext cx="3295413" cy="365125"/>
          </a:xfrm>
        </p:spPr>
        <p:txBody>
          <a:bodyPr/>
          <a:lstStyle/>
          <a:p>
            <a:endParaRPr lang="en-IN" dirty="0"/>
          </a:p>
        </p:txBody>
      </p:sp>
      <p:sp>
        <p:nvSpPr>
          <p:cNvPr id="7" name="Slide Number Placeholder 6"/>
          <p:cNvSpPr>
            <a:spLocks noGrp="1"/>
          </p:cNvSpPr>
          <p:nvPr>
            <p:ph type="sldNum" sz="quarter" idx="12"/>
          </p:nvPr>
        </p:nvSpPr>
        <p:spPr>
          <a:xfrm>
            <a:off x="4862689" y="5915888"/>
            <a:ext cx="1062155" cy="490599"/>
          </a:xfrm>
        </p:spPr>
        <p:txBody>
          <a:bodyPr/>
          <a:lstStyle/>
          <a:p>
            <a:fld id="{E3C45E9C-7A9F-49E7-AEB2-AE601179F69E}" type="slidenum">
              <a:rPr lang="en-IN" smtClean="0"/>
              <a:t>‹#›</a:t>
            </a:fld>
            <a:endParaRPr lang="en-IN" dirty="0"/>
          </a:p>
        </p:txBody>
      </p:sp>
    </p:spTree>
    <p:extLst>
      <p:ext uri="{BB962C8B-B14F-4D97-AF65-F5344CB8AC3E}">
        <p14:creationId xmlns:p14="http://schemas.microsoft.com/office/powerpoint/2010/main" val="637011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1AEEF01-7B90-4E2D-88E2-FA8B6315C841}" type="datetimeFigureOut">
              <a:rPr lang="en-IN" smtClean="0"/>
              <a:t>03-12-2023</a:t>
            </a:fld>
            <a:endParaRPr lang="en-IN"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3C45E9C-7A9F-49E7-AEB2-AE601179F69E}" type="slidenum">
              <a:rPr lang="en-IN" smtClean="0"/>
              <a:t>‹#›</a:t>
            </a:fld>
            <a:endParaRPr lang="en-IN" dirty="0"/>
          </a:p>
        </p:txBody>
      </p:sp>
    </p:spTree>
    <p:extLst>
      <p:ext uri="{BB962C8B-B14F-4D97-AF65-F5344CB8AC3E}">
        <p14:creationId xmlns:p14="http://schemas.microsoft.com/office/powerpoint/2010/main" val="136380760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9.emf"/><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google.com/spreadsheets/d/1NCWjyTJpdIPWxQGJXZa1StE8CuVBjeOA/edit?usp=sharing&amp;ouid=111803689002841526598&amp;rtpof=true&amp;sd=tru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6.png"/><Relationship Id="rId7" Type="http://schemas.openxmlformats.org/officeDocument/2006/relationships/diagramQuickStyle" Target="../diagrams/quickStyle3.xml"/><Relationship Id="rId2" Type="http://schemas.openxmlformats.org/officeDocument/2006/relationships/image" Target="../media/image5.emf"/><Relationship Id="rId1" Type="http://schemas.openxmlformats.org/officeDocument/2006/relationships/slideLayout" Target="../slideLayouts/slideLayout7.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chart" Target="../charts/chart1.xml"/><Relationship Id="rId9" Type="http://schemas.microsoft.com/office/2007/relationships/diagramDrawing" Target="../diagrams/drawing3.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chart" Target="../charts/chart2.xml"/><Relationship Id="rId7" Type="http://schemas.openxmlformats.org/officeDocument/2006/relationships/diagramColors" Target="../diagrams/colors4.xml"/><Relationship Id="rId2" Type="http://schemas.openxmlformats.org/officeDocument/2006/relationships/image" Target="../media/image7.emf"/><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chart" Target="../charts/chart3.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739710-D590-189C-39EF-9FED1ED9DDCB}"/>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ln w="88900" cap="sq" cmpd="thickThin">
            <a:solidFill>
              <a:srgbClr val="000000"/>
            </a:solidFill>
            <a:prstDash val="solid"/>
            <a:miter lim="800000"/>
          </a:ln>
          <a:effectLst>
            <a:innerShdw blurRad="76200">
              <a:srgbClr val="000000"/>
            </a:innerShdw>
            <a:reflection blurRad="6350" stA="50000" endA="300" endPos="55000" dir="5400000" sy="-100000" algn="bl" rotWithShape="0"/>
          </a:effectLst>
        </p:spPr>
      </p:pic>
      <p:sp>
        <p:nvSpPr>
          <p:cNvPr id="6" name="Title 5">
            <a:extLst>
              <a:ext uri="{FF2B5EF4-FFF2-40B4-BE49-F238E27FC236}">
                <a16:creationId xmlns:a16="http://schemas.microsoft.com/office/drawing/2014/main" id="{580902ED-1DA3-587B-5024-B2CCC46D22BA}"/>
              </a:ext>
            </a:extLst>
          </p:cNvPr>
          <p:cNvSpPr>
            <a:spLocks noGrp="1"/>
          </p:cNvSpPr>
          <p:nvPr>
            <p:ph type="ctrTitle"/>
          </p:nvPr>
        </p:nvSpPr>
        <p:spPr/>
        <p:txBody>
          <a:bodyPr/>
          <a:lstStyle/>
          <a:p>
            <a:pPr algn="ctr"/>
            <a:r>
              <a:rPr lang="en-IN" u="sng" dirty="0">
                <a:solidFill>
                  <a:schemeClr val="tx1"/>
                </a:solidFill>
              </a:rPr>
              <a:t>IMDB Movie Analysis</a:t>
            </a:r>
          </a:p>
        </p:txBody>
      </p:sp>
      <p:sp>
        <p:nvSpPr>
          <p:cNvPr id="7" name="Subtitle 6">
            <a:extLst>
              <a:ext uri="{FF2B5EF4-FFF2-40B4-BE49-F238E27FC236}">
                <a16:creationId xmlns:a16="http://schemas.microsoft.com/office/drawing/2014/main" id="{57249F19-1182-9088-DBC9-6D8ED6AB4E58}"/>
              </a:ext>
            </a:extLst>
          </p:cNvPr>
          <p:cNvSpPr>
            <a:spLocks noGrp="1"/>
          </p:cNvSpPr>
          <p:nvPr>
            <p:ph type="subTitle" idx="1"/>
          </p:nvPr>
        </p:nvSpPr>
        <p:spPr/>
        <p:txBody>
          <a:bodyPr>
            <a:normAutofit fontScale="92500"/>
          </a:bodyPr>
          <a:lstStyle/>
          <a:p>
            <a:r>
              <a:rPr lang="en-IN" b="1" dirty="0"/>
              <a:t>																	- Sheevam Chakraborty</a:t>
            </a:r>
          </a:p>
        </p:txBody>
      </p:sp>
    </p:spTree>
    <p:extLst>
      <p:ext uri="{BB962C8B-B14F-4D97-AF65-F5344CB8AC3E}">
        <p14:creationId xmlns:p14="http://schemas.microsoft.com/office/powerpoint/2010/main" val="2364154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B457E8-2D70-9EB5-1FC4-95A55DAF9090}"/>
              </a:ext>
            </a:extLst>
          </p:cNvPr>
          <p:cNvSpPr txBox="1"/>
          <p:nvPr/>
        </p:nvSpPr>
        <p:spPr>
          <a:xfrm>
            <a:off x="585496" y="517764"/>
            <a:ext cx="4760944" cy="1600438"/>
          </a:xfrm>
          <a:prstGeom prst="rect">
            <a:avLst/>
          </a:prstGeom>
          <a:noFill/>
        </p:spPr>
        <p:txBody>
          <a:bodyPr wrap="square">
            <a:spAutoFit/>
          </a:bodyPr>
          <a:lstStyle/>
          <a:p>
            <a:r>
              <a:rPr lang="en-IN" sz="1600" dirty="0">
                <a:latin typeface="Calibri" panose="020F0502020204030204" pitchFamily="34" charset="0"/>
                <a:cs typeface="Calibri" panose="020F0502020204030204" pitchFamily="34" charset="0"/>
              </a:rPr>
              <a:t>E. Budget Analysis: Explore the relationship between movie budgets and their financial success.</a:t>
            </a:r>
          </a:p>
          <a:p>
            <a:endParaRPr lang="en-IN" dirty="0"/>
          </a:p>
          <a:p>
            <a:r>
              <a:rPr lang="en-IN" sz="1600" dirty="0">
                <a:latin typeface="Calibri" panose="020F0502020204030204" pitchFamily="34" charset="0"/>
                <a:cs typeface="Calibri" panose="020F0502020204030204" pitchFamily="34" charset="0"/>
              </a:rPr>
              <a:t>Task: Analyse the correlation between movie budgets and gross earnings, and identify the movies with the highest profit margin.</a:t>
            </a:r>
          </a:p>
        </p:txBody>
      </p:sp>
      <p:sp>
        <p:nvSpPr>
          <p:cNvPr id="6" name="TextBox 5">
            <a:extLst>
              <a:ext uri="{FF2B5EF4-FFF2-40B4-BE49-F238E27FC236}">
                <a16:creationId xmlns:a16="http://schemas.microsoft.com/office/drawing/2014/main" id="{FEF5E5A4-9255-AA74-2E18-E314422DCF99}"/>
              </a:ext>
            </a:extLst>
          </p:cNvPr>
          <p:cNvSpPr txBox="1"/>
          <p:nvPr/>
        </p:nvSpPr>
        <p:spPr>
          <a:xfrm>
            <a:off x="524325" y="2890492"/>
            <a:ext cx="4883285" cy="369332"/>
          </a:xfrm>
          <a:prstGeom prst="rect">
            <a:avLst/>
          </a:prstGeom>
          <a:noFill/>
        </p:spPr>
        <p:txBody>
          <a:bodyPr wrap="square" rtlCol="0">
            <a:spAutoFit/>
          </a:bodyPr>
          <a:lstStyle/>
          <a:p>
            <a:pPr algn="ctr"/>
            <a:r>
              <a:rPr lang="en-IN" dirty="0">
                <a:latin typeface="Calibri" panose="020F0502020204030204" pitchFamily="34" charset="0"/>
                <a:cs typeface="Calibri" panose="020F0502020204030204" pitchFamily="34" charset="0"/>
              </a:rPr>
              <a:t>TOP 10 most profitable movies</a:t>
            </a:r>
          </a:p>
        </p:txBody>
      </p:sp>
      <p:pic>
        <p:nvPicPr>
          <p:cNvPr id="8" name="Picture 7">
            <a:extLst>
              <a:ext uri="{FF2B5EF4-FFF2-40B4-BE49-F238E27FC236}">
                <a16:creationId xmlns:a16="http://schemas.microsoft.com/office/drawing/2014/main" id="{A2DFDE3D-0415-D3B4-A0E0-CAA7593BD50E}"/>
              </a:ext>
            </a:extLst>
          </p:cNvPr>
          <p:cNvPicPr>
            <a:picLocks noChangeAspect="1"/>
          </p:cNvPicPr>
          <p:nvPr/>
        </p:nvPicPr>
        <p:blipFill>
          <a:blip r:embed="rId2"/>
          <a:stretch>
            <a:fillRect/>
          </a:stretch>
        </p:blipFill>
        <p:spPr>
          <a:xfrm>
            <a:off x="585496" y="3429000"/>
            <a:ext cx="4565002" cy="2801573"/>
          </a:xfrm>
          <a:prstGeom prst="rect">
            <a:avLst/>
          </a:prstGeom>
        </p:spPr>
      </p:pic>
      <p:graphicFrame>
        <p:nvGraphicFramePr>
          <p:cNvPr id="13" name="Diagram 12">
            <a:extLst>
              <a:ext uri="{FF2B5EF4-FFF2-40B4-BE49-F238E27FC236}">
                <a16:creationId xmlns:a16="http://schemas.microsoft.com/office/drawing/2014/main" id="{CAACCB70-A65F-BF2A-70FD-90D13FFF9684}"/>
              </a:ext>
            </a:extLst>
          </p:cNvPr>
          <p:cNvGraphicFramePr/>
          <p:nvPr>
            <p:extLst>
              <p:ext uri="{D42A27DB-BD31-4B8C-83A1-F6EECF244321}">
                <p14:modId xmlns:p14="http://schemas.microsoft.com/office/powerpoint/2010/main" val="996022400"/>
              </p:ext>
            </p:extLst>
          </p:nvPr>
        </p:nvGraphicFramePr>
        <p:xfrm>
          <a:off x="6232335" y="4306325"/>
          <a:ext cx="4926564" cy="2174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Picture 14">
            <a:extLst>
              <a:ext uri="{FF2B5EF4-FFF2-40B4-BE49-F238E27FC236}">
                <a16:creationId xmlns:a16="http://schemas.microsoft.com/office/drawing/2014/main" id="{C1E15C4E-3438-C269-3243-E2D650770D91}"/>
              </a:ext>
            </a:extLst>
          </p:cNvPr>
          <p:cNvPicPr>
            <a:picLocks noChangeAspect="1"/>
          </p:cNvPicPr>
          <p:nvPr/>
        </p:nvPicPr>
        <p:blipFill>
          <a:blip r:embed="rId8"/>
          <a:stretch>
            <a:fillRect/>
          </a:stretch>
        </p:blipFill>
        <p:spPr>
          <a:xfrm>
            <a:off x="5723560" y="377643"/>
            <a:ext cx="5944115" cy="3481118"/>
          </a:xfrm>
          <a:prstGeom prst="rect">
            <a:avLst/>
          </a:prstGeom>
        </p:spPr>
      </p:pic>
    </p:spTree>
    <p:extLst>
      <p:ext uri="{BB962C8B-B14F-4D97-AF65-F5344CB8AC3E}">
        <p14:creationId xmlns:p14="http://schemas.microsoft.com/office/powerpoint/2010/main" val="71150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4665-26A4-E8F6-6970-15B3361E4514}"/>
              </a:ext>
            </a:extLst>
          </p:cNvPr>
          <p:cNvSpPr>
            <a:spLocks noGrp="1"/>
          </p:cNvSpPr>
          <p:nvPr>
            <p:ph type="title"/>
          </p:nvPr>
        </p:nvSpPr>
        <p:spPr/>
        <p:txBody>
          <a:bodyPr/>
          <a:lstStyle/>
          <a:p>
            <a:pPr algn="ctr"/>
            <a:r>
              <a:rPr lang="en-IN" dirty="0"/>
              <a:t>Inference</a:t>
            </a:r>
          </a:p>
        </p:txBody>
      </p:sp>
      <p:sp>
        <p:nvSpPr>
          <p:cNvPr id="3" name="Content Placeholder 2">
            <a:extLst>
              <a:ext uri="{FF2B5EF4-FFF2-40B4-BE49-F238E27FC236}">
                <a16:creationId xmlns:a16="http://schemas.microsoft.com/office/drawing/2014/main" id="{69D1F9DE-9A66-719A-A11C-A16A2E6F79CF}"/>
              </a:ext>
            </a:extLst>
          </p:cNvPr>
          <p:cNvSpPr>
            <a:spLocks noGrp="1"/>
          </p:cNvSpPr>
          <p:nvPr>
            <p:ph idx="1"/>
          </p:nvPr>
        </p:nvSpPr>
        <p:spPr>
          <a:xfrm>
            <a:off x="827424" y="2576850"/>
            <a:ext cx="10554574" cy="3636511"/>
          </a:xfrm>
        </p:spPr>
        <p:txBody>
          <a:bodyPr/>
          <a:lstStyle/>
          <a:p>
            <a:r>
              <a:rPr lang="en-IN" dirty="0">
                <a:latin typeface="Calibri" panose="020F0502020204030204" pitchFamily="34" charset="0"/>
                <a:cs typeface="Calibri" panose="020F0502020204030204" pitchFamily="34" charset="0"/>
              </a:rPr>
              <a:t>Movies in Comedy, Drama, Crime/Thriller receive the highest scores from viewers</a:t>
            </a:r>
          </a:p>
          <a:p>
            <a:r>
              <a:rPr lang="en-IN" dirty="0">
                <a:latin typeface="Calibri" panose="020F0502020204030204" pitchFamily="34" charset="0"/>
                <a:cs typeface="Calibri" panose="020F0502020204030204" pitchFamily="34" charset="0"/>
              </a:rPr>
              <a:t>Majority of viewers would like to watch movies within the 110 – 140 minutes duration</a:t>
            </a:r>
          </a:p>
          <a:p>
            <a:r>
              <a:rPr lang="en-IN" dirty="0">
                <a:latin typeface="Calibri" panose="020F0502020204030204" pitchFamily="34" charset="0"/>
                <a:cs typeface="Calibri" panose="020F0502020204030204" pitchFamily="34" charset="0"/>
              </a:rPr>
              <a:t>Foreign language movies have a higher chance to attract viewers nowadays with the advent of OTTs</a:t>
            </a:r>
          </a:p>
          <a:p>
            <a:r>
              <a:rPr lang="en-IN" dirty="0">
                <a:latin typeface="Calibri" panose="020F0502020204030204" pitchFamily="34" charset="0"/>
                <a:cs typeface="Calibri" panose="020F0502020204030204" pitchFamily="34" charset="0"/>
              </a:rPr>
              <a:t>When it comes to directors, actors viewers still have their favourites and prefer to watch a movie more if they are a part of it</a:t>
            </a:r>
          </a:p>
          <a:p>
            <a:r>
              <a:rPr lang="en-IN" dirty="0">
                <a:latin typeface="Calibri" panose="020F0502020204030204" pitchFamily="34" charset="0"/>
                <a:cs typeface="Calibri" panose="020F0502020204030204" pitchFamily="34" charset="0"/>
              </a:rPr>
              <a:t>There is a small but positive relation between movie budgets and gross earnings. A movie with great CGI and VFX definitely has huge popularity but at the end of the day if the plot fails, that wouldn’t work out. So, there’s definitely a market for good storylines and intriguing plots amongst viewers even today as always.</a:t>
            </a:r>
          </a:p>
          <a:p>
            <a:endParaRPr lang="en-IN" dirty="0"/>
          </a:p>
          <a:p>
            <a:endParaRPr lang="en-IN" dirty="0"/>
          </a:p>
        </p:txBody>
      </p:sp>
    </p:spTree>
    <p:extLst>
      <p:ext uri="{BB962C8B-B14F-4D97-AF65-F5344CB8AC3E}">
        <p14:creationId xmlns:p14="http://schemas.microsoft.com/office/powerpoint/2010/main" val="3032237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FE98-2D61-843B-B2A8-C243D6F2F12D}"/>
              </a:ext>
            </a:extLst>
          </p:cNvPr>
          <p:cNvSpPr>
            <a:spLocks noGrp="1"/>
          </p:cNvSpPr>
          <p:nvPr>
            <p:ph type="title"/>
          </p:nvPr>
        </p:nvSpPr>
        <p:spPr/>
        <p:txBody>
          <a:bodyPr/>
          <a:lstStyle/>
          <a:p>
            <a:pPr algn="ctr"/>
            <a:r>
              <a:rPr lang="en-IN" dirty="0"/>
              <a:t>Reference</a:t>
            </a:r>
          </a:p>
        </p:txBody>
      </p:sp>
      <p:sp>
        <p:nvSpPr>
          <p:cNvPr id="3" name="Content Placeholder 2">
            <a:extLst>
              <a:ext uri="{FF2B5EF4-FFF2-40B4-BE49-F238E27FC236}">
                <a16:creationId xmlns:a16="http://schemas.microsoft.com/office/drawing/2014/main" id="{E063983C-14A5-485F-A377-616FA754C227}"/>
              </a:ext>
            </a:extLst>
          </p:cNvPr>
          <p:cNvSpPr>
            <a:spLocks noGrp="1"/>
          </p:cNvSpPr>
          <p:nvPr>
            <p:ph idx="1"/>
          </p:nvPr>
        </p:nvSpPr>
        <p:spPr/>
        <p:txBody>
          <a:bodyPr/>
          <a:lstStyle/>
          <a:p>
            <a:r>
              <a:rPr lang="en-IN" dirty="0">
                <a:hlinkClick r:id="rId2"/>
              </a:rPr>
              <a:t>Excel Workbook</a:t>
            </a:r>
            <a:endParaRPr lang="en-IN" dirty="0"/>
          </a:p>
        </p:txBody>
      </p:sp>
    </p:spTree>
    <p:extLst>
      <p:ext uri="{BB962C8B-B14F-4D97-AF65-F5344CB8AC3E}">
        <p14:creationId xmlns:p14="http://schemas.microsoft.com/office/powerpoint/2010/main" val="788854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6E769C-3267-CADF-E12C-EBC9FB8315A1}"/>
              </a:ext>
            </a:extLst>
          </p:cNvPr>
          <p:cNvSpPr>
            <a:spLocks noGrp="1"/>
          </p:cNvSpPr>
          <p:nvPr>
            <p:ph type="ctrTitle"/>
          </p:nvPr>
        </p:nvSpPr>
        <p:spPr/>
        <p:txBody>
          <a:bodyPr/>
          <a:lstStyle/>
          <a:p>
            <a:pPr algn="ctr"/>
            <a:r>
              <a:rPr lang="en-IN" dirty="0"/>
              <a:t>Thank You!</a:t>
            </a:r>
          </a:p>
        </p:txBody>
      </p:sp>
      <p:sp>
        <p:nvSpPr>
          <p:cNvPr id="5" name="Subtitle 4">
            <a:extLst>
              <a:ext uri="{FF2B5EF4-FFF2-40B4-BE49-F238E27FC236}">
                <a16:creationId xmlns:a16="http://schemas.microsoft.com/office/drawing/2014/main" id="{4CC77E22-B40A-7817-34C4-79E5CB471799}"/>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226153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F7C04-38E7-38EE-3880-D216C75C9A3C}"/>
              </a:ext>
            </a:extLst>
          </p:cNvPr>
          <p:cNvSpPr>
            <a:spLocks noGrp="1"/>
          </p:cNvSpPr>
          <p:nvPr>
            <p:ph type="title"/>
          </p:nvPr>
        </p:nvSpPr>
        <p:spPr/>
        <p:txBody>
          <a:bodyPr/>
          <a:lstStyle/>
          <a:p>
            <a:pPr algn="ctr"/>
            <a:r>
              <a:rPr lang="en-IN" dirty="0"/>
              <a:t>Objective</a:t>
            </a:r>
          </a:p>
        </p:txBody>
      </p:sp>
      <p:sp>
        <p:nvSpPr>
          <p:cNvPr id="5" name="TextBox 4">
            <a:extLst>
              <a:ext uri="{FF2B5EF4-FFF2-40B4-BE49-F238E27FC236}">
                <a16:creationId xmlns:a16="http://schemas.microsoft.com/office/drawing/2014/main" id="{F4BC1F1E-498F-6BDA-8A47-21C8740206B1}"/>
              </a:ext>
            </a:extLst>
          </p:cNvPr>
          <p:cNvSpPr txBox="1"/>
          <p:nvPr/>
        </p:nvSpPr>
        <p:spPr>
          <a:xfrm>
            <a:off x="2049625" y="2690336"/>
            <a:ext cx="8092750" cy="1477328"/>
          </a:xfrm>
          <a:prstGeom prst="rect">
            <a:avLst/>
          </a:prstGeom>
          <a:noFill/>
        </p:spPr>
        <p:txBody>
          <a:bodyPr wrap="square">
            <a:spAutoFit/>
          </a:bodyPr>
          <a:lstStyle/>
          <a:p>
            <a:r>
              <a:rPr lang="en-IN" dirty="0">
                <a:latin typeface="Calibri" panose="020F0502020204030204" pitchFamily="34" charset="0"/>
                <a:cs typeface="Calibri" panose="020F0502020204030204" pitchFamily="34" charset="0"/>
              </a:rPr>
              <a:t>The aim is to examine the IMDB Movies dataset in order to pinpoint important elements that contribute to a film's success, which is determined by its high IMDB rating. The goal of this study is to give investors, producers, and directors of motion pictures insightful information that will enable them to make better decisions and increase the probability that their next projects will succeed.</a:t>
            </a:r>
          </a:p>
        </p:txBody>
      </p:sp>
    </p:spTree>
    <p:extLst>
      <p:ext uri="{BB962C8B-B14F-4D97-AF65-F5344CB8AC3E}">
        <p14:creationId xmlns:p14="http://schemas.microsoft.com/office/powerpoint/2010/main" val="2676808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4D097-D248-5B5C-9429-DFB03DD00EAB}"/>
              </a:ext>
            </a:extLst>
          </p:cNvPr>
          <p:cNvSpPr>
            <a:spLocks noGrp="1"/>
          </p:cNvSpPr>
          <p:nvPr>
            <p:ph type="title"/>
          </p:nvPr>
        </p:nvSpPr>
        <p:spPr/>
        <p:txBody>
          <a:bodyPr/>
          <a:lstStyle/>
          <a:p>
            <a:pPr algn="ctr"/>
            <a:r>
              <a:rPr lang="en-IN" dirty="0"/>
              <a:t>Approach and Tech Stack</a:t>
            </a:r>
          </a:p>
        </p:txBody>
      </p:sp>
      <p:sp>
        <p:nvSpPr>
          <p:cNvPr id="5" name="TextBox 4">
            <a:extLst>
              <a:ext uri="{FF2B5EF4-FFF2-40B4-BE49-F238E27FC236}">
                <a16:creationId xmlns:a16="http://schemas.microsoft.com/office/drawing/2014/main" id="{27981D15-30B1-624E-E5BF-4F782185A8EC}"/>
              </a:ext>
            </a:extLst>
          </p:cNvPr>
          <p:cNvSpPr txBox="1"/>
          <p:nvPr/>
        </p:nvSpPr>
        <p:spPr>
          <a:xfrm>
            <a:off x="810000" y="2270775"/>
            <a:ext cx="10571998" cy="4031873"/>
          </a:xfrm>
          <a:prstGeom prst="rect">
            <a:avLst/>
          </a:prstGeom>
          <a:noFill/>
        </p:spPr>
        <p:txBody>
          <a:bodyPr wrap="square">
            <a:spAutoFit/>
          </a:bodyPr>
          <a:lstStyle/>
          <a:p>
            <a:r>
              <a:rPr lang="en-IN" sz="1600" dirty="0">
                <a:latin typeface="Calibri" panose="020F0502020204030204" pitchFamily="34" charset="0"/>
                <a:cs typeface="Calibri" panose="020F0502020204030204" pitchFamily="34" charset="0"/>
              </a:rPr>
              <a:t>1. Data Exploration: Open Excel and import the IMDB Movies dataset. Analyse exploratory data to determine how important variables like cast, budgets, genres, and ratings are distributed.</a:t>
            </a:r>
          </a:p>
          <a:p>
            <a:endParaRPr lang="en-IN" sz="1600" dirty="0">
              <a:latin typeface="Calibri" panose="020F0502020204030204" pitchFamily="34" charset="0"/>
              <a:cs typeface="Calibri" panose="020F0502020204030204" pitchFamily="34" charset="0"/>
            </a:endParaRPr>
          </a:p>
          <a:p>
            <a:r>
              <a:rPr lang="en-IN" sz="1600" dirty="0">
                <a:latin typeface="Calibri" panose="020F0502020204030204" pitchFamily="34" charset="0"/>
                <a:cs typeface="Calibri" panose="020F0502020204030204" pitchFamily="34" charset="0"/>
              </a:rPr>
              <a:t>2. Excel functions for descriptive statistics: Use Excel functions to get descriptive statistics for pertinent variables. Find outliers, KPI and correlations that could affect the box office performance of a film.</a:t>
            </a:r>
          </a:p>
          <a:p>
            <a:endParaRPr lang="en-IN" sz="1600" dirty="0">
              <a:latin typeface="Calibri" panose="020F0502020204030204" pitchFamily="34" charset="0"/>
              <a:cs typeface="Calibri" panose="020F0502020204030204" pitchFamily="34" charset="0"/>
            </a:endParaRPr>
          </a:p>
          <a:p>
            <a:r>
              <a:rPr lang="en-IN" sz="1600" dirty="0">
                <a:latin typeface="Calibri" panose="020F0502020204030204" pitchFamily="34" charset="0"/>
                <a:cs typeface="Calibri" panose="020F0502020204030204" pitchFamily="34" charset="0"/>
              </a:rPr>
              <a:t>3. Correlation Analysis: Find correlations between IMDB ratings and variables such as cast members, budget, and genre. Use Excel's basic statistical tests to find associations that are statistically significant.</a:t>
            </a:r>
          </a:p>
          <a:p>
            <a:endParaRPr lang="en-IN" sz="1600" dirty="0">
              <a:latin typeface="Calibri" panose="020F0502020204030204" pitchFamily="34" charset="0"/>
              <a:cs typeface="Calibri" panose="020F0502020204030204" pitchFamily="34" charset="0"/>
            </a:endParaRPr>
          </a:p>
          <a:p>
            <a:r>
              <a:rPr lang="en-IN" sz="1600" dirty="0">
                <a:latin typeface="Calibri" panose="020F0502020204030204" pitchFamily="34" charset="0"/>
                <a:cs typeface="Calibri" panose="020F0502020204030204" pitchFamily="34" charset="0"/>
              </a:rPr>
              <a:t>4. Regression analysis: Model the association between influential factors and IMDB ratings with regression analysis. Determine the direction and strength of the relationships, offering insights into the elements that contribute to the success of the film.</a:t>
            </a:r>
          </a:p>
          <a:p>
            <a:endParaRPr lang="en-IN" sz="1600" dirty="0">
              <a:latin typeface="Calibri" panose="020F0502020204030204" pitchFamily="34" charset="0"/>
              <a:cs typeface="Calibri" panose="020F0502020204030204" pitchFamily="34" charset="0"/>
            </a:endParaRPr>
          </a:p>
          <a:p>
            <a:r>
              <a:rPr lang="en-IN" sz="1600" dirty="0">
                <a:latin typeface="Calibri" panose="020F0502020204030204" pitchFamily="34" charset="0"/>
                <a:cs typeface="Calibri" panose="020F0502020204030204" pitchFamily="34" charset="0"/>
              </a:rPr>
              <a:t>5. </a:t>
            </a:r>
            <a:r>
              <a:rPr lang="en-US" sz="1600" dirty="0">
                <a:latin typeface="Calibri" panose="020F0502020204030204" pitchFamily="34" charset="0"/>
                <a:cs typeface="Calibri" panose="020F0502020204030204" pitchFamily="34" charset="0"/>
              </a:rPr>
              <a:t>Data Visualization and Presentation of Insights: To illustrate statistical findings, create visualizations like bar charts and scatter plots. Provide stakeholders in the film industry with actionable insights by summarizing and interpreting the statistical results.</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8563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0E6B6-48B7-ACBF-7F4E-59B42B6AFA72}"/>
              </a:ext>
            </a:extLst>
          </p:cNvPr>
          <p:cNvSpPr>
            <a:spLocks noGrp="1"/>
          </p:cNvSpPr>
          <p:nvPr>
            <p:ph type="title"/>
          </p:nvPr>
        </p:nvSpPr>
        <p:spPr/>
        <p:txBody>
          <a:bodyPr/>
          <a:lstStyle/>
          <a:p>
            <a:pPr algn="ctr"/>
            <a:r>
              <a:rPr lang="en-IN" dirty="0"/>
              <a:t>Five “WHY” Approach</a:t>
            </a:r>
          </a:p>
        </p:txBody>
      </p:sp>
      <p:sp>
        <p:nvSpPr>
          <p:cNvPr id="3" name="Content Placeholder 2">
            <a:extLst>
              <a:ext uri="{FF2B5EF4-FFF2-40B4-BE49-F238E27FC236}">
                <a16:creationId xmlns:a16="http://schemas.microsoft.com/office/drawing/2014/main" id="{D9A0E037-238A-278E-1E57-AA4E12BDED2D}"/>
              </a:ext>
            </a:extLst>
          </p:cNvPr>
          <p:cNvSpPr>
            <a:spLocks noGrp="1"/>
          </p:cNvSpPr>
          <p:nvPr>
            <p:ph idx="1"/>
          </p:nvPr>
        </p:nvSpPr>
        <p:spPr>
          <a:xfrm>
            <a:off x="2483861" y="2558189"/>
            <a:ext cx="7224276" cy="3636511"/>
          </a:xfrm>
        </p:spPr>
        <p:txBody>
          <a:bodyPr>
            <a:normAutofit fontScale="70000" lnSpcReduction="20000"/>
          </a:bodyPr>
          <a:lstStyle/>
          <a:p>
            <a:pPr marL="0" indent="0" algn="just">
              <a:buNone/>
            </a:pPr>
            <a:r>
              <a:rPr lang="en-IN" sz="2300" dirty="0">
                <a:latin typeface="Calibri" panose="020F0502020204030204" pitchFamily="34" charset="0"/>
                <a:cs typeface="Calibri" panose="020F0502020204030204" pitchFamily="34" charset="0"/>
              </a:rPr>
              <a:t>Q. Why does a movie get higher score/rating from viewers?</a:t>
            </a:r>
          </a:p>
          <a:p>
            <a:pPr algn="just">
              <a:buAutoNum type="alphaUcPeriod"/>
            </a:pPr>
            <a:r>
              <a:rPr lang="en-IN" sz="2300" dirty="0">
                <a:latin typeface="Calibri" panose="020F0502020204030204" pitchFamily="34" charset="0"/>
                <a:cs typeface="Calibri" panose="020F0502020204030204" pitchFamily="34" charset="0"/>
              </a:rPr>
              <a:t>They like the movie</a:t>
            </a:r>
          </a:p>
          <a:p>
            <a:pPr marL="0" indent="0" algn="just">
              <a:buNone/>
            </a:pPr>
            <a:r>
              <a:rPr lang="en-IN" sz="2300" dirty="0">
                <a:latin typeface="Calibri" panose="020F0502020204030204" pitchFamily="34" charset="0"/>
                <a:cs typeface="Calibri" panose="020F0502020204030204" pitchFamily="34" charset="0"/>
              </a:rPr>
              <a:t>Q. Why do they like the movie?</a:t>
            </a:r>
          </a:p>
          <a:p>
            <a:pPr algn="just">
              <a:buAutoNum type="alphaUcPeriod"/>
            </a:pPr>
            <a:r>
              <a:rPr lang="en-IN" sz="2300" dirty="0">
                <a:latin typeface="Calibri" panose="020F0502020204030204" pitchFamily="34" charset="0"/>
                <a:cs typeface="Calibri" panose="020F0502020204030204" pitchFamily="34" charset="0"/>
              </a:rPr>
              <a:t>It has a great storyline</a:t>
            </a:r>
          </a:p>
          <a:p>
            <a:pPr marL="0" indent="0" algn="just">
              <a:buNone/>
            </a:pPr>
            <a:r>
              <a:rPr lang="en-IN" sz="2300" dirty="0">
                <a:latin typeface="Calibri" panose="020F0502020204030204" pitchFamily="34" charset="0"/>
                <a:cs typeface="Calibri" panose="020F0502020204030204" pitchFamily="34" charset="0"/>
              </a:rPr>
              <a:t>Q. Why does it have a great storyline?</a:t>
            </a:r>
          </a:p>
          <a:p>
            <a:pPr algn="just">
              <a:buAutoNum type="alphaUcPeriod"/>
            </a:pPr>
            <a:r>
              <a:rPr lang="en-IN" sz="2300" dirty="0">
                <a:latin typeface="Calibri" panose="020F0502020204030204" pitchFamily="34" charset="0"/>
                <a:cs typeface="Calibri" panose="020F0502020204030204" pitchFamily="34" charset="0"/>
              </a:rPr>
              <a:t>It is written/directed by a top director</a:t>
            </a:r>
          </a:p>
          <a:p>
            <a:pPr marL="0" indent="0" algn="just">
              <a:buNone/>
            </a:pPr>
            <a:r>
              <a:rPr lang="en-IN" sz="2300" dirty="0">
                <a:latin typeface="Calibri" panose="020F0502020204030204" pitchFamily="34" charset="0"/>
                <a:cs typeface="Calibri" panose="020F0502020204030204" pitchFamily="34" charset="0"/>
              </a:rPr>
              <a:t>Q. Why is it directed by a top director?</a:t>
            </a:r>
          </a:p>
          <a:p>
            <a:pPr algn="just">
              <a:buAutoNum type="alphaUcPeriod"/>
            </a:pPr>
            <a:r>
              <a:rPr lang="en-IN" sz="2300" dirty="0">
                <a:latin typeface="Calibri" panose="020F0502020204030204" pitchFamily="34" charset="0"/>
                <a:cs typeface="Calibri" panose="020F0502020204030204" pitchFamily="34" charset="0"/>
              </a:rPr>
              <a:t>The movie had ample budget to bring in the best team</a:t>
            </a:r>
          </a:p>
          <a:p>
            <a:pPr marL="0" indent="0" algn="just">
              <a:buNone/>
            </a:pPr>
            <a:r>
              <a:rPr lang="en-IN" sz="2300" dirty="0">
                <a:latin typeface="Calibri" panose="020F0502020204030204" pitchFamily="34" charset="0"/>
                <a:cs typeface="Calibri" panose="020F0502020204030204" pitchFamily="34" charset="0"/>
              </a:rPr>
              <a:t>Q. Why does the best team have an impact on the viewers rating?</a:t>
            </a:r>
          </a:p>
          <a:p>
            <a:pPr algn="just">
              <a:buAutoNum type="alphaUcPeriod"/>
            </a:pPr>
            <a:r>
              <a:rPr lang="en-IN" sz="2300" dirty="0">
                <a:latin typeface="Calibri" panose="020F0502020204030204" pitchFamily="34" charset="0"/>
                <a:cs typeface="Calibri" panose="020F0502020204030204" pitchFamily="34" charset="0"/>
              </a:rPr>
              <a:t>Due to the chemistry between the team members the viewer gets to experience </a:t>
            </a:r>
          </a:p>
          <a:p>
            <a:pPr marL="0" indent="0" algn="just">
              <a:buNone/>
            </a:pPr>
            <a:r>
              <a:rPr lang="en-IN" sz="2300" dirty="0">
                <a:latin typeface="Calibri" panose="020F0502020204030204" pitchFamily="34" charset="0"/>
                <a:cs typeface="Calibri" panose="020F0502020204030204" pitchFamily="34" charset="0"/>
              </a:rPr>
              <a:t>        a masterpiece where it is no longer fiction but extremely close to reality.</a:t>
            </a:r>
          </a:p>
          <a:p>
            <a:pPr algn="just">
              <a:buAutoNum type="alphaUcPeriod"/>
            </a:pPr>
            <a:endParaRPr lang="en-IN" dirty="0"/>
          </a:p>
          <a:p>
            <a:pPr algn="just">
              <a:buFont typeface="Courier New" panose="02070309020205020404" pitchFamily="49" charset="0"/>
              <a:buChar char="o"/>
            </a:pPr>
            <a:endParaRPr lang="en-IN" dirty="0"/>
          </a:p>
        </p:txBody>
      </p:sp>
      <p:graphicFrame>
        <p:nvGraphicFramePr>
          <p:cNvPr id="4" name="Diagram 3">
            <a:extLst>
              <a:ext uri="{FF2B5EF4-FFF2-40B4-BE49-F238E27FC236}">
                <a16:creationId xmlns:a16="http://schemas.microsoft.com/office/drawing/2014/main" id="{12E82546-047A-8321-2997-24DB1305679C}"/>
              </a:ext>
            </a:extLst>
          </p:cNvPr>
          <p:cNvGraphicFramePr/>
          <p:nvPr>
            <p:extLst>
              <p:ext uri="{D42A27DB-BD31-4B8C-83A1-F6EECF244321}">
                <p14:modId xmlns:p14="http://schemas.microsoft.com/office/powerpoint/2010/main" val="3044389388"/>
              </p:ext>
            </p:extLst>
          </p:nvPr>
        </p:nvGraphicFramePr>
        <p:xfrm>
          <a:off x="184539" y="4197268"/>
          <a:ext cx="2437363" cy="1997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5731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39ADF-DB66-123B-3EC2-82CAACF9C086}"/>
              </a:ext>
            </a:extLst>
          </p:cNvPr>
          <p:cNvSpPr>
            <a:spLocks noGrp="1"/>
          </p:cNvSpPr>
          <p:nvPr>
            <p:ph type="title"/>
          </p:nvPr>
        </p:nvSpPr>
        <p:spPr>
          <a:xfrm>
            <a:off x="1310436" y="3124568"/>
            <a:ext cx="4382521" cy="608864"/>
          </a:xfrm>
        </p:spPr>
        <p:txBody>
          <a:bodyPr/>
          <a:lstStyle/>
          <a:p>
            <a:pPr algn="ctr"/>
            <a:r>
              <a:rPr lang="en-IN" dirty="0"/>
              <a:t>Insights</a:t>
            </a:r>
          </a:p>
        </p:txBody>
      </p:sp>
      <p:sp>
        <p:nvSpPr>
          <p:cNvPr id="3" name="Content Placeholder 2">
            <a:extLst>
              <a:ext uri="{FF2B5EF4-FFF2-40B4-BE49-F238E27FC236}">
                <a16:creationId xmlns:a16="http://schemas.microsoft.com/office/drawing/2014/main" id="{A26B6D40-8052-9B85-54AE-DA43BF971748}"/>
              </a:ext>
            </a:extLst>
          </p:cNvPr>
          <p:cNvSpPr>
            <a:spLocks noGrp="1"/>
          </p:cNvSpPr>
          <p:nvPr>
            <p:ph type="body" sz="quarter" idx="16"/>
          </p:nvPr>
        </p:nvSpPr>
        <p:spPr/>
        <p:txBody>
          <a:bodyPr/>
          <a:lstStyle/>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Let’s get started with the questions then</a:t>
            </a:r>
          </a:p>
          <a:p>
            <a:r>
              <a:rPr lang="en-IN" dirty="0">
                <a:latin typeface="Calibri" panose="020F0502020204030204" pitchFamily="34" charset="0"/>
                <a:cs typeface="Calibri" panose="020F0502020204030204" pitchFamily="34" charset="0"/>
              </a:rPr>
              <a:t>We have five objectives to work on this time</a:t>
            </a:r>
          </a:p>
        </p:txBody>
      </p:sp>
    </p:spTree>
    <p:extLst>
      <p:ext uri="{BB962C8B-B14F-4D97-AF65-F5344CB8AC3E}">
        <p14:creationId xmlns:p14="http://schemas.microsoft.com/office/powerpoint/2010/main" val="1224409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7DB92B-F305-4580-F609-813429DB9B41}"/>
              </a:ext>
            </a:extLst>
          </p:cNvPr>
          <p:cNvSpPr txBox="1"/>
          <p:nvPr/>
        </p:nvSpPr>
        <p:spPr>
          <a:xfrm>
            <a:off x="696686" y="444579"/>
            <a:ext cx="4742282" cy="1815882"/>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A. Movie Genre Analysis: Analyze the distribution of movie genres and their impact on the IMDB score.</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Task: Determine the most common genres of movies in the dataset. Then, for each genre, calculate descriptive statistics (mean, median, mode, range, variance, standard deviation) of the IMDB scores.</a:t>
            </a:r>
            <a:endParaRPr lang="en-IN" sz="16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A6DF473-A640-8F6B-D91A-5A1839C3458C}"/>
              </a:ext>
            </a:extLst>
          </p:cNvPr>
          <p:cNvSpPr txBox="1"/>
          <p:nvPr/>
        </p:nvSpPr>
        <p:spPr>
          <a:xfrm>
            <a:off x="1917713" y="2431656"/>
            <a:ext cx="2295330" cy="369332"/>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MOST common genres</a:t>
            </a:r>
          </a:p>
        </p:txBody>
      </p:sp>
      <p:pic>
        <p:nvPicPr>
          <p:cNvPr id="3" name="Picture 2">
            <a:extLst>
              <a:ext uri="{FF2B5EF4-FFF2-40B4-BE49-F238E27FC236}">
                <a16:creationId xmlns:a16="http://schemas.microsoft.com/office/drawing/2014/main" id="{414632C4-AFF1-2FBC-4278-FFBFE16D3C2C}"/>
              </a:ext>
            </a:extLst>
          </p:cNvPr>
          <p:cNvPicPr>
            <a:picLocks noChangeAspect="1"/>
          </p:cNvPicPr>
          <p:nvPr/>
        </p:nvPicPr>
        <p:blipFill>
          <a:blip r:embed="rId2"/>
          <a:stretch>
            <a:fillRect/>
          </a:stretch>
        </p:blipFill>
        <p:spPr>
          <a:xfrm>
            <a:off x="2164702" y="2972183"/>
            <a:ext cx="1801352" cy="3148698"/>
          </a:xfrm>
          <a:prstGeom prst="rect">
            <a:avLst/>
          </a:prstGeom>
        </p:spPr>
      </p:pic>
      <p:pic>
        <p:nvPicPr>
          <p:cNvPr id="6" name="Picture 5">
            <a:extLst>
              <a:ext uri="{FF2B5EF4-FFF2-40B4-BE49-F238E27FC236}">
                <a16:creationId xmlns:a16="http://schemas.microsoft.com/office/drawing/2014/main" id="{CB623A52-D02C-DE36-820C-D0A6D91FE2E5}"/>
              </a:ext>
            </a:extLst>
          </p:cNvPr>
          <p:cNvPicPr>
            <a:picLocks noChangeAspect="1"/>
          </p:cNvPicPr>
          <p:nvPr/>
        </p:nvPicPr>
        <p:blipFill>
          <a:blip r:embed="rId3"/>
          <a:stretch>
            <a:fillRect/>
          </a:stretch>
        </p:blipFill>
        <p:spPr>
          <a:xfrm>
            <a:off x="6096000" y="584538"/>
            <a:ext cx="5399314" cy="3542563"/>
          </a:xfrm>
          <a:prstGeom prst="rect">
            <a:avLst/>
          </a:prstGeom>
        </p:spPr>
      </p:pic>
      <p:graphicFrame>
        <p:nvGraphicFramePr>
          <p:cNvPr id="9" name="Diagram 8">
            <a:extLst>
              <a:ext uri="{FF2B5EF4-FFF2-40B4-BE49-F238E27FC236}">
                <a16:creationId xmlns:a16="http://schemas.microsoft.com/office/drawing/2014/main" id="{0D051655-7D0A-8B7A-6C83-10053BFF92C8}"/>
              </a:ext>
            </a:extLst>
          </p:cNvPr>
          <p:cNvGraphicFramePr/>
          <p:nvPr>
            <p:extLst>
              <p:ext uri="{D42A27DB-BD31-4B8C-83A1-F6EECF244321}">
                <p14:modId xmlns:p14="http://schemas.microsoft.com/office/powerpoint/2010/main" val="2229597678"/>
              </p:ext>
            </p:extLst>
          </p:nvPr>
        </p:nvGraphicFramePr>
        <p:xfrm>
          <a:off x="6331622" y="4378582"/>
          <a:ext cx="4926564" cy="21740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44224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28624B-1BBB-CA94-0542-95C77ED526E3}"/>
              </a:ext>
            </a:extLst>
          </p:cNvPr>
          <p:cNvSpPr txBox="1"/>
          <p:nvPr/>
        </p:nvSpPr>
        <p:spPr>
          <a:xfrm>
            <a:off x="529512" y="491231"/>
            <a:ext cx="4714291" cy="1569660"/>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B. Movie Duration Analysis: Analyze the distribution of movie durations and its impact on the IMDB score.</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Task: Analyze the distribution of movie durations and identify the relationship between movie duration and IMDB score.</a:t>
            </a:r>
            <a:endParaRPr lang="en-IN" sz="16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74BC8989-87A7-DB04-7611-CED5E9BB0AA9}"/>
              </a:ext>
            </a:extLst>
          </p:cNvPr>
          <p:cNvPicPr>
            <a:picLocks noChangeAspect="1"/>
          </p:cNvPicPr>
          <p:nvPr/>
        </p:nvPicPr>
        <p:blipFill>
          <a:blip r:embed="rId2"/>
          <a:stretch>
            <a:fillRect/>
          </a:stretch>
        </p:blipFill>
        <p:spPr>
          <a:xfrm>
            <a:off x="1402506" y="2140342"/>
            <a:ext cx="2968301" cy="2015683"/>
          </a:xfrm>
          <a:prstGeom prst="rect">
            <a:avLst/>
          </a:prstGeom>
        </p:spPr>
      </p:pic>
      <p:pic>
        <p:nvPicPr>
          <p:cNvPr id="11" name="Picture 10">
            <a:extLst>
              <a:ext uri="{FF2B5EF4-FFF2-40B4-BE49-F238E27FC236}">
                <a16:creationId xmlns:a16="http://schemas.microsoft.com/office/drawing/2014/main" id="{B266093E-AA17-EDBD-DC8B-D1BECB35D138}"/>
              </a:ext>
            </a:extLst>
          </p:cNvPr>
          <p:cNvPicPr>
            <a:picLocks noChangeAspect="1"/>
          </p:cNvPicPr>
          <p:nvPr/>
        </p:nvPicPr>
        <p:blipFill>
          <a:blip r:embed="rId3"/>
          <a:stretch>
            <a:fillRect/>
          </a:stretch>
        </p:blipFill>
        <p:spPr>
          <a:xfrm>
            <a:off x="6502483" y="491231"/>
            <a:ext cx="4804064" cy="3298222"/>
          </a:xfrm>
          <a:prstGeom prst="rect">
            <a:avLst/>
          </a:prstGeom>
        </p:spPr>
      </p:pic>
      <p:graphicFrame>
        <p:nvGraphicFramePr>
          <p:cNvPr id="12" name="Chart 11">
            <a:extLst>
              <a:ext uri="{FF2B5EF4-FFF2-40B4-BE49-F238E27FC236}">
                <a16:creationId xmlns:a16="http://schemas.microsoft.com/office/drawing/2014/main" id="{79A54796-B75E-63B5-E182-9C10A572687C}"/>
              </a:ext>
            </a:extLst>
          </p:cNvPr>
          <p:cNvGraphicFramePr>
            <a:graphicFrameLocks/>
          </p:cNvGraphicFramePr>
          <p:nvPr>
            <p:extLst>
              <p:ext uri="{D42A27DB-BD31-4B8C-83A1-F6EECF244321}">
                <p14:modId xmlns:p14="http://schemas.microsoft.com/office/powerpoint/2010/main" val="203065869"/>
              </p:ext>
            </p:extLst>
          </p:nvPr>
        </p:nvGraphicFramePr>
        <p:xfrm>
          <a:off x="6502483" y="3932853"/>
          <a:ext cx="4804064"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Diagram 15">
            <a:extLst>
              <a:ext uri="{FF2B5EF4-FFF2-40B4-BE49-F238E27FC236}">
                <a16:creationId xmlns:a16="http://schemas.microsoft.com/office/drawing/2014/main" id="{772584A1-106D-4F15-463A-BBCAC7E715C7}"/>
              </a:ext>
            </a:extLst>
          </p:cNvPr>
          <p:cNvGraphicFramePr/>
          <p:nvPr>
            <p:extLst>
              <p:ext uri="{D42A27DB-BD31-4B8C-83A1-F6EECF244321}">
                <p14:modId xmlns:p14="http://schemas.microsoft.com/office/powerpoint/2010/main" val="1952719722"/>
              </p:ext>
            </p:extLst>
          </p:nvPr>
        </p:nvGraphicFramePr>
        <p:xfrm>
          <a:off x="762954" y="4502021"/>
          <a:ext cx="4926564" cy="21740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91190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C78C48-B6BA-B1F4-D2F3-061A0F3564D6}"/>
              </a:ext>
            </a:extLst>
          </p:cNvPr>
          <p:cNvSpPr txBox="1"/>
          <p:nvPr/>
        </p:nvSpPr>
        <p:spPr>
          <a:xfrm>
            <a:off x="557505" y="509893"/>
            <a:ext cx="4620985" cy="1569660"/>
          </a:xfrm>
          <a:prstGeom prst="rect">
            <a:avLst/>
          </a:prstGeom>
          <a:noFill/>
        </p:spPr>
        <p:txBody>
          <a:bodyPr wrap="square">
            <a:spAutoFit/>
          </a:bodyPr>
          <a:lstStyle/>
          <a:p>
            <a:r>
              <a:rPr lang="en-IN" sz="1600" dirty="0">
                <a:latin typeface="Calibri" panose="020F0502020204030204" pitchFamily="34" charset="0"/>
                <a:cs typeface="Calibri" panose="020F0502020204030204" pitchFamily="34" charset="0"/>
              </a:rPr>
              <a:t>C. Language Analysis: Situation: Examine the distribution of movies based on their language.</a:t>
            </a:r>
          </a:p>
          <a:p>
            <a:endParaRPr lang="en-IN" sz="1600" dirty="0">
              <a:latin typeface="Calibri" panose="020F0502020204030204" pitchFamily="34" charset="0"/>
              <a:cs typeface="Calibri" panose="020F0502020204030204" pitchFamily="34" charset="0"/>
            </a:endParaRPr>
          </a:p>
          <a:p>
            <a:r>
              <a:rPr lang="en-IN" sz="1600" dirty="0">
                <a:latin typeface="Calibri" panose="020F0502020204030204" pitchFamily="34" charset="0"/>
                <a:cs typeface="Calibri" panose="020F0502020204030204" pitchFamily="34" charset="0"/>
              </a:rPr>
              <a:t>Task: Determine the most common languages used in movies and analyse their impact on the IMDB score </a:t>
            </a:r>
          </a:p>
          <a:p>
            <a:r>
              <a:rPr lang="en-IN" sz="1600" dirty="0">
                <a:latin typeface="Calibri" panose="020F0502020204030204" pitchFamily="34" charset="0"/>
                <a:cs typeface="Calibri" panose="020F0502020204030204" pitchFamily="34" charset="0"/>
              </a:rPr>
              <a:t>using descriptive statistics.</a:t>
            </a:r>
          </a:p>
        </p:txBody>
      </p:sp>
      <p:pic>
        <p:nvPicPr>
          <p:cNvPr id="10" name="Picture 9">
            <a:extLst>
              <a:ext uri="{FF2B5EF4-FFF2-40B4-BE49-F238E27FC236}">
                <a16:creationId xmlns:a16="http://schemas.microsoft.com/office/drawing/2014/main" id="{EF034C63-77FB-39C6-4E96-5BBDBF068EFD}"/>
              </a:ext>
            </a:extLst>
          </p:cNvPr>
          <p:cNvPicPr>
            <a:picLocks noChangeAspect="1"/>
          </p:cNvPicPr>
          <p:nvPr/>
        </p:nvPicPr>
        <p:blipFill>
          <a:blip r:embed="rId2"/>
          <a:stretch>
            <a:fillRect/>
          </a:stretch>
        </p:blipFill>
        <p:spPr>
          <a:xfrm>
            <a:off x="557505" y="2415539"/>
            <a:ext cx="4510110" cy="2520355"/>
          </a:xfrm>
          <a:prstGeom prst="rect">
            <a:avLst/>
          </a:prstGeom>
        </p:spPr>
      </p:pic>
      <p:graphicFrame>
        <p:nvGraphicFramePr>
          <p:cNvPr id="11" name="Chart 10">
            <a:extLst>
              <a:ext uri="{FF2B5EF4-FFF2-40B4-BE49-F238E27FC236}">
                <a16:creationId xmlns:a16="http://schemas.microsoft.com/office/drawing/2014/main" id="{09884768-03E9-1F0D-63D0-251BF8701539}"/>
              </a:ext>
            </a:extLst>
          </p:cNvPr>
          <p:cNvGraphicFramePr>
            <a:graphicFrameLocks/>
          </p:cNvGraphicFramePr>
          <p:nvPr>
            <p:extLst>
              <p:ext uri="{D42A27DB-BD31-4B8C-83A1-F6EECF244321}">
                <p14:modId xmlns:p14="http://schemas.microsoft.com/office/powerpoint/2010/main" val="2775789963"/>
              </p:ext>
            </p:extLst>
          </p:nvPr>
        </p:nvGraphicFramePr>
        <p:xfrm>
          <a:off x="6409041" y="509893"/>
          <a:ext cx="5225454" cy="33189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Diagram 11">
            <a:extLst>
              <a:ext uri="{FF2B5EF4-FFF2-40B4-BE49-F238E27FC236}">
                <a16:creationId xmlns:a16="http://schemas.microsoft.com/office/drawing/2014/main" id="{455FF1A5-2992-6F8B-5AD0-04B1ED041626}"/>
              </a:ext>
            </a:extLst>
          </p:cNvPr>
          <p:cNvGraphicFramePr/>
          <p:nvPr>
            <p:extLst>
              <p:ext uri="{D42A27DB-BD31-4B8C-83A1-F6EECF244321}">
                <p14:modId xmlns:p14="http://schemas.microsoft.com/office/powerpoint/2010/main" val="2385038837"/>
              </p:ext>
            </p:extLst>
          </p:nvPr>
        </p:nvGraphicFramePr>
        <p:xfrm>
          <a:off x="6558486" y="4174075"/>
          <a:ext cx="4926564" cy="21740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11702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171440-4EE2-0C13-AF02-9D97CB440237}"/>
              </a:ext>
            </a:extLst>
          </p:cNvPr>
          <p:cNvSpPr txBox="1"/>
          <p:nvPr/>
        </p:nvSpPr>
        <p:spPr>
          <a:xfrm>
            <a:off x="576166" y="547216"/>
            <a:ext cx="4297392" cy="1846659"/>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D. Director Analysis: Influence of directors on movie ratings.</a:t>
            </a:r>
          </a:p>
          <a:p>
            <a:endParaRPr lang="en-US" dirty="0"/>
          </a:p>
          <a:p>
            <a:r>
              <a:rPr lang="en-US" sz="1600" dirty="0">
                <a:latin typeface="Calibri" panose="020F0502020204030204" pitchFamily="34" charset="0"/>
                <a:cs typeface="Calibri" panose="020F0502020204030204" pitchFamily="34" charset="0"/>
              </a:rPr>
              <a:t>Task: Identify the top directors based on their average IMDB score and analyze their contribution to the success </a:t>
            </a:r>
          </a:p>
          <a:p>
            <a:r>
              <a:rPr lang="en-US" sz="1600" dirty="0">
                <a:latin typeface="Calibri" panose="020F0502020204030204" pitchFamily="34" charset="0"/>
                <a:cs typeface="Calibri" panose="020F0502020204030204" pitchFamily="34" charset="0"/>
              </a:rPr>
              <a:t>of movies using percentile calculations.</a:t>
            </a:r>
            <a:endParaRPr lang="en-IN" sz="1600" dirty="0">
              <a:latin typeface="Calibri" panose="020F0502020204030204" pitchFamily="34" charset="0"/>
              <a:cs typeface="Calibri" panose="020F0502020204030204" pitchFamily="34" charset="0"/>
            </a:endParaRPr>
          </a:p>
        </p:txBody>
      </p:sp>
      <p:graphicFrame>
        <p:nvGraphicFramePr>
          <p:cNvPr id="4" name="Chart 3">
            <a:extLst>
              <a:ext uri="{FF2B5EF4-FFF2-40B4-BE49-F238E27FC236}">
                <a16:creationId xmlns:a16="http://schemas.microsoft.com/office/drawing/2014/main" id="{B356C272-E11A-B8F6-4077-903BA2F3BC7B}"/>
              </a:ext>
            </a:extLst>
          </p:cNvPr>
          <p:cNvGraphicFramePr>
            <a:graphicFrameLocks/>
          </p:cNvGraphicFramePr>
          <p:nvPr>
            <p:extLst>
              <p:ext uri="{D42A27DB-BD31-4B8C-83A1-F6EECF244321}">
                <p14:modId xmlns:p14="http://schemas.microsoft.com/office/powerpoint/2010/main" val="2931344695"/>
              </p:ext>
            </p:extLst>
          </p:nvPr>
        </p:nvGraphicFramePr>
        <p:xfrm>
          <a:off x="3633083" y="2651992"/>
          <a:ext cx="8558917" cy="36242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Diagram 4">
            <a:extLst>
              <a:ext uri="{FF2B5EF4-FFF2-40B4-BE49-F238E27FC236}">
                <a16:creationId xmlns:a16="http://schemas.microsoft.com/office/drawing/2014/main" id="{7C70F865-6C45-0689-FDDF-16F6A140A2AA}"/>
              </a:ext>
            </a:extLst>
          </p:cNvPr>
          <p:cNvGraphicFramePr/>
          <p:nvPr>
            <p:extLst>
              <p:ext uri="{D42A27DB-BD31-4B8C-83A1-F6EECF244321}">
                <p14:modId xmlns:p14="http://schemas.microsoft.com/office/powerpoint/2010/main" val="2554500751"/>
              </p:ext>
            </p:extLst>
          </p:nvPr>
        </p:nvGraphicFramePr>
        <p:xfrm>
          <a:off x="6096000" y="383529"/>
          <a:ext cx="5519834" cy="2174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4AD5E1FF-BB54-B483-0158-6B4B059A1DA3}"/>
              </a:ext>
            </a:extLst>
          </p:cNvPr>
          <p:cNvPicPr>
            <a:picLocks noChangeAspect="1"/>
          </p:cNvPicPr>
          <p:nvPr/>
        </p:nvPicPr>
        <p:blipFill>
          <a:blip r:embed="rId8"/>
          <a:stretch>
            <a:fillRect/>
          </a:stretch>
        </p:blipFill>
        <p:spPr>
          <a:xfrm>
            <a:off x="886936" y="2714813"/>
            <a:ext cx="2746147" cy="3135166"/>
          </a:xfrm>
          <a:prstGeom prst="rect">
            <a:avLst/>
          </a:prstGeom>
        </p:spPr>
      </p:pic>
    </p:spTree>
    <p:extLst>
      <p:ext uri="{BB962C8B-B14F-4D97-AF65-F5344CB8AC3E}">
        <p14:creationId xmlns:p14="http://schemas.microsoft.com/office/powerpoint/2010/main" val="262378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295</TotalTime>
  <Words>947</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Century Gothic</vt:lpstr>
      <vt:lpstr>Courier New</vt:lpstr>
      <vt:lpstr>Wingdings 2</vt:lpstr>
      <vt:lpstr>Quotable</vt:lpstr>
      <vt:lpstr>IMDB Movie Analysis</vt:lpstr>
      <vt:lpstr>Objective</vt:lpstr>
      <vt:lpstr>Approach and Tech Stack</vt:lpstr>
      <vt:lpstr>Five “WHY” Approach</vt:lpstr>
      <vt:lpstr>Insights</vt:lpstr>
      <vt:lpstr>PowerPoint Presentation</vt:lpstr>
      <vt:lpstr>PowerPoint Presentation</vt:lpstr>
      <vt:lpstr>PowerPoint Presentation</vt:lpstr>
      <vt:lpstr>PowerPoint Presentation</vt:lpstr>
      <vt:lpstr>PowerPoint Presentation</vt:lpstr>
      <vt:lpstr>Inference</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dc:title>
  <dc:creator>Sheevam Chakraborty</dc:creator>
  <cp:lastModifiedBy>Sheevam Chakraborty</cp:lastModifiedBy>
  <cp:revision>6</cp:revision>
  <dcterms:created xsi:type="dcterms:W3CDTF">2023-12-03T13:19:55Z</dcterms:created>
  <dcterms:modified xsi:type="dcterms:W3CDTF">2023-12-03T19:05:44Z</dcterms:modified>
</cp:coreProperties>
</file>