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4" r:id="rId4"/>
    <p:sldId id="263" r:id="rId5"/>
    <p:sldId id="256" r:id="rId6"/>
    <p:sldId id="257" r:id="rId7"/>
    <p:sldId id="258" r:id="rId8"/>
    <p:sldId id="259" r:id="rId9"/>
    <p:sldId id="260"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Trainity\Project%203%20-%20Operation%20Analytics%20and%20Investigating%20Metric%20Spike\project%203%20demo.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[Book1]Sheet8!PivotTable7</c:name>
    <c:fmtId val="20"/>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sp3d/>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flat" cmpd="sng" algn="ctr">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sp3d/>
        </c:spPr>
        <c:marker>
          <c:symbol val="circ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cap="flat" cmpd="sng" algn="ctr">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Sheet8!$B$3:$B$4</c:f>
              <c:strCache>
                <c:ptCount val="1"/>
                <c:pt idx="0">
                  <c:v>1</c:v>
                </c:pt>
              </c:strCache>
            </c:strRef>
          </c:tx>
          <c:spPr>
            <a:gradFill rotWithShape="1">
              <a:gsLst>
                <a:gs pos="0">
                  <a:schemeClr val="accent1">
                    <a:tint val="80000"/>
                    <a:lumMod val="105000"/>
                  </a:schemeClr>
                </a:gs>
                <a:gs pos="100000">
                  <a:schemeClr val="accent1">
                    <a:tint val="90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cat>
            <c:strRef>
              <c:f>Sheet8!$A$5:$A$11</c:f>
              <c:strCache>
                <c:ptCount val="6"/>
                <c:pt idx="0">
                  <c:v>25-11-2020 00:00</c:v>
                </c:pt>
                <c:pt idx="1">
                  <c:v>26-11-2020 00:00</c:v>
                </c:pt>
                <c:pt idx="2">
                  <c:v>27-11-2020 00:00</c:v>
                </c:pt>
                <c:pt idx="3">
                  <c:v>28-11-2020 00:00</c:v>
                </c:pt>
                <c:pt idx="4">
                  <c:v>29-11-2020 00:00</c:v>
                </c:pt>
                <c:pt idx="5">
                  <c:v>30-11-2020 00:00</c:v>
                </c:pt>
              </c:strCache>
            </c:strRef>
          </c:cat>
          <c:val>
            <c:numRef>
              <c:f>Sheet8!$B$5:$B$11</c:f>
              <c:numCache>
                <c:formatCode>General</c:formatCode>
                <c:ptCount val="6"/>
                <c:pt idx="0">
                  <c:v>1</c:v>
                </c:pt>
                <c:pt idx="1">
                  <c:v>1</c:v>
                </c:pt>
                <c:pt idx="2">
                  <c:v>1</c:v>
                </c:pt>
                <c:pt idx="4">
                  <c:v>1.2</c:v>
                </c:pt>
              </c:numCache>
            </c:numRef>
          </c:val>
          <c:extLst>
            <c:ext xmlns:c16="http://schemas.microsoft.com/office/drawing/2014/chart" uri="{C3380CC4-5D6E-409C-BE32-E72D297353CC}">
              <c16:uniqueId val="{00000000-6E53-4E57-9B86-6FF05EBD8D59}"/>
            </c:ext>
          </c:extLst>
        </c:ser>
        <c:ser>
          <c:idx val="1"/>
          <c:order val="1"/>
          <c:tx>
            <c:strRef>
              <c:f>Sheet8!$C$3:$C$4</c:f>
              <c:strCache>
                <c:ptCount val="1"/>
                <c:pt idx="0">
                  <c:v>2</c:v>
                </c:pt>
              </c:strCache>
            </c:strRef>
          </c:tx>
          <c:spPr>
            <a:gradFill rotWithShape="1">
              <a:gsLst>
                <a:gs pos="0">
                  <a:schemeClr val="accent3">
                    <a:tint val="80000"/>
                    <a:lumMod val="105000"/>
                  </a:schemeClr>
                </a:gs>
                <a:gs pos="100000">
                  <a:schemeClr val="accent3">
                    <a:tint val="90000"/>
                  </a:schemeClr>
                </a:gs>
              </a:gsLst>
              <a:lin ang="5400000" scaled="0"/>
            </a:gradFill>
            <a:ln w="9525" cap="flat" cmpd="sng" algn="ctr">
              <a:solidFill>
                <a:schemeClr val="accent3">
                  <a:shade val="95000"/>
                </a:schemeClr>
              </a:solidFill>
              <a:round/>
            </a:ln>
            <a:effectLst/>
            <a:sp3d contourW="9525">
              <a:contourClr>
                <a:schemeClr val="accent3">
                  <a:shade val="95000"/>
                </a:schemeClr>
              </a:contourClr>
            </a:sp3d>
          </c:spPr>
          <c:cat>
            <c:strRef>
              <c:f>Sheet8!$A$5:$A$11</c:f>
              <c:strCache>
                <c:ptCount val="6"/>
                <c:pt idx="0">
                  <c:v>25-11-2020 00:00</c:v>
                </c:pt>
                <c:pt idx="1">
                  <c:v>26-11-2020 00:00</c:v>
                </c:pt>
                <c:pt idx="2">
                  <c:v>27-11-2020 00:00</c:v>
                </c:pt>
                <c:pt idx="3">
                  <c:v>28-11-2020 00:00</c:v>
                </c:pt>
                <c:pt idx="4">
                  <c:v>29-11-2020 00:00</c:v>
                </c:pt>
                <c:pt idx="5">
                  <c:v>30-11-2020 00:00</c:v>
                </c:pt>
              </c:strCache>
            </c:strRef>
          </c:cat>
          <c:val>
            <c:numRef>
              <c:f>Sheet8!$C$5:$C$11</c:f>
              <c:numCache>
                <c:formatCode>General</c:formatCode>
                <c:ptCount val="6"/>
                <c:pt idx="3">
                  <c:v>1.25</c:v>
                </c:pt>
                <c:pt idx="5">
                  <c:v>1.3332999999999999</c:v>
                </c:pt>
              </c:numCache>
            </c:numRef>
          </c:val>
          <c:extLst>
            <c:ext xmlns:c16="http://schemas.microsoft.com/office/drawing/2014/chart" uri="{C3380CC4-5D6E-409C-BE32-E72D297353CC}">
              <c16:uniqueId val="{00000001-6E53-4E57-9B86-6FF05EBD8D59}"/>
            </c:ext>
          </c:extLst>
        </c:ser>
        <c:dLbls>
          <c:showLegendKey val="0"/>
          <c:showVal val="0"/>
          <c:showCatName val="0"/>
          <c:showSerName val="0"/>
          <c:showPercent val="0"/>
          <c:showBubbleSize val="0"/>
        </c:dLbls>
        <c:axId val="287620672"/>
        <c:axId val="425922128"/>
        <c:axId val="280046608"/>
      </c:area3DChart>
      <c:catAx>
        <c:axId val="2876206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25922128"/>
        <c:crosses val="autoZero"/>
        <c:auto val="1"/>
        <c:lblAlgn val="ctr"/>
        <c:lblOffset val="100"/>
        <c:noMultiLvlLbl val="0"/>
      </c:catAx>
      <c:valAx>
        <c:axId val="425922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87620672"/>
        <c:crosses val="autoZero"/>
        <c:crossBetween val="midCat"/>
      </c:valAx>
      <c:serAx>
        <c:axId val="2800466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25922128"/>
        <c:crosses val="autoZero"/>
      </c:ser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11"/>
  </c:pivotSource>
  <c:chart>
    <c:autoTitleDeleted val="1"/>
    <c:pivotFmts>
      <c:pivotFmt>
        <c:idx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3"/>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4"/>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3CD7-4731-8881-86B773FA2D4C}"/>
              </c:ext>
            </c:extLst>
          </c:dPt>
          <c:dPt>
            <c:idx val="1"/>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3CD7-4731-8881-86B773FA2D4C}"/>
              </c:ext>
            </c:extLst>
          </c:dPt>
          <c:dPt>
            <c:idx val="2"/>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3CD7-4731-8881-86B773FA2D4C}"/>
              </c:ext>
            </c:extLst>
          </c:dPt>
          <c:dPt>
            <c:idx val="3"/>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3CD7-4731-8881-86B773FA2D4C}"/>
              </c:ext>
            </c:extLst>
          </c:dPt>
          <c:dPt>
            <c:idx val="4"/>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3CD7-4731-8881-86B773FA2D4C}"/>
              </c:ext>
            </c:extLst>
          </c:dPt>
          <c:dPt>
            <c:idx val="5"/>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3CD7-4731-8881-86B773FA2D4C}"/>
              </c:ext>
            </c:extLst>
          </c:dPt>
          <c:dLbls>
            <c:dLbl>
              <c:idx val="0"/>
              <c:spPr>
                <a:solidFill>
                  <a:prstClr val="white"/>
                </a:solidFill>
                <a:ln>
                  <a:solidFill>
                    <a:srgbClr val="00C6BB"/>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3CD7-4731-8881-86B773FA2D4C}"/>
                </c:ext>
              </c:extLst>
            </c:dLbl>
            <c:dLbl>
              <c:idx val="1"/>
              <c:spPr>
                <a:solidFill>
                  <a:prstClr val="white"/>
                </a:solidFill>
                <a:ln>
                  <a:solidFill>
                    <a:srgbClr val="00C6BB"/>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3CD7-4731-8881-86B773FA2D4C}"/>
                </c:ext>
              </c:extLst>
            </c:dLbl>
            <c:dLbl>
              <c:idx val="2"/>
              <c:spPr>
                <a:solidFill>
                  <a:prstClr val="white"/>
                </a:solidFill>
                <a:ln>
                  <a:solidFill>
                    <a:srgbClr val="00C6BB"/>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3CD7-4731-8881-86B773FA2D4C}"/>
                </c:ext>
              </c:extLst>
            </c:dLbl>
            <c:dLbl>
              <c:idx val="3"/>
              <c:spPr>
                <a:solidFill>
                  <a:prstClr val="white"/>
                </a:solidFill>
                <a:ln>
                  <a:solidFill>
                    <a:srgbClr val="00C6BB"/>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3CD7-4731-8881-86B773FA2D4C}"/>
                </c:ext>
              </c:extLst>
            </c:dLbl>
            <c:dLbl>
              <c:idx val="4"/>
              <c:spPr>
                <a:solidFill>
                  <a:prstClr val="white"/>
                </a:solidFill>
                <a:ln>
                  <a:solidFill>
                    <a:srgbClr val="00C6BB"/>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3CD7-4731-8881-86B773FA2D4C}"/>
                </c:ext>
              </c:extLst>
            </c:dLbl>
            <c:dLbl>
              <c:idx val="5"/>
              <c:spPr>
                <a:solidFill>
                  <a:prstClr val="white"/>
                </a:solidFill>
                <a:ln>
                  <a:solidFill>
                    <a:srgbClr val="00C6BB"/>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B-3CD7-4731-8881-86B773FA2D4C}"/>
                </c:ext>
              </c:extLst>
            </c:dLbl>
            <c:spPr>
              <a:solidFill>
                <a:prstClr val="white"/>
              </a:solidFill>
              <a:ln>
                <a:solidFill>
                  <a:srgbClr val="00C6BB"/>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Sheet2!$A$4:$A$10</c:f>
              <c:strCache>
                <c:ptCount val="6"/>
                <c:pt idx="0">
                  <c:v>Arabic</c:v>
                </c:pt>
                <c:pt idx="1">
                  <c:v>English</c:v>
                </c:pt>
                <c:pt idx="2">
                  <c:v>French</c:v>
                </c:pt>
                <c:pt idx="3">
                  <c:v>Hindi</c:v>
                </c:pt>
                <c:pt idx="4">
                  <c:v>Italian</c:v>
                </c:pt>
                <c:pt idx="5">
                  <c:v>Persian</c:v>
                </c:pt>
              </c:strCache>
            </c:strRef>
          </c:cat>
          <c:val>
            <c:numRef>
              <c:f>Sheet2!$B$4:$B$10</c:f>
              <c:numCache>
                <c:formatCode>General</c:formatCode>
                <c:ptCount val="6"/>
                <c:pt idx="0">
                  <c:v>12.5</c:v>
                </c:pt>
                <c:pt idx="1">
                  <c:v>12.5</c:v>
                </c:pt>
                <c:pt idx="2">
                  <c:v>12.5</c:v>
                </c:pt>
                <c:pt idx="3">
                  <c:v>12.5</c:v>
                </c:pt>
                <c:pt idx="4">
                  <c:v>12.5</c:v>
                </c:pt>
                <c:pt idx="5">
                  <c:v>37.5</c:v>
                </c:pt>
              </c:numCache>
            </c:numRef>
          </c:val>
          <c:extLst>
            <c:ext xmlns:c16="http://schemas.microsoft.com/office/drawing/2014/chart" uri="{C3380CC4-5D6E-409C-BE32-E72D297353CC}">
              <c16:uniqueId val="{0000000C-3CD7-4731-8881-86B773FA2D4C}"/>
            </c:ext>
          </c:extLst>
        </c:ser>
        <c:dLbls>
          <c:dLblPos val="outEnd"/>
          <c:showLegendKey val="0"/>
          <c:showVal val="1"/>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[Book1]Sheet5!PivotTable4</c:name>
    <c:fmtId val="14"/>
  </c:pivotSource>
  <c:chart>
    <c:autoTitleDeleted val="1"/>
    <c:pivotFmts>
      <c:pivotFmt>
        <c:idx val="0"/>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blipFill rotWithShape="1">
            <a:blip xmlns:r="http://schemas.openxmlformats.org/officeDocument/2006/relationships" r:embed="rId3">
              <a:duotone>
                <a:schemeClr val="accent6">
                  <a:tint val="98000"/>
                  <a:lumMod val="102000"/>
                </a:schemeClr>
                <a:schemeClr val="accent6">
                  <a:shade val="98000"/>
                  <a:lumMod val="98000"/>
                </a:schemeClr>
              </a:duotone>
            </a:blip>
            <a:tile tx="0" ty="0" sx="100000" sy="100000" flip="none" algn="tl"/>
          </a:blipFill>
          <a:ln w="28575" cap="rnd">
            <a:solidFill>
              <a:schemeClr val="accent6"/>
            </a:solidFill>
            <a:round/>
          </a:ln>
          <a:effectLst/>
        </c:spPr>
        <c:marker>
          <c:symbol val="circle"/>
          <c:size val="5"/>
          <c:spPr>
            <a:solidFill>
              <a:schemeClr val="accent6"/>
            </a:solidFill>
            <a:ln w="952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Sheet5!$B$3</c:f>
              <c:strCache>
                <c:ptCount val="1"/>
                <c:pt idx="0">
                  <c:v>Total</c:v>
                </c:pt>
              </c:strCache>
            </c:strRef>
          </c:tx>
          <c:spPr>
            <a:ln w="34925" cap="rnd">
              <a:solidFill>
                <a:schemeClr val="accent6"/>
              </a:solidFill>
              <a:round/>
            </a:ln>
            <a:effectLst>
              <a:innerShdw blurRad="63500" dist="25400" dir="13500000">
                <a:srgbClr val="000000">
                  <a:alpha val="75000"/>
                </a:srgbClr>
              </a:innerShdw>
            </a:effectLst>
          </c:spPr>
          <c:marker>
            <c:symbol val="none"/>
          </c:marker>
          <c:trendline>
            <c:spPr>
              <a:ln w="19050" cap="rnd">
                <a:solidFill>
                  <a:schemeClr val="accent6"/>
                </a:solidFill>
              </a:ln>
              <a:effectLst/>
            </c:spPr>
            <c:trendlineType val="linear"/>
            <c:dispRSqr val="0"/>
            <c:dispEq val="0"/>
          </c:trendline>
          <c:cat>
            <c:strRef>
              <c:f>Sheet5!$A$4:$A$57</c:f>
              <c:strCache>
                <c:ptCount val="5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strCache>
            </c:strRef>
          </c:cat>
          <c:val>
            <c:numRef>
              <c:f>Sheet5!$B$4:$B$57</c:f>
              <c:numCache>
                <c:formatCode>0.00</c:formatCode>
                <c:ptCount val="53"/>
                <c:pt idx="0">
                  <c:v>1.1298999999999999</c:v>
                </c:pt>
                <c:pt idx="1">
                  <c:v>1.6629</c:v>
                </c:pt>
                <c:pt idx="2">
                  <c:v>1.6736</c:v>
                </c:pt>
                <c:pt idx="3">
                  <c:v>1.5883</c:v>
                </c:pt>
                <c:pt idx="4">
                  <c:v>1.7056</c:v>
                </c:pt>
                <c:pt idx="5">
                  <c:v>1.9294</c:v>
                </c:pt>
                <c:pt idx="6">
                  <c:v>1.8442000000000001</c:v>
                </c:pt>
                <c:pt idx="7">
                  <c:v>1.7802</c:v>
                </c:pt>
                <c:pt idx="8">
                  <c:v>1.7376</c:v>
                </c:pt>
                <c:pt idx="9">
                  <c:v>1.8761000000000001</c:v>
                </c:pt>
                <c:pt idx="10">
                  <c:v>1.9826999999999999</c:v>
                </c:pt>
                <c:pt idx="11">
                  <c:v>1.7161999999999999</c:v>
                </c:pt>
                <c:pt idx="12">
                  <c:v>1.9294</c:v>
                </c:pt>
                <c:pt idx="13">
                  <c:v>2.1959</c:v>
                </c:pt>
                <c:pt idx="14">
                  <c:v>2.1</c:v>
                </c:pt>
                <c:pt idx="15">
                  <c:v>2.2065999999999999</c:v>
                </c:pt>
                <c:pt idx="16">
                  <c:v>2.3984999999999999</c:v>
                </c:pt>
                <c:pt idx="17">
                  <c:v>2.3344999999999998</c:v>
                </c:pt>
                <c:pt idx="18">
                  <c:v>2.2065999999999999</c:v>
                </c:pt>
                <c:pt idx="19">
                  <c:v>2.5796999999999999</c:v>
                </c:pt>
                <c:pt idx="20">
                  <c:v>2.2919</c:v>
                </c:pt>
                <c:pt idx="21">
                  <c:v>2.4731000000000001</c:v>
                </c:pt>
                <c:pt idx="22">
                  <c:v>2.665</c:v>
                </c:pt>
                <c:pt idx="23">
                  <c:v>2.6223000000000001</c:v>
                </c:pt>
                <c:pt idx="24">
                  <c:v>2.9207999999999998</c:v>
                </c:pt>
                <c:pt idx="25">
                  <c:v>2.8142</c:v>
                </c:pt>
                <c:pt idx="26">
                  <c:v>2.7395999999999998</c:v>
                </c:pt>
                <c:pt idx="27">
                  <c:v>2.9207999999999998</c:v>
                </c:pt>
                <c:pt idx="28">
                  <c:v>3.0594000000000001</c:v>
                </c:pt>
                <c:pt idx="29">
                  <c:v>3.07</c:v>
                </c:pt>
                <c:pt idx="30">
                  <c:v>3.2513000000000001</c:v>
                </c:pt>
                <c:pt idx="31">
                  <c:v>2.7715999999999998</c:v>
                </c:pt>
                <c:pt idx="32">
                  <c:v>3.3685</c:v>
                </c:pt>
                <c:pt idx="33">
                  <c:v>3.5604</c:v>
                </c:pt>
                <c:pt idx="34">
                  <c:v>3.5924</c:v>
                </c:pt>
                <c:pt idx="35">
                  <c:v>0.86339999999999995</c:v>
                </c:pt>
                <c:pt idx="36">
                  <c:v>0.76749999999999996</c:v>
                </c:pt>
                <c:pt idx="37">
                  <c:v>0.90610000000000002</c:v>
                </c:pt>
                <c:pt idx="38">
                  <c:v>0.95940000000000003</c:v>
                </c:pt>
                <c:pt idx="39">
                  <c:v>0.89539999999999997</c:v>
                </c:pt>
                <c:pt idx="40">
                  <c:v>0.9274</c:v>
                </c:pt>
                <c:pt idx="41">
                  <c:v>0.7782</c:v>
                </c:pt>
                <c:pt idx="42">
                  <c:v>1.0552999999999999</c:v>
                </c:pt>
                <c:pt idx="43">
                  <c:v>0.94869999999999999</c:v>
                </c:pt>
                <c:pt idx="44">
                  <c:v>1.0233000000000001</c:v>
                </c:pt>
                <c:pt idx="45">
                  <c:v>0.97</c:v>
                </c:pt>
                <c:pt idx="46">
                  <c:v>0.93810000000000004</c:v>
                </c:pt>
                <c:pt idx="47">
                  <c:v>1.0872999999999999</c:v>
                </c:pt>
                <c:pt idx="48">
                  <c:v>1.034</c:v>
                </c:pt>
                <c:pt idx="49">
                  <c:v>1.2364999999999999</c:v>
                </c:pt>
                <c:pt idx="50">
                  <c:v>1.3218000000000001</c:v>
                </c:pt>
                <c:pt idx="51">
                  <c:v>1.0872999999999999</c:v>
                </c:pt>
                <c:pt idx="52">
                  <c:v>0.501</c:v>
                </c:pt>
              </c:numCache>
            </c:numRef>
          </c:val>
          <c:smooth val="0"/>
          <c:extLst>
            <c:ext xmlns:c16="http://schemas.microsoft.com/office/drawing/2014/chart" uri="{C3380CC4-5D6E-409C-BE32-E72D297353CC}">
              <c16:uniqueId val="{00000001-5D5A-40C5-AE9F-21528CBDC2DB}"/>
            </c:ext>
          </c:extLst>
        </c:ser>
        <c:dLbls>
          <c:showLegendKey val="0"/>
          <c:showVal val="0"/>
          <c:showCatName val="0"/>
          <c:showSerName val="0"/>
          <c:showPercent val="0"/>
          <c:showBubbleSize val="0"/>
        </c:dLbls>
        <c:smooth val="0"/>
        <c:axId val="287630272"/>
        <c:axId val="421535888"/>
      </c:lineChart>
      <c:catAx>
        <c:axId val="2876302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535888"/>
        <c:crosses val="autoZero"/>
        <c:auto val="1"/>
        <c:lblAlgn val="ctr"/>
        <c:lblOffset val="100"/>
        <c:noMultiLvlLbl val="0"/>
      </c:catAx>
      <c:valAx>
        <c:axId val="4215358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7630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[Book1]Sheet6!PivotTable5</c:name>
    <c:fmtId val="8"/>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Sheet6!$B$3:$B$4</c:f>
              <c:strCache>
                <c:ptCount val="1"/>
                <c:pt idx="0">
                  <c:v>17</c:v>
                </c:pt>
              </c:strCache>
            </c:strRef>
          </c:tx>
          <c:spPr>
            <a:solidFill>
              <a:schemeClr val="accent1"/>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Sheet6!$B$5:$B$31</c:f>
              <c:numCache>
                <c:formatCode>General</c:formatCode>
                <c:ptCount val="26"/>
                <c:pt idx="0">
                  <c:v>9</c:v>
                </c:pt>
                <c:pt idx="1">
                  <c:v>20</c:v>
                </c:pt>
                <c:pt idx="2">
                  <c:v>4</c:v>
                </c:pt>
                <c:pt idx="3">
                  <c:v>21</c:v>
                </c:pt>
                <c:pt idx="4">
                  <c:v>18</c:v>
                </c:pt>
                <c:pt idx="5">
                  <c:v>46</c:v>
                </c:pt>
                <c:pt idx="6">
                  <c:v>14</c:v>
                </c:pt>
                <c:pt idx="7">
                  <c:v>16</c:v>
                </c:pt>
                <c:pt idx="8">
                  <c:v>27</c:v>
                </c:pt>
                <c:pt idx="9">
                  <c:v>19</c:v>
                </c:pt>
                <c:pt idx="10">
                  <c:v>21</c:v>
                </c:pt>
                <c:pt idx="11">
                  <c:v>65</c:v>
                </c:pt>
                <c:pt idx="12">
                  <c:v>42</c:v>
                </c:pt>
                <c:pt idx="13">
                  <c:v>6</c:v>
                </c:pt>
                <c:pt idx="14">
                  <c:v>86</c:v>
                </c:pt>
                <c:pt idx="15">
                  <c:v>6</c:v>
                </c:pt>
                <c:pt idx="16">
                  <c:v>54</c:v>
                </c:pt>
                <c:pt idx="17">
                  <c:v>143</c:v>
                </c:pt>
                <c:pt idx="18">
                  <c:v>16</c:v>
                </c:pt>
                <c:pt idx="19">
                  <c:v>40</c:v>
                </c:pt>
                <c:pt idx="20">
                  <c:v>18</c:v>
                </c:pt>
                <c:pt idx="21">
                  <c:v>17</c:v>
                </c:pt>
                <c:pt idx="22">
                  <c:v>8</c:v>
                </c:pt>
                <c:pt idx="23">
                  <c:v>7</c:v>
                </c:pt>
                <c:pt idx="24">
                  <c:v>52</c:v>
                </c:pt>
                <c:pt idx="25">
                  <c:v>10</c:v>
                </c:pt>
              </c:numCache>
            </c:numRef>
          </c:val>
          <c:extLst>
            <c:ext xmlns:c16="http://schemas.microsoft.com/office/drawing/2014/chart" uri="{C3380CC4-5D6E-409C-BE32-E72D297353CC}">
              <c16:uniqueId val="{00000000-368C-4BDC-A714-FC0126BB7DBB}"/>
            </c:ext>
          </c:extLst>
        </c:ser>
        <c:ser>
          <c:idx val="1"/>
          <c:order val="1"/>
          <c:tx>
            <c:strRef>
              <c:f>Sheet6!$C$3:$C$4</c:f>
              <c:strCache>
                <c:ptCount val="1"/>
                <c:pt idx="0">
                  <c:v>18</c:v>
                </c:pt>
              </c:strCache>
            </c:strRef>
          </c:tx>
          <c:spPr>
            <a:solidFill>
              <a:schemeClr val="accent2"/>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Sheet6!$C$5:$C$31</c:f>
              <c:numCache>
                <c:formatCode>General</c:formatCode>
                <c:ptCount val="26"/>
                <c:pt idx="0">
                  <c:v>26</c:v>
                </c:pt>
                <c:pt idx="1">
                  <c:v>33</c:v>
                </c:pt>
                <c:pt idx="2">
                  <c:v>9</c:v>
                </c:pt>
                <c:pt idx="3">
                  <c:v>42</c:v>
                </c:pt>
                <c:pt idx="4">
                  <c:v>58</c:v>
                </c:pt>
                <c:pt idx="5">
                  <c:v>77</c:v>
                </c:pt>
                <c:pt idx="6">
                  <c:v>37</c:v>
                </c:pt>
                <c:pt idx="7">
                  <c:v>19</c:v>
                </c:pt>
                <c:pt idx="8">
                  <c:v>52</c:v>
                </c:pt>
                <c:pt idx="9">
                  <c:v>30</c:v>
                </c:pt>
                <c:pt idx="10">
                  <c:v>46</c:v>
                </c:pt>
                <c:pt idx="11">
                  <c:v>113</c:v>
                </c:pt>
                <c:pt idx="12">
                  <c:v>73</c:v>
                </c:pt>
                <c:pt idx="13">
                  <c:v>27</c:v>
                </c:pt>
                <c:pt idx="14">
                  <c:v>153</c:v>
                </c:pt>
                <c:pt idx="15">
                  <c:v>13</c:v>
                </c:pt>
                <c:pt idx="16">
                  <c:v>121</c:v>
                </c:pt>
                <c:pt idx="17">
                  <c:v>252</c:v>
                </c:pt>
                <c:pt idx="18">
                  <c:v>30</c:v>
                </c:pt>
                <c:pt idx="19">
                  <c:v>73</c:v>
                </c:pt>
                <c:pt idx="20">
                  <c:v>30</c:v>
                </c:pt>
                <c:pt idx="21">
                  <c:v>33</c:v>
                </c:pt>
                <c:pt idx="22">
                  <c:v>11</c:v>
                </c:pt>
                <c:pt idx="23">
                  <c:v>15</c:v>
                </c:pt>
                <c:pt idx="24">
                  <c:v>82</c:v>
                </c:pt>
                <c:pt idx="25">
                  <c:v>10</c:v>
                </c:pt>
              </c:numCache>
            </c:numRef>
          </c:val>
          <c:extLst>
            <c:ext xmlns:c16="http://schemas.microsoft.com/office/drawing/2014/chart" uri="{C3380CC4-5D6E-409C-BE32-E72D297353CC}">
              <c16:uniqueId val="{00000001-368C-4BDC-A714-FC0126BB7DBB}"/>
            </c:ext>
          </c:extLst>
        </c:ser>
        <c:ser>
          <c:idx val="2"/>
          <c:order val="2"/>
          <c:tx>
            <c:strRef>
              <c:f>Sheet6!$D$3:$D$4</c:f>
              <c:strCache>
                <c:ptCount val="1"/>
                <c:pt idx="0">
                  <c:v>19</c:v>
                </c:pt>
              </c:strCache>
            </c:strRef>
          </c:tx>
          <c:spPr>
            <a:solidFill>
              <a:schemeClr val="accent3"/>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Sheet6!$D$5:$D$31</c:f>
              <c:numCache>
                <c:formatCode>General</c:formatCode>
                <c:ptCount val="26"/>
                <c:pt idx="0">
                  <c:v>23</c:v>
                </c:pt>
                <c:pt idx="1">
                  <c:v>41</c:v>
                </c:pt>
                <c:pt idx="2">
                  <c:v>12</c:v>
                </c:pt>
                <c:pt idx="3">
                  <c:v>27</c:v>
                </c:pt>
                <c:pt idx="4">
                  <c:v>36</c:v>
                </c:pt>
                <c:pt idx="5">
                  <c:v>83</c:v>
                </c:pt>
                <c:pt idx="6">
                  <c:v>40</c:v>
                </c:pt>
                <c:pt idx="7">
                  <c:v>30</c:v>
                </c:pt>
                <c:pt idx="8">
                  <c:v>55</c:v>
                </c:pt>
                <c:pt idx="9">
                  <c:v>36</c:v>
                </c:pt>
                <c:pt idx="10">
                  <c:v>44</c:v>
                </c:pt>
                <c:pt idx="11">
                  <c:v>115</c:v>
                </c:pt>
                <c:pt idx="12">
                  <c:v>79</c:v>
                </c:pt>
                <c:pt idx="13">
                  <c:v>21</c:v>
                </c:pt>
                <c:pt idx="14">
                  <c:v>178</c:v>
                </c:pt>
                <c:pt idx="15">
                  <c:v>18</c:v>
                </c:pt>
                <c:pt idx="16">
                  <c:v>112</c:v>
                </c:pt>
                <c:pt idx="17">
                  <c:v>266</c:v>
                </c:pt>
                <c:pt idx="18">
                  <c:v>25</c:v>
                </c:pt>
                <c:pt idx="19">
                  <c:v>87</c:v>
                </c:pt>
                <c:pt idx="20">
                  <c:v>41</c:v>
                </c:pt>
                <c:pt idx="21">
                  <c:v>23</c:v>
                </c:pt>
                <c:pt idx="22">
                  <c:v>6</c:v>
                </c:pt>
                <c:pt idx="23">
                  <c:v>11</c:v>
                </c:pt>
                <c:pt idx="24">
                  <c:v>91</c:v>
                </c:pt>
                <c:pt idx="25">
                  <c:v>16</c:v>
                </c:pt>
              </c:numCache>
            </c:numRef>
          </c:val>
          <c:extLst>
            <c:ext xmlns:c16="http://schemas.microsoft.com/office/drawing/2014/chart" uri="{C3380CC4-5D6E-409C-BE32-E72D297353CC}">
              <c16:uniqueId val="{00000002-368C-4BDC-A714-FC0126BB7DBB}"/>
            </c:ext>
          </c:extLst>
        </c:ser>
        <c:ser>
          <c:idx val="3"/>
          <c:order val="3"/>
          <c:tx>
            <c:strRef>
              <c:f>Sheet6!$E$3:$E$4</c:f>
              <c:strCache>
                <c:ptCount val="1"/>
                <c:pt idx="0">
                  <c:v>20</c:v>
                </c:pt>
              </c:strCache>
            </c:strRef>
          </c:tx>
          <c:spPr>
            <a:solidFill>
              <a:schemeClr val="accent4"/>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Sheet6!$E$5:$E$31</c:f>
              <c:numCache>
                <c:formatCode>General</c:formatCode>
                <c:ptCount val="26"/>
                <c:pt idx="0">
                  <c:v>23</c:v>
                </c:pt>
                <c:pt idx="1">
                  <c:v>40</c:v>
                </c:pt>
                <c:pt idx="2">
                  <c:v>11</c:v>
                </c:pt>
                <c:pt idx="3">
                  <c:v>41</c:v>
                </c:pt>
                <c:pt idx="4">
                  <c:v>52</c:v>
                </c:pt>
                <c:pt idx="5">
                  <c:v>84</c:v>
                </c:pt>
                <c:pt idx="6">
                  <c:v>30</c:v>
                </c:pt>
                <c:pt idx="7">
                  <c:v>29</c:v>
                </c:pt>
                <c:pt idx="8">
                  <c:v>59</c:v>
                </c:pt>
                <c:pt idx="9">
                  <c:v>32</c:v>
                </c:pt>
                <c:pt idx="10">
                  <c:v>55</c:v>
                </c:pt>
                <c:pt idx="11">
                  <c:v>125</c:v>
                </c:pt>
                <c:pt idx="12">
                  <c:v>79</c:v>
                </c:pt>
                <c:pt idx="13">
                  <c:v>23</c:v>
                </c:pt>
                <c:pt idx="14">
                  <c:v>173</c:v>
                </c:pt>
                <c:pt idx="15">
                  <c:v>26</c:v>
                </c:pt>
                <c:pt idx="16">
                  <c:v>119</c:v>
                </c:pt>
                <c:pt idx="17">
                  <c:v>256</c:v>
                </c:pt>
                <c:pt idx="18">
                  <c:v>22</c:v>
                </c:pt>
                <c:pt idx="19">
                  <c:v>103</c:v>
                </c:pt>
                <c:pt idx="20">
                  <c:v>32</c:v>
                </c:pt>
                <c:pt idx="21">
                  <c:v>22</c:v>
                </c:pt>
                <c:pt idx="22">
                  <c:v>9</c:v>
                </c:pt>
                <c:pt idx="23">
                  <c:v>18</c:v>
                </c:pt>
                <c:pt idx="24">
                  <c:v>93</c:v>
                </c:pt>
                <c:pt idx="25">
                  <c:v>21</c:v>
                </c:pt>
              </c:numCache>
            </c:numRef>
          </c:val>
          <c:extLst>
            <c:ext xmlns:c16="http://schemas.microsoft.com/office/drawing/2014/chart" uri="{C3380CC4-5D6E-409C-BE32-E72D297353CC}">
              <c16:uniqueId val="{00000003-368C-4BDC-A714-FC0126BB7DBB}"/>
            </c:ext>
          </c:extLst>
        </c:ser>
        <c:ser>
          <c:idx val="4"/>
          <c:order val="4"/>
          <c:tx>
            <c:strRef>
              <c:f>Sheet6!$F$3:$F$4</c:f>
              <c:strCache>
                <c:ptCount val="1"/>
                <c:pt idx="0">
                  <c:v>21</c:v>
                </c:pt>
              </c:strCache>
            </c:strRef>
          </c:tx>
          <c:spPr>
            <a:solidFill>
              <a:schemeClr val="accent5"/>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Sheet6!$F$5:$F$31</c:f>
              <c:numCache>
                <c:formatCode>General</c:formatCode>
                <c:ptCount val="26"/>
                <c:pt idx="0">
                  <c:v>29</c:v>
                </c:pt>
                <c:pt idx="1">
                  <c:v>47</c:v>
                </c:pt>
                <c:pt idx="2">
                  <c:v>5</c:v>
                </c:pt>
                <c:pt idx="3">
                  <c:v>38</c:v>
                </c:pt>
                <c:pt idx="4">
                  <c:v>41</c:v>
                </c:pt>
                <c:pt idx="5">
                  <c:v>80</c:v>
                </c:pt>
                <c:pt idx="6">
                  <c:v>44</c:v>
                </c:pt>
                <c:pt idx="7">
                  <c:v>21</c:v>
                </c:pt>
                <c:pt idx="8">
                  <c:v>51</c:v>
                </c:pt>
                <c:pt idx="9">
                  <c:v>23</c:v>
                </c:pt>
                <c:pt idx="10">
                  <c:v>45</c:v>
                </c:pt>
                <c:pt idx="11">
                  <c:v>137</c:v>
                </c:pt>
                <c:pt idx="12">
                  <c:v>74</c:v>
                </c:pt>
                <c:pt idx="13">
                  <c:v>30</c:v>
                </c:pt>
                <c:pt idx="14">
                  <c:v>167</c:v>
                </c:pt>
                <c:pt idx="15">
                  <c:v>18</c:v>
                </c:pt>
                <c:pt idx="16">
                  <c:v>110</c:v>
                </c:pt>
                <c:pt idx="17">
                  <c:v>247</c:v>
                </c:pt>
                <c:pt idx="18">
                  <c:v>25</c:v>
                </c:pt>
                <c:pt idx="19">
                  <c:v>91</c:v>
                </c:pt>
                <c:pt idx="20">
                  <c:v>29</c:v>
                </c:pt>
                <c:pt idx="21">
                  <c:v>25</c:v>
                </c:pt>
                <c:pt idx="22">
                  <c:v>6</c:v>
                </c:pt>
                <c:pt idx="23">
                  <c:v>20</c:v>
                </c:pt>
                <c:pt idx="24">
                  <c:v>84</c:v>
                </c:pt>
                <c:pt idx="25">
                  <c:v>17</c:v>
                </c:pt>
              </c:numCache>
            </c:numRef>
          </c:val>
          <c:extLst>
            <c:ext xmlns:c16="http://schemas.microsoft.com/office/drawing/2014/chart" uri="{C3380CC4-5D6E-409C-BE32-E72D297353CC}">
              <c16:uniqueId val="{00000004-368C-4BDC-A714-FC0126BB7DBB}"/>
            </c:ext>
          </c:extLst>
        </c:ser>
        <c:ser>
          <c:idx val="5"/>
          <c:order val="5"/>
          <c:tx>
            <c:strRef>
              <c:f>Sheet6!$G$3:$G$4</c:f>
              <c:strCache>
                <c:ptCount val="1"/>
                <c:pt idx="0">
                  <c:v>22</c:v>
                </c:pt>
              </c:strCache>
            </c:strRef>
          </c:tx>
          <c:spPr>
            <a:solidFill>
              <a:schemeClr val="accent6"/>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Sheet6!$G$5:$G$31</c:f>
              <c:numCache>
                <c:formatCode>General</c:formatCode>
                <c:ptCount val="26"/>
                <c:pt idx="0">
                  <c:v>25</c:v>
                </c:pt>
                <c:pt idx="1">
                  <c:v>41</c:v>
                </c:pt>
                <c:pt idx="2">
                  <c:v>5</c:v>
                </c:pt>
                <c:pt idx="3">
                  <c:v>52</c:v>
                </c:pt>
                <c:pt idx="4">
                  <c:v>52</c:v>
                </c:pt>
                <c:pt idx="5">
                  <c:v>92</c:v>
                </c:pt>
                <c:pt idx="6">
                  <c:v>38</c:v>
                </c:pt>
                <c:pt idx="7">
                  <c:v>24</c:v>
                </c:pt>
                <c:pt idx="8">
                  <c:v>58</c:v>
                </c:pt>
                <c:pt idx="9">
                  <c:v>34</c:v>
                </c:pt>
                <c:pt idx="10">
                  <c:v>45</c:v>
                </c:pt>
                <c:pt idx="11">
                  <c:v>125</c:v>
                </c:pt>
                <c:pt idx="12">
                  <c:v>71</c:v>
                </c:pt>
                <c:pt idx="13">
                  <c:v>21</c:v>
                </c:pt>
                <c:pt idx="14">
                  <c:v>176</c:v>
                </c:pt>
                <c:pt idx="15">
                  <c:v>25</c:v>
                </c:pt>
                <c:pt idx="16">
                  <c:v>145</c:v>
                </c:pt>
                <c:pt idx="17">
                  <c:v>251</c:v>
                </c:pt>
                <c:pt idx="18">
                  <c:v>27</c:v>
                </c:pt>
                <c:pt idx="19">
                  <c:v>96</c:v>
                </c:pt>
                <c:pt idx="20">
                  <c:v>45</c:v>
                </c:pt>
                <c:pt idx="21">
                  <c:v>25</c:v>
                </c:pt>
                <c:pt idx="22">
                  <c:v>10</c:v>
                </c:pt>
                <c:pt idx="23">
                  <c:v>19</c:v>
                </c:pt>
                <c:pt idx="24">
                  <c:v>105</c:v>
                </c:pt>
                <c:pt idx="25">
                  <c:v>15</c:v>
                </c:pt>
              </c:numCache>
            </c:numRef>
          </c:val>
          <c:extLst>
            <c:ext xmlns:c16="http://schemas.microsoft.com/office/drawing/2014/chart" uri="{C3380CC4-5D6E-409C-BE32-E72D297353CC}">
              <c16:uniqueId val="{00000005-368C-4BDC-A714-FC0126BB7DBB}"/>
            </c:ext>
          </c:extLst>
        </c:ser>
        <c:ser>
          <c:idx val="6"/>
          <c:order val="6"/>
          <c:tx>
            <c:strRef>
              <c:f>Sheet6!$H$3:$H$4</c:f>
              <c:strCache>
                <c:ptCount val="1"/>
                <c:pt idx="0">
                  <c:v>23</c:v>
                </c:pt>
              </c:strCache>
            </c:strRef>
          </c:tx>
          <c:spPr>
            <a:solidFill>
              <a:schemeClr val="accent1">
                <a:lumMod val="6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Sheet6!$H$5:$H$31</c:f>
              <c:numCache>
                <c:formatCode>General</c:formatCode>
                <c:ptCount val="26"/>
                <c:pt idx="0">
                  <c:v>22</c:v>
                </c:pt>
                <c:pt idx="1">
                  <c:v>43</c:v>
                </c:pt>
                <c:pt idx="2">
                  <c:v>16</c:v>
                </c:pt>
                <c:pt idx="3">
                  <c:v>49</c:v>
                </c:pt>
                <c:pt idx="4">
                  <c:v>53</c:v>
                </c:pt>
                <c:pt idx="5">
                  <c:v>103</c:v>
                </c:pt>
                <c:pt idx="6">
                  <c:v>54</c:v>
                </c:pt>
                <c:pt idx="7">
                  <c:v>20</c:v>
                </c:pt>
                <c:pt idx="8">
                  <c:v>41</c:v>
                </c:pt>
                <c:pt idx="9">
                  <c:v>33</c:v>
                </c:pt>
                <c:pt idx="10">
                  <c:v>53</c:v>
                </c:pt>
                <c:pt idx="11">
                  <c:v>152</c:v>
                </c:pt>
                <c:pt idx="12">
                  <c:v>79</c:v>
                </c:pt>
                <c:pt idx="13">
                  <c:v>25</c:v>
                </c:pt>
                <c:pt idx="14">
                  <c:v>176</c:v>
                </c:pt>
                <c:pt idx="15">
                  <c:v>18</c:v>
                </c:pt>
                <c:pt idx="16">
                  <c:v>124</c:v>
                </c:pt>
                <c:pt idx="17">
                  <c:v>266</c:v>
                </c:pt>
                <c:pt idx="18">
                  <c:v>45</c:v>
                </c:pt>
                <c:pt idx="19">
                  <c:v>88</c:v>
                </c:pt>
                <c:pt idx="20">
                  <c:v>36</c:v>
                </c:pt>
                <c:pt idx="21">
                  <c:v>31</c:v>
                </c:pt>
                <c:pt idx="22">
                  <c:v>14</c:v>
                </c:pt>
                <c:pt idx="23">
                  <c:v>14</c:v>
                </c:pt>
                <c:pt idx="24">
                  <c:v>99</c:v>
                </c:pt>
                <c:pt idx="25">
                  <c:v>14</c:v>
                </c:pt>
              </c:numCache>
            </c:numRef>
          </c:val>
          <c:extLst>
            <c:ext xmlns:c16="http://schemas.microsoft.com/office/drawing/2014/chart" uri="{C3380CC4-5D6E-409C-BE32-E72D297353CC}">
              <c16:uniqueId val="{00000006-368C-4BDC-A714-FC0126BB7DBB}"/>
            </c:ext>
          </c:extLst>
        </c:ser>
        <c:ser>
          <c:idx val="7"/>
          <c:order val="7"/>
          <c:tx>
            <c:strRef>
              <c:f>Sheet6!$I$3:$I$4</c:f>
              <c:strCache>
                <c:ptCount val="1"/>
                <c:pt idx="0">
                  <c:v>24</c:v>
                </c:pt>
              </c:strCache>
            </c:strRef>
          </c:tx>
          <c:spPr>
            <a:solidFill>
              <a:schemeClr val="accent2">
                <a:lumMod val="6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Sheet6!$I$5:$I$31</c:f>
              <c:numCache>
                <c:formatCode>General</c:formatCode>
                <c:ptCount val="26"/>
                <c:pt idx="0">
                  <c:v>24</c:v>
                </c:pt>
                <c:pt idx="1">
                  <c:v>40</c:v>
                </c:pt>
                <c:pt idx="2">
                  <c:v>11</c:v>
                </c:pt>
                <c:pt idx="3">
                  <c:v>43</c:v>
                </c:pt>
                <c:pt idx="4">
                  <c:v>59</c:v>
                </c:pt>
                <c:pt idx="5">
                  <c:v>99</c:v>
                </c:pt>
                <c:pt idx="6">
                  <c:v>56</c:v>
                </c:pt>
                <c:pt idx="7">
                  <c:v>20</c:v>
                </c:pt>
                <c:pt idx="8">
                  <c:v>57</c:v>
                </c:pt>
                <c:pt idx="9">
                  <c:v>39</c:v>
                </c:pt>
                <c:pt idx="10">
                  <c:v>53</c:v>
                </c:pt>
                <c:pt idx="11">
                  <c:v>142</c:v>
                </c:pt>
                <c:pt idx="12">
                  <c:v>79</c:v>
                </c:pt>
                <c:pt idx="13">
                  <c:v>25</c:v>
                </c:pt>
                <c:pt idx="14">
                  <c:v>165</c:v>
                </c:pt>
                <c:pt idx="15">
                  <c:v>29</c:v>
                </c:pt>
                <c:pt idx="16">
                  <c:v>152</c:v>
                </c:pt>
                <c:pt idx="17">
                  <c:v>255</c:v>
                </c:pt>
                <c:pt idx="18">
                  <c:v>38</c:v>
                </c:pt>
                <c:pt idx="19">
                  <c:v>87</c:v>
                </c:pt>
                <c:pt idx="20">
                  <c:v>49</c:v>
                </c:pt>
                <c:pt idx="21">
                  <c:v>35</c:v>
                </c:pt>
                <c:pt idx="22">
                  <c:v>11</c:v>
                </c:pt>
                <c:pt idx="23">
                  <c:v>20</c:v>
                </c:pt>
                <c:pt idx="24">
                  <c:v>101</c:v>
                </c:pt>
                <c:pt idx="25">
                  <c:v>22</c:v>
                </c:pt>
              </c:numCache>
            </c:numRef>
          </c:val>
          <c:extLst>
            <c:ext xmlns:c16="http://schemas.microsoft.com/office/drawing/2014/chart" uri="{C3380CC4-5D6E-409C-BE32-E72D297353CC}">
              <c16:uniqueId val="{00000007-368C-4BDC-A714-FC0126BB7DBB}"/>
            </c:ext>
          </c:extLst>
        </c:ser>
        <c:ser>
          <c:idx val="8"/>
          <c:order val="8"/>
          <c:tx>
            <c:strRef>
              <c:f>Sheet6!$J$3:$J$4</c:f>
              <c:strCache>
                <c:ptCount val="1"/>
                <c:pt idx="0">
                  <c:v>25</c:v>
                </c:pt>
              </c:strCache>
            </c:strRef>
          </c:tx>
          <c:spPr>
            <a:solidFill>
              <a:schemeClr val="accent3">
                <a:lumMod val="6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Sheet6!$J$5:$J$31</c:f>
              <c:numCache>
                <c:formatCode>General</c:formatCode>
                <c:ptCount val="26"/>
                <c:pt idx="0">
                  <c:v>28</c:v>
                </c:pt>
                <c:pt idx="1">
                  <c:v>47</c:v>
                </c:pt>
                <c:pt idx="2">
                  <c:v>13</c:v>
                </c:pt>
                <c:pt idx="3">
                  <c:v>38</c:v>
                </c:pt>
                <c:pt idx="4">
                  <c:v>52</c:v>
                </c:pt>
                <c:pt idx="5">
                  <c:v>105</c:v>
                </c:pt>
                <c:pt idx="6">
                  <c:v>52</c:v>
                </c:pt>
                <c:pt idx="7">
                  <c:v>21</c:v>
                </c:pt>
                <c:pt idx="8">
                  <c:v>57</c:v>
                </c:pt>
                <c:pt idx="9">
                  <c:v>30</c:v>
                </c:pt>
                <c:pt idx="10">
                  <c:v>40</c:v>
                </c:pt>
                <c:pt idx="11">
                  <c:v>137</c:v>
                </c:pt>
                <c:pt idx="12">
                  <c:v>78</c:v>
                </c:pt>
                <c:pt idx="13">
                  <c:v>24</c:v>
                </c:pt>
                <c:pt idx="14">
                  <c:v>197</c:v>
                </c:pt>
                <c:pt idx="15">
                  <c:v>21</c:v>
                </c:pt>
                <c:pt idx="16">
                  <c:v>121</c:v>
                </c:pt>
                <c:pt idx="17">
                  <c:v>275</c:v>
                </c:pt>
                <c:pt idx="18">
                  <c:v>29</c:v>
                </c:pt>
                <c:pt idx="19">
                  <c:v>89</c:v>
                </c:pt>
                <c:pt idx="20">
                  <c:v>51</c:v>
                </c:pt>
                <c:pt idx="21">
                  <c:v>37</c:v>
                </c:pt>
                <c:pt idx="22">
                  <c:v>12</c:v>
                </c:pt>
                <c:pt idx="23">
                  <c:v>14</c:v>
                </c:pt>
                <c:pt idx="24">
                  <c:v>99</c:v>
                </c:pt>
                <c:pt idx="25">
                  <c:v>22</c:v>
                </c:pt>
              </c:numCache>
            </c:numRef>
          </c:val>
          <c:extLst>
            <c:ext xmlns:c16="http://schemas.microsoft.com/office/drawing/2014/chart" uri="{C3380CC4-5D6E-409C-BE32-E72D297353CC}">
              <c16:uniqueId val="{00000008-368C-4BDC-A714-FC0126BB7DBB}"/>
            </c:ext>
          </c:extLst>
        </c:ser>
        <c:ser>
          <c:idx val="9"/>
          <c:order val="9"/>
          <c:tx>
            <c:strRef>
              <c:f>Sheet6!$K$3:$K$4</c:f>
              <c:strCache>
                <c:ptCount val="1"/>
                <c:pt idx="0">
                  <c:v>26</c:v>
                </c:pt>
              </c:strCache>
            </c:strRef>
          </c:tx>
          <c:spPr>
            <a:solidFill>
              <a:schemeClr val="accent4">
                <a:lumMod val="6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Sheet6!$K$5:$K$31</c:f>
              <c:numCache>
                <c:formatCode>General</c:formatCode>
                <c:ptCount val="26"/>
                <c:pt idx="0">
                  <c:v>29</c:v>
                </c:pt>
                <c:pt idx="1">
                  <c:v>35</c:v>
                </c:pt>
                <c:pt idx="2">
                  <c:v>13</c:v>
                </c:pt>
                <c:pt idx="3">
                  <c:v>49</c:v>
                </c:pt>
                <c:pt idx="4">
                  <c:v>60</c:v>
                </c:pt>
                <c:pt idx="5">
                  <c:v>89</c:v>
                </c:pt>
                <c:pt idx="6">
                  <c:v>46</c:v>
                </c:pt>
                <c:pt idx="7">
                  <c:v>23</c:v>
                </c:pt>
                <c:pt idx="8">
                  <c:v>56</c:v>
                </c:pt>
                <c:pt idx="9">
                  <c:v>43</c:v>
                </c:pt>
                <c:pt idx="10">
                  <c:v>50</c:v>
                </c:pt>
                <c:pt idx="11">
                  <c:v>152</c:v>
                </c:pt>
                <c:pt idx="12">
                  <c:v>94</c:v>
                </c:pt>
                <c:pt idx="13">
                  <c:v>26</c:v>
                </c:pt>
                <c:pt idx="14">
                  <c:v>192</c:v>
                </c:pt>
                <c:pt idx="15">
                  <c:v>11</c:v>
                </c:pt>
                <c:pt idx="16">
                  <c:v>134</c:v>
                </c:pt>
                <c:pt idx="17">
                  <c:v>269</c:v>
                </c:pt>
                <c:pt idx="18">
                  <c:v>29</c:v>
                </c:pt>
                <c:pt idx="19">
                  <c:v>87</c:v>
                </c:pt>
                <c:pt idx="20">
                  <c:v>46</c:v>
                </c:pt>
                <c:pt idx="21">
                  <c:v>42</c:v>
                </c:pt>
                <c:pt idx="22">
                  <c:v>12</c:v>
                </c:pt>
                <c:pt idx="23">
                  <c:v>9</c:v>
                </c:pt>
                <c:pt idx="24">
                  <c:v>112</c:v>
                </c:pt>
                <c:pt idx="25">
                  <c:v>21</c:v>
                </c:pt>
              </c:numCache>
            </c:numRef>
          </c:val>
          <c:extLst>
            <c:ext xmlns:c16="http://schemas.microsoft.com/office/drawing/2014/chart" uri="{C3380CC4-5D6E-409C-BE32-E72D297353CC}">
              <c16:uniqueId val="{00000009-368C-4BDC-A714-FC0126BB7DBB}"/>
            </c:ext>
          </c:extLst>
        </c:ser>
        <c:ser>
          <c:idx val="10"/>
          <c:order val="10"/>
          <c:tx>
            <c:strRef>
              <c:f>Sheet6!$L$3:$L$4</c:f>
              <c:strCache>
                <c:ptCount val="1"/>
                <c:pt idx="0">
                  <c:v>27</c:v>
                </c:pt>
              </c:strCache>
            </c:strRef>
          </c:tx>
          <c:spPr>
            <a:solidFill>
              <a:schemeClr val="accent5">
                <a:lumMod val="6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Sheet6!$L$5:$L$31</c:f>
              <c:numCache>
                <c:formatCode>General</c:formatCode>
                <c:ptCount val="26"/>
                <c:pt idx="0">
                  <c:v>29</c:v>
                </c:pt>
                <c:pt idx="1">
                  <c:v>49</c:v>
                </c:pt>
                <c:pt idx="2">
                  <c:v>10</c:v>
                </c:pt>
                <c:pt idx="3">
                  <c:v>52</c:v>
                </c:pt>
                <c:pt idx="4">
                  <c:v>53</c:v>
                </c:pt>
                <c:pt idx="5">
                  <c:v>89</c:v>
                </c:pt>
                <c:pt idx="6">
                  <c:v>56</c:v>
                </c:pt>
                <c:pt idx="7">
                  <c:v>27</c:v>
                </c:pt>
                <c:pt idx="8">
                  <c:v>55</c:v>
                </c:pt>
                <c:pt idx="9">
                  <c:v>35</c:v>
                </c:pt>
                <c:pt idx="10">
                  <c:v>67</c:v>
                </c:pt>
                <c:pt idx="11">
                  <c:v>163</c:v>
                </c:pt>
                <c:pt idx="12">
                  <c:v>83</c:v>
                </c:pt>
                <c:pt idx="13">
                  <c:v>25</c:v>
                </c:pt>
                <c:pt idx="14">
                  <c:v>202</c:v>
                </c:pt>
                <c:pt idx="15">
                  <c:v>15</c:v>
                </c:pt>
                <c:pt idx="16">
                  <c:v>142</c:v>
                </c:pt>
                <c:pt idx="17">
                  <c:v>302</c:v>
                </c:pt>
                <c:pt idx="18">
                  <c:v>37</c:v>
                </c:pt>
                <c:pt idx="19">
                  <c:v>84</c:v>
                </c:pt>
                <c:pt idx="20">
                  <c:v>40</c:v>
                </c:pt>
                <c:pt idx="21">
                  <c:v>31</c:v>
                </c:pt>
                <c:pt idx="22">
                  <c:v>15</c:v>
                </c:pt>
                <c:pt idx="23">
                  <c:v>15</c:v>
                </c:pt>
                <c:pt idx="24">
                  <c:v>116</c:v>
                </c:pt>
                <c:pt idx="25">
                  <c:v>33</c:v>
                </c:pt>
              </c:numCache>
            </c:numRef>
          </c:val>
          <c:extLst>
            <c:ext xmlns:c16="http://schemas.microsoft.com/office/drawing/2014/chart" uri="{C3380CC4-5D6E-409C-BE32-E72D297353CC}">
              <c16:uniqueId val="{0000000A-368C-4BDC-A714-FC0126BB7DBB}"/>
            </c:ext>
          </c:extLst>
        </c:ser>
        <c:ser>
          <c:idx val="11"/>
          <c:order val="11"/>
          <c:tx>
            <c:strRef>
              <c:f>Sheet6!$M$3:$M$4</c:f>
              <c:strCache>
                <c:ptCount val="1"/>
                <c:pt idx="0">
                  <c:v>28</c:v>
                </c:pt>
              </c:strCache>
            </c:strRef>
          </c:tx>
          <c:spPr>
            <a:solidFill>
              <a:schemeClr val="accent6">
                <a:lumMod val="6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Sheet6!$M$5:$M$31</c:f>
              <c:numCache>
                <c:formatCode>General</c:formatCode>
                <c:ptCount val="26"/>
                <c:pt idx="0">
                  <c:v>30</c:v>
                </c:pt>
                <c:pt idx="1">
                  <c:v>49</c:v>
                </c:pt>
                <c:pt idx="2">
                  <c:v>6</c:v>
                </c:pt>
                <c:pt idx="3">
                  <c:v>50</c:v>
                </c:pt>
                <c:pt idx="4">
                  <c:v>56</c:v>
                </c:pt>
                <c:pt idx="5">
                  <c:v>103</c:v>
                </c:pt>
                <c:pt idx="6">
                  <c:v>56</c:v>
                </c:pt>
                <c:pt idx="7">
                  <c:v>26</c:v>
                </c:pt>
                <c:pt idx="8">
                  <c:v>54</c:v>
                </c:pt>
                <c:pt idx="9">
                  <c:v>35</c:v>
                </c:pt>
                <c:pt idx="10">
                  <c:v>61</c:v>
                </c:pt>
                <c:pt idx="11">
                  <c:v>151</c:v>
                </c:pt>
                <c:pt idx="12">
                  <c:v>93</c:v>
                </c:pt>
                <c:pt idx="13">
                  <c:v>31</c:v>
                </c:pt>
                <c:pt idx="14">
                  <c:v>220</c:v>
                </c:pt>
                <c:pt idx="15">
                  <c:v>28</c:v>
                </c:pt>
                <c:pt idx="16">
                  <c:v>148</c:v>
                </c:pt>
                <c:pt idx="17">
                  <c:v>295</c:v>
                </c:pt>
                <c:pt idx="18">
                  <c:v>26</c:v>
                </c:pt>
                <c:pt idx="19">
                  <c:v>85</c:v>
                </c:pt>
                <c:pt idx="20">
                  <c:v>39</c:v>
                </c:pt>
                <c:pt idx="21">
                  <c:v>35</c:v>
                </c:pt>
                <c:pt idx="22">
                  <c:v>9</c:v>
                </c:pt>
                <c:pt idx="23">
                  <c:v>10</c:v>
                </c:pt>
                <c:pt idx="24">
                  <c:v>122</c:v>
                </c:pt>
                <c:pt idx="25">
                  <c:v>33</c:v>
                </c:pt>
              </c:numCache>
            </c:numRef>
          </c:val>
          <c:extLst>
            <c:ext xmlns:c16="http://schemas.microsoft.com/office/drawing/2014/chart" uri="{C3380CC4-5D6E-409C-BE32-E72D297353CC}">
              <c16:uniqueId val="{0000000B-368C-4BDC-A714-FC0126BB7DBB}"/>
            </c:ext>
          </c:extLst>
        </c:ser>
        <c:ser>
          <c:idx val="12"/>
          <c:order val="12"/>
          <c:tx>
            <c:strRef>
              <c:f>Sheet6!$N$3:$N$4</c:f>
              <c:strCache>
                <c:ptCount val="1"/>
                <c:pt idx="0">
                  <c:v>29</c:v>
                </c:pt>
              </c:strCache>
            </c:strRef>
          </c:tx>
          <c:spPr>
            <a:solidFill>
              <a:schemeClr val="accent1">
                <a:lumMod val="80000"/>
                <a:lumOff val="2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Sheet6!$N$5:$N$31</c:f>
              <c:numCache>
                <c:formatCode>General</c:formatCode>
                <c:ptCount val="26"/>
                <c:pt idx="0">
                  <c:v>28</c:v>
                </c:pt>
                <c:pt idx="1">
                  <c:v>53</c:v>
                </c:pt>
                <c:pt idx="2">
                  <c:v>12</c:v>
                </c:pt>
                <c:pt idx="3">
                  <c:v>49</c:v>
                </c:pt>
                <c:pt idx="4">
                  <c:v>54</c:v>
                </c:pt>
                <c:pt idx="5">
                  <c:v>113</c:v>
                </c:pt>
                <c:pt idx="6">
                  <c:v>58</c:v>
                </c:pt>
                <c:pt idx="7">
                  <c:v>31</c:v>
                </c:pt>
                <c:pt idx="8">
                  <c:v>52</c:v>
                </c:pt>
                <c:pt idx="9">
                  <c:v>34</c:v>
                </c:pt>
                <c:pt idx="10">
                  <c:v>60</c:v>
                </c:pt>
                <c:pt idx="11">
                  <c:v>144</c:v>
                </c:pt>
                <c:pt idx="12">
                  <c:v>90</c:v>
                </c:pt>
                <c:pt idx="13">
                  <c:v>37</c:v>
                </c:pt>
                <c:pt idx="14">
                  <c:v>209</c:v>
                </c:pt>
                <c:pt idx="15">
                  <c:v>31</c:v>
                </c:pt>
                <c:pt idx="16">
                  <c:v>148</c:v>
                </c:pt>
                <c:pt idx="17">
                  <c:v>295</c:v>
                </c:pt>
                <c:pt idx="18">
                  <c:v>25</c:v>
                </c:pt>
                <c:pt idx="19">
                  <c:v>77</c:v>
                </c:pt>
                <c:pt idx="20">
                  <c:v>45</c:v>
                </c:pt>
                <c:pt idx="21">
                  <c:v>43</c:v>
                </c:pt>
                <c:pt idx="22">
                  <c:v>13</c:v>
                </c:pt>
                <c:pt idx="23">
                  <c:v>16</c:v>
                </c:pt>
                <c:pt idx="24">
                  <c:v>123</c:v>
                </c:pt>
                <c:pt idx="25">
                  <c:v>28</c:v>
                </c:pt>
              </c:numCache>
            </c:numRef>
          </c:val>
          <c:extLst>
            <c:ext xmlns:c16="http://schemas.microsoft.com/office/drawing/2014/chart" uri="{C3380CC4-5D6E-409C-BE32-E72D297353CC}">
              <c16:uniqueId val="{0000000C-368C-4BDC-A714-FC0126BB7DBB}"/>
            </c:ext>
          </c:extLst>
        </c:ser>
        <c:ser>
          <c:idx val="13"/>
          <c:order val="13"/>
          <c:tx>
            <c:strRef>
              <c:f>Sheet6!$O$3:$O$4</c:f>
              <c:strCache>
                <c:ptCount val="1"/>
                <c:pt idx="0">
                  <c:v>30</c:v>
                </c:pt>
              </c:strCache>
            </c:strRef>
          </c:tx>
          <c:spPr>
            <a:solidFill>
              <a:schemeClr val="accent2">
                <a:lumMod val="80000"/>
                <a:lumOff val="2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Sheet6!$O$5:$O$31</c:f>
              <c:numCache>
                <c:formatCode>General</c:formatCode>
                <c:ptCount val="26"/>
                <c:pt idx="0">
                  <c:v>33</c:v>
                </c:pt>
                <c:pt idx="1">
                  <c:v>60</c:v>
                </c:pt>
                <c:pt idx="2">
                  <c:v>12</c:v>
                </c:pt>
                <c:pt idx="3">
                  <c:v>56</c:v>
                </c:pt>
                <c:pt idx="4">
                  <c:v>54</c:v>
                </c:pt>
                <c:pt idx="5">
                  <c:v>127</c:v>
                </c:pt>
                <c:pt idx="6">
                  <c:v>42</c:v>
                </c:pt>
                <c:pt idx="7">
                  <c:v>31</c:v>
                </c:pt>
                <c:pt idx="8">
                  <c:v>70</c:v>
                </c:pt>
                <c:pt idx="9">
                  <c:v>35</c:v>
                </c:pt>
                <c:pt idx="10">
                  <c:v>65</c:v>
                </c:pt>
                <c:pt idx="11">
                  <c:v>152</c:v>
                </c:pt>
                <c:pt idx="12">
                  <c:v>103</c:v>
                </c:pt>
                <c:pt idx="13">
                  <c:v>25</c:v>
                </c:pt>
                <c:pt idx="14">
                  <c:v>206</c:v>
                </c:pt>
                <c:pt idx="15">
                  <c:v>23</c:v>
                </c:pt>
                <c:pt idx="16">
                  <c:v>159</c:v>
                </c:pt>
                <c:pt idx="17">
                  <c:v>322</c:v>
                </c:pt>
                <c:pt idx="18">
                  <c:v>36</c:v>
                </c:pt>
                <c:pt idx="19">
                  <c:v>84</c:v>
                </c:pt>
                <c:pt idx="20">
                  <c:v>62</c:v>
                </c:pt>
                <c:pt idx="21">
                  <c:v>34</c:v>
                </c:pt>
                <c:pt idx="22">
                  <c:v>9</c:v>
                </c:pt>
                <c:pt idx="23">
                  <c:v>15</c:v>
                </c:pt>
                <c:pt idx="24">
                  <c:v>103</c:v>
                </c:pt>
                <c:pt idx="25">
                  <c:v>19</c:v>
                </c:pt>
              </c:numCache>
            </c:numRef>
          </c:val>
          <c:extLst>
            <c:ext xmlns:c16="http://schemas.microsoft.com/office/drawing/2014/chart" uri="{C3380CC4-5D6E-409C-BE32-E72D297353CC}">
              <c16:uniqueId val="{0000000D-368C-4BDC-A714-FC0126BB7DBB}"/>
            </c:ext>
          </c:extLst>
        </c:ser>
        <c:ser>
          <c:idx val="14"/>
          <c:order val="14"/>
          <c:tx>
            <c:strRef>
              <c:f>Sheet6!$P$3:$P$4</c:f>
              <c:strCache>
                <c:ptCount val="1"/>
                <c:pt idx="0">
                  <c:v>31</c:v>
                </c:pt>
              </c:strCache>
            </c:strRef>
          </c:tx>
          <c:spPr>
            <a:solidFill>
              <a:schemeClr val="accent3">
                <a:lumMod val="80000"/>
                <a:lumOff val="2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Sheet6!$P$5:$P$31</c:f>
              <c:numCache>
                <c:formatCode>General</c:formatCode>
                <c:ptCount val="26"/>
                <c:pt idx="0">
                  <c:v>31</c:v>
                </c:pt>
                <c:pt idx="1">
                  <c:v>55</c:v>
                </c:pt>
                <c:pt idx="2">
                  <c:v>14</c:v>
                </c:pt>
                <c:pt idx="3">
                  <c:v>56</c:v>
                </c:pt>
                <c:pt idx="4">
                  <c:v>44</c:v>
                </c:pt>
                <c:pt idx="5">
                  <c:v>113</c:v>
                </c:pt>
                <c:pt idx="6">
                  <c:v>51</c:v>
                </c:pt>
                <c:pt idx="7">
                  <c:v>13</c:v>
                </c:pt>
                <c:pt idx="8">
                  <c:v>55</c:v>
                </c:pt>
                <c:pt idx="9">
                  <c:v>27</c:v>
                </c:pt>
                <c:pt idx="10">
                  <c:v>56</c:v>
                </c:pt>
                <c:pt idx="11">
                  <c:v>135</c:v>
                </c:pt>
                <c:pt idx="12">
                  <c:v>71</c:v>
                </c:pt>
                <c:pt idx="13">
                  <c:v>14</c:v>
                </c:pt>
                <c:pt idx="14">
                  <c:v>207</c:v>
                </c:pt>
                <c:pt idx="15">
                  <c:v>24</c:v>
                </c:pt>
                <c:pt idx="16">
                  <c:v>147</c:v>
                </c:pt>
                <c:pt idx="17">
                  <c:v>321</c:v>
                </c:pt>
                <c:pt idx="18">
                  <c:v>24</c:v>
                </c:pt>
                <c:pt idx="19">
                  <c:v>69</c:v>
                </c:pt>
                <c:pt idx="20">
                  <c:v>38</c:v>
                </c:pt>
                <c:pt idx="21">
                  <c:v>28</c:v>
                </c:pt>
                <c:pt idx="22">
                  <c:v>8</c:v>
                </c:pt>
                <c:pt idx="23">
                  <c:v>14</c:v>
                </c:pt>
                <c:pt idx="24">
                  <c:v>100</c:v>
                </c:pt>
                <c:pt idx="25">
                  <c:v>19</c:v>
                </c:pt>
              </c:numCache>
            </c:numRef>
          </c:val>
          <c:extLst>
            <c:ext xmlns:c16="http://schemas.microsoft.com/office/drawing/2014/chart" uri="{C3380CC4-5D6E-409C-BE32-E72D297353CC}">
              <c16:uniqueId val="{0000000E-368C-4BDC-A714-FC0126BB7DBB}"/>
            </c:ext>
          </c:extLst>
        </c:ser>
        <c:ser>
          <c:idx val="15"/>
          <c:order val="15"/>
          <c:tx>
            <c:strRef>
              <c:f>Sheet6!$Q$3:$Q$4</c:f>
              <c:strCache>
                <c:ptCount val="1"/>
                <c:pt idx="0">
                  <c:v>32</c:v>
                </c:pt>
              </c:strCache>
            </c:strRef>
          </c:tx>
          <c:spPr>
            <a:solidFill>
              <a:schemeClr val="accent4">
                <a:lumMod val="80000"/>
                <a:lumOff val="2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Sheet6!$Q$5:$Q$31</c:f>
              <c:numCache>
                <c:formatCode>General</c:formatCode>
                <c:ptCount val="26"/>
                <c:pt idx="0">
                  <c:v>35</c:v>
                </c:pt>
                <c:pt idx="1">
                  <c:v>55</c:v>
                </c:pt>
                <c:pt idx="2">
                  <c:v>12</c:v>
                </c:pt>
                <c:pt idx="3">
                  <c:v>62</c:v>
                </c:pt>
                <c:pt idx="4">
                  <c:v>57</c:v>
                </c:pt>
                <c:pt idx="5">
                  <c:v>104</c:v>
                </c:pt>
                <c:pt idx="6">
                  <c:v>51</c:v>
                </c:pt>
                <c:pt idx="7">
                  <c:v>18</c:v>
                </c:pt>
                <c:pt idx="8">
                  <c:v>48</c:v>
                </c:pt>
                <c:pt idx="9">
                  <c:v>30</c:v>
                </c:pt>
                <c:pt idx="10">
                  <c:v>34</c:v>
                </c:pt>
                <c:pt idx="11">
                  <c:v>119</c:v>
                </c:pt>
                <c:pt idx="12">
                  <c:v>67</c:v>
                </c:pt>
                <c:pt idx="13">
                  <c:v>12</c:v>
                </c:pt>
                <c:pt idx="14">
                  <c:v>179</c:v>
                </c:pt>
                <c:pt idx="15">
                  <c:v>20</c:v>
                </c:pt>
                <c:pt idx="16">
                  <c:v>125</c:v>
                </c:pt>
                <c:pt idx="17">
                  <c:v>307</c:v>
                </c:pt>
                <c:pt idx="18">
                  <c:v>30</c:v>
                </c:pt>
                <c:pt idx="19">
                  <c:v>67</c:v>
                </c:pt>
                <c:pt idx="20">
                  <c:v>25</c:v>
                </c:pt>
                <c:pt idx="21">
                  <c:v>28</c:v>
                </c:pt>
                <c:pt idx="22">
                  <c:v>6</c:v>
                </c:pt>
                <c:pt idx="23">
                  <c:v>12</c:v>
                </c:pt>
                <c:pt idx="24">
                  <c:v>82</c:v>
                </c:pt>
                <c:pt idx="25">
                  <c:v>10</c:v>
                </c:pt>
              </c:numCache>
            </c:numRef>
          </c:val>
          <c:extLst>
            <c:ext xmlns:c16="http://schemas.microsoft.com/office/drawing/2014/chart" uri="{C3380CC4-5D6E-409C-BE32-E72D297353CC}">
              <c16:uniqueId val="{0000000F-368C-4BDC-A714-FC0126BB7DBB}"/>
            </c:ext>
          </c:extLst>
        </c:ser>
        <c:ser>
          <c:idx val="16"/>
          <c:order val="16"/>
          <c:tx>
            <c:strRef>
              <c:f>Sheet6!$R$3:$R$4</c:f>
              <c:strCache>
                <c:ptCount val="1"/>
                <c:pt idx="0">
                  <c:v>33</c:v>
                </c:pt>
              </c:strCache>
            </c:strRef>
          </c:tx>
          <c:spPr>
            <a:solidFill>
              <a:schemeClr val="accent5">
                <a:lumMod val="80000"/>
                <a:lumOff val="2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Sheet6!$R$5:$R$31</c:f>
              <c:numCache>
                <c:formatCode>General</c:formatCode>
                <c:ptCount val="26"/>
                <c:pt idx="0">
                  <c:v>39</c:v>
                </c:pt>
                <c:pt idx="1">
                  <c:v>46</c:v>
                </c:pt>
                <c:pt idx="2">
                  <c:v>14</c:v>
                </c:pt>
                <c:pt idx="3">
                  <c:v>49</c:v>
                </c:pt>
                <c:pt idx="4">
                  <c:v>37</c:v>
                </c:pt>
                <c:pt idx="5">
                  <c:v>110</c:v>
                </c:pt>
                <c:pt idx="6">
                  <c:v>38</c:v>
                </c:pt>
                <c:pt idx="7">
                  <c:v>19</c:v>
                </c:pt>
                <c:pt idx="8">
                  <c:v>40</c:v>
                </c:pt>
                <c:pt idx="9">
                  <c:v>28</c:v>
                </c:pt>
                <c:pt idx="10">
                  <c:v>35</c:v>
                </c:pt>
                <c:pt idx="11">
                  <c:v>110</c:v>
                </c:pt>
                <c:pt idx="12">
                  <c:v>65</c:v>
                </c:pt>
                <c:pt idx="13">
                  <c:v>14</c:v>
                </c:pt>
                <c:pt idx="14">
                  <c:v>191</c:v>
                </c:pt>
                <c:pt idx="15">
                  <c:v>32</c:v>
                </c:pt>
                <c:pt idx="16">
                  <c:v>133</c:v>
                </c:pt>
                <c:pt idx="17">
                  <c:v>312</c:v>
                </c:pt>
                <c:pt idx="18">
                  <c:v>23</c:v>
                </c:pt>
                <c:pt idx="19">
                  <c:v>70</c:v>
                </c:pt>
                <c:pt idx="20">
                  <c:v>30</c:v>
                </c:pt>
                <c:pt idx="21">
                  <c:v>27</c:v>
                </c:pt>
                <c:pt idx="22">
                  <c:v>12</c:v>
                </c:pt>
                <c:pt idx="23">
                  <c:v>13</c:v>
                </c:pt>
                <c:pt idx="24">
                  <c:v>80</c:v>
                </c:pt>
                <c:pt idx="25">
                  <c:v>15</c:v>
                </c:pt>
              </c:numCache>
            </c:numRef>
          </c:val>
          <c:extLst>
            <c:ext xmlns:c16="http://schemas.microsoft.com/office/drawing/2014/chart" uri="{C3380CC4-5D6E-409C-BE32-E72D297353CC}">
              <c16:uniqueId val="{00000010-368C-4BDC-A714-FC0126BB7DBB}"/>
            </c:ext>
          </c:extLst>
        </c:ser>
        <c:ser>
          <c:idx val="17"/>
          <c:order val="17"/>
          <c:tx>
            <c:strRef>
              <c:f>Sheet6!$S$3:$S$4</c:f>
              <c:strCache>
                <c:ptCount val="1"/>
                <c:pt idx="0">
                  <c:v>34</c:v>
                </c:pt>
              </c:strCache>
            </c:strRef>
          </c:tx>
          <c:spPr>
            <a:solidFill>
              <a:schemeClr val="accent6">
                <a:lumMod val="80000"/>
                <a:lumOff val="2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Sheet6!$S$5:$S$31</c:f>
              <c:numCache>
                <c:formatCode>General</c:formatCode>
                <c:ptCount val="26"/>
                <c:pt idx="0">
                  <c:v>30</c:v>
                </c:pt>
                <c:pt idx="1">
                  <c:v>63</c:v>
                </c:pt>
                <c:pt idx="2">
                  <c:v>11</c:v>
                </c:pt>
                <c:pt idx="3">
                  <c:v>47</c:v>
                </c:pt>
                <c:pt idx="4">
                  <c:v>49</c:v>
                </c:pt>
                <c:pt idx="5">
                  <c:v>105</c:v>
                </c:pt>
                <c:pt idx="6">
                  <c:v>36</c:v>
                </c:pt>
                <c:pt idx="7">
                  <c:v>25</c:v>
                </c:pt>
                <c:pt idx="8">
                  <c:v>39</c:v>
                </c:pt>
                <c:pt idx="9">
                  <c:v>25</c:v>
                </c:pt>
                <c:pt idx="10">
                  <c:v>50</c:v>
                </c:pt>
                <c:pt idx="11">
                  <c:v>101</c:v>
                </c:pt>
                <c:pt idx="12">
                  <c:v>70</c:v>
                </c:pt>
                <c:pt idx="13">
                  <c:v>13</c:v>
                </c:pt>
                <c:pt idx="14">
                  <c:v>193</c:v>
                </c:pt>
                <c:pt idx="15">
                  <c:v>30</c:v>
                </c:pt>
                <c:pt idx="16">
                  <c:v>136</c:v>
                </c:pt>
                <c:pt idx="17">
                  <c:v>292</c:v>
                </c:pt>
                <c:pt idx="18">
                  <c:v>25</c:v>
                </c:pt>
                <c:pt idx="19">
                  <c:v>70</c:v>
                </c:pt>
                <c:pt idx="20">
                  <c:v>33</c:v>
                </c:pt>
                <c:pt idx="21">
                  <c:v>17</c:v>
                </c:pt>
                <c:pt idx="22">
                  <c:v>14</c:v>
                </c:pt>
                <c:pt idx="23">
                  <c:v>13</c:v>
                </c:pt>
                <c:pt idx="24">
                  <c:v>90</c:v>
                </c:pt>
                <c:pt idx="25">
                  <c:v>18</c:v>
                </c:pt>
              </c:numCache>
            </c:numRef>
          </c:val>
          <c:extLst>
            <c:ext xmlns:c16="http://schemas.microsoft.com/office/drawing/2014/chart" uri="{C3380CC4-5D6E-409C-BE32-E72D297353CC}">
              <c16:uniqueId val="{00000011-368C-4BDC-A714-FC0126BB7DBB}"/>
            </c:ext>
          </c:extLst>
        </c:ser>
        <c:ser>
          <c:idx val="18"/>
          <c:order val="18"/>
          <c:tx>
            <c:strRef>
              <c:f>Sheet6!$T$3:$T$4</c:f>
              <c:strCache>
                <c:ptCount val="1"/>
                <c:pt idx="0">
                  <c:v>35</c:v>
                </c:pt>
              </c:strCache>
            </c:strRef>
          </c:tx>
          <c:spPr>
            <a:solidFill>
              <a:schemeClr val="accent1">
                <a:lumMod val="80000"/>
              </a:schemeClr>
            </a:solidFill>
            <a:ln>
              <a:noFill/>
            </a:ln>
            <a:effectLst/>
            <a:sp3d/>
          </c:spPr>
          <c:invertIfNegative val="0"/>
          <c:cat>
            <c:strRef>
              <c:f>Sheet6!$A$5:$A$31</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Sheet6!$T$5:$T$31</c:f>
              <c:numCache>
                <c:formatCode>General</c:formatCode>
                <c:ptCount val="26"/>
                <c:pt idx="0">
                  <c:v>1</c:v>
                </c:pt>
                <c:pt idx="1">
                  <c:v>3</c:v>
                </c:pt>
                <c:pt idx="3">
                  <c:v>6</c:v>
                </c:pt>
                <c:pt idx="4">
                  <c:v>1</c:v>
                </c:pt>
                <c:pt idx="5">
                  <c:v>9</c:v>
                </c:pt>
                <c:pt idx="6">
                  <c:v>1</c:v>
                </c:pt>
                <c:pt idx="7">
                  <c:v>2</c:v>
                </c:pt>
                <c:pt idx="9">
                  <c:v>2</c:v>
                </c:pt>
                <c:pt idx="10">
                  <c:v>6</c:v>
                </c:pt>
                <c:pt idx="11">
                  <c:v>2</c:v>
                </c:pt>
                <c:pt idx="12">
                  <c:v>3</c:v>
                </c:pt>
                <c:pt idx="13">
                  <c:v>3</c:v>
                </c:pt>
                <c:pt idx="14">
                  <c:v>16</c:v>
                </c:pt>
                <c:pt idx="15">
                  <c:v>2</c:v>
                </c:pt>
                <c:pt idx="16">
                  <c:v>10</c:v>
                </c:pt>
                <c:pt idx="17">
                  <c:v>17</c:v>
                </c:pt>
                <c:pt idx="18">
                  <c:v>2</c:v>
                </c:pt>
                <c:pt idx="19">
                  <c:v>4</c:v>
                </c:pt>
                <c:pt idx="20">
                  <c:v>2</c:v>
                </c:pt>
                <c:pt idx="21">
                  <c:v>2</c:v>
                </c:pt>
                <c:pt idx="23">
                  <c:v>1</c:v>
                </c:pt>
                <c:pt idx="24">
                  <c:v>6</c:v>
                </c:pt>
                <c:pt idx="25">
                  <c:v>3</c:v>
                </c:pt>
              </c:numCache>
            </c:numRef>
          </c:val>
          <c:extLst>
            <c:ext xmlns:c16="http://schemas.microsoft.com/office/drawing/2014/chart" uri="{C3380CC4-5D6E-409C-BE32-E72D297353CC}">
              <c16:uniqueId val="{00000012-368C-4BDC-A714-FC0126BB7DBB}"/>
            </c:ext>
          </c:extLst>
        </c:ser>
        <c:dLbls>
          <c:showLegendKey val="0"/>
          <c:showVal val="0"/>
          <c:showCatName val="0"/>
          <c:showSerName val="0"/>
          <c:showPercent val="0"/>
          <c:showBubbleSize val="0"/>
        </c:dLbls>
        <c:gapWidth val="150"/>
        <c:shape val="box"/>
        <c:axId val="147441264"/>
        <c:axId val="425929072"/>
        <c:axId val="0"/>
      </c:bar3DChart>
      <c:catAx>
        <c:axId val="1474412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929072"/>
        <c:crosses val="autoZero"/>
        <c:auto val="1"/>
        <c:lblAlgn val="ctr"/>
        <c:lblOffset val="100"/>
        <c:noMultiLvlLbl val="0"/>
      </c:catAx>
      <c:valAx>
        <c:axId val="42592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41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51D-46FD-800B-7ABA96AF838F}"/>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51D-46FD-800B-7ABA96AF838F}"/>
              </c:ext>
            </c:extLst>
          </c:dPt>
          <c:dPt>
            <c:idx val="2"/>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51D-46FD-800B-7ABA96AF838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Sheet1!$M$649:$O$649</c:f>
              <c:strCache>
                <c:ptCount val="3"/>
                <c:pt idx="0">
                  <c:v>click_through_rate</c:v>
                </c:pt>
                <c:pt idx="1">
                  <c:v>open_rate</c:v>
                </c:pt>
                <c:pt idx="2">
                  <c:v>click_to_open_rate</c:v>
                </c:pt>
              </c:strCache>
            </c:strRef>
          </c:cat>
          <c:val>
            <c:numRef>
              <c:f>Sheet1!$M$650:$O$650</c:f>
              <c:numCache>
                <c:formatCode>0.00</c:formatCode>
                <c:ptCount val="3"/>
                <c:pt idx="0">
                  <c:v>14.789899999999999</c:v>
                </c:pt>
                <c:pt idx="1">
                  <c:v>33.583399999999997</c:v>
                </c:pt>
                <c:pt idx="2">
                  <c:v>44.039299999999997</c:v>
                </c:pt>
              </c:numCache>
            </c:numRef>
          </c:val>
          <c:extLst>
            <c:ext xmlns:c16="http://schemas.microsoft.com/office/drawing/2014/chart" uri="{C3380CC4-5D6E-409C-BE32-E72D297353CC}">
              <c16:uniqueId val="{00000006-C51D-46FD-800B-7ABA96AF838F}"/>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0">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4157B-7383-433B-BC6C-3EFE3094A332}"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IN"/>
        </a:p>
      </dgm:t>
    </dgm:pt>
    <dgm:pt modelId="{305C8BE3-AB92-4816-8CB9-A24F565A6D18}">
      <dgm:prSet custT="1"/>
      <dgm:spPr/>
      <dgm:t>
        <a:bodyPr/>
        <a:lstStyle/>
        <a:p>
          <a:pPr algn="ctr"/>
          <a:r>
            <a:rPr lang="en-IN" sz="2000" dirty="0">
              <a:latin typeface="Calibri" panose="020F0502020204030204" pitchFamily="34" charset="0"/>
              <a:cs typeface="Calibri" panose="020F0502020204030204" pitchFamily="34" charset="0"/>
            </a:rPr>
            <a:t>“Most user activity was recorded during the weeks 28 - 30 in 2014”</a:t>
          </a:r>
        </a:p>
      </dgm:t>
    </dgm:pt>
    <dgm:pt modelId="{D6E16958-F428-4919-8DA8-353D86605383}" type="parTrans" cxnId="{C17540C2-00FF-47C9-841A-BB0DBF89B067}">
      <dgm:prSet/>
      <dgm:spPr/>
      <dgm:t>
        <a:bodyPr/>
        <a:lstStyle/>
        <a:p>
          <a:endParaRPr lang="en-IN"/>
        </a:p>
      </dgm:t>
    </dgm:pt>
    <dgm:pt modelId="{9D750C04-BED8-4F9F-9EA7-6D5F6E65236F}" type="sibTrans" cxnId="{C17540C2-00FF-47C9-841A-BB0DBF89B067}">
      <dgm:prSet/>
      <dgm:spPr/>
      <dgm:t>
        <a:bodyPr/>
        <a:lstStyle/>
        <a:p>
          <a:endParaRPr lang="en-IN"/>
        </a:p>
      </dgm:t>
    </dgm:pt>
    <dgm:pt modelId="{5819736D-DB9A-4C27-9DE0-80B7B3DD97D0}" type="pres">
      <dgm:prSet presAssocID="{6F34157B-7383-433B-BC6C-3EFE3094A332}" presName="linear" presStyleCnt="0">
        <dgm:presLayoutVars>
          <dgm:animLvl val="lvl"/>
          <dgm:resizeHandles val="exact"/>
        </dgm:presLayoutVars>
      </dgm:prSet>
      <dgm:spPr/>
    </dgm:pt>
    <dgm:pt modelId="{72A0F3FA-69CE-41FA-A3CE-139D021AACB2}" type="pres">
      <dgm:prSet presAssocID="{305C8BE3-AB92-4816-8CB9-A24F565A6D18}" presName="parentText" presStyleLbl="node1" presStyleIdx="0" presStyleCnt="1">
        <dgm:presLayoutVars>
          <dgm:chMax val="0"/>
          <dgm:bulletEnabled val="1"/>
        </dgm:presLayoutVars>
      </dgm:prSet>
      <dgm:spPr/>
    </dgm:pt>
  </dgm:ptLst>
  <dgm:cxnLst>
    <dgm:cxn modelId="{A8C9EC67-7997-40F0-8DD4-86BA8ABE66B4}" type="presOf" srcId="{305C8BE3-AB92-4816-8CB9-A24F565A6D18}" destId="{72A0F3FA-69CE-41FA-A3CE-139D021AACB2}" srcOrd="0" destOrd="0" presId="urn:microsoft.com/office/officeart/2005/8/layout/vList2"/>
    <dgm:cxn modelId="{D6A05A57-372E-46CA-889D-05A1F7098415}" type="presOf" srcId="{6F34157B-7383-433B-BC6C-3EFE3094A332}" destId="{5819736D-DB9A-4C27-9DE0-80B7B3DD97D0}" srcOrd="0" destOrd="0" presId="urn:microsoft.com/office/officeart/2005/8/layout/vList2"/>
    <dgm:cxn modelId="{C17540C2-00FF-47C9-841A-BB0DBF89B067}" srcId="{6F34157B-7383-433B-BC6C-3EFE3094A332}" destId="{305C8BE3-AB92-4816-8CB9-A24F565A6D18}" srcOrd="0" destOrd="0" parTransId="{D6E16958-F428-4919-8DA8-353D86605383}" sibTransId="{9D750C04-BED8-4F9F-9EA7-6D5F6E65236F}"/>
    <dgm:cxn modelId="{194B668A-A56B-4D77-B33B-CB521DD0F187}" type="presParOf" srcId="{5819736D-DB9A-4C27-9DE0-80B7B3DD97D0}" destId="{72A0F3FA-69CE-41FA-A3CE-139D021AACB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0F3FA-69CE-41FA-A3CE-139D021AACB2}">
      <dsp:nvSpPr>
        <dsp:cNvPr id="0" name=""/>
        <dsp:cNvSpPr/>
      </dsp:nvSpPr>
      <dsp:spPr>
        <a:xfrm>
          <a:off x="0" y="9074"/>
          <a:ext cx="4554245" cy="992160"/>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“Most user activity was recorded during the weeks 28 - 30 in 2014”</a:t>
          </a:r>
        </a:p>
      </dsp:txBody>
      <dsp:txXfrm>
        <a:off x="48433" y="57507"/>
        <a:ext cx="4457379" cy="8952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394290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40270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380992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3517089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62561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219298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314927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317733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413985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298446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309212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286369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0F8CA-FB5D-42E8-AE80-D5D40CFF5E13}" type="datetimeFigureOut">
              <a:rPr lang="en-IN" smtClean="0"/>
              <a:t>13-11-2023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140874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360F8CA-FB5D-42E8-AE80-D5D40CFF5E13}" type="datetimeFigureOut">
              <a:rPr lang="en-IN" smtClean="0"/>
              <a:t>13-11-2023</a:t>
            </a:fld>
            <a:endParaRPr lang="en-IN" dirty="0"/>
          </a:p>
        </p:txBody>
      </p:sp>
      <p:sp>
        <p:nvSpPr>
          <p:cNvPr id="6" name="Footer Placeholder 5"/>
          <p:cNvSpPr>
            <a:spLocks noGrp="1"/>
          </p:cNvSpPr>
          <p:nvPr>
            <p:ph type="ftr" sz="quarter" idx="11"/>
          </p:nvPr>
        </p:nvSpPr>
        <p:spPr>
          <a:xfrm>
            <a:off x="590396" y="6041362"/>
            <a:ext cx="3295413" cy="365125"/>
          </a:xfrm>
        </p:spPr>
        <p:txBody>
          <a:bodyPr/>
          <a:lstStyle/>
          <a:p>
            <a:endParaRPr lang="en-IN" dirty="0"/>
          </a:p>
        </p:txBody>
      </p:sp>
      <p:sp>
        <p:nvSpPr>
          <p:cNvPr id="7" name="Slide Number Placeholder 6"/>
          <p:cNvSpPr>
            <a:spLocks noGrp="1"/>
          </p:cNvSpPr>
          <p:nvPr>
            <p:ph type="sldNum" sz="quarter" idx="12"/>
          </p:nvPr>
        </p:nvSpPr>
        <p:spPr>
          <a:xfrm>
            <a:off x="4862689" y="5915888"/>
            <a:ext cx="1062155" cy="490599"/>
          </a:xfrm>
        </p:spPr>
        <p:txBody>
          <a:bodyPr/>
          <a:lstStyle/>
          <a:p>
            <a:fld id="{B20969A4-7A4D-4644-BDDD-0965DE5E4ECF}" type="slidenum">
              <a:rPr lang="en-IN" smtClean="0"/>
              <a:t>‹#›</a:t>
            </a:fld>
            <a:endParaRPr lang="en-IN" dirty="0"/>
          </a:p>
        </p:txBody>
      </p:sp>
    </p:spTree>
    <p:extLst>
      <p:ext uri="{BB962C8B-B14F-4D97-AF65-F5344CB8AC3E}">
        <p14:creationId xmlns:p14="http://schemas.microsoft.com/office/powerpoint/2010/main" val="250079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360F8CA-FB5D-42E8-AE80-D5D40CFF5E13}" type="datetimeFigureOut">
              <a:rPr lang="en-IN" smtClean="0"/>
              <a:t>13-11-2023</a:t>
            </a:fld>
            <a:endParaRPr lang="en-IN"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0969A4-7A4D-4644-BDDD-0965DE5E4ECF}" type="slidenum">
              <a:rPr lang="en-IN" smtClean="0"/>
              <a:t>‹#›</a:t>
            </a:fld>
            <a:endParaRPr lang="en-IN" dirty="0"/>
          </a:p>
        </p:txBody>
      </p:sp>
    </p:spTree>
    <p:extLst>
      <p:ext uri="{BB962C8B-B14F-4D97-AF65-F5344CB8AC3E}">
        <p14:creationId xmlns:p14="http://schemas.microsoft.com/office/powerpoint/2010/main" val="17162345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2.xlsx"/><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569C-B6A0-1116-6C00-01B9AE08C281}"/>
              </a:ext>
            </a:extLst>
          </p:cNvPr>
          <p:cNvSpPr>
            <a:spLocks noGrp="1"/>
          </p:cNvSpPr>
          <p:nvPr>
            <p:ph type="ctrTitle"/>
          </p:nvPr>
        </p:nvSpPr>
        <p:spPr/>
        <p:txBody>
          <a:bodyPr/>
          <a:lstStyle/>
          <a:p>
            <a:pPr algn="ctr">
              <a:lnSpc>
                <a:spcPct val="107000"/>
              </a:lnSpc>
              <a:spcAft>
                <a:spcPts val="800"/>
              </a:spcAft>
            </a:pPr>
            <a:r>
              <a:rPr lang="en-IN" sz="5400" kern="100" dirty="0">
                <a:effectLst/>
                <a:latin typeface="Calibri" panose="020F0502020204030204" pitchFamily="34" charset="0"/>
                <a:ea typeface="Calibri" panose="020F0502020204030204" pitchFamily="34" charset="0"/>
                <a:cs typeface="Times New Roman" panose="02020603050405020304" pitchFamily="18" charset="0"/>
              </a:rPr>
              <a:t>Metric Spike Analysis and Operational Analytics</a:t>
            </a:r>
            <a:endParaRPr lang="en-IN" dirty="0"/>
          </a:p>
        </p:txBody>
      </p:sp>
      <p:sp>
        <p:nvSpPr>
          <p:cNvPr id="3" name="Subtitle 2">
            <a:extLst>
              <a:ext uri="{FF2B5EF4-FFF2-40B4-BE49-F238E27FC236}">
                <a16:creationId xmlns:a16="http://schemas.microsoft.com/office/drawing/2014/main" id="{9FF4AD8E-F13F-2767-594F-D999EC4A91E8}"/>
              </a:ext>
            </a:extLst>
          </p:cNvPr>
          <p:cNvSpPr>
            <a:spLocks noGrp="1"/>
          </p:cNvSpPr>
          <p:nvPr>
            <p:ph type="subTitle" idx="1"/>
          </p:nvPr>
        </p:nvSpPr>
        <p:spPr/>
        <p:txBody>
          <a:bodyPr/>
          <a:lstStyle/>
          <a:p>
            <a:r>
              <a:rPr lang="en-IN" dirty="0"/>
              <a:t>																Sheevam Chakraborty</a:t>
            </a:r>
          </a:p>
        </p:txBody>
      </p:sp>
    </p:spTree>
    <p:extLst>
      <p:ext uri="{BB962C8B-B14F-4D97-AF65-F5344CB8AC3E}">
        <p14:creationId xmlns:p14="http://schemas.microsoft.com/office/powerpoint/2010/main" val="391725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841F-D8F8-4147-7E5D-ECC1C32387CF}"/>
              </a:ext>
            </a:extLst>
          </p:cNvPr>
          <p:cNvSpPr>
            <a:spLocks noGrp="1"/>
          </p:cNvSpPr>
          <p:nvPr>
            <p:ph type="title"/>
          </p:nvPr>
        </p:nvSpPr>
        <p:spPr/>
        <p:txBody>
          <a:bodyPr/>
          <a:lstStyle/>
          <a:p>
            <a:pPr algn="ctr"/>
            <a:r>
              <a:rPr lang="en-US" dirty="0"/>
              <a:t>Case Study 2: Investigating Metric Spike</a:t>
            </a:r>
            <a:endParaRPr lang="en-IN" dirty="0"/>
          </a:p>
        </p:txBody>
      </p:sp>
      <p:sp>
        <p:nvSpPr>
          <p:cNvPr id="6" name="TextBox 5">
            <a:extLst>
              <a:ext uri="{FF2B5EF4-FFF2-40B4-BE49-F238E27FC236}">
                <a16:creationId xmlns:a16="http://schemas.microsoft.com/office/drawing/2014/main" id="{DE6B4061-0447-56D5-46C5-E4D6F7247186}"/>
              </a:ext>
            </a:extLst>
          </p:cNvPr>
          <p:cNvSpPr txBox="1"/>
          <p:nvPr/>
        </p:nvSpPr>
        <p:spPr>
          <a:xfrm>
            <a:off x="810000" y="2120374"/>
            <a:ext cx="5286000" cy="2062103"/>
          </a:xfrm>
          <a:prstGeom prst="rect">
            <a:avLst/>
          </a:prstGeom>
          <a:noFill/>
        </p:spPr>
        <p:txBody>
          <a:bodyPr wrap="square">
            <a:spAutoFit/>
          </a:bodyPr>
          <a:lstStyle/>
          <a:p>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You will be working with three tables: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users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Contains one row per user, with descriptive information about that user’s account.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events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Contains one row per event, where an event is an action that a user has taken (e.g., login, messaging, search).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email_events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Contains events specific to the sending of emails.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BB7718DB-634D-3DC1-BDB8-617DE9110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670" y="2312486"/>
            <a:ext cx="4136948" cy="167926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6" name="Picture 15">
            <a:extLst>
              <a:ext uri="{FF2B5EF4-FFF2-40B4-BE49-F238E27FC236}">
                <a16:creationId xmlns:a16="http://schemas.microsoft.com/office/drawing/2014/main" id="{A65B9C78-F829-BE65-2F51-071DFC32B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01" y="4518734"/>
            <a:ext cx="5286000" cy="182105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8" name="Picture 17">
            <a:extLst>
              <a:ext uri="{FF2B5EF4-FFF2-40B4-BE49-F238E27FC236}">
                <a16:creationId xmlns:a16="http://schemas.microsoft.com/office/drawing/2014/main" id="{D045497A-EF0B-D11D-97E9-0BA11F412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4671" y="4518734"/>
            <a:ext cx="4327328" cy="182105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TextBox 19">
            <a:extLst>
              <a:ext uri="{FF2B5EF4-FFF2-40B4-BE49-F238E27FC236}">
                <a16:creationId xmlns:a16="http://schemas.microsoft.com/office/drawing/2014/main" id="{1F8ABC8C-9705-2DB6-CE57-D229B5C5F931}"/>
              </a:ext>
            </a:extLst>
          </p:cNvPr>
          <p:cNvSpPr txBox="1"/>
          <p:nvPr/>
        </p:nvSpPr>
        <p:spPr>
          <a:xfrm>
            <a:off x="7054670" y="4070578"/>
            <a:ext cx="4327328" cy="369332"/>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users</a:t>
            </a:r>
            <a:endParaRPr lang="en-IN" dirty="0"/>
          </a:p>
        </p:txBody>
      </p:sp>
      <p:sp>
        <p:nvSpPr>
          <p:cNvPr id="22" name="TextBox 21">
            <a:extLst>
              <a:ext uri="{FF2B5EF4-FFF2-40B4-BE49-F238E27FC236}">
                <a16:creationId xmlns:a16="http://schemas.microsoft.com/office/drawing/2014/main" id="{963B7AAC-AA0C-AD53-819E-3716DAC94E76}"/>
              </a:ext>
            </a:extLst>
          </p:cNvPr>
          <p:cNvSpPr txBox="1"/>
          <p:nvPr/>
        </p:nvSpPr>
        <p:spPr>
          <a:xfrm>
            <a:off x="810000" y="4070578"/>
            <a:ext cx="5286000" cy="369332"/>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events</a:t>
            </a:r>
            <a:endParaRPr lang="en-IN" dirty="0"/>
          </a:p>
        </p:txBody>
      </p:sp>
      <p:sp>
        <p:nvSpPr>
          <p:cNvPr id="24" name="TextBox 23">
            <a:extLst>
              <a:ext uri="{FF2B5EF4-FFF2-40B4-BE49-F238E27FC236}">
                <a16:creationId xmlns:a16="http://schemas.microsoft.com/office/drawing/2014/main" id="{C9619A32-1FCC-051A-6801-3FA0E31EA4E0}"/>
              </a:ext>
            </a:extLst>
          </p:cNvPr>
          <p:cNvSpPr txBox="1"/>
          <p:nvPr/>
        </p:nvSpPr>
        <p:spPr>
          <a:xfrm>
            <a:off x="7054670" y="1935708"/>
            <a:ext cx="4136948" cy="369332"/>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email_events</a:t>
            </a:r>
            <a:endParaRPr lang="en-IN" dirty="0"/>
          </a:p>
        </p:txBody>
      </p:sp>
    </p:spTree>
    <p:extLst>
      <p:ext uri="{BB962C8B-B14F-4D97-AF65-F5344CB8AC3E}">
        <p14:creationId xmlns:p14="http://schemas.microsoft.com/office/powerpoint/2010/main" val="398410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D5829-B213-0BF7-5AA6-284E9733F246}"/>
              </a:ext>
            </a:extLst>
          </p:cNvPr>
          <p:cNvSpPr txBox="1"/>
          <p:nvPr/>
        </p:nvSpPr>
        <p:spPr>
          <a:xfrm>
            <a:off x="863353" y="1222438"/>
            <a:ext cx="5232647" cy="1323439"/>
          </a:xfrm>
          <a:prstGeom prst="rect">
            <a:avLst/>
          </a:prstGeom>
          <a:noFill/>
        </p:spPr>
        <p:txBody>
          <a:bodyPr wrap="square">
            <a:spAutoFit/>
          </a:bodyPr>
          <a:lstStyle/>
          <a:p>
            <a:pPr marL="342900" lvl="0" indent="-342900">
              <a:buFont typeface="+mj-lt"/>
              <a:buAutoNum type="alphaU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Weekly User Engagement: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Measure the activeness of users on a weekly basis.</a:t>
            </a: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weekly user engagement.</a:t>
            </a:r>
          </a:p>
        </p:txBody>
      </p:sp>
      <p:pic>
        <p:nvPicPr>
          <p:cNvPr id="7" name="Picture 6">
            <a:extLst>
              <a:ext uri="{FF2B5EF4-FFF2-40B4-BE49-F238E27FC236}">
                <a16:creationId xmlns:a16="http://schemas.microsoft.com/office/drawing/2014/main" id="{0165134D-C3A1-AFCB-4F1F-AC6054FE778C}"/>
              </a:ext>
            </a:extLst>
          </p:cNvPr>
          <p:cNvPicPr>
            <a:picLocks noChangeAspect="1"/>
          </p:cNvPicPr>
          <p:nvPr/>
        </p:nvPicPr>
        <p:blipFill>
          <a:blip r:embed="rId2"/>
          <a:stretch>
            <a:fillRect/>
          </a:stretch>
        </p:blipFill>
        <p:spPr>
          <a:xfrm>
            <a:off x="7333407" y="633909"/>
            <a:ext cx="2831525" cy="2352598"/>
          </a:xfrm>
          <a:prstGeom prst="rect">
            <a:avLst/>
          </a:prstGeom>
        </p:spPr>
      </p:pic>
      <p:sp>
        <p:nvSpPr>
          <p:cNvPr id="9" name="TextBox 8">
            <a:extLst>
              <a:ext uri="{FF2B5EF4-FFF2-40B4-BE49-F238E27FC236}">
                <a16:creationId xmlns:a16="http://schemas.microsoft.com/office/drawing/2014/main" id="{9F0ECE76-76C2-73B8-8EA3-DD0059B65477}"/>
              </a:ext>
            </a:extLst>
          </p:cNvPr>
          <p:cNvSpPr txBox="1"/>
          <p:nvPr/>
        </p:nvSpPr>
        <p:spPr>
          <a:xfrm>
            <a:off x="1100831" y="2916893"/>
            <a:ext cx="3371296" cy="1569660"/>
          </a:xfrm>
          <a:prstGeom prst="rect">
            <a:avLst/>
          </a:prstGeom>
          <a:noFill/>
        </p:spPr>
        <p:txBody>
          <a:bodyPr wrap="square">
            <a:spAutoFit/>
          </a:bodyPr>
          <a:lstStyle/>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WEEK(occured_at) AS week_no,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COUNT(user_id) AS active_users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events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GROUP BY week_no;</a:t>
            </a:r>
          </a:p>
        </p:txBody>
      </p:sp>
      <p:pic>
        <p:nvPicPr>
          <p:cNvPr id="11" name="Picture 10">
            <a:extLst>
              <a:ext uri="{FF2B5EF4-FFF2-40B4-BE49-F238E27FC236}">
                <a16:creationId xmlns:a16="http://schemas.microsoft.com/office/drawing/2014/main" id="{BA7C24BD-BC50-19F1-A3A9-CF50EC779765}"/>
              </a:ext>
            </a:extLst>
          </p:cNvPr>
          <p:cNvPicPr>
            <a:picLocks noChangeAspect="1"/>
          </p:cNvPicPr>
          <p:nvPr/>
        </p:nvPicPr>
        <p:blipFill>
          <a:blip r:embed="rId3"/>
          <a:stretch>
            <a:fillRect/>
          </a:stretch>
        </p:blipFill>
        <p:spPr>
          <a:xfrm>
            <a:off x="6283621" y="3279350"/>
            <a:ext cx="5109104" cy="3068183"/>
          </a:xfrm>
          <a:prstGeom prst="rect">
            <a:avLst/>
          </a:prstGeom>
        </p:spPr>
      </p:pic>
      <p:graphicFrame>
        <p:nvGraphicFramePr>
          <p:cNvPr id="13" name="Diagram 12">
            <a:extLst>
              <a:ext uri="{FF2B5EF4-FFF2-40B4-BE49-F238E27FC236}">
                <a16:creationId xmlns:a16="http://schemas.microsoft.com/office/drawing/2014/main" id="{94D9997C-32E2-A7F7-F2D6-56A734CD0152}"/>
              </a:ext>
            </a:extLst>
          </p:cNvPr>
          <p:cNvGraphicFramePr/>
          <p:nvPr>
            <p:extLst>
              <p:ext uri="{D42A27DB-BD31-4B8C-83A1-F6EECF244321}">
                <p14:modId xmlns:p14="http://schemas.microsoft.com/office/powerpoint/2010/main" val="3641794258"/>
              </p:ext>
            </p:extLst>
          </p:nvPr>
        </p:nvGraphicFramePr>
        <p:xfrm>
          <a:off x="1100830" y="4813441"/>
          <a:ext cx="4554245" cy="10103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959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80295-D73A-7470-29DC-B5E38FD8C08D}"/>
              </a:ext>
            </a:extLst>
          </p:cNvPr>
          <p:cNvSpPr txBox="1"/>
          <p:nvPr/>
        </p:nvSpPr>
        <p:spPr>
          <a:xfrm>
            <a:off x="694678" y="670560"/>
            <a:ext cx="5401322" cy="1323439"/>
          </a:xfrm>
          <a:prstGeom prst="rect">
            <a:avLst/>
          </a:prstGeom>
          <a:noFill/>
        </p:spPr>
        <p:txBody>
          <a:bodyPr wrap="square">
            <a:spAutoFit/>
          </a:bodyPr>
          <a:lstStyle/>
          <a:p>
            <a:pPr marL="228600"/>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B.    User Growth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Analyze the growth of users over time for a product.</a:t>
            </a: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user growth for the product.</a:t>
            </a:r>
          </a:p>
        </p:txBody>
      </p:sp>
      <p:pic>
        <p:nvPicPr>
          <p:cNvPr id="5" name="Picture 4">
            <a:extLst>
              <a:ext uri="{FF2B5EF4-FFF2-40B4-BE49-F238E27FC236}">
                <a16:creationId xmlns:a16="http://schemas.microsoft.com/office/drawing/2014/main" id="{81054762-12D9-9BF5-13C0-E84250B97E58}"/>
              </a:ext>
            </a:extLst>
          </p:cNvPr>
          <p:cNvPicPr>
            <a:picLocks noChangeAspect="1"/>
          </p:cNvPicPr>
          <p:nvPr/>
        </p:nvPicPr>
        <p:blipFill>
          <a:blip r:embed="rId2"/>
          <a:stretch>
            <a:fillRect/>
          </a:stretch>
        </p:blipFill>
        <p:spPr>
          <a:xfrm>
            <a:off x="7345901" y="670560"/>
            <a:ext cx="3093128" cy="2549126"/>
          </a:xfrm>
          <a:prstGeom prst="rect">
            <a:avLst/>
          </a:prstGeom>
        </p:spPr>
      </p:pic>
      <p:pic>
        <p:nvPicPr>
          <p:cNvPr id="7" name="Picture 6">
            <a:extLst>
              <a:ext uri="{FF2B5EF4-FFF2-40B4-BE49-F238E27FC236}">
                <a16:creationId xmlns:a16="http://schemas.microsoft.com/office/drawing/2014/main" id="{52181D66-521F-2381-5339-C61C25049DE3}"/>
              </a:ext>
            </a:extLst>
          </p:cNvPr>
          <p:cNvPicPr>
            <a:picLocks noChangeAspect="1"/>
          </p:cNvPicPr>
          <p:nvPr/>
        </p:nvPicPr>
        <p:blipFill>
          <a:blip r:embed="rId3"/>
          <a:stretch>
            <a:fillRect/>
          </a:stretch>
        </p:blipFill>
        <p:spPr>
          <a:xfrm>
            <a:off x="6603219" y="3437906"/>
            <a:ext cx="4578493" cy="2749534"/>
          </a:xfrm>
          <a:prstGeom prst="rect">
            <a:avLst/>
          </a:prstGeom>
        </p:spPr>
      </p:pic>
      <p:sp>
        <p:nvSpPr>
          <p:cNvPr id="9" name="TextBox 8">
            <a:extLst>
              <a:ext uri="{FF2B5EF4-FFF2-40B4-BE49-F238E27FC236}">
                <a16:creationId xmlns:a16="http://schemas.microsoft.com/office/drawing/2014/main" id="{0B9587DF-6ECA-151A-3F61-335C6A850B65}"/>
              </a:ext>
            </a:extLst>
          </p:cNvPr>
          <p:cNvSpPr txBox="1"/>
          <p:nvPr/>
        </p:nvSpPr>
        <p:spPr>
          <a:xfrm>
            <a:off x="1392766" y="2245603"/>
            <a:ext cx="4183891" cy="2554545"/>
          </a:xfrm>
          <a:prstGeom prst="rect">
            <a:avLst/>
          </a:prstGeom>
          <a:noFill/>
        </p:spPr>
        <p:txBody>
          <a:bodyPr wrap="square">
            <a:spAutoFit/>
          </a:bodyPr>
          <a:lstStyle/>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YEAR(created_at) AS years,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MONTH(created_at) AS months,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COUNT(DISTINCT user_id) / (SELECT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COUNT(DISTINCT user_id)</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users) * 100 AS user_growth_rate</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users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GROUP BY 1 , 2;</a:t>
            </a:r>
          </a:p>
        </p:txBody>
      </p:sp>
      <p:grpSp>
        <p:nvGrpSpPr>
          <p:cNvPr id="10" name="Group 9">
            <a:extLst>
              <a:ext uri="{FF2B5EF4-FFF2-40B4-BE49-F238E27FC236}">
                <a16:creationId xmlns:a16="http://schemas.microsoft.com/office/drawing/2014/main" id="{A8B11B33-B41D-033A-62B8-BF806D384CD3}"/>
              </a:ext>
            </a:extLst>
          </p:cNvPr>
          <p:cNvGrpSpPr/>
          <p:nvPr/>
        </p:nvGrpSpPr>
        <p:grpSpPr>
          <a:xfrm>
            <a:off x="1195464" y="4853772"/>
            <a:ext cx="4578493" cy="1433667"/>
            <a:chOff x="0" y="9074"/>
            <a:chExt cx="4554245" cy="992160"/>
          </a:xfrm>
        </p:grpSpPr>
        <p:sp>
          <p:nvSpPr>
            <p:cNvPr id="11" name="Rectangle: Rounded Corners 10">
              <a:extLst>
                <a:ext uri="{FF2B5EF4-FFF2-40B4-BE49-F238E27FC236}">
                  <a16:creationId xmlns:a16="http://schemas.microsoft.com/office/drawing/2014/main" id="{FB6E4922-8577-EB9C-CB8A-228F95D5A387}"/>
                </a:ext>
              </a:extLst>
            </p:cNvPr>
            <p:cNvSpPr/>
            <p:nvPr/>
          </p:nvSpPr>
          <p:spPr>
            <a:xfrm>
              <a:off x="0" y="9074"/>
              <a:ext cx="4554245" cy="992160"/>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6A915A6A-B080-7013-2ABE-C468EECED90F}"/>
                </a:ext>
              </a:extLst>
            </p:cNvPr>
            <p:cNvSpPr txBox="1"/>
            <p:nvPr/>
          </p:nvSpPr>
          <p:spPr>
            <a:xfrm>
              <a:off x="48433" y="57507"/>
              <a:ext cx="4457379" cy="89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We can see exponential user growth</a:t>
              </a:r>
            </a:p>
            <a:p>
              <a:pPr lvl="0" algn="ctr" defTabSz="889000">
                <a:lnSpc>
                  <a:spcPct val="90000"/>
                </a:lnSpc>
                <a:spcBef>
                  <a:spcPct val="0"/>
                </a:spcBef>
                <a:spcAft>
                  <a:spcPct val="35000"/>
                </a:spcAft>
              </a:pPr>
              <a:r>
                <a:rPr lang="en-IN" sz="2000" dirty="0">
                  <a:latin typeface="Calibri" panose="020F0502020204030204" pitchFamily="34" charset="0"/>
                  <a:cs typeface="Calibri" panose="020F0502020204030204" pitchFamily="34" charset="0"/>
                </a:rPr>
                <a:t>i</a:t>
              </a:r>
              <a:r>
                <a:rPr lang="en-IN" sz="2000" kern="1200" dirty="0">
                  <a:latin typeface="Calibri" panose="020F0502020204030204" pitchFamily="34" charset="0"/>
                  <a:cs typeface="Calibri" panose="020F0502020204030204" pitchFamily="34" charset="0"/>
                </a:rPr>
                <a:t>n 2014 than 201</a:t>
              </a:r>
              <a:r>
                <a:rPr lang="en-IN" sz="2000" dirty="0">
                  <a:latin typeface="Calibri" panose="020F0502020204030204" pitchFamily="34" charset="0"/>
                  <a:cs typeface="Calibri" panose="020F0502020204030204" pitchFamily="34" charset="0"/>
                </a:rPr>
                <a:t>3.</a:t>
              </a:r>
            </a:p>
            <a:p>
              <a:pPr lvl="0" algn="ctr" defTabSz="889000">
                <a:lnSpc>
                  <a:spcPct val="90000"/>
                </a:lnSpc>
                <a:spcBef>
                  <a:spcPct val="0"/>
                </a:spcBef>
                <a:spcAft>
                  <a:spcPct val="35000"/>
                </a:spcAft>
              </a:pPr>
              <a:r>
                <a:rPr lang="en-IN" sz="2000" kern="1200" dirty="0">
                  <a:latin typeface="Calibri" panose="020F0502020204030204" pitchFamily="34" charset="0"/>
                  <a:cs typeface="Calibri" panose="020F0502020204030204" pitchFamily="34" charset="0"/>
                </a:rPr>
                <a:t>The best months being July and August”</a:t>
              </a:r>
            </a:p>
          </p:txBody>
        </p:sp>
      </p:grpSp>
    </p:spTree>
    <p:extLst>
      <p:ext uri="{BB962C8B-B14F-4D97-AF65-F5344CB8AC3E}">
        <p14:creationId xmlns:p14="http://schemas.microsoft.com/office/powerpoint/2010/main" val="206426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3F9A61E-08B9-A232-F4B3-B02019DF836E}"/>
              </a:ext>
            </a:extLst>
          </p:cNvPr>
          <p:cNvSpPr txBox="1"/>
          <p:nvPr/>
        </p:nvSpPr>
        <p:spPr>
          <a:xfrm>
            <a:off x="712433" y="934790"/>
            <a:ext cx="5383567" cy="1323439"/>
          </a:xfrm>
          <a:prstGeom prst="rect">
            <a:avLst/>
          </a:prstGeom>
          <a:noFill/>
        </p:spPr>
        <p:txBody>
          <a:bodyPr wrap="square">
            <a:spAutoFit/>
          </a:bodyPr>
          <a:lstStyle/>
          <a:p>
            <a:pPr marL="228600"/>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    Weekly Retention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Analyze the retention of users on a weekly basis after signing up for a product.</a:t>
            </a: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weekly retention of users based on their sign-up cohort.</a:t>
            </a:r>
          </a:p>
        </p:txBody>
      </p:sp>
      <p:pic>
        <p:nvPicPr>
          <p:cNvPr id="12" name="Picture 11">
            <a:extLst>
              <a:ext uri="{FF2B5EF4-FFF2-40B4-BE49-F238E27FC236}">
                <a16:creationId xmlns:a16="http://schemas.microsoft.com/office/drawing/2014/main" id="{ED590DA4-D817-73E0-79B7-D21E8EBA11E3}"/>
              </a:ext>
            </a:extLst>
          </p:cNvPr>
          <p:cNvPicPr>
            <a:picLocks noChangeAspect="1"/>
          </p:cNvPicPr>
          <p:nvPr/>
        </p:nvPicPr>
        <p:blipFill>
          <a:blip r:embed="rId2"/>
          <a:stretch>
            <a:fillRect/>
          </a:stretch>
        </p:blipFill>
        <p:spPr>
          <a:xfrm>
            <a:off x="7793854" y="629353"/>
            <a:ext cx="2894860" cy="2397933"/>
          </a:xfrm>
          <a:prstGeom prst="rect">
            <a:avLst/>
          </a:prstGeom>
        </p:spPr>
      </p:pic>
      <p:sp>
        <p:nvSpPr>
          <p:cNvPr id="14" name="TextBox 13">
            <a:extLst>
              <a:ext uri="{FF2B5EF4-FFF2-40B4-BE49-F238E27FC236}">
                <a16:creationId xmlns:a16="http://schemas.microsoft.com/office/drawing/2014/main" id="{CA37DB2D-D212-D28F-140D-4E0B20D16E18}"/>
              </a:ext>
            </a:extLst>
          </p:cNvPr>
          <p:cNvSpPr txBox="1"/>
          <p:nvPr/>
        </p:nvSpPr>
        <p:spPr>
          <a:xfrm>
            <a:off x="1503286" y="2449277"/>
            <a:ext cx="4293832" cy="2308324"/>
          </a:xfrm>
          <a:prstGeom prst="rect">
            <a:avLst/>
          </a:prstGeom>
          <a:noFill/>
        </p:spPr>
        <p:txBody>
          <a:bodyPr wrap="square">
            <a:spAutoFit/>
          </a:bodyPr>
          <a:lstStyle/>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WEEK(ACTIVATED_AT) AS weekday_activity,</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(COUNT(USER_ID) / (SELECT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COUNT(DISTINCT USER_ID)</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USERS)) * 100 AS weekly_retention_users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USERS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GROUP BY weekday_activity;</a:t>
            </a:r>
          </a:p>
        </p:txBody>
      </p:sp>
      <p:graphicFrame>
        <p:nvGraphicFramePr>
          <p:cNvPr id="17" name="Chart 16">
            <a:extLst>
              <a:ext uri="{FF2B5EF4-FFF2-40B4-BE49-F238E27FC236}">
                <a16:creationId xmlns:a16="http://schemas.microsoft.com/office/drawing/2014/main" id="{9D2AF940-8E63-E247-C428-EDA06CEFCBEB}"/>
              </a:ext>
            </a:extLst>
          </p:cNvPr>
          <p:cNvGraphicFramePr>
            <a:graphicFrameLocks/>
          </p:cNvGraphicFramePr>
          <p:nvPr>
            <p:extLst>
              <p:ext uri="{D42A27DB-BD31-4B8C-83A1-F6EECF244321}">
                <p14:modId xmlns:p14="http://schemas.microsoft.com/office/powerpoint/2010/main" val="2336594021"/>
              </p:ext>
            </p:extLst>
          </p:nvPr>
        </p:nvGraphicFramePr>
        <p:xfrm>
          <a:off x="6489577" y="3386001"/>
          <a:ext cx="4971495"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a:extLst>
              <a:ext uri="{FF2B5EF4-FFF2-40B4-BE49-F238E27FC236}">
                <a16:creationId xmlns:a16="http://schemas.microsoft.com/office/drawing/2014/main" id="{E6B5C8EA-46D0-5356-2FE9-92447E6C7346}"/>
              </a:ext>
            </a:extLst>
          </p:cNvPr>
          <p:cNvGrpSpPr/>
          <p:nvPr/>
        </p:nvGrpSpPr>
        <p:grpSpPr>
          <a:xfrm>
            <a:off x="1127093" y="5063561"/>
            <a:ext cx="4554245" cy="992160"/>
            <a:chOff x="0" y="9074"/>
            <a:chExt cx="4554245" cy="992160"/>
          </a:xfrm>
        </p:grpSpPr>
        <p:sp>
          <p:nvSpPr>
            <p:cNvPr id="21" name="Rectangle: Rounded Corners 20">
              <a:extLst>
                <a:ext uri="{FF2B5EF4-FFF2-40B4-BE49-F238E27FC236}">
                  <a16:creationId xmlns:a16="http://schemas.microsoft.com/office/drawing/2014/main" id="{5CFE8A04-C709-85C3-5567-53E3F07E9940}"/>
                </a:ext>
              </a:extLst>
            </p:cNvPr>
            <p:cNvSpPr/>
            <p:nvPr/>
          </p:nvSpPr>
          <p:spPr>
            <a:xfrm>
              <a:off x="0" y="9074"/>
              <a:ext cx="4554245" cy="992160"/>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F64600A9-F74D-11A2-E1D7-77845CFAC129}"/>
                </a:ext>
              </a:extLst>
            </p:cNvPr>
            <p:cNvSpPr txBox="1"/>
            <p:nvPr/>
          </p:nvSpPr>
          <p:spPr>
            <a:xfrm>
              <a:off x="48433" y="57507"/>
              <a:ext cx="4457379" cy="89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“There’s a massive dip in user retention </a:t>
              </a:r>
            </a:p>
            <a:p>
              <a:pPr marL="0" lvl="0" indent="0" algn="ctr" defTabSz="889000">
                <a:lnSpc>
                  <a:spcPct val="90000"/>
                </a:lnSpc>
                <a:spcBef>
                  <a:spcPct val="0"/>
                </a:spcBef>
                <a:spcAft>
                  <a:spcPct val="35000"/>
                </a:spcAft>
                <a:buNone/>
              </a:pPr>
              <a:r>
                <a:rPr lang="en-IN" sz="2000" dirty="0">
                  <a:latin typeface="Calibri" panose="020F0502020204030204" pitchFamily="34" charset="0"/>
                  <a:cs typeface="Calibri" panose="020F0502020204030204" pitchFamily="34" charset="0"/>
                </a:rPr>
                <a:t>between week 33 and 36.</a:t>
              </a:r>
              <a:r>
                <a:rPr lang="en-IN" sz="2000" kern="1200" dirty="0">
                  <a:latin typeface="Calibri" panose="020F0502020204030204" pitchFamily="34" charset="0"/>
                  <a:cs typeface="Calibri" panose="020F0502020204030204" pitchFamily="34" charset="0"/>
                </a:rPr>
                <a:t>”</a:t>
              </a:r>
            </a:p>
          </p:txBody>
        </p:sp>
      </p:grpSp>
    </p:spTree>
    <p:extLst>
      <p:ext uri="{BB962C8B-B14F-4D97-AF65-F5344CB8AC3E}">
        <p14:creationId xmlns:p14="http://schemas.microsoft.com/office/powerpoint/2010/main" val="217540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E0F7E-D3D9-5D21-69D7-67C558F99CC1}"/>
              </a:ext>
            </a:extLst>
          </p:cNvPr>
          <p:cNvSpPr txBox="1"/>
          <p:nvPr/>
        </p:nvSpPr>
        <p:spPr>
          <a:xfrm>
            <a:off x="561513" y="876209"/>
            <a:ext cx="5534487" cy="1323439"/>
          </a:xfrm>
          <a:prstGeom prst="rect">
            <a:avLst/>
          </a:prstGeom>
          <a:noFill/>
        </p:spPr>
        <p:txBody>
          <a:bodyPr wrap="square">
            <a:spAutoFit/>
          </a:bodyPr>
          <a:lstStyle/>
          <a:p>
            <a:pPr marL="228600"/>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    Weekly Engagement Per Device: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Measure the activeness of users on a weekly basis per device.</a:t>
            </a: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weekly engagement per device.</a:t>
            </a:r>
          </a:p>
        </p:txBody>
      </p:sp>
      <p:sp>
        <p:nvSpPr>
          <p:cNvPr id="5" name="TextBox 4">
            <a:extLst>
              <a:ext uri="{FF2B5EF4-FFF2-40B4-BE49-F238E27FC236}">
                <a16:creationId xmlns:a16="http://schemas.microsoft.com/office/drawing/2014/main" id="{7B7E6D16-008E-7918-1A42-D2E1D3C13C5D}"/>
              </a:ext>
            </a:extLst>
          </p:cNvPr>
          <p:cNvSpPr txBox="1"/>
          <p:nvPr/>
        </p:nvSpPr>
        <p:spPr>
          <a:xfrm>
            <a:off x="1360503" y="2484787"/>
            <a:ext cx="4534270" cy="2308324"/>
          </a:xfrm>
          <a:prstGeom prst="rect">
            <a:avLst/>
          </a:prstGeom>
          <a:noFill/>
        </p:spPr>
        <p:txBody>
          <a:bodyPr wrap="square">
            <a:spAutoFit/>
          </a:bodyPr>
          <a:lstStyle/>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EXTRACT(WEEK FROM occured_at) AS week_no,</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device,</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COUNT(DISTINCT user_id) AS users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events</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WHERE</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event_type = 'engagement'</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GROUP BY week_no, device;</a:t>
            </a:r>
          </a:p>
        </p:txBody>
      </p:sp>
      <p:graphicFrame>
        <p:nvGraphicFramePr>
          <p:cNvPr id="10" name="Chart 9">
            <a:extLst>
              <a:ext uri="{FF2B5EF4-FFF2-40B4-BE49-F238E27FC236}">
                <a16:creationId xmlns:a16="http://schemas.microsoft.com/office/drawing/2014/main" id="{5E6A5813-56A5-872F-1061-B0C6B62AE717}"/>
              </a:ext>
            </a:extLst>
          </p:cNvPr>
          <p:cNvGraphicFramePr>
            <a:graphicFrameLocks/>
          </p:cNvGraphicFramePr>
          <p:nvPr>
            <p:extLst>
              <p:ext uri="{D42A27DB-BD31-4B8C-83A1-F6EECF244321}">
                <p14:modId xmlns:p14="http://schemas.microsoft.com/office/powerpoint/2010/main" val="1613617484"/>
              </p:ext>
            </p:extLst>
          </p:nvPr>
        </p:nvGraphicFramePr>
        <p:xfrm>
          <a:off x="6096000" y="1725494"/>
          <a:ext cx="5631402" cy="3407011"/>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 10">
            <a:extLst>
              <a:ext uri="{FF2B5EF4-FFF2-40B4-BE49-F238E27FC236}">
                <a16:creationId xmlns:a16="http://schemas.microsoft.com/office/drawing/2014/main" id="{1BB35DF7-2B5D-55B3-452D-4126AA30D857}"/>
              </a:ext>
            </a:extLst>
          </p:cNvPr>
          <p:cNvGrpSpPr/>
          <p:nvPr/>
        </p:nvGrpSpPr>
        <p:grpSpPr>
          <a:xfrm>
            <a:off x="1051634" y="5132505"/>
            <a:ext cx="4554245" cy="992160"/>
            <a:chOff x="0" y="9074"/>
            <a:chExt cx="4554245" cy="992160"/>
          </a:xfrm>
        </p:grpSpPr>
        <p:sp>
          <p:nvSpPr>
            <p:cNvPr id="12" name="Rectangle: Rounded Corners 11">
              <a:extLst>
                <a:ext uri="{FF2B5EF4-FFF2-40B4-BE49-F238E27FC236}">
                  <a16:creationId xmlns:a16="http://schemas.microsoft.com/office/drawing/2014/main" id="{110BAA4B-D73E-CAF1-A1BB-6F06915C2A7C}"/>
                </a:ext>
              </a:extLst>
            </p:cNvPr>
            <p:cNvSpPr/>
            <p:nvPr/>
          </p:nvSpPr>
          <p:spPr>
            <a:xfrm>
              <a:off x="0" y="9074"/>
              <a:ext cx="4554245" cy="992160"/>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05AA7BBC-3026-1FB4-C562-A93860D34CC0}"/>
                </a:ext>
              </a:extLst>
            </p:cNvPr>
            <p:cNvSpPr txBox="1"/>
            <p:nvPr/>
          </p:nvSpPr>
          <p:spPr>
            <a:xfrm>
              <a:off x="48433" y="57507"/>
              <a:ext cx="4457379" cy="89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“MacBook pro has the highest user engagement per week (4900+)”</a:t>
              </a:r>
            </a:p>
          </p:txBody>
        </p:sp>
      </p:grpSp>
    </p:spTree>
    <p:extLst>
      <p:ext uri="{BB962C8B-B14F-4D97-AF65-F5344CB8AC3E}">
        <p14:creationId xmlns:p14="http://schemas.microsoft.com/office/powerpoint/2010/main" val="147687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2B74F6-69DC-0F66-3DD7-482BA886E808}"/>
              </a:ext>
            </a:extLst>
          </p:cNvPr>
          <p:cNvSpPr txBox="1"/>
          <p:nvPr/>
        </p:nvSpPr>
        <p:spPr>
          <a:xfrm>
            <a:off x="368793" y="418840"/>
            <a:ext cx="5356934" cy="1323439"/>
          </a:xfrm>
          <a:prstGeom prst="rect">
            <a:avLst/>
          </a:prstGeom>
          <a:noFill/>
        </p:spPr>
        <p:txBody>
          <a:bodyPr wrap="square">
            <a:spAutoFit/>
          </a:bodyPr>
          <a:lstStyle/>
          <a:p>
            <a:pPr marL="228600"/>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    Email Engagement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Analyze how users are engaging with the email service.</a:t>
            </a:r>
          </a:p>
          <a:p>
            <a:pPr marL="742950" lvl="1" indent="-285750">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email engagement metrics.</a:t>
            </a:r>
          </a:p>
        </p:txBody>
      </p:sp>
      <p:sp>
        <p:nvSpPr>
          <p:cNvPr id="9" name="TextBox 8">
            <a:extLst>
              <a:ext uri="{FF2B5EF4-FFF2-40B4-BE49-F238E27FC236}">
                <a16:creationId xmlns:a16="http://schemas.microsoft.com/office/drawing/2014/main" id="{C1A9EFBC-98F3-164C-A2BD-219E371A453C}"/>
              </a:ext>
            </a:extLst>
          </p:cNvPr>
          <p:cNvSpPr txBox="1"/>
          <p:nvPr/>
        </p:nvSpPr>
        <p:spPr>
          <a:xfrm>
            <a:off x="848546" y="1822512"/>
            <a:ext cx="5247454" cy="4616648"/>
          </a:xfrm>
          <a:prstGeom prst="rect">
            <a:avLst/>
          </a:prstGeom>
          <a:noFill/>
        </p:spPr>
        <p:txBody>
          <a:bodyPr wrap="square">
            <a:spAutoFit/>
          </a:bodyPr>
          <a:lstStyle/>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SUM(CASE WHEN ea = 'click' THEN 1 ELSE 0 END) / </a:t>
            </a:r>
          </a:p>
          <a:p>
            <a:pPr indent="457200"/>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SUM(CASE WHEN ea = 'sent' THEN 1 ELSE 0 END) </a:t>
            </a:r>
          </a:p>
          <a:p>
            <a:pPr indent="457200"/>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100 AS click_through_rate,</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SUM(CASE WHEN ea = 'open' THEN 1 ELSE 0 END) / </a:t>
            </a:r>
          </a:p>
          <a:p>
            <a:pPr indent="457200"/>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SUM(CASE WHEN ea = 'sent' THEN 1 ELSE 0 END) </a:t>
            </a:r>
          </a:p>
          <a:p>
            <a:pPr indent="457200"/>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100 AS open_rate,</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SUM(CASE WHEN ea = 'click' THEN 1 ELSE 0 END) / </a:t>
            </a:r>
          </a:p>
          <a:p>
            <a:pPr indent="457200"/>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SUM(CASE WHEN ea = 'open' THEN 1 ELSE 0 END) </a:t>
            </a:r>
          </a:p>
          <a:p>
            <a:pPr indent="457200"/>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100 AS click_to_open_rate</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(SELECT </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CASE</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WHEN action IN ('email_clickthrough') THEN 'click'</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WHEN action IN ('email_open') THEN 'open'</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WHEN action IN ('sent_reengagement_email' , </a:t>
            </a:r>
          </a:p>
          <a:p>
            <a:pPr marL="1371600"/>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'sent_weekly_digest') THEN 'sent'</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END AS ea</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FROM</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email_events) a;</a:t>
            </a:r>
          </a:p>
        </p:txBody>
      </p:sp>
      <p:pic>
        <p:nvPicPr>
          <p:cNvPr id="11" name="Picture 10">
            <a:extLst>
              <a:ext uri="{FF2B5EF4-FFF2-40B4-BE49-F238E27FC236}">
                <a16:creationId xmlns:a16="http://schemas.microsoft.com/office/drawing/2014/main" id="{DCB4DADD-5F54-7C60-DB31-9BA9FF32AC6A}"/>
              </a:ext>
            </a:extLst>
          </p:cNvPr>
          <p:cNvPicPr>
            <a:picLocks noChangeAspect="1"/>
          </p:cNvPicPr>
          <p:nvPr/>
        </p:nvPicPr>
        <p:blipFill>
          <a:blip r:embed="rId2"/>
          <a:stretch>
            <a:fillRect/>
          </a:stretch>
        </p:blipFill>
        <p:spPr>
          <a:xfrm>
            <a:off x="6466273" y="737529"/>
            <a:ext cx="4733279" cy="686059"/>
          </a:xfrm>
          <a:prstGeom prst="rect">
            <a:avLst/>
          </a:prstGeom>
        </p:spPr>
      </p:pic>
      <p:graphicFrame>
        <p:nvGraphicFramePr>
          <p:cNvPr id="13" name="Chart 12">
            <a:extLst>
              <a:ext uri="{FF2B5EF4-FFF2-40B4-BE49-F238E27FC236}">
                <a16:creationId xmlns:a16="http://schemas.microsoft.com/office/drawing/2014/main" id="{EF4D3D42-83B2-C913-38F9-B2821C75330B}"/>
              </a:ext>
            </a:extLst>
          </p:cNvPr>
          <p:cNvGraphicFramePr>
            <a:graphicFrameLocks/>
          </p:cNvGraphicFramePr>
          <p:nvPr>
            <p:extLst>
              <p:ext uri="{D42A27DB-BD31-4B8C-83A1-F6EECF244321}">
                <p14:modId xmlns:p14="http://schemas.microsoft.com/office/powerpoint/2010/main" val="289532998"/>
              </p:ext>
            </p:extLst>
          </p:nvPr>
        </p:nvGraphicFramePr>
        <p:xfrm>
          <a:off x="6466273" y="1742279"/>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0929313D-AF94-FFC7-AE9E-95318406783C}"/>
              </a:ext>
            </a:extLst>
          </p:cNvPr>
          <p:cNvGrpSpPr/>
          <p:nvPr/>
        </p:nvGrpSpPr>
        <p:grpSpPr>
          <a:xfrm>
            <a:off x="6555789" y="4884403"/>
            <a:ext cx="4554245" cy="992160"/>
            <a:chOff x="0" y="9074"/>
            <a:chExt cx="4554245" cy="992160"/>
          </a:xfrm>
        </p:grpSpPr>
        <p:sp>
          <p:nvSpPr>
            <p:cNvPr id="15" name="Rectangle: Rounded Corners 14">
              <a:extLst>
                <a:ext uri="{FF2B5EF4-FFF2-40B4-BE49-F238E27FC236}">
                  <a16:creationId xmlns:a16="http://schemas.microsoft.com/office/drawing/2014/main" id="{3D5CE671-7C2D-6E23-29FB-75D6D37C1994}"/>
                </a:ext>
              </a:extLst>
            </p:cNvPr>
            <p:cNvSpPr/>
            <p:nvPr/>
          </p:nvSpPr>
          <p:spPr>
            <a:xfrm>
              <a:off x="0" y="9074"/>
              <a:ext cx="4554245" cy="992160"/>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C955B565-BF4C-F3BE-7A38-91E001D333ED}"/>
                </a:ext>
              </a:extLst>
            </p:cNvPr>
            <p:cNvSpPr txBox="1"/>
            <p:nvPr/>
          </p:nvSpPr>
          <p:spPr>
            <a:xfrm>
              <a:off x="48433" y="57507"/>
              <a:ext cx="4457379" cy="89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“The click to open ratio among users</a:t>
              </a:r>
            </a:p>
            <a:p>
              <a:pPr marL="0" lvl="0" indent="0" algn="ctr" defTabSz="889000">
                <a:lnSpc>
                  <a:spcPct val="90000"/>
                </a:lnSpc>
                <a:spcBef>
                  <a:spcPct val="0"/>
                </a:spcBef>
                <a:spcAft>
                  <a:spcPct val="35000"/>
                </a:spcAft>
                <a:buNone/>
              </a:pPr>
              <a:r>
                <a:rPr lang="en-IN" sz="2000" dirty="0">
                  <a:latin typeface="Calibri" panose="020F0502020204030204" pitchFamily="34" charset="0"/>
                  <a:cs typeface="Calibri" panose="020F0502020204030204" pitchFamily="34" charset="0"/>
                </a:rPr>
                <a:t>Is at a record high value</a:t>
              </a:r>
              <a:r>
                <a:rPr lang="en-IN" sz="2000" kern="1200" dirty="0">
                  <a:latin typeface="Calibri" panose="020F0502020204030204" pitchFamily="34" charset="0"/>
                  <a:cs typeface="Calibri" panose="020F0502020204030204" pitchFamily="34" charset="0"/>
                </a:rPr>
                <a:t>”</a:t>
              </a:r>
            </a:p>
          </p:txBody>
        </p:sp>
      </p:grpSp>
    </p:spTree>
    <p:extLst>
      <p:ext uri="{BB962C8B-B14F-4D97-AF65-F5344CB8AC3E}">
        <p14:creationId xmlns:p14="http://schemas.microsoft.com/office/powerpoint/2010/main" val="72265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629E-08EB-BDFB-4C6D-DD9FD7BCD755}"/>
              </a:ext>
            </a:extLst>
          </p:cNvPr>
          <p:cNvSpPr>
            <a:spLocks noGrp="1"/>
          </p:cNvSpPr>
          <p:nvPr>
            <p:ph type="title"/>
          </p:nvPr>
        </p:nvSpPr>
        <p:spPr/>
        <p:txBody>
          <a:bodyPr/>
          <a:lstStyle/>
          <a:p>
            <a:pPr algn="ctr"/>
            <a:r>
              <a:rPr lang="en-IN" dirty="0"/>
              <a:t>Reference</a:t>
            </a:r>
          </a:p>
        </p:txBody>
      </p:sp>
      <p:sp>
        <p:nvSpPr>
          <p:cNvPr id="3" name="Content Placeholder 2">
            <a:extLst>
              <a:ext uri="{FF2B5EF4-FFF2-40B4-BE49-F238E27FC236}">
                <a16:creationId xmlns:a16="http://schemas.microsoft.com/office/drawing/2014/main" id="{AE251817-EF5A-287D-E4B8-ED35902957BD}"/>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Case Study 1: Job Data Analysis Query link:</a:t>
            </a:r>
          </a:p>
          <a:p>
            <a:pPr marL="0" indent="0">
              <a:buNone/>
            </a:pPr>
            <a:r>
              <a:rPr lang="en-US" dirty="0">
                <a:latin typeface="Calibri" panose="020F0502020204030204" pitchFamily="34" charset="0"/>
                <a:cs typeface="Calibri" panose="020F0502020204030204" pitchFamily="34" charset="0"/>
              </a:rPr>
              <a:t>	 https://drive.google.com/file/d/1YKpAGB1RzmwsYBezwGhivtJOsHGMSNYg/view?usp=sharing</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Case Study 2: Investigating Metric Spike Query link:</a:t>
            </a:r>
          </a:p>
          <a:p>
            <a:pPr marL="0" indent="0">
              <a:buNone/>
            </a:pPr>
            <a:r>
              <a:rPr lang="en-US" dirty="0">
                <a:latin typeface="Calibri" panose="020F0502020204030204" pitchFamily="34" charset="0"/>
                <a:cs typeface="Calibri" panose="020F0502020204030204" pitchFamily="34" charset="0"/>
              </a:rPr>
              <a:t>	 https://drive.google.com/file/d/1eBA1ooTAXPXGHRJh3cek8fLtORbSCi8j/view?usp=sharing</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6072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4778-F342-B0AF-C8F1-A426948E3CB2}"/>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DBFA2DD1-017A-A16F-1547-495635986427}"/>
              </a:ext>
            </a:extLst>
          </p:cNvPr>
          <p:cNvSpPr>
            <a:spLocks noGrp="1"/>
          </p:cNvSpPr>
          <p:nvPr>
            <p:ph idx="1"/>
          </p:nvPr>
        </p:nvSpPr>
        <p:spPr/>
        <p:txBody>
          <a:bodyPr>
            <a:normAutofit/>
          </a:bodyPr>
          <a:lstStyle/>
          <a:p>
            <a:pPr algn="ctr"/>
            <a:r>
              <a:rPr lang="en-IN" dirty="0">
                <a:latin typeface="Calibri" panose="020F0502020204030204" pitchFamily="34" charset="0"/>
                <a:cs typeface="Calibri" panose="020F0502020204030204" pitchFamily="34" charset="0"/>
              </a:rPr>
              <a:t>It has been a great experience playing the role of a data analyst and deriving </a:t>
            </a:r>
          </a:p>
          <a:p>
            <a:pPr marL="0" indent="0" algn="ctr">
              <a:buNone/>
            </a:pPr>
            <a:r>
              <a:rPr lang="en-IN" dirty="0">
                <a:latin typeface="Calibri" panose="020F0502020204030204" pitchFamily="34" charset="0"/>
                <a:cs typeface="Calibri" panose="020F0502020204030204" pitchFamily="34" charset="0"/>
              </a:rPr>
              <a:t>	insights and metrics for a company like Microsoft.</a:t>
            </a:r>
          </a:p>
          <a:p>
            <a:pPr algn="ctr"/>
            <a:r>
              <a:rPr lang="en-IN" dirty="0">
                <a:latin typeface="Calibri" panose="020F0502020204030204" pitchFamily="34" charset="0"/>
                <a:cs typeface="Calibri" panose="020F0502020204030204" pitchFamily="34" charset="0"/>
              </a:rPr>
              <a:t>Practical implementation of taught concepts in SQL and Data Analytics were</a:t>
            </a:r>
          </a:p>
          <a:p>
            <a:pPr marL="0" indent="0" algn="ctr">
              <a:buNone/>
            </a:pPr>
            <a:r>
              <a:rPr lang="en-IN" dirty="0">
                <a:latin typeface="Calibri" panose="020F0502020204030204" pitchFamily="34" charset="0"/>
                <a:cs typeface="Calibri" panose="020F0502020204030204" pitchFamily="34" charset="0"/>
              </a:rPr>
              <a:t>	thoroughly put to test here.</a:t>
            </a:r>
          </a:p>
          <a:p>
            <a:pPr algn="ctr"/>
            <a:r>
              <a:rPr lang="en-IN" dirty="0">
                <a:latin typeface="Calibri" panose="020F0502020204030204" pitchFamily="34" charset="0"/>
                <a:cs typeface="Calibri" panose="020F0502020204030204" pitchFamily="34" charset="0"/>
              </a:rPr>
              <a:t>I also tried my best to leverage the usage of excel pivots and charts to draw out</a:t>
            </a:r>
          </a:p>
          <a:p>
            <a:pPr marL="0" indent="0" algn="ctr">
              <a:buNone/>
            </a:pPr>
            <a:r>
              <a:rPr lang="en-IN" dirty="0">
                <a:latin typeface="Calibri" panose="020F0502020204030204" pitchFamily="34" charset="0"/>
                <a:cs typeface="Calibri" panose="020F0502020204030204" pitchFamily="34" charset="0"/>
              </a:rPr>
              <a:t>	clean ideas for people from a business perspective to grasp and understand.</a:t>
            </a:r>
          </a:p>
          <a:p>
            <a:pPr algn="ctr"/>
            <a:r>
              <a:rPr lang="en-IN" dirty="0">
                <a:latin typeface="Calibri" panose="020F0502020204030204" pitchFamily="34" charset="0"/>
                <a:cs typeface="Calibri" panose="020F0502020204030204" pitchFamily="34" charset="0"/>
              </a:rPr>
              <a:t>Look forward to putting these learnings to better use in the coming days.</a:t>
            </a:r>
          </a:p>
        </p:txBody>
      </p:sp>
    </p:spTree>
    <p:extLst>
      <p:ext uri="{BB962C8B-B14F-4D97-AF65-F5344CB8AC3E}">
        <p14:creationId xmlns:p14="http://schemas.microsoft.com/office/powerpoint/2010/main" val="25293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676E60-8611-7BFE-E976-C80DB8820808}"/>
              </a:ext>
            </a:extLst>
          </p:cNvPr>
          <p:cNvSpPr>
            <a:spLocks noGrp="1"/>
          </p:cNvSpPr>
          <p:nvPr>
            <p:ph type="title"/>
          </p:nvPr>
        </p:nvSpPr>
        <p:spPr/>
        <p:txBody>
          <a:bodyPr/>
          <a:lstStyle/>
          <a:p>
            <a:pPr algn="ctr"/>
            <a:r>
              <a:rPr lang="en-IN" dirty="0"/>
              <a:t>Thank you!</a:t>
            </a:r>
          </a:p>
        </p:txBody>
      </p:sp>
      <p:sp>
        <p:nvSpPr>
          <p:cNvPr id="5" name="Text Placeholder 4">
            <a:extLst>
              <a:ext uri="{FF2B5EF4-FFF2-40B4-BE49-F238E27FC236}">
                <a16:creationId xmlns:a16="http://schemas.microsoft.com/office/drawing/2014/main" id="{11D5C6B4-91A5-0375-1CE3-BDB4F91C975E}"/>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83842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569C-A72B-634E-0D06-482F3C4BC0D9}"/>
              </a:ext>
            </a:extLst>
          </p:cNvPr>
          <p:cNvSpPr>
            <a:spLocks noGrp="1"/>
          </p:cNvSpPr>
          <p:nvPr>
            <p:ph type="title"/>
          </p:nvPr>
        </p:nvSpPr>
        <p:spPr/>
        <p:txBody>
          <a:bodyPr/>
          <a:lstStyle/>
          <a:p>
            <a:pPr>
              <a:lnSpc>
                <a:spcPct val="107000"/>
              </a:lnSpc>
              <a:spcAft>
                <a:spcPts val="800"/>
              </a:spcAf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Project Description:</a:t>
            </a:r>
            <a:endParaRPr lang="en-IN" dirty="0"/>
          </a:p>
        </p:txBody>
      </p:sp>
      <p:sp>
        <p:nvSpPr>
          <p:cNvPr id="3" name="Content Placeholder 2">
            <a:extLst>
              <a:ext uri="{FF2B5EF4-FFF2-40B4-BE49-F238E27FC236}">
                <a16:creationId xmlns:a16="http://schemas.microsoft.com/office/drawing/2014/main" id="{AA1B67F4-3DFC-B9D5-A263-B6B9133C0D6C}"/>
              </a:ext>
            </a:extLst>
          </p:cNvPr>
          <p:cNvSpPr>
            <a:spLocks noGrp="1"/>
          </p:cNvSpPr>
          <p:nvPr>
            <p:ph idx="1"/>
          </p:nvPr>
        </p:nvSpPr>
        <p:spPr/>
        <p:txBody>
          <a:bodyPr>
            <a:noAutofit/>
          </a:bodyPr>
          <a:lstStyle/>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This project revolves around Operational Analytics, a crucial procedure that comprises an end-to-end examination of business processes and I am the Lead Data Analyst at a company that is similar to Microsoft. Working with cross-functional teams from marketing, operations, and support is crucial to deriving insightful conclusions from the data that has been provided.</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project's primary goal is to investigate metric spikes, or sudden changes in important performance metrics such as sales or daily user engagement. Using your sophisticated SQL knowledge, it is your daily task to interpret and clarify these statistic changes.</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Equipped with an array of diverse information and tables, your objective is to address questions from various divisions inside the firm. Your objective is to use extensive data analysis to not only find insights but also to improve overall operational efficiency and understanding of unexpected metric variations. The project in question highlights the essential function of data analytics in guiding operational enhancements and well-informed decision-making in an organisational context.</a:t>
            </a:r>
          </a:p>
        </p:txBody>
      </p:sp>
    </p:spTree>
    <p:extLst>
      <p:ext uri="{BB962C8B-B14F-4D97-AF65-F5344CB8AC3E}">
        <p14:creationId xmlns:p14="http://schemas.microsoft.com/office/powerpoint/2010/main" val="397659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07E1-0729-B2C4-2B2A-783C1EE4EC91}"/>
              </a:ext>
            </a:extLst>
          </p:cNvPr>
          <p:cNvSpPr>
            <a:spLocks noGrp="1"/>
          </p:cNvSpPr>
          <p:nvPr>
            <p:ph type="title"/>
          </p:nvPr>
        </p:nvSpPr>
        <p:spPr/>
        <p:txBody>
          <a:bodyPr/>
          <a:lstStyle/>
          <a:p>
            <a:pPr>
              <a:lnSpc>
                <a:spcPct val="107000"/>
              </a:lnSpc>
              <a:spcAft>
                <a:spcPts val="800"/>
              </a:spcAf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Approach and Tech Stack used:</a:t>
            </a:r>
            <a:endParaRPr lang="en-IN" dirty="0"/>
          </a:p>
        </p:txBody>
      </p:sp>
      <p:sp>
        <p:nvSpPr>
          <p:cNvPr id="3" name="Content Placeholder 2">
            <a:extLst>
              <a:ext uri="{FF2B5EF4-FFF2-40B4-BE49-F238E27FC236}">
                <a16:creationId xmlns:a16="http://schemas.microsoft.com/office/drawing/2014/main" id="{6F2719A0-18C3-0907-3825-8B8BEA271560}"/>
              </a:ext>
            </a:extLst>
          </p:cNvPr>
          <p:cNvSpPr>
            <a:spLocks noGrp="1"/>
          </p:cNvSpPr>
          <p:nvPr>
            <p:ph idx="1"/>
          </p:nvPr>
        </p:nvSpPr>
        <p:spPr>
          <a:xfrm>
            <a:off x="810000" y="2444229"/>
            <a:ext cx="10554574" cy="3636511"/>
          </a:xfrm>
        </p:spPr>
        <p:txBody>
          <a:bodyPr>
            <a:noAutofit/>
          </a:bodyPr>
          <a:lstStyle/>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Define Metrics and Objectives: - Clearly state the operational goals and metrics that will be the subject of the investigation.</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Excel Data Handling: - Extract and clean data in Excel, taking care of outliers and missing values.</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Excel-based Initial Analysis: - Make use of Excel for simple exploratory analysis and trend identification by visualising data.</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Export to MySQL Workbench: - Fine-tune and export data that has been cleaned to MySQL Workbench for comprehensive examination.</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Advanced SQL Analysis with MySQL: - Use MySQL Workbench to analyse SQL in an advanced manner, paying particular attention to spikes in metrics.</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Insight Generation: - To obtain actionable insights, integrate results from both MySQL and Excel analysis.</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Excel Reporting: - Produce detailed reports with visual aids for effective communication.</a:t>
            </a:r>
          </a:p>
        </p:txBody>
      </p:sp>
    </p:spTree>
    <p:extLst>
      <p:ext uri="{BB962C8B-B14F-4D97-AF65-F5344CB8AC3E}">
        <p14:creationId xmlns:p14="http://schemas.microsoft.com/office/powerpoint/2010/main" val="155516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4D49F7-2AC6-C9EA-6AA9-D60D1BAF7C29}"/>
              </a:ext>
            </a:extLst>
          </p:cNvPr>
          <p:cNvSpPr>
            <a:spLocks noGrp="1"/>
          </p:cNvSpPr>
          <p:nvPr>
            <p:ph type="title"/>
          </p:nvPr>
        </p:nvSpPr>
        <p:spPr/>
        <p:txBody>
          <a:bodyPr/>
          <a:lstStyle/>
          <a:p>
            <a:pPr algn="ctr"/>
            <a:r>
              <a:rPr lang="en-IN" dirty="0"/>
              <a:t>INSIGHTS AND ANALYSIS</a:t>
            </a:r>
          </a:p>
        </p:txBody>
      </p:sp>
      <p:sp>
        <p:nvSpPr>
          <p:cNvPr id="6" name="Text Placeholder 5">
            <a:extLst>
              <a:ext uri="{FF2B5EF4-FFF2-40B4-BE49-F238E27FC236}">
                <a16:creationId xmlns:a16="http://schemas.microsoft.com/office/drawing/2014/main" id="{2A1F7229-F735-22F7-B1FE-B6982AFE1E1C}"/>
              </a:ext>
            </a:extLst>
          </p:cNvPr>
          <p:cNvSpPr>
            <a:spLocks noGrp="1"/>
          </p:cNvSpPr>
          <p:nvPr>
            <p:ph type="body" sz="quarter" idx="16"/>
          </p:nvPr>
        </p:nvSpPr>
        <p:spPr/>
        <p:txBody>
          <a:bodyPr/>
          <a:lstStyle/>
          <a:p>
            <a:endParaRPr lang="en-US" dirty="0"/>
          </a:p>
          <a:p>
            <a:r>
              <a:rPr lang="en-US" dirty="0">
                <a:latin typeface="Calibri" panose="020F0502020204030204" pitchFamily="34" charset="0"/>
                <a:cs typeface="Calibri" panose="020F0502020204030204" pitchFamily="34" charset="0"/>
              </a:rPr>
              <a:t>Case Study 1: Job Data Analysis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Case Study 2: Investigating Metric Spike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29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D5B69C-3536-85D4-3574-13720B304D76}"/>
              </a:ext>
            </a:extLst>
          </p:cNvPr>
          <p:cNvSpPr txBox="1"/>
          <p:nvPr/>
        </p:nvSpPr>
        <p:spPr>
          <a:xfrm>
            <a:off x="668794" y="2182797"/>
            <a:ext cx="5106879" cy="3433440"/>
          </a:xfrm>
          <a:prstGeom prst="rect">
            <a:avLst/>
          </a:prstGeom>
          <a:noFill/>
        </p:spPr>
        <p:txBody>
          <a:bodyPr wrap="square">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You will be working with a table named job_data with the following columns: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job_id: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Unique identifier of jobs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actor_id: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Unique identifier of actor</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event: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type of event (decision/skip/transfer).</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language: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Language of the content</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time_spent: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Time spent to review the job in seconds.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org: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Organization of the actor</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date in the format yyyy/mm/dd (stored as text).</a:t>
            </a:r>
          </a:p>
        </p:txBody>
      </p:sp>
      <p:pic>
        <p:nvPicPr>
          <p:cNvPr id="9" name="Picture 8">
            <a:extLst>
              <a:ext uri="{FF2B5EF4-FFF2-40B4-BE49-F238E27FC236}">
                <a16:creationId xmlns:a16="http://schemas.microsoft.com/office/drawing/2014/main" id="{ED8A173A-9D1D-B848-9C4A-DEB82A797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694" y="2182797"/>
            <a:ext cx="5747531" cy="3375953"/>
          </a:xfrm>
          <a:prstGeom prst="rect">
            <a:avLst/>
          </a:prstGeom>
        </p:spPr>
      </p:pic>
      <p:sp>
        <p:nvSpPr>
          <p:cNvPr id="10" name="Title 9">
            <a:extLst>
              <a:ext uri="{FF2B5EF4-FFF2-40B4-BE49-F238E27FC236}">
                <a16:creationId xmlns:a16="http://schemas.microsoft.com/office/drawing/2014/main" id="{64E2D95F-97D7-CF5B-AE0D-206960A31B16}"/>
              </a:ext>
            </a:extLst>
          </p:cNvPr>
          <p:cNvSpPr>
            <a:spLocks noGrp="1"/>
          </p:cNvSpPr>
          <p:nvPr>
            <p:ph type="title"/>
          </p:nvPr>
        </p:nvSpPr>
        <p:spPr>
          <a:xfrm>
            <a:off x="810001" y="491576"/>
            <a:ext cx="10571998" cy="970450"/>
          </a:xfrm>
        </p:spPr>
        <p:txBody>
          <a:bodyPr/>
          <a:lstStyle/>
          <a:p>
            <a:pPr algn="ct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Case Study 1: Job Data Analysis</a:t>
            </a:r>
            <a:endParaRPr lang="en-IN" dirty="0"/>
          </a:p>
        </p:txBody>
      </p:sp>
    </p:spTree>
    <p:extLst>
      <p:ext uri="{BB962C8B-B14F-4D97-AF65-F5344CB8AC3E}">
        <p14:creationId xmlns:p14="http://schemas.microsoft.com/office/powerpoint/2010/main" val="225009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C7A73-E66D-BCF2-0DCA-9B1CB55C1B34}"/>
              </a:ext>
            </a:extLst>
          </p:cNvPr>
          <p:cNvSpPr txBox="1"/>
          <p:nvPr/>
        </p:nvSpPr>
        <p:spPr>
          <a:xfrm>
            <a:off x="388398" y="2083437"/>
            <a:ext cx="6094520" cy="1603131"/>
          </a:xfrm>
          <a:prstGeom prst="rect">
            <a:avLst/>
          </a:prstGeom>
          <a:noFill/>
        </p:spPr>
        <p:txBody>
          <a:bodyPr wrap="square">
            <a:spAutoFit/>
          </a:bodyPr>
          <a:lstStyle/>
          <a:p>
            <a:pPr marL="342900" lvl="0" indent="-342900">
              <a:lnSpc>
                <a:spcPct val="107000"/>
              </a:lnSpc>
              <a:spcAft>
                <a:spcPts val="800"/>
              </a:spcAft>
              <a:buFont typeface="+mj-lt"/>
              <a:buAutoNum type="alphaU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Jobs Reviewed Over Time: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Calculate the number of jobs reviewed per hour for each day in November 2020.</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number of jobs reviewed per hour for each day in November 2020.</a:t>
            </a:r>
          </a:p>
        </p:txBody>
      </p:sp>
      <p:sp>
        <p:nvSpPr>
          <p:cNvPr id="8" name="TextBox 7">
            <a:extLst>
              <a:ext uri="{FF2B5EF4-FFF2-40B4-BE49-F238E27FC236}">
                <a16:creationId xmlns:a16="http://schemas.microsoft.com/office/drawing/2014/main" id="{3968DE05-8C3B-33B8-3F5C-E8A5A763F214}"/>
              </a:ext>
            </a:extLst>
          </p:cNvPr>
          <p:cNvSpPr txBox="1"/>
          <p:nvPr/>
        </p:nvSpPr>
        <p:spPr>
          <a:xfrm>
            <a:off x="694677" y="3991164"/>
            <a:ext cx="5481961" cy="1978170"/>
          </a:xfrm>
          <a:prstGeom prst="rect">
            <a:avLst/>
          </a:prstGeom>
          <a:noFill/>
        </p:spPr>
        <p:txBody>
          <a:bodyPr wrap="square">
            <a:spAutoFit/>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COUNT(DISTINCT job_id) / 24 * 30 AS jobs_per_hour_per_day</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FROM</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job_data</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WHERE</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ds BETWEEN '2020-11-01' AND '2020-11-30';</a:t>
            </a:r>
          </a:p>
        </p:txBody>
      </p:sp>
      <p:graphicFrame>
        <p:nvGraphicFramePr>
          <p:cNvPr id="12" name="Object 11">
            <a:extLst>
              <a:ext uri="{FF2B5EF4-FFF2-40B4-BE49-F238E27FC236}">
                <a16:creationId xmlns:a16="http://schemas.microsoft.com/office/drawing/2014/main" id="{6E690057-53D4-A1AC-DFFB-CA693FAF89FE}"/>
              </a:ext>
            </a:extLst>
          </p:cNvPr>
          <p:cNvGraphicFramePr>
            <a:graphicFrameLocks noChangeAspect="1"/>
          </p:cNvGraphicFramePr>
          <p:nvPr>
            <p:extLst>
              <p:ext uri="{D42A27DB-BD31-4B8C-83A1-F6EECF244321}">
                <p14:modId xmlns:p14="http://schemas.microsoft.com/office/powerpoint/2010/main" val="1596061922"/>
              </p:ext>
            </p:extLst>
          </p:nvPr>
        </p:nvGraphicFramePr>
        <p:xfrm>
          <a:off x="7553063" y="3991164"/>
          <a:ext cx="3140075" cy="1112838"/>
        </p:xfrm>
        <a:graphic>
          <a:graphicData uri="http://schemas.openxmlformats.org/presentationml/2006/ole">
            <mc:AlternateContent xmlns:mc="http://schemas.openxmlformats.org/markup-compatibility/2006">
              <mc:Choice xmlns:v="urn:schemas-microsoft-com:vml" Requires="v">
                <p:oleObj name="Worksheet" r:id="rId2" imgW="1051773" imgH="373530" progId="Excel.Sheet.12">
                  <p:embed/>
                </p:oleObj>
              </mc:Choice>
              <mc:Fallback>
                <p:oleObj name="Worksheet" r:id="rId2" imgW="1051773" imgH="373530" progId="Excel.Sheet.12">
                  <p:embed/>
                  <p:pic>
                    <p:nvPicPr>
                      <p:cNvPr id="0" name=""/>
                      <p:cNvPicPr/>
                      <p:nvPr/>
                    </p:nvPicPr>
                    <p:blipFill>
                      <a:blip r:embed="rId3"/>
                      <a:stretch>
                        <a:fillRect/>
                      </a:stretch>
                    </p:blipFill>
                    <p:spPr>
                      <a:xfrm>
                        <a:off x="7553063" y="3991164"/>
                        <a:ext cx="3140075" cy="1112838"/>
                      </a:xfrm>
                      <a:prstGeom prst="rect">
                        <a:avLst/>
                      </a:prstGeom>
                    </p:spPr>
                  </p:pic>
                </p:oleObj>
              </mc:Fallback>
            </mc:AlternateContent>
          </a:graphicData>
        </a:graphic>
      </p:graphicFrame>
      <p:sp>
        <p:nvSpPr>
          <p:cNvPr id="13" name="Title 12">
            <a:extLst>
              <a:ext uri="{FF2B5EF4-FFF2-40B4-BE49-F238E27FC236}">
                <a16:creationId xmlns:a16="http://schemas.microsoft.com/office/drawing/2014/main" id="{2A4D9D46-0A28-2454-1E4A-9CE67B9CD953}"/>
              </a:ext>
            </a:extLst>
          </p:cNvPr>
          <p:cNvSpPr>
            <a:spLocks noGrp="1"/>
          </p:cNvSpPr>
          <p:nvPr>
            <p:ph type="title"/>
          </p:nvPr>
        </p:nvSpPr>
        <p:spPr/>
        <p:txBody>
          <a:bodyPr/>
          <a:lstStyle/>
          <a:p>
            <a:pPr algn="ctr"/>
            <a:r>
              <a:rPr lang="en-IN" sz="3200" dirty="0"/>
              <a:t>Insights required:</a:t>
            </a:r>
          </a:p>
        </p:txBody>
      </p:sp>
    </p:spTree>
    <p:extLst>
      <p:ext uri="{BB962C8B-B14F-4D97-AF65-F5344CB8AC3E}">
        <p14:creationId xmlns:p14="http://schemas.microsoft.com/office/powerpoint/2010/main" val="130062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F2304-5C38-E93E-0C0A-21CF03287070}"/>
              </a:ext>
            </a:extLst>
          </p:cNvPr>
          <p:cNvSpPr txBox="1"/>
          <p:nvPr/>
        </p:nvSpPr>
        <p:spPr>
          <a:xfrm>
            <a:off x="881108" y="787640"/>
            <a:ext cx="5214892" cy="2130070"/>
          </a:xfrm>
          <a:prstGeom prst="rect">
            <a:avLst/>
          </a:prstGeom>
          <a:noFill/>
        </p:spPr>
        <p:txBody>
          <a:bodyPr wrap="square">
            <a:spAutoFit/>
          </a:bodyPr>
          <a:lstStyle/>
          <a:p>
            <a:pPr lvl="0">
              <a:lnSpc>
                <a:spcPct val="107000"/>
              </a:lnSpc>
              <a:spcAft>
                <a:spcPts val="800"/>
              </a:spcAft>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B.	Throughput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Calculate the 7-day rolling average of throughput (number of events per second).</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7-day rolling average of throughput. Additionally, explain whether you prefer using the daily metric or the 7-day rolling average for throughput, and why.</a:t>
            </a:r>
          </a:p>
        </p:txBody>
      </p:sp>
      <p:sp>
        <p:nvSpPr>
          <p:cNvPr id="5" name="TextBox 4">
            <a:extLst>
              <a:ext uri="{FF2B5EF4-FFF2-40B4-BE49-F238E27FC236}">
                <a16:creationId xmlns:a16="http://schemas.microsoft.com/office/drawing/2014/main" id="{47A5A730-A22F-F1C5-692A-DFA798BF160A}"/>
              </a:ext>
            </a:extLst>
          </p:cNvPr>
          <p:cNvSpPr txBox="1"/>
          <p:nvPr/>
        </p:nvSpPr>
        <p:spPr>
          <a:xfrm>
            <a:off x="881108" y="2967686"/>
            <a:ext cx="5214892" cy="3323987"/>
          </a:xfrm>
          <a:prstGeom prst="rect">
            <a:avLst/>
          </a:prstGeom>
          <a:noFill/>
        </p:spPr>
        <p:txBody>
          <a:bodyPr wrap="square">
            <a:spAutoFit/>
          </a:bodyPr>
          <a:lstStyle/>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SELECT ds, </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jobs_count,</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AVG(jobs_count) OVER(ORDER BY ds ROWS BETWEEN 6 PRECEDING AND CURRENT ROW) </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as rolling_avg_throughput</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ds, COUNT(DISTINCT job_id) AS jobs_count</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job_data</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WHERE</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ds BETWEEN '2020-11-01' AND '2020-11-30'</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GROUP BY ds</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temp;</a:t>
            </a:r>
          </a:p>
        </p:txBody>
      </p:sp>
      <p:pic>
        <p:nvPicPr>
          <p:cNvPr id="9" name="Picture 8">
            <a:extLst>
              <a:ext uri="{FF2B5EF4-FFF2-40B4-BE49-F238E27FC236}">
                <a16:creationId xmlns:a16="http://schemas.microsoft.com/office/drawing/2014/main" id="{1A081742-74B6-08F7-9D3D-E8C7C518B7B9}"/>
              </a:ext>
            </a:extLst>
          </p:cNvPr>
          <p:cNvPicPr>
            <a:picLocks noChangeAspect="1"/>
          </p:cNvPicPr>
          <p:nvPr/>
        </p:nvPicPr>
        <p:blipFill>
          <a:blip r:embed="rId2"/>
          <a:stretch>
            <a:fillRect/>
          </a:stretch>
        </p:blipFill>
        <p:spPr>
          <a:xfrm>
            <a:off x="6471265" y="1251297"/>
            <a:ext cx="4950227" cy="1666413"/>
          </a:xfrm>
          <a:prstGeom prst="rect">
            <a:avLst/>
          </a:prstGeom>
        </p:spPr>
      </p:pic>
      <p:graphicFrame>
        <p:nvGraphicFramePr>
          <p:cNvPr id="13" name="Chart 12">
            <a:extLst>
              <a:ext uri="{FF2B5EF4-FFF2-40B4-BE49-F238E27FC236}">
                <a16:creationId xmlns:a16="http://schemas.microsoft.com/office/drawing/2014/main" id="{499AB5D9-F929-DC86-8236-C5FC99C09B21}"/>
              </a:ext>
            </a:extLst>
          </p:cNvPr>
          <p:cNvGraphicFramePr>
            <a:graphicFrameLocks/>
          </p:cNvGraphicFramePr>
          <p:nvPr>
            <p:extLst>
              <p:ext uri="{D42A27DB-BD31-4B8C-83A1-F6EECF244321}">
                <p14:modId xmlns:p14="http://schemas.microsoft.com/office/powerpoint/2010/main" val="2695147387"/>
              </p:ext>
            </p:extLst>
          </p:nvPr>
        </p:nvGraphicFramePr>
        <p:xfrm>
          <a:off x="6471265" y="3429000"/>
          <a:ext cx="4950226"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857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C4358-A8AC-1A15-1524-40B07083B273}"/>
              </a:ext>
            </a:extLst>
          </p:cNvPr>
          <p:cNvSpPr txBox="1"/>
          <p:nvPr/>
        </p:nvSpPr>
        <p:spPr>
          <a:xfrm>
            <a:off x="845598" y="1038921"/>
            <a:ext cx="5250402" cy="1603131"/>
          </a:xfrm>
          <a:prstGeom prst="rect">
            <a:avLst/>
          </a:prstGeom>
          <a:noFill/>
        </p:spPr>
        <p:txBody>
          <a:bodyPr wrap="square">
            <a:spAutoFit/>
          </a:bodyPr>
          <a:lstStyle/>
          <a:p>
            <a:pPr lvl="0">
              <a:lnSpc>
                <a:spcPct val="107000"/>
              </a:lnSpc>
              <a:spcAft>
                <a:spcPts val="800"/>
              </a:spcAft>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	Language Share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Calculate the percentage share of each language in the last 30 days.</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calculate the percentage share of each language over the last 30 days</a:t>
            </a:r>
          </a:p>
        </p:txBody>
      </p:sp>
      <p:graphicFrame>
        <p:nvGraphicFramePr>
          <p:cNvPr id="9" name="Object 8">
            <a:extLst>
              <a:ext uri="{FF2B5EF4-FFF2-40B4-BE49-F238E27FC236}">
                <a16:creationId xmlns:a16="http://schemas.microsoft.com/office/drawing/2014/main" id="{41FB8E93-07C0-6E8C-079A-9C4AEE549710}"/>
              </a:ext>
            </a:extLst>
          </p:cNvPr>
          <p:cNvGraphicFramePr>
            <a:graphicFrameLocks noChangeAspect="1"/>
          </p:cNvGraphicFramePr>
          <p:nvPr>
            <p:extLst>
              <p:ext uri="{D42A27DB-BD31-4B8C-83A1-F6EECF244321}">
                <p14:modId xmlns:p14="http://schemas.microsoft.com/office/powerpoint/2010/main" val="1170654335"/>
              </p:ext>
            </p:extLst>
          </p:nvPr>
        </p:nvGraphicFramePr>
        <p:xfrm>
          <a:off x="7548454" y="1340529"/>
          <a:ext cx="3136511" cy="1772621"/>
        </p:xfrm>
        <a:graphic>
          <a:graphicData uri="http://schemas.openxmlformats.org/presentationml/2006/ole">
            <mc:AlternateContent xmlns:mc="http://schemas.openxmlformats.org/markup-compatibility/2006">
              <mc:Choice xmlns:v="urn:schemas-microsoft-com:vml" Requires="v">
                <p:oleObj name="Worksheet" r:id="rId2" imgW="2278345" imgH="1287741" progId="Excel.Sheet.12">
                  <p:embed/>
                </p:oleObj>
              </mc:Choice>
              <mc:Fallback>
                <p:oleObj name="Worksheet" r:id="rId2" imgW="2278345" imgH="1287741" progId="Excel.Sheet.12">
                  <p:embed/>
                  <p:pic>
                    <p:nvPicPr>
                      <p:cNvPr id="0" name=""/>
                      <p:cNvPicPr/>
                      <p:nvPr/>
                    </p:nvPicPr>
                    <p:blipFill>
                      <a:blip r:embed="rId3"/>
                      <a:stretch>
                        <a:fillRect/>
                      </a:stretch>
                    </p:blipFill>
                    <p:spPr>
                      <a:xfrm>
                        <a:off x="7548454" y="1340529"/>
                        <a:ext cx="3136511" cy="1772621"/>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B6CE1383-E7A1-0501-E96C-1891CBBC7617}"/>
              </a:ext>
            </a:extLst>
          </p:cNvPr>
          <p:cNvSpPr txBox="1"/>
          <p:nvPr/>
        </p:nvSpPr>
        <p:spPr>
          <a:xfrm>
            <a:off x="1200705" y="2772091"/>
            <a:ext cx="4481004" cy="3046988"/>
          </a:xfrm>
          <a:prstGeom prst="rect">
            <a:avLst/>
          </a:prstGeom>
          <a:noFill/>
        </p:spPr>
        <p:txBody>
          <a:bodyPr wrap="square">
            <a:spAutoFit/>
          </a:bodyPr>
          <a:lstStyle/>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language,</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ROUND((COUNT(*) / (SELECT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COUNT(*)</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job_data)) * 100,</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1) AS percentage_share</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job_data</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WHERE</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ds BETWEEN '2020-11-01' AND '2020-11-30'</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GROUP BY language;</a:t>
            </a:r>
          </a:p>
        </p:txBody>
      </p:sp>
      <p:graphicFrame>
        <p:nvGraphicFramePr>
          <p:cNvPr id="13" name="Chart 12">
            <a:extLst>
              <a:ext uri="{FF2B5EF4-FFF2-40B4-BE49-F238E27FC236}">
                <a16:creationId xmlns:a16="http://schemas.microsoft.com/office/drawing/2014/main" id="{FA51C461-D8F4-6D57-AF7C-CA09B2F6BFDA}"/>
              </a:ext>
            </a:extLst>
          </p:cNvPr>
          <p:cNvGraphicFramePr>
            <a:graphicFrameLocks/>
          </p:cNvGraphicFramePr>
          <p:nvPr>
            <p:extLst>
              <p:ext uri="{D42A27DB-BD31-4B8C-83A1-F6EECF244321}">
                <p14:modId xmlns:p14="http://schemas.microsoft.com/office/powerpoint/2010/main" val="973373410"/>
              </p:ext>
            </p:extLst>
          </p:nvPr>
        </p:nvGraphicFramePr>
        <p:xfrm>
          <a:off x="7068926" y="3682013"/>
          <a:ext cx="4095565" cy="23548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9070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7C80E-187B-55C7-59E4-CC15EB8093AB}"/>
              </a:ext>
            </a:extLst>
          </p:cNvPr>
          <p:cNvSpPr txBox="1"/>
          <p:nvPr/>
        </p:nvSpPr>
        <p:spPr>
          <a:xfrm>
            <a:off x="588146" y="866363"/>
            <a:ext cx="5507854" cy="1339662"/>
          </a:xfrm>
          <a:prstGeom prst="rect">
            <a:avLst/>
          </a:prstGeom>
          <a:noFill/>
        </p:spPr>
        <p:txBody>
          <a:bodyPr wrap="square">
            <a:spAutoFit/>
          </a:bodyPr>
          <a:lstStyle/>
          <a:p>
            <a:pPr marL="228600">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   Duplicate Rows Detection: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Objective: Identify duplicate rows in the data.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Your Task: Write an SQL query to display duplicate rows from the job_data table.</a:t>
            </a:r>
          </a:p>
        </p:txBody>
      </p:sp>
      <p:sp>
        <p:nvSpPr>
          <p:cNvPr id="5" name="TextBox 4">
            <a:extLst>
              <a:ext uri="{FF2B5EF4-FFF2-40B4-BE49-F238E27FC236}">
                <a16:creationId xmlns:a16="http://schemas.microsoft.com/office/drawing/2014/main" id="{EB099B10-DB3A-175B-5160-C62859FE4FEA}"/>
              </a:ext>
            </a:extLst>
          </p:cNvPr>
          <p:cNvSpPr txBox="1"/>
          <p:nvPr/>
        </p:nvSpPr>
        <p:spPr>
          <a:xfrm>
            <a:off x="1122622" y="2811943"/>
            <a:ext cx="5507854" cy="2800767"/>
          </a:xfrm>
          <a:prstGeom prst="rect">
            <a:avLst/>
          </a:prstGeom>
          <a:noFill/>
        </p:spPr>
        <p:txBody>
          <a:bodyPr wrap="square">
            <a:spAutoFit/>
          </a:bodyPr>
          <a:lstStyle/>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SELECT *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SELECT *,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ROW_NUMBER() OVER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PARTITION BY job_id, actor_id, event, language, time_spent, org, ds) </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AS row_num</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 job_data</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temp</a:t>
            </a:r>
          </a:p>
          <a:p>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WHERE row_num &gt; 1;</a:t>
            </a:r>
          </a:p>
        </p:txBody>
      </p:sp>
      <p:pic>
        <p:nvPicPr>
          <p:cNvPr id="7" name="Picture 6">
            <a:extLst>
              <a:ext uri="{FF2B5EF4-FFF2-40B4-BE49-F238E27FC236}">
                <a16:creationId xmlns:a16="http://schemas.microsoft.com/office/drawing/2014/main" id="{816401C3-4668-60AF-810D-AD5109F63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52749"/>
            <a:ext cx="5392513" cy="7647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nvGrpSpPr>
          <p:cNvPr id="9" name="Group 8">
            <a:extLst>
              <a:ext uri="{FF2B5EF4-FFF2-40B4-BE49-F238E27FC236}">
                <a16:creationId xmlns:a16="http://schemas.microsoft.com/office/drawing/2014/main" id="{0B23A142-1724-781C-A3E9-88E5C3761D64}"/>
              </a:ext>
            </a:extLst>
          </p:cNvPr>
          <p:cNvGrpSpPr/>
          <p:nvPr/>
        </p:nvGrpSpPr>
        <p:grpSpPr>
          <a:xfrm>
            <a:off x="6515133" y="3716247"/>
            <a:ext cx="4554245" cy="992160"/>
            <a:chOff x="0" y="9074"/>
            <a:chExt cx="4554245" cy="992160"/>
          </a:xfrm>
        </p:grpSpPr>
        <p:sp>
          <p:nvSpPr>
            <p:cNvPr id="10" name="Rectangle: Rounded Corners 9">
              <a:extLst>
                <a:ext uri="{FF2B5EF4-FFF2-40B4-BE49-F238E27FC236}">
                  <a16:creationId xmlns:a16="http://schemas.microsoft.com/office/drawing/2014/main" id="{16C01A73-497A-94F5-1A4D-AE2AF40FBCDC}"/>
                </a:ext>
              </a:extLst>
            </p:cNvPr>
            <p:cNvSpPr/>
            <p:nvPr/>
          </p:nvSpPr>
          <p:spPr>
            <a:xfrm>
              <a:off x="0" y="9074"/>
              <a:ext cx="4554245" cy="992160"/>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A02B0A84-D10C-AE65-36DA-2864D905589D}"/>
                </a:ext>
              </a:extLst>
            </p:cNvPr>
            <p:cNvSpPr txBox="1"/>
            <p:nvPr/>
          </p:nvSpPr>
          <p:spPr>
            <a:xfrm>
              <a:off x="48433" y="57507"/>
              <a:ext cx="4457379" cy="89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“Since there are no duplicates</a:t>
              </a:r>
            </a:p>
            <a:p>
              <a:pPr marL="0" lvl="0" indent="0" algn="ctr" defTabSz="889000">
                <a:lnSpc>
                  <a:spcPct val="90000"/>
                </a:lnSpc>
                <a:spcBef>
                  <a:spcPct val="0"/>
                </a:spcBef>
                <a:spcAft>
                  <a:spcPct val="35000"/>
                </a:spcAft>
                <a:buNone/>
              </a:pPr>
              <a:r>
                <a:rPr lang="en-IN" sz="2000" dirty="0">
                  <a:latin typeface="Calibri" panose="020F0502020204030204" pitchFamily="34" charset="0"/>
                  <a:cs typeface="Calibri" panose="020F0502020204030204" pitchFamily="34" charset="0"/>
                </a:rPr>
                <a:t>In our dataset we get none</a:t>
              </a:r>
              <a:r>
                <a:rPr lang="en-IN" sz="2000" kern="1200" dirty="0">
                  <a:latin typeface="Calibri" panose="020F0502020204030204" pitchFamily="34" charset="0"/>
                  <a:cs typeface="Calibri" panose="020F0502020204030204" pitchFamily="34" charset="0"/>
                </a:rPr>
                <a:t>”</a:t>
              </a:r>
            </a:p>
          </p:txBody>
        </p:sp>
      </p:grpSp>
    </p:spTree>
    <p:extLst>
      <p:ext uri="{BB962C8B-B14F-4D97-AF65-F5344CB8AC3E}">
        <p14:creationId xmlns:p14="http://schemas.microsoft.com/office/powerpoint/2010/main" val="2175496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399</TotalTime>
  <Words>1754</Words>
  <Application>Microsoft Office PowerPoint</Application>
  <PresentationFormat>Widescreen</PresentationFormat>
  <Paragraphs>194</Paragraphs>
  <Slides>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Century Gothic</vt:lpstr>
      <vt:lpstr>Courier New</vt:lpstr>
      <vt:lpstr>Symbol</vt:lpstr>
      <vt:lpstr>Wingdings 2</vt:lpstr>
      <vt:lpstr>Quotable</vt:lpstr>
      <vt:lpstr>Worksheet</vt:lpstr>
      <vt:lpstr>Metric Spike Analysis and Operational Analytics</vt:lpstr>
      <vt:lpstr>Project Description:</vt:lpstr>
      <vt:lpstr>Approach and Tech Stack used:</vt:lpstr>
      <vt:lpstr>INSIGHTS AND ANALYSIS</vt:lpstr>
      <vt:lpstr>Case Study 1: Job Data Analysis</vt:lpstr>
      <vt:lpstr>Insights required:</vt:lpstr>
      <vt:lpstr>PowerPoint Presentation</vt:lpstr>
      <vt:lpstr>PowerPoint Presentation</vt:lpstr>
      <vt:lpstr>PowerPoint Presentation</vt:lpstr>
      <vt:lpstr>Case Study 2: Investigating Metric Spike</vt:lpstr>
      <vt:lpstr>PowerPoint Presentation</vt:lpstr>
      <vt:lpstr>PowerPoint Presentation</vt:lpstr>
      <vt:lpstr>PowerPoint Presentation</vt:lpstr>
      <vt:lpstr>PowerPoint Presentation</vt:lpstr>
      <vt:lpstr>PowerPoint Presentation</vt:lpstr>
      <vt:lpstr>Reference</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 Spike Analysis and Operational Analytics</dc:title>
  <dc:creator>Sheevam Chakraborty</dc:creator>
  <cp:lastModifiedBy>Sheevam Chakraborty</cp:lastModifiedBy>
  <cp:revision>7</cp:revision>
  <dcterms:created xsi:type="dcterms:W3CDTF">2023-11-12T08:04:59Z</dcterms:created>
  <dcterms:modified xsi:type="dcterms:W3CDTF">2023-11-13T18:27:40Z</dcterms:modified>
</cp:coreProperties>
</file>