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RobotoMono-bold.fntdata"/><Relationship Id="rId12" Type="http://schemas.openxmlformats.org/officeDocument/2006/relationships/slide" Target="slides/slide7.xml"/><Relationship Id="rId34" Type="http://schemas.openxmlformats.org/officeDocument/2006/relationships/font" Target="fonts/RobotoMono-regular.fntdata"/><Relationship Id="rId15" Type="http://schemas.openxmlformats.org/officeDocument/2006/relationships/slide" Target="slides/slide10.xml"/><Relationship Id="rId37" Type="http://schemas.openxmlformats.org/officeDocument/2006/relationships/font" Target="fonts/RobotoMono-boldItalic.fntdata"/><Relationship Id="rId14" Type="http://schemas.openxmlformats.org/officeDocument/2006/relationships/slide" Target="slides/slide9.xml"/><Relationship Id="rId36" Type="http://schemas.openxmlformats.org/officeDocument/2006/relationships/font" Target="fonts/RobotoMon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c8c9256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c8c9256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40c0a2a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40c0a2a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Nick make php script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540c0a2a4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40c0a2a4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9e108352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9e108352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9e108352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9e108352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540c0a2a4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40c0a2a4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40c0a2a4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40c0a2a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b36b39d0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b36b39d0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540c0a2a4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40c0a2a4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540c0a2a4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40c0a2a4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b36b39d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b36b39d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df67c48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df67c48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540c0a2a4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40c0a2a4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540c0a2a4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40c0a2a4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1566ecd7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1566ecd7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bece4b73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bece4b73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bece4b7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bece4b7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df67c48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df67c48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1566ecd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1566ecd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Nick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1566ecd7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1566ecd7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1566ecd7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1566ecd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b36b39d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b36b39d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c8c92569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c8c9256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540c0a2a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40c0a2a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0" y="283412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6" name="Google Shape;16;p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Roboto"/>
              <a:buChar char="●"/>
              <a:defRPr>
                <a:latin typeface="Roboto"/>
                <a:ea typeface="Roboto"/>
                <a:cs typeface="Roboto"/>
                <a:sym typeface="Roboto"/>
              </a:defRPr>
            </a:lvl1pPr>
            <a:lvl2pPr indent="-317500" lvl="1" marL="914400">
              <a:spcBef>
                <a:spcPts val="1600"/>
              </a:spcBef>
              <a:spcAft>
                <a:spcPts val="0"/>
              </a:spcAft>
              <a:buSzPts val="1400"/>
              <a:buFont typeface="Roboto"/>
              <a:buChar char="○"/>
              <a:defRPr>
                <a:latin typeface="Roboto"/>
                <a:ea typeface="Roboto"/>
                <a:cs typeface="Roboto"/>
                <a:sym typeface="Roboto"/>
              </a:defRPr>
            </a:lvl2pPr>
            <a:lvl3pPr indent="-317500" lvl="2" marL="1371600">
              <a:spcBef>
                <a:spcPts val="1600"/>
              </a:spcBef>
              <a:spcAft>
                <a:spcPts val="0"/>
              </a:spcAft>
              <a:buSzPts val="1400"/>
              <a:buFont typeface="Roboto"/>
              <a:buChar char="■"/>
              <a:defRPr>
                <a:latin typeface="Roboto"/>
                <a:ea typeface="Roboto"/>
                <a:cs typeface="Roboto"/>
                <a:sym typeface="Roboto"/>
              </a:defRPr>
            </a:lvl3pPr>
            <a:lvl4pPr indent="-317500" lvl="3" marL="1828800">
              <a:spcBef>
                <a:spcPts val="1600"/>
              </a:spcBef>
              <a:spcAft>
                <a:spcPts val="0"/>
              </a:spcAft>
              <a:buSzPts val="1400"/>
              <a:buFont typeface="Roboto"/>
              <a:buChar char="●"/>
              <a:defRPr>
                <a:latin typeface="Roboto"/>
                <a:ea typeface="Roboto"/>
                <a:cs typeface="Roboto"/>
                <a:sym typeface="Roboto"/>
              </a:defRPr>
            </a:lvl4pPr>
            <a:lvl5pPr indent="-317500" lvl="4" marL="2286000">
              <a:spcBef>
                <a:spcPts val="1600"/>
              </a:spcBef>
              <a:spcAft>
                <a:spcPts val="0"/>
              </a:spcAft>
              <a:buSzPts val="1400"/>
              <a:buFont typeface="Roboto"/>
              <a:buChar char="○"/>
              <a:defRPr>
                <a:latin typeface="Roboto"/>
                <a:ea typeface="Roboto"/>
                <a:cs typeface="Roboto"/>
                <a:sym typeface="Roboto"/>
              </a:defRPr>
            </a:lvl5pPr>
            <a:lvl6pPr indent="-317500" lvl="5" marL="2743200">
              <a:spcBef>
                <a:spcPts val="1600"/>
              </a:spcBef>
              <a:spcAft>
                <a:spcPts val="0"/>
              </a:spcAft>
              <a:buSzPts val="1400"/>
              <a:buFont typeface="Roboto"/>
              <a:buChar char="■"/>
              <a:defRPr>
                <a:latin typeface="Roboto"/>
                <a:ea typeface="Roboto"/>
                <a:cs typeface="Roboto"/>
                <a:sym typeface="Roboto"/>
              </a:defRPr>
            </a:lvl6pPr>
            <a:lvl7pPr indent="-317500" lvl="6" marL="3200400">
              <a:spcBef>
                <a:spcPts val="1600"/>
              </a:spcBef>
              <a:spcAft>
                <a:spcPts val="0"/>
              </a:spcAft>
              <a:buSzPts val="1400"/>
              <a:buFont typeface="Roboto"/>
              <a:buChar char="●"/>
              <a:defRPr>
                <a:latin typeface="Roboto"/>
                <a:ea typeface="Roboto"/>
                <a:cs typeface="Roboto"/>
                <a:sym typeface="Roboto"/>
              </a:defRPr>
            </a:lvl7pPr>
            <a:lvl8pPr indent="-317500" lvl="7" marL="3657600">
              <a:spcBef>
                <a:spcPts val="1600"/>
              </a:spcBef>
              <a:spcAft>
                <a:spcPts val="0"/>
              </a:spcAft>
              <a:buSzPts val="1400"/>
              <a:buFont typeface="Roboto"/>
              <a:buChar char="○"/>
              <a:defRPr>
                <a:latin typeface="Roboto"/>
                <a:ea typeface="Roboto"/>
                <a:cs typeface="Roboto"/>
                <a:sym typeface="Roboto"/>
              </a:defRPr>
            </a:lvl8pPr>
            <a:lvl9pPr indent="-317500" lvl="8" marL="4114800">
              <a:spcBef>
                <a:spcPts val="1600"/>
              </a:spcBef>
              <a:spcAft>
                <a:spcPts val="1600"/>
              </a:spcAft>
              <a:buSzPts val="1400"/>
              <a:buFont typeface="Roboto"/>
              <a:buChar char="■"/>
              <a:defRPr>
                <a:latin typeface="Roboto"/>
                <a:ea typeface="Roboto"/>
                <a:cs typeface="Roboto"/>
                <a:sym typeface="Roboto"/>
              </a:defRPr>
            </a:lvl9pPr>
          </a:lstStyle>
          <a:p/>
        </p:txBody>
      </p:sp>
      <p:sp>
        <p:nvSpPr>
          <p:cNvPr id="17" name="Google Shape;17;p3"/>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6"/>
          <p:cNvSpPr txBox="1"/>
          <p:nvPr>
            <p:ph idx="1" type="body"/>
          </p:nvPr>
        </p:nvSpPr>
        <p:spPr>
          <a:xfrm>
            <a:off x="298450" y="11510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6"/>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7"/>
          <p:cNvSpPr/>
          <p:nvPr/>
        </p:nvSpPr>
        <p:spPr>
          <a:xfrm>
            <a:off x="0" y="0"/>
            <a:ext cx="9144000" cy="35766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7"/>
          <p:cNvSpPr/>
          <p:nvPr/>
        </p:nvSpPr>
        <p:spPr>
          <a:xfrm>
            <a:off x="-26525" y="357647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4572000" y="0"/>
            <a:ext cx="4572000" cy="5143500"/>
          </a:xfrm>
          <a:prstGeom prst="rect">
            <a:avLst/>
          </a:prstGeom>
          <a:solidFill>
            <a:srgbClr val="3335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3354B"/>
              </a:solidFill>
            </a:endParaRPr>
          </a:p>
        </p:txBody>
      </p:sp>
      <p:sp>
        <p:nvSpPr>
          <p:cNvPr id="40" name="Google Shape;40;p8"/>
          <p:cNvSpPr/>
          <p:nvPr/>
        </p:nvSpPr>
        <p:spPr>
          <a:xfrm>
            <a:off x="0" y="0"/>
            <a:ext cx="4572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8"/>
          <p:cNvSpPr/>
          <p:nvPr/>
        </p:nvSpPr>
        <p:spPr>
          <a:xfrm>
            <a:off x="0" y="2834125"/>
            <a:ext cx="4572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2000700" y="2559600"/>
            <a:ext cx="5143500" cy="243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33354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63250" y="95600"/>
            <a:ext cx="7417500" cy="576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09CECE"/>
              </a:buClr>
              <a:buSzPts val="2800"/>
              <a:buFont typeface="Roboto Mono"/>
              <a:buNone/>
              <a:defRPr b="1" sz="2800">
                <a:solidFill>
                  <a:srgbClr val="09CECE"/>
                </a:solidFill>
                <a:latin typeface="Roboto Mono"/>
                <a:ea typeface="Roboto Mono"/>
                <a:cs typeface="Roboto Mono"/>
                <a:sym typeface="Roboto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p:txBody>
      </p:sp>
      <p:pic>
        <p:nvPicPr>
          <p:cNvPr id="8" name="Google Shape;8;p1"/>
          <p:cNvPicPr preferRelativeResize="0"/>
          <p:nvPr/>
        </p:nvPicPr>
        <p:blipFill>
          <a:blip r:embed="rId1">
            <a:alphaModFix/>
          </a:blip>
          <a:stretch>
            <a:fillRect/>
          </a:stretch>
        </p:blipFill>
        <p:spPr>
          <a:xfrm>
            <a:off x="7968174" y="4326475"/>
            <a:ext cx="1175825" cy="817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chq.github.io/CyberChef/" TargetMode="External"/><Relationship Id="rId4" Type="http://schemas.openxmlformats.org/officeDocument/2006/relationships/hyperlink" Target="https://www.shefesh.com/wiki/worksheet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medium.com/@Shorty420/enumerating-ad-98e0821c4c7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mpgn.gitbook.io/crackmapexe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raw.githubusercontent.com/carlospolo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hub.com/carlospolop/privilege-escalation-awesome-scripts-suite" TargetMode="External"/><Relationship Id="rId4" Type="http://schemas.openxmlformats.org/officeDocument/2006/relationships/hyperlink" Target="https://book.hacktricks.xyz/" TargetMode="External"/><Relationship Id="rId5" Type="http://schemas.openxmlformats.org/officeDocument/2006/relationships/hyperlink" Target="https://www.shefesh.com/wiki/resourc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600"/>
              <a:t>Ethical Student Hackers</a:t>
            </a:r>
            <a:endParaRPr sz="4600"/>
          </a:p>
        </p:txBody>
      </p:sp>
      <p:sp>
        <p:nvSpPr>
          <p:cNvPr id="57" name="Google Shape;57;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Enumeration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Allows injection of payloads into HTTP requests (similar to the Burp Intruder module)</a:t>
            </a:r>
            <a:endParaRPr/>
          </a:p>
          <a:p>
            <a:pPr indent="0" lvl="0" marL="0" rtl="0" algn="l">
              <a:spcBef>
                <a:spcPts val="1600"/>
              </a:spcBef>
              <a:spcAft>
                <a:spcPts val="0"/>
              </a:spcAft>
              <a:buNone/>
            </a:pPr>
            <a:r>
              <a:rPr lang="en-GB"/>
              <a:t>Payload positions are marked by the FUZZ word - for example:</a:t>
            </a:r>
            <a:endParaRPr/>
          </a:p>
          <a:p>
            <a:pPr indent="-317500" lvl="0" marL="457200" rtl="0" algn="l">
              <a:spcBef>
                <a:spcPts val="1600"/>
              </a:spcBef>
              <a:spcAft>
                <a:spcPts val="0"/>
              </a:spcAft>
              <a:buSzPts val="1400"/>
              <a:buChar char="-"/>
            </a:pPr>
            <a:r>
              <a:rPr lang="en-GB">
                <a:solidFill>
                  <a:srgbClr val="09CECE"/>
                </a:solidFill>
              </a:rPr>
              <a:t>w</a:t>
            </a:r>
            <a:r>
              <a:rPr lang="en-GB">
                <a:solidFill>
                  <a:srgbClr val="09CECE"/>
                </a:solidFill>
              </a:rPr>
              <a:t>fuzz </a:t>
            </a:r>
            <a:r>
              <a:rPr lang="en-GB"/>
              <a:t>-u</a:t>
            </a:r>
            <a:r>
              <a:rPr lang="en-GB">
                <a:solidFill>
                  <a:srgbClr val="EB3C68"/>
                </a:solidFill>
              </a:rPr>
              <a:t> http://example.com/FUZZ</a:t>
            </a:r>
            <a:r>
              <a:rPr lang="en-GB"/>
              <a:t> -w </a:t>
            </a:r>
            <a:r>
              <a:rPr lang="en-GB">
                <a:solidFill>
                  <a:srgbClr val="EB3C68"/>
                </a:solidFill>
              </a:rPr>
              <a:t>wordlist/general/common.txt</a:t>
            </a:r>
            <a:r>
              <a:rPr lang="en-GB"/>
              <a:t> will replace FUZZ with all words in the specified wordlist (useful for URL discovery)</a:t>
            </a:r>
            <a:endParaRPr/>
          </a:p>
          <a:p>
            <a:pPr indent="-317500" lvl="0" marL="457200" rtl="0" algn="l">
              <a:spcBef>
                <a:spcPts val="0"/>
              </a:spcBef>
              <a:spcAft>
                <a:spcPts val="0"/>
              </a:spcAft>
              <a:buSzPts val="1400"/>
              <a:buChar char="-"/>
            </a:pPr>
            <a:r>
              <a:rPr lang="en-GB">
                <a:solidFill>
                  <a:srgbClr val="09CECE"/>
                </a:solidFill>
              </a:rPr>
              <a:t>wfuzz </a:t>
            </a:r>
            <a:r>
              <a:rPr lang="en-GB"/>
              <a:t>-u </a:t>
            </a:r>
            <a:r>
              <a:rPr lang="en-GB">
                <a:solidFill>
                  <a:srgbClr val="EB3C68"/>
                </a:solidFill>
              </a:rPr>
              <a:t>http://example.com/login.php </a:t>
            </a:r>
            <a:r>
              <a:rPr lang="en-GB"/>
              <a:t>-d </a:t>
            </a:r>
            <a:r>
              <a:rPr lang="en-GB">
                <a:solidFill>
                  <a:srgbClr val="EB3C68"/>
                </a:solidFill>
              </a:rPr>
              <a:t>‘email=FUZZ&amp;password=testpass’</a:t>
            </a:r>
            <a:r>
              <a:rPr lang="en-GB"/>
              <a:t> -w </a:t>
            </a:r>
            <a:r>
              <a:rPr lang="en-GB">
                <a:solidFill>
                  <a:srgbClr val="EB3C68"/>
                </a:solidFill>
              </a:rPr>
              <a:t>/path/to/email-list</a:t>
            </a:r>
            <a:r>
              <a:rPr lang="en-GB"/>
              <a:t> -p </a:t>
            </a:r>
            <a:r>
              <a:rPr lang="en-GB">
                <a:solidFill>
                  <a:srgbClr val="EB3C68"/>
                </a:solidFill>
              </a:rPr>
              <a:t>127.0.0.1:8080:HTTP</a:t>
            </a:r>
            <a:r>
              <a:rPr lang="en-GB"/>
              <a:t> will use the -d parameter to pass data to a POST request and enumerate possible emails that we can login with - it also passes the request through a proxy, so we can see what it’s doing</a:t>
            </a:r>
            <a:endParaRPr/>
          </a:p>
          <a:p>
            <a:pPr indent="-317500" lvl="0" marL="457200" rtl="0" algn="l">
              <a:spcBef>
                <a:spcPts val="0"/>
              </a:spcBef>
              <a:spcAft>
                <a:spcPts val="0"/>
              </a:spcAft>
              <a:buSzPts val="1400"/>
              <a:buChar char="-"/>
            </a:pPr>
            <a:r>
              <a:rPr lang="en-GB">
                <a:solidFill>
                  <a:srgbClr val="09CECE"/>
                </a:solidFill>
              </a:rPr>
              <a:t>wfuzz </a:t>
            </a:r>
            <a:r>
              <a:rPr lang="en-GB"/>
              <a:t>-u </a:t>
            </a:r>
            <a:r>
              <a:rPr lang="en-GB">
                <a:solidFill>
                  <a:srgbClr val="EB3C68"/>
                </a:solidFill>
              </a:rPr>
              <a:t>http://example.com/search.php?search=FUZZ </a:t>
            </a:r>
            <a:r>
              <a:rPr lang="en-GB"/>
              <a:t>-w </a:t>
            </a:r>
            <a:r>
              <a:rPr lang="en-GB">
                <a:solidFill>
                  <a:srgbClr val="EB3C68"/>
                </a:solidFill>
              </a:rPr>
              <a:t>/path/to/search-terms </a:t>
            </a:r>
            <a:r>
              <a:rPr lang="en-GB"/>
              <a:t>-b </a:t>
            </a:r>
            <a:r>
              <a:rPr lang="en-GB">
                <a:solidFill>
                  <a:srgbClr val="EB3C68"/>
                </a:solidFill>
              </a:rPr>
              <a:t>‘PHPSESSID=12345678912345678912345678’ </a:t>
            </a:r>
            <a:r>
              <a:rPr lang="en-GB"/>
              <a:t>performs a search, passing a cookie with -b</a:t>
            </a:r>
            <a:endParaRPr/>
          </a:p>
          <a:p>
            <a:pPr indent="0" lvl="0" marL="0" rtl="0" algn="l">
              <a:spcBef>
                <a:spcPts val="1600"/>
              </a:spcBef>
              <a:spcAft>
                <a:spcPts val="0"/>
              </a:spcAft>
              <a:buNone/>
            </a:pPr>
            <a:r>
              <a:rPr lang="en-GB"/>
              <a:t>Remember to add box URLs to your /etc/hosts folder if wfuzz is struggling to connect!</a:t>
            </a:r>
            <a:endParaRPr/>
          </a:p>
          <a:p>
            <a:pPr indent="0" lvl="0" marL="0" rtl="0" algn="l">
              <a:spcBef>
                <a:spcPts val="1600"/>
              </a:spcBef>
              <a:spcAft>
                <a:spcPts val="1600"/>
              </a:spcAft>
              <a:buNone/>
            </a:pPr>
            <a:r>
              <a:t/>
            </a:r>
            <a:endParaRPr/>
          </a:p>
        </p:txBody>
      </p:sp>
      <p:sp>
        <p:nvSpPr>
          <p:cNvPr id="111" name="Google Shape;111;p21"/>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Wfuzz</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Both John and Hashcat are tools for password cracking. Often used once you have a foothold on a machine to allow for further exploitation.</a:t>
            </a:r>
            <a:endParaRPr/>
          </a:p>
          <a:p>
            <a:pPr indent="0" lvl="0" marL="0" rtl="0" algn="l">
              <a:spcBef>
                <a:spcPts val="1600"/>
              </a:spcBef>
              <a:spcAft>
                <a:spcPts val="0"/>
              </a:spcAft>
              <a:buNone/>
            </a:pPr>
            <a:r>
              <a:rPr lang="en-GB"/>
              <a:t>A hash is the output once a password has been put through a one way function. This one way function means that you can turn a password into a hash easily, however turning the hash back into the password is very time and computationally expensive. </a:t>
            </a:r>
            <a:endParaRPr/>
          </a:p>
          <a:p>
            <a:pPr indent="0" lvl="0" marL="0" rtl="0" algn="l">
              <a:spcBef>
                <a:spcPts val="1600"/>
              </a:spcBef>
              <a:spcAft>
                <a:spcPts val="0"/>
              </a:spcAft>
              <a:buNone/>
            </a:pPr>
            <a:r>
              <a:rPr lang="en-GB"/>
              <a:t>John typically uses CPU to crack hashes, however has support for GPU. Hashcat has full support for GPU.</a:t>
            </a:r>
            <a:endParaRPr/>
          </a:p>
          <a:p>
            <a:pPr indent="-317500" lvl="0" marL="457200" rtl="0" algn="l">
              <a:spcBef>
                <a:spcPts val="1600"/>
              </a:spcBef>
              <a:spcAft>
                <a:spcPts val="0"/>
              </a:spcAft>
              <a:buSzPts val="1400"/>
              <a:buChar char="-"/>
            </a:pPr>
            <a:r>
              <a:rPr lang="en-GB" u="sng">
                <a:solidFill>
                  <a:schemeClr val="hlink"/>
                </a:solidFill>
                <a:hlinkClick r:id="rId3"/>
              </a:rPr>
              <a:t>https://gchq.github.io/CyberChef/</a:t>
            </a:r>
            <a:r>
              <a:rPr lang="en-GB"/>
              <a:t> - Useful for analysing hashes</a:t>
            </a:r>
            <a:endParaRPr/>
          </a:p>
          <a:p>
            <a:pPr indent="0" lvl="0" marL="0" rtl="0" algn="l">
              <a:spcBef>
                <a:spcPts val="1600"/>
              </a:spcBef>
              <a:spcAft>
                <a:spcPts val="0"/>
              </a:spcAft>
              <a:buNone/>
            </a:pPr>
            <a:r>
              <a:rPr lang="en-GB"/>
              <a:t>Worksheet 3 (Juice Shop revisited) has a question on John - see this sheet at </a:t>
            </a:r>
            <a:r>
              <a:rPr lang="en-GB" u="sng">
                <a:solidFill>
                  <a:schemeClr val="hlink"/>
                </a:solidFill>
                <a:hlinkClick r:id="rId4"/>
              </a:rPr>
              <a:t>https://www.shefesh.com/wiki/worksheets</a:t>
            </a:r>
            <a:r>
              <a:rPr lang="en-GB"/>
              <a:t> for more details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17" name="Google Shape;117;p22"/>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John/Hashcat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Once you know the type of hash that you want to crack, you want to find the location of a password list file. These can commonly be found in kali linux under </a:t>
            </a:r>
            <a:r>
              <a:rPr lang="en-GB">
                <a:solidFill>
                  <a:srgbClr val="EB3C68"/>
                </a:solidFill>
              </a:rPr>
              <a:t>/user/share/wordlists</a:t>
            </a:r>
            <a:r>
              <a:rPr lang="en-GB"/>
              <a:t> or </a:t>
            </a:r>
            <a:r>
              <a:rPr lang="en-GB">
                <a:solidFill>
                  <a:srgbClr val="EB3C68"/>
                </a:solidFill>
              </a:rPr>
              <a:t>/usr/share/seclists/</a:t>
            </a:r>
            <a:endParaRPr/>
          </a:p>
          <a:p>
            <a:pPr indent="-317500" lvl="0" marL="457200" rtl="0" algn="l">
              <a:spcBef>
                <a:spcPts val="1600"/>
              </a:spcBef>
              <a:spcAft>
                <a:spcPts val="0"/>
              </a:spcAft>
              <a:buSzPts val="1400"/>
              <a:buChar char="-"/>
            </a:pPr>
            <a:r>
              <a:rPr lang="en-GB"/>
              <a:t>john --list=formats</a:t>
            </a:r>
            <a:endParaRPr/>
          </a:p>
          <a:p>
            <a:pPr indent="-317500" lvl="0" marL="457200" rtl="0" algn="l">
              <a:spcBef>
                <a:spcPts val="0"/>
              </a:spcBef>
              <a:spcAft>
                <a:spcPts val="0"/>
              </a:spcAft>
              <a:buSzPts val="1400"/>
              <a:buChar char="-"/>
            </a:pPr>
            <a:r>
              <a:rPr lang="en-GB"/>
              <a:t>j</a:t>
            </a:r>
            <a:r>
              <a:rPr lang="en-GB"/>
              <a:t>ohn </a:t>
            </a:r>
            <a:r>
              <a:rPr lang="en-GB">
                <a:solidFill>
                  <a:srgbClr val="EB3C68"/>
                </a:solidFill>
              </a:rPr>
              <a:t>[hash file]</a:t>
            </a:r>
            <a:r>
              <a:rPr lang="en-GB"/>
              <a:t> </a:t>
            </a:r>
            <a:r>
              <a:rPr lang="en-GB"/>
              <a:t>--wordlist=</a:t>
            </a:r>
            <a:r>
              <a:rPr lang="en-GB">
                <a:solidFill>
                  <a:srgbClr val="EB3C68"/>
                </a:solidFill>
              </a:rPr>
              <a:t>[wordlist file] </a:t>
            </a:r>
            <a:r>
              <a:rPr lang="en-GB"/>
              <a:t>--format=</a:t>
            </a:r>
            <a:r>
              <a:rPr lang="en-GB">
                <a:solidFill>
                  <a:srgbClr val="EB3C68"/>
                </a:solidFill>
              </a:rPr>
              <a:t>[hash format]</a:t>
            </a:r>
            <a:endParaRPr/>
          </a:p>
          <a:p>
            <a:pPr indent="-317500" lvl="0" marL="457200" rtl="0" algn="l">
              <a:spcBef>
                <a:spcPts val="0"/>
              </a:spcBef>
              <a:spcAft>
                <a:spcPts val="0"/>
              </a:spcAft>
              <a:buSzPts val="1400"/>
              <a:buChar char="-"/>
            </a:pPr>
            <a:r>
              <a:rPr lang="en-GB"/>
              <a:t>john </a:t>
            </a:r>
            <a:r>
              <a:rPr lang="en-GB">
                <a:solidFill>
                  <a:srgbClr val="EB3C68"/>
                </a:solidFill>
              </a:rPr>
              <a:t>[hash file]</a:t>
            </a:r>
            <a:r>
              <a:rPr lang="en-GB"/>
              <a:t> --show --format=</a:t>
            </a:r>
            <a:r>
              <a:rPr lang="en-GB">
                <a:solidFill>
                  <a:srgbClr val="EB3C68"/>
                </a:solidFill>
              </a:rPr>
              <a:t>[hash format]</a:t>
            </a:r>
            <a:endParaRPr/>
          </a:p>
        </p:txBody>
      </p:sp>
      <p:sp>
        <p:nvSpPr>
          <p:cNvPr id="123" name="Google Shape;123;p2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Using John</a:t>
            </a:r>
            <a:endParaRPr/>
          </a:p>
        </p:txBody>
      </p:sp>
      <p:pic>
        <p:nvPicPr>
          <p:cNvPr id="124" name="Google Shape;124;p23"/>
          <p:cNvPicPr preferRelativeResize="0"/>
          <p:nvPr/>
        </p:nvPicPr>
        <p:blipFill>
          <a:blip r:embed="rId3">
            <a:alphaModFix/>
          </a:blip>
          <a:stretch>
            <a:fillRect/>
          </a:stretch>
        </p:blipFill>
        <p:spPr>
          <a:xfrm>
            <a:off x="223400" y="2797050"/>
            <a:ext cx="7620000" cy="2247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Hashcat can crack a </a:t>
            </a:r>
            <a:r>
              <a:rPr lang="en-GB"/>
              <a:t>variety</a:t>
            </a:r>
            <a:r>
              <a:rPr lang="en-GB"/>
              <a:t> of different password hash formats using the GPU.</a:t>
            </a:r>
            <a:endParaRPr/>
          </a:p>
          <a:p>
            <a:pPr indent="0" lvl="0" marL="0" rtl="0" algn="l">
              <a:spcBef>
                <a:spcPts val="1600"/>
              </a:spcBef>
              <a:spcAft>
                <a:spcPts val="0"/>
              </a:spcAft>
              <a:buNone/>
            </a:pPr>
            <a:r>
              <a:rPr lang="en-GB"/>
              <a:t>The following commands will help find the ID of the hash you want to crack</a:t>
            </a:r>
            <a:endParaRPr/>
          </a:p>
          <a:p>
            <a:pPr indent="-317500" lvl="0" marL="457200" rtl="0" algn="l">
              <a:spcBef>
                <a:spcPts val="1600"/>
              </a:spcBef>
              <a:spcAft>
                <a:spcPts val="0"/>
              </a:spcAft>
              <a:buSzPts val="1400"/>
              <a:buChar char="-"/>
            </a:pPr>
            <a:r>
              <a:rPr lang="en-GB"/>
              <a:t>h</a:t>
            </a:r>
            <a:r>
              <a:rPr lang="en-GB"/>
              <a:t>ashcat --help</a:t>
            </a:r>
            <a:endParaRPr/>
          </a:p>
          <a:p>
            <a:pPr indent="-317500" lvl="0" marL="457200" rtl="0" algn="l">
              <a:spcBef>
                <a:spcPts val="0"/>
              </a:spcBef>
              <a:spcAft>
                <a:spcPts val="0"/>
              </a:spcAft>
              <a:buSzPts val="1400"/>
              <a:buChar char="-"/>
            </a:pPr>
            <a:r>
              <a:rPr lang="en-GB"/>
              <a:t>h</a:t>
            </a:r>
            <a:r>
              <a:rPr lang="en-GB"/>
              <a:t>ashcat -m </a:t>
            </a:r>
            <a:r>
              <a:rPr lang="en-GB">
                <a:solidFill>
                  <a:srgbClr val="EB3C68"/>
                </a:solidFill>
              </a:rPr>
              <a:t>[hash id] [hash file] [wordlist file]</a:t>
            </a:r>
            <a:endParaRPr/>
          </a:p>
        </p:txBody>
      </p:sp>
      <p:sp>
        <p:nvSpPr>
          <p:cNvPr id="130" name="Google Shape;130;p2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Using HashCat</a:t>
            </a:r>
            <a:endParaRPr/>
          </a:p>
        </p:txBody>
      </p:sp>
      <p:pic>
        <p:nvPicPr>
          <p:cNvPr id="131" name="Google Shape;131;p24"/>
          <p:cNvPicPr preferRelativeResize="0"/>
          <p:nvPr/>
        </p:nvPicPr>
        <p:blipFill>
          <a:blip r:embed="rId3">
            <a:alphaModFix/>
          </a:blip>
          <a:stretch>
            <a:fillRect/>
          </a:stretch>
        </p:blipFill>
        <p:spPr>
          <a:xfrm>
            <a:off x="384675" y="2727803"/>
            <a:ext cx="6728975" cy="1002175"/>
          </a:xfrm>
          <a:prstGeom prst="rect">
            <a:avLst/>
          </a:prstGeom>
          <a:noFill/>
          <a:ln>
            <a:noFill/>
          </a:ln>
        </p:spPr>
      </p:pic>
      <p:pic>
        <p:nvPicPr>
          <p:cNvPr id="132" name="Google Shape;132;p24"/>
          <p:cNvPicPr preferRelativeResize="0"/>
          <p:nvPr/>
        </p:nvPicPr>
        <p:blipFill>
          <a:blip r:embed="rId4">
            <a:alphaModFix/>
          </a:blip>
          <a:stretch>
            <a:fillRect/>
          </a:stretch>
        </p:blipFill>
        <p:spPr>
          <a:xfrm>
            <a:off x="4359844" y="3036694"/>
            <a:ext cx="3622151" cy="1998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1" type="body"/>
          </p:nvPr>
        </p:nvSpPr>
        <p:spPr>
          <a:xfrm>
            <a:off x="311700" y="863550"/>
            <a:ext cx="8520600" cy="42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DNS scanning to get an FQDN</a:t>
            </a:r>
            <a:endParaRPr/>
          </a:p>
          <a:p>
            <a:pPr indent="-317500" lvl="0" marL="457200" rtl="0" algn="l">
              <a:spcBef>
                <a:spcPts val="1600"/>
              </a:spcBef>
              <a:spcAft>
                <a:spcPts val="0"/>
              </a:spcAft>
              <a:buSzPts val="1400"/>
              <a:buChar char="-"/>
            </a:pPr>
            <a:r>
              <a:rPr lang="en-GB">
                <a:solidFill>
                  <a:srgbClr val="09CECE"/>
                </a:solidFill>
              </a:rPr>
              <a:t>d</a:t>
            </a:r>
            <a:r>
              <a:rPr lang="en-GB">
                <a:solidFill>
                  <a:srgbClr val="09CECE"/>
                </a:solidFill>
              </a:rPr>
              <a:t>ig </a:t>
            </a:r>
            <a:r>
              <a:rPr lang="en-GB"/>
              <a:t>-t </a:t>
            </a:r>
            <a:r>
              <a:rPr lang="en-GB">
                <a:solidFill>
                  <a:srgbClr val="EB3C68"/>
                </a:solidFill>
              </a:rPr>
              <a:t>SRV </a:t>
            </a:r>
            <a:r>
              <a:rPr lang="en-GB">
                <a:solidFill>
                  <a:srgbClr val="09CECE"/>
                </a:solidFill>
              </a:rPr>
              <a:t>_ldap._tcp.&lt;domain fqdn&gt;</a:t>
            </a:r>
            <a:r>
              <a:rPr lang="en-GB"/>
              <a:t> performs an ‘SRV’ search against the specified domain</a:t>
            </a:r>
            <a:endParaRPr/>
          </a:p>
          <a:p>
            <a:pPr indent="-317500" lvl="0" marL="457200" rtl="0" algn="l">
              <a:spcBef>
                <a:spcPts val="0"/>
              </a:spcBef>
              <a:spcAft>
                <a:spcPts val="0"/>
              </a:spcAft>
              <a:buSzPts val="1400"/>
              <a:buChar char="-"/>
            </a:pPr>
            <a:r>
              <a:rPr lang="en-GB">
                <a:solidFill>
                  <a:srgbClr val="09CECE"/>
                </a:solidFill>
              </a:rPr>
              <a:t>nmap </a:t>
            </a:r>
            <a:r>
              <a:rPr lang="en-GB"/>
              <a:t>--script </a:t>
            </a:r>
            <a:r>
              <a:rPr lang="en-GB">
                <a:solidFill>
                  <a:srgbClr val="EB3C68"/>
                </a:solidFill>
              </a:rPr>
              <a:t>dns-srv-enum </a:t>
            </a:r>
            <a:r>
              <a:rPr lang="en-GB"/>
              <a:t>–script-args </a:t>
            </a:r>
            <a:r>
              <a:rPr lang="en-GB">
                <a:solidFill>
                  <a:srgbClr val="EB3C68"/>
                </a:solidFill>
              </a:rPr>
              <a:t>“dns-srv-enum.domain=’&lt;domain fqdn&gt;</a:t>
            </a:r>
            <a:r>
              <a:rPr lang="en-GB"/>
              <a:t> is similar</a:t>
            </a:r>
            <a:endParaRPr/>
          </a:p>
          <a:p>
            <a:pPr indent="0" lvl="0" marL="0" rtl="0" algn="l">
              <a:spcBef>
                <a:spcPts val="1600"/>
              </a:spcBef>
              <a:spcAft>
                <a:spcPts val="0"/>
              </a:spcAft>
              <a:buNone/>
            </a:pPr>
            <a:r>
              <a:rPr lang="en-GB"/>
              <a:t>Kerbrute</a:t>
            </a:r>
            <a:endParaRPr/>
          </a:p>
          <a:p>
            <a:pPr indent="-317500" lvl="0" marL="457200" rtl="0" algn="l">
              <a:spcBef>
                <a:spcPts val="1600"/>
              </a:spcBef>
              <a:spcAft>
                <a:spcPts val="0"/>
              </a:spcAft>
              <a:buSzPts val="1400"/>
              <a:buChar char="-"/>
            </a:pPr>
            <a:r>
              <a:rPr lang="en-GB"/>
              <a:t>Can enumerate valid users with an Active Directory pre-authentication attack (</a:t>
            </a:r>
            <a:r>
              <a:rPr lang="en-GB">
                <a:solidFill>
                  <a:srgbClr val="09CECE"/>
                </a:solidFill>
              </a:rPr>
              <a:t>kerbrute</a:t>
            </a:r>
            <a:r>
              <a:rPr lang="en-GB"/>
              <a:t> </a:t>
            </a:r>
            <a:r>
              <a:rPr lang="en-GB">
                <a:solidFill>
                  <a:srgbClr val="09CECE"/>
                </a:solidFill>
              </a:rPr>
              <a:t>userenum </a:t>
            </a:r>
            <a:r>
              <a:rPr lang="en-GB"/>
              <a:t>--dc</a:t>
            </a:r>
            <a:r>
              <a:rPr lang="en-GB">
                <a:solidFill>
                  <a:srgbClr val="EB3C68"/>
                </a:solidFill>
              </a:rPr>
              <a:t> [ip]</a:t>
            </a:r>
            <a:r>
              <a:rPr lang="en-GB"/>
              <a:t> -d </a:t>
            </a:r>
            <a:r>
              <a:rPr lang="en-GB">
                <a:solidFill>
                  <a:srgbClr val="EB3C68"/>
                </a:solidFill>
              </a:rPr>
              <a:t>[domain string]</a:t>
            </a:r>
            <a:r>
              <a:rPr lang="en-GB"/>
              <a:t> </a:t>
            </a:r>
            <a:r>
              <a:rPr lang="en-GB">
                <a:solidFill>
                  <a:srgbClr val="09CECE"/>
                </a:solidFill>
              </a:rPr>
              <a:t>/path/to/wordlist</a:t>
            </a:r>
            <a:r>
              <a:rPr lang="en-GB"/>
              <a:t>)</a:t>
            </a:r>
            <a:endParaRPr/>
          </a:p>
          <a:p>
            <a:pPr indent="-317500" lvl="0" marL="457200" rtl="0" algn="l">
              <a:spcBef>
                <a:spcPts val="0"/>
              </a:spcBef>
              <a:spcAft>
                <a:spcPts val="0"/>
              </a:spcAft>
              <a:buSzPts val="1400"/>
              <a:buChar char="-"/>
            </a:pPr>
            <a:r>
              <a:rPr lang="en-GB"/>
              <a:t>Can also do a password spray (quietly too)</a:t>
            </a:r>
            <a:endParaRPr/>
          </a:p>
          <a:p>
            <a:pPr indent="0" lvl="0" marL="0" rtl="0" algn="l">
              <a:spcBef>
                <a:spcPts val="1600"/>
              </a:spcBef>
              <a:spcAft>
                <a:spcPts val="0"/>
              </a:spcAft>
              <a:buNone/>
            </a:pPr>
            <a:r>
              <a:rPr lang="en-GB"/>
              <a:t>impacket - a suite of Python scripts that can remotely enumerate windows machines</a:t>
            </a:r>
            <a:endParaRPr/>
          </a:p>
          <a:p>
            <a:pPr indent="-317500" lvl="0" marL="457200" rtl="0" algn="l">
              <a:spcBef>
                <a:spcPts val="1600"/>
              </a:spcBef>
              <a:spcAft>
                <a:spcPts val="0"/>
              </a:spcAft>
              <a:buSzPts val="1400"/>
              <a:buChar char="-"/>
            </a:pPr>
            <a:r>
              <a:rPr lang="en-GB">
                <a:solidFill>
                  <a:srgbClr val="09CECE"/>
                </a:solidFill>
              </a:rPr>
              <a:t>GetNPUsers.py</a:t>
            </a:r>
            <a:r>
              <a:rPr lang="en-GB"/>
              <a:t> -no-pass -dc-ip </a:t>
            </a:r>
            <a:r>
              <a:rPr lang="en-GB">
                <a:solidFill>
                  <a:srgbClr val="EB3C68"/>
                </a:solidFill>
              </a:rPr>
              <a:t>[ip] </a:t>
            </a:r>
            <a:r>
              <a:rPr lang="en-GB">
                <a:solidFill>
                  <a:srgbClr val="09CECE"/>
                </a:solidFill>
              </a:rPr>
              <a:t>[domain-name]/[user-account]</a:t>
            </a:r>
            <a:r>
              <a:rPr lang="en-GB"/>
              <a:t> enumerates users + exports TGTs</a:t>
            </a:r>
            <a:endParaRPr/>
          </a:p>
          <a:p>
            <a:pPr indent="-317500" lvl="0" marL="457200" rtl="0" algn="l">
              <a:spcBef>
                <a:spcPts val="0"/>
              </a:spcBef>
              <a:spcAft>
                <a:spcPts val="0"/>
              </a:spcAft>
              <a:buSzPts val="1400"/>
              <a:buChar char="-"/>
            </a:pPr>
            <a:r>
              <a:rPr lang="en-GB">
                <a:solidFill>
                  <a:srgbClr val="09CECE"/>
                </a:solidFill>
              </a:rPr>
              <a:t>secretsdump.py</a:t>
            </a:r>
            <a:r>
              <a:rPr lang="en-GB"/>
              <a:t> </a:t>
            </a:r>
            <a:r>
              <a:rPr lang="en-GB">
                <a:solidFill>
                  <a:srgbClr val="09CECE"/>
                </a:solidFill>
              </a:rPr>
              <a:t>[domain-name]/[user]:[password]@[ip]</a:t>
            </a:r>
            <a:r>
              <a:rPr lang="en-GB"/>
              <a:t> looks for exposed hashes + secrets stored in registry (requires a username and password)</a:t>
            </a:r>
            <a:endParaRPr sz="1600"/>
          </a:p>
          <a:p>
            <a:pPr indent="0" lvl="0" marL="0" rtl="0" algn="l">
              <a:spcBef>
                <a:spcPts val="1600"/>
              </a:spcBef>
              <a:spcAft>
                <a:spcPts val="1600"/>
              </a:spcAft>
              <a:buNone/>
            </a:pPr>
            <a:r>
              <a:rPr lang="en-GB"/>
              <a:t>See this great article for more: </a:t>
            </a:r>
            <a:r>
              <a:rPr lang="en-GB" u="sng">
                <a:solidFill>
                  <a:schemeClr val="hlink"/>
                </a:solidFill>
                <a:hlinkClick r:id="rId3"/>
              </a:rPr>
              <a:t>https://medium.com/@Shorty420/enumerating-ad-98e0821c4c78</a:t>
            </a:r>
            <a:endParaRPr/>
          </a:p>
        </p:txBody>
      </p:sp>
      <p:sp>
        <p:nvSpPr>
          <p:cNvPr id="138" name="Google Shape;138;p2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Windows Enumeration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idx="1" type="body"/>
          </p:nvPr>
        </p:nvSpPr>
        <p:spPr>
          <a:xfrm>
            <a:off x="311700" y="824100"/>
            <a:ext cx="8520600" cy="40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t>ldapsearch - opens a connection to the specified LDAP server and performs a search</a:t>
            </a:r>
            <a:endParaRPr sz="1300"/>
          </a:p>
          <a:p>
            <a:pPr indent="-311150" lvl="0" marL="457200" rtl="0" algn="l">
              <a:spcBef>
                <a:spcPts val="1600"/>
              </a:spcBef>
              <a:spcAft>
                <a:spcPts val="0"/>
              </a:spcAft>
              <a:buSzPts val="1300"/>
              <a:buChar char="-"/>
            </a:pPr>
            <a:r>
              <a:rPr lang="en-GB" sz="1300">
                <a:solidFill>
                  <a:srgbClr val="09CECE"/>
                </a:solidFill>
              </a:rPr>
              <a:t>ldapsearch </a:t>
            </a:r>
            <a:r>
              <a:rPr lang="en-GB" sz="1300"/>
              <a:t>-h </a:t>
            </a:r>
            <a:r>
              <a:rPr lang="en-GB" sz="1300">
                <a:solidFill>
                  <a:srgbClr val="EB3C68"/>
                </a:solidFill>
              </a:rPr>
              <a:t>[ip]</a:t>
            </a:r>
            <a:r>
              <a:rPr lang="en-GB" sz="1300"/>
              <a:t> -b </a:t>
            </a:r>
            <a:r>
              <a:rPr lang="en-GB" sz="1300">
                <a:solidFill>
                  <a:srgbClr val="EB3C68"/>
                </a:solidFill>
              </a:rPr>
              <a:t>“DC=dcname,DC=tld” ‘(objectClass=Person)’</a:t>
            </a:r>
            <a:r>
              <a:rPr lang="en-GB" sz="1300"/>
              <a:t> searches for objects with the ‘Person’ class, where -b is the searchbase (read right to left, where DC is a ‘domain component’ and the DC to its left is a sub-component in the tree)</a:t>
            </a:r>
            <a:endParaRPr sz="1300"/>
          </a:p>
          <a:p>
            <a:pPr indent="-311150" lvl="0" marL="457200" rtl="0" algn="l">
              <a:spcBef>
                <a:spcPts val="0"/>
              </a:spcBef>
              <a:spcAft>
                <a:spcPts val="0"/>
              </a:spcAft>
              <a:buSzPts val="1300"/>
              <a:buChar char="-"/>
            </a:pPr>
            <a:r>
              <a:rPr lang="en-GB" sz="1300"/>
              <a:t>Or add a filter to the end, such as sAMAccountName, to only get that info - for example: </a:t>
            </a:r>
            <a:r>
              <a:rPr lang="en-GB" sz="1300">
                <a:solidFill>
                  <a:srgbClr val="09CECE"/>
                </a:solidFill>
              </a:rPr>
              <a:t>ldapsearch </a:t>
            </a:r>
            <a:r>
              <a:rPr lang="en-GB" sz="1300"/>
              <a:t>-h </a:t>
            </a:r>
            <a:r>
              <a:rPr lang="en-GB" sz="1300">
                <a:solidFill>
                  <a:srgbClr val="EB3C68"/>
                </a:solidFill>
              </a:rPr>
              <a:t>[ip]</a:t>
            </a:r>
            <a:r>
              <a:rPr lang="en-GB" sz="1300"/>
              <a:t> -b </a:t>
            </a:r>
            <a:r>
              <a:rPr lang="en-GB" sz="1300">
                <a:solidFill>
                  <a:srgbClr val="EB3C68"/>
                </a:solidFill>
              </a:rPr>
              <a:t>“DC=dcname,DC=tld” ‘(objectClass=Person)’ </a:t>
            </a:r>
            <a:r>
              <a:rPr lang="en-GB" sz="1300">
                <a:solidFill>
                  <a:srgbClr val="09CECE"/>
                </a:solidFill>
              </a:rPr>
              <a:t>sAMAccountName </a:t>
            </a:r>
            <a:r>
              <a:rPr lang="en-GB" sz="1300"/>
              <a:t>| grep sAMAccountName</a:t>
            </a:r>
            <a:endParaRPr sz="1300"/>
          </a:p>
          <a:p>
            <a:pPr indent="-311150" lvl="0" marL="457200" rtl="0" algn="l">
              <a:spcBef>
                <a:spcPts val="0"/>
              </a:spcBef>
              <a:spcAft>
                <a:spcPts val="0"/>
              </a:spcAft>
              <a:buSzPts val="1300"/>
              <a:buChar char="-"/>
            </a:pPr>
            <a:r>
              <a:rPr lang="en-GB" sz="1300"/>
              <a:t>These usernames can later be passed to something like crackmapexec when doing a password spray</a:t>
            </a:r>
            <a:endParaRPr sz="1300"/>
          </a:p>
          <a:p>
            <a:pPr indent="0" lvl="0" marL="0" rtl="0" algn="l">
              <a:spcBef>
                <a:spcPts val="1600"/>
              </a:spcBef>
              <a:spcAft>
                <a:spcPts val="0"/>
              </a:spcAft>
              <a:buNone/>
            </a:pPr>
            <a:r>
              <a:rPr lang="en-GB" sz="1300"/>
              <a:t>Crackmapexec</a:t>
            </a:r>
            <a:endParaRPr sz="1300"/>
          </a:p>
          <a:p>
            <a:pPr indent="-311150" lvl="0" marL="457200" rtl="0" algn="l">
              <a:spcBef>
                <a:spcPts val="1600"/>
              </a:spcBef>
              <a:spcAft>
                <a:spcPts val="0"/>
              </a:spcAft>
              <a:buSzPts val="1300"/>
              <a:buChar char="-"/>
            </a:pPr>
            <a:r>
              <a:rPr lang="en-GB" sz="1300"/>
              <a:t>More an exploitation package than an enumeration one, but still useful in conjunction with ldapenum/impacket</a:t>
            </a:r>
            <a:endParaRPr sz="1300"/>
          </a:p>
          <a:p>
            <a:pPr indent="-311150" lvl="0" marL="457200" rtl="0" algn="l">
              <a:spcBef>
                <a:spcPts val="0"/>
              </a:spcBef>
              <a:spcAft>
                <a:spcPts val="0"/>
              </a:spcAft>
              <a:buSzPts val="1300"/>
              <a:buChar char="-"/>
            </a:pPr>
            <a:r>
              <a:rPr lang="en-GB" sz="1300"/>
              <a:t>Also capable of doing password spraying - </a:t>
            </a:r>
            <a:r>
              <a:rPr lang="en-GB" sz="1300">
                <a:solidFill>
                  <a:srgbClr val="09CECE"/>
                </a:solidFill>
              </a:rPr>
              <a:t>crackmapexec </a:t>
            </a:r>
            <a:r>
              <a:rPr lang="en-GB" sz="1300">
                <a:solidFill>
                  <a:srgbClr val="09CECE"/>
                </a:solidFill>
              </a:rPr>
              <a:t>smb </a:t>
            </a:r>
            <a:r>
              <a:rPr lang="en-GB" sz="1300">
                <a:solidFill>
                  <a:srgbClr val="EB3C68"/>
                </a:solidFill>
              </a:rPr>
              <a:t>[ip]</a:t>
            </a:r>
            <a:r>
              <a:rPr lang="en-GB" sz="1300"/>
              <a:t> --pass-pol -u </a:t>
            </a:r>
            <a:r>
              <a:rPr lang="en-GB" sz="1300">
                <a:solidFill>
                  <a:srgbClr val="EB3C68"/>
                </a:solidFill>
              </a:rPr>
              <a:t>‘’</a:t>
            </a:r>
            <a:r>
              <a:rPr lang="en-GB" sz="1300"/>
              <a:t> -p</a:t>
            </a:r>
            <a:r>
              <a:rPr lang="en-GB" sz="1300">
                <a:solidFill>
                  <a:srgbClr val="EB3C68"/>
                </a:solidFill>
              </a:rPr>
              <a:t> ‘’</a:t>
            </a:r>
            <a:r>
              <a:rPr lang="en-GB" sz="1300"/>
              <a:t> to get password policy (check the ‘Account Lockout Threshold’ before the spray!), and </a:t>
            </a:r>
            <a:r>
              <a:rPr lang="en-GB" sz="1300">
                <a:solidFill>
                  <a:srgbClr val="09CECE"/>
                </a:solidFill>
              </a:rPr>
              <a:t>crackmapexec</a:t>
            </a:r>
            <a:r>
              <a:rPr lang="en-GB" sz="1300"/>
              <a:t> </a:t>
            </a:r>
            <a:r>
              <a:rPr lang="en-GB" sz="1300">
                <a:solidFill>
                  <a:srgbClr val="09CECE"/>
                </a:solidFill>
              </a:rPr>
              <a:t>smb </a:t>
            </a:r>
            <a:r>
              <a:rPr lang="en-GB" sz="1300">
                <a:solidFill>
                  <a:srgbClr val="EB3C68"/>
                </a:solidFill>
              </a:rPr>
              <a:t>[ip]</a:t>
            </a:r>
            <a:r>
              <a:rPr lang="en-GB" sz="1300"/>
              <a:t> -u </a:t>
            </a:r>
            <a:r>
              <a:rPr lang="en-GB" sz="1300">
                <a:solidFill>
                  <a:srgbClr val="EB3C68"/>
                </a:solidFill>
              </a:rPr>
              <a:t>/path/to/userlist</a:t>
            </a:r>
            <a:r>
              <a:rPr lang="en-GB" sz="1300"/>
              <a:t> -p </a:t>
            </a:r>
            <a:r>
              <a:rPr lang="en-GB" sz="1300">
                <a:solidFill>
                  <a:srgbClr val="EB3C68"/>
                </a:solidFill>
              </a:rPr>
              <a:t>/path/to/passwordlist</a:t>
            </a:r>
            <a:r>
              <a:rPr lang="en-GB" sz="1300"/>
              <a:t> to run the spray</a:t>
            </a:r>
            <a:endParaRPr sz="1300"/>
          </a:p>
          <a:p>
            <a:pPr indent="-311150" lvl="0" marL="457200" rtl="0" algn="l">
              <a:spcBef>
                <a:spcPts val="0"/>
              </a:spcBef>
              <a:spcAft>
                <a:spcPts val="0"/>
              </a:spcAft>
              <a:buSzPts val="1300"/>
              <a:buChar char="-"/>
            </a:pPr>
            <a:r>
              <a:rPr lang="en-GB" sz="1300"/>
              <a:t>Incredible docs: </a:t>
            </a:r>
            <a:r>
              <a:rPr lang="en-GB" sz="1300" u="sng">
                <a:solidFill>
                  <a:schemeClr val="hlink"/>
                </a:solidFill>
                <a:hlinkClick r:id="rId3"/>
              </a:rPr>
              <a:t>https://mpgn.gitbook.io/crackmapexec/</a:t>
            </a:r>
            <a:endParaRPr sz="1300"/>
          </a:p>
          <a:p>
            <a:pPr indent="0" lvl="0" marL="0" rtl="0" algn="l">
              <a:spcBef>
                <a:spcPts val="1600"/>
              </a:spcBef>
              <a:spcAft>
                <a:spcPts val="1600"/>
              </a:spcAft>
              <a:buNone/>
            </a:pPr>
            <a:r>
              <a:t/>
            </a:r>
            <a:endParaRPr sz="1200"/>
          </a:p>
        </p:txBody>
      </p:sp>
      <p:sp>
        <p:nvSpPr>
          <p:cNvPr id="144" name="Google Shape;144;p2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More Windows Enum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idx="1" type="body"/>
          </p:nvPr>
        </p:nvSpPr>
        <p:spPr>
          <a:xfrm>
            <a:off x="311700" y="899175"/>
            <a:ext cx="8520600" cy="38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t>
            </a:r>
            <a:r>
              <a:rPr lang="en-GB"/>
              <a:t>pcclient - yet another way of enumerating user accounts</a:t>
            </a:r>
            <a:endParaRPr/>
          </a:p>
          <a:p>
            <a:pPr indent="-317500" lvl="0" marL="457200" rtl="0" algn="l">
              <a:spcBef>
                <a:spcPts val="1600"/>
              </a:spcBef>
              <a:spcAft>
                <a:spcPts val="0"/>
              </a:spcAft>
              <a:buSzPts val="1400"/>
              <a:buChar char="-"/>
            </a:pPr>
            <a:r>
              <a:rPr lang="en-GB"/>
              <a:t>Connect with null authentication: </a:t>
            </a:r>
            <a:r>
              <a:rPr lang="en-GB">
                <a:solidFill>
                  <a:srgbClr val="09CECE"/>
                </a:solidFill>
              </a:rPr>
              <a:t>rpcclient</a:t>
            </a:r>
            <a:r>
              <a:rPr lang="en-GB"/>
              <a:t> -U </a:t>
            </a:r>
            <a:r>
              <a:rPr lang="en-GB">
                <a:solidFill>
                  <a:srgbClr val="EB3C68"/>
                </a:solidFill>
              </a:rPr>
              <a:t>‘’</a:t>
            </a:r>
            <a:r>
              <a:rPr lang="en-GB"/>
              <a:t> </a:t>
            </a:r>
            <a:r>
              <a:rPr lang="en-GB">
                <a:solidFill>
                  <a:srgbClr val="09CECE"/>
                </a:solidFill>
              </a:rPr>
              <a:t>[ip]</a:t>
            </a:r>
            <a:endParaRPr>
              <a:solidFill>
                <a:srgbClr val="09CECE"/>
              </a:solidFill>
            </a:endParaRPr>
          </a:p>
          <a:p>
            <a:pPr indent="-317500" lvl="0" marL="457200" rtl="0" algn="l">
              <a:spcBef>
                <a:spcPts val="0"/>
              </a:spcBef>
              <a:spcAft>
                <a:spcPts val="0"/>
              </a:spcAft>
              <a:buSzPts val="1400"/>
              <a:buChar char="-"/>
            </a:pPr>
            <a:r>
              <a:rPr lang="en-GB">
                <a:solidFill>
                  <a:srgbClr val="09CECE"/>
                </a:solidFill>
              </a:rPr>
              <a:t>enumdomusers </a:t>
            </a:r>
            <a:r>
              <a:rPr lang="en-GB"/>
              <a:t>for user lists and their IDs, </a:t>
            </a:r>
            <a:r>
              <a:rPr lang="en-GB">
                <a:solidFill>
                  <a:srgbClr val="09CECE"/>
                </a:solidFill>
              </a:rPr>
              <a:t>enumdomgroups</a:t>
            </a:r>
            <a:r>
              <a:rPr lang="en-GB"/>
              <a:t> for groups, </a:t>
            </a:r>
            <a:r>
              <a:rPr lang="en-GB">
                <a:solidFill>
                  <a:srgbClr val="09CECE"/>
                </a:solidFill>
              </a:rPr>
              <a:t>queryuser [user-rid]</a:t>
            </a:r>
            <a:r>
              <a:rPr lang="en-GB"/>
              <a:t> for user details, </a:t>
            </a:r>
            <a:r>
              <a:rPr lang="en-GB">
                <a:solidFill>
                  <a:srgbClr val="09CECE"/>
                </a:solidFill>
              </a:rPr>
              <a:t>queryusergroups [user-rid]</a:t>
            </a:r>
            <a:r>
              <a:rPr lang="en-GB"/>
              <a:t> for groups a user belongs to, </a:t>
            </a:r>
            <a:r>
              <a:rPr lang="en-GB">
                <a:solidFill>
                  <a:srgbClr val="09CECE"/>
                </a:solidFill>
              </a:rPr>
              <a:t>querygroup [group-rid] </a:t>
            </a:r>
            <a:r>
              <a:rPr lang="en-GB"/>
              <a:t>for group details</a:t>
            </a:r>
            <a:endParaRPr/>
          </a:p>
          <a:p>
            <a:pPr indent="0" lvl="0" marL="0" rtl="0" algn="l">
              <a:spcBef>
                <a:spcPts val="1600"/>
              </a:spcBef>
              <a:spcAft>
                <a:spcPts val="0"/>
              </a:spcAft>
              <a:buNone/>
            </a:pPr>
            <a:r>
              <a:rPr lang="en-GB"/>
              <a:t>Metasploit</a:t>
            </a:r>
            <a:endParaRPr/>
          </a:p>
          <a:p>
            <a:pPr indent="-317500" lvl="0" marL="457200" rtl="0" algn="l">
              <a:spcBef>
                <a:spcPts val="1600"/>
              </a:spcBef>
              <a:spcAft>
                <a:spcPts val="0"/>
              </a:spcAft>
              <a:buSzPts val="1400"/>
              <a:buChar char="-"/>
            </a:pPr>
            <a:r>
              <a:rPr lang="en-GB"/>
              <a:t>Metasploit can do brute force authentication attacks</a:t>
            </a:r>
            <a:endParaRPr/>
          </a:p>
          <a:p>
            <a:pPr indent="-317500" lvl="0" marL="457200" rtl="0" algn="l">
              <a:spcBef>
                <a:spcPts val="0"/>
              </a:spcBef>
              <a:spcAft>
                <a:spcPts val="0"/>
              </a:spcAft>
              <a:buSzPts val="1400"/>
              <a:buChar char="-"/>
            </a:pPr>
            <a:r>
              <a:rPr lang="en-GB"/>
              <a:t>It can also try to connect to SMB shares - checking for anonymous authentication is always a good thing to do</a:t>
            </a:r>
            <a:endParaRPr/>
          </a:p>
          <a:p>
            <a:pPr indent="0" lvl="0" marL="0" rtl="0" algn="l">
              <a:spcBef>
                <a:spcPts val="1600"/>
              </a:spcBef>
              <a:spcAft>
                <a:spcPts val="0"/>
              </a:spcAft>
              <a:buNone/>
            </a:pPr>
            <a:r>
              <a:rPr lang="en-GB"/>
              <a:t>Always be careful when brute forcing, with Crackmapexec, Metasploit or otherwise - you don’t want to lock someone out of their account!</a:t>
            </a:r>
            <a:endParaRPr/>
          </a:p>
          <a:p>
            <a:pPr indent="0" lvl="0" marL="0" rtl="0" algn="l">
              <a:spcBef>
                <a:spcPts val="1600"/>
              </a:spcBef>
              <a:spcAft>
                <a:spcPts val="1600"/>
              </a:spcAft>
              <a:buNone/>
            </a:pPr>
            <a:r>
              <a:t/>
            </a:r>
            <a:endParaRPr sz="1200"/>
          </a:p>
        </p:txBody>
      </p:sp>
      <p:sp>
        <p:nvSpPr>
          <p:cNvPr id="150" name="Google Shape;150;p2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Even </a:t>
            </a:r>
            <a:r>
              <a:rPr lang="en-GB"/>
              <a:t>More Windows Enum!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Hydra is a tool for brute forcing usernames and passwords for different services. It has support for 50 different protocols. </a:t>
            </a:r>
            <a:endParaRPr/>
          </a:p>
          <a:p>
            <a:pPr indent="0" lvl="0" marL="0" rtl="0" algn="l">
              <a:spcBef>
                <a:spcPts val="1600"/>
              </a:spcBef>
              <a:spcAft>
                <a:spcPts val="0"/>
              </a:spcAft>
              <a:buNone/>
            </a:pPr>
            <a:r>
              <a:rPr lang="en-GB"/>
              <a:t>Unlike John, this uses a network connection in order to find the password - each username and password combination is sent to the server and used for </a:t>
            </a:r>
            <a:r>
              <a:rPr lang="en-GB"/>
              <a:t>authentication</a:t>
            </a:r>
            <a:r>
              <a:rPr lang="en-GB"/>
              <a:t>. If the combination fails then another different attempt is made. </a:t>
            </a:r>
            <a:endParaRPr/>
          </a:p>
          <a:p>
            <a:pPr indent="0" lvl="0" marL="0" rtl="0" algn="l">
              <a:spcBef>
                <a:spcPts val="1600"/>
              </a:spcBef>
              <a:spcAft>
                <a:spcPts val="0"/>
              </a:spcAft>
              <a:buNone/>
            </a:pPr>
            <a:r>
              <a:rPr lang="en-GB"/>
              <a:t>This means that there is a larger overhead when connecting</a:t>
            </a:r>
            <a:endParaRPr/>
          </a:p>
          <a:p>
            <a:pPr indent="0" lvl="0" marL="0" rtl="0" algn="l">
              <a:spcBef>
                <a:spcPts val="1600"/>
              </a:spcBef>
              <a:spcAft>
                <a:spcPts val="1600"/>
              </a:spcAft>
              <a:buNone/>
            </a:pPr>
            <a:r>
              <a:rPr lang="en-GB"/>
              <a:t>Brute forcing is also very ‘loud’ - it can be easy to see the system is under attack. </a:t>
            </a:r>
            <a:r>
              <a:rPr lang="en-GB">
                <a:solidFill>
                  <a:srgbClr val="EB3C68"/>
                </a:solidFill>
              </a:rPr>
              <a:t>t</a:t>
            </a:r>
            <a:r>
              <a:rPr lang="en-GB">
                <a:solidFill>
                  <a:srgbClr val="EB3C68"/>
                </a:solidFill>
              </a:rPr>
              <a:t>cpdump dst port 22</a:t>
            </a:r>
            <a:endParaRPr>
              <a:solidFill>
                <a:srgbClr val="EB3C68"/>
              </a:solidFill>
            </a:endParaRPr>
          </a:p>
        </p:txBody>
      </p:sp>
      <p:sp>
        <p:nvSpPr>
          <p:cNvPr id="156" name="Google Shape;156;p2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Hydra</a:t>
            </a:r>
            <a:endParaRPr/>
          </a:p>
        </p:txBody>
      </p:sp>
      <p:pic>
        <p:nvPicPr>
          <p:cNvPr id="157" name="Google Shape;157;p28"/>
          <p:cNvPicPr preferRelativeResize="0"/>
          <p:nvPr/>
        </p:nvPicPr>
        <p:blipFill>
          <a:blip r:embed="rId3">
            <a:alphaModFix/>
          </a:blip>
          <a:stretch>
            <a:fillRect/>
          </a:stretch>
        </p:blipFill>
        <p:spPr>
          <a:xfrm>
            <a:off x="42725" y="3607575"/>
            <a:ext cx="8168026" cy="1535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idx="1" type="body"/>
          </p:nvPr>
        </p:nvSpPr>
        <p:spPr>
          <a:xfrm>
            <a:off x="200550" y="3352266"/>
            <a:ext cx="8742900" cy="14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t>Running SQLmap</a:t>
            </a:r>
            <a:endParaRPr sz="1300"/>
          </a:p>
          <a:p>
            <a:pPr indent="-311150" lvl="0" marL="457200" rtl="0" algn="l">
              <a:spcBef>
                <a:spcPts val="1600"/>
              </a:spcBef>
              <a:spcAft>
                <a:spcPts val="0"/>
              </a:spcAft>
              <a:buSzPts val="1300"/>
              <a:buChar char="-"/>
            </a:pPr>
            <a:r>
              <a:rPr lang="en-GB" sz="1300"/>
              <a:t>SQLmap can automatically search for and execute SQL Injection attacks</a:t>
            </a:r>
            <a:endParaRPr sz="1300"/>
          </a:p>
          <a:p>
            <a:pPr indent="-311150" lvl="0" marL="457200" rtl="0" algn="l">
              <a:spcBef>
                <a:spcPts val="0"/>
              </a:spcBef>
              <a:spcAft>
                <a:spcPts val="0"/>
              </a:spcAft>
              <a:buSzPts val="1300"/>
              <a:buChar char="-"/>
            </a:pPr>
            <a:r>
              <a:rPr lang="en-GB" sz="1300"/>
              <a:t>It has a huge range of functionality, supporting full database dumps, automatic blind injection, </a:t>
            </a:r>
            <a:br>
              <a:rPr lang="en-GB" sz="1300"/>
            </a:br>
            <a:r>
              <a:rPr lang="en-GB" sz="1300"/>
              <a:t>HTTP authentication, and can be configured directly from a saved HTTP request</a:t>
            </a:r>
            <a:endParaRPr sz="1300"/>
          </a:p>
          <a:p>
            <a:pPr indent="-311150" lvl="0" marL="457200" rtl="0" algn="l">
              <a:spcBef>
                <a:spcPts val="0"/>
              </a:spcBef>
              <a:spcAft>
                <a:spcPts val="0"/>
              </a:spcAft>
              <a:buSzPts val="1300"/>
              <a:buChar char="-"/>
            </a:pPr>
            <a:r>
              <a:rPr lang="en-GB" sz="1300"/>
              <a:t>We won’t cover it today in depth - but read more here:</a:t>
            </a:r>
            <a:br>
              <a:rPr lang="en-GB" sz="1300"/>
            </a:br>
            <a:r>
              <a:rPr lang="en-GB" sz="1300"/>
              <a:t>https://github.com/sqlmapproject/sqlmap/wiki/Usage</a:t>
            </a:r>
            <a:endParaRPr sz="1300"/>
          </a:p>
        </p:txBody>
      </p:sp>
      <p:sp>
        <p:nvSpPr>
          <p:cNvPr id="163" name="Google Shape;163;p2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Enumerating SQL</a:t>
            </a:r>
            <a:endParaRPr/>
          </a:p>
        </p:txBody>
      </p:sp>
      <p:pic>
        <p:nvPicPr>
          <p:cNvPr id="164" name="Google Shape;164;p29"/>
          <p:cNvPicPr preferRelativeResize="0"/>
          <p:nvPr/>
        </p:nvPicPr>
        <p:blipFill>
          <a:blip r:embed="rId3">
            <a:alphaModFix/>
          </a:blip>
          <a:stretch>
            <a:fillRect/>
          </a:stretch>
        </p:blipFill>
        <p:spPr>
          <a:xfrm>
            <a:off x="2155451" y="2881089"/>
            <a:ext cx="5478923" cy="953125"/>
          </a:xfrm>
          <a:prstGeom prst="rect">
            <a:avLst/>
          </a:prstGeom>
          <a:noFill/>
          <a:ln>
            <a:noFill/>
          </a:ln>
        </p:spPr>
      </p:pic>
      <p:sp>
        <p:nvSpPr>
          <p:cNvPr id="165" name="Google Shape;165;p29"/>
          <p:cNvSpPr txBox="1"/>
          <p:nvPr/>
        </p:nvSpPr>
        <p:spPr>
          <a:xfrm>
            <a:off x="183375" y="907675"/>
            <a:ext cx="4304700" cy="166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chemeClr val="lt1"/>
                </a:solidFill>
                <a:latin typeface="Roboto"/>
                <a:ea typeface="Roboto"/>
                <a:cs typeface="Roboto"/>
                <a:sym typeface="Roboto"/>
              </a:rPr>
              <a:t>Looking for potentially vulnerable inputs</a:t>
            </a:r>
            <a:endParaRPr sz="1300">
              <a:solidFill>
                <a:schemeClr val="lt1"/>
              </a:solidFill>
              <a:latin typeface="Roboto"/>
              <a:ea typeface="Roboto"/>
              <a:cs typeface="Roboto"/>
              <a:sym typeface="Roboto"/>
            </a:endParaRPr>
          </a:p>
          <a:p>
            <a:pPr indent="-311150" lvl="0" marL="457200" rtl="0" algn="l">
              <a:lnSpc>
                <a:spcPct val="115000"/>
              </a:lnSpc>
              <a:spcBef>
                <a:spcPts val="1600"/>
              </a:spcBef>
              <a:spcAft>
                <a:spcPts val="0"/>
              </a:spcAft>
              <a:buClr>
                <a:schemeClr val="lt1"/>
              </a:buClr>
              <a:buSzPts val="1300"/>
              <a:buFont typeface="Roboto"/>
              <a:buChar char="-"/>
            </a:pPr>
            <a:r>
              <a:rPr lang="en-GB" sz="1300">
                <a:solidFill>
                  <a:schemeClr val="lt1"/>
                </a:solidFill>
                <a:latin typeface="Roboto"/>
                <a:ea typeface="Roboto"/>
                <a:cs typeface="Roboto"/>
                <a:sym typeface="Roboto"/>
              </a:rPr>
              <a:t>Look for areas on a site/service that might interact with a database - login forms, comment systems, search fields - anything else?</a:t>
            </a:r>
            <a:endParaRPr sz="1300">
              <a:solidFill>
                <a:schemeClr val="lt1"/>
              </a:solidFill>
              <a:latin typeface="Roboto"/>
              <a:ea typeface="Roboto"/>
              <a:cs typeface="Roboto"/>
              <a:sym typeface="Roboto"/>
            </a:endParaRPr>
          </a:p>
          <a:p>
            <a:pPr indent="-311150" lvl="0" marL="457200" rtl="0" algn="l">
              <a:lnSpc>
                <a:spcPct val="115000"/>
              </a:lnSpc>
              <a:spcBef>
                <a:spcPts val="0"/>
              </a:spcBef>
              <a:spcAft>
                <a:spcPts val="0"/>
              </a:spcAft>
              <a:buClr>
                <a:schemeClr val="lt1"/>
              </a:buClr>
              <a:buSzPts val="1300"/>
              <a:buFont typeface="Roboto"/>
              <a:buChar char="-"/>
            </a:pPr>
            <a:r>
              <a:rPr lang="en-GB" sz="1300">
                <a:solidFill>
                  <a:schemeClr val="lt1"/>
                </a:solidFill>
                <a:latin typeface="Roboto"/>
                <a:ea typeface="Roboto"/>
                <a:cs typeface="Roboto"/>
                <a:sym typeface="Roboto"/>
              </a:rPr>
              <a:t>This methodology also applies to looking for potential XSS entry points</a:t>
            </a:r>
            <a:endParaRPr>
              <a:latin typeface="Roboto"/>
              <a:ea typeface="Roboto"/>
              <a:cs typeface="Roboto"/>
              <a:sym typeface="Roboto"/>
            </a:endParaRPr>
          </a:p>
        </p:txBody>
      </p:sp>
      <p:sp>
        <p:nvSpPr>
          <p:cNvPr id="166" name="Google Shape;166;p29"/>
          <p:cNvSpPr txBox="1"/>
          <p:nvPr/>
        </p:nvSpPr>
        <p:spPr>
          <a:xfrm>
            <a:off x="4405450" y="944350"/>
            <a:ext cx="4537800" cy="166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chemeClr val="lt1"/>
                </a:solidFill>
                <a:latin typeface="Roboto"/>
                <a:ea typeface="Roboto"/>
                <a:cs typeface="Roboto"/>
                <a:sym typeface="Roboto"/>
              </a:rPr>
              <a:t>Provoking error messages to enumerate version</a:t>
            </a:r>
            <a:endParaRPr sz="1300">
              <a:solidFill>
                <a:schemeClr val="lt1"/>
              </a:solidFill>
              <a:latin typeface="Roboto"/>
              <a:ea typeface="Roboto"/>
              <a:cs typeface="Roboto"/>
              <a:sym typeface="Roboto"/>
            </a:endParaRPr>
          </a:p>
          <a:p>
            <a:pPr indent="-311150" lvl="0" marL="457200" rtl="0" algn="l">
              <a:lnSpc>
                <a:spcPct val="115000"/>
              </a:lnSpc>
              <a:spcBef>
                <a:spcPts val="1600"/>
              </a:spcBef>
              <a:spcAft>
                <a:spcPts val="0"/>
              </a:spcAft>
              <a:buClr>
                <a:schemeClr val="lt1"/>
              </a:buClr>
              <a:buSzPts val="1300"/>
              <a:buFont typeface="Roboto"/>
              <a:buChar char="-"/>
            </a:pPr>
            <a:r>
              <a:rPr lang="en-GB" sz="1300">
                <a:solidFill>
                  <a:schemeClr val="lt1"/>
                </a:solidFill>
                <a:latin typeface="Roboto"/>
                <a:ea typeface="Roboto"/>
                <a:cs typeface="Roboto"/>
                <a:sym typeface="Roboto"/>
              </a:rPr>
              <a:t>Try various control characters for different versions of SQL - </a:t>
            </a:r>
            <a:r>
              <a:rPr lang="en-GB" sz="1300">
                <a:solidFill>
                  <a:srgbClr val="09CECE"/>
                </a:solidFill>
                <a:latin typeface="Roboto"/>
                <a:ea typeface="Roboto"/>
                <a:cs typeface="Roboto"/>
                <a:sym typeface="Roboto"/>
              </a:rPr>
              <a:t>“</a:t>
            </a:r>
            <a:r>
              <a:rPr lang="en-GB" sz="1300">
                <a:solidFill>
                  <a:schemeClr val="lt1"/>
                </a:solidFill>
                <a:latin typeface="Roboto"/>
                <a:ea typeface="Roboto"/>
                <a:cs typeface="Roboto"/>
                <a:sym typeface="Roboto"/>
              </a:rPr>
              <a:t>,</a:t>
            </a:r>
            <a:r>
              <a:rPr lang="en-GB" sz="1300">
                <a:solidFill>
                  <a:srgbClr val="09CECE"/>
                </a:solidFill>
                <a:latin typeface="Roboto"/>
                <a:ea typeface="Roboto"/>
                <a:cs typeface="Roboto"/>
                <a:sym typeface="Roboto"/>
              </a:rPr>
              <a:t> ‘</a:t>
            </a:r>
            <a:r>
              <a:rPr lang="en-GB" sz="1300">
                <a:solidFill>
                  <a:schemeClr val="lt1"/>
                </a:solidFill>
                <a:latin typeface="Roboto"/>
                <a:ea typeface="Roboto"/>
                <a:cs typeface="Roboto"/>
                <a:sym typeface="Roboto"/>
              </a:rPr>
              <a:t>, </a:t>
            </a:r>
            <a:r>
              <a:rPr lang="en-GB" sz="1300">
                <a:solidFill>
                  <a:srgbClr val="09CECE"/>
                </a:solidFill>
                <a:latin typeface="Roboto"/>
                <a:ea typeface="Roboto"/>
                <a:cs typeface="Roboto"/>
                <a:sym typeface="Roboto"/>
              </a:rPr>
              <a:t>;</a:t>
            </a:r>
            <a:endParaRPr sz="1300">
              <a:solidFill>
                <a:srgbClr val="09CECE"/>
              </a:solidFill>
              <a:latin typeface="Roboto"/>
              <a:ea typeface="Roboto"/>
              <a:cs typeface="Roboto"/>
              <a:sym typeface="Roboto"/>
            </a:endParaRPr>
          </a:p>
          <a:p>
            <a:pPr indent="-311150" lvl="0" marL="457200" rtl="0" algn="l">
              <a:lnSpc>
                <a:spcPct val="115000"/>
              </a:lnSpc>
              <a:spcBef>
                <a:spcPts val="0"/>
              </a:spcBef>
              <a:spcAft>
                <a:spcPts val="0"/>
              </a:spcAft>
              <a:buClr>
                <a:schemeClr val="lt1"/>
              </a:buClr>
              <a:buSzPts val="1300"/>
              <a:buFont typeface="Roboto"/>
              <a:buChar char="-"/>
            </a:pPr>
            <a:r>
              <a:rPr lang="en-GB" sz="1300">
                <a:solidFill>
                  <a:schemeClr val="lt1"/>
                </a:solidFill>
                <a:latin typeface="Roboto"/>
                <a:ea typeface="Roboto"/>
                <a:cs typeface="Roboto"/>
                <a:sym typeface="Roboto"/>
              </a:rPr>
              <a:t>If you provoke an error message, it may reveal something about the flavour of SQL/version that the database is using</a:t>
            </a:r>
            <a:endParaRPr sz="1300">
              <a:solidFill>
                <a:schemeClr val="lt1"/>
              </a:solidFill>
              <a:latin typeface="Roboto"/>
              <a:ea typeface="Roboto"/>
              <a:cs typeface="Roboto"/>
              <a:sym typeface="Roboto"/>
            </a:endParaRPr>
          </a:p>
          <a:p>
            <a:pPr indent="-311150" lvl="0" marL="457200" rtl="0" algn="l">
              <a:lnSpc>
                <a:spcPct val="115000"/>
              </a:lnSpc>
              <a:spcBef>
                <a:spcPts val="0"/>
              </a:spcBef>
              <a:spcAft>
                <a:spcPts val="0"/>
              </a:spcAft>
              <a:buClr>
                <a:schemeClr val="lt1"/>
              </a:buClr>
              <a:buSzPts val="1300"/>
              <a:buFont typeface="Roboto"/>
              <a:buChar char="-"/>
            </a:pPr>
            <a:r>
              <a:rPr lang="en-GB" sz="1300">
                <a:solidFill>
                  <a:schemeClr val="lt1"/>
                </a:solidFill>
                <a:latin typeface="Roboto"/>
                <a:ea typeface="Roboto"/>
                <a:cs typeface="Roboto"/>
                <a:sym typeface="Roboto"/>
              </a:rPr>
              <a:t>Prevent this by catching exceptions!</a:t>
            </a:r>
            <a:endParaRPr sz="1300">
              <a:solidFill>
                <a:schemeClr val="lt1"/>
              </a:solidFill>
              <a:latin typeface="Roboto"/>
              <a:ea typeface="Roboto"/>
              <a:cs typeface="Roboto"/>
              <a:sym typeface="Roboto"/>
            </a:endParaRPr>
          </a:p>
          <a:p>
            <a:pPr indent="0" lvl="0" marL="0" rtl="0" algn="l">
              <a:spcBef>
                <a:spcPts val="160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490250" y="450150"/>
            <a:ext cx="6592800" cy="309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Post-exploitation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 skills taught in these sessions allow identification and exploitation of security vulnerabilities in systems. We strive to give you a place to practice legally, and can point you to other places to practice. These skills should not be used on systems where you do not have explicit permission from the owner of the system. It is </a:t>
            </a:r>
            <a:r>
              <a:rPr lang="en-GB" u="sng">
                <a:solidFill>
                  <a:srgbClr val="EB3C68"/>
                </a:solidFill>
              </a:rPr>
              <a:t>VERY</a:t>
            </a:r>
            <a:r>
              <a:rPr lang="en-GB"/>
              <a:t> easy to end up in breach of relevant laws, and we can accept no responsibility for anything you do with the skills learnt here. </a:t>
            </a:r>
            <a:br>
              <a:rPr lang="en-GB"/>
            </a:br>
            <a:endParaRPr/>
          </a:p>
          <a:p>
            <a:pPr indent="-317500" lvl="0" marL="457200" rtl="0" algn="l">
              <a:spcBef>
                <a:spcPts val="0"/>
              </a:spcBef>
              <a:spcAft>
                <a:spcPts val="0"/>
              </a:spcAft>
              <a:buSzPts val="1400"/>
              <a:buChar char="●"/>
            </a:pPr>
            <a:r>
              <a:rPr lang="en-GB"/>
              <a:t>If we have reason to believe that you are utilising these skills against systems where you are not authorised you will be banned from our events, and if necessary the relevant authorities will be alerted. </a:t>
            </a:r>
            <a:br>
              <a:rPr lang="en-GB"/>
            </a:br>
            <a:endParaRPr/>
          </a:p>
          <a:p>
            <a:pPr indent="-317500" lvl="0" marL="457200" rtl="0" algn="l">
              <a:spcBef>
                <a:spcPts val="0"/>
              </a:spcBef>
              <a:spcAft>
                <a:spcPts val="0"/>
              </a:spcAft>
              <a:buSzPts val="1400"/>
              <a:buChar char="●"/>
            </a:pPr>
            <a:r>
              <a:rPr lang="en-GB"/>
              <a:t>Remember, if you have any doubts as to if something is legal or authorised, just don't do it until you are able to confirm you are allowed to.</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63" name="Google Shape;63;p1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Legal Bit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Checks for common security issues on a Linux machine - this is an important </a:t>
            </a:r>
            <a:r>
              <a:rPr lang="en-GB"/>
              <a:t>privilege</a:t>
            </a:r>
            <a:r>
              <a:rPr lang="en-GB"/>
              <a:t> escalation script, and we will cover it in more detail in the </a:t>
            </a:r>
            <a:r>
              <a:rPr lang="en-GB"/>
              <a:t>privilege</a:t>
            </a:r>
            <a:r>
              <a:rPr lang="en-GB"/>
              <a:t> escalation session</a:t>
            </a:r>
            <a:endParaRPr/>
          </a:p>
          <a:p>
            <a:pPr indent="0" lvl="0" marL="0" rtl="0" algn="l">
              <a:spcBef>
                <a:spcPts val="1600"/>
              </a:spcBef>
              <a:spcAft>
                <a:spcPts val="0"/>
              </a:spcAft>
              <a:buNone/>
            </a:pPr>
            <a:r>
              <a:rPr lang="en-GB"/>
              <a:t>Running it:</a:t>
            </a:r>
            <a:endParaRPr/>
          </a:p>
          <a:p>
            <a:pPr indent="-317500" lvl="0" marL="457200" rtl="0" algn="l">
              <a:spcBef>
                <a:spcPts val="1600"/>
              </a:spcBef>
              <a:spcAft>
                <a:spcPts val="0"/>
              </a:spcAft>
              <a:buSzPts val="1400"/>
              <a:buChar char="-"/>
            </a:pPr>
            <a:r>
              <a:rPr lang="en-GB"/>
              <a:t>Curl straight to bash with: </a:t>
            </a:r>
            <a:r>
              <a:rPr lang="en-GB">
                <a:solidFill>
                  <a:srgbClr val="09CECE"/>
                </a:solidFill>
              </a:rPr>
              <a:t>curl </a:t>
            </a:r>
            <a:r>
              <a:rPr lang="en-GB">
                <a:solidFill>
                  <a:srgbClr val="09CECE"/>
                </a:solidFill>
                <a:uFill>
                  <a:noFill/>
                </a:uFill>
                <a:hlinkClick r:id="rId3">
                  <a:extLst>
                    <a:ext uri="{A12FA001-AC4F-418D-AE19-62706E023703}">
                      <ahyp:hlinkClr val="tx"/>
                    </a:ext>
                  </a:extLst>
                </a:hlinkClick>
              </a:rPr>
              <a:t>https://raw.githubusercontent.com/carlospolop</a:t>
            </a:r>
            <a:br>
              <a:rPr lang="en-GB">
                <a:solidFill>
                  <a:srgbClr val="09CECE"/>
                </a:solidFill>
              </a:rPr>
            </a:br>
            <a:r>
              <a:rPr lang="en-GB">
                <a:solidFill>
                  <a:srgbClr val="09CECE"/>
                </a:solidFill>
              </a:rPr>
              <a:t>/privilege-escalation-awesome-scripts-suite/master/linPEAS/linpeas.sh | sh</a:t>
            </a:r>
            <a:endParaRPr>
              <a:solidFill>
                <a:srgbClr val="09CECE"/>
              </a:solidFill>
            </a:endParaRPr>
          </a:p>
          <a:p>
            <a:pPr indent="-317500" lvl="0" marL="457200" rtl="0" algn="l">
              <a:spcBef>
                <a:spcPts val="0"/>
              </a:spcBef>
              <a:spcAft>
                <a:spcPts val="0"/>
              </a:spcAft>
              <a:buSzPts val="1400"/>
              <a:buChar char="-"/>
            </a:pPr>
            <a:r>
              <a:rPr lang="en-GB"/>
              <a:t>Or host it locally and start a simple Python server with </a:t>
            </a:r>
            <a:r>
              <a:rPr lang="en-GB">
                <a:solidFill>
                  <a:srgbClr val="09CECE"/>
                </a:solidFill>
              </a:rPr>
              <a:t>python3 -m SimpleHTTPServer</a:t>
            </a:r>
            <a:r>
              <a:rPr lang="en-GB"/>
              <a:t>, then use </a:t>
            </a:r>
            <a:r>
              <a:rPr lang="en-GB">
                <a:solidFill>
                  <a:srgbClr val="09CECE"/>
                </a:solidFill>
              </a:rPr>
              <a:t>curl </a:t>
            </a:r>
            <a:r>
              <a:rPr lang="en-GB"/>
              <a:t>or </a:t>
            </a:r>
            <a:r>
              <a:rPr lang="en-GB">
                <a:solidFill>
                  <a:srgbClr val="09CECE"/>
                </a:solidFill>
              </a:rPr>
              <a:t>wget </a:t>
            </a:r>
            <a:r>
              <a:rPr lang="en-GB"/>
              <a:t>to download the file to the target machine</a:t>
            </a:r>
            <a:endParaRPr/>
          </a:p>
          <a:p>
            <a:pPr indent="0" lvl="0" marL="0" rtl="0" algn="l">
              <a:spcBef>
                <a:spcPts val="1600"/>
              </a:spcBef>
              <a:spcAft>
                <a:spcPts val="0"/>
              </a:spcAft>
              <a:buNone/>
            </a:pPr>
            <a:r>
              <a:rPr lang="en-GB"/>
              <a:t>It will highlight particularly useful things in yellow - look for these!</a:t>
            </a:r>
            <a:endParaRPr/>
          </a:p>
          <a:p>
            <a:pPr indent="0" lvl="0" marL="0" rtl="0" algn="l">
              <a:spcBef>
                <a:spcPts val="1600"/>
              </a:spcBef>
              <a:spcAft>
                <a:spcPts val="1600"/>
              </a:spcAft>
              <a:buNone/>
            </a:pPr>
            <a:r>
              <a:rPr lang="en-GB"/>
              <a:t>You can also use it for host discovery and port scanning (although it does sometimes tell you just to use nmap instead)</a:t>
            </a:r>
            <a:endParaRPr/>
          </a:p>
        </p:txBody>
      </p:sp>
      <p:sp>
        <p:nvSpPr>
          <p:cNvPr id="177" name="Google Shape;177;p31"/>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LinPeas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Very similar to linpeas in the way it enumerates possible exploit vectors, however winpeas is for windows</a:t>
            </a:r>
            <a:endParaRPr/>
          </a:p>
          <a:p>
            <a:pPr indent="0" lvl="0" marL="0" rtl="0" algn="l">
              <a:spcBef>
                <a:spcPts val="1600"/>
              </a:spcBef>
              <a:spcAft>
                <a:spcPts val="0"/>
              </a:spcAft>
              <a:buNone/>
            </a:pPr>
            <a:r>
              <a:rPr lang="en-GB"/>
              <a:t>There are different binaries for it for different architectures, e.g. x86 and x64 as well as .bat and .exe formats</a:t>
            </a:r>
            <a:endParaRPr/>
          </a:p>
          <a:p>
            <a:pPr indent="0" lvl="0" marL="0" rtl="0" algn="l">
              <a:spcBef>
                <a:spcPts val="1600"/>
              </a:spcBef>
              <a:spcAft>
                <a:spcPts val="1600"/>
              </a:spcAft>
              <a:buNone/>
            </a:pPr>
            <a:r>
              <a:rPr lang="en-GB"/>
              <a:t>Sometimes it can be picked up by windows defender, so you might want to disable that beforehand</a:t>
            </a:r>
            <a:endParaRPr/>
          </a:p>
        </p:txBody>
      </p:sp>
      <p:sp>
        <p:nvSpPr>
          <p:cNvPr id="183" name="Google Shape;183;p32"/>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WinPeas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Pspy is a very useful tool for when you have a foothold on a machine, as it can show some of the processes that are currently running on the machine as well as the uid (user id) of the process running them.</a:t>
            </a:r>
            <a:endParaRPr/>
          </a:p>
          <a:p>
            <a:pPr indent="0" lvl="0" marL="0" rtl="0" algn="l">
              <a:spcBef>
                <a:spcPts val="1600"/>
              </a:spcBef>
              <a:spcAft>
                <a:spcPts val="0"/>
              </a:spcAft>
              <a:buNone/>
            </a:pPr>
            <a:r>
              <a:rPr lang="en-GB"/>
              <a:t>Very useful because some scripts could be run as root, with potential exploit paths being nested within the script. For example we may be able to edit the script, or inject our own code inside the script to be run</a:t>
            </a:r>
            <a:endParaRPr/>
          </a:p>
          <a:p>
            <a:pPr indent="0" lvl="0" marL="0" rtl="0" algn="l">
              <a:spcBef>
                <a:spcPts val="1600"/>
              </a:spcBef>
              <a:spcAft>
                <a:spcPts val="1600"/>
              </a:spcAft>
              <a:buNone/>
            </a:pPr>
            <a:r>
              <a:rPr lang="en-GB"/>
              <a:t>Our next session will go more in </a:t>
            </a:r>
            <a:r>
              <a:rPr lang="en-GB"/>
              <a:t>depth</a:t>
            </a:r>
            <a:r>
              <a:rPr lang="en-GB"/>
              <a:t> in </a:t>
            </a:r>
            <a:r>
              <a:rPr lang="en-GB"/>
              <a:t>privilege</a:t>
            </a:r>
            <a:r>
              <a:rPr lang="en-GB"/>
              <a:t> </a:t>
            </a:r>
            <a:r>
              <a:rPr lang="en-GB"/>
              <a:t>escalation</a:t>
            </a:r>
            <a:r>
              <a:rPr lang="en-GB"/>
              <a:t> and will </a:t>
            </a:r>
            <a:r>
              <a:rPr lang="en-GB"/>
              <a:t>likely</a:t>
            </a:r>
            <a:r>
              <a:rPr lang="en-GB"/>
              <a:t> feature this tool.</a:t>
            </a:r>
            <a:endParaRPr/>
          </a:p>
        </p:txBody>
      </p:sp>
      <p:sp>
        <p:nvSpPr>
          <p:cNvPr id="189" name="Google Shape;189;p3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pspy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Upcoming Sessions</a:t>
            </a:r>
            <a:endParaRPr/>
          </a:p>
        </p:txBody>
      </p:sp>
      <p:sp>
        <p:nvSpPr>
          <p:cNvPr id="195" name="Google Shape;195;p3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What’s up next?</a:t>
            </a:r>
            <a:endParaRPr/>
          </a:p>
          <a:p>
            <a:pPr indent="0" lvl="0" marL="0" rtl="0" algn="ctr">
              <a:spcBef>
                <a:spcPts val="0"/>
              </a:spcBef>
              <a:spcAft>
                <a:spcPts val="0"/>
              </a:spcAft>
              <a:buNone/>
            </a:pPr>
            <a:r>
              <a:rPr lang="en-GB" sz="1900">
                <a:solidFill>
                  <a:srgbClr val="EB3C68"/>
                </a:solidFill>
              </a:rPr>
              <a:t>www.shefesh.com/sessions</a:t>
            </a:r>
            <a:endParaRPr sz="1900">
              <a:solidFill>
                <a:srgbClr val="EB3C68"/>
              </a:solidFill>
            </a:endParaRPr>
          </a:p>
        </p:txBody>
      </p:sp>
      <p:sp>
        <p:nvSpPr>
          <p:cNvPr id="196" name="Google Shape;196;p3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23rd Nov - Privilege Escalation</a:t>
            </a:r>
            <a:endParaRPr/>
          </a:p>
          <a:p>
            <a:pPr indent="0" lvl="0" marL="0" rtl="0" algn="l">
              <a:spcBef>
                <a:spcPts val="1600"/>
              </a:spcBef>
              <a:spcAft>
                <a:spcPts val="0"/>
              </a:spcAft>
              <a:buNone/>
            </a:pPr>
            <a:r>
              <a:rPr lang="en-GB"/>
              <a:t>30th Nov - OSINT</a:t>
            </a:r>
            <a:endParaRPr/>
          </a:p>
          <a:p>
            <a:pPr indent="0" lvl="0" marL="0" rtl="0" algn="l">
              <a:spcBef>
                <a:spcPts val="1600"/>
              </a:spcBef>
              <a:spcAft>
                <a:spcPts val="0"/>
              </a:spcAft>
              <a:buNone/>
            </a:pPr>
            <a:r>
              <a:rPr lang="en-GB"/>
              <a:t>7th Dec - Hack the Box</a:t>
            </a:r>
            <a:endParaRPr/>
          </a:p>
          <a:p>
            <a:pPr indent="0" lvl="0" marL="0" rtl="0" algn="l">
              <a:spcBef>
                <a:spcPts val="1600"/>
              </a:spcBef>
              <a:spcAft>
                <a:spcPts val="1600"/>
              </a:spcAft>
              <a:buClr>
                <a:schemeClr val="dk1"/>
              </a:buClr>
              <a:buSzPts val="1100"/>
              <a:buFont typeface="Arial"/>
              <a:buNone/>
            </a:pPr>
            <a:r>
              <a:rPr lang="en-GB"/>
              <a:t>14th Dec - Final Xmas Session!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Any Questions?</a:t>
            </a:r>
            <a:endParaRPr/>
          </a:p>
        </p:txBody>
      </p:sp>
      <p:sp>
        <p:nvSpPr>
          <p:cNvPr id="202" name="Google Shape;202;p35"/>
          <p:cNvSpPr txBox="1"/>
          <p:nvPr/>
        </p:nvSpPr>
        <p:spPr>
          <a:xfrm>
            <a:off x="2740350" y="4208475"/>
            <a:ext cx="3663300" cy="5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rgbClr val="EB3C68"/>
                </a:solidFill>
                <a:latin typeface="Roboto"/>
                <a:ea typeface="Roboto"/>
                <a:cs typeface="Roboto"/>
                <a:sym typeface="Roboto"/>
              </a:rPr>
              <a:t>www.shefesh.com</a:t>
            </a:r>
            <a:endParaRPr sz="2300">
              <a:solidFill>
                <a:srgbClr val="EB3C68"/>
              </a:solidFill>
              <a:latin typeface="Roboto"/>
              <a:ea typeface="Roboto"/>
              <a:cs typeface="Roboto"/>
              <a:sym typeface="Roboto"/>
            </a:endParaRPr>
          </a:p>
          <a:p>
            <a:pPr indent="0" lvl="0" marL="0" rtl="0" algn="ctr">
              <a:spcBef>
                <a:spcPts val="0"/>
              </a:spcBef>
              <a:spcAft>
                <a:spcPts val="0"/>
              </a:spcAft>
              <a:buNone/>
            </a:pPr>
            <a:r>
              <a:rPr lang="en-GB" sz="1800">
                <a:solidFill>
                  <a:schemeClr val="lt1"/>
                </a:solidFill>
                <a:latin typeface="Roboto"/>
                <a:ea typeface="Roboto"/>
                <a:cs typeface="Roboto"/>
                <a:sym typeface="Roboto"/>
              </a:rPr>
              <a:t>Thanks for coming!</a:t>
            </a:r>
            <a:endParaRPr sz="1800">
              <a:solidFill>
                <a:schemeClr val="lt1"/>
              </a:solidFill>
              <a:latin typeface="Roboto"/>
              <a:ea typeface="Roboto"/>
              <a:cs typeface="Roboto"/>
              <a:sym typeface="Roboto"/>
            </a:endParaRPr>
          </a:p>
        </p:txBody>
      </p:sp>
      <p:pic>
        <p:nvPicPr>
          <p:cNvPr id="203" name="Google Shape;203;p35"/>
          <p:cNvPicPr preferRelativeResize="0"/>
          <p:nvPr/>
        </p:nvPicPr>
        <p:blipFill>
          <a:blip r:embed="rId3">
            <a:alphaModFix/>
          </a:blip>
          <a:stretch>
            <a:fillRect/>
          </a:stretch>
        </p:blipFill>
        <p:spPr>
          <a:xfrm>
            <a:off x="3225075" y="1285325"/>
            <a:ext cx="2693850" cy="26996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Before proceeding past this point you must read and agree to our Code of Conduct - this is a requirement from the University for us to operate as a society. </a:t>
            </a:r>
            <a:br>
              <a:rPr lang="en-GB"/>
            </a:br>
            <a:endParaRPr/>
          </a:p>
          <a:p>
            <a:pPr indent="-317500" lvl="0" marL="457200" rtl="0" algn="l">
              <a:spcBef>
                <a:spcPts val="0"/>
              </a:spcBef>
              <a:spcAft>
                <a:spcPts val="0"/>
              </a:spcAft>
              <a:buSzPts val="1400"/>
              <a:buChar char="●"/>
            </a:pPr>
            <a:r>
              <a:rPr lang="en-GB"/>
              <a:t>If you have any doubts or need anything clarified, please ask a member of the committee.</a:t>
            </a:r>
            <a:br>
              <a:rPr lang="en-GB"/>
            </a:br>
            <a:endParaRPr/>
          </a:p>
          <a:p>
            <a:pPr indent="-317500" lvl="0" marL="457200" rtl="0" algn="l">
              <a:spcBef>
                <a:spcPts val="0"/>
              </a:spcBef>
              <a:spcAft>
                <a:spcPts val="0"/>
              </a:spcAft>
              <a:buSzPts val="1400"/>
              <a:buChar char="●"/>
            </a:pPr>
            <a:r>
              <a:rPr lang="en-GB"/>
              <a:t>Breaching the Code of Conduct = immediate ejection and further consequences.</a:t>
            </a:r>
            <a:br>
              <a:rPr lang="en-GB"/>
            </a:br>
            <a:endParaRPr/>
          </a:p>
          <a:p>
            <a:pPr indent="-317500" lvl="0" marL="457200" rtl="0" algn="l">
              <a:spcBef>
                <a:spcPts val="0"/>
              </a:spcBef>
              <a:spcAft>
                <a:spcPts val="0"/>
              </a:spcAft>
              <a:buSzPts val="1400"/>
              <a:buChar char="●"/>
            </a:pPr>
            <a:r>
              <a:rPr lang="en-GB"/>
              <a:t>Code of Conduct can be found at </a:t>
            </a:r>
            <a:r>
              <a:rPr lang="en-GB">
                <a:solidFill>
                  <a:srgbClr val="EB3C68"/>
                </a:solidFill>
              </a:rPr>
              <a:t>https://shefesh.com/downloads/SESH%20Code%20of%20Conduct.pdf</a:t>
            </a:r>
            <a:endParaRPr/>
          </a:p>
          <a:p>
            <a:pPr indent="0" lvl="0" marL="0" rtl="0" algn="l">
              <a:spcBef>
                <a:spcPts val="1600"/>
              </a:spcBef>
              <a:spcAft>
                <a:spcPts val="1600"/>
              </a:spcAft>
              <a:buNone/>
            </a:pPr>
            <a:r>
              <a:t/>
            </a:r>
            <a:endParaRPr/>
          </a:p>
        </p:txBody>
      </p:sp>
      <p:sp>
        <p:nvSpPr>
          <p:cNvPr id="69" name="Google Shape;69;p1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Code of Conduct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Enumeration is one of the of the most important methodologies in cybersecurity - especially for offensive security</a:t>
            </a:r>
            <a:endParaRPr/>
          </a:p>
          <a:p>
            <a:pPr indent="0" lvl="0" marL="0" rtl="0" algn="l">
              <a:spcBef>
                <a:spcPts val="1600"/>
              </a:spcBef>
              <a:spcAft>
                <a:spcPts val="0"/>
              </a:spcAft>
              <a:buNone/>
            </a:pPr>
            <a:r>
              <a:rPr lang="en-GB"/>
              <a:t>In a nutshell, it’s all about information gathering</a:t>
            </a:r>
            <a:endParaRPr/>
          </a:p>
          <a:p>
            <a:pPr indent="0" lvl="0" marL="0" rtl="0" algn="l">
              <a:spcBef>
                <a:spcPts val="1600"/>
              </a:spcBef>
              <a:spcAft>
                <a:spcPts val="0"/>
              </a:spcAft>
              <a:buNone/>
            </a:pPr>
            <a:r>
              <a:rPr lang="en-GB"/>
              <a:t>Not only automated scanning, but manual exploration of</a:t>
            </a:r>
            <a:endParaRPr/>
          </a:p>
          <a:p>
            <a:pPr indent="-317500" lvl="0" marL="457200" rtl="0" algn="l">
              <a:spcBef>
                <a:spcPts val="1600"/>
              </a:spcBef>
              <a:spcAft>
                <a:spcPts val="0"/>
              </a:spcAft>
              <a:buSzPts val="1400"/>
              <a:buChar char="-"/>
            </a:pPr>
            <a:r>
              <a:rPr lang="en-GB"/>
              <a:t>Webpages</a:t>
            </a:r>
            <a:endParaRPr/>
          </a:p>
          <a:p>
            <a:pPr indent="-317500" lvl="0" marL="457200" rtl="0" algn="l">
              <a:spcBef>
                <a:spcPts val="0"/>
              </a:spcBef>
              <a:spcAft>
                <a:spcPts val="0"/>
              </a:spcAft>
              <a:buSzPts val="1400"/>
              <a:buChar char="-"/>
            </a:pPr>
            <a:r>
              <a:rPr lang="en-GB"/>
              <a:t>Networks</a:t>
            </a:r>
            <a:endParaRPr/>
          </a:p>
          <a:p>
            <a:pPr indent="-317500" lvl="0" marL="457200" rtl="0" algn="l">
              <a:spcBef>
                <a:spcPts val="0"/>
              </a:spcBef>
              <a:spcAft>
                <a:spcPts val="0"/>
              </a:spcAft>
              <a:buSzPts val="1400"/>
              <a:buChar char="-"/>
            </a:pPr>
            <a:r>
              <a:rPr lang="en-GB"/>
              <a:t>File Systems</a:t>
            </a:r>
            <a:endParaRPr/>
          </a:p>
          <a:p>
            <a:pPr indent="0" lvl="0" marL="0" rtl="0" algn="l">
              <a:spcBef>
                <a:spcPts val="1600"/>
              </a:spcBef>
              <a:spcAft>
                <a:spcPts val="0"/>
              </a:spcAft>
              <a:buNone/>
            </a:pPr>
            <a:r>
              <a:rPr lang="en-GB"/>
              <a:t>Enumeration is recursive, too!</a:t>
            </a:r>
            <a:endParaRPr/>
          </a:p>
          <a:p>
            <a:pPr indent="-317500" lvl="0" marL="457200" rtl="0" algn="l">
              <a:spcBef>
                <a:spcPts val="1600"/>
              </a:spcBef>
              <a:spcAft>
                <a:spcPts val="0"/>
              </a:spcAft>
              <a:buSzPts val="1400"/>
              <a:buChar char="-"/>
            </a:pPr>
            <a:r>
              <a:rPr lang="en-GB"/>
              <a:t>You might find a new service and have to enumerate that</a:t>
            </a:r>
            <a:endParaRPr/>
          </a:p>
          <a:p>
            <a:pPr indent="-317500" lvl="0" marL="457200" rtl="0" algn="l">
              <a:spcBef>
                <a:spcPts val="0"/>
              </a:spcBef>
              <a:spcAft>
                <a:spcPts val="0"/>
              </a:spcAft>
              <a:buSzPts val="1400"/>
              <a:buChar char="-"/>
            </a:pPr>
            <a:r>
              <a:rPr lang="en-GB"/>
              <a:t>You might find some credentials and want to see what new things you can access</a:t>
            </a:r>
            <a:endParaRPr/>
          </a:p>
        </p:txBody>
      </p:sp>
      <p:sp>
        <p:nvSpPr>
          <p:cNvPr id="75" name="Google Shape;75;p1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is Enumeration?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311700" y="863550"/>
            <a:ext cx="8520600" cy="41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figure out the kind of system we’re dealing with</a:t>
            </a:r>
            <a:endParaRPr/>
          </a:p>
          <a:p>
            <a:pPr indent="-317500" lvl="0" marL="457200" rtl="0" algn="l">
              <a:spcBef>
                <a:spcPts val="1600"/>
              </a:spcBef>
              <a:spcAft>
                <a:spcPts val="0"/>
              </a:spcAft>
              <a:buSzPts val="1400"/>
              <a:buChar char="-"/>
            </a:pPr>
            <a:r>
              <a:rPr lang="en-GB"/>
              <a:t>Whether it’s networked (outgoing and incoming connections, protocols)</a:t>
            </a:r>
            <a:endParaRPr/>
          </a:p>
          <a:p>
            <a:pPr indent="-317500" lvl="0" marL="457200" rtl="0" algn="l">
              <a:spcBef>
                <a:spcPts val="0"/>
              </a:spcBef>
              <a:spcAft>
                <a:spcPts val="0"/>
              </a:spcAft>
              <a:buSzPts val="1400"/>
              <a:buChar char="-"/>
            </a:pPr>
            <a:r>
              <a:rPr lang="en-GB"/>
              <a:t>What the OS is (Any known exploits? Vulnerable kernel versions?)</a:t>
            </a:r>
            <a:endParaRPr/>
          </a:p>
          <a:p>
            <a:pPr indent="-317500" lvl="0" marL="457200" rtl="0" algn="l">
              <a:spcBef>
                <a:spcPts val="0"/>
              </a:spcBef>
              <a:spcAft>
                <a:spcPts val="0"/>
              </a:spcAft>
              <a:buSzPts val="1400"/>
              <a:buChar char="-"/>
            </a:pPr>
            <a:r>
              <a:rPr lang="en-GB"/>
              <a:t>What its purpose is (web server? Domain controller?)</a:t>
            </a:r>
            <a:endParaRPr/>
          </a:p>
          <a:p>
            <a:pPr indent="0" lvl="0" marL="0" rtl="0" algn="l">
              <a:spcBef>
                <a:spcPts val="1600"/>
              </a:spcBef>
              <a:spcAft>
                <a:spcPts val="0"/>
              </a:spcAft>
              <a:buNone/>
            </a:pPr>
            <a:r>
              <a:rPr lang="en-GB"/>
              <a:t>To figure out a way in</a:t>
            </a:r>
            <a:endParaRPr/>
          </a:p>
          <a:p>
            <a:pPr indent="-317500" lvl="0" marL="457200" rtl="0" algn="l">
              <a:spcBef>
                <a:spcPts val="1600"/>
              </a:spcBef>
              <a:spcAft>
                <a:spcPts val="0"/>
              </a:spcAft>
              <a:buSzPts val="1400"/>
              <a:buChar char="-"/>
            </a:pPr>
            <a:r>
              <a:rPr lang="en-GB"/>
              <a:t>Vulnerable software versions or exposed ports</a:t>
            </a:r>
            <a:endParaRPr/>
          </a:p>
          <a:p>
            <a:pPr indent="-317500" lvl="0" marL="457200" rtl="0" algn="l">
              <a:spcBef>
                <a:spcPts val="0"/>
              </a:spcBef>
              <a:spcAft>
                <a:spcPts val="0"/>
              </a:spcAft>
              <a:buSzPts val="1400"/>
              <a:buChar char="-"/>
            </a:pPr>
            <a:r>
              <a:rPr lang="en-GB"/>
              <a:t>Users and credentials left lying around</a:t>
            </a:r>
            <a:endParaRPr/>
          </a:p>
          <a:p>
            <a:pPr indent="0" lvl="0" marL="0" rtl="0" algn="l">
              <a:spcBef>
                <a:spcPts val="1600"/>
              </a:spcBef>
              <a:spcAft>
                <a:spcPts val="0"/>
              </a:spcAft>
              <a:buNone/>
            </a:pPr>
            <a:r>
              <a:rPr lang="en-GB"/>
              <a:t>To spot anything out of the ordinary</a:t>
            </a:r>
            <a:endParaRPr/>
          </a:p>
          <a:p>
            <a:pPr indent="-317500" lvl="0" marL="457200" rtl="0" algn="l">
              <a:spcBef>
                <a:spcPts val="1600"/>
              </a:spcBef>
              <a:spcAft>
                <a:spcPts val="0"/>
              </a:spcAft>
              <a:buSzPts val="1400"/>
              <a:buChar char="-"/>
            </a:pPr>
            <a:r>
              <a:rPr lang="en-GB"/>
              <a:t>Interesting files and unusual processes</a:t>
            </a:r>
            <a:endParaRPr/>
          </a:p>
          <a:p>
            <a:pPr indent="-317500" lvl="0" marL="457200" rtl="0" algn="l">
              <a:spcBef>
                <a:spcPts val="0"/>
              </a:spcBef>
              <a:spcAft>
                <a:spcPts val="0"/>
              </a:spcAft>
              <a:buSzPts val="1400"/>
              <a:buChar char="-"/>
            </a:pPr>
            <a:r>
              <a:rPr lang="en-GB"/>
              <a:t>Remote connections to other services/machines</a:t>
            </a:r>
            <a:endParaRPr/>
          </a:p>
          <a:p>
            <a:pPr indent="-317500" lvl="0" marL="457200" rtl="0" algn="l">
              <a:spcBef>
                <a:spcPts val="0"/>
              </a:spcBef>
              <a:spcAft>
                <a:spcPts val="0"/>
              </a:spcAft>
              <a:buSzPts val="1400"/>
              <a:buChar char="-"/>
            </a:pPr>
            <a:r>
              <a:rPr lang="en-GB"/>
              <a:t>We’ll hopefully cover more of this in the </a:t>
            </a:r>
            <a:r>
              <a:rPr lang="en-GB"/>
              <a:t>Privilege</a:t>
            </a:r>
            <a:r>
              <a:rPr lang="en-GB"/>
              <a:t> Escalation session!</a:t>
            </a:r>
            <a:endParaRPr/>
          </a:p>
          <a:p>
            <a:pPr indent="0" lvl="0" marL="0" rtl="0" algn="l">
              <a:spcBef>
                <a:spcPts val="1600"/>
              </a:spcBef>
              <a:spcAft>
                <a:spcPts val="1600"/>
              </a:spcAft>
              <a:buNone/>
            </a:pPr>
            <a:r>
              <a:rPr lang="en-GB" sz="1100"/>
              <a:t>(knowing how to do it also makes you less sad when someone on the HTB forums tells you to “enumerate more”)</a:t>
            </a:r>
            <a:endParaRPr sz="1100"/>
          </a:p>
        </p:txBody>
      </p:sp>
      <p:sp>
        <p:nvSpPr>
          <p:cNvPr id="81" name="Google Shape;81;p1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Why do we do 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Open ports</a:t>
            </a:r>
            <a:endParaRPr/>
          </a:p>
          <a:p>
            <a:pPr indent="-317500" lvl="0" marL="457200" rtl="0" algn="l">
              <a:spcBef>
                <a:spcPts val="1600"/>
              </a:spcBef>
              <a:spcAft>
                <a:spcPts val="0"/>
              </a:spcAft>
              <a:buSzPts val="1400"/>
              <a:buChar char="-"/>
            </a:pPr>
            <a:r>
              <a:rPr lang="en-GB"/>
              <a:t>Useful services like SMB, SSH, and Windows Services like LDAP &amp; Kerberos</a:t>
            </a:r>
            <a:endParaRPr/>
          </a:p>
          <a:p>
            <a:pPr indent="0" lvl="0" marL="0" rtl="0" algn="l">
              <a:spcBef>
                <a:spcPts val="1600"/>
              </a:spcBef>
              <a:spcAft>
                <a:spcPts val="0"/>
              </a:spcAft>
              <a:buNone/>
            </a:pPr>
            <a:r>
              <a:rPr lang="en-GB"/>
              <a:t>Config info, users &amp; credentials</a:t>
            </a:r>
            <a:endParaRPr/>
          </a:p>
          <a:p>
            <a:pPr indent="-317500" lvl="0" marL="457200" rtl="0" algn="l">
              <a:spcBef>
                <a:spcPts val="1600"/>
              </a:spcBef>
              <a:spcAft>
                <a:spcPts val="0"/>
              </a:spcAft>
              <a:buSzPts val="1400"/>
              <a:buChar char="-"/>
            </a:pPr>
            <a:r>
              <a:rPr lang="en-GB"/>
              <a:t>Default creds for common services</a:t>
            </a:r>
            <a:endParaRPr/>
          </a:p>
          <a:p>
            <a:pPr indent="-317500" lvl="0" marL="457200" rtl="0" algn="l">
              <a:spcBef>
                <a:spcPts val="0"/>
              </a:spcBef>
              <a:spcAft>
                <a:spcPts val="0"/>
              </a:spcAft>
              <a:buSzPts val="1400"/>
              <a:buChar char="-"/>
            </a:pPr>
            <a:r>
              <a:rPr lang="en-GB"/>
              <a:t>Passwords lying around in public documents, config files &amp; exposed databases</a:t>
            </a:r>
            <a:endParaRPr/>
          </a:p>
          <a:p>
            <a:pPr indent="-317500" lvl="0" marL="457200" rtl="0" algn="l">
              <a:spcBef>
                <a:spcPts val="0"/>
              </a:spcBef>
              <a:spcAft>
                <a:spcPts val="0"/>
              </a:spcAft>
              <a:buSzPts val="1400"/>
              <a:buChar char="-"/>
            </a:pPr>
            <a:r>
              <a:rPr lang="en-GB"/>
              <a:t>Version numbers, package info etc</a:t>
            </a:r>
            <a:endParaRPr/>
          </a:p>
          <a:p>
            <a:pPr indent="0" lvl="0" marL="0" rtl="0" algn="l">
              <a:spcBef>
                <a:spcPts val="1600"/>
              </a:spcBef>
              <a:spcAft>
                <a:spcPts val="0"/>
              </a:spcAft>
              <a:buNone/>
            </a:pPr>
            <a:r>
              <a:rPr lang="en-GB"/>
              <a:t>Running services and funky processes</a:t>
            </a:r>
            <a:endParaRPr/>
          </a:p>
          <a:p>
            <a:pPr indent="-317500" lvl="0" marL="457200" rtl="0" algn="l">
              <a:spcBef>
                <a:spcPts val="1600"/>
              </a:spcBef>
              <a:spcAft>
                <a:spcPts val="0"/>
              </a:spcAft>
              <a:buSzPts val="1400"/>
              <a:buChar char="-"/>
            </a:pPr>
            <a:r>
              <a:rPr lang="en-GB"/>
              <a:t>Machines communicating with each other</a:t>
            </a:r>
            <a:endParaRPr/>
          </a:p>
          <a:p>
            <a:pPr indent="-317500" lvl="0" marL="457200" rtl="0" algn="l">
              <a:spcBef>
                <a:spcPts val="0"/>
              </a:spcBef>
              <a:spcAft>
                <a:spcPts val="0"/>
              </a:spcAft>
              <a:buSzPts val="1400"/>
              <a:buChar char="-"/>
            </a:pPr>
            <a:r>
              <a:rPr lang="en-GB"/>
              <a:t>Processes downloading things from a server</a:t>
            </a:r>
            <a:endParaRPr/>
          </a:p>
          <a:p>
            <a:pPr indent="-317500" lvl="0" marL="457200" rtl="0" algn="l">
              <a:spcBef>
                <a:spcPts val="0"/>
              </a:spcBef>
              <a:spcAft>
                <a:spcPts val="0"/>
              </a:spcAft>
              <a:buSzPts val="1400"/>
              <a:buChar char="-"/>
            </a:pPr>
            <a:r>
              <a:rPr lang="en-GB"/>
              <a:t>Stuff running as root</a:t>
            </a:r>
            <a:endParaRPr/>
          </a:p>
          <a:p>
            <a:pPr indent="-317500" lvl="0" marL="457200" rtl="0" algn="l">
              <a:spcBef>
                <a:spcPts val="0"/>
              </a:spcBef>
              <a:spcAft>
                <a:spcPts val="0"/>
              </a:spcAft>
              <a:buSzPts val="1400"/>
              <a:buChar char="-"/>
            </a:pPr>
            <a:r>
              <a:rPr lang="en-GB"/>
              <a:t>Anything that runs periodically is a possible path to a foothold/privesc</a:t>
            </a:r>
            <a:endParaRPr/>
          </a:p>
        </p:txBody>
      </p:sp>
      <p:sp>
        <p:nvSpPr>
          <p:cNvPr id="87" name="Google Shape;87;p1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are we looking for?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311700" y="1014950"/>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Seclists</a:t>
            </a:r>
            <a:endParaRPr/>
          </a:p>
          <a:p>
            <a:pPr indent="-317500" lvl="0" marL="457200" rtl="0" algn="l">
              <a:spcBef>
                <a:spcPts val="1600"/>
              </a:spcBef>
              <a:spcAft>
                <a:spcPts val="0"/>
              </a:spcAft>
              <a:buSzPts val="1400"/>
              <a:buChar char="-"/>
            </a:pPr>
            <a:r>
              <a:rPr lang="en-GB"/>
              <a:t>Very useful list of lists - ranging from passwords to directories to usernames</a:t>
            </a:r>
            <a:endParaRPr/>
          </a:p>
          <a:p>
            <a:pPr indent="0" lvl="0" marL="0" rtl="0" algn="l">
              <a:spcBef>
                <a:spcPts val="1600"/>
              </a:spcBef>
              <a:spcAft>
                <a:spcPts val="0"/>
              </a:spcAft>
              <a:buNone/>
            </a:pPr>
            <a:r>
              <a:rPr lang="en-GB"/>
              <a:t>PrivEsc Scripts Suite</a:t>
            </a:r>
            <a:endParaRPr/>
          </a:p>
          <a:p>
            <a:pPr indent="-317500" lvl="0" marL="457200" rtl="0" algn="l">
              <a:spcBef>
                <a:spcPts val="1600"/>
              </a:spcBef>
              <a:spcAft>
                <a:spcPts val="0"/>
              </a:spcAft>
              <a:buSzPts val="1400"/>
              <a:buChar char="-"/>
            </a:pPr>
            <a:r>
              <a:rPr lang="en-GB" u="sng">
                <a:solidFill>
                  <a:schemeClr val="hlink"/>
                </a:solidFill>
                <a:hlinkClick r:id="rId3"/>
              </a:rPr>
              <a:t>https://github.com/carlospolop/privilege-escalation-awesome-scripts-suite</a:t>
            </a:r>
            <a:endParaRPr/>
          </a:p>
          <a:p>
            <a:pPr indent="-317500" lvl="0" marL="457200" rtl="0" algn="l">
              <a:spcBef>
                <a:spcPts val="0"/>
              </a:spcBef>
              <a:spcAft>
                <a:spcPts val="0"/>
              </a:spcAft>
              <a:buSzPts val="1400"/>
              <a:buChar char="-"/>
            </a:pPr>
            <a:r>
              <a:rPr lang="en-GB" u="sng">
                <a:solidFill>
                  <a:schemeClr val="hlink"/>
                </a:solidFill>
                <a:hlinkClick r:id="rId4"/>
              </a:rPr>
              <a:t>https://book.hacktricks.xyz/</a:t>
            </a:r>
            <a:r>
              <a:rPr lang="en-GB"/>
              <a:t> is a really useful guide for explaining how WinPeas and LinPeas work, and why they flag up the things they do</a:t>
            </a:r>
            <a:endParaRPr/>
          </a:p>
          <a:p>
            <a:pPr indent="0" lvl="0" marL="0" rtl="0" algn="l">
              <a:spcBef>
                <a:spcPts val="1600"/>
              </a:spcBef>
              <a:spcAft>
                <a:spcPts val="0"/>
              </a:spcAft>
              <a:buNone/>
            </a:pPr>
            <a:r>
              <a:rPr lang="en-GB"/>
              <a:t>https://ippsec.rocks</a:t>
            </a:r>
            <a:endParaRPr/>
          </a:p>
          <a:p>
            <a:pPr indent="-317500" lvl="0" marL="457200" rtl="0" algn="l">
              <a:spcBef>
                <a:spcPts val="1600"/>
              </a:spcBef>
              <a:spcAft>
                <a:spcPts val="0"/>
              </a:spcAft>
              <a:buSzPts val="1400"/>
              <a:buChar char="-"/>
            </a:pPr>
            <a:r>
              <a:rPr lang="en-GB"/>
              <a:t>Just search the tool/service you want to learn about - e.g. “LDAP”, “nmap”, “LinPeas”</a:t>
            </a:r>
            <a:endParaRPr/>
          </a:p>
          <a:p>
            <a:pPr indent="-317500" lvl="0" marL="457200" rtl="0" algn="l">
              <a:spcBef>
                <a:spcPts val="0"/>
              </a:spcBef>
              <a:spcAft>
                <a:spcPts val="0"/>
              </a:spcAft>
              <a:buSzPts val="1400"/>
              <a:buChar char="-"/>
            </a:pPr>
            <a:r>
              <a:rPr lang="en-GB"/>
              <a:t>Enumeration of a website: Tabby, Admirer</a:t>
            </a:r>
            <a:endParaRPr/>
          </a:p>
          <a:p>
            <a:pPr indent="-317500" lvl="0" marL="457200" rtl="0" algn="l">
              <a:spcBef>
                <a:spcPts val="0"/>
              </a:spcBef>
              <a:spcAft>
                <a:spcPts val="0"/>
              </a:spcAft>
              <a:buSzPts val="1400"/>
              <a:buChar char="-"/>
            </a:pPr>
            <a:r>
              <a:rPr lang="en-GB"/>
              <a:t>Windows Enumeration: CTF, Forest, Resolute, Sauna</a:t>
            </a:r>
            <a:endParaRPr/>
          </a:p>
          <a:p>
            <a:pPr indent="0" lvl="0" marL="0" rtl="0" algn="l">
              <a:spcBef>
                <a:spcPts val="1600"/>
              </a:spcBef>
              <a:spcAft>
                <a:spcPts val="1600"/>
              </a:spcAft>
              <a:buNone/>
            </a:pPr>
            <a:r>
              <a:rPr lang="en-GB"/>
              <a:t>Find all these links and more at </a:t>
            </a:r>
            <a:r>
              <a:rPr lang="en-GB" u="sng">
                <a:solidFill>
                  <a:schemeClr val="hlink"/>
                </a:solidFill>
                <a:hlinkClick r:id="rId5"/>
              </a:rPr>
              <a:t>https://www.shefesh.com/wiki/resources</a:t>
            </a:r>
            <a:endParaRPr/>
          </a:p>
        </p:txBody>
      </p:sp>
      <p:sp>
        <p:nvSpPr>
          <p:cNvPr id="93" name="Google Shape;93;p1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Really Useful Stuff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Nmap</a:t>
            </a:r>
            <a:endParaRPr b="1">
              <a:latin typeface="Roboto Mono"/>
              <a:ea typeface="Roboto Mono"/>
              <a:cs typeface="Roboto Mono"/>
              <a:sym typeface="Roboto Mono"/>
            </a:endParaRPr>
          </a:p>
        </p:txBody>
      </p:sp>
      <p:sp>
        <p:nvSpPr>
          <p:cNvPr id="99" name="Google Shape;99;p19"/>
          <p:cNvSpPr txBox="1"/>
          <p:nvPr>
            <p:ph idx="1" type="body"/>
          </p:nvPr>
        </p:nvSpPr>
        <p:spPr>
          <a:xfrm>
            <a:off x="311700" y="863550"/>
            <a:ext cx="8520600" cy="39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Nmap is one of the first steps in a security assessment - it scans the most common ports (or a specific list of ports), checks if they are open, and tries to discover services on each of them. It comes preinstalled on Kali Linux</a:t>
            </a:r>
            <a:endParaRPr sz="1500"/>
          </a:p>
          <a:p>
            <a:pPr indent="0" lvl="0" marL="0" rtl="0" algn="l">
              <a:spcBef>
                <a:spcPts val="1600"/>
              </a:spcBef>
              <a:spcAft>
                <a:spcPts val="0"/>
              </a:spcAft>
              <a:buNone/>
            </a:pPr>
            <a:r>
              <a:rPr lang="en-GB" sz="1500"/>
              <a:t>A standard command to run nmap on the most common ports is: </a:t>
            </a:r>
            <a:r>
              <a:rPr lang="en-GB" sz="1500">
                <a:solidFill>
                  <a:srgbClr val="09CECE"/>
                </a:solidFill>
              </a:rPr>
              <a:t>nmap </a:t>
            </a:r>
            <a:r>
              <a:rPr lang="en-GB" sz="1500"/>
              <a:t>-sC -sV</a:t>
            </a:r>
            <a:r>
              <a:rPr lang="en-GB" sz="1500">
                <a:solidFill>
                  <a:srgbClr val="09CECE"/>
                </a:solidFill>
              </a:rPr>
              <a:t> [ip]</a:t>
            </a:r>
            <a:endParaRPr sz="1500">
              <a:solidFill>
                <a:srgbClr val="09CECE"/>
              </a:solidFill>
            </a:endParaRPr>
          </a:p>
          <a:p>
            <a:pPr indent="-323850" lvl="0" marL="457200" rtl="0" algn="l">
              <a:spcBef>
                <a:spcPts val="1600"/>
              </a:spcBef>
              <a:spcAft>
                <a:spcPts val="0"/>
              </a:spcAft>
              <a:buSzPts val="1500"/>
              <a:buChar char="-"/>
            </a:pPr>
            <a:r>
              <a:rPr lang="en-GB" sz="1500"/>
              <a:t>sC is use safe scripts</a:t>
            </a:r>
            <a:endParaRPr sz="1500"/>
          </a:p>
          <a:p>
            <a:pPr indent="-323850" lvl="0" marL="457200" rtl="0" algn="l">
              <a:spcBef>
                <a:spcPts val="0"/>
              </a:spcBef>
              <a:spcAft>
                <a:spcPts val="0"/>
              </a:spcAft>
              <a:buSzPts val="1500"/>
              <a:buChar char="-"/>
            </a:pPr>
            <a:r>
              <a:rPr lang="en-GB" sz="1500"/>
              <a:t>sV is enumerate versions/services</a:t>
            </a:r>
            <a:endParaRPr sz="1500"/>
          </a:p>
          <a:p>
            <a:pPr indent="-323850" lvl="0" marL="457200" rtl="0" algn="l">
              <a:spcBef>
                <a:spcPts val="0"/>
              </a:spcBef>
              <a:spcAft>
                <a:spcPts val="0"/>
              </a:spcAft>
              <a:buSzPts val="1500"/>
              <a:buChar char="-"/>
            </a:pPr>
            <a:r>
              <a:rPr lang="en-GB" sz="1500"/>
              <a:t>oA</a:t>
            </a:r>
            <a:r>
              <a:rPr lang="en-GB" sz="1500"/>
              <a:t> </a:t>
            </a:r>
            <a:r>
              <a:rPr lang="en-GB" sz="1500"/>
              <a:t>[file directory] can be used to output the data in all formats to a directory</a:t>
            </a:r>
            <a:endParaRPr sz="1500"/>
          </a:p>
          <a:p>
            <a:pPr indent="0" lvl="0" marL="0" rtl="0" algn="l">
              <a:spcBef>
                <a:spcPts val="1600"/>
              </a:spcBef>
              <a:spcAft>
                <a:spcPts val="0"/>
              </a:spcAft>
              <a:buNone/>
            </a:pPr>
            <a:r>
              <a:rPr lang="en-GB" sz="1500"/>
              <a:t>You can also specify ports with the -p flag (use -p- to scan all 65535 ports) and control the speed of the scan with the -Tx flag where x is the intensity from 0 to 5 (0 is highest!)</a:t>
            </a:r>
            <a:endParaRPr sz="1500"/>
          </a:p>
          <a:p>
            <a:pPr indent="0" lvl="0" marL="0" rtl="0" algn="l">
              <a:spcBef>
                <a:spcPts val="1600"/>
              </a:spcBef>
              <a:spcAft>
                <a:spcPts val="0"/>
              </a:spcAft>
              <a:buNone/>
            </a:pPr>
            <a:r>
              <a:rPr lang="en-GB" sz="1500"/>
              <a:t>The -O flag discovers the operating system. You can even disable host discovery with the -Pn flag, which can be useful if your packets get dropped!</a:t>
            </a:r>
            <a:endParaRPr sz="1500"/>
          </a:p>
          <a:p>
            <a:pPr indent="0" lvl="0" marL="0" rtl="0" algn="l">
              <a:spcBef>
                <a:spcPts val="1600"/>
              </a:spcBef>
              <a:spcAft>
                <a:spcPts val="1600"/>
              </a:spcAft>
              <a:buNone/>
            </a:pPr>
            <a:r>
              <a:rPr lang="en-GB" sz="1500"/>
              <a:t>Another tip is to run an all ports scan in the background while you test (use </a:t>
            </a:r>
            <a:r>
              <a:rPr lang="en-GB" sz="1500">
                <a:solidFill>
                  <a:srgbClr val="09CECE"/>
                </a:solidFill>
              </a:rPr>
              <a:t>nmap </a:t>
            </a:r>
            <a:r>
              <a:rPr lang="en-GB" sz="1500"/>
              <a:t>-p- </a:t>
            </a:r>
            <a:r>
              <a:rPr lang="en-GB" sz="1500">
                <a:solidFill>
                  <a:srgbClr val="09CECE"/>
                </a:solidFill>
              </a:rPr>
              <a:t>[ip]</a:t>
            </a:r>
            <a:r>
              <a:rPr lang="en-GB" sz="1500"/>
              <a:t>)</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Gobuster is a tool that is used for enumerating multiple services, most notably HTTP/S services. However it also supports DNS and vhost enumeration.</a:t>
            </a:r>
            <a:endParaRPr/>
          </a:p>
          <a:p>
            <a:pPr indent="0" lvl="0" marL="0" rtl="0" algn="l">
              <a:spcBef>
                <a:spcPts val="1600"/>
              </a:spcBef>
              <a:spcAft>
                <a:spcPts val="0"/>
              </a:spcAft>
              <a:buNone/>
            </a:pPr>
            <a:r>
              <a:rPr lang="en-GB"/>
              <a:t>After an nmap scan it’s always worth having some form of enumeration running in the background while you actively search for other exploitation paths. An example of this would be to run gobuster file/directory enumeration against the server </a:t>
            </a:r>
            <a:r>
              <a:rPr lang="en-GB"/>
              <a:t>you're</a:t>
            </a:r>
            <a:r>
              <a:rPr lang="en-GB"/>
              <a:t> exploiting.</a:t>
            </a:r>
            <a:endParaRPr/>
          </a:p>
          <a:p>
            <a:pPr indent="-317500" lvl="0" marL="457200" rtl="0" algn="l">
              <a:spcBef>
                <a:spcPts val="1600"/>
              </a:spcBef>
              <a:spcAft>
                <a:spcPts val="0"/>
              </a:spcAft>
              <a:buSzPts val="1400"/>
              <a:buChar char="-"/>
            </a:pPr>
            <a:r>
              <a:rPr lang="en-GB">
                <a:solidFill>
                  <a:srgbClr val="09CECE"/>
                </a:solidFill>
              </a:rPr>
              <a:t>gobuster dir</a:t>
            </a:r>
            <a:r>
              <a:rPr lang="en-GB"/>
              <a:t> -w </a:t>
            </a:r>
            <a:r>
              <a:rPr lang="en-GB">
                <a:solidFill>
                  <a:srgbClr val="EB3C68"/>
                </a:solidFill>
              </a:rPr>
              <a:t>[file/directory wordlist]</a:t>
            </a:r>
            <a:r>
              <a:rPr lang="en-GB"/>
              <a:t> -u </a:t>
            </a:r>
            <a:r>
              <a:rPr lang="en-GB">
                <a:solidFill>
                  <a:srgbClr val="EB3C68"/>
                </a:solidFill>
              </a:rPr>
              <a:t>[http:// + ip]</a:t>
            </a:r>
            <a:endParaRPr>
              <a:solidFill>
                <a:srgbClr val="EB3C68"/>
              </a:solidFill>
            </a:endParaRPr>
          </a:p>
          <a:p>
            <a:pPr indent="-317500" lvl="1" marL="914400" rtl="0" algn="l">
              <a:spcBef>
                <a:spcPts val="0"/>
              </a:spcBef>
              <a:spcAft>
                <a:spcPts val="0"/>
              </a:spcAft>
              <a:buSzPts val="1400"/>
              <a:buChar char="-"/>
            </a:pPr>
            <a:r>
              <a:rPr lang="en-GB"/>
              <a:t>-x can be used to specify extensions, e.g. -x php,html,txt</a:t>
            </a:r>
            <a:endParaRPr/>
          </a:p>
          <a:p>
            <a:pPr indent="-317500" lvl="1" marL="914400" rtl="0" algn="l">
              <a:spcBef>
                <a:spcPts val="0"/>
              </a:spcBef>
              <a:spcAft>
                <a:spcPts val="0"/>
              </a:spcAft>
              <a:buSzPts val="1400"/>
              <a:buChar char="-"/>
            </a:pPr>
            <a:r>
              <a:rPr lang="en-GB"/>
              <a:t>-s &amp; -b can be used to add or remove response codes from the filter list</a:t>
            </a:r>
            <a:endParaRPr/>
          </a:p>
          <a:p>
            <a:pPr indent="0" lvl="0" marL="0" rtl="0" algn="l">
              <a:spcBef>
                <a:spcPts val="1600"/>
              </a:spcBef>
              <a:spcAft>
                <a:spcPts val="0"/>
              </a:spcAft>
              <a:buNone/>
            </a:pPr>
            <a:r>
              <a:rPr lang="en-GB"/>
              <a:t>Gobuster can also be used for DNS enumeration for subdomains as well as virtual host enumeration. </a:t>
            </a:r>
            <a:endParaRPr/>
          </a:p>
          <a:p>
            <a:pPr indent="0" lvl="0" marL="0" rtl="0" algn="l">
              <a:spcBef>
                <a:spcPts val="1600"/>
              </a:spcBef>
              <a:spcAft>
                <a:spcPts val="1600"/>
              </a:spcAft>
              <a:buNone/>
            </a:pPr>
            <a:r>
              <a:t/>
            </a:r>
            <a:endParaRPr/>
          </a:p>
        </p:txBody>
      </p:sp>
      <p:sp>
        <p:nvSpPr>
          <p:cNvPr id="105" name="Google Shape;105;p20"/>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Gobuster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