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cd38f1c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acd38f1c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cd38f1c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acd38f1c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cd38f1c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cd38f1c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acd38f1c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acd38f1c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51e20e2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51e20e2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fbb9c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fbb9c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acd38f1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acd38f1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cd38f1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acd38f1c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acd38f1c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acd38f1c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acd38f1c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acd38f1c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acd38f1c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acd38f1c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cd38f1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cd38f1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acd38f1c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acd38f1c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b39e69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b39e69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Twigonometry/CTF-Tools" TargetMode="External"/><Relationship Id="rId4" Type="http://schemas.openxmlformats.org/officeDocument/2006/relationships/hyperlink" Target="https://github.com/Twigonometry/sesh-automation" TargetMode="External"/><Relationship Id="rId9" Type="http://schemas.openxmlformats.org/officeDocument/2006/relationships/hyperlink" Target="https://www.shefesh.com/wiki/resources" TargetMode="External"/><Relationship Id="rId5" Type="http://schemas.openxmlformats.org/officeDocument/2006/relationships/hyperlink" Target="https://httpbin.org/" TargetMode="External"/><Relationship Id="rId6" Type="http://schemas.openxmlformats.org/officeDocument/2006/relationships/hyperlink" Target="https://scrapingclub.com/" TargetMode="External"/><Relationship Id="rId7" Type="http://schemas.openxmlformats.org/officeDocument/2006/relationships/hyperlink" Target="https://www.linkedin.com/learning/using-python-for-automation" TargetMode="External"/><Relationship Id="rId8" Type="http://schemas.openxmlformats.org/officeDocument/2006/relationships/hyperlink" Target="https://www.udemy.com/course/autom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linux.com/training-tutorials/writing-simple-bash-scri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baeldung.com/linux/use-command-line-arguments-in-bash-script" TargetMode="External"/><Relationship Id="rId4" Type="http://schemas.openxmlformats.org/officeDocument/2006/relationships/hyperlink" Target="https://pretzelhands.com/posts/command-line-flag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rummy.com/software/BeautifulSoup/bs4/do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crapingclub.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12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Automation in Python</a:t>
            </a:r>
            <a:endParaRPr sz="1500">
              <a:solidFill>
                <a:srgbClr val="EB3C6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Enumerating baskets</a:t>
            </a:r>
            <a:endParaRPr/>
          </a:p>
          <a:p>
            <a:pPr indent="-317500" lvl="0" marL="457200" rtl="0" algn="l">
              <a:spcBef>
                <a:spcPts val="1600"/>
              </a:spcBef>
              <a:spcAft>
                <a:spcPts val="0"/>
              </a:spcAft>
              <a:buSzPts val="1400"/>
              <a:buChar char="●"/>
            </a:pPr>
            <a:r>
              <a:rPr lang="en-GB"/>
              <a:t>Baskets retrieved using </a:t>
            </a:r>
            <a:r>
              <a:rPr lang="en-GB">
                <a:solidFill>
                  <a:srgbClr val="EB3C68"/>
                </a:solidFill>
              </a:rPr>
              <a:t>GET </a:t>
            </a:r>
            <a:r>
              <a:rPr lang="en-GB"/>
              <a:t>request to </a:t>
            </a:r>
            <a:r>
              <a:rPr lang="en-GB">
                <a:solidFill>
                  <a:srgbClr val="09CECE"/>
                </a:solidFill>
              </a:rPr>
              <a:t>/rest/basket/id</a:t>
            </a:r>
            <a:endParaRPr>
              <a:solidFill>
                <a:srgbClr val="09CECE"/>
              </a:solidFill>
            </a:endParaRPr>
          </a:p>
          <a:p>
            <a:pPr indent="-317500" lvl="0" marL="457200" rtl="0" algn="l">
              <a:spcBef>
                <a:spcPts val="0"/>
              </a:spcBef>
              <a:spcAft>
                <a:spcPts val="0"/>
              </a:spcAft>
              <a:buSzPts val="1400"/>
              <a:buChar char="●"/>
            </a:pPr>
            <a:r>
              <a:rPr lang="en-GB"/>
              <a:t>In Python this looks like requests.get(“</a:t>
            </a:r>
            <a:r>
              <a:rPr lang="en-GB">
                <a:solidFill>
                  <a:srgbClr val="09CECE"/>
                </a:solidFill>
              </a:rPr>
              <a:t>https://juice-shop.herokuapp.com/rest/basket/id</a:t>
            </a:r>
            <a:r>
              <a:rPr lang="en-GB"/>
              <a:t>”, headers=headers)</a:t>
            </a:r>
            <a:endParaRPr/>
          </a:p>
          <a:p>
            <a:pPr indent="0" lvl="0" marL="0" rtl="0" algn="l">
              <a:spcBef>
                <a:spcPts val="1600"/>
              </a:spcBef>
              <a:spcAft>
                <a:spcPts val="0"/>
              </a:spcAft>
              <a:buNone/>
            </a:pPr>
            <a:r>
              <a:rPr lang="en-GB"/>
              <a:t>We’ll be using my custom-built Repeater tool</a:t>
            </a:r>
            <a:endParaRPr/>
          </a:p>
          <a:p>
            <a:pPr indent="-317500" lvl="0" marL="457200" rtl="0" algn="l">
              <a:spcBef>
                <a:spcPts val="1600"/>
              </a:spcBef>
              <a:spcAft>
                <a:spcPts val="0"/>
              </a:spcAft>
              <a:buSzPts val="1400"/>
              <a:buChar char="●"/>
            </a:pPr>
            <a:r>
              <a:rPr lang="en-GB"/>
              <a:t>Set the payload (remember to include authorization headers)</a:t>
            </a:r>
            <a:endParaRPr/>
          </a:p>
          <a:p>
            <a:pPr indent="-317500" lvl="0" marL="457200" rtl="0" algn="l">
              <a:spcBef>
                <a:spcPts val="0"/>
              </a:spcBef>
              <a:spcAft>
                <a:spcPts val="0"/>
              </a:spcAft>
              <a:buSzPts val="1400"/>
              <a:buChar char="●"/>
            </a:pPr>
            <a:r>
              <a:rPr lang="en-GB"/>
              <a:t>Tell it how to iterate</a:t>
            </a:r>
            <a:endParaRPr/>
          </a:p>
          <a:p>
            <a:pPr indent="-317500" lvl="0" marL="457200" rtl="0" algn="l">
              <a:spcBef>
                <a:spcPts val="0"/>
              </a:spcBef>
              <a:spcAft>
                <a:spcPts val="0"/>
              </a:spcAft>
              <a:buSzPts val="1400"/>
              <a:buChar char="●"/>
            </a:pPr>
            <a:r>
              <a:rPr lang="en-GB"/>
              <a:t>Inject the payload into the defined position + print the responses</a:t>
            </a:r>
            <a:endParaRPr/>
          </a:p>
          <a:p>
            <a:pPr indent="0" lvl="0" marL="0" rtl="0" algn="l">
              <a:spcBef>
                <a:spcPts val="1600"/>
              </a:spcBef>
              <a:spcAft>
                <a:spcPts val="0"/>
              </a:spcAft>
              <a:buNone/>
            </a:pPr>
            <a:r>
              <a:rPr lang="en-GB"/>
              <a:t>This functionality is similar to Burp’s Repeater tool that you may have used - this is essentially what it does!</a:t>
            </a:r>
            <a:endParaRPr/>
          </a:p>
          <a:p>
            <a:pPr indent="0" lvl="0" marL="0" rtl="0" algn="l">
              <a:spcBef>
                <a:spcPts val="1600"/>
              </a:spcBef>
              <a:spcAft>
                <a:spcPts val="0"/>
              </a:spcAft>
              <a:buNone/>
            </a:pPr>
            <a:r>
              <a:rPr lang="en-GB"/>
              <a:t>Check out the code here: </a:t>
            </a:r>
            <a:r>
              <a:rPr lang="en-GB">
                <a:solidFill>
                  <a:srgbClr val="09CECE"/>
                </a:solidFill>
              </a:rPr>
              <a:t>https://github.com/Twigonometry/CTF-Tools/tree/master/repeater</a:t>
            </a:r>
            <a:endParaRPr>
              <a:solidFill>
                <a:srgbClr val="09CECE"/>
              </a:solidFill>
            </a:endParaRPr>
          </a:p>
          <a:p>
            <a:pPr indent="0" lvl="0" marL="0" rtl="0" algn="l">
              <a:spcBef>
                <a:spcPts val="1600"/>
              </a:spcBef>
              <a:spcAft>
                <a:spcPts val="1600"/>
              </a:spcAft>
              <a:buNone/>
            </a:pPr>
            <a:r>
              <a:t/>
            </a:r>
            <a:endParaRPr/>
          </a:p>
        </p:txBody>
      </p:sp>
      <p:sp>
        <p:nvSpPr>
          <p:cNvPr id="111" name="Google Shape;111;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Back to Juice Shop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Juice Shop behaves… differently to a normal site</a:t>
            </a:r>
            <a:endParaRPr/>
          </a:p>
          <a:p>
            <a:pPr indent="-317500" lvl="0" marL="457200" rtl="0" algn="l">
              <a:spcBef>
                <a:spcPts val="1600"/>
              </a:spcBef>
              <a:spcAft>
                <a:spcPts val="0"/>
              </a:spcAft>
              <a:buSzPts val="1400"/>
              <a:buChar char="●"/>
            </a:pPr>
            <a:r>
              <a:rPr lang="en-GB"/>
              <a:t>GET requests always return the same base HTML response</a:t>
            </a:r>
            <a:endParaRPr/>
          </a:p>
          <a:p>
            <a:pPr indent="-317500" lvl="0" marL="457200" rtl="0" algn="l">
              <a:spcBef>
                <a:spcPts val="0"/>
              </a:spcBef>
              <a:spcAft>
                <a:spcPts val="0"/>
              </a:spcAft>
              <a:buSzPts val="1400"/>
              <a:buChar char="●"/>
            </a:pPr>
            <a:r>
              <a:rPr lang="en-GB"/>
              <a:t>The page content is updated by a heavily obfuscated Javascript function - which I didn’t fancy picking apart!</a:t>
            </a:r>
            <a:endParaRPr/>
          </a:p>
          <a:p>
            <a:pPr indent="-317500" lvl="0" marL="457200" rtl="0" algn="l">
              <a:spcBef>
                <a:spcPts val="0"/>
              </a:spcBef>
              <a:spcAft>
                <a:spcPts val="0"/>
              </a:spcAft>
              <a:buSzPts val="1400"/>
              <a:buChar char="●"/>
            </a:pPr>
            <a:r>
              <a:rPr lang="en-GB"/>
              <a:t>This is an effective (yet bizarre) defence - but it means we can’t use normal web scraping methods</a:t>
            </a:r>
            <a:r>
              <a:rPr lang="en-GB"/>
              <a:t>...</a:t>
            </a:r>
            <a:endParaRPr/>
          </a:p>
          <a:p>
            <a:pPr indent="0" lvl="0" marL="0" rtl="0" algn="l">
              <a:spcBef>
                <a:spcPts val="1600"/>
              </a:spcBef>
              <a:spcAft>
                <a:spcPts val="0"/>
              </a:spcAft>
              <a:buNone/>
            </a:pPr>
            <a:r>
              <a:rPr lang="en-GB"/>
              <a:t>But we can still look at how the Captcha is delivered</a:t>
            </a:r>
            <a:endParaRPr/>
          </a:p>
          <a:p>
            <a:pPr indent="-317500" lvl="0" marL="457200" rtl="0" algn="l">
              <a:spcBef>
                <a:spcPts val="1600"/>
              </a:spcBef>
              <a:spcAft>
                <a:spcPts val="0"/>
              </a:spcAft>
              <a:buSzPts val="1400"/>
              <a:buChar char="●"/>
            </a:pPr>
            <a:r>
              <a:rPr lang="en-GB"/>
              <a:t>Requested by call to </a:t>
            </a:r>
            <a:r>
              <a:rPr lang="en-GB">
                <a:solidFill>
                  <a:srgbClr val="09CECE"/>
                </a:solidFill>
              </a:rPr>
              <a:t>/rest/captcha</a:t>
            </a:r>
            <a:r>
              <a:rPr lang="en-GB"/>
              <a:t> - grab the answer from here!</a:t>
            </a:r>
            <a:endParaRPr/>
          </a:p>
          <a:p>
            <a:pPr indent="-317500" lvl="0" marL="457200" rtl="0" algn="l">
              <a:spcBef>
                <a:spcPts val="0"/>
              </a:spcBef>
              <a:spcAft>
                <a:spcPts val="0"/>
              </a:spcAft>
              <a:buSzPts val="1400"/>
              <a:buChar char="●"/>
            </a:pPr>
            <a:r>
              <a:rPr lang="en-GB"/>
              <a:t>Captcha ID submitted as part of form - we can change this to one we know the answer to</a:t>
            </a:r>
            <a:endParaRPr/>
          </a:p>
          <a:p>
            <a:pPr indent="0" lvl="0" marL="0" rtl="0" algn="l">
              <a:spcBef>
                <a:spcPts val="1600"/>
              </a:spcBef>
              <a:spcAft>
                <a:spcPts val="0"/>
              </a:spcAft>
              <a:buNone/>
            </a:pPr>
            <a:r>
              <a:rPr lang="en-GB"/>
              <a:t>Alternate solutions</a:t>
            </a:r>
            <a:endParaRPr/>
          </a:p>
          <a:p>
            <a:pPr indent="-317500" lvl="0" marL="457200" rtl="0" algn="l">
              <a:spcBef>
                <a:spcPts val="1600"/>
              </a:spcBef>
              <a:spcAft>
                <a:spcPts val="0"/>
              </a:spcAft>
              <a:buSzPts val="1400"/>
              <a:buChar char="●"/>
            </a:pPr>
            <a:r>
              <a:rPr lang="en-GB"/>
              <a:t>Somehow intercept the /rest/captcha request as the page loads</a:t>
            </a:r>
            <a:endParaRPr/>
          </a:p>
          <a:p>
            <a:pPr indent="-317500" lvl="0" marL="457200" rtl="0" algn="l">
              <a:spcBef>
                <a:spcPts val="0"/>
              </a:spcBef>
              <a:spcAft>
                <a:spcPts val="0"/>
              </a:spcAft>
              <a:buSzPts val="1400"/>
              <a:buChar char="●"/>
            </a:pPr>
            <a:r>
              <a:rPr lang="en-GB"/>
              <a:t>Use Selenium to simulate browser activity and calculate the captcha answer on the fly</a:t>
            </a:r>
            <a:endParaRPr/>
          </a:p>
        </p:txBody>
      </p:sp>
      <p:sp>
        <p:nvSpPr>
          <p:cNvPr id="117" name="Google Shape;117;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Capture that Captcha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Server </a:t>
            </a:r>
            <a:r>
              <a:rPr lang="en-GB" sz="800"/>
              <a:t>(</a:t>
            </a:r>
            <a:r>
              <a:rPr lang="en-GB" sz="800">
                <a:solidFill>
                  <a:srgbClr val="09CECE"/>
                </a:solidFill>
              </a:rPr>
              <a:t>https://github.com/Twigonometry/CTF-Tools/blob/master/scripts/simple-python-server.py</a:t>
            </a:r>
            <a:r>
              <a:rPr lang="en-GB" sz="800"/>
              <a:t>)</a:t>
            </a:r>
            <a:endParaRPr sz="800"/>
          </a:p>
          <a:p>
            <a:pPr indent="-317500" lvl="0" marL="457200" rtl="0" algn="l">
              <a:spcBef>
                <a:spcPts val="1600"/>
              </a:spcBef>
              <a:spcAft>
                <a:spcPts val="0"/>
              </a:spcAft>
              <a:buSzPts val="1400"/>
              <a:buChar char="●"/>
            </a:pPr>
            <a:r>
              <a:rPr lang="en-GB"/>
              <a:t>Script for launching simple server</a:t>
            </a:r>
            <a:endParaRPr/>
          </a:p>
          <a:p>
            <a:pPr indent="-317500" lvl="0" marL="457200" rtl="0" algn="l">
              <a:spcBef>
                <a:spcPts val="0"/>
              </a:spcBef>
              <a:spcAft>
                <a:spcPts val="0"/>
              </a:spcAft>
              <a:buSzPts val="1400"/>
              <a:buChar char="●"/>
            </a:pPr>
            <a:r>
              <a:rPr lang="en-GB"/>
              <a:t>Allows file hosting (useful for uploading files to a box!)</a:t>
            </a:r>
            <a:endParaRPr/>
          </a:p>
          <a:p>
            <a:pPr indent="-317500" lvl="0" marL="457200" rtl="0" algn="l">
              <a:spcBef>
                <a:spcPts val="0"/>
              </a:spcBef>
              <a:spcAft>
                <a:spcPts val="0"/>
              </a:spcAft>
              <a:buSzPts val="1400"/>
              <a:buChar char="●"/>
            </a:pPr>
            <a:r>
              <a:rPr lang="en-GB"/>
              <a:t>Also handles POST requests (useful for stealing data!)</a:t>
            </a:r>
            <a:endParaRPr/>
          </a:p>
          <a:p>
            <a:pPr indent="0" lvl="0" marL="0" rtl="0" algn="l">
              <a:spcBef>
                <a:spcPts val="1600"/>
              </a:spcBef>
              <a:spcAft>
                <a:spcPts val="0"/>
              </a:spcAft>
              <a:buNone/>
            </a:pPr>
            <a:r>
              <a:rPr lang="en-GB"/>
              <a:t>Password Cracking </a:t>
            </a:r>
            <a:r>
              <a:rPr lang="en-GB" sz="800"/>
              <a:t>(</a:t>
            </a:r>
            <a:r>
              <a:rPr lang="en-GB" sz="800">
                <a:solidFill>
                  <a:srgbClr val="09CECE"/>
                </a:solidFill>
              </a:rPr>
              <a:t>https://github.com/Twigonometry/CTF-Tools/tree/master/password_cracker</a:t>
            </a:r>
            <a:r>
              <a:rPr lang="en-GB" sz="800"/>
              <a:t>)</a:t>
            </a:r>
            <a:endParaRPr sz="800"/>
          </a:p>
          <a:p>
            <a:pPr indent="-317500" lvl="0" marL="457200" rtl="0" algn="l">
              <a:spcBef>
                <a:spcPts val="1600"/>
              </a:spcBef>
              <a:spcAft>
                <a:spcPts val="0"/>
              </a:spcAft>
              <a:buSzPts val="1400"/>
              <a:buChar char="●"/>
            </a:pPr>
            <a:r>
              <a:rPr lang="en-GB"/>
              <a:t>Hashes are </a:t>
            </a:r>
            <a:r>
              <a:rPr lang="en-GB">
                <a:solidFill>
                  <a:srgbClr val="EB3C68"/>
                </a:solidFill>
              </a:rPr>
              <a:t>one-way</a:t>
            </a:r>
            <a:r>
              <a:rPr lang="en-GB"/>
              <a:t>, </a:t>
            </a:r>
            <a:r>
              <a:rPr lang="en-GB">
                <a:solidFill>
                  <a:srgbClr val="EB3C68"/>
                </a:solidFill>
              </a:rPr>
              <a:t>uniformly distributed</a:t>
            </a:r>
            <a:r>
              <a:rPr lang="en-GB"/>
              <a:t>, and </a:t>
            </a:r>
            <a:r>
              <a:rPr lang="en-GB">
                <a:solidFill>
                  <a:srgbClr val="EB3C68"/>
                </a:solidFill>
              </a:rPr>
              <a:t>deterministic</a:t>
            </a:r>
            <a:r>
              <a:rPr lang="en-GB"/>
              <a:t> - perfect for passwords!</a:t>
            </a:r>
            <a:endParaRPr/>
          </a:p>
          <a:p>
            <a:pPr indent="-317500" lvl="0" marL="457200" rtl="0" algn="l">
              <a:spcBef>
                <a:spcPts val="0"/>
              </a:spcBef>
              <a:spcAft>
                <a:spcPts val="0"/>
              </a:spcAft>
              <a:buSzPts val="1400"/>
              <a:buChar char="●"/>
            </a:pPr>
            <a:r>
              <a:rPr lang="en-GB"/>
              <a:t>Wordlist based password cracking relies on lists of stolen passwords</a:t>
            </a:r>
            <a:endParaRPr/>
          </a:p>
          <a:p>
            <a:pPr indent="-317500" lvl="1" marL="914400" rtl="0" algn="l">
              <a:spcBef>
                <a:spcPts val="0"/>
              </a:spcBef>
              <a:spcAft>
                <a:spcPts val="0"/>
              </a:spcAft>
              <a:buSzPts val="1400"/>
              <a:buChar char="○"/>
            </a:pPr>
            <a:r>
              <a:rPr lang="en-GB"/>
              <a:t>Brute force hashes them one-by-one</a:t>
            </a:r>
            <a:endParaRPr/>
          </a:p>
          <a:p>
            <a:pPr indent="-317500" lvl="1" marL="914400" rtl="0" algn="l">
              <a:spcBef>
                <a:spcPts val="0"/>
              </a:spcBef>
              <a:spcAft>
                <a:spcPts val="0"/>
              </a:spcAft>
              <a:buSzPts val="1400"/>
              <a:buChar char="○"/>
            </a:pPr>
            <a:r>
              <a:rPr lang="en-GB"/>
              <a:t>Dictionary attacks make use of precomputed lists</a:t>
            </a:r>
            <a:endParaRPr/>
          </a:p>
          <a:p>
            <a:pPr indent="-317500" lvl="0" marL="457200" rtl="0" algn="l">
              <a:spcBef>
                <a:spcPts val="0"/>
              </a:spcBef>
              <a:spcAft>
                <a:spcPts val="0"/>
              </a:spcAft>
              <a:buSzPts val="1400"/>
              <a:buChar char="●"/>
            </a:pPr>
            <a:r>
              <a:rPr lang="en-GB"/>
              <a:t>The password cracker implements brute force and dictionary attacks for several algorithms</a:t>
            </a:r>
            <a:endParaRPr/>
          </a:p>
          <a:p>
            <a:pPr indent="-317500" lvl="0" marL="457200" rtl="0" algn="l">
              <a:spcBef>
                <a:spcPts val="0"/>
              </a:spcBef>
              <a:spcAft>
                <a:spcPts val="0"/>
              </a:spcAft>
              <a:buSzPts val="1400"/>
              <a:buChar char="●"/>
            </a:pPr>
            <a:r>
              <a:rPr lang="en-GB"/>
              <a:t>It could be improved in several ways - </a:t>
            </a:r>
            <a:r>
              <a:rPr lang="en-GB">
                <a:solidFill>
                  <a:srgbClr val="EB3C68"/>
                </a:solidFill>
              </a:rPr>
              <a:t>concurrency</a:t>
            </a:r>
            <a:r>
              <a:rPr lang="en-GB"/>
              <a:t>, permutations and </a:t>
            </a:r>
            <a:r>
              <a:rPr lang="en-GB">
                <a:solidFill>
                  <a:srgbClr val="EB3C68"/>
                </a:solidFill>
              </a:rPr>
              <a:t>transforms </a:t>
            </a:r>
            <a:r>
              <a:rPr lang="en-GB"/>
              <a:t>on</a:t>
            </a:r>
            <a:br>
              <a:rPr lang="en-GB"/>
            </a:br>
            <a:r>
              <a:rPr lang="en-GB"/>
              <a:t>passwords, sorting the dictionaries and using </a:t>
            </a:r>
            <a:r>
              <a:rPr lang="en-GB">
                <a:solidFill>
                  <a:srgbClr val="EB3C68"/>
                </a:solidFill>
              </a:rPr>
              <a:t>binary search</a:t>
            </a:r>
            <a:r>
              <a:rPr lang="en-GB"/>
              <a:t>, and more!</a:t>
            </a:r>
            <a:endParaRPr/>
          </a:p>
        </p:txBody>
      </p:sp>
      <p:sp>
        <p:nvSpPr>
          <p:cNvPr id="123" name="Google Shape;123;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Other Tools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Repositories</a:t>
            </a:r>
            <a:endParaRPr/>
          </a:p>
          <a:p>
            <a:pPr indent="-317500" lvl="0" marL="457200" rtl="0" algn="l">
              <a:spcBef>
                <a:spcPts val="1600"/>
              </a:spcBef>
              <a:spcAft>
                <a:spcPts val="0"/>
              </a:spcAft>
              <a:buSzPts val="1400"/>
              <a:buChar char="●"/>
            </a:pPr>
            <a:r>
              <a:rPr lang="en-GB" u="sng">
                <a:solidFill>
                  <a:schemeClr val="hlink"/>
                </a:solidFill>
                <a:hlinkClick r:id="rId3"/>
              </a:rPr>
              <a:t>https://github.com/Twigonometry/CTF-Tools</a:t>
            </a:r>
            <a:endParaRPr/>
          </a:p>
          <a:p>
            <a:pPr indent="-317500" lvl="0" marL="457200" rtl="0" algn="l">
              <a:spcBef>
                <a:spcPts val="0"/>
              </a:spcBef>
              <a:spcAft>
                <a:spcPts val="0"/>
              </a:spcAft>
              <a:buSzPts val="1400"/>
              <a:buChar char="●"/>
            </a:pPr>
            <a:r>
              <a:rPr lang="en-GB" u="sng">
                <a:solidFill>
                  <a:schemeClr val="hlink"/>
                </a:solidFill>
                <a:hlinkClick r:id="rId4"/>
              </a:rPr>
              <a:t>https://github.com/Twigonometry/sesh-automation</a:t>
            </a:r>
            <a:endParaRPr/>
          </a:p>
          <a:p>
            <a:pPr indent="0" lvl="0" marL="0" rtl="0" algn="l">
              <a:spcBef>
                <a:spcPts val="1600"/>
              </a:spcBef>
              <a:spcAft>
                <a:spcPts val="0"/>
              </a:spcAft>
              <a:buNone/>
            </a:pPr>
            <a:r>
              <a:rPr lang="en-GB"/>
              <a:t>Tools</a:t>
            </a:r>
            <a:endParaRPr/>
          </a:p>
          <a:p>
            <a:pPr indent="-317500" lvl="0" marL="457200" rtl="0" algn="l">
              <a:spcBef>
                <a:spcPts val="1600"/>
              </a:spcBef>
              <a:spcAft>
                <a:spcPts val="0"/>
              </a:spcAft>
              <a:buSzPts val="1400"/>
              <a:buChar char="●"/>
            </a:pPr>
            <a:r>
              <a:rPr lang="en-GB"/>
              <a:t>Practice requests - </a:t>
            </a:r>
            <a:r>
              <a:rPr lang="en-GB" u="sng">
                <a:solidFill>
                  <a:schemeClr val="hlink"/>
                </a:solidFill>
                <a:hlinkClick r:id="rId5"/>
              </a:rPr>
              <a:t>https://httpbin.org/</a:t>
            </a:r>
            <a:endParaRPr/>
          </a:p>
          <a:p>
            <a:pPr indent="-317500" lvl="0" marL="457200" rtl="0" algn="l">
              <a:spcBef>
                <a:spcPts val="0"/>
              </a:spcBef>
              <a:spcAft>
                <a:spcPts val="0"/>
              </a:spcAft>
              <a:buSzPts val="1400"/>
              <a:buChar char="●"/>
            </a:pPr>
            <a:r>
              <a:rPr lang="en-GB"/>
              <a:t>Practice scraping - </a:t>
            </a:r>
            <a:r>
              <a:rPr lang="en-GB" u="sng">
                <a:solidFill>
                  <a:schemeClr val="hlink"/>
                </a:solidFill>
                <a:hlinkClick r:id="rId6"/>
              </a:rPr>
              <a:t>https://scrapingclub.com/</a:t>
            </a:r>
            <a:endParaRPr/>
          </a:p>
          <a:p>
            <a:pPr indent="0" lvl="0" marL="0" rtl="0" algn="l">
              <a:spcBef>
                <a:spcPts val="1600"/>
              </a:spcBef>
              <a:spcAft>
                <a:spcPts val="0"/>
              </a:spcAft>
              <a:buNone/>
            </a:pPr>
            <a:r>
              <a:rPr lang="en-GB"/>
              <a:t>Courses</a:t>
            </a:r>
            <a:endParaRPr/>
          </a:p>
          <a:p>
            <a:pPr indent="-317500" lvl="0" marL="457200" rtl="0" algn="l">
              <a:spcBef>
                <a:spcPts val="1600"/>
              </a:spcBef>
              <a:spcAft>
                <a:spcPts val="0"/>
              </a:spcAft>
              <a:buSzPts val="1400"/>
              <a:buChar char="●"/>
            </a:pPr>
            <a:r>
              <a:rPr lang="en-GB" u="sng">
                <a:solidFill>
                  <a:schemeClr val="hlink"/>
                </a:solidFill>
                <a:hlinkClick r:id="rId7"/>
              </a:rPr>
              <a:t>https://www.linkedin.com/learning/using-python-for-automation</a:t>
            </a:r>
            <a:endParaRPr/>
          </a:p>
          <a:p>
            <a:pPr indent="-317500" lvl="0" marL="457200" rtl="0" algn="l">
              <a:spcBef>
                <a:spcPts val="0"/>
              </a:spcBef>
              <a:spcAft>
                <a:spcPts val="0"/>
              </a:spcAft>
              <a:buSzPts val="1400"/>
              <a:buChar char="●"/>
            </a:pPr>
            <a:r>
              <a:rPr lang="en-GB" u="sng">
                <a:solidFill>
                  <a:schemeClr val="hlink"/>
                </a:solidFill>
                <a:hlinkClick r:id="rId8"/>
              </a:rPr>
              <a:t>https://www.udemy.com/course/automate/</a:t>
            </a:r>
            <a:r>
              <a:rPr lang="en-GB"/>
              <a:t> (I haven’t done this one, but it’s popular!)</a:t>
            </a:r>
            <a:endParaRPr/>
          </a:p>
          <a:p>
            <a:pPr indent="0" lvl="0" marL="0" rtl="0" algn="l">
              <a:spcBef>
                <a:spcPts val="1600"/>
              </a:spcBef>
              <a:spcAft>
                <a:spcPts val="1600"/>
              </a:spcAft>
              <a:buNone/>
            </a:pPr>
            <a:r>
              <a:rPr lang="en-GB"/>
              <a:t>And, as always, visit </a:t>
            </a:r>
            <a:r>
              <a:rPr lang="en-GB" u="sng">
                <a:solidFill>
                  <a:schemeClr val="hlink"/>
                </a:solidFill>
                <a:hlinkClick r:id="rId9"/>
              </a:rPr>
              <a:t>https://www.shefesh.com/wiki/resources</a:t>
            </a:r>
            <a:r>
              <a:rPr lang="en-GB"/>
              <a:t> for a comprehensive list!</a:t>
            </a:r>
            <a:endParaRPr/>
          </a:p>
        </p:txBody>
      </p:sp>
      <p:sp>
        <p:nvSpPr>
          <p:cNvPr id="129" name="Google Shape;129;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Useful Links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35" name="Google Shape;135;p2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36" name="Google Shape;136;p2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28th October - Postgrad Activity Fair</a:t>
            </a:r>
            <a:endParaRPr/>
          </a:p>
          <a:p>
            <a:pPr indent="0" lvl="0" marL="0" rtl="0" algn="l">
              <a:spcBef>
                <a:spcPts val="1600"/>
              </a:spcBef>
              <a:spcAft>
                <a:spcPts val="0"/>
              </a:spcAft>
              <a:buNone/>
            </a:pPr>
            <a:r>
              <a:rPr lang="en-GB"/>
              <a:t>2nd November - Networking</a:t>
            </a:r>
            <a:endParaRPr/>
          </a:p>
          <a:p>
            <a:pPr indent="0" lvl="0" marL="0" rtl="0" algn="l">
              <a:spcBef>
                <a:spcPts val="1600"/>
              </a:spcBef>
              <a:spcAft>
                <a:spcPts val="0"/>
              </a:spcAft>
              <a:buNone/>
            </a:pPr>
            <a:r>
              <a:rPr lang="en-GB"/>
              <a:t>7th-8th November - HackSheffield 6!</a:t>
            </a:r>
            <a:br>
              <a:rPr lang="en-GB"/>
            </a:br>
            <a:r>
              <a:rPr lang="en-GB" sz="800"/>
              <a:t>(see </a:t>
            </a:r>
            <a:r>
              <a:rPr lang="en-GB" sz="800">
                <a:solidFill>
                  <a:srgbClr val="09CECE"/>
                </a:solidFill>
              </a:rPr>
              <a:t>https://hacksheffield.com/</a:t>
            </a:r>
            <a:r>
              <a:rPr lang="en-GB" sz="800"/>
              <a:t>)</a:t>
            </a:r>
            <a:endParaRPr sz="800"/>
          </a:p>
          <a:p>
            <a:pPr indent="0" lvl="0" marL="0" rtl="0" algn="l">
              <a:spcBef>
                <a:spcPts val="1600"/>
              </a:spcBef>
              <a:spcAft>
                <a:spcPts val="0"/>
              </a:spcAft>
              <a:buNone/>
            </a:pPr>
            <a:r>
              <a:rPr lang="en-GB"/>
              <a:t>9th November - All the Shells!</a:t>
            </a:r>
            <a:endParaRPr/>
          </a:p>
          <a:p>
            <a:pPr indent="0" lvl="0" marL="0" rtl="0" algn="l">
              <a:spcBef>
                <a:spcPts val="1600"/>
              </a:spcBef>
              <a:spcAft>
                <a:spcPts val="1600"/>
              </a:spcAft>
              <a:buNone/>
            </a:pPr>
            <a:r>
              <a:rPr lang="en-GB"/>
              <a:t>16th November - Enumeration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pic>
        <p:nvPicPr>
          <p:cNvPr id="142" name="Google Shape;142;p26"/>
          <p:cNvPicPr preferRelativeResize="0"/>
          <p:nvPr/>
        </p:nvPicPr>
        <p:blipFill>
          <a:blip r:embed="rId3">
            <a:alphaModFix/>
          </a:blip>
          <a:stretch>
            <a:fillRect/>
          </a:stretch>
        </p:blipFill>
        <p:spPr>
          <a:xfrm>
            <a:off x="2998650" y="1061775"/>
            <a:ext cx="3146700" cy="3146700"/>
          </a:xfrm>
          <a:prstGeom prst="rect">
            <a:avLst/>
          </a:prstGeom>
          <a:noFill/>
          <a:ln>
            <a:noFill/>
          </a:ln>
        </p:spPr>
      </p:pic>
      <p:sp>
        <p:nvSpPr>
          <p:cNvPr id="143" name="Google Shape;143;p26"/>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924500"/>
            <a:ext cx="8520600" cy="3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EB3C68"/>
                </a:solidFill>
              </a:rPr>
              <a:t>Save time</a:t>
            </a:r>
            <a:r>
              <a:rPr lang="en-GB"/>
              <a:t> in daily life!</a:t>
            </a:r>
            <a:endParaRPr/>
          </a:p>
          <a:p>
            <a:pPr indent="-317500" lvl="0" marL="457200" rtl="0" algn="l">
              <a:spcBef>
                <a:spcPts val="1600"/>
              </a:spcBef>
              <a:spcAft>
                <a:spcPts val="0"/>
              </a:spcAft>
              <a:buSzPts val="1400"/>
              <a:buChar char="●"/>
            </a:pPr>
            <a:r>
              <a:rPr lang="en-GB"/>
              <a:t>Speeds up repetitive, menial tasks</a:t>
            </a:r>
            <a:endParaRPr/>
          </a:p>
          <a:p>
            <a:pPr indent="-317500" lvl="0" marL="457200" rtl="0" algn="l">
              <a:spcBef>
                <a:spcPts val="0"/>
              </a:spcBef>
              <a:spcAft>
                <a:spcPts val="0"/>
              </a:spcAft>
              <a:buSzPts val="1400"/>
              <a:buChar char="●"/>
            </a:pPr>
            <a:r>
              <a:rPr lang="en-GB"/>
              <a:t>Reverse engineer something tricky so you don’t have to memorise the steps</a:t>
            </a:r>
            <a:endParaRPr/>
          </a:p>
          <a:p>
            <a:pPr indent="0" lvl="0" marL="0" rtl="0" algn="l">
              <a:spcBef>
                <a:spcPts val="1600"/>
              </a:spcBef>
              <a:spcAft>
                <a:spcPts val="0"/>
              </a:spcAft>
              <a:buNone/>
            </a:pPr>
            <a:r>
              <a:rPr lang="en-GB">
                <a:solidFill>
                  <a:srgbClr val="EB3C68"/>
                </a:solidFill>
              </a:rPr>
              <a:t>Understand </a:t>
            </a:r>
            <a:r>
              <a:rPr lang="en-GB"/>
              <a:t>the task at hand</a:t>
            </a:r>
            <a:endParaRPr/>
          </a:p>
          <a:p>
            <a:pPr indent="-317500" lvl="0" marL="457200" rtl="0" algn="l">
              <a:spcBef>
                <a:spcPts val="1600"/>
              </a:spcBef>
              <a:spcAft>
                <a:spcPts val="0"/>
              </a:spcAft>
              <a:buSzPts val="1400"/>
              <a:buChar char="●"/>
            </a:pPr>
            <a:r>
              <a:rPr lang="en-GB"/>
              <a:t>To build a tool to solve a problem, you have to understand that problem</a:t>
            </a:r>
            <a:endParaRPr/>
          </a:p>
          <a:p>
            <a:pPr indent="-317500" lvl="0" marL="457200" rtl="0" algn="l">
              <a:spcBef>
                <a:spcPts val="0"/>
              </a:spcBef>
              <a:spcAft>
                <a:spcPts val="0"/>
              </a:spcAft>
              <a:buSzPts val="1400"/>
              <a:buChar char="●"/>
            </a:pPr>
            <a:r>
              <a:rPr lang="en-GB"/>
              <a:t>Automation lets you explore the intricacies and low level parts of the problem</a:t>
            </a:r>
            <a:endParaRPr/>
          </a:p>
          <a:p>
            <a:pPr indent="-317500" lvl="0" marL="457200" rtl="0" algn="l">
              <a:spcBef>
                <a:spcPts val="0"/>
              </a:spcBef>
              <a:spcAft>
                <a:spcPts val="0"/>
              </a:spcAft>
              <a:buSzPts val="1400"/>
              <a:buChar char="●"/>
            </a:pPr>
            <a:r>
              <a:rPr lang="en-GB"/>
              <a:t>Gives you skills to apply it in future when you don’t have tools to hand</a:t>
            </a:r>
            <a:endParaRPr/>
          </a:p>
          <a:p>
            <a:pPr indent="0" lvl="0" marL="0" rtl="0" algn="l">
              <a:spcBef>
                <a:spcPts val="1600"/>
              </a:spcBef>
              <a:spcAft>
                <a:spcPts val="0"/>
              </a:spcAft>
              <a:buNone/>
            </a:pPr>
            <a:r>
              <a:rPr lang="en-GB">
                <a:solidFill>
                  <a:srgbClr val="EB3C68"/>
                </a:solidFill>
              </a:rPr>
              <a:t>Replicate + improve</a:t>
            </a:r>
            <a:r>
              <a:rPr lang="en-GB"/>
              <a:t> common libraries</a:t>
            </a:r>
            <a:endParaRPr/>
          </a:p>
          <a:p>
            <a:pPr indent="-317500" lvl="0" marL="457200" rtl="0" algn="l">
              <a:spcBef>
                <a:spcPts val="1600"/>
              </a:spcBef>
              <a:spcAft>
                <a:spcPts val="0"/>
              </a:spcAft>
              <a:buSzPts val="1400"/>
              <a:buChar char="●"/>
            </a:pPr>
            <a:r>
              <a:rPr lang="en-GB"/>
              <a:t>Not necessarily trying to build a better sqlmap - but understand how it works</a:t>
            </a:r>
            <a:endParaRPr/>
          </a:p>
          <a:p>
            <a:pPr indent="-317500" lvl="0" marL="457200" rtl="0" algn="l">
              <a:spcBef>
                <a:spcPts val="0"/>
              </a:spcBef>
              <a:spcAft>
                <a:spcPts val="0"/>
              </a:spcAft>
              <a:buSzPts val="1400"/>
              <a:buChar char="●"/>
            </a:pPr>
            <a:r>
              <a:rPr lang="en-GB"/>
              <a:t>In some cases, you CAN make minor improvements</a:t>
            </a:r>
            <a:endParaRPr/>
          </a:p>
          <a:p>
            <a:pPr indent="-317500" lvl="0" marL="457200" rtl="0" algn="l">
              <a:spcBef>
                <a:spcPts val="0"/>
              </a:spcBef>
              <a:spcAft>
                <a:spcPts val="0"/>
              </a:spcAft>
              <a:buSzPts val="1400"/>
              <a:buChar char="●"/>
            </a:pPr>
            <a:r>
              <a:rPr lang="en-GB"/>
              <a:t>Picking apart someone else’s code lets you see its weak points</a:t>
            </a:r>
            <a:endParaRPr/>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Automate?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Unix machines (and windows subsystems) you can:</a:t>
            </a:r>
            <a:endParaRPr/>
          </a:p>
          <a:p>
            <a:pPr indent="-317500" lvl="0" marL="457200" rtl="0" algn="l">
              <a:spcBef>
                <a:spcPts val="1600"/>
              </a:spcBef>
              <a:spcAft>
                <a:spcPts val="0"/>
              </a:spcAft>
              <a:buSzPts val="1400"/>
              <a:buChar char="●"/>
            </a:pPr>
            <a:r>
              <a:rPr lang="en-GB"/>
              <a:t>Setup aliases in ~/.bashrc to quickly execute common commands - for example:</a:t>
            </a:r>
            <a:endParaRPr/>
          </a:p>
          <a:p>
            <a:pPr indent="-317500" lvl="1" marL="914400" rtl="0" algn="l">
              <a:spcBef>
                <a:spcPts val="0"/>
              </a:spcBef>
              <a:spcAft>
                <a:spcPts val="0"/>
              </a:spcAft>
              <a:buSzPts val="1400"/>
              <a:buChar char="○"/>
            </a:pPr>
            <a:r>
              <a:rPr lang="en-GB"/>
              <a:t>alias gitgone=‘git add -A; git commit -m “Commit everything blindly”; git push --force origin master’</a:t>
            </a:r>
            <a:endParaRPr/>
          </a:p>
          <a:p>
            <a:pPr indent="-317500" lvl="1" marL="914400" rtl="0" algn="l">
              <a:spcBef>
                <a:spcPts val="0"/>
              </a:spcBef>
              <a:spcAft>
                <a:spcPts val="0"/>
              </a:spcAft>
              <a:buSzPts val="1400"/>
              <a:buChar char="○"/>
            </a:pPr>
            <a:r>
              <a:rPr lang="en-GB"/>
              <a:t>alias whoops=‘sudo </a:t>
            </a:r>
            <a:r>
              <a:rPr lang="en-GB"/>
              <a:t>$(history -p !!)</a:t>
            </a:r>
            <a:r>
              <a:rPr lang="en-GB"/>
              <a:t>’</a:t>
            </a:r>
            <a:endParaRPr/>
          </a:p>
          <a:p>
            <a:pPr indent="-317500" lvl="1" marL="914400" rtl="0" algn="l">
              <a:spcBef>
                <a:spcPts val="0"/>
              </a:spcBef>
              <a:spcAft>
                <a:spcPts val="0"/>
              </a:spcAft>
              <a:buSzPts val="1400"/>
              <a:buChar char="○"/>
            </a:pPr>
            <a:r>
              <a:rPr lang="en-GB"/>
              <a:t>Remember to source your bash file!</a:t>
            </a:r>
            <a:endParaRPr/>
          </a:p>
          <a:p>
            <a:pPr indent="-317500" lvl="0" marL="457200" rtl="0" algn="l">
              <a:spcBef>
                <a:spcPts val="0"/>
              </a:spcBef>
              <a:spcAft>
                <a:spcPts val="0"/>
              </a:spcAft>
              <a:buSzPts val="1400"/>
              <a:buChar char="●"/>
            </a:pPr>
            <a:r>
              <a:rPr lang="en-GB"/>
              <a:t>Write bash scripts</a:t>
            </a:r>
            <a:endParaRPr/>
          </a:p>
          <a:p>
            <a:pPr indent="-317500" lvl="1" marL="914400" rtl="0" algn="l">
              <a:spcBef>
                <a:spcPts val="0"/>
              </a:spcBef>
              <a:spcAft>
                <a:spcPts val="0"/>
              </a:spcAft>
              <a:buSzPts val="1400"/>
              <a:buChar char="○"/>
            </a:pPr>
            <a:r>
              <a:rPr lang="en-GB"/>
              <a:t>Bash scripts will execute the commands inside, in order</a:t>
            </a:r>
            <a:endParaRPr/>
          </a:p>
          <a:p>
            <a:pPr indent="-317500" lvl="1" marL="914400" rtl="0" algn="l">
              <a:spcBef>
                <a:spcPts val="0"/>
              </a:spcBef>
              <a:spcAft>
                <a:spcPts val="0"/>
              </a:spcAft>
              <a:buSzPts val="1400"/>
              <a:buChar char="○"/>
            </a:pPr>
            <a:r>
              <a:rPr lang="en-GB"/>
              <a:t>They have the .sh file extension</a:t>
            </a:r>
            <a:endParaRPr/>
          </a:p>
          <a:p>
            <a:pPr indent="-317500" lvl="1" marL="914400" rtl="0" algn="l">
              <a:spcBef>
                <a:spcPts val="0"/>
              </a:spcBef>
              <a:spcAft>
                <a:spcPts val="0"/>
              </a:spcAft>
              <a:buSzPts val="1400"/>
              <a:buChar char="○"/>
            </a:pPr>
            <a:r>
              <a:rPr lang="en-GB"/>
              <a:t>A plaintext file with the "#!/bin/bash" shebang will also be interpreted this way</a:t>
            </a:r>
            <a:endParaRPr/>
          </a:p>
          <a:p>
            <a:pPr indent="-317500" lvl="1" marL="914400" rtl="0" algn="l">
              <a:spcBef>
                <a:spcPts val="0"/>
              </a:spcBef>
              <a:spcAft>
                <a:spcPts val="0"/>
              </a:spcAft>
              <a:buSzPts val="1400"/>
              <a:buChar char="○"/>
            </a:pPr>
            <a:r>
              <a:rPr lang="en-GB"/>
              <a:t>Run it with ‘bash script.sh’ or ‘./script’ if using shebang</a:t>
            </a:r>
            <a:endParaRPr/>
          </a:p>
          <a:p>
            <a:pPr indent="-317500" lvl="1" marL="914400" rtl="0" algn="l">
              <a:spcBef>
                <a:spcPts val="0"/>
              </a:spcBef>
              <a:spcAft>
                <a:spcPts val="0"/>
              </a:spcAft>
              <a:buSzPts val="1400"/>
              <a:buChar char="○"/>
            </a:pPr>
            <a:r>
              <a:rPr lang="en-GB"/>
              <a:t>See </a:t>
            </a:r>
            <a:r>
              <a:rPr lang="en-GB" u="sng">
                <a:solidFill>
                  <a:schemeClr val="hlink"/>
                </a:solidFill>
                <a:hlinkClick r:id="rId3"/>
              </a:rPr>
              <a:t>https://www.linux.com/training-tutorials/writing-simple-bash-script/</a:t>
            </a:r>
            <a:endParaRPr/>
          </a:p>
          <a:p>
            <a:pPr indent="-317500" lvl="1" marL="914400" rtl="0" algn="l">
              <a:spcBef>
                <a:spcPts val="0"/>
              </a:spcBef>
              <a:spcAft>
                <a:spcPts val="0"/>
              </a:spcAft>
              <a:buSzPts val="1400"/>
              <a:buChar char="○"/>
            </a:pPr>
            <a:r>
              <a:rPr lang="en-GB"/>
              <a:t>If writing in Windows (e.g. WSL) you might need to run dos2unix to convert EOFs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1" name="Google Shape;81;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Basics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8520600" cy="3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Want your bash script to do something more interesting, like taking user input? Pass it an argument or a flag!</a:t>
            </a:r>
            <a:endParaRPr/>
          </a:p>
          <a:p>
            <a:pPr indent="0" lvl="0" marL="0" rtl="0" algn="l">
              <a:spcBef>
                <a:spcPts val="1600"/>
              </a:spcBef>
              <a:spcAft>
                <a:spcPts val="0"/>
              </a:spcAft>
              <a:buNone/>
            </a:pPr>
            <a:r>
              <a:rPr lang="en-GB"/>
              <a:t>In Unix, arguments are supplied after the call to the Unix command - it is the same when invoking a script. In the examples below, arguments are highlighted in </a:t>
            </a:r>
            <a:r>
              <a:rPr lang="en-GB">
                <a:solidFill>
                  <a:srgbClr val="EB3C68"/>
                </a:solidFill>
              </a:rPr>
              <a:t>pink </a:t>
            </a:r>
            <a:r>
              <a:rPr lang="en-GB">
                <a:solidFill>
                  <a:schemeClr val="lt2"/>
                </a:solidFill>
              </a:rPr>
              <a:t>and flags in </a:t>
            </a:r>
            <a:r>
              <a:rPr lang="en-GB">
                <a:solidFill>
                  <a:srgbClr val="09CECE"/>
                </a:solidFill>
              </a:rPr>
              <a:t>blue</a:t>
            </a:r>
            <a:endParaRPr>
              <a:solidFill>
                <a:srgbClr val="09CECE"/>
              </a:solidFill>
            </a:endParaRPr>
          </a:p>
          <a:p>
            <a:pPr indent="-317500" lvl="0" marL="457200" rtl="0" algn="l">
              <a:spcBef>
                <a:spcPts val="1600"/>
              </a:spcBef>
              <a:spcAft>
                <a:spcPts val="0"/>
              </a:spcAft>
              <a:buSzPts val="1400"/>
              <a:buChar char="●"/>
            </a:pPr>
            <a:r>
              <a:rPr lang="en-GB"/>
              <a:t>s</a:t>
            </a:r>
            <a:r>
              <a:rPr lang="en-GB"/>
              <a:t>sh </a:t>
            </a:r>
            <a:r>
              <a:rPr lang="en-GB">
                <a:solidFill>
                  <a:srgbClr val="09CECE"/>
                </a:solidFill>
              </a:rPr>
              <a:t>-i ./access.pem</a:t>
            </a:r>
            <a:r>
              <a:rPr lang="en-GB"/>
              <a:t> </a:t>
            </a:r>
            <a:r>
              <a:rPr lang="en-GB">
                <a:solidFill>
                  <a:srgbClr val="EB3C68"/>
                </a:solidFill>
              </a:rPr>
              <a:t>127.0.0.1</a:t>
            </a:r>
            <a:endParaRPr>
              <a:solidFill>
                <a:srgbClr val="EB3C68"/>
              </a:solidFill>
            </a:endParaRPr>
          </a:p>
          <a:p>
            <a:pPr indent="-317500" lvl="0" marL="457200" rtl="0" algn="l">
              <a:spcBef>
                <a:spcPts val="0"/>
              </a:spcBef>
              <a:spcAft>
                <a:spcPts val="0"/>
              </a:spcAft>
              <a:buSzPts val="1400"/>
              <a:buChar char="●"/>
            </a:pPr>
            <a:r>
              <a:rPr lang="en-GB"/>
              <a:t>n</a:t>
            </a:r>
            <a:r>
              <a:rPr lang="en-GB"/>
              <a:t>map </a:t>
            </a:r>
            <a:r>
              <a:rPr lang="en-GB">
                <a:solidFill>
                  <a:srgbClr val="EB3C68"/>
                </a:solidFill>
              </a:rPr>
              <a:t>127.0.0.1</a:t>
            </a:r>
            <a:r>
              <a:rPr lang="en-GB"/>
              <a:t> </a:t>
            </a:r>
            <a:r>
              <a:rPr lang="en-GB">
                <a:solidFill>
                  <a:srgbClr val="09CECE"/>
                </a:solidFill>
              </a:rPr>
              <a:t>-sC -sV</a:t>
            </a:r>
            <a:endParaRPr>
              <a:solidFill>
                <a:srgbClr val="09CECE"/>
              </a:solidFill>
            </a:endParaRPr>
          </a:p>
          <a:p>
            <a:pPr indent="0" lvl="0" marL="0" rtl="0" algn="l">
              <a:spcBef>
                <a:spcPts val="1600"/>
              </a:spcBef>
              <a:spcAft>
                <a:spcPts val="0"/>
              </a:spcAft>
              <a:buNone/>
            </a:pPr>
            <a:r>
              <a:rPr lang="en-GB"/>
              <a:t>Access them in your script by doing the following:</a:t>
            </a:r>
            <a:endParaRPr/>
          </a:p>
          <a:p>
            <a:pPr indent="-317500" lvl="0" marL="457200" rtl="0" algn="l">
              <a:spcBef>
                <a:spcPts val="1600"/>
              </a:spcBef>
              <a:spcAft>
                <a:spcPts val="0"/>
              </a:spcAft>
              <a:buSzPts val="1400"/>
              <a:buChar char="●"/>
            </a:pPr>
            <a:r>
              <a:rPr lang="en-GB"/>
              <a:t>‘$x’ for the xth </a:t>
            </a:r>
            <a:r>
              <a:rPr lang="en-GB">
                <a:solidFill>
                  <a:srgbClr val="EB3C68"/>
                </a:solidFill>
              </a:rPr>
              <a:t>argument</a:t>
            </a:r>
            <a:endParaRPr>
              <a:solidFill>
                <a:srgbClr val="EB3C68"/>
              </a:solidFill>
            </a:endParaRPr>
          </a:p>
          <a:p>
            <a:pPr indent="-317500" lvl="0" marL="457200" rtl="0" algn="l">
              <a:spcBef>
                <a:spcPts val="0"/>
              </a:spcBef>
              <a:spcAft>
                <a:spcPts val="0"/>
              </a:spcAft>
              <a:buSzPts val="1400"/>
              <a:buChar char="●"/>
            </a:pPr>
            <a:r>
              <a:rPr lang="en-GB"/>
              <a:t>Use ‘getopts’ and a case statement to get a </a:t>
            </a:r>
            <a:r>
              <a:rPr lang="en-GB">
                <a:solidFill>
                  <a:srgbClr val="09CECE"/>
                </a:solidFill>
              </a:rPr>
              <a:t>flag</a:t>
            </a:r>
            <a:endParaRPr>
              <a:solidFill>
                <a:srgbClr val="09CECE"/>
              </a:solidFill>
            </a:endParaRPr>
          </a:p>
          <a:p>
            <a:pPr indent="-317500" lvl="0" marL="457200" rtl="0" algn="l">
              <a:spcBef>
                <a:spcPts val="0"/>
              </a:spcBef>
              <a:spcAft>
                <a:spcPts val="0"/>
              </a:spcAft>
              <a:buSzPts val="1400"/>
              <a:buChar char="●"/>
            </a:pPr>
            <a:r>
              <a:rPr lang="en-GB"/>
              <a:t>If using both flags and positional arguments, use the ‘$@’ variable and ‘shift’ instead</a:t>
            </a:r>
            <a:endParaRPr/>
          </a:p>
          <a:p>
            <a:pPr indent="-317500" lvl="0" marL="457200" rtl="0" algn="l">
              <a:spcBef>
                <a:spcPts val="0"/>
              </a:spcBef>
              <a:spcAft>
                <a:spcPts val="0"/>
              </a:spcAft>
              <a:buSzPts val="1400"/>
              <a:buChar char="●"/>
            </a:pPr>
            <a:r>
              <a:rPr lang="en-GB"/>
              <a:t>More details: </a:t>
            </a:r>
            <a:r>
              <a:rPr lang="en-GB" u="sng">
                <a:solidFill>
                  <a:schemeClr val="hlink"/>
                </a:solidFill>
                <a:hlinkClick r:id="rId3"/>
              </a:rPr>
              <a:t>https://www.baeldung.com/linux/use-command-line-arguments-in-bash-script</a:t>
            </a:r>
            <a:br>
              <a:rPr lang="en-GB"/>
            </a:br>
            <a:r>
              <a:rPr lang="en-GB"/>
              <a:t>and </a:t>
            </a:r>
            <a:r>
              <a:rPr lang="en-GB" u="sng">
                <a:solidFill>
                  <a:schemeClr val="hlink"/>
                </a:solidFill>
                <a:hlinkClick r:id="rId4"/>
              </a:rPr>
              <a:t>https://pretzelhands.com/posts/command-line-flags</a:t>
            </a:r>
            <a:endParaRPr/>
          </a:p>
          <a:p>
            <a:pPr indent="0" lvl="0" marL="0" rtl="0" algn="l">
              <a:spcBef>
                <a:spcPts val="1600"/>
              </a:spcBef>
              <a:spcAft>
                <a:spcPts val="1600"/>
              </a:spcAft>
              <a:buNone/>
            </a:pPr>
            <a:r>
              <a:t/>
            </a:r>
            <a:endParaRPr/>
          </a:p>
        </p:txBody>
      </p:sp>
      <p:sp>
        <p:nvSpPr>
          <p:cNvPr id="87" name="Google Shape;87;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Passing Arguments to Bash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can do all sorts</a:t>
            </a:r>
            <a:endParaRPr/>
          </a:p>
          <a:p>
            <a:pPr indent="-317500" lvl="0" marL="457200" rtl="0" algn="l">
              <a:spcBef>
                <a:spcPts val="1600"/>
              </a:spcBef>
              <a:spcAft>
                <a:spcPts val="0"/>
              </a:spcAft>
              <a:buSzPts val="1400"/>
              <a:buChar char="●"/>
            </a:pPr>
            <a:r>
              <a:rPr lang="en-GB"/>
              <a:t>File manipulation with file, os, and filepath</a:t>
            </a:r>
            <a:endParaRPr/>
          </a:p>
          <a:p>
            <a:pPr indent="-317500" lvl="1" marL="914400" rtl="0" algn="l">
              <a:spcBef>
                <a:spcPts val="0"/>
              </a:spcBef>
              <a:spcAft>
                <a:spcPts val="0"/>
              </a:spcAft>
              <a:buSzPts val="1400"/>
              <a:buChar char="○"/>
            </a:pPr>
            <a:r>
              <a:rPr lang="en-GB"/>
              <a:t>f = open('/path/to/file.txt,'r')</a:t>
            </a:r>
            <a:endParaRPr/>
          </a:p>
          <a:p>
            <a:pPr indent="-317500" lvl="1" marL="914400" rtl="0" algn="l">
              <a:spcBef>
                <a:spcPts val="0"/>
              </a:spcBef>
              <a:spcAft>
                <a:spcPts val="0"/>
              </a:spcAft>
              <a:buSzPts val="1400"/>
              <a:buChar char="○"/>
            </a:pPr>
            <a:r>
              <a:rPr lang="en-GB"/>
              <a:t>f</a:t>
            </a:r>
            <a:r>
              <a:rPr lang="en-GB"/>
              <a:t>or item in os.scandir ...</a:t>
            </a:r>
            <a:endParaRPr/>
          </a:p>
          <a:p>
            <a:pPr indent="-317500" lvl="0" marL="457200" rtl="0" algn="l">
              <a:spcBef>
                <a:spcPts val="0"/>
              </a:spcBef>
              <a:spcAft>
                <a:spcPts val="0"/>
              </a:spcAft>
              <a:buSzPts val="1400"/>
              <a:buChar char="●"/>
            </a:pPr>
            <a:r>
              <a:rPr lang="en-GB"/>
              <a:t>Run Unix commands with the subprocess module</a:t>
            </a:r>
            <a:endParaRPr/>
          </a:p>
          <a:p>
            <a:pPr indent="-317500" lvl="1" marL="914400" rtl="0" algn="l">
              <a:spcBef>
                <a:spcPts val="0"/>
              </a:spcBef>
              <a:spcAft>
                <a:spcPts val="0"/>
              </a:spcAft>
              <a:buSzPts val="1400"/>
              <a:buChar char="○"/>
            </a:pPr>
            <a:r>
              <a:rPr lang="en-GB"/>
              <a:t>subprocess.check_call(['ssh','127.0.0.1'])</a:t>
            </a:r>
            <a:endParaRPr/>
          </a:p>
          <a:p>
            <a:pPr indent="-317500" lvl="0" marL="457200" rtl="0" algn="l">
              <a:spcBef>
                <a:spcPts val="0"/>
              </a:spcBef>
              <a:spcAft>
                <a:spcPts val="0"/>
              </a:spcAft>
              <a:buSzPts val="1400"/>
              <a:buChar char="●"/>
            </a:pPr>
            <a:r>
              <a:rPr lang="en-GB"/>
              <a:t>HTTP requests with the requests library - can use requests.</a:t>
            </a:r>
            <a:r>
              <a:rPr lang="en-GB">
                <a:solidFill>
                  <a:srgbClr val="09CECE"/>
                </a:solidFill>
              </a:rPr>
              <a:t>get</a:t>
            </a:r>
            <a:r>
              <a:rPr lang="en-GB"/>
              <a:t>, requests.</a:t>
            </a:r>
            <a:r>
              <a:rPr lang="en-GB">
                <a:solidFill>
                  <a:srgbClr val="09CECE"/>
                </a:solidFill>
              </a:rPr>
              <a:t>put</a:t>
            </a:r>
            <a:r>
              <a:rPr lang="en-GB"/>
              <a:t> etc for each HTTP verb, and add </a:t>
            </a:r>
            <a:r>
              <a:rPr lang="en-GB">
                <a:solidFill>
                  <a:srgbClr val="EB3C68"/>
                </a:solidFill>
              </a:rPr>
              <a:t>parameters </a:t>
            </a:r>
            <a:r>
              <a:rPr lang="en-GB"/>
              <a:t>- you can save the response for later</a:t>
            </a:r>
            <a:endParaRPr/>
          </a:p>
          <a:p>
            <a:pPr indent="-317500" lvl="1" marL="914400" rtl="0" algn="l">
              <a:spcBef>
                <a:spcPts val="0"/>
              </a:spcBef>
              <a:spcAft>
                <a:spcPts val="0"/>
              </a:spcAft>
              <a:buSzPts val="1400"/>
              <a:buChar char="○"/>
            </a:pPr>
            <a:r>
              <a:rPr lang="en-GB"/>
              <a:t>response = requests.</a:t>
            </a:r>
            <a:r>
              <a:rPr lang="en-GB">
                <a:solidFill>
                  <a:srgbClr val="09CECE"/>
                </a:solidFill>
              </a:rPr>
              <a:t>get</a:t>
            </a:r>
            <a:r>
              <a:rPr lang="en-GB"/>
              <a:t>(‘https://www.shefesh.com’)</a:t>
            </a:r>
            <a:endParaRPr/>
          </a:p>
          <a:p>
            <a:pPr indent="-317500" lvl="1" marL="914400" rtl="0" algn="l">
              <a:spcBef>
                <a:spcPts val="0"/>
              </a:spcBef>
              <a:spcAft>
                <a:spcPts val="0"/>
              </a:spcAft>
              <a:buSzPts val="1400"/>
              <a:buChar char="○"/>
            </a:pPr>
            <a:r>
              <a:rPr lang="en-GB"/>
              <a:t>requests.</a:t>
            </a:r>
            <a:r>
              <a:rPr lang="en-GB">
                <a:solidFill>
                  <a:srgbClr val="09CECE"/>
                </a:solidFill>
              </a:rPr>
              <a:t>post</a:t>
            </a:r>
            <a:r>
              <a:rPr lang="en-GB"/>
              <a:t>('https://httpbin.org/post', </a:t>
            </a:r>
            <a:r>
              <a:rPr lang="en-GB">
                <a:solidFill>
                  <a:srgbClr val="EB3C68"/>
                </a:solidFill>
              </a:rPr>
              <a:t>data={'key':'value'}</a:t>
            </a:r>
            <a:r>
              <a:rPr lang="en-GB"/>
              <a:t>)</a:t>
            </a:r>
            <a:endParaRPr/>
          </a:p>
          <a:p>
            <a:pPr indent="-317500" lvl="0" marL="457200" rtl="0" algn="l">
              <a:spcBef>
                <a:spcPts val="0"/>
              </a:spcBef>
              <a:spcAft>
                <a:spcPts val="0"/>
              </a:spcAft>
              <a:buSzPts val="1400"/>
              <a:buChar char="●"/>
            </a:pPr>
            <a:r>
              <a:rPr lang="en-GB"/>
              <a:t>API calls</a:t>
            </a:r>
            <a:endParaRPr/>
          </a:p>
          <a:p>
            <a:pPr indent="-317500" lvl="1" marL="914400" rtl="0" algn="l">
              <a:spcBef>
                <a:spcPts val="0"/>
              </a:spcBef>
              <a:spcAft>
                <a:spcPts val="0"/>
              </a:spcAft>
              <a:buSzPts val="1400"/>
              <a:buChar char="○"/>
            </a:pPr>
            <a:r>
              <a:rPr lang="en-GB"/>
              <a:t>Make requests directly to an API - include your API Key as a </a:t>
            </a:r>
            <a:r>
              <a:rPr lang="en-GB">
                <a:solidFill>
                  <a:srgbClr val="EB3C68"/>
                </a:solidFill>
              </a:rPr>
              <a:t>parameter </a:t>
            </a:r>
            <a:r>
              <a:rPr lang="en-GB"/>
              <a:t>if needed</a:t>
            </a:r>
            <a:endParaRPr/>
          </a:p>
          <a:p>
            <a:pPr indent="-317500" lvl="1" marL="914400" rtl="0" algn="l">
              <a:spcBef>
                <a:spcPts val="0"/>
              </a:spcBef>
              <a:spcAft>
                <a:spcPts val="0"/>
              </a:spcAft>
              <a:buSzPts val="1400"/>
              <a:buChar char="○"/>
            </a:pPr>
            <a:r>
              <a:rPr lang="en-GB"/>
              <a:t>response = requests.</a:t>
            </a:r>
            <a:r>
              <a:rPr lang="en-GB">
                <a:solidFill>
                  <a:srgbClr val="09CECE"/>
                </a:solidFill>
              </a:rPr>
              <a:t>get</a:t>
            </a:r>
            <a:r>
              <a:rPr lang="en-GB"/>
              <a:t>("http://api.openweathermap.org/data/2.5/forecast", </a:t>
            </a:r>
            <a:r>
              <a:rPr lang="en-GB">
                <a:solidFill>
                  <a:srgbClr val="EB3C68"/>
                </a:solidFill>
              </a:rPr>
              <a:t>params={'APPID':'API_KEY', 'q':'Seattle,US'}</a:t>
            </a:r>
            <a:r>
              <a:rPr lang="en-GB"/>
              <a:t>)</a:t>
            </a:r>
            <a:endParaRPr/>
          </a:p>
          <a:p>
            <a:pPr indent="-317500" lvl="0" marL="457200" rtl="0" algn="l">
              <a:spcBef>
                <a:spcPts val="0"/>
              </a:spcBef>
              <a:spcAft>
                <a:spcPts val="0"/>
              </a:spcAft>
              <a:buSzPts val="1400"/>
              <a:buChar char="●"/>
            </a:pPr>
            <a:r>
              <a:rPr lang="en-GB"/>
              <a:t>It can even take arguments! </a:t>
            </a:r>
            <a:r>
              <a:rPr lang="en-GB" sz="800"/>
              <a:t>(See </a:t>
            </a:r>
            <a:r>
              <a:rPr lang="en-GB" sz="800">
                <a:solidFill>
                  <a:srgbClr val="09CECE"/>
                </a:solidFill>
              </a:rPr>
              <a:t>https://www.tutorialspoint.com/python/python_command_line_arguments.htm</a:t>
            </a:r>
            <a:r>
              <a:rPr lang="en-GB" sz="800"/>
              <a:t>)</a:t>
            </a:r>
            <a:endParaRPr sz="800"/>
          </a:p>
        </p:txBody>
      </p:sp>
      <p:sp>
        <p:nvSpPr>
          <p:cNvPr id="93" name="Google Shape;93;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about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make a GET request, we usually get a large chunk of HTML as a response. We can use BeautifulSoup - the essential web scraping library - to search through this</a:t>
            </a:r>
            <a:endParaRPr/>
          </a:p>
          <a:p>
            <a:pPr indent="-317500" lvl="0" marL="457200" rtl="0" algn="l">
              <a:spcBef>
                <a:spcPts val="1600"/>
              </a:spcBef>
              <a:spcAft>
                <a:spcPts val="0"/>
              </a:spcAft>
              <a:buSzPts val="1400"/>
              <a:buChar char="●"/>
            </a:pPr>
            <a:r>
              <a:rPr lang="en-GB"/>
              <a:t>Parses a response object from a request</a:t>
            </a:r>
            <a:endParaRPr/>
          </a:p>
          <a:p>
            <a:pPr indent="-317500" lvl="0" marL="457200" rtl="0" algn="l">
              <a:spcBef>
                <a:spcPts val="0"/>
              </a:spcBef>
              <a:spcAft>
                <a:spcPts val="0"/>
              </a:spcAft>
              <a:buSzPts val="1400"/>
              <a:buChar char="●"/>
            </a:pPr>
            <a:r>
              <a:rPr lang="en-GB"/>
              <a:t>Allows searching and partitioning by HTML elements and IDs - elements referred to as </a:t>
            </a:r>
            <a:r>
              <a:rPr lang="en-GB">
                <a:solidFill>
                  <a:srgbClr val="09CECE"/>
                </a:solidFill>
              </a:rPr>
              <a:t>tags</a:t>
            </a:r>
            <a:endParaRPr>
              <a:solidFill>
                <a:srgbClr val="09CECE"/>
              </a:solidFill>
            </a:endParaRPr>
          </a:p>
          <a:p>
            <a:pPr indent="0" lvl="0" marL="0" rtl="0" algn="l">
              <a:spcBef>
                <a:spcPts val="1600"/>
              </a:spcBef>
              <a:spcAft>
                <a:spcPts val="0"/>
              </a:spcAft>
              <a:buNone/>
            </a:pPr>
            <a:r>
              <a:rPr lang="en-GB"/>
              <a:t>Key Methods</a:t>
            </a:r>
            <a:endParaRPr/>
          </a:p>
          <a:p>
            <a:pPr indent="-317500" lvl="0" marL="457200" rtl="0" algn="l">
              <a:spcBef>
                <a:spcPts val="1600"/>
              </a:spcBef>
              <a:spcAft>
                <a:spcPts val="0"/>
              </a:spcAft>
              <a:buSzPts val="1400"/>
              <a:buChar char="●"/>
            </a:pPr>
            <a:r>
              <a:rPr lang="en-GB">
                <a:solidFill>
                  <a:srgbClr val="09CECE"/>
                </a:solidFill>
              </a:rPr>
              <a:t>tag</a:t>
            </a:r>
            <a:r>
              <a:rPr lang="en-GB"/>
              <a:t>[‘</a:t>
            </a:r>
            <a:r>
              <a:rPr lang="en-GB">
                <a:solidFill>
                  <a:srgbClr val="EB3C68"/>
                </a:solidFill>
              </a:rPr>
              <a:t>id</a:t>
            </a:r>
            <a:r>
              <a:rPr lang="en-GB"/>
              <a:t>’], </a:t>
            </a:r>
            <a:r>
              <a:rPr lang="en-GB">
                <a:solidFill>
                  <a:srgbClr val="09CECE"/>
                </a:solidFill>
              </a:rPr>
              <a:t>tag</a:t>
            </a:r>
            <a:r>
              <a:rPr lang="en-GB"/>
              <a:t>.get_text(), find(id=‘</a:t>
            </a:r>
            <a:r>
              <a:rPr lang="en-GB">
                <a:solidFill>
                  <a:srgbClr val="EB3C68"/>
                </a:solidFill>
              </a:rPr>
              <a:t>id</a:t>
            </a:r>
            <a:r>
              <a:rPr lang="en-GB"/>
              <a:t>’), findAll(‘</a:t>
            </a:r>
            <a:r>
              <a:rPr lang="en-GB">
                <a:solidFill>
                  <a:srgbClr val="09CECE"/>
                </a:solidFill>
              </a:rPr>
              <a:t>tag</a:t>
            </a:r>
            <a:r>
              <a:rPr lang="en-GB"/>
              <a:t>’, {“</a:t>
            </a:r>
            <a:r>
              <a:rPr lang="en-GB">
                <a:solidFill>
                  <a:srgbClr val="EB3C68"/>
                </a:solidFill>
              </a:rPr>
              <a:t>key</a:t>
            </a:r>
            <a:r>
              <a:rPr lang="en-GB"/>
              <a:t>”: “value”}), </a:t>
            </a:r>
            <a:r>
              <a:rPr lang="en-GB">
                <a:solidFill>
                  <a:srgbClr val="09CECE"/>
                </a:solidFill>
              </a:rPr>
              <a:t>tag</a:t>
            </a:r>
            <a:r>
              <a:rPr lang="en-GB"/>
              <a:t>.parent, </a:t>
            </a:r>
            <a:r>
              <a:rPr lang="en-GB">
                <a:solidFill>
                  <a:srgbClr val="09CECE"/>
                </a:solidFill>
              </a:rPr>
              <a:t>tag</a:t>
            </a:r>
            <a:r>
              <a:rPr lang="en-GB"/>
              <a:t>.element</a:t>
            </a:r>
            <a:endParaRPr/>
          </a:p>
          <a:p>
            <a:pPr indent="0" lvl="0" marL="0" rtl="0" algn="l">
              <a:spcBef>
                <a:spcPts val="1600"/>
              </a:spcBef>
              <a:spcAft>
                <a:spcPts val="0"/>
              </a:spcAft>
              <a:buNone/>
            </a:pPr>
            <a:r>
              <a:rPr lang="en-GB"/>
              <a:t>Process</a:t>
            </a:r>
            <a:endParaRPr/>
          </a:p>
          <a:p>
            <a:pPr indent="-317500" lvl="0" marL="457200" rtl="0" algn="l">
              <a:spcBef>
                <a:spcPts val="1600"/>
              </a:spcBef>
              <a:spcAft>
                <a:spcPts val="0"/>
              </a:spcAft>
              <a:buSzPts val="1400"/>
              <a:buChar char="●"/>
            </a:pPr>
            <a:r>
              <a:rPr lang="en-GB"/>
              <a:t>What element of the page do we want? Have a look at the page structure in Developer Tools</a:t>
            </a:r>
            <a:endParaRPr/>
          </a:p>
          <a:p>
            <a:pPr indent="-317500" lvl="0" marL="457200" rtl="0" algn="l">
              <a:spcBef>
                <a:spcPts val="0"/>
              </a:spcBef>
              <a:spcAft>
                <a:spcPts val="0"/>
              </a:spcAft>
              <a:buSzPts val="1400"/>
              <a:buChar char="●"/>
            </a:pPr>
            <a:r>
              <a:rPr lang="en-GB"/>
              <a:t>Make a request and save the response</a:t>
            </a:r>
            <a:endParaRPr/>
          </a:p>
          <a:p>
            <a:pPr indent="-317500" lvl="0" marL="457200" rtl="0" algn="l">
              <a:spcBef>
                <a:spcPts val="0"/>
              </a:spcBef>
              <a:spcAft>
                <a:spcPts val="0"/>
              </a:spcAft>
              <a:buSzPts val="1400"/>
              <a:buChar char="●"/>
            </a:pPr>
            <a:r>
              <a:rPr lang="en-GB"/>
              <a:t>Use BeautifulSoup to find the elements you want!</a:t>
            </a:r>
            <a:endParaRPr/>
          </a:p>
          <a:p>
            <a:pPr indent="-317500" lvl="0" marL="457200" rtl="0" algn="l">
              <a:spcBef>
                <a:spcPts val="0"/>
              </a:spcBef>
              <a:spcAft>
                <a:spcPts val="0"/>
              </a:spcAft>
              <a:buSzPts val="1400"/>
              <a:buChar char="●"/>
            </a:pPr>
            <a:r>
              <a:rPr lang="en-GB"/>
              <a:t>Learn more here: </a:t>
            </a:r>
            <a:r>
              <a:rPr lang="en-GB" u="sng">
                <a:solidFill>
                  <a:schemeClr val="hlink"/>
                </a:solidFill>
                <a:hlinkClick r:id="rId3"/>
              </a:rPr>
              <a:t>https://www.crummy.com/software/BeautifulSoup/bs4/doc/</a:t>
            </a:r>
            <a:endParaRPr/>
          </a:p>
        </p:txBody>
      </p:sp>
      <p:sp>
        <p:nvSpPr>
          <p:cNvPr id="99" name="Google Shape;99;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Making Sense of Response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Scraping</a:t>
            </a:r>
            <a:endParaRPr/>
          </a:p>
          <a:p>
            <a:pPr indent="-317500" lvl="0" marL="457200" rtl="0" algn="l">
              <a:spcBef>
                <a:spcPts val="1600"/>
              </a:spcBef>
              <a:spcAft>
                <a:spcPts val="0"/>
              </a:spcAft>
              <a:buSzPts val="1400"/>
              <a:buChar char="●"/>
            </a:pPr>
            <a:r>
              <a:rPr lang="en-GB"/>
              <a:t>Let’s make a request to our site, using requests.get(“</a:t>
            </a:r>
            <a:r>
              <a:rPr lang="en-GB">
                <a:solidFill>
                  <a:srgbClr val="09CECE"/>
                </a:solidFill>
              </a:rPr>
              <a:t>https://www.shefesh.com</a:t>
            </a:r>
            <a:r>
              <a:rPr lang="en-GB"/>
              <a:t>”)</a:t>
            </a:r>
            <a:endParaRPr/>
          </a:p>
          <a:p>
            <a:pPr indent="-317500" lvl="0" marL="457200" rtl="0" algn="l">
              <a:spcBef>
                <a:spcPts val="0"/>
              </a:spcBef>
              <a:spcAft>
                <a:spcPts val="0"/>
              </a:spcAft>
              <a:buSzPts val="1400"/>
              <a:buChar char="●"/>
            </a:pPr>
            <a:r>
              <a:rPr lang="en-GB"/>
              <a:t>Now let’s pull out some useful stuff - we could look for </a:t>
            </a:r>
            <a:r>
              <a:rPr lang="en-GB">
                <a:solidFill>
                  <a:srgbClr val="EB3C68"/>
                </a:solidFill>
              </a:rPr>
              <a:t>&lt;h3&gt;</a:t>
            </a:r>
            <a:r>
              <a:rPr lang="en-GB"/>
              <a:t> elements, </a:t>
            </a:r>
            <a:r>
              <a:rPr lang="en-GB">
                <a:solidFill>
                  <a:srgbClr val="EB3C68"/>
                </a:solidFill>
              </a:rPr>
              <a:t>&lt;img&gt;</a:t>
            </a:r>
            <a:r>
              <a:rPr lang="en-GB"/>
              <a:t> sources or </a:t>
            </a:r>
            <a:r>
              <a:rPr lang="en-GB">
                <a:solidFill>
                  <a:srgbClr val="EB3C68"/>
                </a:solidFill>
              </a:rPr>
              <a:t>&lt;script&gt;</a:t>
            </a:r>
            <a:r>
              <a:rPr lang="en-GB"/>
              <a:t> tags - what function should we use to do this?</a:t>
            </a:r>
            <a:endParaRPr/>
          </a:p>
          <a:p>
            <a:pPr indent="-317500" lvl="0" marL="457200" rtl="0" algn="l">
              <a:spcBef>
                <a:spcPts val="0"/>
              </a:spcBef>
              <a:spcAft>
                <a:spcPts val="0"/>
              </a:spcAft>
              <a:buSzPts val="1400"/>
              <a:buChar char="●"/>
            </a:pPr>
            <a:r>
              <a:rPr lang="en-GB"/>
              <a:t>Anything you want to see? What else might be useful?</a:t>
            </a:r>
            <a:endParaRPr/>
          </a:p>
          <a:p>
            <a:pPr indent="0" lvl="0" marL="0" rtl="0" algn="l">
              <a:spcBef>
                <a:spcPts val="1600"/>
              </a:spcBef>
              <a:spcAft>
                <a:spcPts val="0"/>
              </a:spcAft>
              <a:buNone/>
            </a:pPr>
            <a:r>
              <a:rPr lang="en-GB"/>
              <a:t>Paginated Scraping</a:t>
            </a:r>
            <a:endParaRPr/>
          </a:p>
          <a:p>
            <a:pPr indent="-317500" lvl="0" marL="457200" rtl="0" algn="l">
              <a:spcBef>
                <a:spcPts val="1600"/>
              </a:spcBef>
              <a:spcAft>
                <a:spcPts val="0"/>
              </a:spcAft>
              <a:buSzPts val="1400"/>
              <a:buChar char="●"/>
            </a:pPr>
            <a:r>
              <a:rPr lang="en-GB"/>
              <a:t>Find a URL that includes a page number as a parameter, and set up a loop</a:t>
            </a:r>
            <a:endParaRPr/>
          </a:p>
          <a:p>
            <a:pPr indent="-317500" lvl="0" marL="457200" rtl="0" algn="l">
              <a:spcBef>
                <a:spcPts val="0"/>
              </a:spcBef>
              <a:spcAft>
                <a:spcPts val="0"/>
              </a:spcAft>
              <a:buSzPts val="1400"/>
              <a:buChar char="●"/>
            </a:pPr>
            <a:r>
              <a:rPr lang="en-GB"/>
              <a:t>Or find all the link hrefs you want to explore on the page, and make subsequent requests (this is what a web spider does)</a:t>
            </a:r>
            <a:endParaRPr/>
          </a:p>
          <a:p>
            <a:pPr indent="-317500" lvl="0" marL="457200" rtl="0" algn="l">
              <a:spcBef>
                <a:spcPts val="0"/>
              </a:spcBef>
              <a:spcAft>
                <a:spcPts val="0"/>
              </a:spcAft>
              <a:buSzPts val="1400"/>
              <a:buChar char="●"/>
            </a:pPr>
            <a:r>
              <a:rPr lang="en-GB"/>
              <a:t>Try this out at </a:t>
            </a:r>
            <a:r>
              <a:rPr lang="en-GB" u="sng">
                <a:solidFill>
                  <a:schemeClr val="accent5"/>
                </a:solidFill>
                <a:hlinkClick r:id="rId3">
                  <a:extLst>
                    <a:ext uri="{A12FA001-AC4F-418D-AE19-62706E023703}">
                      <ahyp:hlinkClr val="tx"/>
                    </a:ext>
                  </a:extLst>
                </a:hlinkClick>
              </a:rPr>
              <a:t>https://scrapingclub.com/</a:t>
            </a:r>
            <a:endParaRPr/>
          </a:p>
        </p:txBody>
      </p:sp>
      <p:sp>
        <p:nvSpPr>
          <p:cNvPr id="105" name="Google Shape;105;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 Beautiful Soup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