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Roboto Mon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fntdata"/><Relationship Id="rId11" Type="http://schemas.openxmlformats.org/officeDocument/2006/relationships/slide" Target="slides/slide6.xml"/><Relationship Id="rId22" Type="http://schemas.openxmlformats.org/officeDocument/2006/relationships/font" Target="fonts/RobotoMono-boldItalic.fntdata"/><Relationship Id="rId10" Type="http://schemas.openxmlformats.org/officeDocument/2006/relationships/slide" Target="slides/slide5.xml"/><Relationship Id="rId21" Type="http://schemas.openxmlformats.org/officeDocument/2006/relationships/font" Target="fonts/RobotoMon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RobotoMono-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8c8c92569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c8c92569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8df67c48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8df67c48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df67c48a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df67c48a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8c8c92569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c8c92569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7a47c7f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7a47c7f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7a47d53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7a47d53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7a47c7fc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7a47c7fc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7a47c7fc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7a47c7fc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bece4b7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bece4b7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p:nvPr/>
        </p:nvSpPr>
        <p:spPr>
          <a:xfrm>
            <a:off x="0" y="283412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Mono"/>
              <a:ea typeface="Roboto Mono"/>
              <a:cs typeface="Roboto Mono"/>
              <a:sym typeface="Roboto Mono"/>
            </a:endParaRPr>
          </a:p>
        </p:txBody>
      </p:sp>
      <p:sp>
        <p:nvSpPr>
          <p:cNvPr id="16" name="Google Shape;16;p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Roboto"/>
              <a:buChar char="●"/>
              <a:defRPr>
                <a:latin typeface="Roboto"/>
                <a:ea typeface="Roboto"/>
                <a:cs typeface="Roboto"/>
                <a:sym typeface="Roboto"/>
              </a:defRPr>
            </a:lvl1pPr>
            <a:lvl2pPr indent="-317500" lvl="1" marL="914400">
              <a:spcBef>
                <a:spcPts val="1600"/>
              </a:spcBef>
              <a:spcAft>
                <a:spcPts val="0"/>
              </a:spcAft>
              <a:buSzPts val="1400"/>
              <a:buFont typeface="Roboto"/>
              <a:buChar char="○"/>
              <a:defRPr>
                <a:latin typeface="Roboto"/>
                <a:ea typeface="Roboto"/>
                <a:cs typeface="Roboto"/>
                <a:sym typeface="Roboto"/>
              </a:defRPr>
            </a:lvl2pPr>
            <a:lvl3pPr indent="-317500" lvl="2" marL="1371600">
              <a:spcBef>
                <a:spcPts val="1600"/>
              </a:spcBef>
              <a:spcAft>
                <a:spcPts val="0"/>
              </a:spcAft>
              <a:buSzPts val="1400"/>
              <a:buFont typeface="Roboto"/>
              <a:buChar char="■"/>
              <a:defRPr>
                <a:latin typeface="Roboto"/>
                <a:ea typeface="Roboto"/>
                <a:cs typeface="Roboto"/>
                <a:sym typeface="Roboto"/>
              </a:defRPr>
            </a:lvl3pPr>
            <a:lvl4pPr indent="-317500" lvl="3" marL="1828800">
              <a:spcBef>
                <a:spcPts val="1600"/>
              </a:spcBef>
              <a:spcAft>
                <a:spcPts val="0"/>
              </a:spcAft>
              <a:buSzPts val="1400"/>
              <a:buFont typeface="Roboto"/>
              <a:buChar char="●"/>
              <a:defRPr>
                <a:latin typeface="Roboto"/>
                <a:ea typeface="Roboto"/>
                <a:cs typeface="Roboto"/>
                <a:sym typeface="Roboto"/>
              </a:defRPr>
            </a:lvl4pPr>
            <a:lvl5pPr indent="-317500" lvl="4" marL="2286000">
              <a:spcBef>
                <a:spcPts val="1600"/>
              </a:spcBef>
              <a:spcAft>
                <a:spcPts val="0"/>
              </a:spcAft>
              <a:buSzPts val="1400"/>
              <a:buFont typeface="Roboto"/>
              <a:buChar char="○"/>
              <a:defRPr>
                <a:latin typeface="Roboto"/>
                <a:ea typeface="Roboto"/>
                <a:cs typeface="Roboto"/>
                <a:sym typeface="Roboto"/>
              </a:defRPr>
            </a:lvl5pPr>
            <a:lvl6pPr indent="-317500" lvl="5" marL="2743200">
              <a:spcBef>
                <a:spcPts val="1600"/>
              </a:spcBef>
              <a:spcAft>
                <a:spcPts val="0"/>
              </a:spcAft>
              <a:buSzPts val="1400"/>
              <a:buFont typeface="Roboto"/>
              <a:buChar char="■"/>
              <a:defRPr>
                <a:latin typeface="Roboto"/>
                <a:ea typeface="Roboto"/>
                <a:cs typeface="Roboto"/>
                <a:sym typeface="Roboto"/>
              </a:defRPr>
            </a:lvl6pPr>
            <a:lvl7pPr indent="-317500" lvl="6" marL="3200400">
              <a:spcBef>
                <a:spcPts val="1600"/>
              </a:spcBef>
              <a:spcAft>
                <a:spcPts val="0"/>
              </a:spcAft>
              <a:buSzPts val="1400"/>
              <a:buFont typeface="Roboto"/>
              <a:buChar char="●"/>
              <a:defRPr>
                <a:latin typeface="Roboto"/>
                <a:ea typeface="Roboto"/>
                <a:cs typeface="Roboto"/>
                <a:sym typeface="Roboto"/>
              </a:defRPr>
            </a:lvl7pPr>
            <a:lvl8pPr indent="-317500" lvl="7" marL="3657600">
              <a:spcBef>
                <a:spcPts val="1600"/>
              </a:spcBef>
              <a:spcAft>
                <a:spcPts val="0"/>
              </a:spcAft>
              <a:buSzPts val="1400"/>
              <a:buFont typeface="Roboto"/>
              <a:buChar char="○"/>
              <a:defRPr>
                <a:latin typeface="Roboto"/>
                <a:ea typeface="Roboto"/>
                <a:cs typeface="Roboto"/>
                <a:sym typeface="Roboto"/>
              </a:defRPr>
            </a:lvl8pPr>
            <a:lvl9pPr indent="-317500" lvl="8" marL="4114800">
              <a:spcBef>
                <a:spcPts val="1600"/>
              </a:spcBef>
              <a:spcAft>
                <a:spcPts val="1600"/>
              </a:spcAft>
              <a:buSzPts val="1400"/>
              <a:buFont typeface="Roboto"/>
              <a:buChar char="■"/>
              <a:defRPr>
                <a:latin typeface="Roboto"/>
                <a:ea typeface="Roboto"/>
                <a:cs typeface="Roboto"/>
                <a:sym typeface="Roboto"/>
              </a:defRPr>
            </a:lvl9pPr>
          </a:lstStyle>
          <a:p/>
        </p:txBody>
      </p:sp>
      <p:sp>
        <p:nvSpPr>
          <p:cNvPr id="17" name="Google Shape;17;p3"/>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4"/>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6"/>
          <p:cNvSpPr txBox="1"/>
          <p:nvPr>
            <p:ph idx="1" type="body"/>
          </p:nvPr>
        </p:nvSpPr>
        <p:spPr>
          <a:xfrm>
            <a:off x="298450" y="11510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6"/>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7"/>
          <p:cNvSpPr/>
          <p:nvPr/>
        </p:nvSpPr>
        <p:spPr>
          <a:xfrm>
            <a:off x="0" y="0"/>
            <a:ext cx="9144000" cy="35766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txBox="1"/>
          <p:nvPr>
            <p:ph type="title"/>
          </p:nvPr>
        </p:nvSpPr>
        <p:spPr>
          <a:xfrm>
            <a:off x="490250" y="450150"/>
            <a:ext cx="6367800" cy="30960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7"/>
          <p:cNvSpPr/>
          <p:nvPr/>
        </p:nvSpPr>
        <p:spPr>
          <a:xfrm>
            <a:off x="-26525" y="357647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8"/>
          <p:cNvSpPr/>
          <p:nvPr/>
        </p:nvSpPr>
        <p:spPr>
          <a:xfrm>
            <a:off x="4572000" y="0"/>
            <a:ext cx="4572000" cy="5143500"/>
          </a:xfrm>
          <a:prstGeom prst="rect">
            <a:avLst/>
          </a:prstGeom>
          <a:solidFill>
            <a:srgbClr val="3335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3354B"/>
              </a:solidFill>
            </a:endParaRPr>
          </a:p>
        </p:txBody>
      </p:sp>
      <p:sp>
        <p:nvSpPr>
          <p:cNvPr id="40" name="Google Shape;40;p8"/>
          <p:cNvSpPr/>
          <p:nvPr/>
        </p:nvSpPr>
        <p:spPr>
          <a:xfrm>
            <a:off x="0" y="0"/>
            <a:ext cx="4572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265500" y="238625"/>
            <a:ext cx="4115700" cy="2476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8"/>
          <p:cNvSpPr/>
          <p:nvPr/>
        </p:nvSpPr>
        <p:spPr>
          <a:xfrm>
            <a:off x="0" y="2834125"/>
            <a:ext cx="4572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2000700" y="2559600"/>
            <a:ext cx="5143500" cy="243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0"/>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33354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63250" y="95600"/>
            <a:ext cx="7417500" cy="576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09CECE"/>
              </a:buClr>
              <a:buSzPts val="2800"/>
              <a:buFont typeface="Roboto Mono"/>
              <a:buNone/>
              <a:defRPr b="1" sz="2800">
                <a:solidFill>
                  <a:srgbClr val="09CECE"/>
                </a:solidFill>
                <a:latin typeface="Roboto Mono"/>
                <a:ea typeface="Roboto Mono"/>
                <a:cs typeface="Roboto Mono"/>
                <a:sym typeface="Roboto Mon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indent="-317500" lvl="1" marL="9144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indent="-317500" lvl="3" marL="18288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indent="-317500" lvl="4" marL="22860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indent="-317500" lvl="5" marL="27432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indent="-317500" lvl="6" marL="32004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indent="-317500" lvl="7" marL="36576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indent="-317500" lvl="8" marL="4114800">
              <a:lnSpc>
                <a:spcPct val="115000"/>
              </a:lnSpc>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p:txBody>
      </p:sp>
      <p:pic>
        <p:nvPicPr>
          <p:cNvPr id="8" name="Google Shape;8;p1"/>
          <p:cNvPicPr preferRelativeResize="0"/>
          <p:nvPr/>
        </p:nvPicPr>
        <p:blipFill>
          <a:blip r:embed="rId1">
            <a:alphaModFix/>
          </a:blip>
          <a:stretch>
            <a:fillRect/>
          </a:stretch>
        </p:blipFill>
        <p:spPr>
          <a:xfrm>
            <a:off x="7968174" y="4326475"/>
            <a:ext cx="1175825" cy="817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aws.amazon.com/security/penetration-test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iscord.gg/fKv7a9t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600"/>
              <a:t>Ethical Student Hackers</a:t>
            </a:r>
            <a:endParaRPr sz="4600"/>
          </a:p>
        </p:txBody>
      </p:sp>
      <p:sp>
        <p:nvSpPr>
          <p:cNvPr id="57" name="Google Shape;57;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BakeryTF</a:t>
            </a:r>
            <a:endParaRPr/>
          </a:p>
        </p:txBody>
      </p:sp>
      <p:pic>
        <p:nvPicPr>
          <p:cNvPr id="58" name="Google Shape;58;p12"/>
          <p:cNvPicPr preferRelativeResize="0"/>
          <p:nvPr/>
        </p:nvPicPr>
        <p:blipFill>
          <a:blip r:embed="rId3">
            <a:alphaModFix/>
          </a:blip>
          <a:stretch>
            <a:fillRect/>
          </a:stretch>
        </p:blipFill>
        <p:spPr>
          <a:xfrm>
            <a:off x="3747801" y="3307325"/>
            <a:ext cx="1648401" cy="17649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The skills taught in these sessions allow identification and exploitation of security vulnerabilities in systems. We strive to give you a place to practice legally, and can point you to other places to practice. These skills should not be used on systems where you do not have explicit permission from the owner of the system. It is </a:t>
            </a:r>
            <a:r>
              <a:rPr lang="en-GB" u="sng">
                <a:solidFill>
                  <a:srgbClr val="EB3C68"/>
                </a:solidFill>
              </a:rPr>
              <a:t>VERY</a:t>
            </a:r>
            <a:r>
              <a:rPr lang="en-GB"/>
              <a:t> easy to end up in breach of relevant laws, and we can accept no responsibility for anything you do with the skills learnt here. </a:t>
            </a:r>
            <a:br>
              <a:rPr lang="en-GB"/>
            </a:br>
            <a:endParaRPr/>
          </a:p>
          <a:p>
            <a:pPr indent="-317500" lvl="0" marL="457200" rtl="0" algn="l">
              <a:spcBef>
                <a:spcPts val="0"/>
              </a:spcBef>
              <a:spcAft>
                <a:spcPts val="0"/>
              </a:spcAft>
              <a:buSzPts val="1400"/>
              <a:buChar char="●"/>
            </a:pPr>
            <a:r>
              <a:rPr lang="en-GB"/>
              <a:t>If we have reason to believe that you are utilising these skills against systems where you are not authorised you will be banned from our events, and if necessary the relevant authorities will be alerted. </a:t>
            </a:r>
            <a:br>
              <a:rPr lang="en-GB"/>
            </a:br>
            <a:endParaRPr/>
          </a:p>
          <a:p>
            <a:pPr indent="-317500" lvl="0" marL="457200" rtl="0" algn="l">
              <a:spcBef>
                <a:spcPts val="0"/>
              </a:spcBef>
              <a:spcAft>
                <a:spcPts val="0"/>
              </a:spcAft>
              <a:buSzPts val="1400"/>
              <a:buChar char="●"/>
            </a:pPr>
            <a:r>
              <a:rPr lang="en-GB"/>
              <a:t>Remember, if you have any doubts as to if something is legal or authorised, just don't do it until you are able to confirm you are allowed to.</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64" name="Google Shape;64;p1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Legal Bit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Before proceeding past this point you must read and agree to our Code of Conduct - this is a requirement from the University for us to operate as a society. </a:t>
            </a:r>
            <a:br>
              <a:rPr lang="en-GB"/>
            </a:br>
            <a:endParaRPr/>
          </a:p>
          <a:p>
            <a:pPr indent="-317500" lvl="0" marL="457200" rtl="0" algn="l">
              <a:spcBef>
                <a:spcPts val="0"/>
              </a:spcBef>
              <a:spcAft>
                <a:spcPts val="0"/>
              </a:spcAft>
              <a:buSzPts val="1400"/>
              <a:buChar char="●"/>
            </a:pPr>
            <a:r>
              <a:rPr lang="en-GB"/>
              <a:t>If you have any doubts or need anything clarified, please ask a member of the committee.</a:t>
            </a:r>
            <a:br>
              <a:rPr lang="en-GB"/>
            </a:br>
            <a:endParaRPr/>
          </a:p>
          <a:p>
            <a:pPr indent="-317500" lvl="0" marL="457200" rtl="0" algn="l">
              <a:spcBef>
                <a:spcPts val="0"/>
              </a:spcBef>
              <a:spcAft>
                <a:spcPts val="0"/>
              </a:spcAft>
              <a:buSzPts val="1400"/>
              <a:buChar char="●"/>
            </a:pPr>
            <a:r>
              <a:rPr lang="en-GB"/>
              <a:t>Breaching the Code of Conduct = immediate ejection and further consequences.</a:t>
            </a:r>
            <a:br>
              <a:rPr lang="en-GB"/>
            </a:br>
            <a:endParaRPr/>
          </a:p>
          <a:p>
            <a:pPr indent="-317500" lvl="0" marL="457200" rtl="0" algn="l">
              <a:spcBef>
                <a:spcPts val="0"/>
              </a:spcBef>
              <a:spcAft>
                <a:spcPts val="0"/>
              </a:spcAft>
              <a:buSzPts val="1400"/>
              <a:buChar char="●"/>
            </a:pPr>
            <a:r>
              <a:rPr lang="en-GB"/>
              <a:t>Code of Conduct can be found at </a:t>
            </a:r>
            <a:r>
              <a:rPr lang="en-GB">
                <a:solidFill>
                  <a:srgbClr val="EB3C68"/>
                </a:solidFill>
              </a:rPr>
              <a:t>https://shefesh.com/downloads/SESH%20Code%20of%20Conduct.pdf</a:t>
            </a:r>
            <a:endParaRPr/>
          </a:p>
          <a:p>
            <a:pPr indent="0" lvl="0" marL="0" rtl="0" algn="l">
              <a:spcBef>
                <a:spcPts val="1600"/>
              </a:spcBef>
              <a:spcAft>
                <a:spcPts val="1600"/>
              </a:spcAft>
              <a:buNone/>
            </a:pPr>
            <a:r>
              <a:t/>
            </a:r>
            <a:endParaRPr/>
          </a:p>
        </p:txBody>
      </p:sp>
      <p:sp>
        <p:nvSpPr>
          <p:cNvPr id="70" name="Google Shape;70;p1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Code of Conduct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 is a CTF?</a:t>
            </a:r>
            <a:endParaRPr b="1">
              <a:latin typeface="Roboto Mono"/>
              <a:ea typeface="Roboto Mono"/>
              <a:cs typeface="Roboto Mono"/>
              <a:sym typeface="Roboto Mono"/>
            </a:endParaRPr>
          </a:p>
        </p:txBody>
      </p:sp>
      <p:sp>
        <p:nvSpPr>
          <p:cNvPr id="76" name="Google Shape;76;p15"/>
          <p:cNvSpPr txBox="1"/>
          <p:nvPr>
            <p:ph idx="1" type="body"/>
          </p:nvPr>
        </p:nvSpPr>
        <p:spPr>
          <a:xfrm>
            <a:off x="311700" y="1152475"/>
            <a:ext cx="8520600" cy="364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series of hacking challenges</a:t>
            </a:r>
            <a:endParaRPr/>
          </a:p>
          <a:p>
            <a:pPr indent="-317500" lvl="0" marL="457200" rtl="0" algn="l">
              <a:spcBef>
                <a:spcPts val="1600"/>
              </a:spcBef>
              <a:spcAft>
                <a:spcPts val="0"/>
              </a:spcAft>
              <a:buSzPts val="1400"/>
              <a:buChar char="-"/>
            </a:pPr>
            <a:r>
              <a:rPr lang="en-GB"/>
              <a:t>We have challenges aimed at beginners all the way up to experienced CTF players</a:t>
            </a:r>
            <a:endParaRPr/>
          </a:p>
          <a:p>
            <a:pPr indent="-317500" lvl="0" marL="457200" rtl="0" algn="l">
              <a:spcBef>
                <a:spcPts val="0"/>
              </a:spcBef>
              <a:spcAft>
                <a:spcPts val="0"/>
              </a:spcAft>
              <a:buSzPts val="1400"/>
              <a:buChar char="-"/>
            </a:pPr>
            <a:r>
              <a:rPr lang="en-GB"/>
              <a:t>We also have some programming/scripting focused challenges, so you don’t need to know everything about cyber</a:t>
            </a:r>
            <a:endParaRPr/>
          </a:p>
          <a:p>
            <a:pPr indent="-317500" lvl="0" marL="457200" rtl="0" algn="l">
              <a:spcBef>
                <a:spcPts val="0"/>
              </a:spcBef>
              <a:spcAft>
                <a:spcPts val="0"/>
              </a:spcAft>
              <a:buSzPts val="1400"/>
              <a:buChar char="-"/>
            </a:pPr>
            <a:r>
              <a:rPr lang="en-GB"/>
              <a:t>The challenge will tell you what URL to visit, or give you any files you need</a:t>
            </a:r>
            <a:endParaRPr/>
          </a:p>
          <a:p>
            <a:pPr indent="-317500" lvl="0" marL="457200" rtl="0" algn="l">
              <a:spcBef>
                <a:spcPts val="0"/>
              </a:spcBef>
              <a:spcAft>
                <a:spcPts val="0"/>
              </a:spcAft>
              <a:buSzPts val="1400"/>
              <a:buChar char="-"/>
            </a:pPr>
            <a:r>
              <a:rPr lang="en-GB"/>
              <a:t>Flags are in the format </a:t>
            </a:r>
            <a:r>
              <a:rPr lang="en-GB">
                <a:solidFill>
                  <a:srgbClr val="00FFFF"/>
                </a:solidFill>
              </a:rPr>
              <a:t>sesh{This_Is_The_Flag}</a:t>
            </a:r>
            <a:endParaRPr/>
          </a:p>
          <a:p>
            <a:pPr indent="0" lvl="0" marL="0" rtl="0" algn="l">
              <a:spcBef>
                <a:spcPts val="1600"/>
              </a:spcBef>
              <a:spcAft>
                <a:spcPts val="0"/>
              </a:spcAft>
              <a:buNone/>
            </a:pPr>
            <a:r>
              <a:rPr lang="en-GB"/>
              <a:t>Several categories, including:</a:t>
            </a:r>
            <a:endParaRPr/>
          </a:p>
          <a:p>
            <a:pPr indent="-317500" lvl="0" marL="457200" rtl="0" algn="l">
              <a:spcBef>
                <a:spcPts val="1600"/>
              </a:spcBef>
              <a:spcAft>
                <a:spcPts val="0"/>
              </a:spcAft>
              <a:buSzPts val="1400"/>
              <a:buChar char="-"/>
            </a:pPr>
            <a:r>
              <a:rPr lang="en-GB"/>
              <a:t>Web Hacking</a:t>
            </a:r>
            <a:endParaRPr/>
          </a:p>
          <a:p>
            <a:pPr indent="-317500" lvl="0" marL="457200" rtl="0" algn="l">
              <a:spcBef>
                <a:spcPts val="0"/>
              </a:spcBef>
              <a:spcAft>
                <a:spcPts val="0"/>
              </a:spcAft>
              <a:buSzPts val="1400"/>
              <a:buChar char="-"/>
            </a:pPr>
            <a:r>
              <a:rPr lang="en-GB"/>
              <a:t>Cryptography</a:t>
            </a:r>
            <a:endParaRPr/>
          </a:p>
          <a:p>
            <a:pPr indent="-317500" lvl="0" marL="457200" rtl="0" algn="l">
              <a:spcBef>
                <a:spcPts val="0"/>
              </a:spcBef>
              <a:spcAft>
                <a:spcPts val="0"/>
              </a:spcAft>
              <a:buSzPts val="1400"/>
              <a:buChar char="-"/>
            </a:pPr>
            <a:r>
              <a:rPr lang="en-GB"/>
              <a:t>Steganography</a:t>
            </a:r>
            <a:endParaRPr/>
          </a:p>
          <a:p>
            <a:pPr indent="0" lvl="0" marL="0" rtl="0" algn="l">
              <a:spcBef>
                <a:spcPts val="1600"/>
              </a:spcBef>
              <a:spcAft>
                <a:spcPts val="1600"/>
              </a:spcAft>
              <a:buNone/>
            </a:pPr>
            <a:r>
              <a:rPr lang="en-GB"/>
              <a:t>We will be releasing some more challenges as the weekend goes on to keep you on your toes, so don’t worry if you run out of things to solve!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main prize!</a:t>
            </a:r>
            <a:endParaRPr/>
          </a:p>
          <a:p>
            <a:pPr indent="0" lvl="0" marL="0" rtl="0" algn="l">
              <a:spcBef>
                <a:spcPts val="1600"/>
              </a:spcBef>
              <a:spcAft>
                <a:spcPts val="0"/>
              </a:spcAft>
              <a:buNone/>
            </a:pPr>
            <a:r>
              <a:rPr lang="en-GB"/>
              <a:t>We have a </a:t>
            </a:r>
            <a:r>
              <a:rPr lang="en-GB">
                <a:solidFill>
                  <a:srgbClr val="EB3C68"/>
                </a:solidFill>
              </a:rPr>
              <a:t>Raspberry Pi 4 Model B 4GB </a:t>
            </a:r>
            <a:r>
              <a:rPr lang="en-GB"/>
              <a:t>up for grabs!</a:t>
            </a:r>
            <a:endParaRPr/>
          </a:p>
          <a:p>
            <a:pPr indent="0" lvl="0" marL="0" rtl="0" algn="l">
              <a:spcBef>
                <a:spcPts val="1600"/>
              </a:spcBef>
              <a:spcAft>
                <a:spcPts val="0"/>
              </a:spcAft>
              <a:buNone/>
            </a:pPr>
            <a:r>
              <a:rPr lang="en-GB"/>
              <a:t>How do you win it?</a:t>
            </a:r>
            <a:endParaRPr/>
          </a:p>
          <a:p>
            <a:pPr indent="0" lvl="0" marL="0" rtl="0" algn="l">
              <a:spcBef>
                <a:spcPts val="1600"/>
              </a:spcBef>
              <a:spcAft>
                <a:spcPts val="0"/>
              </a:spcAft>
              <a:buNone/>
            </a:pPr>
            <a:r>
              <a:rPr lang="en-GB"/>
              <a:t>You just have to own it!</a:t>
            </a:r>
            <a:endParaRPr/>
          </a:p>
          <a:p>
            <a:pPr indent="0" lvl="0" marL="0" rtl="0" algn="l">
              <a:spcBef>
                <a:spcPts val="1600"/>
              </a:spcBef>
              <a:spcAft>
                <a:spcPts val="0"/>
              </a:spcAft>
              <a:buNone/>
            </a:pPr>
            <a:r>
              <a:rPr lang="en-GB"/>
              <a:t>Get </a:t>
            </a:r>
            <a:r>
              <a:rPr lang="en-GB">
                <a:solidFill>
                  <a:srgbClr val="09CECE"/>
                </a:solidFill>
              </a:rPr>
              <a:t>root</a:t>
            </a:r>
            <a:r>
              <a:rPr lang="en-GB"/>
              <a:t> access on the Pi and submit the flag to win!</a:t>
            </a:r>
            <a:endParaRPr/>
          </a:p>
          <a:p>
            <a:pPr indent="0" lvl="0" marL="0" rtl="0" algn="l">
              <a:spcBef>
                <a:spcPts val="1600"/>
              </a:spcBef>
              <a:spcAft>
                <a:spcPts val="0"/>
              </a:spcAft>
              <a:buNone/>
            </a:pPr>
            <a:r>
              <a:rPr lang="en-GB"/>
              <a:t>Where to start? The first step is finding the IP</a:t>
            </a:r>
            <a:endParaRPr/>
          </a:p>
          <a:p>
            <a:pPr indent="-317500" lvl="0" marL="457200" rtl="0" algn="l">
              <a:spcBef>
                <a:spcPts val="1600"/>
              </a:spcBef>
              <a:spcAft>
                <a:spcPts val="0"/>
              </a:spcAft>
              <a:buSzPts val="1400"/>
              <a:buChar char="-"/>
            </a:pPr>
            <a:r>
              <a:rPr lang="en-GB"/>
              <a:t>See the ‘Raspberry Peist’ challenge category</a:t>
            </a:r>
            <a:endParaRPr/>
          </a:p>
        </p:txBody>
      </p:sp>
      <p:sp>
        <p:nvSpPr>
          <p:cNvPr id="82" name="Google Shape;82;p1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What’s Different about Ours?</a:t>
            </a:r>
            <a:endParaRPr/>
          </a:p>
        </p:txBody>
      </p:sp>
      <p:pic>
        <p:nvPicPr>
          <p:cNvPr id="83" name="Google Shape;83;p16"/>
          <p:cNvPicPr preferRelativeResize="0"/>
          <p:nvPr/>
        </p:nvPicPr>
        <p:blipFill>
          <a:blip r:embed="rId3">
            <a:alphaModFix/>
          </a:blip>
          <a:stretch>
            <a:fillRect/>
          </a:stretch>
        </p:blipFill>
        <p:spPr>
          <a:xfrm>
            <a:off x="4866729" y="1203363"/>
            <a:ext cx="4106173" cy="27367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SESH Hoodie (worth ~£25)</a:t>
            </a:r>
            <a:endParaRPr/>
          </a:p>
          <a:p>
            <a:pPr indent="-317500" lvl="0" marL="457200" rtl="0" algn="l">
              <a:spcBef>
                <a:spcPts val="0"/>
              </a:spcBef>
              <a:spcAft>
                <a:spcPts val="0"/>
              </a:spcAft>
              <a:buSzPts val="1400"/>
              <a:buChar char="-"/>
            </a:pPr>
            <a:r>
              <a:rPr lang="en-GB"/>
              <a:t>HTB Vouchers (£60, £30, £15)</a:t>
            </a:r>
            <a:endParaRPr/>
          </a:p>
          <a:p>
            <a:pPr indent="-317500" lvl="0" marL="457200" rtl="0" algn="l">
              <a:spcBef>
                <a:spcPts val="0"/>
              </a:spcBef>
              <a:spcAft>
                <a:spcPts val="0"/>
              </a:spcAft>
              <a:buSzPts val="1400"/>
              <a:buChar char="-"/>
            </a:pPr>
            <a:r>
              <a:rPr lang="en-GB"/>
              <a:t>Try Hack Me Vouchers (1 month free!</a:t>
            </a:r>
            <a:endParaRPr/>
          </a:p>
          <a:p>
            <a:pPr indent="0" lvl="0" marL="0" rtl="0" algn="l">
              <a:spcBef>
                <a:spcPts val="1600"/>
              </a:spcBef>
              <a:spcAft>
                <a:spcPts val="0"/>
              </a:spcAft>
              <a:buNone/>
            </a:pPr>
            <a:r>
              <a:rPr lang="en-GB"/>
              <a:t>How does the prize system work?</a:t>
            </a:r>
            <a:endParaRPr/>
          </a:p>
          <a:p>
            <a:pPr indent="-317500" lvl="0" marL="457200" rtl="0" algn="l">
              <a:spcBef>
                <a:spcPts val="1600"/>
              </a:spcBef>
              <a:spcAft>
                <a:spcPts val="0"/>
              </a:spcAft>
              <a:buSzPts val="1400"/>
              <a:buChar char="-"/>
            </a:pPr>
            <a:r>
              <a:rPr lang="en-GB"/>
              <a:t>If you root the Pi, you take it home</a:t>
            </a:r>
            <a:endParaRPr/>
          </a:p>
          <a:p>
            <a:pPr indent="-317500" lvl="0" marL="457200" rtl="0" algn="l">
              <a:spcBef>
                <a:spcPts val="0"/>
              </a:spcBef>
              <a:spcAft>
                <a:spcPts val="0"/>
              </a:spcAft>
              <a:buSzPts val="1400"/>
              <a:buChar char="-"/>
            </a:pPr>
            <a:r>
              <a:rPr lang="en-GB"/>
              <a:t>Then person with first, second and third most points get first, second and third choice of any prize from the pool</a:t>
            </a:r>
            <a:endParaRPr/>
          </a:p>
          <a:p>
            <a:pPr indent="-317500" lvl="0" marL="457200" rtl="0" algn="l">
              <a:spcBef>
                <a:spcPts val="0"/>
              </a:spcBef>
              <a:spcAft>
                <a:spcPts val="0"/>
              </a:spcAft>
              <a:buSzPts val="1400"/>
              <a:buChar char="-"/>
            </a:pPr>
            <a:r>
              <a:rPr lang="en-GB"/>
              <a:t>If no one roots the pi, the person who got closest will also get a pick from the prize pool - so make sure you submit flags along the way!</a:t>
            </a:r>
            <a:endParaRPr/>
          </a:p>
          <a:p>
            <a:pPr indent="-317500" lvl="0" marL="457200" rtl="0" algn="l">
              <a:spcBef>
                <a:spcPts val="0"/>
              </a:spcBef>
              <a:spcAft>
                <a:spcPts val="0"/>
              </a:spcAft>
              <a:buSzPts val="1400"/>
              <a:buChar char="-"/>
            </a:pPr>
            <a:r>
              <a:rPr lang="en-GB"/>
              <a:t>Each person can only have one prize</a:t>
            </a:r>
            <a:endParaRPr/>
          </a:p>
        </p:txBody>
      </p:sp>
      <p:sp>
        <p:nvSpPr>
          <p:cNvPr id="89" name="Google Shape;89;p17"/>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Other Prizes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Some housekeeping:</a:t>
            </a:r>
            <a:endParaRPr sz="1200"/>
          </a:p>
          <a:p>
            <a:pPr indent="-304800" lvl="0" marL="457200" rtl="0" algn="l">
              <a:spcBef>
                <a:spcPts val="1600"/>
              </a:spcBef>
              <a:spcAft>
                <a:spcPts val="0"/>
              </a:spcAft>
              <a:buSzPts val="1200"/>
              <a:buChar char="-"/>
            </a:pPr>
            <a:r>
              <a:rPr lang="en-GB" sz="1200"/>
              <a:t>Besides the Raspberry Pi itself, you shouldn’t be attacking our infrastructure!</a:t>
            </a:r>
            <a:endParaRPr sz="1200"/>
          </a:p>
          <a:p>
            <a:pPr indent="-304800" lvl="1" marL="914400" rtl="0" algn="l">
              <a:spcBef>
                <a:spcPts val="0"/>
              </a:spcBef>
              <a:spcAft>
                <a:spcPts val="0"/>
              </a:spcAft>
              <a:buSzPts val="1200"/>
              <a:buChar char="-"/>
            </a:pPr>
            <a:r>
              <a:rPr lang="en-GB" sz="1200"/>
              <a:t>The challenges might be vague in scope, but you should never have to attack or gain code execution on the underlying machine</a:t>
            </a:r>
            <a:endParaRPr sz="1200"/>
          </a:p>
          <a:p>
            <a:pPr indent="-304800" lvl="1" marL="914400" rtl="0" algn="l">
              <a:spcBef>
                <a:spcPts val="0"/>
              </a:spcBef>
              <a:spcAft>
                <a:spcPts val="0"/>
              </a:spcAft>
              <a:buSzPts val="1200"/>
              <a:buChar char="-"/>
            </a:pPr>
            <a:r>
              <a:rPr lang="en-GB" sz="1200"/>
              <a:t>If in doubt, stop!</a:t>
            </a:r>
            <a:endParaRPr sz="1200"/>
          </a:p>
          <a:p>
            <a:pPr indent="-304800" lvl="0" marL="457200" rtl="0" algn="l">
              <a:spcBef>
                <a:spcPts val="0"/>
              </a:spcBef>
              <a:spcAft>
                <a:spcPts val="0"/>
              </a:spcAft>
              <a:buSzPts val="1200"/>
              <a:buChar char="-"/>
            </a:pPr>
            <a:r>
              <a:rPr lang="en-GB" sz="1200"/>
              <a:t>Don’t be overzealous with your scans</a:t>
            </a:r>
            <a:endParaRPr sz="1200"/>
          </a:p>
          <a:p>
            <a:pPr indent="-304800" lvl="1" marL="914400" rtl="0" algn="l">
              <a:spcBef>
                <a:spcPts val="0"/>
              </a:spcBef>
              <a:spcAft>
                <a:spcPts val="0"/>
              </a:spcAft>
              <a:buSzPts val="1200"/>
              <a:buChar char="-"/>
            </a:pPr>
            <a:r>
              <a:rPr lang="en-GB" sz="1200"/>
              <a:t>You shouldn’t </a:t>
            </a:r>
            <a:r>
              <a:rPr i="1" lang="en-GB" sz="1200"/>
              <a:t>have </a:t>
            </a:r>
            <a:r>
              <a:rPr lang="en-GB" sz="1200"/>
              <a:t>to brute force any of our challenges (apart from maybe some password cracking…)</a:t>
            </a:r>
            <a:endParaRPr sz="1200"/>
          </a:p>
          <a:p>
            <a:pPr indent="-304800" lvl="1" marL="914400" rtl="0" algn="l">
              <a:spcBef>
                <a:spcPts val="0"/>
              </a:spcBef>
              <a:spcAft>
                <a:spcPts val="0"/>
              </a:spcAft>
              <a:buSzPts val="1200"/>
              <a:buChar char="-"/>
            </a:pPr>
            <a:r>
              <a:rPr lang="en-GB" sz="1200"/>
              <a:t>We are hosting our challenges on low-powered infrastructure, so please don’t fire off too many massive scans - if you can’t figure out the next step, take a step back and try harder ;)</a:t>
            </a:r>
            <a:endParaRPr sz="1200"/>
          </a:p>
          <a:p>
            <a:pPr indent="-304800" lvl="0" marL="457200" rtl="0" algn="l">
              <a:spcBef>
                <a:spcPts val="0"/>
              </a:spcBef>
              <a:spcAft>
                <a:spcPts val="0"/>
              </a:spcAft>
              <a:buSzPts val="1200"/>
              <a:buChar char="-"/>
            </a:pPr>
            <a:r>
              <a:rPr lang="en-GB" sz="1200"/>
              <a:t>Don’t break AWS Pen Testing Policy</a:t>
            </a:r>
            <a:endParaRPr sz="1200"/>
          </a:p>
          <a:p>
            <a:pPr indent="-304800" lvl="1" marL="914400" rtl="0" algn="l">
              <a:spcBef>
                <a:spcPts val="0"/>
              </a:spcBef>
              <a:spcAft>
                <a:spcPts val="0"/>
              </a:spcAft>
              <a:buSzPts val="1200"/>
              <a:buChar char="-"/>
            </a:pPr>
            <a:r>
              <a:rPr lang="en-GB" sz="1200"/>
              <a:t>We are hosting our infrastructure in the Cloud, so don’t break AWS’ rules</a:t>
            </a:r>
            <a:endParaRPr sz="1200"/>
          </a:p>
          <a:p>
            <a:pPr indent="-304800" lvl="1" marL="914400" rtl="0" algn="l">
              <a:spcBef>
                <a:spcPts val="0"/>
              </a:spcBef>
              <a:spcAft>
                <a:spcPts val="0"/>
              </a:spcAft>
              <a:buSzPts val="1200"/>
              <a:buChar char="-"/>
            </a:pPr>
            <a:r>
              <a:rPr lang="en-GB" sz="1200"/>
              <a:t>View them here: </a:t>
            </a:r>
            <a:r>
              <a:rPr lang="en-GB" sz="1200" u="sng">
                <a:solidFill>
                  <a:schemeClr val="hlink"/>
                </a:solidFill>
                <a:hlinkClick r:id="rId3"/>
              </a:rPr>
              <a:t>https://aws.amazon.com/security/penetration-testing/</a:t>
            </a:r>
            <a:endParaRPr sz="1200"/>
          </a:p>
          <a:p>
            <a:pPr indent="-304800" lvl="0" marL="457200" rtl="0" algn="l">
              <a:spcBef>
                <a:spcPts val="0"/>
              </a:spcBef>
              <a:spcAft>
                <a:spcPts val="0"/>
              </a:spcAft>
              <a:buSzPts val="1200"/>
              <a:buChar char="-"/>
            </a:pPr>
            <a:r>
              <a:rPr lang="en-GB" sz="1200"/>
              <a:t>Don’t attack other players! No stealing cookies with XSS, phishing each other etc - be nice</a:t>
            </a:r>
            <a:endParaRPr sz="1200"/>
          </a:p>
          <a:p>
            <a:pPr indent="-304800" lvl="0" marL="457200" rtl="0" algn="l">
              <a:spcBef>
                <a:spcPts val="0"/>
              </a:spcBef>
              <a:spcAft>
                <a:spcPts val="0"/>
              </a:spcAft>
              <a:buSzPts val="1200"/>
              <a:buChar char="-"/>
            </a:pPr>
            <a:r>
              <a:rPr lang="en-GB" sz="1200"/>
              <a:t>And general CTF etiquette - no deleting flags! And if you think you’ve crashed a challenge, just let us know in discord</a:t>
            </a:r>
            <a:endParaRPr sz="1200"/>
          </a:p>
          <a:p>
            <a:pPr indent="0" lvl="0" marL="0" rtl="0" algn="l">
              <a:spcBef>
                <a:spcPts val="1600"/>
              </a:spcBef>
              <a:spcAft>
                <a:spcPts val="1600"/>
              </a:spcAft>
              <a:buNone/>
            </a:pPr>
            <a:r>
              <a:rPr lang="en-GB" sz="1200"/>
              <a:t>If you have any doubt, just ask us in Discord</a:t>
            </a:r>
            <a:endParaRPr sz="1200"/>
          </a:p>
        </p:txBody>
      </p:sp>
      <p:sp>
        <p:nvSpPr>
          <p:cNvPr id="95" name="Google Shape;95;p18"/>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Quick Rules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Get hacking!</a:t>
            </a:r>
            <a:endParaRPr/>
          </a:p>
          <a:p>
            <a:pPr indent="-317500" lvl="0" marL="457200" rtl="0" algn="l">
              <a:spcBef>
                <a:spcPts val="1600"/>
              </a:spcBef>
              <a:spcAft>
                <a:spcPts val="0"/>
              </a:spcAft>
              <a:buSzPts val="1400"/>
              <a:buChar char="-"/>
            </a:pPr>
            <a:r>
              <a:rPr lang="en-GB"/>
              <a:t>If you haven’t already, sign up for an account at </a:t>
            </a:r>
            <a:r>
              <a:rPr lang="en-GB">
                <a:solidFill>
                  <a:srgbClr val="09CECE"/>
                </a:solidFill>
              </a:rPr>
              <a:t>ctf.shefesh.com</a:t>
            </a:r>
            <a:endParaRPr>
              <a:solidFill>
                <a:srgbClr val="09CECE"/>
              </a:solidFill>
            </a:endParaRPr>
          </a:p>
          <a:p>
            <a:pPr indent="0" lvl="0" marL="0" rtl="0" algn="l">
              <a:spcBef>
                <a:spcPts val="1600"/>
              </a:spcBef>
              <a:spcAft>
                <a:spcPts val="0"/>
              </a:spcAft>
              <a:buNone/>
            </a:pPr>
            <a:r>
              <a:rPr lang="en-GB"/>
              <a:t>Join our Discord server!</a:t>
            </a:r>
            <a:endParaRPr/>
          </a:p>
          <a:p>
            <a:pPr indent="-317500" lvl="0" marL="457200" rtl="0" algn="l">
              <a:spcBef>
                <a:spcPts val="1600"/>
              </a:spcBef>
              <a:spcAft>
                <a:spcPts val="0"/>
              </a:spcAft>
              <a:buSzPts val="1400"/>
              <a:buChar char="-"/>
            </a:pPr>
            <a:r>
              <a:rPr lang="en-GB"/>
              <a:t>Committee will be available throughout most of the weekend to answer questions</a:t>
            </a:r>
            <a:endParaRPr/>
          </a:p>
          <a:p>
            <a:pPr indent="-317500" lvl="0" marL="457200" rtl="0" algn="l">
              <a:spcBef>
                <a:spcPts val="0"/>
              </a:spcBef>
              <a:spcAft>
                <a:spcPts val="0"/>
              </a:spcAft>
              <a:buSzPts val="1400"/>
              <a:buChar char="-"/>
            </a:pPr>
            <a:r>
              <a:rPr lang="en-GB" u="sng">
                <a:solidFill>
                  <a:schemeClr val="hlink"/>
                </a:solidFill>
                <a:hlinkClick r:id="rId3"/>
              </a:rPr>
              <a:t>https://discord.gg/fKv7a9tW</a:t>
            </a:r>
            <a:endParaRPr/>
          </a:p>
          <a:p>
            <a:pPr indent="0" lvl="0" marL="0" rtl="0" algn="l">
              <a:spcBef>
                <a:spcPts val="1600"/>
              </a:spcBef>
              <a:spcAft>
                <a:spcPts val="0"/>
              </a:spcAft>
              <a:buNone/>
            </a:pPr>
            <a:r>
              <a:rPr lang="en-GB"/>
              <a:t>Come to our prizegiving ceremony on Monday, 18:00 BST</a:t>
            </a:r>
            <a:endParaRPr/>
          </a:p>
          <a:p>
            <a:pPr indent="-317500" lvl="0" marL="457200" rtl="0" algn="l">
              <a:spcBef>
                <a:spcPts val="1600"/>
              </a:spcBef>
              <a:spcAft>
                <a:spcPts val="0"/>
              </a:spcAft>
              <a:buSzPts val="1400"/>
              <a:buChar char="-"/>
            </a:pPr>
            <a:r>
              <a:rPr lang="en-GB"/>
              <a:t>We will also go over some challenge solutions if we have time</a:t>
            </a:r>
            <a:endParaRPr/>
          </a:p>
          <a:p>
            <a:pPr indent="0" lvl="0" marL="0" rtl="0" algn="l">
              <a:spcBef>
                <a:spcPts val="1600"/>
              </a:spcBef>
              <a:spcAft>
                <a:spcPts val="1600"/>
              </a:spcAft>
              <a:buNone/>
            </a:pPr>
            <a:r>
              <a:rPr lang="en-GB">
                <a:solidFill>
                  <a:srgbClr val="EB3C68"/>
                </a:solidFill>
              </a:rPr>
              <a:t>Happy Hacking :)</a:t>
            </a:r>
            <a:endParaRPr>
              <a:solidFill>
                <a:srgbClr val="EB3C68"/>
              </a:solidFill>
            </a:endParaRPr>
          </a:p>
        </p:txBody>
      </p:sp>
      <p:sp>
        <p:nvSpPr>
          <p:cNvPr id="101" name="Google Shape;101;p19"/>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 Next?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Any Questions?</a:t>
            </a:r>
            <a:endParaRPr/>
          </a:p>
        </p:txBody>
      </p:sp>
      <p:sp>
        <p:nvSpPr>
          <p:cNvPr id="107" name="Google Shape;107;p20"/>
          <p:cNvSpPr txBox="1"/>
          <p:nvPr/>
        </p:nvSpPr>
        <p:spPr>
          <a:xfrm>
            <a:off x="2740350" y="4208475"/>
            <a:ext cx="3663300" cy="57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300">
                <a:solidFill>
                  <a:srgbClr val="EB3C68"/>
                </a:solidFill>
                <a:latin typeface="Roboto"/>
                <a:ea typeface="Roboto"/>
                <a:cs typeface="Roboto"/>
                <a:sym typeface="Roboto"/>
              </a:rPr>
              <a:t>www.shefesh.com</a:t>
            </a:r>
            <a:endParaRPr sz="2300">
              <a:solidFill>
                <a:srgbClr val="EB3C68"/>
              </a:solidFill>
              <a:latin typeface="Roboto"/>
              <a:ea typeface="Roboto"/>
              <a:cs typeface="Roboto"/>
              <a:sym typeface="Roboto"/>
            </a:endParaRPr>
          </a:p>
          <a:p>
            <a:pPr indent="0" lvl="0" marL="0" rtl="0" algn="ctr">
              <a:spcBef>
                <a:spcPts val="0"/>
              </a:spcBef>
              <a:spcAft>
                <a:spcPts val="0"/>
              </a:spcAft>
              <a:buNone/>
            </a:pPr>
            <a:r>
              <a:rPr lang="en-GB" sz="1800">
                <a:solidFill>
                  <a:schemeClr val="lt1"/>
                </a:solidFill>
                <a:latin typeface="Roboto"/>
                <a:ea typeface="Roboto"/>
                <a:cs typeface="Roboto"/>
                <a:sym typeface="Roboto"/>
              </a:rPr>
              <a:t>Thanks for coming!</a:t>
            </a:r>
            <a:endParaRPr sz="1800">
              <a:solidFill>
                <a:schemeClr val="lt1"/>
              </a:solidFill>
              <a:latin typeface="Roboto"/>
              <a:ea typeface="Roboto"/>
              <a:cs typeface="Roboto"/>
              <a:sym typeface="Roboto"/>
            </a:endParaRPr>
          </a:p>
        </p:txBody>
      </p:sp>
      <p:pic>
        <p:nvPicPr>
          <p:cNvPr id="108" name="Google Shape;108;p20"/>
          <p:cNvPicPr preferRelativeResize="0"/>
          <p:nvPr/>
        </p:nvPicPr>
        <p:blipFill>
          <a:blip r:embed="rId3">
            <a:alphaModFix/>
          </a:blip>
          <a:stretch>
            <a:fillRect/>
          </a:stretch>
        </p:blipFill>
        <p:spPr>
          <a:xfrm>
            <a:off x="3225075" y="1285325"/>
            <a:ext cx="2693850" cy="269960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