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97210cb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97210cb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911e985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911e985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0ab000d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0ab000d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9f3102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9f3102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0ab000d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0ab000d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0ab000d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0ab000d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0ab000d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0ab000d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uidedhacking.com/" TargetMode="External"/><Relationship Id="rId4" Type="http://schemas.openxmlformats.org/officeDocument/2006/relationships/hyperlink" Target="https://guidedhacking.com/forums/the-game-hacking-bible-learn-how-to-hack-games.469/" TargetMode="External"/><Relationship Id="rId11" Type="http://schemas.openxmlformats.org/officeDocument/2006/relationships/hyperlink" Target="https://www.youtube.com/user/seowhistleblower" TargetMode="External"/><Relationship Id="rId10" Type="http://schemas.openxmlformats.org/officeDocument/2006/relationships/hyperlink" Target="https://youtu.be/8Z1D64qfrxM?list=PLhixgUqwRTjzzBeFSHXrw9DnQtssdAwgG" TargetMode="External"/><Relationship Id="rId12" Type="http://schemas.openxmlformats.org/officeDocument/2006/relationships/hyperlink" Target="https://guidedhacking.com/threads/dll-hijacking-vulkan-hook-tutorial-quake-2-hack.13518/" TargetMode="External"/><Relationship Id="rId9" Type="http://schemas.openxmlformats.org/officeDocument/2006/relationships/hyperlink" Target="https://guidedhacking.com/threads/c-mid-function-hooking-codecaving-tutorial.4061/" TargetMode="External"/><Relationship Id="rId5" Type="http://schemas.openxmlformats.org/officeDocument/2006/relationships/hyperlink" Target="https://guidedhacking.com/forums/the-game-hacking-bible-learn-how-to-hack-games.469/" TargetMode="External"/><Relationship Id="rId6" Type="http://schemas.openxmlformats.org/officeDocument/2006/relationships/hyperlink" Target="https://guidedhacking.com/threads/how-to-hack-any-game-tutorial-c-trainer-3-first-internal.12142/" TargetMode="External"/><Relationship Id="rId7" Type="http://schemas.openxmlformats.org/officeDocument/2006/relationships/hyperlink" Target="https://guidedhacking.com/threads/internal-vs-external-hacks-whats-the-difference.8808/" TargetMode="External"/><Relationship Id="rId8" Type="http://schemas.openxmlformats.org/officeDocument/2006/relationships/hyperlink" Target="https://guidedhacking.com/threads/guide-on-how-to-call-game-functions.1111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pwnadventure.com/" TargetMode="External"/><Relationship Id="rId4" Type="http://schemas.openxmlformats.org/officeDocument/2006/relationships/hyperlink" Target="https://www.terraria.org/terms" TargetMode="External"/><Relationship Id="rId5" Type="http://schemas.openxmlformats.org/officeDocument/2006/relationships/hyperlink" Target="https://law.stackexchange.com/questions/25825/is-creating-and-selling-cheats-or-hacks-for-games-illeg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uidedhacking.com/" TargetMode="External"/><Relationship Id="rId4" Type="http://schemas.openxmlformats.org/officeDocument/2006/relationships/hyperlink" Target="https://www.youtube.com/user/seowhistleblower"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Game Hacking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Demo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u="sng">
                <a:solidFill>
                  <a:schemeClr val="hlink"/>
                </a:solidFill>
                <a:hlinkClick r:id="rId3"/>
              </a:rPr>
              <a:t>https://guidedhacking.com/</a:t>
            </a:r>
            <a:endParaRPr/>
          </a:p>
          <a:p>
            <a:pPr indent="-317500" lvl="0" marL="457200" rtl="0" algn="l">
              <a:spcBef>
                <a:spcPts val="0"/>
              </a:spcBef>
              <a:spcAft>
                <a:spcPts val="0"/>
              </a:spcAft>
              <a:buSzPts val="1400"/>
              <a:buChar char="●"/>
            </a:pPr>
            <a:r>
              <a:rPr lang="en-GB" u="sng">
                <a:solidFill>
                  <a:schemeClr val="hlink"/>
                </a:solidFill>
                <a:hlinkClick r:id="rId4"/>
              </a:rPr>
              <a:t>h</a:t>
            </a:r>
            <a:r>
              <a:rPr lang="en-GB" u="sng">
                <a:solidFill>
                  <a:schemeClr val="hlink"/>
                </a:solidFill>
                <a:hlinkClick r:id="rId5"/>
              </a:rPr>
              <a:t>ttps://guidedhacking.com/forums/the-game-hacking-bible-learn-how-to-hack-games.469/</a:t>
            </a:r>
            <a:endParaRPr/>
          </a:p>
          <a:p>
            <a:pPr indent="-317500" lvl="0" marL="457200" rtl="0" algn="l">
              <a:spcBef>
                <a:spcPts val="0"/>
              </a:spcBef>
              <a:spcAft>
                <a:spcPts val="0"/>
              </a:spcAft>
              <a:buSzPts val="1400"/>
              <a:buChar char="●"/>
            </a:pPr>
            <a:r>
              <a:rPr lang="en-GB" u="sng">
                <a:solidFill>
                  <a:schemeClr val="hlink"/>
                </a:solidFill>
                <a:hlinkClick r:id="rId6"/>
              </a:rPr>
              <a:t>https://guidedhacking.com/threads/how-to-hack-any-game-tutorial-c-trainer-3-first-internal.12142/</a:t>
            </a:r>
            <a:endParaRPr/>
          </a:p>
          <a:p>
            <a:pPr indent="-317500" lvl="0" marL="457200" rtl="0" algn="l">
              <a:spcBef>
                <a:spcPts val="0"/>
              </a:spcBef>
              <a:spcAft>
                <a:spcPts val="0"/>
              </a:spcAft>
              <a:buSzPts val="1400"/>
              <a:buChar char="●"/>
            </a:pPr>
            <a:r>
              <a:rPr lang="en-GB" u="sng">
                <a:solidFill>
                  <a:schemeClr val="hlink"/>
                </a:solidFill>
                <a:hlinkClick r:id="rId7"/>
              </a:rPr>
              <a:t>https://guidedhacking.com/threads/internal-vs-external-hacks-whats-the-difference.8808/</a:t>
            </a:r>
            <a:endParaRPr/>
          </a:p>
          <a:p>
            <a:pPr indent="-317500" lvl="0" marL="457200" rtl="0" algn="l">
              <a:spcBef>
                <a:spcPts val="0"/>
              </a:spcBef>
              <a:spcAft>
                <a:spcPts val="0"/>
              </a:spcAft>
              <a:buSzPts val="1400"/>
              <a:buChar char="●"/>
            </a:pPr>
            <a:r>
              <a:rPr lang="en-GB" u="sng">
                <a:solidFill>
                  <a:schemeClr val="hlink"/>
                </a:solidFill>
                <a:hlinkClick r:id="rId8"/>
              </a:rPr>
              <a:t>https://guidedhacking.com/threads/guide-on-how-to-call-game-functions.11116/</a:t>
            </a:r>
            <a:endParaRPr/>
          </a:p>
          <a:p>
            <a:pPr indent="-317500" lvl="0" marL="457200" rtl="0" algn="l">
              <a:spcBef>
                <a:spcPts val="0"/>
              </a:spcBef>
              <a:spcAft>
                <a:spcPts val="0"/>
              </a:spcAft>
              <a:buSzPts val="1400"/>
              <a:buChar char="●"/>
            </a:pPr>
            <a:r>
              <a:rPr lang="en-GB" u="sng">
                <a:solidFill>
                  <a:schemeClr val="hlink"/>
                </a:solidFill>
                <a:hlinkClick r:id="rId9"/>
              </a:rPr>
              <a:t>https://guidedhacking.com/threads/c-mid-function-hooking-codecaving-tutorial.4061/</a:t>
            </a:r>
            <a:endParaRPr/>
          </a:p>
          <a:p>
            <a:pPr indent="-317500" lvl="0" marL="457200" rtl="0" algn="l">
              <a:spcBef>
                <a:spcPts val="0"/>
              </a:spcBef>
              <a:spcAft>
                <a:spcPts val="0"/>
              </a:spcAft>
              <a:buSzPts val="1400"/>
              <a:buChar char="●"/>
            </a:pPr>
            <a:r>
              <a:rPr lang="en-GB" u="sng">
                <a:solidFill>
                  <a:schemeClr val="hlink"/>
                </a:solidFill>
                <a:hlinkClick r:id="rId10"/>
              </a:rPr>
              <a:t>https://youtu.be/8Z1D64qfrxM?list=PLhixgUqwRTjzzBeFSHXrw9DnQtssdAwgG</a:t>
            </a:r>
            <a:r>
              <a:rPr lang="en-GB"/>
              <a:t> - LiveOverflow</a:t>
            </a:r>
            <a:endParaRPr/>
          </a:p>
          <a:p>
            <a:pPr indent="-317500" lvl="0" marL="457200" rtl="0" algn="l">
              <a:spcBef>
                <a:spcPts val="0"/>
              </a:spcBef>
              <a:spcAft>
                <a:spcPts val="0"/>
              </a:spcAft>
              <a:buSzPts val="1400"/>
              <a:buChar char="●"/>
            </a:pPr>
            <a:r>
              <a:rPr lang="en-GB" u="sng">
                <a:solidFill>
                  <a:schemeClr val="hlink"/>
                </a:solidFill>
                <a:hlinkClick r:id="rId11"/>
              </a:rPr>
              <a:t>https://www.youtube.com/user/seowhistleblower</a:t>
            </a:r>
            <a:r>
              <a:rPr lang="en-GB"/>
              <a:t> - Stephen Chapman</a:t>
            </a:r>
            <a:endParaRPr/>
          </a:p>
          <a:p>
            <a:pPr indent="-317500" lvl="0" marL="457200" rtl="0" algn="l">
              <a:spcBef>
                <a:spcPts val="0"/>
              </a:spcBef>
              <a:spcAft>
                <a:spcPts val="0"/>
              </a:spcAft>
              <a:buSzPts val="1400"/>
              <a:buChar char="●"/>
            </a:pPr>
            <a:r>
              <a:rPr lang="en-GB" u="sng">
                <a:solidFill>
                  <a:schemeClr val="hlink"/>
                </a:solidFill>
                <a:hlinkClick r:id="rId12"/>
              </a:rPr>
              <a:t>https://guidedhacking.com/threads/dll-hijacking-vulkan-hook-tutorial-quake-2-hack.13518/</a:t>
            </a:r>
            <a:r>
              <a:rPr lang="en-GB"/>
              <a:t> - DLL Hijacking</a:t>
            </a:r>
            <a:endParaRPr/>
          </a:p>
          <a:p>
            <a:pPr indent="-317500" lvl="0" marL="457200" rtl="0" algn="l">
              <a:spcBef>
                <a:spcPts val="0"/>
              </a:spcBef>
              <a:spcAft>
                <a:spcPts val="0"/>
              </a:spcAft>
              <a:buSzPts val="1400"/>
              <a:buChar char="●"/>
            </a:pPr>
            <a:r>
              <a:t/>
            </a:r>
            <a:endParaRPr/>
          </a:p>
        </p:txBody>
      </p:sp>
      <p:sp>
        <p:nvSpPr>
          <p:cNvPr id="118" name="Google Shape;118;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Resources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24" name="Google Shape;124;p2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125" name="Google Shape;125;p2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19th April - Guest talk &amp; AGM</a:t>
            </a:r>
            <a:endParaRPr/>
          </a:p>
          <a:p>
            <a:pPr indent="0" lvl="0" marL="0" rtl="0" algn="l">
              <a:spcBef>
                <a:spcPts val="1600"/>
              </a:spcBef>
              <a:spcAft>
                <a:spcPts val="0"/>
              </a:spcAft>
              <a:buNone/>
            </a:pPr>
            <a:r>
              <a:rPr lang="en-GB"/>
              <a:t>26th April - Mike Jones (ex Anonymous) Talk</a:t>
            </a:r>
            <a:endParaRPr/>
          </a:p>
          <a:p>
            <a:pPr indent="0" lvl="0" marL="0" rtl="0" algn="l">
              <a:spcBef>
                <a:spcPts val="1600"/>
              </a:spcBef>
              <a:spcAft>
                <a:spcPts val="0"/>
              </a:spcAft>
              <a:buNone/>
            </a:pPr>
            <a:r>
              <a:rPr lang="en-GB"/>
              <a:t>3rd May - Binary Exploitation - Jack</a:t>
            </a:r>
            <a:endParaRPr/>
          </a:p>
          <a:p>
            <a:pPr indent="0" lvl="0" marL="0" rtl="0" algn="l">
              <a:spcBef>
                <a:spcPts val="1600"/>
              </a:spcBef>
              <a:spcAft>
                <a:spcPts val="0"/>
              </a:spcAft>
              <a:buNone/>
            </a:pPr>
            <a:r>
              <a:rPr lang="en-GB"/>
              <a:t>10th May - Wifi Sniffing - Brooks</a:t>
            </a:r>
            <a:endParaRPr/>
          </a:p>
          <a:p>
            <a:pPr indent="0" lvl="0" marL="0" rtl="0" algn="l">
              <a:spcBef>
                <a:spcPts val="1600"/>
              </a:spcBef>
              <a:spcAft>
                <a:spcPts val="1600"/>
              </a:spcAft>
              <a:buClr>
                <a:schemeClr val="dk1"/>
              </a:buClr>
              <a:buSzPts val="1100"/>
              <a:buFont typeface="Arial"/>
              <a:buNone/>
            </a:pPr>
            <a:r>
              <a:rPr lang="en-GB"/>
              <a:t>15-17th May - Raspberry Pi CTF - Mac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131" name="Google Shape;131;p24"/>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32" name="Google Shape;132;p24"/>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Copyright</a:t>
            </a:r>
            <a:endParaRPr/>
          </a:p>
          <a:p>
            <a:pPr indent="-317500" lvl="1" marL="914400" rtl="0" algn="l">
              <a:spcBef>
                <a:spcPts val="0"/>
              </a:spcBef>
              <a:spcAft>
                <a:spcPts val="0"/>
              </a:spcAft>
              <a:buSzPts val="1400"/>
              <a:buChar char="○"/>
            </a:pPr>
            <a:r>
              <a:rPr lang="en-GB"/>
              <a:t>Most copyright for games does not allow you to reverse-engineer or </a:t>
            </a:r>
            <a:r>
              <a:rPr lang="en-GB"/>
              <a:t>modify the original games code</a:t>
            </a:r>
            <a:endParaRPr/>
          </a:p>
          <a:p>
            <a:pPr indent="-317500" lvl="1" marL="914400" rtl="0" algn="l">
              <a:spcBef>
                <a:spcPts val="0"/>
              </a:spcBef>
              <a:spcAft>
                <a:spcPts val="0"/>
              </a:spcAft>
              <a:buSzPts val="1400"/>
              <a:buChar char="○"/>
            </a:pPr>
            <a:r>
              <a:rPr lang="en-GB" u="sng">
                <a:solidFill>
                  <a:schemeClr val="hlink"/>
                </a:solidFill>
                <a:hlinkClick r:id="rId3"/>
              </a:rPr>
              <a:t>https://pwnadventure.com/</a:t>
            </a:r>
            <a:r>
              <a:rPr lang="en-GB"/>
              <a:t> - This allows you to reverse engineer their game</a:t>
            </a:r>
            <a:endParaRPr/>
          </a:p>
          <a:p>
            <a:pPr indent="-317500" lvl="1" marL="914400" rtl="0" algn="l">
              <a:spcBef>
                <a:spcPts val="0"/>
              </a:spcBef>
              <a:spcAft>
                <a:spcPts val="0"/>
              </a:spcAft>
              <a:buSzPts val="1400"/>
              <a:buChar char="○"/>
            </a:pPr>
            <a:r>
              <a:rPr lang="en-GB"/>
              <a:t>For example - </a:t>
            </a:r>
            <a:r>
              <a:rPr lang="en-GB" u="sng">
                <a:solidFill>
                  <a:schemeClr val="hlink"/>
                </a:solidFill>
                <a:hlinkClick r:id="rId4"/>
              </a:rPr>
              <a:t>https://www.terraria.org/terms</a:t>
            </a:r>
            <a:r>
              <a:rPr lang="en-GB"/>
              <a:t> disallows reverse-engineering of any sort</a:t>
            </a:r>
            <a:br>
              <a:rPr lang="en-GB"/>
            </a:br>
            <a:endParaRPr/>
          </a:p>
          <a:p>
            <a:pPr indent="-317500" lvl="0" marL="457200" rtl="0" algn="l">
              <a:spcBef>
                <a:spcPts val="0"/>
              </a:spcBef>
              <a:spcAft>
                <a:spcPts val="0"/>
              </a:spcAft>
              <a:buSzPts val="1400"/>
              <a:buChar char="●"/>
            </a:pPr>
            <a:r>
              <a:rPr lang="en-GB"/>
              <a:t>Terms of Service</a:t>
            </a:r>
            <a:br>
              <a:rPr lang="en-GB"/>
            </a:br>
            <a:endParaRPr/>
          </a:p>
          <a:p>
            <a:pPr indent="-317500" lvl="0" marL="457200" rtl="0" algn="l">
              <a:spcBef>
                <a:spcPts val="0"/>
              </a:spcBef>
              <a:spcAft>
                <a:spcPts val="0"/>
              </a:spcAft>
              <a:buSzPts val="1400"/>
              <a:buChar char="●"/>
            </a:pPr>
            <a:r>
              <a:rPr lang="en-GB"/>
              <a:t>Online games</a:t>
            </a:r>
            <a:endParaRPr/>
          </a:p>
          <a:p>
            <a:pPr indent="-317500" lvl="1" marL="914400" rtl="0" algn="l">
              <a:spcBef>
                <a:spcPts val="0"/>
              </a:spcBef>
              <a:spcAft>
                <a:spcPts val="0"/>
              </a:spcAft>
              <a:buSzPts val="1400"/>
              <a:buChar char="○"/>
            </a:pPr>
            <a:r>
              <a:rPr lang="en-GB"/>
              <a:t>Not to different from penetration testing a web application - It is likely </a:t>
            </a:r>
            <a:r>
              <a:rPr lang="en-GB">
                <a:solidFill>
                  <a:srgbClr val="EB3C68"/>
                </a:solidFill>
              </a:rPr>
              <a:t>ILLEGAL</a:t>
            </a:r>
            <a:r>
              <a:rPr lang="en-GB"/>
              <a:t>!</a:t>
            </a:r>
            <a:endParaRPr/>
          </a:p>
          <a:p>
            <a:pPr indent="-317500" lvl="1" marL="914400" rtl="0" algn="l">
              <a:spcBef>
                <a:spcPts val="0"/>
              </a:spcBef>
              <a:spcAft>
                <a:spcPts val="0"/>
              </a:spcAft>
              <a:buSzPts val="1400"/>
              <a:buChar char="○"/>
            </a:pPr>
            <a:r>
              <a:rPr lang="en-GB"/>
              <a:t>Generally it’s best to avoid online games</a:t>
            </a:r>
            <a:br>
              <a:rPr lang="en-GB"/>
            </a:br>
            <a:endParaRPr/>
          </a:p>
          <a:p>
            <a:pPr indent="-317500" lvl="0" marL="457200" rtl="0" algn="l">
              <a:spcBef>
                <a:spcPts val="0"/>
              </a:spcBef>
              <a:spcAft>
                <a:spcPts val="0"/>
              </a:spcAft>
              <a:buSzPts val="1400"/>
              <a:buChar char="●"/>
            </a:pPr>
            <a:r>
              <a:rPr lang="en-GB" u="sng">
                <a:solidFill>
                  <a:schemeClr val="hlink"/>
                </a:solidFill>
                <a:hlinkClick r:id="rId5"/>
              </a:rPr>
              <a:t>https://law.stackexchange.com/questions/25825/is-creating-and-selling-cheats-or-hacks-for-games-illegal</a:t>
            </a:r>
            <a:r>
              <a:rPr lang="en-GB"/>
              <a:t> - This is for USA law, however some applies to the UK</a:t>
            </a:r>
            <a:endParaRPr/>
          </a:p>
        </p:txBody>
      </p:sp>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Legality of making game hacks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DLL (Dynamic Linked Library) injection</a:t>
            </a:r>
            <a:endParaRPr/>
          </a:p>
          <a:p>
            <a:pPr indent="-317500" lvl="1" marL="914400" rtl="0" algn="l">
              <a:spcBef>
                <a:spcPts val="0"/>
              </a:spcBef>
              <a:spcAft>
                <a:spcPts val="0"/>
              </a:spcAft>
              <a:buSzPts val="1400"/>
              <a:buChar char="○"/>
            </a:pPr>
            <a:r>
              <a:rPr lang="en-GB"/>
              <a:t>This is when we inject a hack into the memory of the game</a:t>
            </a:r>
            <a:br>
              <a:rPr lang="en-GB"/>
            </a:br>
            <a:endParaRPr/>
          </a:p>
          <a:p>
            <a:pPr indent="-317500" lvl="0" marL="457200" rtl="0" algn="l">
              <a:spcBef>
                <a:spcPts val="0"/>
              </a:spcBef>
              <a:spcAft>
                <a:spcPts val="0"/>
              </a:spcAft>
              <a:buSzPts val="1400"/>
              <a:buChar char="●"/>
            </a:pPr>
            <a:r>
              <a:rPr lang="en-GB"/>
              <a:t>DLL hijacking</a:t>
            </a:r>
            <a:endParaRPr/>
          </a:p>
          <a:p>
            <a:pPr indent="-317500" lvl="1" marL="914400" rtl="0" algn="l">
              <a:spcBef>
                <a:spcPts val="0"/>
              </a:spcBef>
              <a:spcAft>
                <a:spcPts val="0"/>
              </a:spcAft>
              <a:buSzPts val="1400"/>
              <a:buChar char="○"/>
            </a:pPr>
            <a:r>
              <a:rPr lang="en-GB"/>
              <a:t>Similar to DLL injection, but we take over an existing DLL file and add our own code to that</a:t>
            </a:r>
            <a:endParaRPr/>
          </a:p>
          <a:p>
            <a:pPr indent="-317500" lvl="1" marL="914400" rtl="0" algn="l">
              <a:spcBef>
                <a:spcPts val="0"/>
              </a:spcBef>
              <a:spcAft>
                <a:spcPts val="0"/>
              </a:spcAft>
              <a:buSzPts val="1400"/>
              <a:buChar char="○"/>
            </a:pPr>
            <a:r>
              <a:rPr lang="en-GB"/>
              <a:t>We add code in “code caves” - Areas in the DLL that don’t contain any useful code</a:t>
            </a:r>
            <a:endParaRPr/>
          </a:p>
          <a:p>
            <a:pPr indent="-317500" lvl="1" marL="914400" rtl="0" algn="l">
              <a:spcBef>
                <a:spcPts val="0"/>
              </a:spcBef>
              <a:spcAft>
                <a:spcPts val="0"/>
              </a:spcAft>
              <a:buSzPts val="1400"/>
              <a:buChar char="○"/>
            </a:pPr>
            <a:r>
              <a:rPr lang="en-GB"/>
              <a:t>We can also use a “proxy dll” - A dll we own to get called before the original dll</a:t>
            </a:r>
            <a:br>
              <a:rPr lang="en-GB"/>
            </a:br>
            <a:endParaRPr/>
          </a:p>
          <a:p>
            <a:pPr indent="-317500" lvl="0" marL="457200" rtl="0" algn="l">
              <a:spcBef>
                <a:spcPts val="0"/>
              </a:spcBef>
              <a:spcAft>
                <a:spcPts val="0"/>
              </a:spcAft>
              <a:buSzPts val="1400"/>
              <a:buChar char="●"/>
            </a:pPr>
            <a:r>
              <a:rPr lang="en-GB"/>
              <a:t>Memory editing</a:t>
            </a:r>
            <a:endParaRPr/>
          </a:p>
          <a:p>
            <a:pPr indent="-317500" lvl="1" marL="914400" rtl="0" algn="l">
              <a:spcBef>
                <a:spcPts val="0"/>
              </a:spcBef>
              <a:spcAft>
                <a:spcPts val="0"/>
              </a:spcAft>
              <a:buSzPts val="1400"/>
              <a:buChar char="○"/>
            </a:pPr>
            <a:r>
              <a:rPr lang="en-GB"/>
              <a:t>Directly changing values in the process memory</a:t>
            </a:r>
            <a:br>
              <a:rPr lang="en-GB"/>
            </a:br>
            <a:endParaRPr/>
          </a:p>
          <a:p>
            <a:pPr indent="-317500" lvl="0" marL="457200" rtl="0" algn="l">
              <a:spcBef>
                <a:spcPts val="0"/>
              </a:spcBef>
              <a:spcAft>
                <a:spcPts val="0"/>
              </a:spcAft>
              <a:buSzPts val="1400"/>
              <a:buChar char="●"/>
            </a:pPr>
            <a:r>
              <a:rPr lang="en-GB"/>
              <a:t>Network traffic forgery</a:t>
            </a:r>
            <a:endParaRPr/>
          </a:p>
          <a:p>
            <a:pPr indent="-317500" lvl="1" marL="914400" rtl="0" algn="l">
              <a:spcBef>
                <a:spcPts val="0"/>
              </a:spcBef>
              <a:spcAft>
                <a:spcPts val="0"/>
              </a:spcAft>
              <a:buSzPts val="1400"/>
              <a:buChar char="○"/>
            </a:pPr>
            <a:r>
              <a:rPr lang="en-GB"/>
              <a:t>Analysing the packets sent by the game to the server</a:t>
            </a:r>
            <a:endParaRPr/>
          </a:p>
          <a:p>
            <a:pPr indent="-317500" lvl="1" marL="914400" rtl="0" algn="l">
              <a:spcBef>
                <a:spcPts val="0"/>
              </a:spcBef>
              <a:spcAft>
                <a:spcPts val="0"/>
              </a:spcAft>
              <a:buSzPts val="1400"/>
              <a:buChar char="○"/>
            </a:pPr>
            <a:r>
              <a:rPr lang="en-GB"/>
              <a:t>Change the packets to modify the users activity</a:t>
            </a:r>
            <a:endParaRPr/>
          </a:p>
        </p:txBody>
      </p:sp>
      <p:sp>
        <p:nvSpPr>
          <p:cNvPr id="81" name="Google Shape;81;p16"/>
          <p:cNvSpPr txBox="1"/>
          <p:nvPr>
            <p:ph type="title"/>
          </p:nvPr>
        </p:nvSpPr>
        <p:spPr>
          <a:xfrm>
            <a:off x="618750" y="95700"/>
            <a:ext cx="7906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sort of game hacks are there?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 where to start?</a:t>
            </a:r>
            <a:endParaRPr b="1">
              <a:latin typeface="Roboto Mono"/>
              <a:ea typeface="Roboto Mono"/>
              <a:cs typeface="Roboto Mono"/>
              <a:sym typeface="Roboto Mono"/>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Cheat Engine is an </a:t>
            </a:r>
            <a:r>
              <a:rPr lang="en-GB" sz="1500"/>
              <a:t>incredibly</a:t>
            </a:r>
            <a:r>
              <a:rPr lang="en-GB" sz="1500"/>
              <a:t> useful tool for both looking at the games instructions as well as allowing us to change them during execution</a:t>
            </a:r>
            <a:br>
              <a:rPr lang="en-GB" sz="1500"/>
            </a:br>
            <a:endParaRPr sz="1500"/>
          </a:p>
          <a:p>
            <a:pPr indent="-323850" lvl="0" marL="457200" rtl="0" algn="l">
              <a:spcBef>
                <a:spcPts val="0"/>
              </a:spcBef>
              <a:spcAft>
                <a:spcPts val="0"/>
              </a:spcAft>
              <a:buSzPts val="1500"/>
              <a:buChar char="●"/>
            </a:pPr>
            <a:r>
              <a:rPr lang="en-GB" sz="1500"/>
              <a:t>It has features that make it easy for very simple game cheats, such as changing health values</a:t>
            </a:r>
            <a:br>
              <a:rPr lang="en-GB" sz="1500"/>
            </a:br>
            <a:endParaRPr sz="1500"/>
          </a:p>
          <a:p>
            <a:pPr indent="-323850" lvl="0" marL="457200" rtl="0" algn="l">
              <a:spcBef>
                <a:spcPts val="0"/>
              </a:spcBef>
              <a:spcAft>
                <a:spcPts val="0"/>
              </a:spcAft>
              <a:buSzPts val="1500"/>
              <a:buChar char="●"/>
            </a:pPr>
            <a:r>
              <a:rPr lang="en-GB" sz="1500"/>
              <a:t>It also has advanced capabilities that allow us to look and edit the assembly code of the game, therefore allowing us to change how the game runs!</a:t>
            </a:r>
            <a:br>
              <a:rPr lang="en-GB" sz="1500"/>
            </a:br>
            <a:endParaRPr sz="1500"/>
          </a:p>
          <a:p>
            <a:pPr indent="-323850" lvl="0" marL="457200" rtl="0" algn="l">
              <a:spcBef>
                <a:spcPts val="0"/>
              </a:spcBef>
              <a:spcAft>
                <a:spcPts val="0"/>
              </a:spcAft>
              <a:buSzPts val="1500"/>
              <a:buChar char="●"/>
            </a:pPr>
            <a:r>
              <a:rPr lang="en-GB" sz="1500"/>
              <a:t>It has multiple </a:t>
            </a:r>
            <a:r>
              <a:rPr lang="en-GB" sz="1500"/>
              <a:t>incredibly</a:t>
            </a:r>
            <a:r>
              <a:rPr lang="en-GB" sz="1500"/>
              <a:t> useful features that will save you a lot of time, while also being </a:t>
            </a:r>
            <a:r>
              <a:rPr lang="en-GB" sz="1500"/>
              <a:t>relatively easy to use</a:t>
            </a:r>
            <a:r>
              <a:rPr lang="en-GB" sz="1500"/>
              <a:t> </a:t>
            </a:r>
            <a:br>
              <a:rPr lang="en-GB" sz="1500"/>
            </a:br>
            <a:endParaRPr sz="1500"/>
          </a:p>
          <a:p>
            <a:pPr indent="-323850" lvl="0" marL="457200" rtl="0" algn="l">
              <a:spcBef>
                <a:spcPts val="0"/>
              </a:spcBef>
              <a:spcAft>
                <a:spcPts val="0"/>
              </a:spcAft>
              <a:buSzPts val="1500"/>
              <a:buChar char="●"/>
            </a:pPr>
            <a:r>
              <a:rPr lang="en-GB" sz="1500" u="sng">
                <a:solidFill>
                  <a:schemeClr val="hlink"/>
                </a:solidFill>
                <a:hlinkClick r:id="rId3"/>
              </a:rPr>
              <a:t>https://guidedhacking.com/</a:t>
            </a:r>
            <a:r>
              <a:rPr lang="en-GB" sz="1500"/>
              <a:t> - Some great resources and code snippets</a:t>
            </a:r>
            <a:endParaRPr sz="1500"/>
          </a:p>
          <a:p>
            <a:pPr indent="-323850" lvl="0" marL="457200" rtl="0" algn="l">
              <a:spcBef>
                <a:spcPts val="0"/>
              </a:spcBef>
              <a:spcAft>
                <a:spcPts val="0"/>
              </a:spcAft>
              <a:buSzPts val="1500"/>
              <a:buChar char="●"/>
            </a:pPr>
            <a:r>
              <a:rPr lang="en-GB" sz="1500" u="sng">
                <a:solidFill>
                  <a:schemeClr val="hlink"/>
                </a:solidFill>
                <a:hlinkClick r:id="rId4"/>
              </a:rPr>
              <a:t>https://www.youtube.com/user/seowhistleblower</a:t>
            </a:r>
            <a:r>
              <a:rPr lang="en-GB" sz="1500"/>
              <a:t> - Stephen Chapman</a:t>
            </a:r>
            <a:endParaRPr sz="1500"/>
          </a:p>
        </p:txBody>
      </p:sp>
      <p:pic>
        <p:nvPicPr>
          <p:cNvPr id="88" name="Google Shape;88;p17"/>
          <p:cNvPicPr preferRelativeResize="0"/>
          <p:nvPr/>
        </p:nvPicPr>
        <p:blipFill>
          <a:blip r:embed="rId5">
            <a:alphaModFix/>
          </a:blip>
          <a:stretch>
            <a:fillRect/>
          </a:stretch>
        </p:blipFill>
        <p:spPr>
          <a:xfrm>
            <a:off x="7132547" y="4074900"/>
            <a:ext cx="809274" cy="99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Chances are </a:t>
            </a:r>
            <a:r>
              <a:rPr lang="en-GB"/>
              <a:t>incredibly</a:t>
            </a:r>
            <a:r>
              <a:rPr lang="en-GB"/>
              <a:t> high that you will be using pointers when reverse engineering games or applications, so they’re a really useful skill to learn!</a:t>
            </a:r>
            <a:br>
              <a:rPr lang="en-GB"/>
            </a:br>
            <a:endParaRPr/>
          </a:p>
          <a:p>
            <a:pPr indent="-317500" lvl="0" marL="457200" rtl="0" algn="l">
              <a:spcBef>
                <a:spcPts val="0"/>
              </a:spcBef>
              <a:spcAft>
                <a:spcPts val="0"/>
              </a:spcAft>
              <a:buSzPts val="1400"/>
              <a:buChar char="●"/>
            </a:pPr>
            <a:r>
              <a:rPr lang="en-GB"/>
              <a:t>Pointers are locations in memory that ‘point’ to another memory address. They store the address of another value. </a:t>
            </a:r>
            <a:endParaRPr/>
          </a:p>
          <a:p>
            <a:pPr indent="-317500" lvl="1" marL="914400" rtl="0" algn="l">
              <a:spcBef>
                <a:spcPts val="0"/>
              </a:spcBef>
              <a:spcAft>
                <a:spcPts val="0"/>
              </a:spcAft>
              <a:buSzPts val="1400"/>
              <a:buChar char="○"/>
            </a:pPr>
            <a:r>
              <a:rPr lang="en-GB"/>
              <a:t>You’ll see a lot of pointers pointing to other pointers with an offset </a:t>
            </a:r>
            <a:br>
              <a:rPr lang="en-GB"/>
            </a:br>
            <a:endParaRPr/>
          </a:p>
          <a:p>
            <a:pPr indent="-317500" lvl="0" marL="457200" rtl="0" algn="l">
              <a:spcBef>
                <a:spcPts val="0"/>
              </a:spcBef>
              <a:spcAft>
                <a:spcPts val="0"/>
              </a:spcAft>
              <a:buSzPts val="1400"/>
              <a:buChar char="●"/>
            </a:pPr>
            <a:r>
              <a:rPr lang="en-GB"/>
              <a:t>More generally, we will be using pointers to find useful values in our application </a:t>
            </a:r>
            <a:br>
              <a:rPr lang="en-GB"/>
            </a:br>
            <a:r>
              <a:rPr lang="en-GB"/>
              <a:t>that we want to access frequently, such as health, money …</a:t>
            </a:r>
            <a:br>
              <a:rPr lang="en-GB"/>
            </a:br>
            <a:endParaRPr/>
          </a:p>
          <a:p>
            <a:pPr indent="-317500" lvl="0" marL="457200" rtl="0" algn="l">
              <a:spcBef>
                <a:spcPts val="0"/>
              </a:spcBef>
              <a:spcAft>
                <a:spcPts val="0"/>
              </a:spcAft>
              <a:buSzPts val="1400"/>
              <a:buChar char="●"/>
            </a:pPr>
            <a:r>
              <a:rPr lang="en-GB"/>
              <a:t>Fortunately cheat engine does quite a bit of heavy lifting for us when it comes to </a:t>
            </a:r>
            <a:br>
              <a:rPr lang="en-GB"/>
            </a:br>
            <a:r>
              <a:rPr lang="en-GB"/>
              <a:t>Pointers, so learning them shouldn’t be too complicated (hopefully :P)</a:t>
            </a:r>
            <a:endParaRPr/>
          </a:p>
        </p:txBody>
      </p:sp>
      <p:sp>
        <p:nvSpPr>
          <p:cNvPr id="94" name="Google Shape;94;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Pointers</a:t>
            </a:r>
            <a:endParaRPr/>
          </a:p>
        </p:txBody>
      </p:sp>
      <p:pic>
        <p:nvPicPr>
          <p:cNvPr id="95" name="Google Shape;95;p18"/>
          <p:cNvPicPr preferRelativeResize="0"/>
          <p:nvPr/>
        </p:nvPicPr>
        <p:blipFill>
          <a:blip r:embed="rId3">
            <a:alphaModFix/>
          </a:blip>
          <a:stretch>
            <a:fillRect/>
          </a:stretch>
        </p:blipFill>
        <p:spPr>
          <a:xfrm>
            <a:off x="7587025" y="2254776"/>
            <a:ext cx="1407800" cy="209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 nop is simply an instruction that does nothing. The computer sees the nop and just moves onto the next instruction to execute</a:t>
            </a:r>
            <a:br>
              <a:rPr lang="en-GB"/>
            </a:br>
            <a:endParaRPr/>
          </a:p>
          <a:p>
            <a:pPr indent="-317500" lvl="0" marL="457200" rtl="0" algn="l">
              <a:spcBef>
                <a:spcPts val="0"/>
              </a:spcBef>
              <a:spcAft>
                <a:spcPts val="0"/>
              </a:spcAft>
              <a:buSzPts val="1400"/>
              <a:buChar char="●"/>
            </a:pPr>
            <a:r>
              <a:rPr lang="en-GB"/>
              <a:t>The assembly hex for a nop is 90</a:t>
            </a:r>
            <a:br>
              <a:rPr lang="en-GB"/>
            </a:br>
            <a:endParaRPr/>
          </a:p>
          <a:p>
            <a:pPr indent="-317500" lvl="0" marL="457200" rtl="0" algn="l">
              <a:spcBef>
                <a:spcPts val="0"/>
              </a:spcBef>
              <a:spcAft>
                <a:spcPts val="0"/>
              </a:spcAft>
              <a:buSzPts val="1400"/>
              <a:buChar char="●"/>
            </a:pPr>
            <a:r>
              <a:rPr lang="en-GB"/>
              <a:t>Therefore, a nop slide or nop sled is a chain of nops that follow on from one another</a:t>
            </a:r>
            <a:endParaRPr/>
          </a:p>
          <a:p>
            <a:pPr indent="-317500" lvl="1" marL="914400" rtl="0" algn="l">
              <a:spcBef>
                <a:spcPts val="0"/>
              </a:spcBef>
              <a:spcAft>
                <a:spcPts val="0"/>
              </a:spcAft>
              <a:buSzPts val="1400"/>
              <a:buChar char="○"/>
            </a:pPr>
            <a:r>
              <a:rPr lang="en-GB"/>
              <a:t>90 90 90 90 90 90 90</a:t>
            </a:r>
            <a:br>
              <a:rPr lang="en-GB"/>
            </a:br>
            <a:endParaRPr/>
          </a:p>
          <a:p>
            <a:pPr indent="-317500" lvl="0" marL="457200" rtl="0" algn="l">
              <a:spcBef>
                <a:spcPts val="0"/>
              </a:spcBef>
              <a:spcAft>
                <a:spcPts val="0"/>
              </a:spcAft>
              <a:buSzPts val="1400"/>
              <a:buChar char="●"/>
            </a:pPr>
            <a:r>
              <a:rPr lang="en-GB"/>
              <a:t>Nop slides are often used to overwrite code that we don’t want the game to execute. This allows us to remove functionality from the application</a:t>
            </a:r>
            <a:endParaRPr/>
          </a:p>
          <a:p>
            <a:pPr indent="-317500" lvl="1" marL="914400" rtl="0" algn="l">
              <a:spcBef>
                <a:spcPts val="0"/>
              </a:spcBef>
              <a:spcAft>
                <a:spcPts val="0"/>
              </a:spcAft>
              <a:buSzPts val="1400"/>
              <a:buChar char="○"/>
            </a:pPr>
            <a:r>
              <a:rPr lang="en-GB"/>
              <a:t>For example nopping code that edits our health or our ammo count </a:t>
            </a:r>
            <a:endParaRPr/>
          </a:p>
        </p:txBody>
      </p:sp>
      <p:sp>
        <p:nvSpPr>
          <p:cNvPr id="101" name="Google Shape;101;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Nops and Nop slides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External</a:t>
            </a:r>
            <a:endParaRPr/>
          </a:p>
          <a:p>
            <a:pPr indent="-317500" lvl="1" marL="914400" rtl="0" algn="l">
              <a:spcBef>
                <a:spcPts val="0"/>
              </a:spcBef>
              <a:spcAft>
                <a:spcPts val="0"/>
              </a:spcAft>
              <a:buSzPts val="1400"/>
              <a:buChar char="○"/>
            </a:pPr>
            <a:r>
              <a:rPr lang="en-GB"/>
              <a:t>External cheats use a handle given by the kernel to allow them to read and write to the process’ memory - This can be blocked if there is a kernel level anti-cheat</a:t>
            </a:r>
            <a:endParaRPr/>
          </a:p>
          <a:p>
            <a:pPr indent="-317500" lvl="1" marL="914400" rtl="0" algn="l">
              <a:spcBef>
                <a:spcPts val="0"/>
              </a:spcBef>
              <a:spcAft>
                <a:spcPts val="0"/>
              </a:spcAft>
              <a:buSzPts val="1400"/>
              <a:buChar char="○"/>
            </a:pPr>
            <a:r>
              <a:rPr lang="en-GB"/>
              <a:t>Uses an external process to read/write values to the game process, this is easier to detect </a:t>
            </a:r>
            <a:endParaRPr/>
          </a:p>
          <a:p>
            <a:pPr indent="-317500" lvl="1" marL="914400" rtl="0" algn="l">
              <a:spcBef>
                <a:spcPts val="0"/>
              </a:spcBef>
              <a:spcAft>
                <a:spcPts val="0"/>
              </a:spcAft>
              <a:buSzPts val="1400"/>
              <a:buChar char="○"/>
            </a:pPr>
            <a:r>
              <a:rPr lang="en-GB"/>
              <a:t>Generally poor performance due to kernel calls</a:t>
            </a:r>
            <a:br>
              <a:rPr lang="en-GB"/>
            </a:br>
            <a:endParaRPr/>
          </a:p>
          <a:p>
            <a:pPr indent="-317500" lvl="0" marL="457200" rtl="0" algn="l">
              <a:spcBef>
                <a:spcPts val="0"/>
              </a:spcBef>
              <a:spcAft>
                <a:spcPts val="0"/>
              </a:spcAft>
              <a:buSzPts val="1400"/>
              <a:buChar char="●"/>
            </a:pPr>
            <a:r>
              <a:rPr lang="en-GB"/>
              <a:t>Internal</a:t>
            </a:r>
            <a:endParaRPr/>
          </a:p>
          <a:p>
            <a:pPr indent="-317500" lvl="1" marL="914400" rtl="0" algn="l">
              <a:spcBef>
                <a:spcPts val="0"/>
              </a:spcBef>
              <a:spcAft>
                <a:spcPts val="0"/>
              </a:spcAft>
              <a:buSzPts val="1400"/>
              <a:buChar char="○"/>
            </a:pPr>
            <a:r>
              <a:rPr lang="en-GB"/>
              <a:t>Has direct access to game memory as it’s being run as the game process</a:t>
            </a:r>
            <a:endParaRPr/>
          </a:p>
          <a:p>
            <a:pPr indent="-317500" lvl="1" marL="914400" rtl="0" algn="l">
              <a:spcBef>
                <a:spcPts val="0"/>
              </a:spcBef>
              <a:spcAft>
                <a:spcPts val="0"/>
              </a:spcAft>
              <a:buSzPts val="1400"/>
              <a:buChar char="○"/>
            </a:pPr>
            <a:r>
              <a:rPr lang="en-GB"/>
              <a:t>Faster performance than external cheats</a:t>
            </a:r>
            <a:endParaRPr/>
          </a:p>
          <a:p>
            <a:pPr indent="-317500" lvl="1" marL="914400" rtl="0" algn="l">
              <a:spcBef>
                <a:spcPts val="0"/>
              </a:spcBef>
              <a:spcAft>
                <a:spcPts val="0"/>
              </a:spcAft>
              <a:buSzPts val="1400"/>
              <a:buChar char="○"/>
            </a:pPr>
            <a:r>
              <a:rPr lang="en-GB"/>
              <a:t>A lot more versatile as you have access to more</a:t>
            </a:r>
            <a:endParaRPr/>
          </a:p>
          <a:p>
            <a:pPr indent="-317500" lvl="1" marL="914400" rtl="0" algn="l">
              <a:spcBef>
                <a:spcPts val="0"/>
              </a:spcBef>
              <a:spcAft>
                <a:spcPts val="0"/>
              </a:spcAft>
              <a:buSzPts val="1400"/>
              <a:buChar char="○"/>
            </a:pPr>
            <a:r>
              <a:rPr lang="en-GB"/>
              <a:t>Can be better for anti-cheat (Not that you should be bypassing it :P)</a:t>
            </a:r>
            <a:endParaRPr/>
          </a:p>
        </p:txBody>
      </p:sp>
      <p:sp>
        <p:nvSpPr>
          <p:cNvPr id="107" name="Google Shape;107;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Internal vs External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