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5f351d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5f351d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8c92569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8c92569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hackthebox.eu/home/htb/acc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OI7PbBT589E"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Hack the Box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Traceback</a:t>
            </a:r>
            <a:endParaRPr/>
          </a:p>
        </p:txBody>
      </p:sp>
      <p:pic>
        <p:nvPicPr>
          <p:cNvPr id="75" name="Google Shape;75;p15"/>
          <p:cNvPicPr preferRelativeResize="0"/>
          <p:nvPr/>
        </p:nvPicPr>
        <p:blipFill>
          <a:blip r:embed="rId3">
            <a:alphaModFix/>
          </a:blip>
          <a:stretch>
            <a:fillRect/>
          </a:stretch>
        </p:blipFill>
        <p:spPr>
          <a:xfrm>
            <a:off x="1719263" y="1023938"/>
            <a:ext cx="5705475" cy="355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Connecting to Hack the Box</a:t>
            </a:r>
            <a:endParaRPr b="1">
              <a:latin typeface="Roboto Mono"/>
              <a:ea typeface="Roboto Mono"/>
              <a:cs typeface="Roboto Mono"/>
              <a:sym typeface="Roboto Mono"/>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You’ll need an account - unfortunately, they’re a bit hard to come by! If you haven’t already got one, don’t worry - you can just follow along</a:t>
            </a:r>
            <a:endParaRPr sz="1500"/>
          </a:p>
          <a:p>
            <a:pPr indent="0" lvl="0" marL="0" rtl="0" algn="l">
              <a:spcBef>
                <a:spcPts val="1600"/>
              </a:spcBef>
              <a:spcAft>
                <a:spcPts val="0"/>
              </a:spcAft>
              <a:buNone/>
            </a:pPr>
            <a:r>
              <a:rPr lang="en-GB" sz="1500"/>
              <a:t>Traceback is a retired box, so you’ll also need a VIP account. Again, don’t worry if you haven’t got one - but it’s a worthwhile investment if you can afford it and want to practice regularly!</a:t>
            </a:r>
            <a:endParaRPr sz="1500"/>
          </a:p>
          <a:p>
            <a:pPr indent="0" lvl="0" marL="0" rtl="0" algn="l">
              <a:spcBef>
                <a:spcPts val="1600"/>
              </a:spcBef>
              <a:spcAft>
                <a:spcPts val="0"/>
              </a:spcAft>
              <a:buNone/>
            </a:pPr>
            <a:r>
              <a:rPr lang="en-GB" sz="1500"/>
              <a:t>To connect to Hack the Box:</a:t>
            </a:r>
            <a:endParaRPr sz="1500"/>
          </a:p>
          <a:p>
            <a:pPr indent="-323850" lvl="0" marL="457200" rtl="0" algn="l">
              <a:spcBef>
                <a:spcPts val="1600"/>
              </a:spcBef>
              <a:spcAft>
                <a:spcPts val="0"/>
              </a:spcAft>
              <a:buSzPts val="1500"/>
              <a:buChar char="-"/>
            </a:pPr>
            <a:r>
              <a:rPr lang="en-GB" sz="1500"/>
              <a:t>Download your connection pack from </a:t>
            </a:r>
            <a:r>
              <a:rPr lang="en-GB" sz="1500" u="sng">
                <a:solidFill>
                  <a:schemeClr val="hlink"/>
                </a:solidFill>
                <a:hlinkClick r:id="rId3"/>
              </a:rPr>
              <a:t>https://www.hackthebox.eu/home/htb/access</a:t>
            </a:r>
            <a:r>
              <a:rPr lang="en-GB" sz="1500"/>
              <a:t> (e.g. shefesh.ovpn)</a:t>
            </a:r>
            <a:endParaRPr sz="1500"/>
          </a:p>
          <a:p>
            <a:pPr indent="-323850" lvl="0" marL="457200" rtl="0" algn="l">
              <a:spcBef>
                <a:spcPts val="0"/>
              </a:spcBef>
              <a:spcAft>
                <a:spcPts val="0"/>
              </a:spcAft>
              <a:buSzPts val="1500"/>
              <a:buChar char="-"/>
            </a:pPr>
            <a:r>
              <a:rPr lang="en-GB" sz="1500"/>
              <a:t>Run </a:t>
            </a:r>
            <a:r>
              <a:rPr lang="en-GB" sz="1500">
                <a:solidFill>
                  <a:srgbClr val="EB3C68"/>
                </a:solidFill>
              </a:rPr>
              <a:t>openvpn /path/to/shefesh.ovpn</a:t>
            </a:r>
            <a:endParaRPr sz="1500">
              <a:solidFill>
                <a:srgbClr val="EB3C68"/>
              </a:solidFill>
            </a:endParaRPr>
          </a:p>
          <a:p>
            <a:pPr indent="-323850" lvl="0" marL="457200" rtl="0" algn="l">
              <a:spcBef>
                <a:spcPts val="0"/>
              </a:spcBef>
              <a:spcAft>
                <a:spcPts val="0"/>
              </a:spcAft>
              <a:buSzPts val="1500"/>
              <a:buChar char="-"/>
            </a:pPr>
            <a:r>
              <a:rPr lang="en-GB" sz="1500"/>
              <a:t>Ping the box (</a:t>
            </a:r>
            <a:r>
              <a:rPr lang="en-GB" sz="1500">
                <a:solidFill>
                  <a:srgbClr val="EB3C68"/>
                </a:solidFill>
              </a:rPr>
              <a:t>ping 10.10.10.181</a:t>
            </a:r>
            <a:r>
              <a:rPr lang="en-GB" sz="1500"/>
              <a:t>) to check your connection!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We’ll be going over the box live, so if you’re recapping the slides… they won’t be much use</a:t>
            </a:r>
            <a:endParaRPr/>
          </a:p>
          <a:p>
            <a:pPr indent="0" lvl="0" marL="0" rtl="0" algn="l">
              <a:spcBef>
                <a:spcPts val="1600"/>
              </a:spcBef>
              <a:spcAft>
                <a:spcPts val="0"/>
              </a:spcAft>
              <a:buNone/>
            </a:pPr>
            <a:r>
              <a:rPr lang="en-GB"/>
              <a:t>For those of you hacking along, good luck!</a:t>
            </a:r>
            <a:endParaRPr/>
          </a:p>
          <a:p>
            <a:pPr indent="0" lvl="0" marL="0" rtl="0" algn="l">
              <a:spcBef>
                <a:spcPts val="1600"/>
              </a:spcBef>
              <a:spcAft>
                <a:spcPts val="0"/>
              </a:spcAft>
              <a:buNone/>
            </a:pPr>
            <a:r>
              <a:rPr lang="en-GB"/>
              <a:t>We’ll be taking suggestions as we go, so please shout out ideas at any point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sz="600"/>
              <a:t>Pssst - if you’re reading the slides after the session and want a walkthrough, check out Ippsec’s video here: </a:t>
            </a:r>
            <a:r>
              <a:rPr lang="en-GB" sz="600" u="sng">
                <a:solidFill>
                  <a:schemeClr val="hlink"/>
                </a:solidFill>
                <a:hlinkClick r:id="rId3"/>
              </a:rPr>
              <a:t>https://www.youtube.com/watch?v=OI7PbBT589E</a:t>
            </a:r>
            <a:br>
              <a:rPr lang="en-GB" sz="600"/>
            </a:br>
            <a:r>
              <a:rPr lang="en-GB" sz="600"/>
              <a:t>We’ll also be uploading a writeup after the session!</a:t>
            </a:r>
            <a:br>
              <a:rPr lang="en-GB" sz="600"/>
            </a:br>
            <a:r>
              <a:rPr lang="en-GB" sz="600"/>
              <a:t>No cheating if you’re watching this live!</a:t>
            </a:r>
            <a:endParaRPr sz="600"/>
          </a:p>
        </p:txBody>
      </p:sp>
      <p:sp>
        <p:nvSpPr>
          <p:cNvPr id="87" name="Google Shape;87;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That’s it for now!</a:t>
            </a:r>
            <a:endParaRPr/>
          </a:p>
        </p:txBody>
      </p:sp>
      <p:pic>
        <p:nvPicPr>
          <p:cNvPr id="88" name="Google Shape;88;p17"/>
          <p:cNvPicPr preferRelativeResize="0"/>
          <p:nvPr/>
        </p:nvPicPr>
        <p:blipFill>
          <a:blip r:embed="rId4">
            <a:alphaModFix/>
          </a:blip>
          <a:stretch>
            <a:fillRect/>
          </a:stretch>
        </p:blipFill>
        <p:spPr>
          <a:xfrm>
            <a:off x="5197775" y="1114163"/>
            <a:ext cx="3493024" cy="3493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94" name="Google Shape;94;p1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95" name="Google Shape;95;p1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14th December - Holiday Hackery!</a:t>
            </a:r>
            <a:endParaRPr/>
          </a:p>
          <a:p>
            <a:pPr indent="0" lvl="0" marL="0" rtl="0" algn="l">
              <a:spcBef>
                <a:spcPts val="1600"/>
              </a:spcBef>
              <a:spcAft>
                <a:spcPts val="1600"/>
              </a:spcAft>
              <a:buClr>
                <a:schemeClr val="dk1"/>
              </a:buClr>
              <a:buSzPts val="1100"/>
              <a:buFont typeface="Arial"/>
              <a:buNone/>
            </a:pPr>
            <a:r>
              <a:rPr lang="en-GB"/>
              <a:t>… and that’s it for the semester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101" name="Google Shape;101;p19"/>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02" name="Google Shape;102;p19"/>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