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D7FF-58EC-4DF4-BFB5-8BC1E42371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2590D-EC94-48F6-A557-738907A93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3B9BF0-EAF4-4EE9-A455-A5FE0F936DE7}"/>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5" name="Footer Placeholder 4">
            <a:extLst>
              <a:ext uri="{FF2B5EF4-FFF2-40B4-BE49-F238E27FC236}">
                <a16:creationId xmlns:a16="http://schemas.microsoft.com/office/drawing/2014/main" id="{A7B30173-6CDB-4068-BF4C-08EA684475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57200D-74FE-4B9C-B539-3E932BD7C4EC}"/>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19947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39E1-23FD-4925-BD9C-5DA1E7CF21F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4EA0E2-B189-4BBF-9398-CB9E18C988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53E1C5-1E21-4CB8-ABEB-42D0A078B62B}"/>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5" name="Footer Placeholder 4">
            <a:extLst>
              <a:ext uri="{FF2B5EF4-FFF2-40B4-BE49-F238E27FC236}">
                <a16:creationId xmlns:a16="http://schemas.microsoft.com/office/drawing/2014/main" id="{6AB85BBF-EF9D-44E8-BD0B-5D014C042B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9B70A1-EC92-40E0-A3C3-996B9676BF45}"/>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334165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68A9D-35E0-4D3B-A07E-F0C08C755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627371-6734-4B35-927F-A3BF5755B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03C41F-71F7-4E4F-9720-889F5E4C68D5}"/>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5" name="Footer Placeholder 4">
            <a:extLst>
              <a:ext uri="{FF2B5EF4-FFF2-40B4-BE49-F238E27FC236}">
                <a16:creationId xmlns:a16="http://schemas.microsoft.com/office/drawing/2014/main" id="{E9CD0E71-7409-41C0-82B5-C373FAF53A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8B0344-BDB4-49C2-9B3B-BCB9F9CF4C4E}"/>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376956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1C13-1388-41DE-89BF-C7F68DA1F857}"/>
              </a:ext>
            </a:extLst>
          </p:cNvPr>
          <p:cNvSpPr>
            <a:spLocks noGrp="1"/>
          </p:cNvSpPr>
          <p:nvPr>
            <p:ph type="title"/>
          </p:nvPr>
        </p:nvSpPr>
        <p:spPr/>
        <p:txBody>
          <a:bodyPr/>
          <a:lstStyle>
            <a:lvl1pPr>
              <a:defRPr>
                <a:latin typeface="Cordia New" panose="020B0304020202020204" pitchFamily="34" charset="-34"/>
                <a:cs typeface="Cordia New" panose="020B0304020202020204" pitchFamily="34" charset="-34"/>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E116B67-829E-4668-993B-331FBFC4C4B6}"/>
              </a:ext>
            </a:extLst>
          </p:cNvPr>
          <p:cNvSpPr>
            <a:spLocks noGrp="1"/>
          </p:cNvSpPr>
          <p:nvPr>
            <p:ph idx="1"/>
          </p:nvPr>
        </p:nvSpPr>
        <p:spPr/>
        <p:txBody>
          <a:bodyPr/>
          <a:lstStyle>
            <a:lvl1pPr>
              <a:defRPr>
                <a:latin typeface="Cordia New" panose="020B0304020202020204" pitchFamily="34" charset="-34"/>
                <a:cs typeface="Cordia New" panose="020B0304020202020204" pitchFamily="34" charset="-34"/>
              </a:defRPr>
            </a:lvl1pPr>
            <a:lvl2pPr>
              <a:defRPr>
                <a:latin typeface="Cordia New" panose="020B0304020202020204" pitchFamily="34" charset="-34"/>
                <a:cs typeface="Cordia New" panose="020B0304020202020204" pitchFamily="34" charset="-34"/>
              </a:defRPr>
            </a:lvl2pPr>
            <a:lvl3pPr>
              <a:defRPr>
                <a:latin typeface="Cordia New" panose="020B0304020202020204" pitchFamily="34" charset="-34"/>
                <a:cs typeface="Cordia New" panose="020B0304020202020204" pitchFamily="34" charset="-34"/>
              </a:defRPr>
            </a:lvl3pPr>
            <a:lvl4pPr>
              <a:defRPr>
                <a:latin typeface="Cordia New" panose="020B0304020202020204" pitchFamily="34" charset="-34"/>
                <a:cs typeface="Cordia New" panose="020B0304020202020204" pitchFamily="34" charset="-34"/>
              </a:defRPr>
            </a:lvl4pPr>
            <a:lvl5pPr>
              <a:defRPr>
                <a:latin typeface="Cordia New" panose="020B0304020202020204" pitchFamily="34" charset="-34"/>
                <a:cs typeface="Cordia New" panose="020B03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0F83AAB-3B95-4622-B122-5E54FF3DCD03}"/>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5" name="Footer Placeholder 4">
            <a:extLst>
              <a:ext uri="{FF2B5EF4-FFF2-40B4-BE49-F238E27FC236}">
                <a16:creationId xmlns:a16="http://schemas.microsoft.com/office/drawing/2014/main" id="{200E170D-F234-41F7-AD35-664B39F6D1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8821F-34A9-42E6-BBF9-828837919D65}"/>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0458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FC39-425D-4AE2-A8A8-C259F9A9F714}"/>
              </a:ext>
            </a:extLst>
          </p:cNvPr>
          <p:cNvSpPr>
            <a:spLocks noGrp="1"/>
          </p:cNvSpPr>
          <p:nvPr>
            <p:ph type="title"/>
          </p:nvPr>
        </p:nvSpPr>
        <p:spPr>
          <a:xfrm>
            <a:off x="831850" y="1709738"/>
            <a:ext cx="10515600" cy="2852737"/>
          </a:xfrm>
        </p:spPr>
        <p:txBody>
          <a:bodyPr anchor="b"/>
          <a:lstStyle>
            <a:lvl1pPr>
              <a:defRPr sz="6000">
                <a:latin typeface="Cordia New" panose="020B0304020202020204" pitchFamily="34" charset="-34"/>
                <a:cs typeface="Cordia New" panose="020B0304020202020204" pitchFamily="34" charset="-34"/>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09115034-C71B-4DF6-8B57-5681EC6A4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ordia New" panose="020B0304020202020204" pitchFamily="34" charset="-34"/>
                <a:cs typeface="Cordia New" panose="020B0304020202020204" pitchFamily="34" charset="-34"/>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0F815442-6839-428B-8C04-645630EAA9FB}"/>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5" name="Footer Placeholder 4">
            <a:extLst>
              <a:ext uri="{FF2B5EF4-FFF2-40B4-BE49-F238E27FC236}">
                <a16:creationId xmlns:a16="http://schemas.microsoft.com/office/drawing/2014/main" id="{DD9ED55B-A25E-45EA-B22F-4A3FF768C2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53A679-FB4F-4A1A-B7C7-5DD2871AD6F1}"/>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62916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E610-C451-44D5-8E6A-D931068C5E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BB618D-8E43-4D52-BC78-BD30EFA474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A8FCF59-1B04-466A-974A-1154EF056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4232733-3C95-470B-A53A-7509FB34F484}"/>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6" name="Footer Placeholder 5">
            <a:extLst>
              <a:ext uri="{FF2B5EF4-FFF2-40B4-BE49-F238E27FC236}">
                <a16:creationId xmlns:a16="http://schemas.microsoft.com/office/drawing/2014/main" id="{3D98FBE6-E294-4B57-814E-5F8C2AE513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60FE99-BE25-4610-924D-88536BAB3F1C}"/>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05458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E290-10A0-4195-843B-EC50F75985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4225EC4-B22F-469F-B97F-604B0AA61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989C3-C2C2-44F7-B06D-6D45A9381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F1D1F4-A405-4458-89F6-1BA903C69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26C58-9B53-4F5C-9945-68E36D5C5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4A1576-2504-4219-A8B4-196BE1C1D984}"/>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8" name="Footer Placeholder 7">
            <a:extLst>
              <a:ext uri="{FF2B5EF4-FFF2-40B4-BE49-F238E27FC236}">
                <a16:creationId xmlns:a16="http://schemas.microsoft.com/office/drawing/2014/main" id="{6E21E3D3-6AE5-41D3-8A0E-5E5CC0B2E90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BECAEF-B2BE-40F4-9DF1-8C2FC10AEF06}"/>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376818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0BCB-4462-4143-8FE9-EE5B6EB559C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08A42B-8A1A-4760-8C47-C6D17AB8538F}"/>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4" name="Footer Placeholder 3">
            <a:extLst>
              <a:ext uri="{FF2B5EF4-FFF2-40B4-BE49-F238E27FC236}">
                <a16:creationId xmlns:a16="http://schemas.microsoft.com/office/drawing/2014/main" id="{E663D638-96D9-4821-B197-76A6A64929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0A67510-8C8B-46E2-BBC1-BA339B4AED96}"/>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48650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6BD5C-CC7C-4D14-B3B7-551B16E905D5}"/>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3" name="Footer Placeholder 2">
            <a:extLst>
              <a:ext uri="{FF2B5EF4-FFF2-40B4-BE49-F238E27FC236}">
                <a16:creationId xmlns:a16="http://schemas.microsoft.com/office/drawing/2014/main" id="{DE40F734-199A-4796-A0AF-9C92D8A9A2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5C0284-AB96-40EF-A949-66B691DB0AA2}"/>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12471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1F3C-F042-4459-972A-00C38CE4E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403023-23F3-4FCF-8DE7-98E63D015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E6FE3E-A951-41BD-A5C7-3CDB56A6B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6148E-A936-4340-89F3-B3B6EE3BF8C4}"/>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6" name="Footer Placeholder 5">
            <a:extLst>
              <a:ext uri="{FF2B5EF4-FFF2-40B4-BE49-F238E27FC236}">
                <a16:creationId xmlns:a16="http://schemas.microsoft.com/office/drawing/2014/main" id="{5C6DEB16-7B91-4491-ACF4-87A2A2AC42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A03AF4-386D-43E5-9BFB-1A748F747386}"/>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375622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26E-FE97-4589-90EF-368AA7293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ECB0D3-2A83-4DAF-BE8A-7BB22C58A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EA3D4-5E1A-4E5C-B916-033C7639E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66964-1A03-4DF1-B47D-21A2B06E0F0D}"/>
              </a:ext>
            </a:extLst>
          </p:cNvPr>
          <p:cNvSpPr>
            <a:spLocks noGrp="1"/>
          </p:cNvSpPr>
          <p:nvPr>
            <p:ph type="dt" sz="half" idx="10"/>
          </p:nvPr>
        </p:nvSpPr>
        <p:spPr/>
        <p:txBody>
          <a:bodyPr/>
          <a:lstStyle/>
          <a:p>
            <a:fld id="{D1DEA605-6DBF-4DB9-A97C-962272FB795D}" type="datetimeFigureOut">
              <a:rPr lang="en-GB" smtClean="0"/>
              <a:t>23/02/2020</a:t>
            </a:fld>
            <a:endParaRPr lang="en-GB"/>
          </a:p>
        </p:txBody>
      </p:sp>
      <p:sp>
        <p:nvSpPr>
          <p:cNvPr id="6" name="Footer Placeholder 5">
            <a:extLst>
              <a:ext uri="{FF2B5EF4-FFF2-40B4-BE49-F238E27FC236}">
                <a16:creationId xmlns:a16="http://schemas.microsoft.com/office/drawing/2014/main" id="{81740CE1-C388-4BB3-BA1B-E79919082D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A65D4E-33D1-48D3-8E11-B68F26AD9178}"/>
              </a:ext>
            </a:extLst>
          </p:cNvPr>
          <p:cNvSpPr>
            <a:spLocks noGrp="1"/>
          </p:cNvSpPr>
          <p:nvPr>
            <p:ph type="sldNum" sz="quarter" idx="12"/>
          </p:nvPr>
        </p:nvSpPr>
        <p:spPr/>
        <p:txBody>
          <a:bodyPr/>
          <a:lstStyle/>
          <a:p>
            <a:fld id="{67FD7D1D-FD77-41A7-835D-2ECCC95E1CEB}" type="slidenum">
              <a:rPr lang="en-GB" smtClean="0"/>
              <a:t>‹#›</a:t>
            </a:fld>
            <a:endParaRPr lang="en-GB"/>
          </a:p>
        </p:txBody>
      </p:sp>
    </p:spTree>
    <p:extLst>
      <p:ext uri="{BB962C8B-B14F-4D97-AF65-F5344CB8AC3E}">
        <p14:creationId xmlns:p14="http://schemas.microsoft.com/office/powerpoint/2010/main" val="252184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F3BC4-516C-42E5-AE24-E17E61EDB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D4C0FF-F5E8-4D32-ADA3-577434F83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02A3054-DDE4-455A-B0C0-6F328C997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EA605-6DBF-4DB9-A97C-962272FB795D}" type="datetimeFigureOut">
              <a:rPr lang="en-GB" smtClean="0"/>
              <a:t>23/02/2020</a:t>
            </a:fld>
            <a:endParaRPr lang="en-GB"/>
          </a:p>
        </p:txBody>
      </p:sp>
      <p:sp>
        <p:nvSpPr>
          <p:cNvPr id="5" name="Footer Placeholder 4">
            <a:extLst>
              <a:ext uri="{FF2B5EF4-FFF2-40B4-BE49-F238E27FC236}">
                <a16:creationId xmlns:a16="http://schemas.microsoft.com/office/drawing/2014/main" id="{B616B271-CD0E-4FC6-8D7D-FEE0D8324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i="1">
                <a:solidFill>
                  <a:schemeClr val="tx1">
                    <a:tint val="75000"/>
                  </a:schemeClr>
                </a:solidFill>
              </a:defRPr>
            </a:lvl1pPr>
          </a:lstStyle>
          <a:p>
            <a:r>
              <a:rPr lang="en-GB" dirty="0"/>
              <a:t>Available at ShefESH.com</a:t>
            </a:r>
          </a:p>
        </p:txBody>
      </p:sp>
      <p:sp>
        <p:nvSpPr>
          <p:cNvPr id="6" name="Slide Number Placeholder 5">
            <a:extLst>
              <a:ext uri="{FF2B5EF4-FFF2-40B4-BE49-F238E27FC236}">
                <a16:creationId xmlns:a16="http://schemas.microsoft.com/office/drawing/2014/main" id="{3222FB35-9ABD-4367-8DDA-092243E46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D7D1D-FD77-41A7-835D-2ECCC95E1CEB}" type="slidenum">
              <a:rPr lang="en-GB" smtClean="0"/>
              <a:t>‹#›</a:t>
            </a:fld>
            <a:endParaRPr lang="en-GB"/>
          </a:p>
        </p:txBody>
      </p:sp>
      <p:pic>
        <p:nvPicPr>
          <p:cNvPr id="8" name="Picture 7">
            <a:extLst>
              <a:ext uri="{FF2B5EF4-FFF2-40B4-BE49-F238E27FC236}">
                <a16:creationId xmlns:a16="http://schemas.microsoft.com/office/drawing/2014/main" id="{08DF6C50-1993-4D66-96B1-CF0D93AF070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16095" y="5531519"/>
            <a:ext cx="1875905" cy="1326481"/>
          </a:xfrm>
          <a:prstGeom prst="rect">
            <a:avLst/>
          </a:prstGeom>
        </p:spPr>
      </p:pic>
    </p:spTree>
    <p:extLst>
      <p:ext uri="{BB962C8B-B14F-4D97-AF65-F5344CB8AC3E}">
        <p14:creationId xmlns:p14="http://schemas.microsoft.com/office/powerpoint/2010/main" val="226036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5FA3-85AD-42C1-AA57-63B25974515C}"/>
              </a:ext>
            </a:extLst>
          </p:cNvPr>
          <p:cNvSpPr>
            <a:spLocks noGrp="1"/>
          </p:cNvSpPr>
          <p:nvPr>
            <p:ph type="ctrTitle"/>
          </p:nvPr>
        </p:nvSpPr>
        <p:spPr/>
        <p:txBody>
          <a:bodyPr>
            <a:normAutofit/>
          </a:bodyPr>
          <a:lstStyle/>
          <a:p>
            <a:r>
              <a:rPr lang="en-GB" sz="7200" dirty="0">
                <a:latin typeface="Cordia New" panose="020B0502040204020203" pitchFamily="34" charset="-34"/>
                <a:cs typeface="Cordia New" panose="020B0502040204020203" pitchFamily="34" charset="-34"/>
              </a:rPr>
              <a:t>Private Investigations:</a:t>
            </a:r>
            <a:br>
              <a:rPr lang="en-GB" sz="7200" dirty="0">
                <a:latin typeface="Cordia New" panose="020B0502040204020203" pitchFamily="34" charset="-34"/>
                <a:cs typeface="Cordia New" panose="020B0502040204020203" pitchFamily="34" charset="-34"/>
              </a:rPr>
            </a:br>
            <a:r>
              <a:rPr lang="en-GB" sz="7200" dirty="0">
                <a:latin typeface="Cordia New" panose="020B0502040204020203" pitchFamily="34" charset="-34"/>
                <a:cs typeface="Cordia New" panose="020B0502040204020203" pitchFamily="34" charset="-34"/>
              </a:rPr>
              <a:t>Memory Forensics</a:t>
            </a:r>
          </a:p>
        </p:txBody>
      </p:sp>
      <p:sp>
        <p:nvSpPr>
          <p:cNvPr id="3" name="Subtitle 2">
            <a:extLst>
              <a:ext uri="{FF2B5EF4-FFF2-40B4-BE49-F238E27FC236}">
                <a16:creationId xmlns:a16="http://schemas.microsoft.com/office/drawing/2014/main" id="{8FBC27A2-EB81-4333-A1A2-FF7114D7A8CA}"/>
              </a:ext>
            </a:extLst>
          </p:cNvPr>
          <p:cNvSpPr>
            <a:spLocks noGrp="1"/>
          </p:cNvSpPr>
          <p:nvPr>
            <p:ph type="subTitle" idx="1"/>
          </p:nvPr>
        </p:nvSpPr>
        <p:spPr/>
        <p:txBody>
          <a:bodyPr>
            <a:normAutofit/>
          </a:bodyPr>
          <a:lstStyle/>
          <a:p>
            <a:r>
              <a:rPr lang="en-GB" sz="3600" dirty="0">
                <a:latin typeface="Cordia New" panose="020B0304020202020204" pitchFamily="34" charset="-34"/>
                <a:cs typeface="Cordia New" panose="020B0304020202020204" pitchFamily="34" charset="-34"/>
              </a:rPr>
              <a:t>Sheffield Ethical Student Hackers</a:t>
            </a:r>
          </a:p>
        </p:txBody>
      </p:sp>
    </p:spTree>
    <p:extLst>
      <p:ext uri="{BB962C8B-B14F-4D97-AF65-F5344CB8AC3E}">
        <p14:creationId xmlns:p14="http://schemas.microsoft.com/office/powerpoint/2010/main" val="12175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6ACEC2-2C70-46BE-934E-2CC9DEDDD597}"/>
              </a:ext>
            </a:extLst>
          </p:cNvPr>
          <p:cNvSpPr>
            <a:spLocks noGrp="1"/>
          </p:cNvSpPr>
          <p:nvPr>
            <p:ph type="title"/>
          </p:nvPr>
        </p:nvSpPr>
        <p:spPr>
          <a:xfrm>
            <a:off x="913795" y="609600"/>
            <a:ext cx="10353762" cy="970450"/>
          </a:xfrm>
        </p:spPr>
        <p:txBody>
          <a:bodyPr/>
          <a:lstStyle/>
          <a:p>
            <a:r>
              <a:rPr lang="en-GB" dirty="0"/>
              <a:t>The Legal Bit</a:t>
            </a:r>
          </a:p>
        </p:txBody>
      </p:sp>
      <p:sp>
        <p:nvSpPr>
          <p:cNvPr id="7" name="Content Placeholder 2">
            <a:extLst>
              <a:ext uri="{FF2B5EF4-FFF2-40B4-BE49-F238E27FC236}">
                <a16:creationId xmlns:a16="http://schemas.microsoft.com/office/drawing/2014/main" id="{49914AD2-CAAC-4BD2-AA24-C89469EC1CBB}"/>
              </a:ext>
            </a:extLst>
          </p:cNvPr>
          <p:cNvSpPr>
            <a:spLocks noGrp="1"/>
          </p:cNvSpPr>
          <p:nvPr>
            <p:ph idx="1"/>
          </p:nvPr>
        </p:nvSpPr>
        <p:spPr>
          <a:xfrm>
            <a:off x="913795" y="1732449"/>
            <a:ext cx="10353762" cy="4058751"/>
          </a:xfrm>
        </p:spPr>
        <p:txBody>
          <a:bodyPr>
            <a:normAutofit lnSpcReduction="10000"/>
          </a:bodyPr>
          <a:lstStyle/>
          <a:p>
            <a:r>
              <a:rPr lang="en-GB" dirty="0"/>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b="1" u="sng" dirty="0"/>
              <a:t>VERY</a:t>
            </a:r>
            <a:r>
              <a:rPr lang="en-GB" dirty="0"/>
              <a:t> easy to end up in breach of relevant laws, and we can accept no responsibility for anything you do with the skills learnt here. </a:t>
            </a:r>
          </a:p>
          <a:p>
            <a:r>
              <a:rPr lang="en-GB" dirty="0"/>
              <a:t>If we have reason to believe that you are utilising these skills against systems where you are not authorised you will be banned from our events, and if necessary the relevant authorities will be alerted.</a:t>
            </a:r>
          </a:p>
          <a:p>
            <a:r>
              <a:rPr lang="en-GB" dirty="0"/>
              <a:t>Remember, if you have any doubts as to if something is legal or authorised, just don’t do it until you are able to confirm you are allowed to.</a:t>
            </a:r>
          </a:p>
        </p:txBody>
      </p:sp>
    </p:spTree>
    <p:extLst>
      <p:ext uri="{BB962C8B-B14F-4D97-AF65-F5344CB8AC3E}">
        <p14:creationId xmlns:p14="http://schemas.microsoft.com/office/powerpoint/2010/main" val="68710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AF1435-A2D9-4C6E-A59A-79791E839EEA}"/>
              </a:ext>
            </a:extLst>
          </p:cNvPr>
          <p:cNvSpPr>
            <a:spLocks noGrp="1"/>
          </p:cNvSpPr>
          <p:nvPr>
            <p:ph type="title"/>
          </p:nvPr>
        </p:nvSpPr>
        <p:spPr>
          <a:xfrm>
            <a:off x="913795" y="609600"/>
            <a:ext cx="10353762" cy="970450"/>
          </a:xfrm>
        </p:spPr>
        <p:txBody>
          <a:bodyPr/>
          <a:lstStyle/>
          <a:p>
            <a:r>
              <a:rPr lang="en-GB" dirty="0"/>
              <a:t>Code of Conduct</a:t>
            </a:r>
          </a:p>
        </p:txBody>
      </p:sp>
      <p:sp>
        <p:nvSpPr>
          <p:cNvPr id="5" name="Content Placeholder 2">
            <a:extLst>
              <a:ext uri="{FF2B5EF4-FFF2-40B4-BE49-F238E27FC236}">
                <a16:creationId xmlns:a16="http://schemas.microsoft.com/office/drawing/2014/main" id="{0BA127FC-DAA9-440E-A57F-9DE003A075CA}"/>
              </a:ext>
            </a:extLst>
          </p:cNvPr>
          <p:cNvSpPr>
            <a:spLocks noGrp="1"/>
          </p:cNvSpPr>
          <p:nvPr>
            <p:ph idx="1"/>
          </p:nvPr>
        </p:nvSpPr>
        <p:spPr>
          <a:xfrm>
            <a:off x="913795" y="1732449"/>
            <a:ext cx="10353762" cy="4058751"/>
          </a:xfrm>
        </p:spPr>
        <p:txBody>
          <a:bodyPr>
            <a:normAutofit/>
          </a:bodyPr>
          <a:lstStyle/>
          <a:p>
            <a:r>
              <a:rPr lang="en-GB" dirty="0"/>
              <a:t>Before proceeding past this point you must read and agree our Code of Conduct, this is a requirement from the University for us to operate as a society.</a:t>
            </a:r>
          </a:p>
          <a:p>
            <a:r>
              <a:rPr lang="en-GB" dirty="0"/>
              <a:t>If you have any doubts or need anything clarified, please ask a member of the committee.</a:t>
            </a:r>
          </a:p>
          <a:p>
            <a:r>
              <a:rPr lang="en-GB" dirty="0"/>
              <a:t>Breaching the Code of Conduct = immediate ejection and further consequences.</a:t>
            </a:r>
          </a:p>
          <a:p>
            <a:endParaRPr lang="en-GB" dirty="0"/>
          </a:p>
          <a:p>
            <a:r>
              <a:rPr lang="en-GB" dirty="0"/>
              <a:t>Code of Conduct can be found at https://wiki.shefesh.com/doku.php?id=code_conduct</a:t>
            </a:r>
          </a:p>
        </p:txBody>
      </p:sp>
    </p:spTree>
    <p:extLst>
      <p:ext uri="{BB962C8B-B14F-4D97-AF65-F5344CB8AC3E}">
        <p14:creationId xmlns:p14="http://schemas.microsoft.com/office/powerpoint/2010/main" val="221889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65B5DC-F662-4A01-BFB7-5211CBC3C4A2}"/>
              </a:ext>
            </a:extLst>
          </p:cNvPr>
          <p:cNvSpPr>
            <a:spLocks noGrp="1"/>
          </p:cNvSpPr>
          <p:nvPr>
            <p:ph type="title"/>
          </p:nvPr>
        </p:nvSpPr>
        <p:spPr/>
        <p:txBody>
          <a:bodyPr/>
          <a:lstStyle/>
          <a:p>
            <a:r>
              <a:rPr lang="en-GB" dirty="0"/>
              <a:t>Whodunit?</a:t>
            </a:r>
          </a:p>
        </p:txBody>
      </p:sp>
      <p:sp>
        <p:nvSpPr>
          <p:cNvPr id="5" name="Text Placeholder 4">
            <a:extLst>
              <a:ext uri="{FF2B5EF4-FFF2-40B4-BE49-F238E27FC236}">
                <a16:creationId xmlns:a16="http://schemas.microsoft.com/office/drawing/2014/main" id="{7A936DD2-5621-4524-9767-41887D87A4D1}"/>
              </a:ext>
            </a:extLst>
          </p:cNvPr>
          <p:cNvSpPr>
            <a:spLocks noGrp="1"/>
          </p:cNvSpPr>
          <p:nvPr>
            <p:ph type="body" idx="1"/>
          </p:nvPr>
        </p:nvSpPr>
        <p:spPr/>
        <p:txBody>
          <a:bodyPr/>
          <a:lstStyle/>
          <a:p>
            <a:r>
              <a:rPr lang="en-GB" dirty="0"/>
              <a:t>Memory Forensics with Volatility</a:t>
            </a:r>
          </a:p>
        </p:txBody>
      </p:sp>
    </p:spTree>
    <p:extLst>
      <p:ext uri="{BB962C8B-B14F-4D97-AF65-F5344CB8AC3E}">
        <p14:creationId xmlns:p14="http://schemas.microsoft.com/office/powerpoint/2010/main" val="396929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745C6E-2767-40C9-AA56-72458DA17C78}"/>
              </a:ext>
            </a:extLst>
          </p:cNvPr>
          <p:cNvSpPr>
            <a:spLocks noGrp="1"/>
          </p:cNvSpPr>
          <p:nvPr>
            <p:ph type="title"/>
          </p:nvPr>
        </p:nvSpPr>
        <p:spPr/>
        <p:txBody>
          <a:bodyPr/>
          <a:lstStyle/>
          <a:p>
            <a:r>
              <a:rPr lang="en-GB" dirty="0"/>
              <a:t>When things go wrong</a:t>
            </a:r>
          </a:p>
        </p:txBody>
      </p:sp>
      <p:sp>
        <p:nvSpPr>
          <p:cNvPr id="5" name="Content Placeholder 4">
            <a:extLst>
              <a:ext uri="{FF2B5EF4-FFF2-40B4-BE49-F238E27FC236}">
                <a16:creationId xmlns:a16="http://schemas.microsoft.com/office/drawing/2014/main" id="{4FC268D3-2D4A-41BA-B70A-462DDA33ED33}"/>
              </a:ext>
            </a:extLst>
          </p:cNvPr>
          <p:cNvSpPr>
            <a:spLocks noGrp="1"/>
          </p:cNvSpPr>
          <p:nvPr>
            <p:ph idx="1"/>
          </p:nvPr>
        </p:nvSpPr>
        <p:spPr/>
        <p:txBody>
          <a:bodyPr/>
          <a:lstStyle/>
          <a:p>
            <a:r>
              <a:rPr lang="en-GB" dirty="0"/>
              <a:t>In the event of an infection, it is important to contain any potential spread and investigate the root cause (incident response playbook strategy). The last thing you want to do is to accidentally shut down a machine with valuable forensics information in the RAM.</a:t>
            </a:r>
          </a:p>
          <a:p>
            <a:r>
              <a:rPr lang="en-GB" dirty="0"/>
              <a:t>RAM is volatile – information is lost when powered off.</a:t>
            </a:r>
          </a:p>
          <a:p>
            <a:r>
              <a:rPr lang="en-GB" dirty="0"/>
              <a:t>A memory dump is a snapshot of everything stored in the RAM – a snapshot in time to investigate what was going on at a particular moment.</a:t>
            </a:r>
          </a:p>
          <a:p>
            <a:r>
              <a:rPr lang="en-GB" dirty="0"/>
              <a:t>It’s also possible to take advantage of the Windows hibernation file, </a:t>
            </a:r>
            <a:r>
              <a:rPr lang="en-GB" i="1" dirty="0"/>
              <a:t>hiberfil.sys</a:t>
            </a:r>
            <a:r>
              <a:rPr lang="en-GB" dirty="0"/>
              <a:t> which is used to decrease </a:t>
            </a:r>
            <a:r>
              <a:rPr lang="en-GB" dirty="0" err="1"/>
              <a:t>startup</a:t>
            </a:r>
            <a:r>
              <a:rPr lang="en-GB" dirty="0"/>
              <a:t> time – it’s a compressed memory image of the previous session.</a:t>
            </a:r>
          </a:p>
          <a:p>
            <a:endParaRPr lang="en-GB" dirty="0"/>
          </a:p>
          <a:p>
            <a:endParaRPr lang="en-GB" dirty="0"/>
          </a:p>
        </p:txBody>
      </p:sp>
    </p:spTree>
    <p:extLst>
      <p:ext uri="{BB962C8B-B14F-4D97-AF65-F5344CB8AC3E}">
        <p14:creationId xmlns:p14="http://schemas.microsoft.com/office/powerpoint/2010/main" val="239826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A924-F29A-4CC6-91DD-9BCC68D2CAB8}"/>
              </a:ext>
            </a:extLst>
          </p:cNvPr>
          <p:cNvSpPr>
            <a:spLocks noGrp="1"/>
          </p:cNvSpPr>
          <p:nvPr>
            <p:ph type="title"/>
          </p:nvPr>
        </p:nvSpPr>
        <p:spPr/>
        <p:txBody>
          <a:bodyPr/>
          <a:lstStyle/>
          <a:p>
            <a:r>
              <a:rPr lang="en-GB" dirty="0"/>
              <a:t>Volatility</a:t>
            </a:r>
          </a:p>
        </p:txBody>
      </p:sp>
      <p:sp>
        <p:nvSpPr>
          <p:cNvPr id="3" name="Content Placeholder 2">
            <a:extLst>
              <a:ext uri="{FF2B5EF4-FFF2-40B4-BE49-F238E27FC236}">
                <a16:creationId xmlns:a16="http://schemas.microsoft.com/office/drawing/2014/main" id="{B9DB13A5-DAD0-4E84-9AC0-04FC93F0A6A7}"/>
              </a:ext>
            </a:extLst>
          </p:cNvPr>
          <p:cNvSpPr>
            <a:spLocks noGrp="1"/>
          </p:cNvSpPr>
          <p:nvPr>
            <p:ph idx="1"/>
          </p:nvPr>
        </p:nvSpPr>
        <p:spPr/>
        <p:txBody>
          <a:bodyPr/>
          <a:lstStyle/>
          <a:p>
            <a:r>
              <a:rPr lang="en-GB" dirty="0"/>
              <a:t>Volatility is arguably the gold standard framework for memory forensics. The availability of plugins offer an extensive feature-set.</a:t>
            </a:r>
          </a:p>
          <a:p>
            <a:r>
              <a:rPr lang="en-GB" dirty="0"/>
              <a:t>In today’s session I’ll be using the SANS SIFT Workstation – a nice prebuilt VM for digital forensics, it’s available free.</a:t>
            </a:r>
          </a:p>
          <a:p>
            <a:r>
              <a:rPr lang="en-GB" dirty="0"/>
              <a:t>Volatility can easily be installed on any Debian-based distro such as Kali via apt.</a:t>
            </a:r>
          </a:p>
          <a:p>
            <a:endParaRPr lang="en-GB" dirty="0"/>
          </a:p>
        </p:txBody>
      </p:sp>
    </p:spTree>
    <p:extLst>
      <p:ext uri="{BB962C8B-B14F-4D97-AF65-F5344CB8AC3E}">
        <p14:creationId xmlns:p14="http://schemas.microsoft.com/office/powerpoint/2010/main" val="363467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2ECE-B5EC-4B3C-A240-EBCE62C106F0}"/>
              </a:ext>
            </a:extLst>
          </p:cNvPr>
          <p:cNvSpPr>
            <a:spLocks noGrp="1"/>
          </p:cNvSpPr>
          <p:nvPr>
            <p:ph type="title"/>
          </p:nvPr>
        </p:nvSpPr>
        <p:spPr/>
        <p:txBody>
          <a:bodyPr/>
          <a:lstStyle/>
          <a:p>
            <a:r>
              <a:rPr lang="en-GB" dirty="0"/>
              <a:t>Obtaining memory dumps</a:t>
            </a:r>
          </a:p>
        </p:txBody>
      </p:sp>
      <p:sp>
        <p:nvSpPr>
          <p:cNvPr id="3" name="Content Placeholder 2">
            <a:extLst>
              <a:ext uri="{FF2B5EF4-FFF2-40B4-BE49-F238E27FC236}">
                <a16:creationId xmlns:a16="http://schemas.microsoft.com/office/drawing/2014/main" id="{35FD76F3-6367-4FA4-B1E9-6218930E87ED}"/>
              </a:ext>
            </a:extLst>
          </p:cNvPr>
          <p:cNvSpPr>
            <a:spLocks noGrp="1"/>
          </p:cNvSpPr>
          <p:nvPr>
            <p:ph idx="1"/>
          </p:nvPr>
        </p:nvSpPr>
        <p:spPr/>
        <p:txBody>
          <a:bodyPr/>
          <a:lstStyle/>
          <a:p>
            <a:r>
              <a:rPr lang="en-GB" dirty="0"/>
              <a:t>There are several tools for obtaining memory dumps from live systems such as FTK Imager and Redline.</a:t>
            </a:r>
          </a:p>
          <a:p>
            <a:r>
              <a:rPr lang="en-GB" dirty="0"/>
              <a:t>The most common file format for memory dumps is .raw. For VMs there are typically specific formats such as .</a:t>
            </a:r>
            <a:r>
              <a:rPr lang="en-GB" dirty="0" err="1"/>
              <a:t>vmem</a:t>
            </a:r>
            <a:r>
              <a:rPr lang="en-GB" dirty="0"/>
              <a:t> for VMWare dumps.</a:t>
            </a:r>
          </a:p>
          <a:p>
            <a:endParaRPr lang="en-GB" dirty="0"/>
          </a:p>
        </p:txBody>
      </p:sp>
    </p:spTree>
    <p:extLst>
      <p:ext uri="{BB962C8B-B14F-4D97-AF65-F5344CB8AC3E}">
        <p14:creationId xmlns:p14="http://schemas.microsoft.com/office/powerpoint/2010/main" val="228738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633E-65AD-4B1E-9524-194A648871EC}"/>
              </a:ext>
            </a:extLst>
          </p:cNvPr>
          <p:cNvSpPr>
            <a:spLocks noGrp="1"/>
          </p:cNvSpPr>
          <p:nvPr>
            <p:ph type="title"/>
          </p:nvPr>
        </p:nvSpPr>
        <p:spPr/>
        <p:txBody>
          <a:bodyPr/>
          <a:lstStyle/>
          <a:p>
            <a:r>
              <a:rPr lang="en-GB" dirty="0"/>
              <a:t>First investigation – intro to Volatility</a:t>
            </a:r>
          </a:p>
        </p:txBody>
      </p:sp>
      <p:sp>
        <p:nvSpPr>
          <p:cNvPr id="3" name="Content Placeholder 2">
            <a:extLst>
              <a:ext uri="{FF2B5EF4-FFF2-40B4-BE49-F238E27FC236}">
                <a16:creationId xmlns:a16="http://schemas.microsoft.com/office/drawing/2014/main" id="{7864AE6C-338C-4688-9859-C08AEEA1E75A}"/>
              </a:ext>
            </a:extLst>
          </p:cNvPr>
          <p:cNvSpPr>
            <a:spLocks noGrp="1"/>
          </p:cNvSpPr>
          <p:nvPr>
            <p:ph idx="1"/>
          </p:nvPr>
        </p:nvSpPr>
        <p:spPr/>
        <p:txBody>
          <a:bodyPr/>
          <a:lstStyle/>
          <a:p>
            <a:r>
              <a:rPr lang="en-GB" dirty="0"/>
              <a:t>The first memory dump we’ll investigate is from the </a:t>
            </a:r>
            <a:r>
              <a:rPr lang="en-GB" dirty="0" err="1"/>
              <a:t>TryHackMe</a:t>
            </a:r>
            <a:r>
              <a:rPr lang="en-GB" dirty="0"/>
              <a:t> room, </a:t>
            </a:r>
            <a:r>
              <a:rPr lang="en-GB" dirty="0" err="1"/>
              <a:t>BP:Volatility</a:t>
            </a:r>
            <a:r>
              <a:rPr lang="en-GB" dirty="0"/>
              <a:t> – if you wish to try this yourself. It’s a walkthrough room designed as an intro to the tool.</a:t>
            </a:r>
          </a:p>
          <a:p>
            <a:endParaRPr lang="en-GB" dirty="0"/>
          </a:p>
        </p:txBody>
      </p:sp>
    </p:spTree>
    <p:extLst>
      <p:ext uri="{BB962C8B-B14F-4D97-AF65-F5344CB8AC3E}">
        <p14:creationId xmlns:p14="http://schemas.microsoft.com/office/powerpoint/2010/main" val="122380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532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Cordia New</vt:lpstr>
      <vt:lpstr>Office Theme</vt:lpstr>
      <vt:lpstr>Private Investigations: Memory Forensics</vt:lpstr>
      <vt:lpstr>The Legal Bit</vt:lpstr>
      <vt:lpstr>Code of Conduct</vt:lpstr>
      <vt:lpstr>Whodunit?</vt:lpstr>
      <vt:lpstr>When things go wrong</vt:lpstr>
      <vt:lpstr>Volatility</vt:lpstr>
      <vt:lpstr>Obtaining memory dumps</vt:lpstr>
      <vt:lpstr>First investigation – intro to Volatility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Cyber Security 19/20</dc:title>
  <dc:creator>John Richardson</dc:creator>
  <cp:lastModifiedBy>John Richardson</cp:lastModifiedBy>
  <cp:revision>81</cp:revision>
  <dcterms:created xsi:type="dcterms:W3CDTF">2019-10-06T18:54:35Z</dcterms:created>
  <dcterms:modified xsi:type="dcterms:W3CDTF">2020-02-24T00:31:15Z</dcterms:modified>
</cp:coreProperties>
</file>