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d6a693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d6a693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de9e5a8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de9e5a8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ed6a693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ed6a693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ed6a693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ed6a693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ed6a693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ed6a693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c381a1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c381a1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de9e5a8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e9e5a8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1c381a1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1c381a1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ed6a693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ed6a693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ed6a69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ed6a69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385af55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385af55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de9e5a8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de9e5a8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e9e5a8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e9e5a8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de9e5a8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de9e5a8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385af55e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385af55e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385af55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385af55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df34d55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f34d55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f34d55f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f34d55f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8c925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8c925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ed6a693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d6a693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de9e5a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e9e5a8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eautifier.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jwt.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owasp.org/www-community/attacks/x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juice-shop.herokuapp.com/#/" TargetMode="External"/><Relationship Id="rId4" Type="http://schemas.openxmlformats.org/officeDocument/2006/relationships/hyperlink" Target="https://tryhackme.com/" TargetMode="External"/><Relationship Id="rId5" Type="http://schemas.openxmlformats.org/officeDocument/2006/relationships/hyperlink" Target="https://tryhackme.com/login" TargetMode="External"/><Relationship Id="rId6" Type="http://schemas.openxmlformats.org/officeDocument/2006/relationships/hyperlink" Target="https://openvpn.net/client-connect-vpn-for-windo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 Introduction to Web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Looking at the source of the index page, we can see that in main.js there is a link to some pages that are not visible when you navigate the pages (We first have to beautify it, then the pages should be at the bottom).</a:t>
            </a:r>
            <a:br>
              <a:rPr lang="en-GB"/>
            </a:br>
            <a:endParaRPr/>
          </a:p>
          <a:p>
            <a:pPr indent="-317500" lvl="0" marL="457200" rtl="0" algn="l">
              <a:spcBef>
                <a:spcPts val="0"/>
              </a:spcBef>
              <a:spcAft>
                <a:spcPts val="0"/>
              </a:spcAft>
              <a:buSzPts val="1400"/>
              <a:buChar char="●"/>
            </a:pPr>
            <a:r>
              <a:rPr lang="en-GB"/>
              <a:t>This exposes /administration and /score-board</a:t>
            </a:r>
            <a:br>
              <a:rPr lang="en-GB"/>
            </a:br>
            <a:endParaRPr/>
          </a:p>
          <a:p>
            <a:pPr indent="-317500" lvl="0" marL="457200" rtl="0" algn="l">
              <a:spcBef>
                <a:spcPts val="0"/>
              </a:spcBef>
              <a:spcAft>
                <a:spcPts val="0"/>
              </a:spcAft>
              <a:buSzPts val="1400"/>
              <a:buChar char="●"/>
            </a:pPr>
            <a:r>
              <a:rPr lang="en-GB"/>
              <a:t>Having a look at these we can see that there is an administration </a:t>
            </a:r>
            <a:r>
              <a:rPr lang="en-GB"/>
              <a:t>panel</a:t>
            </a:r>
            <a:r>
              <a:rPr lang="en-GB"/>
              <a:t> and also a score board.</a:t>
            </a:r>
            <a:br>
              <a:rPr lang="en-GB"/>
            </a:br>
            <a:endParaRPr/>
          </a:p>
          <a:p>
            <a:pPr indent="-317500" lvl="0" marL="457200" rtl="0" algn="l">
              <a:spcBef>
                <a:spcPts val="0"/>
              </a:spcBef>
              <a:spcAft>
                <a:spcPts val="0"/>
              </a:spcAft>
              <a:buSzPts val="1400"/>
              <a:buChar char="●"/>
            </a:pPr>
            <a:r>
              <a:rPr lang="en-GB"/>
              <a:t>We didn’t have to be logged in as a user to see this information, it was given to us when we first loaded up the website.</a:t>
            </a:r>
            <a:endParaRPr/>
          </a:p>
        </p:txBody>
      </p:sp>
      <p:sp>
        <p:nvSpPr>
          <p:cNvPr id="116" name="Google Shape;116;p21"/>
          <p:cNvSpPr txBox="1"/>
          <p:nvPr>
            <p:ph type="title"/>
          </p:nvPr>
        </p:nvSpPr>
        <p:spPr>
          <a:xfrm>
            <a:off x="85500" y="95700"/>
            <a:ext cx="8684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a:t>
            </a:r>
            <a:r>
              <a:rPr lang="en-GB"/>
              <a:t>et's</a:t>
            </a:r>
            <a:r>
              <a:rPr lang="en-GB"/>
              <a:t> </a:t>
            </a:r>
            <a:r>
              <a:rPr lang="en-GB"/>
              <a:t>l</a:t>
            </a:r>
            <a:r>
              <a:rPr lang="en-GB"/>
              <a:t>ook </a:t>
            </a:r>
            <a:r>
              <a:rPr lang="en-GB"/>
              <a:t>a</a:t>
            </a:r>
            <a:r>
              <a:rPr lang="en-GB"/>
              <a:t>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Let’s have a look at the javascript file that is run on the website</a:t>
            </a:r>
            <a:br>
              <a:rPr lang="en-GB"/>
            </a:br>
            <a:endParaRPr/>
          </a:p>
          <a:p>
            <a:pPr indent="-317500" lvl="0" marL="457200" rtl="0" algn="l">
              <a:spcBef>
                <a:spcPts val="0"/>
              </a:spcBef>
              <a:spcAft>
                <a:spcPts val="0"/>
              </a:spcAft>
              <a:buSzPts val="1400"/>
              <a:buChar char="●"/>
            </a:pPr>
            <a:r>
              <a:rPr lang="en-GB"/>
              <a:t>CTRL + SHIFT + I</a:t>
            </a:r>
            <a:endParaRPr/>
          </a:p>
          <a:p>
            <a:pPr indent="-317500" lvl="1" marL="914400" rtl="0" algn="l">
              <a:spcBef>
                <a:spcPts val="0"/>
              </a:spcBef>
              <a:spcAft>
                <a:spcPts val="0"/>
              </a:spcAft>
              <a:buSzPts val="1400"/>
              <a:buChar char="○"/>
            </a:pPr>
            <a:r>
              <a:rPr lang="en-GB"/>
              <a:t>Opens developer console for Chrome and Firefox</a:t>
            </a:r>
            <a:br>
              <a:rPr lang="en-GB"/>
            </a:br>
            <a:endParaRPr/>
          </a:p>
          <a:p>
            <a:pPr indent="-317500" lvl="0" marL="457200" rtl="0" algn="l">
              <a:spcBef>
                <a:spcPts val="0"/>
              </a:spcBef>
              <a:spcAft>
                <a:spcPts val="0"/>
              </a:spcAft>
              <a:buSzPts val="1400"/>
              <a:buChar char="●"/>
            </a:pPr>
            <a:r>
              <a:rPr lang="en-GB"/>
              <a:t>Head over to the debugger and look at some of the .js files</a:t>
            </a:r>
            <a:endParaRPr/>
          </a:p>
          <a:p>
            <a:pPr indent="-317500" lvl="1" marL="914400" rtl="0" algn="l">
              <a:spcBef>
                <a:spcPts val="0"/>
              </a:spcBef>
              <a:spcAft>
                <a:spcPts val="0"/>
              </a:spcAft>
              <a:buSzPts val="1400"/>
              <a:buChar char="○"/>
            </a:pPr>
            <a:r>
              <a:rPr lang="en-GB"/>
              <a:t>You may need to beautify the javascript to make it a bit more readable</a:t>
            </a:r>
            <a:endParaRPr/>
          </a:p>
          <a:p>
            <a:pPr indent="-317500" lvl="1" marL="914400" rtl="0" algn="l">
              <a:spcBef>
                <a:spcPts val="0"/>
              </a:spcBef>
              <a:spcAft>
                <a:spcPts val="0"/>
              </a:spcAft>
              <a:buSzPts val="1400"/>
              <a:buChar char="○"/>
            </a:pPr>
            <a:r>
              <a:rPr lang="en-GB" u="sng">
                <a:solidFill>
                  <a:schemeClr val="hlink"/>
                </a:solidFill>
                <a:hlinkClick r:id="rId3"/>
              </a:rPr>
              <a:t>https://beautifier.io/</a:t>
            </a:r>
            <a:br>
              <a:rPr lang="en-GB"/>
            </a:br>
            <a:endParaRPr/>
          </a:p>
          <a:p>
            <a:pPr indent="-317500" lvl="0" marL="457200" rtl="0" algn="l">
              <a:spcBef>
                <a:spcPts val="0"/>
              </a:spcBef>
              <a:spcAft>
                <a:spcPts val="0"/>
              </a:spcAft>
              <a:buSzPts val="1400"/>
              <a:buChar char="●"/>
            </a:pPr>
            <a:r>
              <a:rPr lang="en-GB"/>
              <a:t>At the bottom of the page we can see some interesting strings</a:t>
            </a:r>
            <a:br>
              <a:rPr lang="en-GB"/>
            </a:br>
            <a:endParaRPr/>
          </a:p>
          <a:p>
            <a:pPr indent="-317500" lvl="0" marL="457200" rtl="0" algn="l">
              <a:spcBef>
                <a:spcPts val="0"/>
              </a:spcBef>
              <a:spcAft>
                <a:spcPts val="0"/>
              </a:spcAft>
              <a:buSzPts val="1400"/>
              <a:buChar char="●"/>
            </a:pPr>
            <a:r>
              <a:rPr lang="en-GB"/>
              <a:t>Now we can see the different type of vulnerabilities we can find on the website, as well as some other information such as the administration </a:t>
            </a:r>
            <a:r>
              <a:rPr lang="en-GB"/>
              <a:t>panel</a:t>
            </a:r>
            <a:r>
              <a:rPr lang="en-GB"/>
              <a:t>.</a:t>
            </a:r>
            <a:endParaRPr/>
          </a:p>
          <a:p>
            <a:pPr indent="-317500" lvl="0" marL="457200" rtl="0" algn="l">
              <a:spcBef>
                <a:spcPts val="0"/>
              </a:spcBef>
              <a:spcAft>
                <a:spcPts val="0"/>
              </a:spcAft>
              <a:buSzPts val="1400"/>
              <a:buChar char="●"/>
            </a:pPr>
            <a:r>
              <a:rPr lang="en-GB"/>
              <a:t>Also inspect on the online </a:t>
            </a:r>
            <a:r>
              <a:rPr lang="en-GB"/>
              <a:t>website</a:t>
            </a:r>
            <a:r>
              <a:rPr lang="en-GB"/>
              <a:t> shows the score-board link is hidden</a:t>
            </a:r>
            <a:endParaRPr/>
          </a:p>
        </p:txBody>
      </p:sp>
      <p:sp>
        <p:nvSpPr>
          <p:cNvPr id="122" name="Google Shape;122;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do we find the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Login 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1152475"/>
            <a:ext cx="5743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Looks like a fairly simple login form</a:t>
            </a:r>
            <a:endParaRPr/>
          </a:p>
          <a:p>
            <a:pPr indent="-317500" lvl="0" marL="457200" rtl="0" algn="l">
              <a:spcBef>
                <a:spcPts val="0"/>
              </a:spcBef>
              <a:spcAft>
                <a:spcPts val="0"/>
              </a:spcAft>
              <a:buSzPts val="1400"/>
              <a:buChar char="●"/>
            </a:pPr>
            <a:r>
              <a:rPr lang="en-GB"/>
              <a:t>This website links to an SQL database in the back of the website</a:t>
            </a:r>
            <a:endParaRPr/>
          </a:p>
          <a:p>
            <a:pPr indent="-317500" lvl="0" marL="457200" rtl="0" algn="l">
              <a:spcBef>
                <a:spcPts val="0"/>
              </a:spcBef>
              <a:spcAft>
                <a:spcPts val="0"/>
              </a:spcAft>
              <a:buSzPts val="1400"/>
              <a:buChar char="●"/>
            </a:pPr>
            <a:r>
              <a:rPr lang="en-GB"/>
              <a:t>This means that, at some point, a query is sent to the database</a:t>
            </a:r>
            <a:br>
              <a:rPr lang="en-GB"/>
            </a:br>
            <a:r>
              <a:rPr lang="en-GB"/>
              <a:t>that asks the database if there is a valid user given the username and the password.</a:t>
            </a:r>
            <a:endParaRPr/>
          </a:p>
          <a:p>
            <a:pPr indent="-317500" lvl="0" marL="457200" rtl="0" algn="l">
              <a:spcBef>
                <a:spcPts val="0"/>
              </a:spcBef>
              <a:spcAft>
                <a:spcPts val="0"/>
              </a:spcAft>
              <a:buSzPts val="1400"/>
              <a:buChar char="●"/>
            </a:pPr>
            <a:r>
              <a:rPr lang="en-GB"/>
              <a:t>A default query for this would be:</a:t>
            </a:r>
            <a:endParaRPr/>
          </a:p>
          <a:p>
            <a:pPr indent="-317500" lvl="1" marL="914400" rtl="0" algn="l">
              <a:spcBef>
                <a:spcPts val="0"/>
              </a:spcBef>
              <a:spcAft>
                <a:spcPts val="0"/>
              </a:spcAft>
              <a:buSzPts val="1400"/>
              <a:buChar char="○"/>
            </a:pPr>
            <a:r>
              <a:rPr lang="en-GB"/>
              <a:t>SELECT * FROM users WHERE username = ‘[username]’ AND password = ‘[password]’</a:t>
            </a:r>
            <a:endParaRPr/>
          </a:p>
          <a:p>
            <a:pPr indent="-317500" lvl="0" marL="457200" rtl="0" algn="l">
              <a:spcBef>
                <a:spcPts val="0"/>
              </a:spcBef>
              <a:spcAft>
                <a:spcPts val="0"/>
              </a:spcAft>
              <a:buSzPts val="1400"/>
              <a:buChar char="●"/>
            </a:pPr>
            <a:r>
              <a:rPr lang="en-GB"/>
              <a:t>If some data gets returned by this, then there is a valid user in the database, if not then the user cannot log in.</a:t>
            </a:r>
            <a:endParaRPr/>
          </a:p>
          <a:p>
            <a:pPr indent="-317500" lvl="0" marL="457200" rtl="0" algn="l">
              <a:spcBef>
                <a:spcPts val="0"/>
              </a:spcBef>
              <a:spcAft>
                <a:spcPts val="0"/>
              </a:spcAft>
              <a:buSzPts val="1400"/>
              <a:buChar char="●"/>
            </a:pPr>
            <a:r>
              <a:rPr lang="en-GB"/>
              <a:t>We can exploit this if it has not been </a:t>
            </a:r>
            <a:r>
              <a:rPr lang="en-GB"/>
              <a:t>implemented</a:t>
            </a:r>
            <a:r>
              <a:rPr lang="en-GB"/>
              <a:t> correctly using SQL injection!</a:t>
            </a:r>
            <a:endParaRPr/>
          </a:p>
        </p:txBody>
      </p:sp>
      <p:sp>
        <p:nvSpPr>
          <p:cNvPr id="133" name="Google Shape;133;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Taking a look at the login form</a:t>
            </a:r>
            <a:endParaRPr/>
          </a:p>
        </p:txBody>
      </p:sp>
      <p:pic>
        <p:nvPicPr>
          <p:cNvPr id="134" name="Google Shape;134;p24"/>
          <p:cNvPicPr preferRelativeResize="0"/>
          <p:nvPr/>
        </p:nvPicPr>
        <p:blipFill>
          <a:blip r:embed="rId3">
            <a:alphaModFix/>
          </a:blip>
          <a:stretch>
            <a:fillRect/>
          </a:stretch>
        </p:blipFill>
        <p:spPr>
          <a:xfrm>
            <a:off x="6482800" y="928275"/>
            <a:ext cx="2042500" cy="1458925"/>
          </a:xfrm>
          <a:prstGeom prst="rect">
            <a:avLst/>
          </a:prstGeom>
          <a:noFill/>
          <a:ln>
            <a:noFill/>
          </a:ln>
        </p:spPr>
      </p:pic>
      <p:pic>
        <p:nvPicPr>
          <p:cNvPr id="135" name="Google Shape;135;p24"/>
          <p:cNvPicPr preferRelativeResize="0"/>
          <p:nvPr/>
        </p:nvPicPr>
        <p:blipFill>
          <a:blip r:embed="rId4">
            <a:alphaModFix/>
          </a:blip>
          <a:stretch>
            <a:fillRect/>
          </a:stretch>
        </p:blipFill>
        <p:spPr>
          <a:xfrm>
            <a:off x="6568947" y="2971192"/>
            <a:ext cx="2042499" cy="1069258"/>
          </a:xfrm>
          <a:prstGeom prst="rect">
            <a:avLst/>
          </a:prstGeom>
          <a:noFill/>
          <a:ln>
            <a:noFill/>
          </a:ln>
        </p:spPr>
      </p:pic>
      <p:sp>
        <p:nvSpPr>
          <p:cNvPr id="136" name="Google Shape;136;p24"/>
          <p:cNvSpPr/>
          <p:nvPr/>
        </p:nvSpPr>
        <p:spPr>
          <a:xfrm rot="5400000">
            <a:off x="7770225" y="2313750"/>
            <a:ext cx="2115900" cy="516000"/>
          </a:xfrm>
          <a:prstGeom prst="uturnArrow">
            <a:avLst>
              <a:gd fmla="val 25000" name="adj1"/>
              <a:gd fmla="val 25000" name="adj2"/>
              <a:gd fmla="val 25000" name="adj3"/>
              <a:gd fmla="val 45939" name="adj4"/>
              <a:gd fmla="val 75000" name="adj5"/>
            </a:avLst>
          </a:prstGeom>
          <a:solidFill>
            <a:srgbClr val="EB3C6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rot="-5400000">
            <a:off x="5198175" y="2313750"/>
            <a:ext cx="2115900" cy="516000"/>
          </a:xfrm>
          <a:prstGeom prst="uturnArrow">
            <a:avLst>
              <a:gd fmla="val 25000" name="adj1"/>
              <a:gd fmla="val 25000" name="adj2"/>
              <a:gd fmla="val 25000" name="adj3"/>
              <a:gd fmla="val 45939" name="adj4"/>
              <a:gd fmla="val 75000" name="adj5"/>
            </a:avLst>
          </a:prstGeom>
          <a:solidFill>
            <a:srgbClr val="EB3C6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First of all, let’s see if the login form is vulnerable - to do this, we’ll try to provoke an error by submitting a quotation mark (“ or ‘)</a:t>
            </a:r>
            <a:endParaRPr/>
          </a:p>
          <a:p>
            <a:pPr indent="-317500" lvl="0" marL="457200" rtl="0" algn="l">
              <a:spcBef>
                <a:spcPts val="0"/>
              </a:spcBef>
              <a:spcAft>
                <a:spcPts val="0"/>
              </a:spcAft>
              <a:buSzPts val="1400"/>
              <a:buChar char="●"/>
            </a:pPr>
            <a:r>
              <a:rPr lang="en-GB"/>
              <a:t>The site returns an SQL error! This is because SQL (the language for talking to databases) uses quotation marks as special characters to ‘wrap’ strings - adding an extra one breaks the pattern!</a:t>
            </a:r>
            <a:endParaRPr/>
          </a:p>
          <a:p>
            <a:pPr indent="-317500" lvl="0" marL="457200" rtl="0" algn="l">
              <a:spcBef>
                <a:spcPts val="0"/>
              </a:spcBef>
              <a:spcAft>
                <a:spcPts val="0"/>
              </a:spcAft>
              <a:buSzPts val="1400"/>
              <a:buChar char="●"/>
            </a:pPr>
            <a:r>
              <a:rPr lang="en-GB"/>
              <a:t>Looking again at the statement from the last slide, we can guess how the database queries its data</a:t>
            </a:r>
            <a:endParaRPr/>
          </a:p>
          <a:p>
            <a:pPr indent="-317500" lvl="1" marL="914400" rtl="0" algn="l">
              <a:spcBef>
                <a:spcPts val="0"/>
              </a:spcBef>
              <a:spcAft>
                <a:spcPts val="0"/>
              </a:spcAft>
              <a:buSzPts val="1400"/>
              <a:buChar char="○"/>
            </a:pPr>
            <a:r>
              <a:rPr lang="en-GB"/>
              <a:t>SELECT * FROM users WHERE username = ‘[username]’ AND password = ‘[password]’</a:t>
            </a:r>
            <a:endParaRPr/>
          </a:p>
          <a:p>
            <a:pPr indent="-317500" lvl="0" marL="457200" rtl="0" algn="l">
              <a:spcBef>
                <a:spcPts val="0"/>
              </a:spcBef>
              <a:spcAft>
                <a:spcPts val="0"/>
              </a:spcAft>
              <a:buSzPts val="1400"/>
              <a:buChar char="●"/>
            </a:pPr>
            <a:r>
              <a:rPr lang="en-GB"/>
              <a:t>If we enter in some SQL code, such as “ ‘ or 1=1;-- “ then we could possibly login to the website.</a:t>
            </a:r>
            <a:endParaRPr/>
          </a:p>
          <a:p>
            <a:pPr indent="-317500" lvl="1" marL="914400" rtl="0" algn="l">
              <a:spcBef>
                <a:spcPts val="0"/>
              </a:spcBef>
              <a:spcAft>
                <a:spcPts val="0"/>
              </a:spcAft>
              <a:buSzPts val="1400"/>
              <a:buChar char="○"/>
            </a:pPr>
            <a:r>
              <a:rPr lang="en-GB"/>
              <a:t>This works out, in the database’s context, as:</a:t>
            </a:r>
            <a:endParaRPr/>
          </a:p>
          <a:p>
            <a:pPr indent="-317500" lvl="1" marL="914400" rtl="0" algn="l">
              <a:spcBef>
                <a:spcPts val="0"/>
              </a:spcBef>
              <a:spcAft>
                <a:spcPts val="0"/>
              </a:spcAft>
              <a:buSzPts val="1400"/>
              <a:buChar char="○"/>
            </a:pPr>
            <a:r>
              <a:rPr lang="en-GB">
                <a:solidFill>
                  <a:srgbClr val="EB3C68"/>
                </a:solidFill>
              </a:rPr>
              <a:t>SELECT * FROM users WHERE username = ‘‘ or 1=1;--</a:t>
            </a:r>
            <a:r>
              <a:rPr lang="en-GB"/>
              <a:t> </a:t>
            </a:r>
            <a:r>
              <a:rPr lang="en-GB">
                <a:solidFill>
                  <a:srgbClr val="D9D9D9"/>
                </a:solidFill>
              </a:rPr>
              <a:t>’ AND password = ‘[password]’</a:t>
            </a:r>
            <a:endParaRPr>
              <a:solidFill>
                <a:srgbClr val="D9D9D9"/>
              </a:solidFill>
            </a:endParaRPr>
          </a:p>
          <a:p>
            <a:pPr indent="-317500" lvl="1" marL="914400" rtl="0" algn="l">
              <a:spcBef>
                <a:spcPts val="0"/>
              </a:spcBef>
              <a:spcAft>
                <a:spcPts val="0"/>
              </a:spcAft>
              <a:buClr>
                <a:srgbClr val="FFFFFF"/>
              </a:buClr>
              <a:buSzPts val="1400"/>
              <a:buChar char="○"/>
            </a:pPr>
            <a:r>
              <a:rPr lang="en-GB">
                <a:solidFill>
                  <a:srgbClr val="FFFFFF"/>
                </a:solidFill>
              </a:rPr>
              <a:t>The red coloured text is the SQL that is actually run, the grey has all been commented out by the -- and is therefore ignored</a:t>
            </a:r>
            <a:endParaRPr>
              <a:solidFill>
                <a:srgbClr val="FFFFFF"/>
              </a:solidFill>
            </a:endParaRPr>
          </a:p>
        </p:txBody>
      </p:sp>
      <p:sp>
        <p:nvSpPr>
          <p:cNvPr id="143" name="Google Shape;143;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SQL Injection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So we found we can login to the website using some very basic SQL injection as an admin account</a:t>
            </a:r>
            <a:br>
              <a:rPr lang="en-GB"/>
            </a:br>
            <a:r>
              <a:rPr lang="en-GB">
                <a:solidFill>
                  <a:srgbClr val="EB3C68"/>
                </a:solidFill>
              </a:rPr>
              <a:t>‘ or 1=1;-- </a:t>
            </a:r>
            <a:br>
              <a:rPr lang="en-GB"/>
            </a:br>
            <a:endParaRPr/>
          </a:p>
          <a:p>
            <a:pPr indent="-317500" lvl="0" marL="457200" rtl="0" algn="l">
              <a:spcBef>
                <a:spcPts val="0"/>
              </a:spcBef>
              <a:spcAft>
                <a:spcPts val="0"/>
              </a:spcAft>
              <a:buSzPts val="1400"/>
              <a:buChar char="●"/>
            </a:pPr>
            <a:r>
              <a:rPr lang="en-GB"/>
              <a:t>However, we can also login to other user accounts too. Given that the previous SQL statement will log us into the first account in the database, we can refine the statement down so that is selects a specific account.</a:t>
            </a:r>
            <a:br>
              <a:rPr lang="en-GB"/>
            </a:br>
            <a:endParaRPr/>
          </a:p>
          <a:p>
            <a:pPr indent="-317500" lvl="0" marL="457200" rtl="0" algn="l">
              <a:spcBef>
                <a:spcPts val="0"/>
              </a:spcBef>
              <a:spcAft>
                <a:spcPts val="0"/>
              </a:spcAft>
              <a:buSzPts val="1400"/>
              <a:buChar char="●"/>
            </a:pPr>
            <a:r>
              <a:rPr lang="en-GB">
                <a:solidFill>
                  <a:srgbClr val="EB3C68"/>
                </a:solidFill>
              </a:rPr>
              <a:t>' or 1=1 and email like('%jim%');--</a:t>
            </a:r>
            <a:br>
              <a:rPr lang="en-GB"/>
            </a:br>
            <a:r>
              <a:rPr lang="en-GB"/>
              <a:t>This allows us to login to the user account jim, however we can also find other accounts on the /administration page that we can also login as</a:t>
            </a:r>
            <a:endParaRPr/>
          </a:p>
        </p:txBody>
      </p:sp>
      <p:sp>
        <p:nvSpPr>
          <p:cNvPr id="149" name="Google Shape;149;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Logging in as other users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First, let’s have a look around at the cookies that are set when we create an account</a:t>
            </a:r>
            <a:br>
              <a:rPr lang="en-GB"/>
            </a:br>
            <a:endParaRPr/>
          </a:p>
          <a:p>
            <a:pPr indent="-317500" lvl="0" marL="457200" rtl="0" algn="l">
              <a:spcBef>
                <a:spcPts val="0"/>
              </a:spcBef>
              <a:spcAft>
                <a:spcPts val="0"/>
              </a:spcAft>
              <a:buSzPts val="1400"/>
              <a:buChar char="●"/>
            </a:pPr>
            <a:r>
              <a:rPr lang="en-GB"/>
              <a:t>We can see that some form of token is created and set as a cookie. This can be decoded using </a:t>
            </a:r>
            <a:r>
              <a:rPr lang="en-GB" u="sng">
                <a:solidFill>
                  <a:schemeClr val="hlink"/>
                </a:solidFill>
                <a:hlinkClick r:id="rId3"/>
              </a:rPr>
              <a:t>https://jwt.io</a:t>
            </a:r>
            <a:r>
              <a:rPr lang="en-GB"/>
              <a:t>, an online tool for decoding json web tokens.</a:t>
            </a:r>
            <a:br>
              <a:rPr lang="en-GB"/>
            </a:br>
            <a:endParaRPr/>
          </a:p>
          <a:p>
            <a:pPr indent="-317500" lvl="0" marL="457200" rtl="0" algn="l">
              <a:spcBef>
                <a:spcPts val="0"/>
              </a:spcBef>
              <a:spcAft>
                <a:spcPts val="0"/>
              </a:spcAft>
              <a:buSzPts val="1400"/>
              <a:buChar char="●"/>
            </a:pPr>
            <a:r>
              <a:rPr lang="en-GB"/>
              <a:t>Once we have decoded the token, we are able so see some information about the user we have logged in as. Some of this information can be very useful to us, for example the id of the user, the email, password, as well as if the account is an admin or not.</a:t>
            </a:r>
            <a:br>
              <a:rPr lang="en-GB"/>
            </a:br>
            <a:endParaRPr/>
          </a:p>
          <a:p>
            <a:pPr indent="-317500" lvl="0" marL="457200" rtl="0" algn="l">
              <a:spcBef>
                <a:spcPts val="0"/>
              </a:spcBef>
              <a:spcAft>
                <a:spcPts val="0"/>
              </a:spcAft>
              <a:buSzPts val="1400"/>
              <a:buChar char="●"/>
            </a:pPr>
            <a:r>
              <a:rPr lang="en-GB"/>
              <a:t>Given that we can now login to any of the user accounts using the SQL injection, we are now able to obtain the password hashes of the user accounts. </a:t>
            </a:r>
            <a:br>
              <a:rPr lang="en-GB"/>
            </a:br>
            <a:endParaRPr/>
          </a:p>
          <a:p>
            <a:pPr indent="-317500" lvl="0" marL="457200" rtl="0" algn="l">
              <a:spcBef>
                <a:spcPts val="0"/>
              </a:spcBef>
              <a:spcAft>
                <a:spcPts val="0"/>
              </a:spcAft>
              <a:buSzPts val="1400"/>
              <a:buChar char="●"/>
            </a:pPr>
            <a:r>
              <a:rPr lang="en-GB"/>
              <a:t>However this also gives us some more information on the backend of the server, that there is some form of isAdmin value.</a:t>
            </a:r>
            <a:endParaRPr/>
          </a:p>
        </p:txBody>
      </p:sp>
      <p:sp>
        <p:nvSpPr>
          <p:cNvPr id="155" name="Google Shape;155;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Looking at the user token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admin accounts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Running based on the knowledge we learnt previously, we can see that there is an isAdmin variable that is either true or false.</a:t>
            </a:r>
            <a:br>
              <a:rPr lang="en-GB"/>
            </a:br>
            <a:endParaRPr/>
          </a:p>
          <a:p>
            <a:pPr indent="-317500" lvl="0" marL="457200" rtl="0" algn="l">
              <a:spcBef>
                <a:spcPts val="0"/>
              </a:spcBef>
              <a:spcAft>
                <a:spcPts val="0"/>
              </a:spcAft>
              <a:buSzPts val="1400"/>
              <a:buChar char="●"/>
            </a:pPr>
            <a:r>
              <a:rPr lang="en-GB"/>
              <a:t>Now let’s have a look at what happens when we create a new account in burp, we can see that there is a email, password, passwordRepeat and the security question.</a:t>
            </a:r>
            <a:br>
              <a:rPr lang="en-GB"/>
            </a:br>
            <a:endParaRPr/>
          </a:p>
          <a:p>
            <a:pPr indent="-317500" lvl="0" marL="457200" rtl="0" algn="l">
              <a:spcBef>
                <a:spcPts val="0"/>
              </a:spcBef>
              <a:spcAft>
                <a:spcPts val="0"/>
              </a:spcAft>
              <a:buSzPts val="1400"/>
              <a:buChar char="●"/>
            </a:pPr>
            <a:r>
              <a:rPr lang="en-GB"/>
              <a:t>However we know that there is an isAdmin field that’s in the user token</a:t>
            </a:r>
            <a:br>
              <a:rPr lang="en-GB"/>
            </a:br>
            <a:endParaRPr/>
          </a:p>
          <a:p>
            <a:pPr indent="-317500" lvl="0" marL="457200" rtl="0" algn="l">
              <a:spcBef>
                <a:spcPts val="0"/>
              </a:spcBef>
              <a:spcAft>
                <a:spcPts val="0"/>
              </a:spcAft>
              <a:buSzPts val="1400"/>
              <a:buChar char="●"/>
            </a:pPr>
            <a:r>
              <a:rPr lang="en-GB"/>
              <a:t>If we intercept the request to create the account and add the role</a:t>
            </a:r>
            <a:br>
              <a:rPr lang="en-GB"/>
            </a:br>
            <a:r>
              <a:rPr lang="en-GB"/>
              <a:t>field and set it to “admin”, will it create an admin account instead of it being set to a false by default and creating a normal account? </a:t>
            </a:r>
            <a:endParaRPr/>
          </a:p>
        </p:txBody>
      </p:sp>
      <p:pic>
        <p:nvPicPr>
          <p:cNvPr id="162" name="Google Shape;162;p28"/>
          <p:cNvPicPr preferRelativeResize="0"/>
          <p:nvPr/>
        </p:nvPicPr>
        <p:blipFill>
          <a:blip r:embed="rId3">
            <a:alphaModFix/>
          </a:blip>
          <a:stretch>
            <a:fillRect/>
          </a:stretch>
        </p:blipFill>
        <p:spPr>
          <a:xfrm>
            <a:off x="6689400" y="2222750"/>
            <a:ext cx="2268800" cy="124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About Page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Having a look around the about page, we can see a rather long hyperlink in the middle of the lorem ipsum text</a:t>
            </a:r>
            <a:br>
              <a:rPr lang="en-GB"/>
            </a:br>
            <a:endParaRPr/>
          </a:p>
          <a:p>
            <a:pPr indent="-317500" lvl="0" marL="457200" rtl="0" algn="l">
              <a:spcBef>
                <a:spcPts val="0"/>
              </a:spcBef>
              <a:spcAft>
                <a:spcPts val="0"/>
              </a:spcAft>
              <a:buSzPts val="1400"/>
              <a:buChar char="●"/>
            </a:pPr>
            <a:r>
              <a:rPr lang="en-GB"/>
              <a:t>This hyperlink takes us to an interesting directory of the website as it seems to be hosting FTP</a:t>
            </a:r>
            <a:br>
              <a:rPr lang="en-GB"/>
            </a:br>
            <a:endParaRPr/>
          </a:p>
          <a:p>
            <a:pPr indent="-317500" lvl="0" marL="457200" rtl="0" algn="l">
              <a:spcBef>
                <a:spcPts val="0"/>
              </a:spcBef>
              <a:spcAft>
                <a:spcPts val="0"/>
              </a:spcAft>
              <a:buSzPts val="1400"/>
              <a:buChar char="●"/>
            </a:pPr>
            <a:r>
              <a:rPr lang="en-GB"/>
              <a:t>Navigating to the root of this directory we can see a load of exposed files that we probably shouldn’t be able to see</a:t>
            </a:r>
            <a:br>
              <a:rPr lang="en-GB"/>
            </a:br>
            <a:endParaRPr/>
          </a:p>
          <a:p>
            <a:pPr indent="-317500" lvl="0" marL="457200" rtl="0" algn="l">
              <a:spcBef>
                <a:spcPts val="0"/>
              </a:spcBef>
              <a:spcAft>
                <a:spcPts val="0"/>
              </a:spcAft>
              <a:buSzPts val="1400"/>
              <a:buChar char="●"/>
            </a:pPr>
            <a:r>
              <a:rPr lang="en-GB"/>
              <a:t>Not all of the files are readable, however. Only the ones ending in .pdf or .md</a:t>
            </a:r>
            <a:br>
              <a:rPr lang="en-GB"/>
            </a:br>
            <a:endParaRPr/>
          </a:p>
          <a:p>
            <a:pPr indent="-317500" lvl="0" marL="457200" rtl="0" algn="l">
              <a:spcBef>
                <a:spcPts val="0"/>
              </a:spcBef>
              <a:spcAft>
                <a:spcPts val="0"/>
              </a:spcAft>
              <a:buSzPts val="1400"/>
              <a:buChar char="●"/>
            </a:pPr>
            <a:r>
              <a:rPr lang="en-GB"/>
              <a:t>We can bypass this by using a method called null-byte injection -  but we’ll show you this in a later session!</a:t>
            </a:r>
            <a:br>
              <a:rPr lang="en-GB"/>
            </a:br>
            <a:endParaRPr/>
          </a:p>
        </p:txBody>
      </p:sp>
      <p:sp>
        <p:nvSpPr>
          <p:cNvPr id="173" name="Google Shape;173;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FTP Access through /about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 are we?</a:t>
            </a:r>
            <a:endParaRPr/>
          </a:p>
          <a:p>
            <a:pPr indent="-317500" lvl="0" marL="457200" rtl="0" algn="l">
              <a:spcBef>
                <a:spcPts val="1600"/>
              </a:spcBef>
              <a:spcAft>
                <a:spcPts val="0"/>
              </a:spcAft>
              <a:buSzPts val="1400"/>
              <a:buChar char="●"/>
            </a:pPr>
            <a:r>
              <a:rPr lang="en-GB"/>
              <a:t>We formed in 2018</a:t>
            </a:r>
            <a:endParaRPr/>
          </a:p>
          <a:p>
            <a:pPr indent="-317500" lvl="0" marL="457200" rtl="0" algn="l">
              <a:spcBef>
                <a:spcPts val="0"/>
              </a:spcBef>
              <a:spcAft>
                <a:spcPts val="0"/>
              </a:spcAft>
              <a:buSzPts val="1400"/>
              <a:buChar char="●"/>
            </a:pPr>
            <a:r>
              <a:rPr lang="en-GB"/>
              <a:t>We meet every Monday, usually 18:00 - 20:00 (ish) on Blackboard Collaborate</a:t>
            </a:r>
            <a:endParaRPr/>
          </a:p>
          <a:p>
            <a:pPr indent="0" lvl="0" marL="0" rtl="0" algn="l">
              <a:spcBef>
                <a:spcPts val="1600"/>
              </a:spcBef>
              <a:spcAft>
                <a:spcPts val="0"/>
              </a:spcAft>
              <a:buNone/>
            </a:pPr>
            <a:r>
              <a:rPr lang="en-GB"/>
              <a:t>What do we do?</a:t>
            </a:r>
            <a:endParaRPr/>
          </a:p>
          <a:p>
            <a:pPr indent="-317500" lvl="0" marL="457200" rtl="0" algn="l">
              <a:spcBef>
                <a:spcPts val="1600"/>
              </a:spcBef>
              <a:spcAft>
                <a:spcPts val="0"/>
              </a:spcAft>
              <a:buSzPts val="1400"/>
              <a:buChar char="●"/>
            </a:pPr>
            <a:r>
              <a:rPr lang="en-GB"/>
              <a:t>A variety of theory lectures and live demos on a range of topics</a:t>
            </a:r>
            <a:endParaRPr/>
          </a:p>
          <a:p>
            <a:pPr indent="-317500" lvl="0" marL="457200" rtl="0" algn="l">
              <a:spcBef>
                <a:spcPts val="0"/>
              </a:spcBef>
              <a:spcAft>
                <a:spcPts val="0"/>
              </a:spcAft>
              <a:buSzPts val="1400"/>
              <a:buChar char="●"/>
            </a:pPr>
            <a:r>
              <a:rPr lang="en-GB"/>
              <a:t>Publish worksheets to further your learning</a:t>
            </a:r>
            <a:endParaRPr/>
          </a:p>
          <a:p>
            <a:pPr indent="-317500" lvl="0" marL="457200" rtl="0" algn="l">
              <a:spcBef>
                <a:spcPts val="0"/>
              </a:spcBef>
              <a:spcAft>
                <a:spcPts val="0"/>
              </a:spcAft>
              <a:buSzPts val="1400"/>
              <a:buChar char="●"/>
            </a:pPr>
            <a:r>
              <a:rPr lang="en-GB"/>
              <a:t>A range of guest talks with some great industry partners!</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Welcome to SESH!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XSS Injection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XSS is an abbreviation of cross-site scripting</a:t>
            </a:r>
            <a:endParaRPr/>
          </a:p>
          <a:p>
            <a:pPr indent="-317500" lvl="0" marL="457200" rtl="0" algn="l">
              <a:spcBef>
                <a:spcPts val="0"/>
              </a:spcBef>
              <a:spcAft>
                <a:spcPts val="0"/>
              </a:spcAft>
              <a:buSzPts val="1400"/>
              <a:buChar char="●"/>
            </a:pPr>
            <a:r>
              <a:rPr lang="en-GB"/>
              <a:t>This is a vulnerability where a user is able to inject client-side scripts (typically javascript) into a webpage for it to be loaded by other users when they access the page on the website</a:t>
            </a:r>
            <a:endParaRPr/>
          </a:p>
          <a:p>
            <a:pPr indent="-317500" lvl="0" marL="457200" rtl="0" algn="l">
              <a:spcBef>
                <a:spcPts val="0"/>
              </a:spcBef>
              <a:spcAft>
                <a:spcPts val="0"/>
              </a:spcAft>
              <a:buSzPts val="1400"/>
              <a:buChar char="●"/>
            </a:pPr>
            <a:r>
              <a:rPr lang="en-GB"/>
              <a:t>XSS can come in three different forms:</a:t>
            </a:r>
            <a:endParaRPr/>
          </a:p>
          <a:p>
            <a:pPr indent="-317500" lvl="1" marL="914400" rtl="0" algn="l">
              <a:spcBef>
                <a:spcPts val="0"/>
              </a:spcBef>
              <a:spcAft>
                <a:spcPts val="0"/>
              </a:spcAft>
              <a:buSzPts val="1400"/>
              <a:buChar char="○"/>
            </a:pPr>
            <a:r>
              <a:rPr lang="en-GB"/>
              <a:t>Persistent (stored) - The XSS is stored on the servers, such as in a database, and is delivered back to the user whenever they access the website, for example in the form of a comment section of a website.</a:t>
            </a:r>
            <a:endParaRPr/>
          </a:p>
          <a:p>
            <a:pPr indent="-317500" lvl="1" marL="914400" rtl="0" algn="l">
              <a:spcBef>
                <a:spcPts val="0"/>
              </a:spcBef>
              <a:spcAft>
                <a:spcPts val="0"/>
              </a:spcAft>
              <a:buSzPts val="1400"/>
              <a:buChar char="○"/>
            </a:pPr>
            <a:r>
              <a:rPr lang="en-GB"/>
              <a:t>Reflected - The XSS is delivered as part of the HTTP request, for example as a parameter in a search field. When the user visits the given URL, the malicious script is loaded.</a:t>
            </a:r>
            <a:endParaRPr/>
          </a:p>
          <a:p>
            <a:pPr indent="-317500" lvl="1" marL="914400" rtl="0" algn="l">
              <a:spcBef>
                <a:spcPts val="0"/>
              </a:spcBef>
              <a:spcAft>
                <a:spcPts val="0"/>
              </a:spcAft>
              <a:buSzPts val="1400"/>
              <a:buChar char="○"/>
            </a:pPr>
            <a:r>
              <a:rPr lang="en-GB"/>
              <a:t>DOM - The XSS is delivered via the website’s Document Object Model (i.e. its elements), for example by modifying an element via a script built into the site.</a:t>
            </a:r>
            <a:endParaRPr/>
          </a:p>
          <a:p>
            <a:pPr indent="-317500" lvl="0" marL="457200" rtl="0" algn="l">
              <a:spcBef>
                <a:spcPts val="0"/>
              </a:spcBef>
              <a:spcAft>
                <a:spcPts val="0"/>
              </a:spcAft>
              <a:buSzPts val="1400"/>
              <a:buChar char="●"/>
            </a:pPr>
            <a:r>
              <a:rPr lang="en-GB" u="sng">
                <a:solidFill>
                  <a:schemeClr val="hlink"/>
                </a:solidFill>
                <a:hlinkClick r:id="rId3"/>
              </a:rPr>
              <a:t>https://owasp.org/www-community/attacks/xss/</a:t>
            </a:r>
            <a:endParaRPr/>
          </a:p>
        </p:txBody>
      </p:sp>
      <p:sp>
        <p:nvSpPr>
          <p:cNvPr id="184" name="Google Shape;184;p3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XSS Injection?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There are a couple of fields that can be used to exploit XSS on the website, both in reflected and also stored forms.</a:t>
            </a:r>
            <a:br>
              <a:rPr lang="en-GB"/>
            </a:br>
            <a:endParaRPr/>
          </a:p>
          <a:p>
            <a:pPr indent="-317500" lvl="0" marL="457200" rtl="0" algn="l">
              <a:spcBef>
                <a:spcPts val="0"/>
              </a:spcBef>
              <a:spcAft>
                <a:spcPts val="0"/>
              </a:spcAft>
              <a:buSzPts val="1400"/>
              <a:buChar char="●"/>
            </a:pPr>
            <a:r>
              <a:rPr lang="en-GB"/>
              <a:t>Heading over to the search box on the home screen, you can see that the search query is rendered back onto the webpage when you search for something. This means that it may be possible to inject some malicious code and for it to be run on the clients browser.</a:t>
            </a:r>
            <a:br>
              <a:rPr lang="en-GB"/>
            </a:br>
            <a:endParaRPr/>
          </a:p>
          <a:p>
            <a:pPr indent="-317500" lvl="0" marL="457200" rtl="0" algn="l">
              <a:spcBef>
                <a:spcPts val="0"/>
              </a:spcBef>
              <a:spcAft>
                <a:spcPts val="0"/>
              </a:spcAft>
              <a:buSzPts val="1400"/>
              <a:buChar char="●"/>
            </a:pPr>
            <a:r>
              <a:rPr lang="en-GB"/>
              <a:t>Using the iframe code that is given to us on the score-board page, we can cause an alert to appear on the page.</a:t>
            </a:r>
            <a:br>
              <a:rPr lang="en-GB"/>
            </a:br>
            <a:endParaRPr/>
          </a:p>
          <a:p>
            <a:pPr indent="-317500" lvl="0" marL="457200" rtl="0" algn="l">
              <a:spcBef>
                <a:spcPts val="0"/>
              </a:spcBef>
              <a:spcAft>
                <a:spcPts val="0"/>
              </a:spcAft>
              <a:buSzPts val="1400"/>
              <a:buChar char="●"/>
            </a:pPr>
            <a:r>
              <a:rPr lang="en-GB"/>
              <a:t>There are a couple more places on the website where an XSS can be performed, such as the customer feedback form (whose results are displayed on the about page). This is a bit tricker to perform though, as it has better sanitisation</a:t>
            </a:r>
            <a:endParaRPr/>
          </a:p>
        </p:txBody>
      </p:sp>
      <p:sp>
        <p:nvSpPr>
          <p:cNvPr id="190" name="Google Shape;190;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can we use XSS on Juice Shop?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EB3C68"/>
                </a:solidFill>
              </a:rPr>
              <a:t>Any Questions?</a:t>
            </a:r>
            <a:endParaRPr b="1" sz="1600">
              <a:solidFill>
                <a:srgbClr val="EB3C68"/>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Thirsty for more?</a:t>
            </a:r>
            <a:endParaRPr/>
          </a:p>
          <a:p>
            <a:pPr indent="-317500" lvl="0" marL="457200" rtl="0" algn="l">
              <a:spcBef>
                <a:spcPts val="1600"/>
              </a:spcBef>
              <a:spcAft>
                <a:spcPts val="0"/>
              </a:spcAft>
              <a:buSzPts val="1400"/>
              <a:buChar char="●"/>
            </a:pPr>
            <a:r>
              <a:rPr lang="en-GB"/>
              <a:t>Get yourself a membership!</a:t>
            </a:r>
            <a:endParaRPr/>
          </a:p>
          <a:p>
            <a:pPr indent="-317500" lvl="0" marL="457200" rtl="0" algn="l">
              <a:spcBef>
                <a:spcPts val="0"/>
              </a:spcBef>
              <a:spcAft>
                <a:spcPts val="0"/>
              </a:spcAft>
              <a:buSzPts val="1400"/>
              <a:buChar char="●"/>
            </a:pPr>
            <a:r>
              <a:rPr lang="en-GB"/>
              <a:t>Have a go at this week’s worksheet!</a:t>
            </a:r>
            <a:endParaRPr/>
          </a:p>
          <a:p>
            <a:pPr indent="-317500" lvl="0" marL="457200" rtl="0" algn="l">
              <a:spcBef>
                <a:spcPts val="0"/>
              </a:spcBef>
              <a:spcAft>
                <a:spcPts val="0"/>
              </a:spcAft>
              <a:buSzPts val="1400"/>
              <a:buChar char="●"/>
            </a:pPr>
            <a:r>
              <a:rPr lang="en-GB"/>
              <a:t>Come along to our second Juice Shop session, where we’ll take a deeper look at some of the things from today (and some juicy extras)</a:t>
            </a:r>
            <a:endParaRPr/>
          </a:p>
          <a:p>
            <a:pPr indent="0" lvl="0" marL="0" rtl="0" algn="l">
              <a:spcBef>
                <a:spcPts val="1600"/>
              </a:spcBef>
              <a:spcAft>
                <a:spcPts val="1600"/>
              </a:spcAft>
              <a:buNone/>
            </a:pPr>
            <a:r>
              <a:rPr lang="en-GB"/>
              <a:t>Thanks for coming!</a:t>
            </a:r>
            <a:endParaRPr/>
          </a:p>
        </p:txBody>
      </p:sp>
      <p:sp>
        <p:nvSpPr>
          <p:cNvPr id="196" name="Google Shape;196;p3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That’s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Meet the Committee</a:t>
            </a:r>
            <a:endParaRPr/>
          </a:p>
        </p:txBody>
      </p:sp>
      <p:pic>
        <p:nvPicPr>
          <p:cNvPr id="69" name="Google Shape;69;p14"/>
          <p:cNvPicPr preferRelativeResize="0"/>
          <p:nvPr/>
        </p:nvPicPr>
        <p:blipFill rotWithShape="1">
          <a:blip r:embed="rId3">
            <a:alphaModFix/>
          </a:blip>
          <a:srcRect b="57543" l="1342" r="67282" t="11684"/>
          <a:stretch/>
        </p:blipFill>
        <p:spPr>
          <a:xfrm>
            <a:off x="663225" y="1347024"/>
            <a:ext cx="2169267" cy="1496025"/>
          </a:xfrm>
          <a:prstGeom prst="rect">
            <a:avLst/>
          </a:prstGeom>
          <a:noFill/>
          <a:ln>
            <a:noFill/>
          </a:ln>
        </p:spPr>
      </p:pic>
      <p:pic>
        <p:nvPicPr>
          <p:cNvPr id="70" name="Google Shape;70;p14"/>
          <p:cNvPicPr preferRelativeResize="0"/>
          <p:nvPr/>
        </p:nvPicPr>
        <p:blipFill rotWithShape="1">
          <a:blip r:embed="rId3">
            <a:alphaModFix/>
          </a:blip>
          <a:srcRect b="46839" l="34593" r="34031" t="10251"/>
          <a:stretch/>
        </p:blipFill>
        <p:spPr>
          <a:xfrm>
            <a:off x="3561975" y="1061475"/>
            <a:ext cx="2169274" cy="2086128"/>
          </a:xfrm>
          <a:prstGeom prst="rect">
            <a:avLst/>
          </a:prstGeom>
          <a:noFill/>
          <a:ln>
            <a:noFill/>
          </a:ln>
        </p:spPr>
      </p:pic>
      <p:pic>
        <p:nvPicPr>
          <p:cNvPr id="71" name="Google Shape;71;p14"/>
          <p:cNvPicPr preferRelativeResize="0"/>
          <p:nvPr/>
        </p:nvPicPr>
        <p:blipFill rotWithShape="1">
          <a:blip r:embed="rId3">
            <a:alphaModFix/>
          </a:blip>
          <a:srcRect b="53746" l="68084" r="1022" t="10353"/>
          <a:stretch/>
        </p:blipFill>
        <p:spPr>
          <a:xfrm>
            <a:off x="6347475" y="1233950"/>
            <a:ext cx="2169274" cy="1772559"/>
          </a:xfrm>
          <a:prstGeom prst="rect">
            <a:avLst/>
          </a:prstGeom>
          <a:noFill/>
          <a:ln>
            <a:noFill/>
          </a:ln>
        </p:spPr>
      </p:pic>
      <p:pic>
        <p:nvPicPr>
          <p:cNvPr id="72" name="Google Shape;72;p14"/>
          <p:cNvPicPr preferRelativeResize="0"/>
          <p:nvPr/>
        </p:nvPicPr>
        <p:blipFill rotWithShape="1">
          <a:blip r:embed="rId3">
            <a:alphaModFix/>
          </a:blip>
          <a:srcRect b="2290" l="18146" r="50959" t="61808"/>
          <a:stretch/>
        </p:blipFill>
        <p:spPr>
          <a:xfrm>
            <a:off x="2402725" y="3120913"/>
            <a:ext cx="2169274" cy="1772559"/>
          </a:xfrm>
          <a:prstGeom prst="rect">
            <a:avLst/>
          </a:prstGeom>
          <a:noFill/>
          <a:ln>
            <a:noFill/>
          </a:ln>
        </p:spPr>
      </p:pic>
      <p:pic>
        <p:nvPicPr>
          <p:cNvPr id="73" name="Google Shape;73;p14"/>
          <p:cNvPicPr preferRelativeResize="0"/>
          <p:nvPr/>
        </p:nvPicPr>
        <p:blipFill rotWithShape="1">
          <a:blip r:embed="rId3">
            <a:alphaModFix/>
          </a:blip>
          <a:srcRect b="2082" l="51159" r="17466" t="62016"/>
          <a:stretch/>
        </p:blipFill>
        <p:spPr>
          <a:xfrm>
            <a:off x="5079375" y="3032138"/>
            <a:ext cx="2423734" cy="195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9" name="Google Shape;79;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solidFill>
                <a:srgbClr val="EB3C68"/>
              </a:solidFill>
            </a:endParaRPr>
          </a:p>
          <a:p>
            <a:pPr indent="0" lvl="0" marL="0" rtl="0" algn="l">
              <a:spcBef>
                <a:spcPts val="1600"/>
              </a:spcBef>
              <a:spcAft>
                <a:spcPts val="1600"/>
              </a:spcAft>
              <a:buNone/>
            </a:pPr>
            <a:r>
              <a:t/>
            </a:r>
            <a:endParaRPr/>
          </a:p>
        </p:txBody>
      </p:sp>
      <p:sp>
        <p:nvSpPr>
          <p:cNvPr id="85" name="Google Shape;85;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Juice Shop?</a:t>
            </a:r>
            <a:endParaRPr b="1">
              <a:latin typeface="Roboto Mono"/>
              <a:ea typeface="Roboto Mono"/>
              <a:cs typeface="Roboto Mono"/>
              <a:sym typeface="Roboto Mono"/>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Open Web Application Security Project (OWASP) Juice Shop is probably the most modern and sophisticated insecure web application! </a:t>
            </a:r>
            <a:br>
              <a:rPr lang="en-GB" sz="1500"/>
            </a:br>
            <a:endParaRPr sz="1500"/>
          </a:p>
          <a:p>
            <a:pPr indent="-323850" lvl="0" marL="457200" rtl="0" algn="l">
              <a:spcBef>
                <a:spcPts val="0"/>
              </a:spcBef>
              <a:spcAft>
                <a:spcPts val="0"/>
              </a:spcAft>
              <a:buSzPts val="1500"/>
              <a:buChar char="●"/>
            </a:pPr>
            <a:r>
              <a:rPr lang="en-GB" sz="1500"/>
              <a:t>It can be used in security trainings, awareness demos, CTFs and as a guinea pig for security tools! </a:t>
            </a:r>
            <a:br>
              <a:rPr lang="en-GB" sz="1500"/>
            </a:br>
            <a:endParaRPr sz="1500"/>
          </a:p>
          <a:p>
            <a:pPr indent="-323850" lvl="0" marL="457200" rtl="0" algn="l">
              <a:spcBef>
                <a:spcPts val="0"/>
              </a:spcBef>
              <a:spcAft>
                <a:spcPts val="0"/>
              </a:spcAft>
              <a:buSzPts val="1500"/>
              <a:buChar char="●"/>
            </a:pPr>
            <a:r>
              <a:rPr lang="en-GB" sz="1500"/>
              <a:t>Juice Shop encompasses vulnerabilities from the entire OWASP Top Ten along with many other security flaws found in real-world applications!</a:t>
            </a:r>
            <a:br>
              <a:rPr lang="en-GB" sz="1500"/>
            </a:br>
            <a:endParaRPr sz="1500"/>
          </a:p>
          <a:p>
            <a:pPr indent="-323850" lvl="0" marL="457200" rtl="0" algn="l">
              <a:spcBef>
                <a:spcPts val="0"/>
              </a:spcBef>
              <a:spcAft>
                <a:spcPts val="0"/>
              </a:spcAft>
              <a:buSzPts val="1500"/>
              <a:buChar char="●"/>
            </a:pPr>
            <a:r>
              <a:rPr lang="en-GB" sz="1500"/>
              <a:t>It’s basically a very insecure application that can be exploited in multiple ways in order to gain an understanding of possible exploit vectors that are common in some websites.</a:t>
            </a:r>
            <a:endParaRPr sz="1500"/>
          </a:p>
        </p:txBody>
      </p:sp>
      <p:pic>
        <p:nvPicPr>
          <p:cNvPr id="92" name="Google Shape;92;p17"/>
          <p:cNvPicPr preferRelativeResize="0"/>
          <p:nvPr/>
        </p:nvPicPr>
        <p:blipFill>
          <a:blip r:embed="rId3">
            <a:alphaModFix/>
          </a:blip>
          <a:stretch>
            <a:fillRect/>
          </a:stretch>
        </p:blipFill>
        <p:spPr>
          <a:xfrm>
            <a:off x="8280749" y="783656"/>
            <a:ext cx="800899" cy="9608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How to connect to the website</a:t>
            </a:r>
            <a:endParaRPr/>
          </a:p>
        </p:txBody>
      </p:sp>
      <p:sp>
        <p:nvSpPr>
          <p:cNvPr id="98" name="Google Shape;98;p18"/>
          <p:cNvSpPr txBox="1"/>
          <p:nvPr>
            <p:ph idx="1" type="subTitle"/>
          </p:nvPr>
        </p:nvSpPr>
        <p:spPr>
          <a:xfrm>
            <a:off x="265500" y="2803075"/>
            <a:ext cx="4045200" cy="19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chemeClr val="hlink"/>
                </a:solidFill>
                <a:hlinkClick r:id="rId3"/>
              </a:rPr>
              <a:t>https://juice-shop.herokuapp.com/#/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Or simply Google ‘OWASP Juice shop’</a:t>
            </a:r>
            <a:endParaRPr/>
          </a:p>
        </p:txBody>
      </p:sp>
      <p:sp>
        <p:nvSpPr>
          <p:cNvPr id="99" name="Google Shape;99;p18"/>
          <p:cNvSpPr txBox="1"/>
          <p:nvPr>
            <p:ph idx="2" type="body"/>
          </p:nvPr>
        </p:nvSpPr>
        <p:spPr>
          <a:xfrm>
            <a:off x="4939500" y="292075"/>
            <a:ext cx="3837000" cy="45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9CECE"/>
                </a:solidFill>
                <a:latin typeface="Roboto Mono"/>
                <a:ea typeface="Roboto Mono"/>
                <a:cs typeface="Roboto Mono"/>
                <a:sym typeface="Roboto Mono"/>
              </a:rPr>
              <a:t>Using TryHackMe (If you have the setup for it)</a:t>
            </a:r>
            <a:endParaRPr>
              <a:solidFill>
                <a:srgbClr val="09CECE"/>
              </a:solidFill>
            </a:endParaRPr>
          </a:p>
          <a:p>
            <a:pPr indent="-317500" lvl="0" marL="457200" rtl="0" algn="l">
              <a:spcBef>
                <a:spcPts val="1600"/>
              </a:spcBef>
              <a:spcAft>
                <a:spcPts val="0"/>
              </a:spcAft>
              <a:buSzPts val="1400"/>
              <a:buAutoNum type="arabicPeriod"/>
            </a:pPr>
            <a:r>
              <a:rPr lang="en-GB"/>
              <a:t>Create a TryHackMe account</a:t>
            </a:r>
            <a:endParaRPr/>
          </a:p>
          <a:p>
            <a:pPr indent="-317500" lvl="1" marL="914400" rtl="0" algn="l">
              <a:spcBef>
                <a:spcPts val="0"/>
              </a:spcBef>
              <a:spcAft>
                <a:spcPts val="0"/>
              </a:spcAft>
              <a:buSzPts val="1400"/>
              <a:buAutoNum type="alphaLcPeriod"/>
            </a:pPr>
            <a:r>
              <a:rPr lang="en-GB" u="sng">
                <a:solidFill>
                  <a:schemeClr val="hlink"/>
                </a:solidFill>
                <a:hlinkClick r:id="rId4"/>
              </a:rPr>
              <a:t>https://tryhackme.com/</a:t>
            </a:r>
            <a:endParaRPr/>
          </a:p>
          <a:p>
            <a:pPr indent="-317500" lvl="0" marL="457200" rtl="0" algn="l">
              <a:spcBef>
                <a:spcPts val="0"/>
              </a:spcBef>
              <a:spcAft>
                <a:spcPts val="0"/>
              </a:spcAft>
              <a:buSzPts val="1400"/>
              <a:buAutoNum type="arabicPeriod"/>
            </a:pPr>
            <a:r>
              <a:rPr lang="en-GB"/>
              <a:t>Download the OpenVPN file</a:t>
            </a:r>
            <a:endParaRPr/>
          </a:p>
          <a:p>
            <a:pPr indent="-317500" lvl="1" marL="914400" rtl="0" algn="l">
              <a:spcBef>
                <a:spcPts val="0"/>
              </a:spcBef>
              <a:spcAft>
                <a:spcPts val="0"/>
              </a:spcAft>
              <a:buSzPts val="1400"/>
              <a:buAutoNum type="alphaLcPeriod"/>
            </a:pPr>
            <a:r>
              <a:rPr lang="en-GB" u="sng">
                <a:solidFill>
                  <a:schemeClr val="hlink"/>
                </a:solidFill>
                <a:hlinkClick r:id="rId5"/>
              </a:rPr>
              <a:t>tryhackme.com/access</a:t>
            </a:r>
            <a:endParaRPr/>
          </a:p>
          <a:p>
            <a:pPr indent="-317500" lvl="0" marL="457200" rtl="0" algn="l">
              <a:spcBef>
                <a:spcPts val="0"/>
              </a:spcBef>
              <a:spcAft>
                <a:spcPts val="0"/>
              </a:spcAft>
              <a:buSzPts val="1400"/>
              <a:buAutoNum type="arabicPeriod"/>
            </a:pPr>
            <a:r>
              <a:rPr lang="en-GB"/>
              <a:t>Connect to the OpenVPN server</a:t>
            </a:r>
            <a:endParaRPr/>
          </a:p>
          <a:p>
            <a:pPr indent="-317500" lvl="1" marL="914400" rtl="0" algn="l">
              <a:spcBef>
                <a:spcPts val="0"/>
              </a:spcBef>
              <a:spcAft>
                <a:spcPts val="0"/>
              </a:spcAft>
              <a:buSzPts val="1400"/>
              <a:buAutoNum type="alphaLcPeriod"/>
            </a:pPr>
            <a:r>
              <a:rPr lang="en-GB"/>
              <a:t>s</a:t>
            </a:r>
            <a:r>
              <a:rPr lang="en-GB"/>
              <a:t>udo openvpn [Path To File]</a:t>
            </a:r>
            <a:endParaRPr/>
          </a:p>
          <a:p>
            <a:pPr indent="-317500" lvl="1" marL="914400" rtl="0" algn="l">
              <a:spcBef>
                <a:spcPts val="0"/>
              </a:spcBef>
              <a:spcAft>
                <a:spcPts val="0"/>
              </a:spcAft>
              <a:buSzPts val="1400"/>
              <a:buAutoNum type="alphaLcPeriod"/>
            </a:pPr>
            <a:r>
              <a:rPr lang="en-GB"/>
              <a:t>Equally on windows you can download the OpenVPN software from </a:t>
            </a:r>
            <a:r>
              <a:rPr lang="en-GB" u="sng">
                <a:solidFill>
                  <a:schemeClr val="hlink"/>
                </a:solidFill>
                <a:hlinkClick r:id="rId6"/>
              </a:rPr>
              <a:t>https://openvpn.net/client-connect-vpn-for-windows/</a:t>
            </a:r>
            <a:endParaRPr/>
          </a:p>
          <a:p>
            <a:pPr indent="-317500" lvl="0" marL="457200" rtl="0" algn="l">
              <a:spcBef>
                <a:spcPts val="0"/>
              </a:spcBef>
              <a:spcAft>
                <a:spcPts val="0"/>
              </a:spcAft>
              <a:buSzPts val="1400"/>
              <a:buAutoNum type="arabicPeriod"/>
            </a:pPr>
            <a:r>
              <a:rPr lang="en-GB"/>
              <a:t>Join the TryHackMe Juice Shop room and start an instance</a:t>
            </a:r>
            <a:endParaRPr/>
          </a:p>
          <a:p>
            <a:pPr indent="-317500" lvl="1" marL="914400" rtl="0" algn="l">
              <a:spcBef>
                <a:spcPts val="0"/>
              </a:spcBef>
              <a:spcAft>
                <a:spcPts val="0"/>
              </a:spcAft>
              <a:buSzPts val="1400"/>
              <a:buAutoNum type="alphaLcPeriod"/>
            </a:pPr>
            <a:r>
              <a:rPr lang="en-GB"/>
              <a:t>https://tryhackme.com/room/juiceshop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a:t>Alright! Now that we’re (hopefully) connected, let’s have a look around the website!</a:t>
            </a:r>
            <a:endParaRPr/>
          </a:p>
          <a:p>
            <a:pPr indent="-317500" lvl="0" marL="457200" rtl="0" algn="l">
              <a:lnSpc>
                <a:spcPct val="150000"/>
              </a:lnSpc>
              <a:spcBef>
                <a:spcPts val="0"/>
              </a:spcBef>
              <a:spcAft>
                <a:spcPts val="0"/>
              </a:spcAft>
              <a:buSzPts val="1400"/>
              <a:buChar char="●"/>
            </a:pPr>
            <a:r>
              <a:rPr lang="en-GB"/>
              <a:t>There are multiple sections to this website that look interesting at a first look</a:t>
            </a:r>
            <a:endParaRPr/>
          </a:p>
          <a:p>
            <a:pPr indent="-317500" lvl="1" marL="914400" rtl="0" algn="l">
              <a:lnSpc>
                <a:spcPct val="150000"/>
              </a:lnSpc>
              <a:spcBef>
                <a:spcPts val="0"/>
              </a:spcBef>
              <a:spcAft>
                <a:spcPts val="0"/>
              </a:spcAft>
              <a:buSzPts val="1400"/>
              <a:buChar char="○"/>
            </a:pPr>
            <a:r>
              <a:rPr lang="en-GB"/>
              <a:t>Login form - Default creds? SQL injection?</a:t>
            </a:r>
            <a:endParaRPr/>
          </a:p>
          <a:p>
            <a:pPr indent="-317500" lvl="1" marL="914400" rtl="0" algn="l">
              <a:lnSpc>
                <a:spcPct val="150000"/>
              </a:lnSpc>
              <a:spcBef>
                <a:spcPts val="0"/>
              </a:spcBef>
              <a:spcAft>
                <a:spcPts val="0"/>
              </a:spcAft>
              <a:buSzPts val="1400"/>
              <a:buChar char="○"/>
            </a:pPr>
            <a:r>
              <a:rPr lang="en-GB"/>
              <a:t>Contact form - Very simple looking captcha</a:t>
            </a:r>
            <a:endParaRPr/>
          </a:p>
          <a:p>
            <a:pPr indent="-317500" lvl="1" marL="914400" rtl="0" algn="l">
              <a:lnSpc>
                <a:spcPct val="150000"/>
              </a:lnSpc>
              <a:spcBef>
                <a:spcPts val="0"/>
              </a:spcBef>
              <a:spcAft>
                <a:spcPts val="0"/>
              </a:spcAft>
              <a:buSzPts val="1400"/>
              <a:buChar char="○"/>
            </a:pPr>
            <a:r>
              <a:rPr lang="en-GB"/>
              <a:t>/score-board - </a:t>
            </a:r>
            <a:r>
              <a:rPr lang="en-GB"/>
              <a:t>Depending</a:t>
            </a:r>
            <a:r>
              <a:rPr lang="en-GB"/>
              <a:t> if you’re using the online or TryHackMe</a:t>
            </a:r>
            <a:endParaRPr/>
          </a:p>
          <a:p>
            <a:pPr indent="-317500" lvl="1" marL="914400" rtl="0" algn="l">
              <a:lnSpc>
                <a:spcPct val="150000"/>
              </a:lnSpc>
              <a:spcBef>
                <a:spcPts val="0"/>
              </a:spcBef>
              <a:spcAft>
                <a:spcPts val="0"/>
              </a:spcAft>
              <a:buSzPts val="1400"/>
              <a:buChar char="○"/>
            </a:pPr>
            <a:r>
              <a:rPr lang="en-GB"/>
              <a:t>About Us - Contains some links</a:t>
            </a:r>
            <a:endParaRPr/>
          </a:p>
          <a:p>
            <a:pPr indent="-317500" lvl="1" marL="914400" rtl="0" algn="l">
              <a:lnSpc>
                <a:spcPct val="150000"/>
              </a:lnSpc>
              <a:spcBef>
                <a:spcPts val="0"/>
              </a:spcBef>
              <a:spcAft>
                <a:spcPts val="0"/>
              </a:spcAft>
              <a:buSzPts val="1400"/>
              <a:buChar char="○"/>
            </a:pPr>
            <a:r>
              <a:rPr lang="en-GB"/>
              <a:t>The home screen</a:t>
            </a:r>
            <a:endParaRPr/>
          </a:p>
        </p:txBody>
      </p:sp>
      <p:sp>
        <p:nvSpPr>
          <p:cNvPr id="105" name="Google Shape;105;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Exploring the Website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Score-Board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