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Roboto Mono"/>
      <p:regular r:id="rId45"/>
      <p:bold r:id="rId46"/>
      <p:italic r:id="rId47"/>
      <p:boldItalic r:id="rId48"/>
    </p:embeddedFont>
    <p:embeddedFont>
      <p:font typeface="IBM Plex Mon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RobotoMono-bold.fntdata"/><Relationship Id="rId45"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boldItalic.fntdata"/><Relationship Id="rId47" Type="http://schemas.openxmlformats.org/officeDocument/2006/relationships/font" Target="fonts/RobotoMono-italic.fntdata"/><Relationship Id="rId49" Type="http://schemas.openxmlformats.org/officeDocument/2006/relationships/font" Target="fonts/IBMPlexMon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IBMPlexMono-italic.fntdata"/><Relationship Id="rId50" Type="http://schemas.openxmlformats.org/officeDocument/2006/relationships/font" Target="fonts/IBMPlexMono-bold.fntdata"/><Relationship Id="rId52" Type="http://schemas.openxmlformats.org/officeDocument/2006/relationships/font" Target="fonts/IBMPlex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c8c9256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c8c9256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6aab5092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6aab5092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6aab5092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6aab5092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6aab5092e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6aab5092e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6aab5092e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6aab5092e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6aab5092e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6aab5092e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6aab5092e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6aab5092e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6aab5092e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6aab5092e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6aab5092e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6aab5092e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6aab5092e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6aab5092e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6aab5092e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6aab5092e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df67c48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df67c48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6aab5092e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6aab5092e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6aab5092e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6aab5092e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6aab5092e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6aab5092e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6aab5092e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6aab5092e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6aab5092e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6aab5092e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6aab5092e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6aab5092e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6aab5092e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6aab5092e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6aab5092e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6aab5092e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6aab5092e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6aab5092e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6aab5092e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6aab5092e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df67c48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df67c48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6aaf5c53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6aaf5c53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8c8c92569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c8c92569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6a192ce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6a192ce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6a192cee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6a192cee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9bece4b73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9bece4b73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9bece4b7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9bece4b7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6a192cee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6a192cee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6a192cee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6a192cee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6a192ceec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6a192ceec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6a192ceec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6a192cee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6aab509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6aab509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6aab5092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6aab5092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a:off x="0" y="283412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6" name="Google Shape;16;p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Roboto"/>
              <a:buChar char="●"/>
              <a:defRPr>
                <a:latin typeface="Roboto"/>
                <a:ea typeface="Roboto"/>
                <a:cs typeface="Roboto"/>
                <a:sym typeface="Roboto"/>
              </a:defRPr>
            </a:lvl1pPr>
            <a:lvl2pPr indent="-317500" lvl="1" marL="914400">
              <a:spcBef>
                <a:spcPts val="1600"/>
              </a:spcBef>
              <a:spcAft>
                <a:spcPts val="0"/>
              </a:spcAft>
              <a:buSzPts val="1400"/>
              <a:buFont typeface="Roboto"/>
              <a:buChar char="○"/>
              <a:defRPr>
                <a:latin typeface="Roboto"/>
                <a:ea typeface="Roboto"/>
                <a:cs typeface="Roboto"/>
                <a:sym typeface="Roboto"/>
              </a:defRPr>
            </a:lvl2pPr>
            <a:lvl3pPr indent="-317500" lvl="2" marL="1371600">
              <a:spcBef>
                <a:spcPts val="1600"/>
              </a:spcBef>
              <a:spcAft>
                <a:spcPts val="0"/>
              </a:spcAft>
              <a:buSzPts val="1400"/>
              <a:buFont typeface="Roboto"/>
              <a:buChar char="■"/>
              <a:defRPr>
                <a:latin typeface="Roboto"/>
                <a:ea typeface="Roboto"/>
                <a:cs typeface="Roboto"/>
                <a:sym typeface="Roboto"/>
              </a:defRPr>
            </a:lvl3pPr>
            <a:lvl4pPr indent="-317500" lvl="3" marL="1828800">
              <a:spcBef>
                <a:spcPts val="1600"/>
              </a:spcBef>
              <a:spcAft>
                <a:spcPts val="0"/>
              </a:spcAft>
              <a:buSzPts val="1400"/>
              <a:buFont typeface="Roboto"/>
              <a:buChar char="●"/>
              <a:defRPr>
                <a:latin typeface="Roboto"/>
                <a:ea typeface="Roboto"/>
                <a:cs typeface="Roboto"/>
                <a:sym typeface="Roboto"/>
              </a:defRPr>
            </a:lvl4pPr>
            <a:lvl5pPr indent="-317500" lvl="4" marL="2286000">
              <a:spcBef>
                <a:spcPts val="1600"/>
              </a:spcBef>
              <a:spcAft>
                <a:spcPts val="0"/>
              </a:spcAft>
              <a:buSzPts val="1400"/>
              <a:buFont typeface="Roboto"/>
              <a:buChar char="○"/>
              <a:defRPr>
                <a:latin typeface="Roboto"/>
                <a:ea typeface="Roboto"/>
                <a:cs typeface="Roboto"/>
                <a:sym typeface="Roboto"/>
              </a:defRPr>
            </a:lvl5pPr>
            <a:lvl6pPr indent="-317500" lvl="5" marL="2743200">
              <a:spcBef>
                <a:spcPts val="1600"/>
              </a:spcBef>
              <a:spcAft>
                <a:spcPts val="0"/>
              </a:spcAft>
              <a:buSzPts val="1400"/>
              <a:buFont typeface="Roboto"/>
              <a:buChar char="■"/>
              <a:defRPr>
                <a:latin typeface="Roboto"/>
                <a:ea typeface="Roboto"/>
                <a:cs typeface="Roboto"/>
                <a:sym typeface="Roboto"/>
              </a:defRPr>
            </a:lvl6pPr>
            <a:lvl7pPr indent="-317500" lvl="6" marL="3200400">
              <a:spcBef>
                <a:spcPts val="1600"/>
              </a:spcBef>
              <a:spcAft>
                <a:spcPts val="0"/>
              </a:spcAft>
              <a:buSzPts val="1400"/>
              <a:buFont typeface="Roboto"/>
              <a:buChar char="●"/>
              <a:defRPr>
                <a:latin typeface="Roboto"/>
                <a:ea typeface="Roboto"/>
                <a:cs typeface="Roboto"/>
                <a:sym typeface="Roboto"/>
              </a:defRPr>
            </a:lvl7pPr>
            <a:lvl8pPr indent="-317500" lvl="7" marL="3657600">
              <a:spcBef>
                <a:spcPts val="1600"/>
              </a:spcBef>
              <a:spcAft>
                <a:spcPts val="0"/>
              </a:spcAft>
              <a:buSzPts val="1400"/>
              <a:buFont typeface="Roboto"/>
              <a:buChar char="○"/>
              <a:defRPr>
                <a:latin typeface="Roboto"/>
                <a:ea typeface="Roboto"/>
                <a:cs typeface="Roboto"/>
                <a:sym typeface="Roboto"/>
              </a:defRPr>
            </a:lvl8pPr>
            <a:lvl9pPr indent="-317500" lvl="8" marL="4114800">
              <a:spcBef>
                <a:spcPts val="1600"/>
              </a:spcBef>
              <a:spcAft>
                <a:spcPts val="1600"/>
              </a:spcAft>
              <a:buSzPts val="1400"/>
              <a:buFont typeface="Roboto"/>
              <a:buChar char="■"/>
              <a:defRPr>
                <a:latin typeface="Roboto"/>
                <a:ea typeface="Roboto"/>
                <a:cs typeface="Roboto"/>
                <a:sym typeface="Roboto"/>
              </a:defRPr>
            </a:lvl9pPr>
          </a:lstStyle>
          <a:p/>
        </p:txBody>
      </p:sp>
      <p:sp>
        <p:nvSpPr>
          <p:cNvPr id="17" name="Google Shape;17;p3"/>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6"/>
          <p:cNvSpPr txBox="1"/>
          <p:nvPr>
            <p:ph idx="1" type="body"/>
          </p:nvPr>
        </p:nvSpPr>
        <p:spPr>
          <a:xfrm>
            <a:off x="298450" y="11510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6"/>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7"/>
          <p:cNvSpPr/>
          <p:nvPr/>
        </p:nvSpPr>
        <p:spPr>
          <a:xfrm>
            <a:off x="0" y="0"/>
            <a:ext cx="9144000" cy="35766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7"/>
          <p:cNvSpPr/>
          <p:nvPr/>
        </p:nvSpPr>
        <p:spPr>
          <a:xfrm>
            <a:off x="-26525" y="357647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4572000" y="0"/>
            <a:ext cx="4572000" cy="5143500"/>
          </a:xfrm>
          <a:prstGeom prst="rect">
            <a:avLst/>
          </a:prstGeom>
          <a:solidFill>
            <a:srgbClr val="3335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3354B"/>
              </a:solidFill>
            </a:endParaRPr>
          </a:p>
        </p:txBody>
      </p:sp>
      <p:sp>
        <p:nvSpPr>
          <p:cNvPr id="40" name="Google Shape;40;p8"/>
          <p:cNvSpPr/>
          <p:nvPr/>
        </p:nvSpPr>
        <p:spPr>
          <a:xfrm>
            <a:off x="0" y="0"/>
            <a:ext cx="4572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8"/>
          <p:cNvSpPr/>
          <p:nvPr/>
        </p:nvSpPr>
        <p:spPr>
          <a:xfrm>
            <a:off x="0" y="2834125"/>
            <a:ext cx="4572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2000700" y="2559600"/>
            <a:ext cx="5143500" cy="243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0"/>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33354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63250" y="95600"/>
            <a:ext cx="7417500" cy="576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09CECE"/>
              </a:buClr>
              <a:buSzPts val="2800"/>
              <a:buFont typeface="Roboto Mono"/>
              <a:buNone/>
              <a:defRPr b="1" sz="2800">
                <a:solidFill>
                  <a:srgbClr val="09CECE"/>
                </a:solidFill>
                <a:latin typeface="Roboto Mono"/>
                <a:ea typeface="Roboto Mono"/>
                <a:cs typeface="Roboto Mono"/>
                <a:sym typeface="Roboto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indent="-317500" lvl="1" marL="914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p:txBody>
      </p:sp>
      <p:pic>
        <p:nvPicPr>
          <p:cNvPr id="8" name="Google Shape;8;p1"/>
          <p:cNvPicPr preferRelativeResize="0"/>
          <p:nvPr/>
        </p:nvPicPr>
        <p:blipFill>
          <a:blip r:embed="rId1">
            <a:alphaModFix/>
          </a:blip>
          <a:stretch>
            <a:fillRect/>
          </a:stretch>
        </p:blipFill>
        <p:spPr>
          <a:xfrm>
            <a:off x="7968174" y="4326475"/>
            <a:ext cx="1175825" cy="817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hyperlink" Target="https://aws.amazon.com/quickstart/architecture/compliance-uk-official/" TargetMode="Externa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portswigger.net/burp/communitydownload" TargetMode="External"/><Relationship Id="rId4" Type="http://schemas.openxmlformats.org/officeDocument/2006/relationships/image" Target="../media/image23.png"/><Relationship Id="rId5"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7.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gif"/><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600"/>
              <a:t>Ethical Student Hackers</a:t>
            </a:r>
            <a:endParaRPr sz="4600"/>
          </a:p>
        </p:txBody>
      </p:sp>
      <p:sp>
        <p:nvSpPr>
          <p:cNvPr id="57" name="Google Shape;57;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Understanding and Exploring Networks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idx="1" type="body"/>
          </p:nvPr>
        </p:nvSpPr>
        <p:spPr>
          <a:xfrm>
            <a:off x="311700" y="1152475"/>
            <a:ext cx="4326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EB3C68"/>
                </a:solidFill>
              </a:rPr>
              <a:t>Version</a:t>
            </a:r>
            <a:r>
              <a:rPr lang="en-GB" sz="1200"/>
              <a:t> – Always 4 for IPv4</a:t>
            </a:r>
            <a:endParaRPr sz="1200"/>
          </a:p>
          <a:p>
            <a:pPr indent="0" lvl="0" marL="0" rtl="0" algn="l">
              <a:spcBef>
                <a:spcPts val="0"/>
              </a:spcBef>
              <a:spcAft>
                <a:spcPts val="0"/>
              </a:spcAft>
              <a:buNone/>
            </a:pPr>
            <a:r>
              <a:rPr b="1" lang="en-GB" sz="1200">
                <a:solidFill>
                  <a:srgbClr val="EB3C68"/>
                </a:solidFill>
              </a:rPr>
              <a:t>IHL</a:t>
            </a:r>
            <a:r>
              <a:rPr lang="en-GB" sz="1200"/>
              <a:t> – The length of the header (the “options” field is optional)</a:t>
            </a:r>
            <a:endParaRPr sz="1200"/>
          </a:p>
          <a:p>
            <a:pPr indent="0" lvl="0" marL="0" rtl="0" algn="l">
              <a:spcBef>
                <a:spcPts val="0"/>
              </a:spcBef>
              <a:spcAft>
                <a:spcPts val="0"/>
              </a:spcAft>
              <a:buNone/>
            </a:pPr>
            <a:r>
              <a:rPr b="1" lang="en-GB" sz="1200">
                <a:solidFill>
                  <a:srgbClr val="EB3C68"/>
                </a:solidFill>
              </a:rPr>
              <a:t>TOS</a:t>
            </a:r>
            <a:r>
              <a:rPr lang="en-GB" sz="1200">
                <a:solidFill>
                  <a:srgbClr val="EB3C68"/>
                </a:solidFill>
              </a:rPr>
              <a:t> </a:t>
            </a:r>
            <a:r>
              <a:rPr lang="en-GB" sz="1200"/>
              <a:t>– Type of service; used in VoIP to prioritise packets</a:t>
            </a:r>
            <a:endParaRPr sz="1200"/>
          </a:p>
          <a:p>
            <a:pPr indent="0" lvl="0" marL="0" rtl="0" algn="l">
              <a:spcBef>
                <a:spcPts val="0"/>
              </a:spcBef>
              <a:spcAft>
                <a:spcPts val="0"/>
              </a:spcAft>
              <a:buNone/>
            </a:pPr>
            <a:r>
              <a:rPr b="1" lang="en-GB" sz="1200">
                <a:solidFill>
                  <a:srgbClr val="EB3C68"/>
                </a:solidFill>
              </a:rPr>
              <a:t>Total  Length</a:t>
            </a:r>
            <a:r>
              <a:rPr lang="en-GB" sz="1200">
                <a:solidFill>
                  <a:srgbClr val="EB3C68"/>
                </a:solidFill>
              </a:rPr>
              <a:t> </a:t>
            </a:r>
            <a:r>
              <a:rPr lang="en-GB" sz="1200"/>
              <a:t>– Combined size of the header and data</a:t>
            </a:r>
            <a:endParaRPr sz="1200"/>
          </a:p>
          <a:p>
            <a:pPr indent="0" lvl="0" marL="0" rtl="0" algn="l">
              <a:spcBef>
                <a:spcPts val="0"/>
              </a:spcBef>
              <a:spcAft>
                <a:spcPts val="0"/>
              </a:spcAft>
              <a:buNone/>
            </a:pPr>
            <a:r>
              <a:rPr b="1" lang="en-GB" sz="1200">
                <a:solidFill>
                  <a:srgbClr val="EB3C68"/>
                </a:solidFill>
              </a:rPr>
              <a:t>Identification</a:t>
            </a:r>
            <a:r>
              <a:rPr lang="en-GB" sz="1200">
                <a:solidFill>
                  <a:srgbClr val="EB3C68"/>
                </a:solidFill>
              </a:rPr>
              <a:t> </a:t>
            </a:r>
            <a:r>
              <a:rPr lang="en-GB" sz="1200"/>
              <a:t>– Identify each fragment of a packet</a:t>
            </a:r>
            <a:endParaRPr sz="1200"/>
          </a:p>
          <a:p>
            <a:pPr indent="0" lvl="0" marL="0" rtl="0" algn="l">
              <a:spcBef>
                <a:spcPts val="0"/>
              </a:spcBef>
              <a:spcAft>
                <a:spcPts val="0"/>
              </a:spcAft>
              <a:buNone/>
            </a:pPr>
            <a:r>
              <a:rPr b="1" lang="en-GB" sz="1200">
                <a:solidFill>
                  <a:srgbClr val="EB3C68"/>
                </a:solidFill>
              </a:rPr>
              <a:t>Flags</a:t>
            </a:r>
            <a:r>
              <a:rPr lang="en-GB" sz="1200">
                <a:solidFill>
                  <a:srgbClr val="EB3C68"/>
                </a:solidFill>
              </a:rPr>
              <a:t> </a:t>
            </a:r>
            <a:r>
              <a:rPr lang="en-GB" sz="1200"/>
              <a:t>– Are fragments allowed? More to come?</a:t>
            </a:r>
            <a:endParaRPr sz="1200"/>
          </a:p>
          <a:p>
            <a:pPr indent="0" lvl="0" marL="0" rtl="0" algn="l">
              <a:spcBef>
                <a:spcPts val="0"/>
              </a:spcBef>
              <a:spcAft>
                <a:spcPts val="0"/>
              </a:spcAft>
              <a:buNone/>
            </a:pPr>
            <a:r>
              <a:rPr b="1" lang="en-GB" sz="1200">
                <a:solidFill>
                  <a:srgbClr val="EB3C68"/>
                </a:solidFill>
              </a:rPr>
              <a:t>Fragment Offset</a:t>
            </a:r>
            <a:r>
              <a:rPr lang="en-GB" sz="1200">
                <a:solidFill>
                  <a:srgbClr val="EB3C68"/>
                </a:solidFill>
              </a:rPr>
              <a:t> </a:t>
            </a:r>
            <a:r>
              <a:rPr lang="en-GB" sz="1200"/>
              <a:t>– Where does this fragment start?</a:t>
            </a:r>
            <a:endParaRPr sz="1200"/>
          </a:p>
          <a:p>
            <a:pPr indent="0" lvl="0" marL="0" rtl="0" algn="l">
              <a:spcBef>
                <a:spcPts val="0"/>
              </a:spcBef>
              <a:spcAft>
                <a:spcPts val="0"/>
              </a:spcAft>
              <a:buNone/>
            </a:pPr>
            <a:r>
              <a:rPr b="1" lang="en-GB" sz="1200">
                <a:solidFill>
                  <a:srgbClr val="EB3C68"/>
                </a:solidFill>
              </a:rPr>
              <a:t>TTL</a:t>
            </a:r>
            <a:r>
              <a:rPr lang="en-GB" sz="1200">
                <a:solidFill>
                  <a:srgbClr val="EB3C68"/>
                </a:solidFill>
              </a:rPr>
              <a:t> </a:t>
            </a:r>
            <a:r>
              <a:rPr lang="en-GB" sz="1200"/>
              <a:t>– How many hops before this packet is tossed out?</a:t>
            </a:r>
            <a:endParaRPr sz="1200"/>
          </a:p>
          <a:p>
            <a:pPr indent="0" lvl="0" marL="0" rtl="0" algn="l">
              <a:spcBef>
                <a:spcPts val="0"/>
              </a:spcBef>
              <a:spcAft>
                <a:spcPts val="0"/>
              </a:spcAft>
              <a:buNone/>
            </a:pPr>
            <a:r>
              <a:rPr b="1" lang="en-GB" sz="1200">
                <a:solidFill>
                  <a:srgbClr val="EB3C68"/>
                </a:solidFill>
              </a:rPr>
              <a:t>Protocol</a:t>
            </a:r>
            <a:r>
              <a:rPr lang="en-GB" sz="1200">
                <a:solidFill>
                  <a:srgbClr val="EB3C68"/>
                </a:solidFill>
              </a:rPr>
              <a:t> </a:t>
            </a:r>
            <a:r>
              <a:rPr lang="en-GB" sz="1200"/>
              <a:t>– ICMP (1), TCP (6), UDP (17)</a:t>
            </a:r>
            <a:endParaRPr sz="1200"/>
          </a:p>
          <a:p>
            <a:pPr indent="0" lvl="0" marL="0" rtl="0" algn="l">
              <a:spcBef>
                <a:spcPts val="0"/>
              </a:spcBef>
              <a:spcAft>
                <a:spcPts val="0"/>
              </a:spcAft>
              <a:buNone/>
            </a:pPr>
            <a:r>
              <a:rPr b="1" lang="en-GB" sz="1200">
                <a:solidFill>
                  <a:srgbClr val="EB3C68"/>
                </a:solidFill>
              </a:rPr>
              <a:t>Header Checksum</a:t>
            </a:r>
            <a:r>
              <a:rPr lang="en-GB" sz="1200">
                <a:solidFill>
                  <a:srgbClr val="EB3C68"/>
                </a:solidFill>
              </a:rPr>
              <a:t> </a:t>
            </a:r>
            <a:r>
              <a:rPr lang="en-GB" sz="1200"/>
              <a:t>– For checking the validity of the header</a:t>
            </a:r>
            <a:endParaRPr sz="1200"/>
          </a:p>
          <a:p>
            <a:pPr indent="0" lvl="0" marL="0" rtl="0" algn="l">
              <a:spcBef>
                <a:spcPts val="0"/>
              </a:spcBef>
              <a:spcAft>
                <a:spcPts val="0"/>
              </a:spcAft>
              <a:buNone/>
            </a:pPr>
            <a:r>
              <a:rPr b="1" lang="en-GB" sz="1200">
                <a:solidFill>
                  <a:srgbClr val="EB3C68"/>
                </a:solidFill>
              </a:rPr>
              <a:t>Src / Dest Addresses</a:t>
            </a:r>
            <a:r>
              <a:rPr lang="en-GB" sz="1200">
                <a:solidFill>
                  <a:srgbClr val="EB3C68"/>
                </a:solidFill>
              </a:rPr>
              <a:t> </a:t>
            </a:r>
            <a:r>
              <a:rPr lang="en-GB" sz="1200"/>
              <a:t>– Where from and where to?</a:t>
            </a:r>
            <a:endParaRPr sz="1200"/>
          </a:p>
          <a:p>
            <a:pPr indent="0" lvl="0" marL="0" rtl="0" algn="l">
              <a:spcBef>
                <a:spcPts val="0"/>
              </a:spcBef>
              <a:spcAft>
                <a:spcPts val="0"/>
              </a:spcAft>
              <a:buNone/>
            </a:pPr>
            <a:r>
              <a:rPr b="1" lang="en-GB" sz="1200">
                <a:solidFill>
                  <a:srgbClr val="EB3C68"/>
                </a:solidFill>
              </a:rPr>
              <a:t>Options</a:t>
            </a:r>
            <a:r>
              <a:rPr lang="en-GB" sz="1200">
                <a:solidFill>
                  <a:srgbClr val="EB3C68"/>
                </a:solidFill>
              </a:rPr>
              <a:t> </a:t>
            </a:r>
            <a:r>
              <a:rPr lang="en-GB" sz="1200"/>
              <a:t>– Optional extra information</a:t>
            </a:r>
            <a:endParaRPr sz="1200"/>
          </a:p>
          <a:p>
            <a:pPr indent="0" lvl="0" marL="0" rtl="0" algn="l">
              <a:spcBef>
                <a:spcPts val="0"/>
              </a:spcBef>
              <a:spcAft>
                <a:spcPts val="0"/>
              </a:spcAft>
              <a:buNone/>
            </a:pPr>
            <a:r>
              <a:rPr b="1" lang="en-GB" sz="1200">
                <a:solidFill>
                  <a:srgbClr val="EB3C68"/>
                </a:solidFill>
              </a:rPr>
              <a:t>Data</a:t>
            </a:r>
            <a:r>
              <a:rPr lang="en-GB" sz="1200">
                <a:solidFill>
                  <a:srgbClr val="EB3C68"/>
                </a:solidFill>
              </a:rPr>
              <a:t> </a:t>
            </a:r>
            <a:r>
              <a:rPr lang="en-GB" sz="1200"/>
              <a:t>– The actual information to transmit</a:t>
            </a:r>
            <a:endParaRPr sz="1200"/>
          </a:p>
          <a:p>
            <a:pPr indent="0" lvl="0" marL="0" rtl="0" algn="l">
              <a:spcBef>
                <a:spcPts val="0"/>
              </a:spcBef>
              <a:spcAft>
                <a:spcPts val="0"/>
              </a:spcAft>
              <a:buClr>
                <a:schemeClr val="dk1"/>
              </a:buClr>
              <a:buSzPts val="1100"/>
              <a:buFont typeface="Arial"/>
              <a:buNone/>
            </a:pPr>
            <a:r>
              <a:t/>
            </a:r>
            <a:endParaRPr sz="1200"/>
          </a:p>
        </p:txBody>
      </p:sp>
      <p:sp>
        <p:nvSpPr>
          <p:cNvPr id="121" name="Google Shape;121;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2" name="Google Shape;122;p21"/>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IPv4 Packet Structure</a:t>
            </a:r>
            <a:endParaRPr/>
          </a:p>
        </p:txBody>
      </p:sp>
      <p:pic>
        <p:nvPicPr>
          <p:cNvPr descr="IPv4 Packet -en.svg" id="123" name="Google Shape;123;p21"/>
          <p:cNvPicPr preferRelativeResize="0"/>
          <p:nvPr/>
        </p:nvPicPr>
        <p:blipFill>
          <a:blip r:embed="rId3">
            <a:alphaModFix/>
          </a:blip>
          <a:stretch>
            <a:fillRect/>
          </a:stretch>
        </p:blipFill>
        <p:spPr>
          <a:xfrm>
            <a:off x="4832400" y="1152475"/>
            <a:ext cx="3999901" cy="284628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0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0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0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1000"/>
                                        <p:tgtEl>
                                          <p:spTgt spid="1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animEffect filter="fade" transition="in">
                                      <p:cBhvr>
                                        <p:cTn dur="1000"/>
                                        <p:tgtEl>
                                          <p:spTgt spid="1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animEffect filter="fade" transition="in">
                                      <p:cBhvr>
                                        <p:cTn dur="1000"/>
                                        <p:tgtEl>
                                          <p:spTgt spid="1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animEffect filter="fade" transition="in">
                                      <p:cBhvr>
                                        <p:cTn dur="1000"/>
                                        <p:tgtEl>
                                          <p:spTgt spid="12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7" st="7"/>
                                            </p:txEl>
                                          </p:spTgt>
                                        </p:tgtEl>
                                        <p:attrNameLst>
                                          <p:attrName>style.visibility</p:attrName>
                                        </p:attrNameLst>
                                      </p:cBhvr>
                                      <p:to>
                                        <p:strVal val="visible"/>
                                      </p:to>
                                    </p:set>
                                    <p:animEffect filter="fade" transition="in">
                                      <p:cBhvr>
                                        <p:cTn dur="1000"/>
                                        <p:tgtEl>
                                          <p:spTgt spid="12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8" st="8"/>
                                            </p:txEl>
                                          </p:spTgt>
                                        </p:tgtEl>
                                        <p:attrNameLst>
                                          <p:attrName>style.visibility</p:attrName>
                                        </p:attrNameLst>
                                      </p:cBhvr>
                                      <p:to>
                                        <p:strVal val="visible"/>
                                      </p:to>
                                    </p:set>
                                    <p:animEffect filter="fade" transition="in">
                                      <p:cBhvr>
                                        <p:cTn dur="1000"/>
                                        <p:tgtEl>
                                          <p:spTgt spid="12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9" st="9"/>
                                            </p:txEl>
                                          </p:spTgt>
                                        </p:tgtEl>
                                        <p:attrNameLst>
                                          <p:attrName>style.visibility</p:attrName>
                                        </p:attrNameLst>
                                      </p:cBhvr>
                                      <p:to>
                                        <p:strVal val="visible"/>
                                      </p:to>
                                    </p:set>
                                    <p:animEffect filter="fade" transition="in">
                                      <p:cBhvr>
                                        <p:cTn dur="1000"/>
                                        <p:tgtEl>
                                          <p:spTgt spid="12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0" st="10"/>
                                            </p:txEl>
                                          </p:spTgt>
                                        </p:tgtEl>
                                        <p:attrNameLst>
                                          <p:attrName>style.visibility</p:attrName>
                                        </p:attrNameLst>
                                      </p:cBhvr>
                                      <p:to>
                                        <p:strVal val="visible"/>
                                      </p:to>
                                    </p:set>
                                    <p:animEffect filter="fade" transition="in">
                                      <p:cBhvr>
                                        <p:cTn dur="1000"/>
                                        <p:tgtEl>
                                          <p:spTgt spid="12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1" st="11"/>
                                            </p:txEl>
                                          </p:spTgt>
                                        </p:tgtEl>
                                        <p:attrNameLst>
                                          <p:attrName>style.visibility</p:attrName>
                                        </p:attrNameLst>
                                      </p:cBhvr>
                                      <p:to>
                                        <p:strVal val="visible"/>
                                      </p:to>
                                    </p:set>
                                    <p:animEffect filter="fade" transition="in">
                                      <p:cBhvr>
                                        <p:cTn dur="1000"/>
                                        <p:tgtEl>
                                          <p:spTgt spid="12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2" st="12"/>
                                            </p:txEl>
                                          </p:spTgt>
                                        </p:tgtEl>
                                        <p:attrNameLst>
                                          <p:attrName>style.visibility</p:attrName>
                                        </p:attrNameLst>
                                      </p:cBhvr>
                                      <p:to>
                                        <p:strVal val="visible"/>
                                      </p:to>
                                    </p:set>
                                    <p:animEffect filter="fade" transition="in">
                                      <p:cBhvr>
                                        <p:cTn dur="1000"/>
                                        <p:tgtEl>
                                          <p:spTgt spid="120">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3" st="13"/>
                                            </p:txEl>
                                          </p:spTgt>
                                        </p:tgtEl>
                                        <p:attrNameLst>
                                          <p:attrName>style.visibility</p:attrName>
                                        </p:attrNameLst>
                                      </p:cBhvr>
                                      <p:to>
                                        <p:strVal val="visible"/>
                                      </p:to>
                                    </p:set>
                                    <p:animEffect filter="fade" transition="in">
                                      <p:cBhvr>
                                        <p:cTn dur="1000"/>
                                        <p:tgtEl>
                                          <p:spTgt spid="120">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idx="1" type="body"/>
          </p:nvPr>
        </p:nvSpPr>
        <p:spPr>
          <a:xfrm>
            <a:off x="311700" y="1152475"/>
            <a:ext cx="43848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GB" sz="1200"/>
              <a:t>Every computer on the Internet has a unique IPv4 address* that it can use to send and receive data</a:t>
            </a:r>
            <a:endParaRPr sz="1200"/>
          </a:p>
          <a:p>
            <a:pPr indent="-304800" lvl="0" marL="457200" rtl="0" algn="l">
              <a:spcBef>
                <a:spcPts val="0"/>
              </a:spcBef>
              <a:spcAft>
                <a:spcPts val="0"/>
              </a:spcAft>
              <a:buSzPts val="1200"/>
              <a:buChar char="●"/>
            </a:pPr>
            <a:r>
              <a:rPr lang="en-GB" sz="1200"/>
              <a:t>These are broken into subnets of different sizes. Computers can communicate directly within them, but a router is needed to bridge between them</a:t>
            </a:r>
            <a:endParaRPr sz="1200"/>
          </a:p>
          <a:p>
            <a:pPr indent="-304800" lvl="0" marL="457200" rtl="0" algn="l">
              <a:spcBef>
                <a:spcPts val="0"/>
              </a:spcBef>
              <a:spcAft>
                <a:spcPts val="0"/>
              </a:spcAft>
              <a:buSzPts val="1200"/>
              <a:buChar char="●"/>
            </a:pPr>
            <a:r>
              <a:rPr lang="en-GB" sz="1200"/>
              <a:t>CIDR notation is used to communicate the size of a subnet:</a:t>
            </a:r>
            <a:r>
              <a:rPr lang="en-GB" sz="1200">
                <a:solidFill>
                  <a:srgbClr val="EB3C68"/>
                </a:solidFill>
              </a:rPr>
              <a:t> </a:t>
            </a:r>
            <a:r>
              <a:rPr lang="en-GB" sz="1200">
                <a:solidFill>
                  <a:srgbClr val="EB3C68"/>
                </a:solidFill>
              </a:rPr>
              <a:t>192.168.0.0</a:t>
            </a:r>
            <a:r>
              <a:rPr lang="en-GB" sz="1200">
                <a:solidFill>
                  <a:schemeClr val="accent3"/>
                </a:solidFill>
              </a:rPr>
              <a:t>/</a:t>
            </a:r>
            <a:r>
              <a:rPr lang="en-GB" sz="1200">
                <a:solidFill>
                  <a:srgbClr val="09CECE"/>
                </a:solidFill>
              </a:rPr>
              <a:t>16</a:t>
            </a:r>
            <a:endParaRPr sz="1200">
              <a:solidFill>
                <a:srgbClr val="09CECE"/>
              </a:solidFill>
            </a:endParaRPr>
          </a:p>
          <a:p>
            <a:pPr indent="-304800" lvl="0" marL="457200" rtl="0" algn="l">
              <a:spcBef>
                <a:spcPts val="0"/>
              </a:spcBef>
              <a:spcAft>
                <a:spcPts val="0"/>
              </a:spcAft>
              <a:buSzPts val="1200"/>
              <a:buChar char="●"/>
            </a:pPr>
            <a:r>
              <a:rPr lang="en-GB" sz="1200">
                <a:solidFill>
                  <a:srgbClr val="EB3C68"/>
                </a:solidFill>
              </a:rPr>
              <a:t>Subnet address</a:t>
            </a:r>
            <a:endParaRPr sz="1200">
              <a:solidFill>
                <a:srgbClr val="EB3C68"/>
              </a:solidFill>
            </a:endParaRPr>
          </a:p>
          <a:p>
            <a:pPr indent="-304800" lvl="0" marL="457200" rtl="0" algn="l">
              <a:spcBef>
                <a:spcPts val="0"/>
              </a:spcBef>
              <a:spcAft>
                <a:spcPts val="0"/>
              </a:spcAft>
              <a:buSzPts val="1200"/>
              <a:buChar char="●"/>
            </a:pPr>
            <a:r>
              <a:rPr lang="en-GB" sz="1200">
                <a:solidFill>
                  <a:srgbClr val="09CECE"/>
                </a:solidFill>
              </a:rPr>
              <a:t>Subnet size (in bits)</a:t>
            </a:r>
            <a:endParaRPr sz="1200">
              <a:solidFill>
                <a:srgbClr val="09CECE"/>
              </a:solidFill>
            </a:endParaRPr>
          </a:p>
          <a:p>
            <a:pPr indent="-304800" lvl="0" marL="457200" rtl="0" algn="l">
              <a:spcBef>
                <a:spcPts val="0"/>
              </a:spcBef>
              <a:spcAft>
                <a:spcPts val="0"/>
              </a:spcAft>
              <a:buSzPts val="1200"/>
              <a:buChar char="●"/>
            </a:pPr>
            <a:r>
              <a:rPr lang="en-GB" sz="1200"/>
              <a:t>All addresses in a subnet contain the subnet address with the remaining bits free to change</a:t>
            </a:r>
            <a:endParaRPr sz="1200"/>
          </a:p>
          <a:p>
            <a:pPr indent="-304800" lvl="0" marL="457200" rtl="0" algn="l">
              <a:spcBef>
                <a:spcPts val="0"/>
              </a:spcBef>
              <a:spcAft>
                <a:spcPts val="0"/>
              </a:spcAft>
              <a:buSzPts val="1200"/>
              <a:buChar char="●"/>
            </a:pPr>
            <a:r>
              <a:rPr lang="en-GB" sz="1200"/>
              <a:t>There are some common, reserved </a:t>
            </a:r>
            <a:r>
              <a:rPr lang="en-GB" sz="1200"/>
              <a:t>subnets</a:t>
            </a:r>
            <a:r>
              <a:rPr lang="en-GB" sz="1200"/>
              <a:t>:</a:t>
            </a:r>
            <a:endParaRPr sz="1200"/>
          </a:p>
          <a:p>
            <a:pPr indent="-304800" lvl="1" marL="914400" rtl="0" algn="l">
              <a:spcBef>
                <a:spcPts val="0"/>
              </a:spcBef>
              <a:spcAft>
                <a:spcPts val="0"/>
              </a:spcAft>
              <a:buSzPts val="1200"/>
              <a:buChar char="○"/>
            </a:pPr>
            <a:r>
              <a:rPr lang="en-GB" sz="1200">
                <a:solidFill>
                  <a:srgbClr val="EB3C68"/>
                </a:solidFill>
              </a:rPr>
              <a:t>0.0.0.0/8</a:t>
            </a:r>
            <a:r>
              <a:rPr lang="en-GB" sz="1200"/>
              <a:t> – the current network (source only)</a:t>
            </a:r>
            <a:endParaRPr sz="1200"/>
          </a:p>
          <a:p>
            <a:pPr indent="-304800" lvl="1" marL="914400" rtl="0" algn="l">
              <a:spcBef>
                <a:spcPts val="0"/>
              </a:spcBef>
              <a:spcAft>
                <a:spcPts val="0"/>
              </a:spcAft>
              <a:buSzPts val="1200"/>
              <a:buChar char="○"/>
            </a:pPr>
            <a:r>
              <a:rPr lang="en-GB" sz="1200">
                <a:solidFill>
                  <a:srgbClr val="EB3C68"/>
                </a:solidFill>
              </a:rPr>
              <a:t>127.0.0.0/8 </a:t>
            </a:r>
            <a:r>
              <a:rPr lang="en-GB" sz="1200"/>
              <a:t>– the loopback / localhost address</a:t>
            </a:r>
            <a:endParaRPr sz="1200"/>
          </a:p>
          <a:p>
            <a:pPr indent="-304800" lvl="1" marL="914400" rtl="0" algn="l">
              <a:spcBef>
                <a:spcPts val="0"/>
              </a:spcBef>
              <a:spcAft>
                <a:spcPts val="0"/>
              </a:spcAft>
              <a:buSzPts val="1200"/>
              <a:buChar char="○"/>
            </a:pPr>
            <a:r>
              <a:rPr lang="en-GB" sz="1200">
                <a:solidFill>
                  <a:srgbClr val="EB3C68"/>
                </a:solidFill>
              </a:rPr>
              <a:t>10.0.0.0/8 </a:t>
            </a:r>
            <a:r>
              <a:rPr lang="en-GB" sz="1200"/>
              <a:t>– large private networks</a:t>
            </a:r>
            <a:endParaRPr sz="1200"/>
          </a:p>
          <a:p>
            <a:pPr indent="-304800" lvl="1" marL="914400" rtl="0" algn="l">
              <a:spcBef>
                <a:spcPts val="0"/>
              </a:spcBef>
              <a:spcAft>
                <a:spcPts val="0"/>
              </a:spcAft>
              <a:buSzPts val="1200"/>
              <a:buChar char="○"/>
            </a:pPr>
            <a:r>
              <a:rPr lang="en-GB" sz="1200">
                <a:solidFill>
                  <a:srgbClr val="EB3C68"/>
                </a:solidFill>
              </a:rPr>
              <a:t>192.168.0.0/16 </a:t>
            </a:r>
            <a:r>
              <a:rPr lang="en-GB" sz="1200"/>
              <a:t>– smaller private networks</a:t>
            </a:r>
            <a:endParaRPr sz="1200"/>
          </a:p>
        </p:txBody>
      </p:sp>
      <p:sp>
        <p:nvSpPr>
          <p:cNvPr id="129" name="Google Shape;129;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0" name="Google Shape;130;p22"/>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IPv4 Addresses</a:t>
            </a:r>
            <a:endParaRPr/>
          </a:p>
        </p:txBody>
      </p:sp>
      <p:pic>
        <p:nvPicPr>
          <p:cNvPr id="131" name="Google Shape;131;p22"/>
          <p:cNvPicPr preferRelativeResize="0"/>
          <p:nvPr/>
        </p:nvPicPr>
        <p:blipFill>
          <a:blip r:embed="rId3">
            <a:alphaModFix/>
          </a:blip>
          <a:stretch>
            <a:fillRect/>
          </a:stretch>
        </p:blipFill>
        <p:spPr>
          <a:xfrm>
            <a:off x="4832400" y="1563712"/>
            <a:ext cx="3999899" cy="2400689"/>
          </a:xfrm>
          <a:prstGeom prst="rect">
            <a:avLst/>
          </a:prstGeom>
          <a:noFill/>
          <a:ln>
            <a:noFill/>
          </a:ln>
        </p:spPr>
      </p:pic>
      <p:sp>
        <p:nvSpPr>
          <p:cNvPr id="132" name="Google Shape;132;p22"/>
          <p:cNvSpPr txBox="1"/>
          <p:nvPr/>
        </p:nvSpPr>
        <p:spPr>
          <a:xfrm>
            <a:off x="305025" y="4675425"/>
            <a:ext cx="39999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chemeClr val="lt1"/>
                </a:solidFill>
                <a:latin typeface="Roboto"/>
                <a:ea typeface="Roboto"/>
                <a:cs typeface="Roboto"/>
                <a:sym typeface="Roboto"/>
              </a:rPr>
              <a:t>* </a:t>
            </a:r>
            <a:r>
              <a:rPr lang="en-GB" sz="800">
                <a:solidFill>
                  <a:schemeClr val="lt1"/>
                </a:solidFill>
                <a:latin typeface="Roboto"/>
                <a:ea typeface="Roboto"/>
                <a:cs typeface="Roboto"/>
                <a:sym typeface="Roboto"/>
              </a:rPr>
              <a:t>Except when they don’t</a:t>
            </a:r>
            <a:endParaRPr sz="8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1000"/>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Effect filter="fade" transition="in">
                                      <p:cBhvr>
                                        <p:cTn dur="1000"/>
                                        <p:tgtEl>
                                          <p:spTgt spid="1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Effect filter="fade" transition="in">
                                      <p:cBhvr>
                                        <p:cTn dur="1000"/>
                                        <p:tgtEl>
                                          <p:spTgt spid="1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Effect filter="fade" transition="in">
                                      <p:cBhvr>
                                        <p:cTn dur="1000"/>
                                        <p:tgtEl>
                                          <p:spTgt spid="1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animEffect filter="fade" transition="in">
                                      <p:cBhvr>
                                        <p:cTn dur="1000"/>
                                        <p:tgtEl>
                                          <p:spTgt spid="1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animEffect filter="fade" transition="in">
                                      <p:cBhvr>
                                        <p:cTn dur="1000"/>
                                        <p:tgtEl>
                                          <p:spTgt spid="1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animEffect filter="fade" transition="in">
                                      <p:cBhvr>
                                        <p:cTn dur="1000"/>
                                        <p:tgtEl>
                                          <p:spTgt spid="1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animEffect filter="fade" transition="in">
                                      <p:cBhvr>
                                        <p:cTn dur="1000"/>
                                        <p:tgtEl>
                                          <p:spTgt spid="12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8" st="8"/>
                                            </p:txEl>
                                          </p:spTgt>
                                        </p:tgtEl>
                                        <p:attrNameLst>
                                          <p:attrName>style.visibility</p:attrName>
                                        </p:attrNameLst>
                                      </p:cBhvr>
                                      <p:to>
                                        <p:strVal val="visible"/>
                                      </p:to>
                                    </p:set>
                                    <p:animEffect filter="fade" transition="in">
                                      <p:cBhvr>
                                        <p:cTn dur="1000"/>
                                        <p:tgtEl>
                                          <p:spTgt spid="12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9" st="9"/>
                                            </p:txEl>
                                          </p:spTgt>
                                        </p:tgtEl>
                                        <p:attrNameLst>
                                          <p:attrName>style.visibility</p:attrName>
                                        </p:attrNameLst>
                                      </p:cBhvr>
                                      <p:to>
                                        <p:strVal val="visible"/>
                                      </p:to>
                                    </p:set>
                                    <p:animEffect filter="fade" transition="in">
                                      <p:cBhvr>
                                        <p:cTn dur="1000"/>
                                        <p:tgtEl>
                                          <p:spTgt spid="12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10" st="10"/>
                                            </p:txEl>
                                          </p:spTgt>
                                        </p:tgtEl>
                                        <p:attrNameLst>
                                          <p:attrName>style.visibility</p:attrName>
                                        </p:attrNameLst>
                                      </p:cBhvr>
                                      <p:to>
                                        <p:strVal val="visible"/>
                                      </p:to>
                                    </p:set>
                                    <p:animEffect filter="fade" transition="in">
                                      <p:cBhvr>
                                        <p:cTn dur="1000"/>
                                        <p:tgtEl>
                                          <p:spTgt spid="128">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How does IP help us route data from one computer to the next?</a:t>
            </a:r>
            <a:endParaRPr/>
          </a:p>
          <a:p>
            <a:pPr indent="-317500" lvl="0" marL="914400" rtl="0" algn="l">
              <a:spcBef>
                <a:spcPts val="0"/>
              </a:spcBef>
              <a:spcAft>
                <a:spcPts val="0"/>
              </a:spcAft>
              <a:buSzPts val="1400"/>
              <a:buChar char="●"/>
            </a:pPr>
            <a:r>
              <a:rPr lang="en-GB"/>
              <a:t>Every computer maintains its own routing table that maps subnets to interfaces and, when the address isn’t local, a forwarding gateway</a:t>
            </a:r>
            <a:endParaRPr/>
          </a:p>
          <a:p>
            <a:pPr indent="-317500" lvl="0" marL="914400" rtl="0" algn="l">
              <a:spcBef>
                <a:spcPts val="0"/>
              </a:spcBef>
              <a:spcAft>
                <a:spcPts val="0"/>
              </a:spcAft>
              <a:buSzPts val="1400"/>
              <a:buChar char="●"/>
            </a:pPr>
            <a:r>
              <a:rPr lang="en-GB"/>
              <a:t>Routes are tried in order </a:t>
            </a:r>
            <a:r>
              <a:rPr b="1" lang="en-GB"/>
              <a:t>from most specific to least specific</a:t>
            </a:r>
            <a:endParaRPr/>
          </a:p>
          <a:p>
            <a:pPr indent="-317500" lvl="0" marL="457200" rtl="0" algn="l">
              <a:spcBef>
                <a:spcPts val="0"/>
              </a:spcBef>
              <a:spcAft>
                <a:spcPts val="0"/>
              </a:spcAft>
              <a:buSzPts val="1400"/>
              <a:buChar char="●"/>
            </a:pPr>
            <a:r>
              <a:rPr lang="en-GB"/>
              <a:t>When the address is </a:t>
            </a:r>
            <a:r>
              <a:rPr b="1" lang="en-GB"/>
              <a:t>NOT</a:t>
            </a:r>
            <a:r>
              <a:rPr lang="en-GB"/>
              <a:t> on the LAN:</a:t>
            </a:r>
            <a:endParaRPr/>
          </a:p>
          <a:p>
            <a:pPr indent="-317500" lvl="0" marL="914400" rtl="0" algn="l">
              <a:spcBef>
                <a:spcPts val="0"/>
              </a:spcBef>
              <a:spcAft>
                <a:spcPts val="0"/>
              </a:spcAft>
              <a:buSzPts val="1400"/>
              <a:buChar char="●"/>
            </a:pPr>
            <a:r>
              <a:rPr lang="en-GB"/>
              <a:t>The packet is forwarded to the </a:t>
            </a:r>
            <a:r>
              <a:rPr lang="en-GB">
                <a:solidFill>
                  <a:srgbClr val="EB3C68"/>
                </a:solidFill>
              </a:rPr>
              <a:t>default gateway</a:t>
            </a:r>
            <a:r>
              <a:rPr lang="en-GB"/>
              <a:t> which has an interface for forwarding to the public internet</a:t>
            </a:r>
            <a:endParaRPr/>
          </a:p>
          <a:p>
            <a:pPr indent="-317500" lvl="0" marL="457200" rtl="0" algn="l">
              <a:spcBef>
                <a:spcPts val="0"/>
              </a:spcBef>
              <a:spcAft>
                <a:spcPts val="0"/>
              </a:spcAft>
              <a:buSzPts val="1400"/>
              <a:buChar char="●"/>
            </a:pPr>
            <a:r>
              <a:rPr lang="en-GB"/>
              <a:t>When the address </a:t>
            </a:r>
            <a:r>
              <a:rPr b="1" lang="en-GB"/>
              <a:t>is</a:t>
            </a:r>
            <a:r>
              <a:rPr lang="en-GB"/>
              <a:t> on the LAN:</a:t>
            </a:r>
            <a:endParaRPr/>
          </a:p>
          <a:p>
            <a:pPr indent="-317500" lvl="0" marL="914400" rtl="0" algn="l">
              <a:spcBef>
                <a:spcPts val="0"/>
              </a:spcBef>
              <a:spcAft>
                <a:spcPts val="0"/>
              </a:spcAft>
              <a:buSzPts val="1400"/>
              <a:buChar char="●"/>
            </a:pPr>
            <a:r>
              <a:rPr lang="en-GB"/>
              <a:t>The routing table indicates which interface the subnet is present on</a:t>
            </a:r>
            <a:endParaRPr/>
          </a:p>
          <a:p>
            <a:pPr indent="-317500" lvl="0" marL="914400" rtl="0" algn="l">
              <a:spcBef>
                <a:spcPts val="0"/>
              </a:spcBef>
              <a:spcAft>
                <a:spcPts val="0"/>
              </a:spcAft>
              <a:buSzPts val="1400"/>
              <a:buChar char="●"/>
            </a:pPr>
            <a:r>
              <a:rPr lang="en-GB"/>
              <a:t>From there, ARP (IPv4) or ND (IPv6) maps IP addresses to MAC addresses</a:t>
            </a:r>
            <a:endParaRPr/>
          </a:p>
          <a:p>
            <a:pPr indent="-317500" lvl="0" marL="914400" rtl="0" algn="l">
              <a:spcBef>
                <a:spcPts val="0"/>
              </a:spcBef>
              <a:spcAft>
                <a:spcPts val="0"/>
              </a:spcAft>
              <a:buSzPts val="1400"/>
              <a:buChar char="●"/>
            </a:pPr>
            <a:r>
              <a:rPr lang="en-GB"/>
              <a:t>Ethernet or 802.11 frames can then be used to transmit the packet to its correct destination</a:t>
            </a:r>
            <a:endParaRPr/>
          </a:p>
          <a:p>
            <a:pPr indent="-317500" lvl="0" marL="450000" rtl="0" algn="l">
              <a:spcBef>
                <a:spcPts val="0"/>
              </a:spcBef>
              <a:spcAft>
                <a:spcPts val="0"/>
              </a:spcAft>
              <a:buSzPts val="1400"/>
              <a:buChar char="●"/>
            </a:pPr>
            <a:r>
              <a:rPr lang="en-GB"/>
              <a:t>ARP Poisoning (or similar route spoofing) allow for Man in the Middle (MitM) attacks, where traffic is routed through an attacker’s computer</a:t>
            </a:r>
            <a:endParaRPr/>
          </a:p>
          <a:p>
            <a:pPr indent="0" lvl="0" marL="0" rtl="0" algn="l">
              <a:spcBef>
                <a:spcPts val="1600"/>
              </a:spcBef>
              <a:spcAft>
                <a:spcPts val="1600"/>
              </a:spcAft>
              <a:buNone/>
            </a:pPr>
            <a:r>
              <a:rPr lang="en-GB"/>
              <a:t> </a:t>
            </a:r>
            <a:endParaRPr/>
          </a:p>
        </p:txBody>
      </p:sp>
      <p:sp>
        <p:nvSpPr>
          <p:cNvPr id="138" name="Google Shape;138;p2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Routing &amp; ARP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10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1000"/>
                                        <p:tgtEl>
                                          <p:spTgt spid="1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Effect filter="fade" transition="in">
                                      <p:cBhvr>
                                        <p:cTn dur="1000"/>
                                        <p:tgtEl>
                                          <p:spTgt spid="1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animEffect filter="fade" transition="in">
                                      <p:cBhvr>
                                        <p:cTn dur="1000"/>
                                        <p:tgtEl>
                                          <p:spTgt spid="1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animEffect filter="fade" transition="in">
                                      <p:cBhvr>
                                        <p:cTn dur="1000"/>
                                        <p:tgtEl>
                                          <p:spTgt spid="1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animEffect filter="fade" transition="in">
                                      <p:cBhvr>
                                        <p:cTn dur="1000"/>
                                        <p:tgtEl>
                                          <p:spTgt spid="1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6" st="6"/>
                                            </p:txEl>
                                          </p:spTgt>
                                        </p:tgtEl>
                                        <p:attrNameLst>
                                          <p:attrName>style.visibility</p:attrName>
                                        </p:attrNameLst>
                                      </p:cBhvr>
                                      <p:to>
                                        <p:strVal val="visible"/>
                                      </p:to>
                                    </p:set>
                                    <p:animEffect filter="fade" transition="in">
                                      <p:cBhvr>
                                        <p:cTn dur="1000"/>
                                        <p:tgtEl>
                                          <p:spTgt spid="1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7" st="7"/>
                                            </p:txEl>
                                          </p:spTgt>
                                        </p:tgtEl>
                                        <p:attrNameLst>
                                          <p:attrName>style.visibility</p:attrName>
                                        </p:attrNameLst>
                                      </p:cBhvr>
                                      <p:to>
                                        <p:strVal val="visible"/>
                                      </p:to>
                                    </p:set>
                                    <p:animEffect filter="fade" transition="in">
                                      <p:cBhvr>
                                        <p:cTn dur="1000"/>
                                        <p:tgtEl>
                                          <p:spTgt spid="1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8" st="8"/>
                                            </p:txEl>
                                          </p:spTgt>
                                        </p:tgtEl>
                                        <p:attrNameLst>
                                          <p:attrName>style.visibility</p:attrName>
                                        </p:attrNameLst>
                                      </p:cBhvr>
                                      <p:to>
                                        <p:strVal val="visible"/>
                                      </p:to>
                                    </p:set>
                                    <p:animEffect filter="fade" transition="in">
                                      <p:cBhvr>
                                        <p:cTn dur="1000"/>
                                        <p:tgtEl>
                                          <p:spTgt spid="13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9" st="9"/>
                                            </p:txEl>
                                          </p:spTgt>
                                        </p:tgtEl>
                                        <p:attrNameLst>
                                          <p:attrName>style.visibility</p:attrName>
                                        </p:attrNameLst>
                                      </p:cBhvr>
                                      <p:to>
                                        <p:strVal val="visible"/>
                                      </p:to>
                                    </p:set>
                                    <p:animEffect filter="fade" transition="in">
                                      <p:cBhvr>
                                        <p:cTn dur="1000"/>
                                        <p:tgtEl>
                                          <p:spTgt spid="13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0" st="10"/>
                                            </p:txEl>
                                          </p:spTgt>
                                        </p:tgtEl>
                                        <p:attrNameLst>
                                          <p:attrName>style.visibility</p:attrName>
                                        </p:attrNameLst>
                                      </p:cBhvr>
                                      <p:to>
                                        <p:strVal val="visible"/>
                                      </p:to>
                                    </p:set>
                                    <p:animEffect filter="fade" transition="in">
                                      <p:cBhvr>
                                        <p:cTn dur="1000"/>
                                        <p:tgtEl>
                                          <p:spTgt spid="13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accent3"/>
                </a:solidFill>
              </a:rPr>
              <a:t>ip</a:t>
            </a:r>
            <a:r>
              <a:rPr b="1" lang="en-GB"/>
              <a:t> </a:t>
            </a:r>
            <a:r>
              <a:rPr b="1" lang="en-GB">
                <a:solidFill>
                  <a:srgbClr val="EB3C68"/>
                </a:solidFill>
              </a:rPr>
              <a:t>addr</a:t>
            </a:r>
            <a:r>
              <a:rPr b="1" lang="en-GB"/>
              <a:t> – </a:t>
            </a:r>
            <a:r>
              <a:rPr lang="en-GB"/>
              <a:t>Get a list of all available interfaces and their address information</a:t>
            </a:r>
            <a:endParaRPr/>
          </a:p>
          <a:p>
            <a:pPr indent="0" lvl="0" marL="0" rtl="0" algn="l">
              <a:spcBef>
                <a:spcPts val="1600"/>
              </a:spcBef>
              <a:spcAft>
                <a:spcPts val="0"/>
              </a:spcAft>
              <a:buNone/>
            </a:pPr>
            <a:r>
              <a:rPr b="1" lang="en-GB">
                <a:solidFill>
                  <a:schemeClr val="accent3"/>
                </a:solidFill>
              </a:rPr>
              <a:t>ip</a:t>
            </a:r>
            <a:r>
              <a:rPr b="1" lang="en-GB"/>
              <a:t> </a:t>
            </a:r>
            <a:r>
              <a:rPr b="1" lang="en-GB">
                <a:solidFill>
                  <a:srgbClr val="EB3C68"/>
                </a:solidFill>
              </a:rPr>
              <a:t>neigh</a:t>
            </a:r>
            <a:r>
              <a:rPr b="1" lang="en-GB"/>
              <a:t> –</a:t>
            </a:r>
            <a:r>
              <a:rPr lang="en-GB"/>
              <a:t> Get the currently cached ARP table (find the MAC addresses of local IPs)</a:t>
            </a:r>
            <a:endParaRPr/>
          </a:p>
          <a:p>
            <a:pPr indent="0" lvl="0" marL="0" rtl="0" algn="l">
              <a:spcBef>
                <a:spcPts val="1600"/>
              </a:spcBef>
              <a:spcAft>
                <a:spcPts val="0"/>
              </a:spcAft>
              <a:buNone/>
            </a:pPr>
            <a:r>
              <a:rPr b="1" lang="en-GB">
                <a:solidFill>
                  <a:schemeClr val="accent3"/>
                </a:solidFill>
              </a:rPr>
              <a:t>ip</a:t>
            </a:r>
            <a:r>
              <a:rPr b="1" lang="en-GB"/>
              <a:t> </a:t>
            </a:r>
            <a:r>
              <a:rPr b="1" lang="en-GB">
                <a:solidFill>
                  <a:srgbClr val="EB3C68"/>
                </a:solidFill>
              </a:rPr>
              <a:t>route</a:t>
            </a:r>
            <a:r>
              <a:rPr b="1" lang="en-GB"/>
              <a:t> – </a:t>
            </a:r>
            <a:r>
              <a:rPr lang="en-GB"/>
              <a:t>Get the current routing table, showing where each subnet is connected</a:t>
            </a:r>
            <a:endParaRPr/>
          </a:p>
          <a:p>
            <a:pPr indent="0" lvl="0" marL="0" rtl="0" algn="l">
              <a:spcBef>
                <a:spcPts val="1600"/>
              </a:spcBef>
              <a:spcAft>
                <a:spcPts val="0"/>
              </a:spcAft>
              <a:buNone/>
            </a:pPr>
            <a:r>
              <a:rPr b="1" lang="en-GB">
                <a:solidFill>
                  <a:schemeClr val="accent3"/>
                </a:solidFill>
              </a:rPr>
              <a:t>nmap</a:t>
            </a:r>
            <a:r>
              <a:rPr b="1" lang="en-GB"/>
              <a:t> </a:t>
            </a:r>
            <a:r>
              <a:rPr b="1" lang="en-GB">
                <a:solidFill>
                  <a:srgbClr val="09CECE"/>
                </a:solidFill>
              </a:rPr>
              <a:t>-sn</a:t>
            </a:r>
            <a:r>
              <a:rPr b="1" lang="en-GB"/>
              <a:t> </a:t>
            </a:r>
            <a:r>
              <a:rPr b="1" lang="en-GB">
                <a:solidFill>
                  <a:srgbClr val="EB3C68"/>
                </a:solidFill>
              </a:rPr>
              <a:t>192.168.42.0/24</a:t>
            </a:r>
            <a:r>
              <a:rPr b="1" lang="en-GB"/>
              <a:t> –</a:t>
            </a:r>
            <a:r>
              <a:rPr lang="en-GB"/>
              <a:t> Scan all addresses of a given </a:t>
            </a:r>
            <a:r>
              <a:rPr lang="en-GB">
                <a:solidFill>
                  <a:srgbClr val="EB3C68"/>
                </a:solidFill>
              </a:rPr>
              <a:t>subnet</a:t>
            </a:r>
            <a:r>
              <a:rPr lang="en-GB"/>
              <a:t>, but </a:t>
            </a:r>
            <a:r>
              <a:rPr lang="en-GB">
                <a:solidFill>
                  <a:srgbClr val="09CECE"/>
                </a:solidFill>
              </a:rPr>
              <a:t>skip the port scan</a:t>
            </a:r>
            <a:r>
              <a:rPr lang="en-GB"/>
              <a:t> (ping scan)</a:t>
            </a:r>
            <a:endParaRPr/>
          </a:p>
          <a:p>
            <a:pPr indent="0" lvl="0" marL="0" rtl="0" algn="l">
              <a:spcBef>
                <a:spcPts val="1600"/>
              </a:spcBef>
              <a:spcAft>
                <a:spcPts val="0"/>
              </a:spcAft>
              <a:buNone/>
            </a:pPr>
            <a:r>
              <a:rPr b="1" lang="en-GB">
                <a:solidFill>
                  <a:schemeClr val="accent3"/>
                </a:solidFill>
              </a:rPr>
              <a:t>ping </a:t>
            </a:r>
            <a:r>
              <a:rPr b="1" lang="en-GB">
                <a:solidFill>
                  <a:srgbClr val="EB3C68"/>
                </a:solidFill>
              </a:rPr>
              <a:t>10.0.0.6</a:t>
            </a:r>
            <a:r>
              <a:rPr b="1" lang="en-GB"/>
              <a:t> –</a:t>
            </a:r>
            <a:r>
              <a:rPr lang="en-GB"/>
              <a:t> Check if 10.0.0.6 is reachable* and how long a round-trip takes</a:t>
            </a:r>
            <a:endParaRPr/>
          </a:p>
          <a:p>
            <a:pPr indent="0" lvl="0" marL="0" rtl="0" algn="l">
              <a:spcBef>
                <a:spcPts val="1600"/>
              </a:spcBef>
              <a:spcAft>
                <a:spcPts val="1600"/>
              </a:spcAft>
              <a:buClr>
                <a:schemeClr val="dk1"/>
              </a:buClr>
              <a:buSzPts val="1100"/>
              <a:buFont typeface="Arial"/>
              <a:buNone/>
            </a:pPr>
            <a:r>
              <a:rPr b="1" lang="en-GB">
                <a:solidFill>
                  <a:schemeClr val="accent3"/>
                </a:solidFill>
              </a:rPr>
              <a:t>traceroute </a:t>
            </a:r>
            <a:r>
              <a:rPr b="1" lang="en-GB">
                <a:solidFill>
                  <a:srgbClr val="EB3C68"/>
                </a:solidFill>
              </a:rPr>
              <a:t>192.168.4.1</a:t>
            </a:r>
            <a:r>
              <a:rPr b="1" lang="en-GB"/>
              <a:t> – </a:t>
            </a:r>
            <a:r>
              <a:rPr lang="en-GB"/>
              <a:t>Path taken to get from the local machine to the </a:t>
            </a:r>
            <a:r>
              <a:rPr lang="en-GB">
                <a:solidFill>
                  <a:srgbClr val="EB3C68"/>
                </a:solidFill>
              </a:rPr>
              <a:t>destination</a:t>
            </a:r>
            <a:r>
              <a:rPr lang="en-GB"/>
              <a:t> address</a:t>
            </a:r>
            <a:endParaRPr/>
          </a:p>
        </p:txBody>
      </p:sp>
      <p:sp>
        <p:nvSpPr>
          <p:cNvPr id="144" name="Google Shape;144;p2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Poking Around</a:t>
            </a:r>
            <a:endParaRPr/>
          </a:p>
        </p:txBody>
      </p:sp>
      <p:sp>
        <p:nvSpPr>
          <p:cNvPr id="145" name="Google Shape;145;p24"/>
          <p:cNvSpPr txBox="1"/>
          <p:nvPr/>
        </p:nvSpPr>
        <p:spPr>
          <a:xfrm>
            <a:off x="305025" y="4675425"/>
            <a:ext cx="39999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chemeClr val="lt1"/>
                </a:solidFill>
                <a:latin typeface="Roboto"/>
                <a:ea typeface="Roboto"/>
                <a:cs typeface="Roboto"/>
                <a:sym typeface="Roboto"/>
              </a:rPr>
              <a:t>* Usually, in the absence of any tomfoolery</a:t>
            </a:r>
            <a:endParaRPr sz="8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10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10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1000"/>
                                        <p:tgtEl>
                                          <p:spTgt spid="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1000"/>
                                        <p:tgtEl>
                                          <p:spTgt spid="1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Effect filter="fade" transition="in">
                                      <p:cBhvr>
                                        <p:cTn dur="1000"/>
                                        <p:tgtEl>
                                          <p:spTgt spid="1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Effect filter="fade" transition="in">
                                      <p:cBhvr>
                                        <p:cTn dur="1000"/>
                                        <p:tgtEl>
                                          <p:spTgt spid="14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VPNs work at the network level to build fake LANs between remote networks</a:t>
            </a:r>
            <a:endParaRPr/>
          </a:p>
          <a:p>
            <a:pPr indent="-317500" lvl="0" marL="457200" rtl="0" algn="l">
              <a:spcBef>
                <a:spcPts val="0"/>
              </a:spcBef>
              <a:spcAft>
                <a:spcPts val="0"/>
              </a:spcAft>
              <a:buSzPts val="1400"/>
              <a:buChar char="●"/>
            </a:pPr>
            <a:r>
              <a:rPr lang="en-GB"/>
              <a:t>They allow access to private services within the network that can’t be accessed from the Internet directly</a:t>
            </a:r>
            <a:endParaRPr/>
          </a:p>
          <a:p>
            <a:pPr indent="-317500" lvl="0" marL="457200" rtl="0" algn="l">
              <a:spcBef>
                <a:spcPts val="0"/>
              </a:spcBef>
              <a:spcAft>
                <a:spcPts val="0"/>
              </a:spcAft>
              <a:buSzPts val="1400"/>
              <a:buChar char="●"/>
            </a:pPr>
            <a:r>
              <a:rPr lang="en-GB"/>
              <a:t>Additionally, most VPNs encrypt all of the traffic sent through them. This can improve privacy and security, but only if the endpoint is to be trusted</a:t>
            </a:r>
            <a:endParaRPr/>
          </a:p>
          <a:p>
            <a:pPr indent="-317500" lvl="0" marL="457200" rtl="0" algn="l">
              <a:spcBef>
                <a:spcPts val="0"/>
              </a:spcBef>
              <a:spcAft>
                <a:spcPts val="0"/>
              </a:spcAft>
              <a:buSzPts val="1400"/>
              <a:buChar char="●"/>
            </a:pPr>
            <a:r>
              <a:rPr lang="en-GB"/>
              <a:t>While all LAN-traffic used to be </a:t>
            </a:r>
            <a:r>
              <a:rPr lang="en-GB"/>
              <a:t>publicly</a:t>
            </a:r>
            <a:r>
              <a:rPr lang="en-GB"/>
              <a:t> visible, nowadays nearly all important data (e.g. banking  details) are already encrypted via HTTPS  </a:t>
            </a:r>
            <a:r>
              <a:rPr b="1" lang="en-GB"/>
              <a:t>without </a:t>
            </a:r>
            <a:r>
              <a:rPr lang="en-GB"/>
              <a:t>needing to use</a:t>
            </a:r>
            <a:r>
              <a:rPr lang="en-GB"/>
              <a:t> a VPN</a:t>
            </a:r>
            <a:endParaRPr/>
          </a:p>
        </p:txBody>
      </p:sp>
      <p:sp>
        <p:nvSpPr>
          <p:cNvPr id="151" name="Google Shape;151;p2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2" name="Google Shape;152;p2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VPNs Are Remote LANs</a:t>
            </a:r>
            <a:endParaRPr/>
          </a:p>
        </p:txBody>
      </p:sp>
      <p:pic>
        <p:nvPicPr>
          <p:cNvPr descr="A new VPN access model | Download Scientific Diagram" id="153" name="Google Shape;153;p25"/>
          <p:cNvPicPr preferRelativeResize="0"/>
          <p:nvPr/>
        </p:nvPicPr>
        <p:blipFill>
          <a:blip r:embed="rId3">
            <a:alphaModFix/>
          </a:blip>
          <a:stretch>
            <a:fillRect/>
          </a:stretch>
        </p:blipFill>
        <p:spPr>
          <a:xfrm>
            <a:off x="4832400" y="2383250"/>
            <a:ext cx="2871224" cy="2185625"/>
          </a:xfrm>
          <a:prstGeom prst="rect">
            <a:avLst/>
          </a:prstGeom>
          <a:noFill/>
          <a:ln>
            <a:noFill/>
          </a:ln>
        </p:spPr>
      </p:pic>
      <p:pic>
        <p:nvPicPr>
          <p:cNvPr descr="data:image/png;base64,iVBORw0KGgoAAAANSUhEUgAAAOEAAADhCAMAAAAJbSJIAAABg1BMVEX////9iCgHM2T7//8MOGn3gCL///z//v////32///5///9//3///r3giL//v73gCQAK2H5eACFmrPv9PwAFVMAEFj4oFX4fxn8+/D05tf///cAI13ydgD4fADw///4iiu0w9RVco/+wZf5y6v/iCMONmoGNGHygicAElRSa5H2//n5gAD/fAAANFz4ehYLOGoAJ2b5jTkAK10AHloAIVgALGf2uYo9XYPzol7sgxD7iyD09+ns7/AAEU7//+4AM2wAAFff5O0AAEIAGV3107fz4MT07NPv1LXzwJz6hwD1jy7+49DzmELuwpH2rW3w0qrunknoqnL1kT7xu37xjDb7zrj79d70jADvnyLvlCnv48Xnl0v+roDp5NX5vJnvx5Xw/uj7s2uru8abqbdshJ3G390ACGJdcZKywtRuhaYgQGL+olDJ1N35sIMwUHatvsHCx90ZRG6Amac/YnsAFktSa5kyVWT/bQAAIEdjfX/toWoAN3m93eOJkZsAADjtjETdhQWf/LPRAAAdQElEQVR4nO1di0MiR5ovKe1HVdHAKHbbQreOPJxuEMfXCDgyjvjC1zi6s5fZzU4izs4mIZNzYi65ZO9yf/p91aDSoA0kAdw7fruTQQab+vX31feqr6oRGmCAAQYYYIABBhhggAEGGGCAAQYY4P8FiKIgXaeUMapICkIYIFD+l8QIZnq/x/f7oSsSg7+wKCJMKWcqSQhRpumUCKKo9Ht8vx+YEIuKsiFrE1vFYnEG8KedrYm8JRMLsN7v8f0R0Ld3dsdze7Ztx2yOvT3nr9Lqysy+jvs9ut8GnWLBkhjWDevtzGrOjqqxoSbEYkBYPTjc0omh61iUGO33uNsHFRjVsGztHNl2LmaeNdOrIhCL5aJ72fHHmox0Qv6FrI6OZVnfOrJTILpc7A751WCaQ0kzZyZN++DY0i253+NuH4y8Oc3Ztgm4l921rpr8Jpimba9MkH6PuzV0IlIFS8bEkZ1rRa1Jnrb9qiiDqmIq9pvH/SDg04m8/U3Uvl8zPcRpq+axaIjiA7Y4imjg/CrIr7V2NvMzn5q5WOCzfctg/eZxPyj6YsXm5GKxjik+dSxSbsj+ecLqN4+7QTGxyI5pdyy8Bph29tAijAqC8sDmI8U0f5LqXHZNDGE+vt5GDGP0wGJWHe9kU69/i4VxAzyHac8dykzGQr85uWEdRXNPY0Mde4lmimBzctGDPH1IDCEAffOZ//fLr55n9i22FEV+IJGcIO/smR7R2W+CPUMgvn0guYc8Y4NyDf1uK1MPM5daoQZ7IJp6GuXkfoOb90IuaY8z9ABkKFLjNPWHUqsjeSBrmOE+ew1dOol2ieBQzn5NEev3XDROUn+sdtYzPLPPdIP1OU6FOfgHG9FbmGBvDvR+zkVRlA+7NQevYb8ydNa3uShaf/rdkXYrmOaRLIr9movW/l7X5uANw1hqxjI0qT8M3/x5r9sEuRDtHaMflUaFsfy//Xnv90fabSCryX2Yh5TIK3u5XKAXDGPjeh/qcCS/bwfM7nmKepj2rtF7hlTP5syO6jEx1bajHLatdpaImDF7u8fsCJNIm8FaKTbERW3bpaPHxeL29sTE9lZx9+iVnVKdcL2tiD1mfiZbWg81VVREvGW3ly2NmMlsNHe6pVHDsijhS2q6QTD64u1pyfZzNWjjOrFYbqWn6xqybqz/xW5PQUvR6F8/1xDWJVEUBMYkRRQ1hiFIIXj7b9lYe5lzLGbne7kSpwjyYfRpWwSj/l3QL8timDKmSJTCHyaK+rosMl2U9Z3SXStvdyC3invoE0WmZFuNyOSLLtnUOxkjz7qntZPbM9swWGZqq4c5xjo5bRnM8LLb3l+/4I0KnlBE+bHdBsWYWeqhx6Bre/42ZJjbN0ReofeMKSnW5fxB6wD+aUwt9ogewDi1Sy2HFHqVl8V1LCLJU7t0Si1irbSkCCap1Bt2kqxImn3maR6eggdQT1HblgEr8rENbrMFyeiWQnphTyVETnOxpOf9HjJD7wyr7WiZ6oa8nx1qZVRjB0ZPPIYu69lWlgEMn6zpba8dEV2X5O3Wip/6XOqBx5AE49iOPfXMmszQjiFZYtvWnRGKLWMi20qIuS9lrZvcqqCWvuo1EpO3HRx2vt6gELrdYnoPxWyrBz6RoolWdi90aqx3HiVLAt5qUZg07eOeRN+7ngxjOfsVhJwdzxesSJBTewe7pjreA4YKLnlGbOaQmsei0rHNg9+QLDruqaa5p9EezENre85zFH672MROQBhZvE1mrXJ+fl7ZkBCzFKlZzhS/sQMedhpmeBFJ3c6iyIy3JpW+MZruM1YUEY2eTy+GN8cWFxfHZp+VNxATmryJqImHnq0Aydw4kaQuayoez3nmTak1oUk2uoY2Lp5PLicAPh/8CU6Gf6igpt5SHefZmQdDiOZtjbAuM7RSnq5Q/daSmz396EV4MuhLFOJxn89X/c/C2PdrjR8TdSYfe+SLZiynHhtCl6vDW9H7RxAzc3t5hl0+S0RUeJ+YT/uaEHxxjpo7vPBnnpNAXTFwl+fhYez+mBQswQlQcjGUdPSPF77CcjNDn+/vF83ZsbjjudYTG8e0y5HbNx4BMq/6QUrv0iILlV8W0neIEDT1680PTfJgsndyncvT7moptr1C0tg4ocxt69g/XsYTvvhdDH0LhcWvmhiiU09vlJropggVLHzupUNmrOjquhMIoxsvfIk76VUxe86Iq99C1NY8Yya7KHWxsw+c9I5XHThm511zUAGj8PWdM/AWz0fdSkdFwzONUlfaz6w7B8P4UPX49tyBO06RJKm8VPASIVjU790depZorHipaewb0kWG1ig58vr23GPi0iAJkatEIXH3JLzR04pL7tRibz3XC/a62fAuUeMzL4b2tjvrpUJ50ltHAQvPGvynIttn91f6Y+oXXYy+KZU9A5po3u0pBHSnl2iciRvub5FQycvp2/luenyKPe1criHsZ5WrNhguld38EDrKeVBMTXSRIabE05QeGJorRmHlFobUQfCZ63cknmN7MuxiJUPCE54MvyWWi6H0LNgGQ98mEt2/t2N7rC3nil20pQL2rNGoKzJzx5kLLVxFFbNrknsXyZaXDO1+MpyR3TVS/LIthosVzd3xPOHJcKaLDKk3Q3uGuGvSo8/bY3i+7s5HgOH9FPvM0N2dtfE83h5DyV3RgNl+v1eKdpMha6Wl2M1w7bl3OHPDkEluhn3TUsG7Gqw+Rg0ddlftMawwt6XZ92bYxTqNIL7pjGEiuNAGw9lR3d1d6cXQ7CpDLGle6WFs1XIHNdL0cut5mCgsNu7/KXp6/K0u5oeYWp4e/zUhLpvYTuANMc2Hxu9ZUb20tJsMKSWeRZQcc+dubONly6AmEV86b/yecc/Ie6KLfYoKlT3zb1tz18EY+jjfWklnmxI+r9wipua72YkpW55rh+pO45rCd4ueVRpHSd3FKEsz8p61IFvu4ko3xda3nhWGU3f9U0EkXWjhMBIv1ty/g2nRa7KbpW52KzCF73DyYFhyR96SSKdm495xTfCRu9+GYuR5F83Vbu7as3Sj6MXQTK25VlsEUUPTQW8hLn8humwjWTc86willW6urolYyKdyQ/daGzP2uKkzS0ws31uK+rqQeFHB7v1pFL31LOun9rUu7g9m2KK53P1VInMo18SQbVzdm+gX0i/OEZVc80o3vvTsKLO7meKD5cD4yO+xRgsBRxNDaeP5fRMx8eI7kTWsBYOWeC4+ZZnSxaiNHwm0G/BatzDHG38HM7oRX7hz4WLhxRRSBExdQjEOvb5gKDZuCF3uUXwb9dyAAFFjc6fQ6PTzxLLbMcYXgkuXG4Lb9lKiS5bHGvDTGET3ht7lnhrNeyMQ3GO9qWKroanLxrri/FWZ19VcDEVBxIcexhrIp/blbu+9wKve22RCb8WmyFhmOvrHRxfB4fIoj+rcDAkz3mS91vHNWBaTbnfvkaK3JSjljCaPLEHexR4F63X0I2K8t110+TYFy1/ueexSMU37CDXM2z8eWr5F31JqxcASbhqF9MyVDIcRa/6MRbdadJTZPegTltk3nmoa+xU8BhOa54o72x/bYM3Rl2W12nFr96AnSkaegRvfGlHSjOaemo3nLmO6eC41L8cbnokhv/ZRD7rZRZxvtR0odqA3D39qyRWBTz5CzT1Rpy101OxqBeMammUc+U3vnTzqlwboIHaxLG+6VtoWnkluvykqxrtWe4pzZjfXf69BmbWfGvLelWdGVw3aMBcbi1JB5O5oZt6JmYO9XdqL/lKF4oNYi32HZ9EviWtnq4IyDR5/bMM9V40ZtWWj957WixNdGNbRsd2ikz1XUo9YPUNReJF2F6UW/113jfZdqOVuTfWEdbsf6hpWLNdyO5Z6oBlYq841yIQriw0yXCpXp6mARYot66j1bsZSdFtp9qHdAd4JtdSo2Eh2H4nrToTFkH7eWDkNTlerF1iBYbezLWjIPkEW7tHpWLrlbz2ikhpdEatnrzGFXTQWToOJ6ooaYwbbSbXea8FzX9yz8/gsfNxyl7qpnpn2Z/uO7RMU9LFxAaPwstpFSSTtINrGRlkzeiSznp3HRzF93cqcOqOqdYaAXxhrIOhLh6udQhKxWprmKsOudpk0MmR4q52j2ewZueq/pI0mhonFc8eWUkHebutau6SHO50lCeMv2xhVSRecSBkL50tNDIMX0vW1jtq4Vk5XeihDiUgor8ZazcXUjiU4tpQKj5pXaBIfa9dSUL71WZmp3p+NQWai3je+ripF0ZPmldLE2M21LO9tOENmYO+ot+ycURueizRDZin65vqzErpjKTgxe9PPZhmenWxDT0vZPpwSqWuaV6spUPzrzaqZMhq+g+HizbqhLh17CzG634fTWygzPLvqS/bt3hmpsthcFE7P33TsYWZ4bnhST0mfTvpcua+yCLbRfkdu88PyHQulhYUnSK/GrQyLb+zY3VtxSjkz98rqdvXpPhgHgbv3sT2FwJvW7W25uGvpYiEIDB2fKGILr9yzUyU2ZO5pxh0lj56AWX++e1Sl2B5Y99tRXd65nB8e1atRGGQXWFPNO72Paaa2ERP6dBKWZqzdvXfXtI9k/Vaz6PO7CPJOoeo+RV0UmVG8J/yObslE6NdZpjom22rurqDSflP/ucrmnUuIk+W6iiKVmg+w5VNTPexFbeY+YFGXtuxY81KNuuLqrzhfvJNh8Csk3jA09M+bkuCntpk6MrQ+niqIJUrIfrRJu3I5y1X1+zR/J8OFy7pqFMOseaeDGT0lrB+nYF1DEYkCE6jp3kd33L1R39/N0DeLb/M9yuTmLpPUqUEx6vMprQzTnb26/XoBSPYO5FtfSKko3dc2NFZxn2t5WDenzZiZsw+7uQOoXTDFMPajyRvXDwRTW/JtpRAYrs3ew3DyXHLJh/hv3T74weixzB7AEyEI05il1VWSzNgRxrceWkD6VGOd7RpLjyRXB5f8LnvjE82z1BbWmndN9x5UlClQXL2ZjDE7j5RbLWWiXm5Kf69NzTN3b7AoH9ya49y2IdFu72ruBKcpiEn4LLIP3Zoloen7GhQbO0s1eSvlLJDGTHvVeginJNdBJFt7/iEzyY9zclkHUUL3d32FR919hopxFB0Cs3WQOqQP7iEQRDPGeTHC3pEauiNH7zM0vsTmlCuiFvk6vm3GbHPCkJj0sGSIMNat42x0aNXQXTJUIGa7j2F607Wpi5/QZBzaQ9FTAwJCodu70n8LLO0k9KahVUJkTQX9WxnOTzddQy+VenwKZCcwmJ7XCW7I5T7d2wmdWE43X2NivQ8nebYLnRCNPxSv/j2GPt7P0Bdu8gY6fchPtsIKRJFSQ68huircx5CX9huvQaTmLoeHDfY+fK+3SBQWm/r0//XAvrsvZgPEJz/1e3y/H9KnBY826ODHfo/vD8CzhXstTcG3HO738H4/yHcXl7OLi5NOXd85Y6iK5cmlpVnfh3Kr0z8fPni/q1g5f/ThY3D2RTgcHgOEZ5cupz+dT63xMtu/PEOMFDD/Tr6IrbX37ysbGxujjhdkOpLEBxZ7/hbwvQYUw/8kRVEkRdIBIrzkT8ylVHggT8oZYIAB+gcRVZ8x/X8X/FnapMWJ4//aEJFCaZePR+svCGL5XvZa9Q5Up8wiWvGoFAmFQtlXK9uGpTecPSPW4fo9SO+V+vev5zDk/a7Yhe+BE5n+7Angk3i7iiPqX33/5MOTD/DqyS0uplBtecOaBjw550/wdK5MFa3MP3Guk6nvf/i+PPofhi6cf9VGnZzJCtlajYTmVNWfVKPR7I+BY7IuuSq9Qh1u3mOM1b9/vWPX+cyNsktSlT66WIBI/GXdiS94NFwoFOYfITT6Ml1Dwpf46eNGdf1Jfgn/On+1JtVaBCQkTCfS6YVPTKqUZz9VrL//pzQ6+6GNfn7LyK+G1JGAmQwE/P7k2VwyGcrtu9YQFFKH6/wAE9mqfx/msPMvMn9W8/WyvsR02aJYQUplMx6Pz5/fTgOtvBDPxK8qwHAsXkOB4+VU9QNX8czX8eUn1+v6EkXTwUw8+IjvEXtpoFHf/Pvpj0/aKCXL7yJ+P5CbCwRGOOD1iD/0c50MRaLV4bqcxJjmRm1xk7+0bhoXLEvTsShgDTlHtj5Bt9Woy4wv4btkIlt7DlTjwwD+kcQvtXrOVTxRiGcWz3GVoSKxDwvDGc6QopdrbPSnf475Kj+0YKhgzVoJJVXOTPX7R/zwx2Gpqtm8ZTlVIsqMgwggxP8A7BmYtvClEz+G+Ft1CMl8J9aP/NVEdbVGwY9DkZDtVAz/6xdf3Dc2Wu1Bhem8Fk7HfctlCUmjY5ydbzkxv5xOF4aHM/OGBh8IDztvB63qqWmCAjIcHg4+YlRBL9aQEUY/VCrft5AfZsZRKJV0aAVq4K+TKpDWRFJlKI8D+2uM5EJnmgCaMxFy7sgtkjZnSEPwmey4TGsMVf+I6ehDZdGX8QXPndGKooDKy4lMfGxDrzH0PZue/jCdWeasgp8USagxHF74qjovXQz/ew2NhpnMpp7dR+1a08huJJmsytAfi1UpOFBV+8xyNn02MPQnzUBWMwQ0Ebr+7EhNu6OEyzDE3w1Vz7PgDJM1hoiLx1cdkSgxdOkDLfyIWI3hJFdNHX2ADw1nJrlBrTHMvHjPGhla55ainSNR26i00FJjK+RXR+aSDqVIpGSqkZBDdyQZOEutytcM5zgDrqJRdQQMrn+cYodhIDB3A1UNVRmCNvjVM6uRIfu0PJyIh53zhBUdVzYThXSwLFxr6eTUuqjL68aCD37YrEjXWjocT2eatFQX1xVFUyhmXk9NYkS3iJ1U52CgSTV1djgB9h5rx6uhpF/1g0UNRI5lS6dVGQLnz7cmJvZ/DcCHRyJbssi1VFV/Pl2p4fG3u1ZNhsAwdGyRdSxyLfVXGYrvw4k4X56hoqAQ7RGMdnh2AxTwmqGOqYKZ8/7kueTIMDMcT2QSS2WkIaWOYZuBF2WSvJKdS4KLUOeSh5Zh8e1ZxDC2zRRo7pw/Gc3yp2bWGAZCVLc08YsvQyBE+2dUnYdq0SBE5iAGSPCa4VwglBTWwbtzGdYYKugyHk/88hHx7i+M0iArH1fSeoagd+eT/IdybR5mfPFMIn61AW60c4YgxDcRkBX4Bn92Aou6LhGsgBvXjZ9DUXCOyZHUO1m4YRjFTJQ1SkzQO1Vl1GEYmiE8hoGAFjNwidcMk0l/ahdDXFTHkIJtyWQyYRithKXKYlVU4EPrZSjq5ZoMqwzjHwswW2H2KrhzhgwbhzyKgZll5y1GNcZDDyxRSZNPokk1oJr+JOU76GsyxJiIYl4+tEGrQ5pQ1dKixWMYXovBAtNvZKgmA6E8I2IdQ5m9D2fi6fkyxHBY+jQP4w87Z0bVMZQwesbn4eJUzdJMTg0X0oXE5jn6DTIkovGUjzygRra4slABGWAGNBF8sGxW7Wtkq05LYQAM7uXMnB1IRvJaVYZFmKiUglev2jSHoV89jcCdW5VJvQzBMF8Og2e/hFcMzQ+n44WqM7tmCHdI06cW48AozBvEgGF8aaqyWEjH40trltIxQ0vXIiMw8hH/KkSLos7Kvtnw2MUGzBOkTEQcv5jaRWI9QyIw9LMK4o1Y1wxlCQAhHK1jGP3TSdQPN86ql6Ek6eXJeCYd3hAgstwEuzp5XscwWK5U3lfKYwVforBwwd/nlmZpCk3PQ7yzfIE6Z4j1YtTP50xk29BFnTybLPgKheVwhYmYkteOr1MPXAypJBgavE6qZ0iqWpqT4gxH8diqZzgjR8FYvTbqGcKF1maB4TKEXeiCe47nch3D4fnFzcXFZfANicLzDYYdb5EA3ZXHMvHhwhj3Hx0y1PCMzRn6XxMLZvhX8/CdCbBvs6MwFlKMcIbZLKK3DPlv6QdRP1jfI9nxhzD8lPOUw1CknqG6a+yCow3t1GspAsPzzAcOPQH+4gr+Dj6pJho1hvD1PC4tDKcXy3xlHxhmEotTVC//BGHrL2nWMUOKj3goGoju6qLCNp5naiHEwiMmILYWctiHNHLjD98VZ4oryTmwI2YkL0tOTAMay6Emq/xrDO0ZImejAbVkyXUMEW8BTw9nZt+j7zbTmfhSLdGoMcxkOMdhiLUvqskXlyGYHAV9hOgnMf+JoQ+dMlytMiwykUqOG6pSvETgNEikgWEg6Y9GI2B8k/bZj8fU8Ragr2BRAEl/iNQxjM5I5DgSUEOnxu5cPUMrDGNd/oSmf0kMx6/kBoZgaYfj87NllBfrGGJt4zn3G7MbPLf4LQztIgUXXJ6/YRiEdJoRtcowb10zBCJ+ziYXCJ2SGkMe6oUcRNzzEC7wGqZiyPqbS4bsSSGRyfjQbCaeAHNC6xkGr67GwrM/fTKYUs2SrxkK0qeFYcgdP6KOGVa1NFSEhKtOholLMHuMRBsZ+gMjczw6UCPvZJioVY+fPP18gmN7y3AxJAxPgMkdWfnTnL+OoXKeiBe+Xr4Ifh1PcwdYx9CJvAX+YF5a8zw1hrqYR8MQ2qQ3zztlKP/NX52HzIJvATMH3gr81XwZxilpjqWB6XXjD9Wj1VX4/+rJRLV/ouYt3Be9YShg6yiVVLNHNmRPN9GxwsJxCDYXuKossdoe/fqorR41hvxlBXJJsEPTvs48PpmpeovXBkUSezQJRjmdTgz/BGoiyDsOQ7WEb2IaCFJlHqHJMq5n6F4xq2MoaFmImJL+6/zQYegYCwfBC0mp11JPhuyrIL/5/M504g/xhGNNkhBeKVRH01eZ4UIhuLQBQY0m/9WJaaIrEMXd+kOB12NY7YkPrRgq8oqdnIOYsI6hhKaWagwXK6i2z7cNhpq8FPfFnUpHBwwVZNg8plGTK0QiGkZTYKwXLgivFzLDyWNHIjuoLmpjmHHUzoxppaWMWFl/wJyr11LQy6uaV5qXRNY2Q3H9H4tAL90ZQ12XT1Qnt4i8IUSAqPuneGK+uptVhtAsOQfitXRSH7XV/z5nmAwVDVSrobJ1sl7PkAryu4jKk+s6Wwr6xtf3475f/uvmQu1oqaL/4CskEp0xpBrZDqm8gKi+0igY5Y2rOPdVHMehM3UE4pUTRuq11DUCR4b2sZM9OfMTIcOlpbqh/WonXVpKeZc0uPYMV9JOGIr66PPCcIcMsS7iv0STnGHoc8iSBO4w4tU6yoFffaqCM5+gngz9gbnkr09vcOCWIWRjxSwQrGMoQgKzxCuHhfRtw3AbDCVI7MpBp+DYAUORiGQbghQYZWSdZwjlZV67c/7tJGqCgFInsqVjTxnCXYAQOwkpbyAbyFoIksQqQwnmIaXGeCjpYiiL6CIBM3H50W0F6X6GmZt5qGNRuvR1yJDDWIn6k/6zKH/NnsBNSoSd3ay7IMCRnL968qNuOHGpLeuuXpGJWp31BsmoIQGHiJNbVL053VYhjD1zVYsqm+lC+u8bN9di0ugVmMnF7xrOiEZXoFKLUzc/iv8MZxyGUifnfxH919CImnzt/LDA4/5qd10RcvzSj28NPgyKyTe8MPojdp/EsR29KbE6gLiVM7RCgcDcY7l6TrQsn4DbL7nWQNhkIV64vD2XXWSjfwc/HPxOaJDNc8jug9/drC5QSLngTiw/8n4gbwMslk9CcPktf732HGLGRHU3K8jHH3qHHRkCw5MQJEj/s+5ej9qP1J4PX0MqmtUkJJGIvRcp1p4JpMvbZym75FqzY4/CP70o367Eimjt5fzk5ItKw3lgxsulnybDUzc/w2xJLC0sjH1CnZx5olPjTTYQneGvK0vxBOSnTqsyC52F3pGq1mAmr3ODuW7orpEaFqG4DoSsgwwVnRBMvtBpVUup/AU23H3Azhl21u1JdgxXT3/EGmk40xbuF/iJm59rZ6cAvw4b+/MHVbcNuRvkL75fwDQLwlzkuLOrPGRY1ulb/vfFMnc3w7OjwNB6tfYAduj8URAlmSctCDIwvn63WWGiZKFePp++27AsDeaEolx+/4zj4zkw5Oua/R7XAAMMMMAAAwwwwAADDDDAAAMMMMAAAwwwwAADeOB/AauM68rMUKS/AAAAAElFTkSuQmCC" id="154" name="Google Shape;154;p25"/>
          <p:cNvPicPr preferRelativeResize="0"/>
          <p:nvPr/>
        </p:nvPicPr>
        <p:blipFill>
          <a:blip r:embed="rId4">
            <a:alphaModFix/>
          </a:blip>
          <a:stretch>
            <a:fillRect/>
          </a:stretch>
        </p:blipFill>
        <p:spPr>
          <a:xfrm>
            <a:off x="4832400" y="1152475"/>
            <a:ext cx="1230775" cy="1230775"/>
          </a:xfrm>
          <a:prstGeom prst="rect">
            <a:avLst/>
          </a:prstGeom>
          <a:noFill/>
          <a:ln>
            <a:noFill/>
          </a:ln>
        </p:spPr>
      </p:pic>
      <p:sp>
        <p:nvSpPr>
          <p:cNvPr id="155" name="Google Shape;155;p25"/>
          <p:cNvSpPr/>
          <p:nvPr/>
        </p:nvSpPr>
        <p:spPr>
          <a:xfrm>
            <a:off x="6142450" y="1152413"/>
            <a:ext cx="2652600" cy="123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WireGuard: fast, modern, secure VPN tunnel" id="156" name="Google Shape;156;p25"/>
          <p:cNvPicPr preferRelativeResize="0"/>
          <p:nvPr/>
        </p:nvPicPr>
        <p:blipFill>
          <a:blip r:embed="rId5">
            <a:alphaModFix/>
          </a:blip>
          <a:stretch>
            <a:fillRect/>
          </a:stretch>
        </p:blipFill>
        <p:spPr>
          <a:xfrm>
            <a:off x="6339177" y="1152475"/>
            <a:ext cx="2344322" cy="12307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0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1000"/>
                                        <p:tgtEl>
                                          <p:spTgt spid="15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ICMP is used to relay important control and status messages over IP</a:t>
            </a:r>
            <a:endParaRPr/>
          </a:p>
          <a:p>
            <a:pPr indent="-317500" lvl="0" marL="457200" rtl="0" algn="l">
              <a:spcBef>
                <a:spcPts val="0"/>
              </a:spcBef>
              <a:spcAft>
                <a:spcPts val="0"/>
              </a:spcAft>
              <a:buSzPts val="1400"/>
              <a:buChar char="●"/>
            </a:pPr>
            <a:r>
              <a:rPr lang="en-GB"/>
              <a:t>Type 8 code 0 (8:0) signals a ping request, to which clients can respond with 0:0 (a ping response)</a:t>
            </a:r>
            <a:endParaRPr/>
          </a:p>
          <a:p>
            <a:pPr indent="-317500" lvl="0" marL="457200" rtl="0" algn="l">
              <a:spcBef>
                <a:spcPts val="0"/>
              </a:spcBef>
              <a:spcAft>
                <a:spcPts val="0"/>
              </a:spcAft>
              <a:buSzPts val="1400"/>
              <a:buChar char="●"/>
            </a:pPr>
            <a:r>
              <a:rPr lang="en-GB"/>
              <a:t>When a packet’s TTL expires, an ICMP 11:0 message is used to inform the sender – this is how traceroute works</a:t>
            </a:r>
            <a:endParaRPr/>
          </a:p>
          <a:p>
            <a:pPr indent="-317500" lvl="0" marL="457200" rtl="0" algn="l">
              <a:spcBef>
                <a:spcPts val="0"/>
              </a:spcBef>
              <a:spcAft>
                <a:spcPts val="0"/>
              </a:spcAft>
              <a:buSzPts val="1400"/>
              <a:buChar char="●"/>
            </a:pPr>
            <a:r>
              <a:rPr lang="en-GB"/>
              <a:t>ICMP can be used to probe a network or even launch a DoS attack. As a result, some admins take the blunt approach of disabling ICMP, but this is only </a:t>
            </a:r>
            <a:r>
              <a:rPr b="1" lang="en-GB"/>
              <a:t>security through obscurity</a:t>
            </a:r>
            <a:endParaRPr/>
          </a:p>
        </p:txBody>
      </p:sp>
      <p:sp>
        <p:nvSpPr>
          <p:cNvPr id="162" name="Google Shape;162;p2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3" name="Google Shape;163;p2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Internet Control Message Protocol</a:t>
            </a:r>
            <a:endParaRPr/>
          </a:p>
        </p:txBody>
      </p:sp>
      <p:pic>
        <p:nvPicPr>
          <p:cNvPr descr="ICMP header - General-en.svg" id="164" name="Google Shape;164;p26"/>
          <p:cNvPicPr preferRelativeResize="0"/>
          <p:nvPr/>
        </p:nvPicPr>
        <p:blipFill>
          <a:blip r:embed="rId3">
            <a:alphaModFix/>
          </a:blip>
          <a:stretch>
            <a:fillRect/>
          </a:stretch>
        </p:blipFill>
        <p:spPr>
          <a:xfrm>
            <a:off x="4832400" y="1533475"/>
            <a:ext cx="3999900" cy="1027214"/>
          </a:xfrm>
          <a:prstGeom prst="rect">
            <a:avLst/>
          </a:prstGeom>
          <a:noFill/>
          <a:ln>
            <a:noFill/>
          </a:ln>
        </p:spPr>
      </p:pic>
      <p:pic>
        <p:nvPicPr>
          <p:cNvPr id="165" name="Google Shape;165;p26"/>
          <p:cNvPicPr preferRelativeResize="0"/>
          <p:nvPr/>
        </p:nvPicPr>
        <p:blipFill>
          <a:blip r:embed="rId4">
            <a:alphaModFix/>
          </a:blip>
          <a:stretch>
            <a:fillRect/>
          </a:stretch>
        </p:blipFill>
        <p:spPr>
          <a:xfrm>
            <a:off x="4832400" y="2876550"/>
            <a:ext cx="3975951" cy="1320050"/>
          </a:xfrm>
          <a:prstGeom prst="rect">
            <a:avLst/>
          </a:prstGeom>
          <a:noFill/>
          <a:ln>
            <a:noFill/>
          </a:ln>
        </p:spPr>
      </p:pic>
      <p:sp>
        <p:nvSpPr>
          <p:cNvPr id="166" name="Google Shape;166;p26"/>
          <p:cNvSpPr txBox="1"/>
          <p:nvPr/>
        </p:nvSpPr>
        <p:spPr>
          <a:xfrm>
            <a:off x="323700" y="4780625"/>
            <a:ext cx="3975900" cy="2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solidFill>
                  <a:srgbClr val="09CECE"/>
                </a:solidFill>
                <a:latin typeface="Roboto"/>
                <a:ea typeface="Roboto"/>
                <a:cs typeface="Roboto"/>
                <a:sym typeface="Roboto"/>
              </a:rPr>
              <a:t>https://blog.securityevaluators.com/icmp-the-good-the-bad-and-the-ugly-130413e56030</a:t>
            </a:r>
            <a:endParaRPr sz="700">
              <a:solidFill>
                <a:srgbClr val="09CECE"/>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Effect filter="fade" transition="in">
                                      <p:cBhvr>
                                        <p:cTn dur="1000"/>
                                        <p:tgtEl>
                                          <p:spTgt spid="1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animEffect filter="fade" transition="in">
                                      <p:cBhvr>
                                        <p:cTn dur="1000"/>
                                        <p:tgtEl>
                                          <p:spTgt spid="1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animEffect filter="fade" transition="in">
                                      <p:cBhvr>
                                        <p:cTn dur="1000"/>
                                        <p:tgtEl>
                                          <p:spTgt spid="1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animEffect filter="fade" transition="in">
                                      <p:cBhvr>
                                        <p:cTn dur="1000"/>
                                        <p:tgtEl>
                                          <p:spTgt spid="16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While IP is great for routing packets, it’s still missing some features:</a:t>
            </a:r>
            <a:endParaRPr/>
          </a:p>
          <a:p>
            <a:pPr indent="-317500" lvl="1" marL="914400" rtl="0" algn="l">
              <a:spcBef>
                <a:spcPts val="0"/>
              </a:spcBef>
              <a:spcAft>
                <a:spcPts val="0"/>
              </a:spcAft>
              <a:buSzPts val="1400"/>
              <a:buChar char="○"/>
            </a:pPr>
            <a:r>
              <a:rPr lang="en-GB"/>
              <a:t>How do you know which application a packet is intended for? </a:t>
            </a:r>
            <a:endParaRPr/>
          </a:p>
          <a:p>
            <a:pPr indent="-317500" lvl="1" marL="914400" rtl="0" algn="l">
              <a:spcBef>
                <a:spcPts val="0"/>
              </a:spcBef>
              <a:spcAft>
                <a:spcPts val="0"/>
              </a:spcAft>
              <a:buSzPts val="1400"/>
              <a:buChar char="○"/>
            </a:pPr>
            <a:r>
              <a:rPr lang="en-GB"/>
              <a:t>How do you ensure reliable transmission?</a:t>
            </a:r>
            <a:endParaRPr/>
          </a:p>
          <a:p>
            <a:pPr indent="-317500" lvl="0" marL="457200" rtl="0" algn="l">
              <a:spcBef>
                <a:spcPts val="0"/>
              </a:spcBef>
              <a:spcAft>
                <a:spcPts val="0"/>
              </a:spcAft>
              <a:buSzPts val="1400"/>
              <a:buChar char="●"/>
            </a:pPr>
            <a:r>
              <a:rPr lang="en-GB"/>
              <a:t>TCP provides reliable transmission by establishing a connection, requiring acknowledgement, and ordering packets</a:t>
            </a:r>
            <a:endParaRPr/>
          </a:p>
          <a:p>
            <a:pPr indent="-317500" lvl="0" marL="457200" rtl="0" algn="l">
              <a:spcBef>
                <a:spcPts val="0"/>
              </a:spcBef>
              <a:spcAft>
                <a:spcPts val="0"/>
              </a:spcAft>
              <a:buSzPts val="1400"/>
              <a:buChar char="●"/>
            </a:pPr>
            <a:r>
              <a:rPr lang="en-GB"/>
              <a:t>UDP still allows for multiplexing and targeting via port numbers, but is used for quick, </a:t>
            </a:r>
            <a:r>
              <a:rPr b="1" lang="en-GB"/>
              <a:t>unreliable</a:t>
            </a:r>
            <a:r>
              <a:rPr lang="en-GB"/>
              <a:t> transport</a:t>
            </a:r>
            <a:endParaRPr/>
          </a:p>
          <a:p>
            <a:pPr indent="-317500" lvl="0" marL="457200" rtl="0" algn="l">
              <a:spcBef>
                <a:spcPts val="0"/>
              </a:spcBef>
              <a:spcAft>
                <a:spcPts val="0"/>
              </a:spcAft>
              <a:buSzPts val="1400"/>
              <a:buChar char="●"/>
            </a:pPr>
            <a:r>
              <a:rPr lang="en-GB"/>
              <a:t>Services like HTTP use TCP while UDP is used for VPNs and things like VoIP</a:t>
            </a:r>
            <a:endParaRPr/>
          </a:p>
        </p:txBody>
      </p:sp>
      <p:sp>
        <p:nvSpPr>
          <p:cNvPr id="172" name="Google Shape;172;p2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3" name="Google Shape;173;p2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Transport Layer</a:t>
            </a:r>
            <a:endParaRPr/>
          </a:p>
        </p:txBody>
      </p:sp>
      <p:pic>
        <p:nvPicPr>
          <p:cNvPr descr="TCP_header" id="174" name="Google Shape;174;p27"/>
          <p:cNvPicPr preferRelativeResize="0"/>
          <p:nvPr/>
        </p:nvPicPr>
        <p:blipFill>
          <a:blip r:embed="rId3">
            <a:alphaModFix/>
          </a:blip>
          <a:stretch>
            <a:fillRect/>
          </a:stretch>
        </p:blipFill>
        <p:spPr>
          <a:xfrm>
            <a:off x="4832400" y="1152475"/>
            <a:ext cx="3999900" cy="1927936"/>
          </a:xfrm>
          <a:prstGeom prst="rect">
            <a:avLst/>
          </a:prstGeom>
          <a:noFill/>
          <a:ln>
            <a:noFill/>
          </a:ln>
        </p:spPr>
      </p:pic>
      <p:pic>
        <p:nvPicPr>
          <p:cNvPr descr="UDP_header" id="175" name="Google Shape;175;p27"/>
          <p:cNvPicPr preferRelativeResize="0"/>
          <p:nvPr/>
        </p:nvPicPr>
        <p:blipFill>
          <a:blip r:embed="rId4">
            <a:alphaModFix/>
          </a:blip>
          <a:stretch>
            <a:fillRect/>
          </a:stretch>
        </p:blipFill>
        <p:spPr>
          <a:xfrm>
            <a:off x="4832400" y="3232800"/>
            <a:ext cx="3999899" cy="10592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1000"/>
                                        <p:tgtEl>
                                          <p:spTgt spid="1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Effect filter="fade" transition="in">
                                      <p:cBhvr>
                                        <p:cTn dur="1000"/>
                                        <p:tgtEl>
                                          <p:spTgt spid="1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Effect filter="fade" transition="in">
                                      <p:cBhvr>
                                        <p:cTn dur="1000"/>
                                        <p:tgtEl>
                                          <p:spTgt spid="17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TCP builds stateful connections and requires a handshake to both set up and tear down</a:t>
            </a:r>
            <a:endParaRPr/>
          </a:p>
          <a:p>
            <a:pPr indent="-317500" lvl="0" marL="457200" rtl="0" algn="l">
              <a:spcBef>
                <a:spcPts val="0"/>
              </a:spcBef>
              <a:spcAft>
                <a:spcPts val="0"/>
              </a:spcAft>
              <a:buSzPts val="1400"/>
              <a:buChar char="●"/>
            </a:pPr>
            <a:r>
              <a:rPr lang="en-GB"/>
              <a:t>When packets are lost, they can be re-requested</a:t>
            </a:r>
            <a:endParaRPr/>
          </a:p>
          <a:p>
            <a:pPr indent="-317500" lvl="0" marL="457200" rtl="0" algn="l">
              <a:spcBef>
                <a:spcPts val="0"/>
              </a:spcBef>
              <a:spcAft>
                <a:spcPts val="0"/>
              </a:spcAft>
              <a:buSzPts val="1400"/>
              <a:buChar char="●"/>
            </a:pPr>
            <a:r>
              <a:rPr lang="en-GB"/>
              <a:t>A SYN-flood is a form of DoS attack that creates thousands of hanging connections by sending SYN requests with spoofed source addresses</a:t>
            </a:r>
            <a:endParaRPr/>
          </a:p>
        </p:txBody>
      </p:sp>
      <p:sp>
        <p:nvSpPr>
          <p:cNvPr id="181" name="Google Shape;181;p2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2" name="Google Shape;182;p2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Transport Control Protocol (TCP)</a:t>
            </a:r>
            <a:endParaRPr/>
          </a:p>
        </p:txBody>
      </p:sp>
      <p:pic>
        <p:nvPicPr>
          <p:cNvPr descr="https://www.luxoft-training.com/upload/medialibrary/452/TCP%20handshake.png" id="183" name="Google Shape;183;p28"/>
          <p:cNvPicPr preferRelativeResize="0"/>
          <p:nvPr/>
        </p:nvPicPr>
        <p:blipFill>
          <a:blip r:embed="rId3">
            <a:alphaModFix/>
          </a:blip>
          <a:stretch>
            <a:fillRect/>
          </a:stretch>
        </p:blipFill>
        <p:spPr>
          <a:xfrm>
            <a:off x="4832400" y="1152475"/>
            <a:ext cx="3999900" cy="1714957"/>
          </a:xfrm>
          <a:prstGeom prst="rect">
            <a:avLst/>
          </a:prstGeom>
          <a:noFill/>
          <a:ln>
            <a:noFill/>
          </a:ln>
        </p:spPr>
      </p:pic>
      <p:pic>
        <p:nvPicPr>
          <p:cNvPr id="184" name="Google Shape;184;p28"/>
          <p:cNvPicPr preferRelativeResize="0"/>
          <p:nvPr/>
        </p:nvPicPr>
        <p:blipFill>
          <a:blip r:embed="rId4">
            <a:alphaModFix/>
          </a:blip>
          <a:stretch>
            <a:fillRect/>
          </a:stretch>
        </p:blipFill>
        <p:spPr>
          <a:xfrm>
            <a:off x="5442000" y="2867425"/>
            <a:ext cx="2127796" cy="1701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10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10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1000"/>
                                        <p:tgtEl>
                                          <p:spTgt spid="18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sz="1300"/>
              <a:t>There are ~4 billion IPv4 addresses; that’s a lot, but not enough for every device on the internet</a:t>
            </a:r>
            <a:endParaRPr sz="1300"/>
          </a:p>
          <a:p>
            <a:pPr indent="-311150" lvl="0" marL="457200" rtl="0" algn="l">
              <a:spcBef>
                <a:spcPts val="0"/>
              </a:spcBef>
              <a:spcAft>
                <a:spcPts val="0"/>
              </a:spcAft>
              <a:buSzPts val="1300"/>
              <a:buChar char="●"/>
            </a:pPr>
            <a:r>
              <a:rPr lang="en-GB" sz="1300"/>
              <a:t>IPv6 solves this with longer, 128 bit addresses (allowing for 3.4×10</a:t>
            </a:r>
            <a:r>
              <a:rPr baseline="30000" lang="en-GB" sz="1300"/>
              <a:t>38</a:t>
            </a:r>
            <a:r>
              <a:rPr lang="en-GB" sz="1300"/>
              <a:t> unique IPs), but still hasn’t been widely adopted</a:t>
            </a:r>
            <a:endParaRPr sz="1300"/>
          </a:p>
          <a:p>
            <a:pPr indent="-311150" lvl="0" marL="457200" rtl="0" algn="l">
              <a:spcBef>
                <a:spcPts val="0"/>
              </a:spcBef>
              <a:spcAft>
                <a:spcPts val="0"/>
              </a:spcAft>
              <a:buSzPts val="1300"/>
              <a:buChar char="●"/>
            </a:pPr>
            <a:r>
              <a:rPr lang="en-GB" sz="1300"/>
              <a:t>NAT allows for local addresses to be non-unique (within the private subnets) but to be “routed” through a single, shared address</a:t>
            </a:r>
            <a:endParaRPr sz="1300"/>
          </a:p>
          <a:p>
            <a:pPr indent="-311150" lvl="0" marL="457200" rtl="0" algn="l">
              <a:spcBef>
                <a:spcPts val="0"/>
              </a:spcBef>
              <a:spcAft>
                <a:spcPts val="0"/>
              </a:spcAft>
              <a:buSzPts val="1300"/>
              <a:buChar char="●"/>
            </a:pPr>
            <a:r>
              <a:rPr lang="en-GB" sz="1300"/>
              <a:t>A table of TCP / UDP ports is used to associate incoming connections with local devices</a:t>
            </a:r>
            <a:endParaRPr sz="1300"/>
          </a:p>
          <a:p>
            <a:pPr indent="-311150" lvl="0" marL="457200" rtl="0" algn="l">
              <a:spcBef>
                <a:spcPts val="0"/>
              </a:spcBef>
              <a:spcAft>
                <a:spcPts val="0"/>
              </a:spcAft>
              <a:buSzPts val="1300"/>
              <a:buChar char="●"/>
            </a:pPr>
            <a:r>
              <a:rPr lang="en-GB" sz="1300"/>
              <a:t>NAT acts like a weak firewall, denying unrequested incoming packets by default, but is usually only an inconvenience for the attacker as there are many ways to “punch-through” it</a:t>
            </a:r>
            <a:endParaRPr sz="1300"/>
          </a:p>
          <a:p>
            <a:pPr indent="0" lvl="0" marL="0" rtl="0" algn="l">
              <a:spcBef>
                <a:spcPts val="1600"/>
              </a:spcBef>
              <a:spcAft>
                <a:spcPts val="1600"/>
              </a:spcAft>
              <a:buNone/>
            </a:pPr>
            <a:r>
              <a:t/>
            </a:r>
            <a:endParaRPr sz="1300"/>
          </a:p>
        </p:txBody>
      </p:sp>
      <p:sp>
        <p:nvSpPr>
          <p:cNvPr id="190" name="Google Shape;190;p2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91" name="Google Shape;191;p2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Network Address Translation (NAT)</a:t>
            </a:r>
            <a:endParaRPr/>
          </a:p>
        </p:txBody>
      </p:sp>
      <p:pic>
        <p:nvPicPr>
          <p:cNvPr id="192" name="Google Shape;192;p29"/>
          <p:cNvPicPr preferRelativeResize="0"/>
          <p:nvPr/>
        </p:nvPicPr>
        <p:blipFill>
          <a:blip r:embed="rId3">
            <a:alphaModFix/>
          </a:blip>
          <a:stretch>
            <a:fillRect/>
          </a:stretch>
        </p:blipFill>
        <p:spPr>
          <a:xfrm>
            <a:off x="4832400" y="2971850"/>
            <a:ext cx="2888424" cy="1597025"/>
          </a:xfrm>
          <a:prstGeom prst="rect">
            <a:avLst/>
          </a:prstGeom>
          <a:noFill/>
          <a:ln>
            <a:noFill/>
          </a:ln>
        </p:spPr>
      </p:pic>
      <p:pic>
        <p:nvPicPr>
          <p:cNvPr id="193" name="Google Shape;193;p29"/>
          <p:cNvPicPr preferRelativeResize="0"/>
          <p:nvPr/>
        </p:nvPicPr>
        <p:blipFill>
          <a:blip r:embed="rId4">
            <a:alphaModFix/>
          </a:blip>
          <a:stretch>
            <a:fillRect/>
          </a:stretch>
        </p:blipFill>
        <p:spPr>
          <a:xfrm>
            <a:off x="4929738" y="1152475"/>
            <a:ext cx="3805222" cy="1819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1000"/>
                                        <p:tgtEl>
                                          <p:spTgt spid="1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1000"/>
                                        <p:tgtEl>
                                          <p:spTgt spid="1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animEffect filter="fade" transition="in">
                                      <p:cBhvr>
                                        <p:cTn dur="1000"/>
                                        <p:tgtEl>
                                          <p:spTgt spid="1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animEffect filter="fade" transition="in">
                                      <p:cBhvr>
                                        <p:cTn dur="1000"/>
                                        <p:tgtEl>
                                          <p:spTgt spid="1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animEffect filter="fade" transition="in">
                                      <p:cBhvr>
                                        <p:cTn dur="1000"/>
                                        <p:tgtEl>
                                          <p:spTgt spid="1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5" st="5"/>
                                            </p:txEl>
                                          </p:spTgt>
                                        </p:tgtEl>
                                        <p:attrNameLst>
                                          <p:attrName>style.visibility</p:attrName>
                                        </p:attrNameLst>
                                      </p:cBhvr>
                                      <p:to>
                                        <p:strVal val="visible"/>
                                      </p:to>
                                    </p:set>
                                    <p:animEffect filter="fade" transition="in">
                                      <p:cBhvr>
                                        <p:cTn dur="1000"/>
                                        <p:tgtEl>
                                          <p:spTgt spid="18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Higher Level Protocols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 skills taught in these sessions allow identification and exploitation of security vulnerabilities in systems. We strive to give you a place to practice legally, and can point you to other places to practice. These skills should not be used on systems where you do not have explicit permission from the owner of the system. It is </a:t>
            </a:r>
            <a:r>
              <a:rPr lang="en-GB" u="sng">
                <a:solidFill>
                  <a:srgbClr val="EB3C68"/>
                </a:solidFill>
              </a:rPr>
              <a:t>VERY</a:t>
            </a:r>
            <a:r>
              <a:rPr lang="en-GB"/>
              <a:t> easy to end up in breach of relevant laws, and we can accept no responsibility for anything you do with the skills learnt here. </a:t>
            </a:r>
            <a:br>
              <a:rPr lang="en-GB"/>
            </a:br>
            <a:endParaRPr/>
          </a:p>
          <a:p>
            <a:pPr indent="-317500" lvl="0" marL="457200" rtl="0" algn="l">
              <a:spcBef>
                <a:spcPts val="0"/>
              </a:spcBef>
              <a:spcAft>
                <a:spcPts val="0"/>
              </a:spcAft>
              <a:buSzPts val="1400"/>
              <a:buChar char="●"/>
            </a:pPr>
            <a:r>
              <a:rPr lang="en-GB"/>
              <a:t>If we have reason to believe that you are utilising these skills against systems where you are not authorised you will be banned from our events, and if necessary the relevant authorities will be alerted. </a:t>
            </a:r>
            <a:br>
              <a:rPr lang="en-GB"/>
            </a:br>
            <a:endParaRPr/>
          </a:p>
          <a:p>
            <a:pPr indent="-317500" lvl="0" marL="457200" rtl="0" algn="l">
              <a:spcBef>
                <a:spcPts val="0"/>
              </a:spcBef>
              <a:spcAft>
                <a:spcPts val="0"/>
              </a:spcAft>
              <a:buSzPts val="1400"/>
              <a:buChar char="●"/>
            </a:pPr>
            <a:r>
              <a:rPr lang="en-GB"/>
              <a:t>Remember, if you have any doubts as to if something is legal or authorised, just don't do it until you are able to confirm you are allowed to.</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63" name="Google Shape;63;p1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Legal Bit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While it’s possible to manually set IP addresses for every client in a local network, this requires planning and is prone to collisions</a:t>
            </a:r>
            <a:endParaRPr/>
          </a:p>
          <a:p>
            <a:pPr indent="-317500" lvl="0" marL="457200" rtl="0" algn="l">
              <a:spcBef>
                <a:spcPts val="0"/>
              </a:spcBef>
              <a:spcAft>
                <a:spcPts val="0"/>
              </a:spcAft>
              <a:buSzPts val="1400"/>
              <a:buChar char="●"/>
            </a:pPr>
            <a:r>
              <a:rPr lang="en-GB"/>
              <a:t>DHCP is a high-level protocol that runs atop UDP is is used to allocate IP addresses to devices on the network</a:t>
            </a:r>
            <a:endParaRPr/>
          </a:p>
          <a:p>
            <a:pPr indent="-317500" lvl="0" marL="457200" rtl="0" algn="l">
              <a:spcBef>
                <a:spcPts val="0"/>
              </a:spcBef>
              <a:spcAft>
                <a:spcPts val="0"/>
              </a:spcAft>
              <a:buSzPts val="1400"/>
              <a:buChar char="●"/>
            </a:pPr>
            <a:r>
              <a:rPr lang="en-GB"/>
              <a:t>Rogue DHCP servers on a network can trick clients into using a malicious DNS service or create intentional address clashes</a:t>
            </a:r>
            <a:endParaRPr/>
          </a:p>
        </p:txBody>
      </p:sp>
      <p:sp>
        <p:nvSpPr>
          <p:cNvPr id="204" name="Google Shape;204;p3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05" name="Google Shape;205;p31"/>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Using DHCP to Let Local IPs</a:t>
            </a:r>
            <a:endParaRPr/>
          </a:p>
        </p:txBody>
      </p:sp>
      <p:pic>
        <p:nvPicPr>
          <p:cNvPr descr="Figure 1. IP address allocation/lease procedure using DHCP" id="206" name="Google Shape;206;p31"/>
          <p:cNvPicPr preferRelativeResize="0"/>
          <p:nvPr/>
        </p:nvPicPr>
        <p:blipFill>
          <a:blip r:embed="rId3">
            <a:alphaModFix/>
          </a:blip>
          <a:stretch>
            <a:fillRect/>
          </a:stretch>
        </p:blipFill>
        <p:spPr>
          <a:xfrm>
            <a:off x="4832400" y="1152475"/>
            <a:ext cx="3999900" cy="29564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0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0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1000"/>
                                        <p:tgtEl>
                                          <p:spTgt spid="20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All of the protocols we’ve seen so far rely on having the IP address of the computer we are communicating with, so how does typing </a:t>
            </a:r>
            <a:r>
              <a:rPr lang="en-GB">
                <a:solidFill>
                  <a:srgbClr val="EB3C68"/>
                </a:solidFill>
              </a:rPr>
              <a:t>google.co.uk</a:t>
            </a:r>
            <a:r>
              <a:rPr lang="en-GB"/>
              <a:t> in your address bar get you anywhere?</a:t>
            </a:r>
            <a:endParaRPr/>
          </a:p>
          <a:p>
            <a:pPr indent="-317500" lvl="0" marL="457200" rtl="0" algn="l">
              <a:spcBef>
                <a:spcPts val="0"/>
              </a:spcBef>
              <a:spcAft>
                <a:spcPts val="0"/>
              </a:spcAft>
              <a:buSzPts val="1400"/>
              <a:buChar char="●"/>
            </a:pPr>
            <a:r>
              <a:rPr lang="en-GB"/>
              <a:t>The DNS mapping is cached on both local devices and your DNS resolver, so only rarely will you need to go through the whole resolution process</a:t>
            </a:r>
            <a:endParaRPr/>
          </a:p>
          <a:p>
            <a:pPr indent="-317500" lvl="0" marL="457200" rtl="0" algn="l">
              <a:spcBef>
                <a:spcPts val="0"/>
              </a:spcBef>
              <a:spcAft>
                <a:spcPts val="0"/>
              </a:spcAft>
              <a:buSzPts val="1400"/>
              <a:buChar char="●"/>
            </a:pPr>
            <a:r>
              <a:rPr lang="en-GB"/>
              <a:t>Like with ARP, these caches can be poisoned (by impersonating a name server) and victims could be unknowingly redirected to a malicious IP</a:t>
            </a:r>
            <a:endParaRPr/>
          </a:p>
        </p:txBody>
      </p:sp>
      <p:sp>
        <p:nvSpPr>
          <p:cNvPr id="212" name="Google Shape;212;p3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13" name="Google Shape;213;p32"/>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Resolving Names with DNS</a:t>
            </a:r>
            <a:endParaRPr/>
          </a:p>
        </p:txBody>
      </p:sp>
      <p:pic>
        <p:nvPicPr>
          <p:cNvPr descr="how-route-53-routes-traffic" id="214" name="Google Shape;214;p32" title="how-route-53-routes-traffic"/>
          <p:cNvPicPr preferRelativeResize="0"/>
          <p:nvPr/>
        </p:nvPicPr>
        <p:blipFill>
          <a:blip r:embed="rId3">
            <a:alphaModFix/>
          </a:blip>
          <a:stretch>
            <a:fillRect/>
          </a:stretch>
        </p:blipFill>
        <p:spPr>
          <a:xfrm>
            <a:off x="4832400" y="1152475"/>
            <a:ext cx="3999900" cy="305834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1000"/>
                                        <p:tgtEl>
                                          <p:spTgt spid="2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animEffect filter="fade" transition="in">
                                      <p:cBhvr>
                                        <p:cTn dur="1000"/>
                                        <p:tgtEl>
                                          <p:spTgt spid="2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animEffect filter="fade" transition="in">
                                      <p:cBhvr>
                                        <p:cTn dur="1000"/>
                                        <p:tgtEl>
                                          <p:spTgt spid="21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accent3"/>
                </a:solidFill>
              </a:rPr>
              <a:t>ss</a:t>
            </a:r>
            <a:r>
              <a:rPr b="1" lang="en-GB"/>
              <a:t> </a:t>
            </a:r>
            <a:r>
              <a:rPr b="1" lang="en-GB">
                <a:solidFill>
                  <a:srgbClr val="09CECE"/>
                </a:solidFill>
              </a:rPr>
              <a:t>-tup</a:t>
            </a:r>
            <a:r>
              <a:rPr b="1" lang="en-GB"/>
              <a:t> – </a:t>
            </a:r>
            <a:r>
              <a:rPr lang="en-GB"/>
              <a:t>List all </a:t>
            </a:r>
            <a:r>
              <a:rPr lang="en-GB">
                <a:solidFill>
                  <a:srgbClr val="09CECE"/>
                </a:solidFill>
              </a:rPr>
              <a:t>TCP</a:t>
            </a:r>
            <a:r>
              <a:rPr lang="en-GB"/>
              <a:t> and </a:t>
            </a:r>
            <a:r>
              <a:rPr lang="en-GB">
                <a:solidFill>
                  <a:srgbClr val="09CECE"/>
                </a:solidFill>
              </a:rPr>
              <a:t>UDP</a:t>
            </a:r>
            <a:r>
              <a:rPr lang="en-GB"/>
              <a:t> connections, as well as their </a:t>
            </a:r>
            <a:r>
              <a:rPr lang="en-GB">
                <a:solidFill>
                  <a:srgbClr val="09CECE"/>
                </a:solidFill>
              </a:rPr>
              <a:t>process</a:t>
            </a:r>
            <a:endParaRPr>
              <a:solidFill>
                <a:srgbClr val="09CECE"/>
              </a:solidFill>
            </a:endParaRPr>
          </a:p>
          <a:p>
            <a:pPr indent="0" lvl="0" marL="0" rtl="0" algn="l">
              <a:spcBef>
                <a:spcPts val="1600"/>
              </a:spcBef>
              <a:spcAft>
                <a:spcPts val="0"/>
              </a:spcAft>
              <a:buNone/>
            </a:pPr>
            <a:r>
              <a:rPr b="1" lang="en-GB">
                <a:solidFill>
                  <a:schemeClr val="accent3"/>
                </a:solidFill>
              </a:rPr>
              <a:t>ss</a:t>
            </a:r>
            <a:r>
              <a:rPr b="1" lang="en-GB"/>
              <a:t> </a:t>
            </a:r>
            <a:r>
              <a:rPr b="1" lang="en-GB">
                <a:solidFill>
                  <a:srgbClr val="09CECE"/>
                </a:solidFill>
              </a:rPr>
              <a:t>-tupl</a:t>
            </a:r>
            <a:r>
              <a:rPr b="1" lang="en-GB"/>
              <a:t> –</a:t>
            </a:r>
            <a:r>
              <a:rPr lang="en-GB"/>
              <a:t> List all </a:t>
            </a:r>
            <a:r>
              <a:rPr lang="en-GB">
                <a:solidFill>
                  <a:srgbClr val="09CECE"/>
                </a:solidFill>
              </a:rPr>
              <a:t>TCP</a:t>
            </a:r>
            <a:r>
              <a:rPr lang="en-GB"/>
              <a:t> and </a:t>
            </a:r>
            <a:r>
              <a:rPr lang="en-GB">
                <a:solidFill>
                  <a:srgbClr val="09CECE"/>
                </a:solidFill>
              </a:rPr>
              <a:t>UDP</a:t>
            </a:r>
            <a:r>
              <a:rPr lang="en-GB"/>
              <a:t> connections and </a:t>
            </a:r>
            <a:r>
              <a:rPr lang="en-GB">
                <a:solidFill>
                  <a:srgbClr val="09CECE"/>
                </a:solidFill>
              </a:rPr>
              <a:t>processes </a:t>
            </a:r>
            <a:r>
              <a:rPr lang="en-GB"/>
              <a:t>listening for new connections</a:t>
            </a:r>
            <a:endParaRPr/>
          </a:p>
          <a:p>
            <a:pPr indent="0" lvl="0" marL="0" rtl="0" algn="l">
              <a:spcBef>
                <a:spcPts val="1600"/>
              </a:spcBef>
              <a:spcAft>
                <a:spcPts val="0"/>
              </a:spcAft>
              <a:buNone/>
            </a:pPr>
            <a:r>
              <a:rPr b="1" lang="en-GB">
                <a:solidFill>
                  <a:schemeClr val="accent3"/>
                </a:solidFill>
              </a:rPr>
              <a:t>ss</a:t>
            </a:r>
            <a:r>
              <a:rPr b="1" lang="en-GB"/>
              <a:t> </a:t>
            </a:r>
            <a:r>
              <a:rPr b="1" lang="en-GB">
                <a:solidFill>
                  <a:srgbClr val="09CECE"/>
                </a:solidFill>
              </a:rPr>
              <a:t>-s</a:t>
            </a:r>
            <a:r>
              <a:rPr b="1" lang="en-GB"/>
              <a:t> – </a:t>
            </a:r>
            <a:r>
              <a:rPr lang="en-GB"/>
              <a:t>Get a </a:t>
            </a:r>
            <a:r>
              <a:rPr lang="en-GB">
                <a:solidFill>
                  <a:srgbClr val="09CECE"/>
                </a:solidFill>
              </a:rPr>
              <a:t>summary </a:t>
            </a:r>
            <a:r>
              <a:rPr lang="en-GB"/>
              <a:t>of the system’s current connections</a:t>
            </a:r>
            <a:endParaRPr/>
          </a:p>
          <a:p>
            <a:pPr indent="0" lvl="0" marL="0" rtl="0" algn="l">
              <a:spcBef>
                <a:spcPts val="1600"/>
              </a:spcBef>
              <a:spcAft>
                <a:spcPts val="0"/>
              </a:spcAft>
              <a:buNone/>
            </a:pPr>
            <a:r>
              <a:rPr b="1" lang="en-GB">
                <a:solidFill>
                  <a:schemeClr val="accent3"/>
                </a:solidFill>
              </a:rPr>
              <a:t>dig </a:t>
            </a:r>
            <a:r>
              <a:rPr b="1" lang="en-GB">
                <a:solidFill>
                  <a:srgbClr val="EB3C68"/>
                </a:solidFill>
              </a:rPr>
              <a:t>shefesh.com</a:t>
            </a:r>
            <a:r>
              <a:rPr b="1" lang="en-GB">
                <a:solidFill>
                  <a:schemeClr val="accent3"/>
                </a:solidFill>
              </a:rPr>
              <a:t> </a:t>
            </a:r>
            <a:r>
              <a:rPr b="1" lang="en-GB"/>
              <a:t>–</a:t>
            </a:r>
            <a:r>
              <a:rPr lang="en-GB"/>
              <a:t> Perform a DNS lookup of </a:t>
            </a:r>
            <a:r>
              <a:rPr lang="en-GB">
                <a:solidFill>
                  <a:srgbClr val="EB3C68"/>
                </a:solidFill>
              </a:rPr>
              <a:t>shefesh.com</a:t>
            </a:r>
            <a:r>
              <a:rPr lang="en-GB"/>
              <a:t>, returning its IP address</a:t>
            </a:r>
            <a:endParaRPr/>
          </a:p>
          <a:p>
            <a:pPr indent="0" lvl="0" marL="0" rtl="0" algn="l">
              <a:spcBef>
                <a:spcPts val="1600"/>
              </a:spcBef>
              <a:spcAft>
                <a:spcPts val="1600"/>
              </a:spcAft>
              <a:buNone/>
            </a:pPr>
            <a:r>
              <a:rPr b="1" lang="en-GB">
                <a:solidFill>
                  <a:schemeClr val="accent3"/>
                </a:solidFill>
              </a:rPr>
              <a:t>dig </a:t>
            </a:r>
            <a:r>
              <a:rPr b="1" lang="en-GB">
                <a:solidFill>
                  <a:srgbClr val="09CECE"/>
                </a:solidFill>
              </a:rPr>
              <a:t>-x</a:t>
            </a:r>
            <a:r>
              <a:rPr b="1" lang="en-GB">
                <a:solidFill>
                  <a:schemeClr val="accent3"/>
                </a:solidFill>
              </a:rPr>
              <a:t> </a:t>
            </a:r>
            <a:r>
              <a:rPr b="1" lang="en-GB">
                <a:solidFill>
                  <a:srgbClr val="EB3C68"/>
                </a:solidFill>
              </a:rPr>
              <a:t>8.8.8.8 </a:t>
            </a:r>
            <a:r>
              <a:rPr b="1" lang="en-GB"/>
              <a:t>–</a:t>
            </a:r>
            <a:r>
              <a:rPr lang="en-GB"/>
              <a:t> </a:t>
            </a:r>
            <a:r>
              <a:rPr lang="en-GB"/>
              <a:t>Perform a </a:t>
            </a:r>
            <a:r>
              <a:rPr lang="en-GB">
                <a:solidFill>
                  <a:srgbClr val="09CECE"/>
                </a:solidFill>
              </a:rPr>
              <a:t>reverse</a:t>
            </a:r>
            <a:r>
              <a:rPr lang="en-GB"/>
              <a:t> DNS lookup of </a:t>
            </a:r>
            <a:r>
              <a:rPr lang="en-GB">
                <a:solidFill>
                  <a:srgbClr val="EB3C68"/>
                </a:solidFill>
              </a:rPr>
              <a:t>8.8.8.8</a:t>
            </a:r>
            <a:r>
              <a:rPr lang="en-GB"/>
              <a:t>, returning its domain names</a:t>
            </a:r>
            <a:endParaRPr/>
          </a:p>
        </p:txBody>
      </p:sp>
      <p:sp>
        <p:nvSpPr>
          <p:cNvPr id="220" name="Google Shape;220;p3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Having Another Nosy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animEffect filter="fade" transition="in">
                                      <p:cBhvr>
                                        <p:cTn dur="1000"/>
                                        <p:tgtEl>
                                          <p:spTgt spid="2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animEffect filter="fade" transition="in">
                                      <p:cBhvr>
                                        <p:cTn dur="1000"/>
                                        <p:tgtEl>
                                          <p:spTgt spid="2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animEffect filter="fade" transition="in">
                                      <p:cBhvr>
                                        <p:cTn dur="1000"/>
                                        <p:tgtEl>
                                          <p:spTgt spid="2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animEffect filter="fade" transition="in">
                                      <p:cBhvr>
                                        <p:cTn dur="1000"/>
                                        <p:tgtEl>
                                          <p:spTgt spid="2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animEffect filter="fade" transition="in">
                                      <p:cBhvr>
                                        <p:cTn dur="1000"/>
                                        <p:tgtEl>
                                          <p:spTgt spid="21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idx="1" type="body"/>
          </p:nvPr>
        </p:nvSpPr>
        <p:spPr>
          <a:xfrm>
            <a:off x="311700" y="1076275"/>
            <a:ext cx="8520600" cy="3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t>What is “packet sniffing”?</a:t>
            </a:r>
            <a:endParaRPr sz="1300"/>
          </a:p>
          <a:p>
            <a:pPr indent="-311150" lvl="0" marL="457200" rtl="0" algn="l">
              <a:spcBef>
                <a:spcPts val="1600"/>
              </a:spcBef>
              <a:spcAft>
                <a:spcPts val="0"/>
              </a:spcAft>
              <a:buSzPts val="1300"/>
              <a:buChar char="●"/>
            </a:pPr>
            <a:r>
              <a:rPr lang="en-GB" sz="1300"/>
              <a:t>Packet sniffing is the interception and analysis of network traffic</a:t>
            </a:r>
            <a:endParaRPr sz="1300"/>
          </a:p>
          <a:p>
            <a:pPr indent="-311150" lvl="0" marL="457200" rtl="0" algn="l">
              <a:spcBef>
                <a:spcPts val="0"/>
              </a:spcBef>
              <a:spcAft>
                <a:spcPts val="0"/>
              </a:spcAft>
              <a:buSzPts val="1300"/>
              <a:buChar char="●"/>
            </a:pPr>
            <a:r>
              <a:rPr lang="en-GB" sz="1300"/>
              <a:t>Because of the broadcast nature of the link-level protocols (Ethernet and 802.11), it’s possible to see not just your own traffic, but </a:t>
            </a:r>
            <a:r>
              <a:rPr b="1" lang="en-GB" sz="1300"/>
              <a:t>all</a:t>
            </a:r>
            <a:r>
              <a:rPr lang="en-GB" sz="1300"/>
              <a:t> traffic on the local network</a:t>
            </a:r>
            <a:endParaRPr sz="1300"/>
          </a:p>
          <a:p>
            <a:pPr indent="0" lvl="0" marL="0" rtl="0" algn="l">
              <a:spcBef>
                <a:spcPts val="1600"/>
              </a:spcBef>
              <a:spcAft>
                <a:spcPts val="0"/>
              </a:spcAft>
              <a:buNone/>
            </a:pPr>
            <a:r>
              <a:rPr lang="en-GB" sz="1300"/>
              <a:t>What is Wireshark?</a:t>
            </a:r>
            <a:endParaRPr sz="1300"/>
          </a:p>
          <a:p>
            <a:pPr indent="-311150" lvl="0" marL="457200" rtl="0" algn="l">
              <a:spcBef>
                <a:spcPts val="1600"/>
              </a:spcBef>
              <a:spcAft>
                <a:spcPts val="0"/>
              </a:spcAft>
              <a:buSzPts val="1300"/>
              <a:buChar char="●"/>
            </a:pPr>
            <a:r>
              <a:rPr lang="en-GB" sz="1300"/>
              <a:t>Wireshark is a popular, cross-platform application for packet sniffing</a:t>
            </a:r>
            <a:endParaRPr sz="1300"/>
          </a:p>
          <a:p>
            <a:pPr indent="0" lvl="0" marL="0" rtl="0" algn="l">
              <a:spcBef>
                <a:spcPts val="1600"/>
              </a:spcBef>
              <a:spcAft>
                <a:spcPts val="0"/>
              </a:spcAft>
              <a:buNone/>
            </a:pPr>
            <a:r>
              <a:rPr lang="en-GB" sz="1300"/>
              <a:t>What can it do?</a:t>
            </a:r>
            <a:endParaRPr sz="1300"/>
          </a:p>
          <a:p>
            <a:pPr indent="-311150" lvl="0" marL="457200" rtl="0" algn="l">
              <a:spcBef>
                <a:spcPts val="1600"/>
              </a:spcBef>
              <a:spcAft>
                <a:spcPts val="0"/>
              </a:spcAft>
              <a:buSzPts val="1300"/>
              <a:buChar char="●"/>
            </a:pPr>
            <a:r>
              <a:rPr lang="en-GB" sz="1300"/>
              <a:t>Wireshark can provide information about every bit of data traversing the network, letting you inspect Ethernet frames, IP packets, TCP segments, and more</a:t>
            </a:r>
            <a:endParaRPr sz="1300"/>
          </a:p>
          <a:p>
            <a:pPr indent="-311150" lvl="0" marL="457200" rtl="0" algn="l">
              <a:spcBef>
                <a:spcPts val="0"/>
              </a:spcBef>
              <a:spcAft>
                <a:spcPts val="0"/>
              </a:spcAft>
              <a:buSzPts val="1300"/>
              <a:buChar char="●"/>
            </a:pPr>
            <a:r>
              <a:rPr lang="en-GB" sz="1300"/>
              <a:t>For connection-based protocols, </a:t>
            </a:r>
            <a:r>
              <a:rPr lang="en-GB" sz="1300"/>
              <a:t>conversations</a:t>
            </a:r>
            <a:r>
              <a:rPr lang="en-GB" sz="1300"/>
              <a:t> can be reassembled and the transmitted files extracted</a:t>
            </a:r>
            <a:endParaRPr sz="1300"/>
          </a:p>
          <a:p>
            <a:pPr indent="0" lvl="0" marL="0" rtl="0" algn="l">
              <a:spcBef>
                <a:spcPts val="1600"/>
              </a:spcBef>
              <a:spcAft>
                <a:spcPts val="1600"/>
              </a:spcAft>
              <a:buNone/>
            </a:pPr>
            <a:r>
              <a:t/>
            </a:r>
            <a:endParaRPr sz="1300"/>
          </a:p>
        </p:txBody>
      </p:sp>
      <p:sp>
        <p:nvSpPr>
          <p:cNvPr id="226" name="Google Shape;226;p3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Sniffing Some Packets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animEffect filter="fade" transition="in">
                                      <p:cBhvr>
                                        <p:cTn dur="1000"/>
                                        <p:tgtEl>
                                          <p:spTgt spid="2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animEffect filter="fade" transition="in">
                                      <p:cBhvr>
                                        <p:cTn dur="1000"/>
                                        <p:tgtEl>
                                          <p:spTgt spid="2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animEffect filter="fade" transition="in">
                                      <p:cBhvr>
                                        <p:cTn dur="1000"/>
                                        <p:tgtEl>
                                          <p:spTgt spid="2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animEffect filter="fade" transition="in">
                                      <p:cBhvr>
                                        <p:cTn dur="1000"/>
                                        <p:tgtEl>
                                          <p:spTgt spid="2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animEffect filter="fade" transition="in">
                                      <p:cBhvr>
                                        <p:cTn dur="1000"/>
                                        <p:tgtEl>
                                          <p:spTgt spid="2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animEffect filter="fade" transition="in">
                                      <p:cBhvr>
                                        <p:cTn dur="1000"/>
                                        <p:tgtEl>
                                          <p:spTgt spid="2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6" st="6"/>
                                            </p:txEl>
                                          </p:spTgt>
                                        </p:tgtEl>
                                        <p:attrNameLst>
                                          <p:attrName>style.visibility</p:attrName>
                                        </p:attrNameLst>
                                      </p:cBhvr>
                                      <p:to>
                                        <p:strVal val="visible"/>
                                      </p:to>
                                    </p:set>
                                    <p:animEffect filter="fade" transition="in">
                                      <p:cBhvr>
                                        <p:cTn dur="1000"/>
                                        <p:tgtEl>
                                          <p:spTgt spid="22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7" st="7"/>
                                            </p:txEl>
                                          </p:spTgt>
                                        </p:tgtEl>
                                        <p:attrNameLst>
                                          <p:attrName>style.visibility</p:attrName>
                                        </p:attrNameLst>
                                      </p:cBhvr>
                                      <p:to>
                                        <p:strVal val="visible"/>
                                      </p:to>
                                    </p:set>
                                    <p:animEffect filter="fade" transition="in">
                                      <p:cBhvr>
                                        <p:cTn dur="1000"/>
                                        <p:tgtEl>
                                          <p:spTgt spid="22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8" st="8"/>
                                            </p:txEl>
                                          </p:spTgt>
                                        </p:tgtEl>
                                        <p:attrNameLst>
                                          <p:attrName>style.visibility</p:attrName>
                                        </p:attrNameLst>
                                      </p:cBhvr>
                                      <p:to>
                                        <p:strVal val="visible"/>
                                      </p:to>
                                    </p:set>
                                    <p:animEffect filter="fade" transition="in">
                                      <p:cBhvr>
                                        <p:cTn dur="1000"/>
                                        <p:tgtEl>
                                          <p:spTgt spid="22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sz="1300"/>
              <a:t>HTTP is a stateless protocol that allows for the communication between a client and server via a request-response model</a:t>
            </a:r>
            <a:endParaRPr sz="1300"/>
          </a:p>
          <a:p>
            <a:pPr indent="-311150" lvl="0" marL="457200" rtl="0" algn="l">
              <a:spcBef>
                <a:spcPts val="0"/>
              </a:spcBef>
              <a:spcAft>
                <a:spcPts val="0"/>
              </a:spcAft>
              <a:buSzPts val="1300"/>
              <a:buChar char="●"/>
            </a:pPr>
            <a:r>
              <a:rPr lang="en-GB" sz="1300"/>
              <a:t>The request method is most commonly </a:t>
            </a:r>
            <a:r>
              <a:rPr lang="en-GB" sz="1300">
                <a:solidFill>
                  <a:srgbClr val="EB3C68"/>
                </a:solidFill>
              </a:rPr>
              <a:t>GET</a:t>
            </a:r>
            <a:r>
              <a:rPr lang="en-GB" sz="1300"/>
              <a:t> or </a:t>
            </a:r>
            <a:r>
              <a:rPr lang="en-GB" sz="1300">
                <a:solidFill>
                  <a:srgbClr val="EB3C68"/>
                </a:solidFill>
              </a:rPr>
              <a:t>POST</a:t>
            </a:r>
            <a:r>
              <a:rPr lang="en-GB" sz="1300"/>
              <a:t>, but many others like </a:t>
            </a:r>
            <a:r>
              <a:rPr lang="en-GB" sz="1300">
                <a:solidFill>
                  <a:srgbClr val="EB3C68"/>
                </a:solidFill>
              </a:rPr>
              <a:t>HEAD</a:t>
            </a:r>
            <a:r>
              <a:rPr lang="en-GB" sz="1300"/>
              <a:t> and </a:t>
            </a:r>
            <a:r>
              <a:rPr lang="en-GB" sz="1300">
                <a:solidFill>
                  <a:srgbClr val="EB3C68"/>
                </a:solidFill>
              </a:rPr>
              <a:t>PUT</a:t>
            </a:r>
            <a:r>
              <a:rPr lang="en-GB" sz="1300"/>
              <a:t>, also exist</a:t>
            </a:r>
            <a:endParaRPr sz="1300"/>
          </a:p>
          <a:p>
            <a:pPr indent="-311150" lvl="0" marL="457200" rtl="0" algn="l">
              <a:spcBef>
                <a:spcPts val="0"/>
              </a:spcBef>
              <a:spcAft>
                <a:spcPts val="0"/>
              </a:spcAft>
              <a:buSzPts val="1300"/>
              <a:buChar char="●"/>
            </a:pPr>
            <a:r>
              <a:rPr lang="en-GB" sz="1300"/>
              <a:t>There are many response status codes,  but here are a few of the more common ones:</a:t>
            </a:r>
            <a:endParaRPr sz="1300"/>
          </a:p>
          <a:p>
            <a:pPr indent="-311150" lvl="1" marL="914400" rtl="0" algn="l">
              <a:spcBef>
                <a:spcPts val="0"/>
              </a:spcBef>
              <a:spcAft>
                <a:spcPts val="0"/>
              </a:spcAft>
              <a:buSzPts val="1300"/>
              <a:buChar char="○"/>
            </a:pPr>
            <a:r>
              <a:rPr b="1" lang="en-GB" sz="1300">
                <a:solidFill>
                  <a:srgbClr val="09CECE"/>
                </a:solidFill>
              </a:rPr>
              <a:t>200</a:t>
            </a:r>
            <a:r>
              <a:rPr lang="en-GB" sz="1300"/>
              <a:t> – OK (request successful)</a:t>
            </a:r>
            <a:endParaRPr sz="1300"/>
          </a:p>
          <a:p>
            <a:pPr indent="-311150" lvl="1" marL="914400" rtl="0" algn="l">
              <a:spcBef>
                <a:spcPts val="0"/>
              </a:spcBef>
              <a:spcAft>
                <a:spcPts val="0"/>
              </a:spcAft>
              <a:buSzPts val="1300"/>
              <a:buChar char="○"/>
            </a:pPr>
            <a:r>
              <a:rPr b="1" lang="en-GB" sz="1300">
                <a:solidFill>
                  <a:srgbClr val="09CECE"/>
                </a:solidFill>
              </a:rPr>
              <a:t>301</a:t>
            </a:r>
            <a:r>
              <a:rPr lang="en-GB" sz="1300"/>
              <a:t> – Moved Permanently</a:t>
            </a:r>
            <a:endParaRPr sz="1300"/>
          </a:p>
          <a:p>
            <a:pPr indent="-311150" lvl="1" marL="914400" rtl="0" algn="l">
              <a:spcBef>
                <a:spcPts val="0"/>
              </a:spcBef>
              <a:spcAft>
                <a:spcPts val="0"/>
              </a:spcAft>
              <a:buSzPts val="1300"/>
              <a:buChar char="○"/>
            </a:pPr>
            <a:r>
              <a:rPr b="1" lang="en-GB" sz="1300">
                <a:solidFill>
                  <a:srgbClr val="09CECE"/>
                </a:solidFill>
              </a:rPr>
              <a:t>404</a:t>
            </a:r>
            <a:r>
              <a:rPr lang="en-GB" sz="1300"/>
              <a:t> – Not Found (path didn’t exist)</a:t>
            </a:r>
            <a:endParaRPr sz="1300"/>
          </a:p>
          <a:p>
            <a:pPr indent="-311150" lvl="1" marL="914400" rtl="0" algn="l">
              <a:spcBef>
                <a:spcPts val="0"/>
              </a:spcBef>
              <a:spcAft>
                <a:spcPts val="0"/>
              </a:spcAft>
              <a:buSzPts val="1300"/>
              <a:buChar char="○"/>
            </a:pPr>
            <a:r>
              <a:rPr b="1" lang="en-GB" sz="1300">
                <a:solidFill>
                  <a:srgbClr val="09CECE"/>
                </a:solidFill>
              </a:rPr>
              <a:t>500</a:t>
            </a:r>
            <a:r>
              <a:rPr lang="en-GB" sz="1300"/>
              <a:t> – Internal Server Error</a:t>
            </a:r>
            <a:endParaRPr sz="1300"/>
          </a:p>
          <a:p>
            <a:pPr indent="-311150" lvl="0" marL="457200" rtl="0" algn="l">
              <a:spcBef>
                <a:spcPts val="0"/>
              </a:spcBef>
              <a:spcAft>
                <a:spcPts val="0"/>
              </a:spcAft>
              <a:buSzPts val="1300"/>
              <a:buChar char="●"/>
            </a:pPr>
            <a:r>
              <a:rPr lang="en-GB" sz="1300"/>
              <a:t>After the HTTP headers, there is an optional body in which the content is actually stored</a:t>
            </a:r>
            <a:endParaRPr sz="1300"/>
          </a:p>
        </p:txBody>
      </p:sp>
      <p:sp>
        <p:nvSpPr>
          <p:cNvPr id="232" name="Google Shape;232;p3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33" name="Google Shape;233;p3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Understanding HTTP</a:t>
            </a:r>
            <a:endParaRPr/>
          </a:p>
        </p:txBody>
      </p:sp>
      <p:pic>
        <p:nvPicPr>
          <p:cNvPr descr="A basic HTTP request" id="234" name="Google Shape;234;p35"/>
          <p:cNvPicPr preferRelativeResize="0"/>
          <p:nvPr/>
        </p:nvPicPr>
        <p:blipFill>
          <a:blip r:embed="rId3">
            <a:alphaModFix/>
          </a:blip>
          <a:stretch>
            <a:fillRect/>
          </a:stretch>
        </p:blipFill>
        <p:spPr>
          <a:xfrm>
            <a:off x="5501275" y="1152475"/>
            <a:ext cx="3331026" cy="1615050"/>
          </a:xfrm>
          <a:prstGeom prst="rect">
            <a:avLst/>
          </a:prstGeom>
          <a:noFill/>
          <a:ln>
            <a:noFill/>
          </a:ln>
        </p:spPr>
      </p:pic>
      <p:pic>
        <p:nvPicPr>
          <p:cNvPr id="235" name="Google Shape;235;p35"/>
          <p:cNvPicPr preferRelativeResize="0"/>
          <p:nvPr/>
        </p:nvPicPr>
        <p:blipFill>
          <a:blip r:embed="rId4">
            <a:alphaModFix/>
          </a:blip>
          <a:stretch>
            <a:fillRect/>
          </a:stretch>
        </p:blipFill>
        <p:spPr>
          <a:xfrm>
            <a:off x="4832400" y="2685575"/>
            <a:ext cx="2970799" cy="19361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Effect filter="fade" transition="in">
                                      <p:cBhvr>
                                        <p:cTn dur="1000"/>
                                        <p:tgtEl>
                                          <p:spTgt spid="2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animEffect filter="fade" transition="in">
                                      <p:cBhvr>
                                        <p:cTn dur="1000"/>
                                        <p:tgtEl>
                                          <p:spTgt spid="2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animEffect filter="fade" transition="in">
                                      <p:cBhvr>
                                        <p:cTn dur="1000"/>
                                        <p:tgtEl>
                                          <p:spTgt spid="2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animEffect filter="fade" transition="in">
                                      <p:cBhvr>
                                        <p:cTn dur="1000"/>
                                        <p:tgtEl>
                                          <p:spTgt spid="2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4" st="4"/>
                                            </p:txEl>
                                          </p:spTgt>
                                        </p:tgtEl>
                                        <p:attrNameLst>
                                          <p:attrName>style.visibility</p:attrName>
                                        </p:attrNameLst>
                                      </p:cBhvr>
                                      <p:to>
                                        <p:strVal val="visible"/>
                                      </p:to>
                                    </p:set>
                                    <p:animEffect filter="fade" transition="in">
                                      <p:cBhvr>
                                        <p:cTn dur="1000"/>
                                        <p:tgtEl>
                                          <p:spTgt spid="2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5" st="5"/>
                                            </p:txEl>
                                          </p:spTgt>
                                        </p:tgtEl>
                                        <p:attrNameLst>
                                          <p:attrName>style.visibility</p:attrName>
                                        </p:attrNameLst>
                                      </p:cBhvr>
                                      <p:to>
                                        <p:strVal val="visible"/>
                                      </p:to>
                                    </p:set>
                                    <p:animEffect filter="fade" transition="in">
                                      <p:cBhvr>
                                        <p:cTn dur="1000"/>
                                        <p:tgtEl>
                                          <p:spTgt spid="23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6" st="6"/>
                                            </p:txEl>
                                          </p:spTgt>
                                        </p:tgtEl>
                                        <p:attrNameLst>
                                          <p:attrName>style.visibility</p:attrName>
                                        </p:attrNameLst>
                                      </p:cBhvr>
                                      <p:to>
                                        <p:strVal val="visible"/>
                                      </p:to>
                                    </p:set>
                                    <p:animEffect filter="fade" transition="in">
                                      <p:cBhvr>
                                        <p:cTn dur="1000"/>
                                        <p:tgtEl>
                                          <p:spTgt spid="23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7" st="7"/>
                                            </p:txEl>
                                          </p:spTgt>
                                        </p:tgtEl>
                                        <p:attrNameLst>
                                          <p:attrName>style.visibility</p:attrName>
                                        </p:attrNameLst>
                                      </p:cBhvr>
                                      <p:to>
                                        <p:strVal val="visible"/>
                                      </p:to>
                                    </p:set>
                                    <p:animEffect filter="fade" transition="in">
                                      <p:cBhvr>
                                        <p:cTn dur="1000"/>
                                        <p:tgtEl>
                                          <p:spTgt spid="23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General Headers:</a:t>
            </a:r>
            <a:endParaRPr sz="1200"/>
          </a:p>
          <a:p>
            <a:pPr indent="-304800" lvl="0" marL="457200" rtl="0" algn="l">
              <a:spcBef>
                <a:spcPts val="1600"/>
              </a:spcBef>
              <a:spcAft>
                <a:spcPts val="0"/>
              </a:spcAft>
              <a:buSzPts val="1200"/>
              <a:buChar char="●"/>
            </a:pPr>
            <a:r>
              <a:rPr b="1" lang="en-GB" sz="1200">
                <a:solidFill>
                  <a:srgbClr val="EB3C68"/>
                </a:solidFill>
              </a:rPr>
              <a:t>Date </a:t>
            </a:r>
            <a:r>
              <a:rPr lang="en-GB" sz="1200"/>
              <a:t>– The date and time at which the message originated</a:t>
            </a:r>
            <a:endParaRPr sz="1200"/>
          </a:p>
          <a:p>
            <a:pPr indent="-304800" lvl="0" marL="457200" rtl="0" algn="l">
              <a:spcBef>
                <a:spcPts val="0"/>
              </a:spcBef>
              <a:spcAft>
                <a:spcPts val="0"/>
              </a:spcAft>
              <a:buSzPts val="1200"/>
              <a:buChar char="●"/>
            </a:pPr>
            <a:r>
              <a:rPr b="1" lang="en-GB" sz="1200">
                <a:solidFill>
                  <a:srgbClr val="EB3C68"/>
                </a:solidFill>
              </a:rPr>
              <a:t>Connection</a:t>
            </a:r>
            <a:r>
              <a:rPr b="1" lang="en-GB" sz="1200">
                <a:solidFill>
                  <a:srgbClr val="EB3C68"/>
                </a:solidFill>
              </a:rPr>
              <a:t> </a:t>
            </a:r>
            <a:r>
              <a:rPr lang="en-GB" sz="1200"/>
              <a:t>– Often set to </a:t>
            </a:r>
            <a:r>
              <a:rPr lang="en-GB" sz="1200">
                <a:solidFill>
                  <a:srgbClr val="09CECE"/>
                </a:solidFill>
              </a:rPr>
              <a:t>Keep-Alive</a:t>
            </a:r>
            <a:r>
              <a:rPr lang="en-GB" sz="1200"/>
              <a:t> when the connection is to be reused</a:t>
            </a:r>
            <a:endParaRPr sz="1200"/>
          </a:p>
          <a:p>
            <a:pPr indent="-304800" lvl="0" marL="457200" rtl="0" algn="l">
              <a:spcBef>
                <a:spcPts val="0"/>
              </a:spcBef>
              <a:spcAft>
                <a:spcPts val="0"/>
              </a:spcAft>
              <a:buSzPts val="1200"/>
              <a:buChar char="●"/>
            </a:pPr>
            <a:r>
              <a:rPr b="1" lang="en-GB" sz="1200">
                <a:solidFill>
                  <a:srgbClr val="EB3C68"/>
                </a:solidFill>
              </a:rPr>
              <a:t>Content-Length </a:t>
            </a:r>
            <a:r>
              <a:rPr lang="en-GB" sz="1200"/>
              <a:t>– Size of the body in bytes</a:t>
            </a:r>
            <a:endParaRPr sz="1200"/>
          </a:p>
          <a:p>
            <a:pPr indent="-304800" lvl="0" marL="457200" rtl="0" algn="l">
              <a:spcBef>
                <a:spcPts val="0"/>
              </a:spcBef>
              <a:spcAft>
                <a:spcPts val="0"/>
              </a:spcAft>
              <a:buSzPts val="1200"/>
              <a:buChar char="●"/>
            </a:pPr>
            <a:r>
              <a:rPr b="1" lang="en-GB" sz="1200">
                <a:solidFill>
                  <a:srgbClr val="EB3C68"/>
                </a:solidFill>
              </a:rPr>
              <a:t>Content-Type </a:t>
            </a:r>
            <a:r>
              <a:rPr lang="en-GB" sz="1200"/>
              <a:t>– Specifies how the body should be interpreted</a:t>
            </a:r>
            <a:endParaRPr sz="1200"/>
          </a:p>
          <a:p>
            <a:pPr indent="0" lvl="0" marL="0" rtl="0" algn="l">
              <a:spcBef>
                <a:spcPts val="1600"/>
              </a:spcBef>
              <a:spcAft>
                <a:spcPts val="0"/>
              </a:spcAft>
              <a:buNone/>
            </a:pPr>
            <a:r>
              <a:rPr lang="en-GB" sz="1200"/>
              <a:t>Request Headers:</a:t>
            </a:r>
            <a:endParaRPr sz="1200"/>
          </a:p>
          <a:p>
            <a:pPr indent="-304800" lvl="0" marL="457200" rtl="0" algn="l">
              <a:spcBef>
                <a:spcPts val="1600"/>
              </a:spcBef>
              <a:spcAft>
                <a:spcPts val="0"/>
              </a:spcAft>
              <a:buSzPts val="1200"/>
              <a:buChar char="●"/>
            </a:pPr>
            <a:r>
              <a:rPr b="1" lang="en-GB" sz="1200">
                <a:solidFill>
                  <a:srgbClr val="EB3C68"/>
                </a:solidFill>
              </a:rPr>
              <a:t>User-Agent</a:t>
            </a:r>
            <a:r>
              <a:rPr b="1" lang="en-GB" sz="1200">
                <a:solidFill>
                  <a:srgbClr val="EB3C68"/>
                </a:solidFill>
              </a:rPr>
              <a:t> </a:t>
            </a:r>
            <a:r>
              <a:rPr lang="en-GB" sz="1200"/>
              <a:t>– Describes the client making the request</a:t>
            </a:r>
            <a:endParaRPr sz="1200"/>
          </a:p>
          <a:p>
            <a:pPr indent="-304800" lvl="0" marL="457200" rtl="0" algn="l">
              <a:spcBef>
                <a:spcPts val="0"/>
              </a:spcBef>
              <a:spcAft>
                <a:spcPts val="0"/>
              </a:spcAft>
              <a:buSzPts val="1200"/>
              <a:buChar char="●"/>
            </a:pPr>
            <a:r>
              <a:rPr b="1" lang="en-GB" sz="1200">
                <a:solidFill>
                  <a:srgbClr val="EB3C68"/>
                </a:solidFill>
              </a:rPr>
              <a:t>Accept </a:t>
            </a:r>
            <a:r>
              <a:rPr lang="en-GB" sz="1200"/>
              <a:t>– Specify the content types that will be accepted as a response</a:t>
            </a:r>
            <a:endParaRPr sz="1200"/>
          </a:p>
          <a:p>
            <a:pPr indent="-304800" lvl="0" marL="457200" rtl="0" algn="l">
              <a:spcBef>
                <a:spcPts val="0"/>
              </a:spcBef>
              <a:spcAft>
                <a:spcPts val="0"/>
              </a:spcAft>
              <a:buSzPts val="1200"/>
              <a:buChar char="●"/>
            </a:pPr>
            <a:r>
              <a:rPr b="1" lang="en-GB" sz="1200">
                <a:solidFill>
                  <a:srgbClr val="EB3C68"/>
                </a:solidFill>
              </a:rPr>
              <a:t>Cookie </a:t>
            </a:r>
            <a:r>
              <a:rPr lang="en-GB" sz="1200"/>
              <a:t>– Used to communicate session information back to the server</a:t>
            </a:r>
            <a:endParaRPr sz="1200"/>
          </a:p>
          <a:p>
            <a:pPr indent="0" lvl="0" marL="0" rtl="0" algn="l">
              <a:spcBef>
                <a:spcPts val="1600"/>
              </a:spcBef>
              <a:spcAft>
                <a:spcPts val="0"/>
              </a:spcAft>
              <a:buNone/>
            </a:pPr>
            <a:r>
              <a:rPr lang="en-GB" sz="1200"/>
              <a:t>Response Headers:</a:t>
            </a:r>
            <a:endParaRPr sz="1200"/>
          </a:p>
          <a:p>
            <a:pPr indent="-304800" lvl="0" marL="457200" rtl="0" algn="l">
              <a:spcBef>
                <a:spcPts val="1600"/>
              </a:spcBef>
              <a:spcAft>
                <a:spcPts val="0"/>
              </a:spcAft>
              <a:buSzPts val="1200"/>
              <a:buChar char="●"/>
            </a:pPr>
            <a:r>
              <a:rPr b="1" lang="en-GB" sz="1200">
                <a:solidFill>
                  <a:srgbClr val="EB3C68"/>
                </a:solidFill>
              </a:rPr>
              <a:t>Server </a:t>
            </a:r>
            <a:r>
              <a:rPr lang="en-GB" sz="1200"/>
              <a:t>– Information about the server that handled the request</a:t>
            </a:r>
            <a:endParaRPr sz="1200"/>
          </a:p>
        </p:txBody>
      </p:sp>
      <p:sp>
        <p:nvSpPr>
          <p:cNvPr id="241" name="Google Shape;241;p3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Common HTTP Headers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Effect filter="fade" transition="in">
                                      <p:cBhvr>
                                        <p:cTn dur="1000"/>
                                        <p:tgtEl>
                                          <p:spTgt spid="2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Effect filter="fade" transition="in">
                                      <p:cBhvr>
                                        <p:cTn dur="1000"/>
                                        <p:tgtEl>
                                          <p:spTgt spid="2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Effect filter="fade" transition="in">
                                      <p:cBhvr>
                                        <p:cTn dur="1000"/>
                                        <p:tgtEl>
                                          <p:spTgt spid="2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animEffect filter="fade" transition="in">
                                      <p:cBhvr>
                                        <p:cTn dur="1000"/>
                                        <p:tgtEl>
                                          <p:spTgt spid="2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animEffect filter="fade" transition="in">
                                      <p:cBhvr>
                                        <p:cTn dur="1000"/>
                                        <p:tgtEl>
                                          <p:spTgt spid="2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5" st="5"/>
                                            </p:txEl>
                                          </p:spTgt>
                                        </p:tgtEl>
                                        <p:attrNameLst>
                                          <p:attrName>style.visibility</p:attrName>
                                        </p:attrNameLst>
                                      </p:cBhvr>
                                      <p:to>
                                        <p:strVal val="visible"/>
                                      </p:to>
                                    </p:set>
                                    <p:animEffect filter="fade" transition="in">
                                      <p:cBhvr>
                                        <p:cTn dur="1000"/>
                                        <p:tgtEl>
                                          <p:spTgt spid="2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6" st="6"/>
                                            </p:txEl>
                                          </p:spTgt>
                                        </p:tgtEl>
                                        <p:attrNameLst>
                                          <p:attrName>style.visibility</p:attrName>
                                        </p:attrNameLst>
                                      </p:cBhvr>
                                      <p:to>
                                        <p:strVal val="visible"/>
                                      </p:to>
                                    </p:set>
                                    <p:animEffect filter="fade" transition="in">
                                      <p:cBhvr>
                                        <p:cTn dur="1000"/>
                                        <p:tgtEl>
                                          <p:spTgt spid="24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7" st="7"/>
                                            </p:txEl>
                                          </p:spTgt>
                                        </p:tgtEl>
                                        <p:attrNameLst>
                                          <p:attrName>style.visibility</p:attrName>
                                        </p:attrNameLst>
                                      </p:cBhvr>
                                      <p:to>
                                        <p:strVal val="visible"/>
                                      </p:to>
                                    </p:set>
                                    <p:animEffect filter="fade" transition="in">
                                      <p:cBhvr>
                                        <p:cTn dur="1000"/>
                                        <p:tgtEl>
                                          <p:spTgt spid="24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8" st="8"/>
                                            </p:txEl>
                                          </p:spTgt>
                                        </p:tgtEl>
                                        <p:attrNameLst>
                                          <p:attrName>style.visibility</p:attrName>
                                        </p:attrNameLst>
                                      </p:cBhvr>
                                      <p:to>
                                        <p:strVal val="visible"/>
                                      </p:to>
                                    </p:set>
                                    <p:animEffect filter="fade" transition="in">
                                      <p:cBhvr>
                                        <p:cTn dur="1000"/>
                                        <p:tgtEl>
                                          <p:spTgt spid="24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9" st="9"/>
                                            </p:txEl>
                                          </p:spTgt>
                                        </p:tgtEl>
                                        <p:attrNameLst>
                                          <p:attrName>style.visibility</p:attrName>
                                        </p:attrNameLst>
                                      </p:cBhvr>
                                      <p:to>
                                        <p:strVal val="visible"/>
                                      </p:to>
                                    </p:set>
                                    <p:animEffect filter="fade" transition="in">
                                      <p:cBhvr>
                                        <p:cTn dur="1000"/>
                                        <p:tgtEl>
                                          <p:spTgt spid="24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0" st="10"/>
                                            </p:txEl>
                                          </p:spTgt>
                                        </p:tgtEl>
                                        <p:attrNameLst>
                                          <p:attrName>style.visibility</p:attrName>
                                        </p:attrNameLst>
                                      </p:cBhvr>
                                      <p:to>
                                        <p:strVal val="visible"/>
                                      </p:to>
                                    </p:set>
                                    <p:animEffect filter="fade" transition="in">
                                      <p:cBhvr>
                                        <p:cTn dur="1000"/>
                                        <p:tgtEl>
                                          <p:spTgt spid="240">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Sending URL Encoded Data</a:t>
            </a:r>
            <a:endParaRPr/>
          </a:p>
        </p:txBody>
      </p:sp>
      <p:sp>
        <p:nvSpPr>
          <p:cNvPr id="247" name="Google Shape;247;p3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Sending Raw Multipart Data</a:t>
            </a:r>
            <a:endParaRPr/>
          </a:p>
        </p:txBody>
      </p:sp>
      <p:sp>
        <p:nvSpPr>
          <p:cNvPr id="248" name="Google Shape;248;p3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HTTP POST Requests</a:t>
            </a:r>
            <a:endParaRPr/>
          </a:p>
          <a:p>
            <a:pPr indent="0" lvl="0" marL="0" rtl="0" algn="ctr">
              <a:spcBef>
                <a:spcPts val="0"/>
              </a:spcBef>
              <a:spcAft>
                <a:spcPts val="0"/>
              </a:spcAft>
              <a:buNone/>
            </a:pPr>
            <a:r>
              <a:t/>
            </a:r>
            <a:endParaRPr/>
          </a:p>
        </p:txBody>
      </p:sp>
      <p:pic>
        <p:nvPicPr>
          <p:cNvPr id="249" name="Google Shape;249;p37"/>
          <p:cNvPicPr preferRelativeResize="0"/>
          <p:nvPr/>
        </p:nvPicPr>
        <p:blipFill>
          <a:blip r:embed="rId3">
            <a:alphaModFix/>
          </a:blip>
          <a:stretch>
            <a:fillRect/>
          </a:stretch>
        </p:blipFill>
        <p:spPr>
          <a:xfrm>
            <a:off x="287338" y="2246313"/>
            <a:ext cx="4048626" cy="1228725"/>
          </a:xfrm>
          <a:prstGeom prst="rect">
            <a:avLst/>
          </a:prstGeom>
          <a:noFill/>
          <a:ln>
            <a:noFill/>
          </a:ln>
        </p:spPr>
      </p:pic>
      <p:pic>
        <p:nvPicPr>
          <p:cNvPr id="250" name="Google Shape;250;p37"/>
          <p:cNvPicPr preferRelativeResize="0"/>
          <p:nvPr/>
        </p:nvPicPr>
        <p:blipFill>
          <a:blip r:embed="rId4">
            <a:alphaModFix/>
          </a:blip>
          <a:stretch>
            <a:fillRect/>
          </a:stretch>
        </p:blipFill>
        <p:spPr>
          <a:xfrm>
            <a:off x="4676550" y="1932474"/>
            <a:ext cx="4311599" cy="203855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Cookies are a way to emulate state over the stateless HTTP protocol and can be used to for authentication or storing other session information</a:t>
            </a:r>
            <a:endParaRPr/>
          </a:p>
          <a:p>
            <a:pPr indent="-317500" lvl="0" marL="457200" rtl="0" algn="l">
              <a:spcBef>
                <a:spcPts val="0"/>
              </a:spcBef>
              <a:spcAft>
                <a:spcPts val="0"/>
              </a:spcAft>
              <a:buSzPts val="1400"/>
              <a:buChar char="●"/>
            </a:pPr>
            <a:r>
              <a:rPr lang="en-GB"/>
              <a:t>Cookies are set by the server via an HTTP response header. The client then stores these cookies and sends them in future HTTP requests</a:t>
            </a:r>
            <a:endParaRPr/>
          </a:p>
          <a:p>
            <a:pPr indent="-317500" lvl="0" marL="457200" rtl="0" algn="l">
              <a:spcBef>
                <a:spcPts val="0"/>
              </a:spcBef>
              <a:spcAft>
                <a:spcPts val="0"/>
              </a:spcAft>
              <a:buSzPts val="1400"/>
              <a:buChar char="●"/>
            </a:pPr>
            <a:r>
              <a:rPr lang="en-GB"/>
              <a:t>Authentication cookies are particularly valuable tidbits as a valid authentication cookie is often all that’s needed to impersonate another user</a:t>
            </a:r>
            <a:endParaRPr/>
          </a:p>
          <a:p>
            <a:pPr indent="-317500" lvl="0" marL="457200" rtl="0" algn="l">
              <a:spcBef>
                <a:spcPts val="0"/>
              </a:spcBef>
              <a:spcAft>
                <a:spcPts val="0"/>
              </a:spcAft>
              <a:buSzPts val="1400"/>
              <a:buChar char="●"/>
            </a:pPr>
            <a:r>
              <a:rPr lang="en-GB"/>
              <a:t>Private cookies can be extracted using methods like XSS</a:t>
            </a:r>
            <a:endParaRPr/>
          </a:p>
        </p:txBody>
      </p:sp>
      <p:sp>
        <p:nvSpPr>
          <p:cNvPr id="256" name="Google Shape;256;p3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57" name="Google Shape;257;p3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HTTP Cookies</a:t>
            </a:r>
            <a:endParaRPr/>
          </a:p>
          <a:p>
            <a:pPr indent="0" lvl="0" marL="0" rtl="0" algn="ctr">
              <a:spcBef>
                <a:spcPts val="0"/>
              </a:spcBef>
              <a:spcAft>
                <a:spcPts val="0"/>
              </a:spcAft>
              <a:buNone/>
            </a:pPr>
            <a:r>
              <a:t/>
            </a:r>
            <a:endParaRPr/>
          </a:p>
        </p:txBody>
      </p:sp>
      <p:pic>
        <p:nvPicPr>
          <p:cNvPr id="258" name="Google Shape;258;p38"/>
          <p:cNvPicPr preferRelativeResize="0"/>
          <p:nvPr/>
        </p:nvPicPr>
        <p:blipFill>
          <a:blip r:embed="rId3">
            <a:alphaModFix/>
          </a:blip>
          <a:stretch>
            <a:fillRect/>
          </a:stretch>
        </p:blipFill>
        <p:spPr>
          <a:xfrm>
            <a:off x="4984975" y="1468435"/>
            <a:ext cx="3632251" cy="1467265"/>
          </a:xfrm>
          <a:prstGeom prst="rect">
            <a:avLst/>
          </a:prstGeom>
          <a:noFill/>
          <a:ln>
            <a:noFill/>
          </a:ln>
        </p:spPr>
      </p:pic>
      <p:pic>
        <p:nvPicPr>
          <p:cNvPr id="259" name="Google Shape;259;p38"/>
          <p:cNvPicPr preferRelativeResize="0"/>
          <p:nvPr/>
        </p:nvPicPr>
        <p:blipFill>
          <a:blip r:embed="rId4">
            <a:alphaModFix/>
          </a:blip>
          <a:stretch>
            <a:fillRect/>
          </a:stretch>
        </p:blipFill>
        <p:spPr>
          <a:xfrm>
            <a:off x="4863650" y="3360625"/>
            <a:ext cx="3937399" cy="57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animEffect filter="fade" transition="in">
                                      <p:cBhvr>
                                        <p:cTn dur="1000"/>
                                        <p:tgtEl>
                                          <p:spTgt spid="2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animEffect filter="fade" transition="in">
                                      <p:cBhvr>
                                        <p:cTn dur="1000"/>
                                        <p:tgtEl>
                                          <p:spTgt spid="2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animEffect filter="fade" transition="in">
                                      <p:cBhvr>
                                        <p:cTn dur="1000"/>
                                        <p:tgtEl>
                                          <p:spTgt spid="2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animEffect filter="fade" transition="in">
                                      <p:cBhvr>
                                        <p:cTn dur="1000"/>
                                        <p:tgtEl>
                                          <p:spTgt spid="25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9"/>
          <p:cNvSpPr txBox="1"/>
          <p:nvPr>
            <p:ph idx="1" type="body"/>
          </p:nvPr>
        </p:nvSpPr>
        <p:spPr>
          <a:xfrm>
            <a:off x="311700" y="9599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‘Security by Layers’ principle</a:t>
            </a:r>
            <a:endParaRPr/>
          </a:p>
          <a:p>
            <a:pPr indent="-317500" lvl="0" marL="457200" rtl="0" algn="l">
              <a:spcBef>
                <a:spcPts val="1600"/>
              </a:spcBef>
              <a:spcAft>
                <a:spcPts val="0"/>
              </a:spcAft>
              <a:buSzPts val="1400"/>
              <a:buChar char="●"/>
            </a:pPr>
            <a:r>
              <a:rPr lang="en-GB"/>
              <a:t>Why have one barrier when you can have multiple?</a:t>
            </a:r>
            <a:endParaRPr/>
          </a:p>
          <a:p>
            <a:pPr indent="-317500" lvl="0" marL="457200" rtl="0" algn="l">
              <a:spcBef>
                <a:spcPts val="0"/>
              </a:spcBef>
              <a:spcAft>
                <a:spcPts val="0"/>
              </a:spcAft>
              <a:buSzPts val="1400"/>
              <a:buChar char="●"/>
            </a:pPr>
            <a:r>
              <a:rPr lang="en-GB"/>
              <a:t>Protect your network with firewalls and multiple levels of authentication, based on the sensitivity of what is in that part of the network</a:t>
            </a:r>
            <a:endParaRPr/>
          </a:p>
          <a:p>
            <a:pPr indent="-317500" lvl="0" marL="457200" rtl="0" algn="l">
              <a:spcBef>
                <a:spcPts val="0"/>
              </a:spcBef>
              <a:spcAft>
                <a:spcPts val="0"/>
              </a:spcAft>
              <a:buSzPts val="1400"/>
              <a:buChar char="●"/>
            </a:pPr>
            <a:r>
              <a:rPr lang="en-GB"/>
              <a:t>A ‘layered approach’ may also refer to employing multiple techniques on different services - firewalls, intrusion detection systems, email &amp; web filtering, packet inspection, and encryption</a:t>
            </a:r>
            <a:endParaRPr/>
          </a:p>
          <a:p>
            <a:pPr indent="0" lvl="0" marL="0" rtl="0" algn="l">
              <a:spcBef>
                <a:spcPts val="1600"/>
              </a:spcBef>
              <a:spcAft>
                <a:spcPts val="0"/>
              </a:spcAft>
              <a:buNone/>
            </a:pPr>
            <a:r>
              <a:rPr lang="en-GB"/>
              <a:t>Separate subnets</a:t>
            </a:r>
            <a:endParaRPr/>
          </a:p>
          <a:p>
            <a:pPr indent="-317500" lvl="0" marL="457200" rtl="0" algn="l">
              <a:spcBef>
                <a:spcPts val="1600"/>
              </a:spcBef>
              <a:spcAft>
                <a:spcPts val="0"/>
              </a:spcAft>
              <a:buSzPts val="1400"/>
              <a:buChar char="●"/>
            </a:pPr>
            <a:r>
              <a:rPr lang="en-GB"/>
              <a:t>Partition your network into publicly visible, internet-accessible IP ranges; and IP ranges that are only accessible by other machines on your network</a:t>
            </a:r>
            <a:endParaRPr/>
          </a:p>
          <a:p>
            <a:pPr indent="-317500" lvl="0" marL="457200" rtl="0" algn="l">
              <a:spcBef>
                <a:spcPts val="0"/>
              </a:spcBef>
              <a:spcAft>
                <a:spcPts val="0"/>
              </a:spcAft>
              <a:buSzPts val="1400"/>
              <a:buChar char="●"/>
            </a:pPr>
            <a:r>
              <a:rPr lang="en-GB"/>
              <a:t>Create ‘jumpboxes’ or ‘Bastion servers’ that guard the way into the network</a:t>
            </a:r>
            <a:endParaRPr/>
          </a:p>
          <a:p>
            <a:pPr indent="-317500" lvl="0" marL="457200" rtl="0" algn="l">
              <a:spcBef>
                <a:spcPts val="0"/>
              </a:spcBef>
              <a:spcAft>
                <a:spcPts val="0"/>
              </a:spcAft>
              <a:buSzPts val="1400"/>
              <a:buChar char="●"/>
            </a:pPr>
            <a:r>
              <a:rPr lang="en-GB"/>
              <a:t>These ‘partitioned’ networks are a key component of Secure Cloud Infrastructure - for example, AWS’ Virtual Private Clouds (VPCs)</a:t>
            </a:r>
            <a:endParaRPr/>
          </a:p>
        </p:txBody>
      </p:sp>
      <p:sp>
        <p:nvSpPr>
          <p:cNvPr id="265" name="Google Shape;265;p3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Secure Networking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Effect filter="fade" transition="in">
                                      <p:cBhvr>
                                        <p:cTn dur="1000"/>
                                        <p:tgtEl>
                                          <p:spTgt spid="2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animEffect filter="fade" transition="in">
                                      <p:cBhvr>
                                        <p:cTn dur="1000"/>
                                        <p:tgtEl>
                                          <p:spTgt spid="2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animEffect filter="fade" transition="in">
                                      <p:cBhvr>
                                        <p:cTn dur="1000"/>
                                        <p:tgtEl>
                                          <p:spTgt spid="2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animEffect filter="fade" transition="in">
                                      <p:cBhvr>
                                        <p:cTn dur="1000"/>
                                        <p:tgtEl>
                                          <p:spTgt spid="2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animEffect filter="fade" transition="in">
                                      <p:cBhvr>
                                        <p:cTn dur="1000"/>
                                        <p:tgtEl>
                                          <p:spTgt spid="2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5" st="5"/>
                                            </p:txEl>
                                          </p:spTgt>
                                        </p:tgtEl>
                                        <p:attrNameLst>
                                          <p:attrName>style.visibility</p:attrName>
                                        </p:attrNameLst>
                                      </p:cBhvr>
                                      <p:to>
                                        <p:strVal val="visible"/>
                                      </p:to>
                                    </p:set>
                                    <p:animEffect filter="fade" transition="in">
                                      <p:cBhvr>
                                        <p:cTn dur="1000"/>
                                        <p:tgtEl>
                                          <p:spTgt spid="2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6" st="6"/>
                                            </p:txEl>
                                          </p:spTgt>
                                        </p:tgtEl>
                                        <p:attrNameLst>
                                          <p:attrName>style.visibility</p:attrName>
                                        </p:attrNameLst>
                                      </p:cBhvr>
                                      <p:to>
                                        <p:strVal val="visible"/>
                                      </p:to>
                                    </p:set>
                                    <p:animEffect filter="fade" transition="in">
                                      <p:cBhvr>
                                        <p:cTn dur="1000"/>
                                        <p:tgtEl>
                                          <p:spTgt spid="2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7" st="7"/>
                                            </p:txEl>
                                          </p:spTgt>
                                        </p:tgtEl>
                                        <p:attrNameLst>
                                          <p:attrName>style.visibility</p:attrName>
                                        </p:attrNameLst>
                                      </p:cBhvr>
                                      <p:to>
                                        <p:strVal val="visible"/>
                                      </p:to>
                                    </p:set>
                                    <p:animEffect filter="fade" transition="in">
                                      <p:cBhvr>
                                        <p:cTn dur="1000"/>
                                        <p:tgtEl>
                                          <p:spTgt spid="26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idx="1" type="body"/>
          </p:nvPr>
        </p:nvSpPr>
        <p:spPr>
          <a:xfrm>
            <a:off x="311700" y="4459175"/>
            <a:ext cx="5998800" cy="605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GB" sz="1200"/>
              <a:t>A</a:t>
            </a:r>
            <a:r>
              <a:rPr lang="en-GB" sz="1200"/>
              <a:t>n example of a highly-rated network architecture </a:t>
            </a:r>
            <a:r>
              <a:rPr lang="en-GB" sz="1200" u="sng">
                <a:solidFill>
                  <a:schemeClr val="accent5"/>
                </a:solidFill>
                <a:hlinkClick r:id="rId3">
                  <a:extLst>
                    <a:ext uri="{A12FA001-AC4F-418D-AE19-62706E023703}">
                      <ahyp:hlinkClr val="tx"/>
                    </a:ext>
                  </a:extLst>
                </a:hlinkClick>
              </a:rPr>
              <a:t>https://aws.amazon.com/quickstart/architecture/compliance-uk-official/</a:t>
            </a:r>
            <a:endParaRPr sz="1200"/>
          </a:p>
        </p:txBody>
      </p:sp>
      <p:pic>
        <p:nvPicPr>
          <p:cNvPr descr="https://d1.awsstatic.com/partner-network/QuickStart/datasheets/uk-official-on-aws-architecture.69d28cafa73d7b5029323871885f38af6d55e942.png" id="271" name="Google Shape;271;p40"/>
          <p:cNvPicPr preferRelativeResize="0"/>
          <p:nvPr/>
        </p:nvPicPr>
        <p:blipFill>
          <a:blip r:embed="rId4">
            <a:alphaModFix/>
          </a:blip>
          <a:stretch>
            <a:fillRect/>
          </a:stretch>
        </p:blipFill>
        <p:spPr>
          <a:xfrm>
            <a:off x="906587" y="0"/>
            <a:ext cx="7330820" cy="4387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Before proceeding past this point you must read and agree to our Code of Conduct - this is a requirement from the University for us to operate as a society. </a:t>
            </a:r>
            <a:br>
              <a:rPr lang="en-GB"/>
            </a:br>
            <a:endParaRPr/>
          </a:p>
          <a:p>
            <a:pPr indent="-317500" lvl="0" marL="457200" rtl="0" algn="l">
              <a:spcBef>
                <a:spcPts val="0"/>
              </a:spcBef>
              <a:spcAft>
                <a:spcPts val="0"/>
              </a:spcAft>
              <a:buSzPts val="1400"/>
              <a:buChar char="●"/>
            </a:pPr>
            <a:r>
              <a:rPr lang="en-GB"/>
              <a:t>If you have any doubts or need anything clarified, please ask a member of the committee.</a:t>
            </a:r>
            <a:br>
              <a:rPr lang="en-GB"/>
            </a:br>
            <a:endParaRPr/>
          </a:p>
          <a:p>
            <a:pPr indent="-317500" lvl="0" marL="457200" rtl="0" algn="l">
              <a:spcBef>
                <a:spcPts val="0"/>
              </a:spcBef>
              <a:spcAft>
                <a:spcPts val="0"/>
              </a:spcAft>
              <a:buSzPts val="1400"/>
              <a:buChar char="●"/>
            </a:pPr>
            <a:r>
              <a:rPr lang="en-GB"/>
              <a:t>Breaching the Code of Conduct = immediate ejection and further consequences.</a:t>
            </a:r>
            <a:br>
              <a:rPr lang="en-GB"/>
            </a:br>
            <a:endParaRPr/>
          </a:p>
          <a:p>
            <a:pPr indent="-317500" lvl="0" marL="457200" rtl="0" algn="l">
              <a:spcBef>
                <a:spcPts val="0"/>
              </a:spcBef>
              <a:spcAft>
                <a:spcPts val="0"/>
              </a:spcAft>
              <a:buSzPts val="1400"/>
              <a:buChar char="●"/>
            </a:pPr>
            <a:r>
              <a:rPr lang="en-GB"/>
              <a:t>Code of Conduct can be found at </a:t>
            </a:r>
            <a:r>
              <a:rPr lang="en-GB">
                <a:solidFill>
                  <a:srgbClr val="EB3C68"/>
                </a:solidFill>
              </a:rPr>
              <a:t>https://shefesh.com/downloads/SESH%20Code%20of%20Conduct.pdf</a:t>
            </a:r>
            <a:endParaRPr/>
          </a:p>
          <a:p>
            <a:pPr indent="0" lvl="0" marL="0" rtl="0" algn="l">
              <a:spcBef>
                <a:spcPts val="1600"/>
              </a:spcBef>
              <a:spcAft>
                <a:spcPts val="1600"/>
              </a:spcAft>
              <a:buNone/>
            </a:pPr>
            <a:r>
              <a:t/>
            </a:r>
            <a:endParaRPr/>
          </a:p>
        </p:txBody>
      </p:sp>
      <p:sp>
        <p:nvSpPr>
          <p:cNvPr id="69" name="Google Shape;69;p1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Code of Conduct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Air gapping</a:t>
            </a:r>
            <a:endParaRPr/>
          </a:p>
          <a:p>
            <a:pPr indent="-317500" lvl="0" marL="457200" rtl="0" algn="l">
              <a:spcBef>
                <a:spcPts val="1600"/>
              </a:spcBef>
              <a:spcAft>
                <a:spcPts val="0"/>
              </a:spcAft>
              <a:buSzPts val="1400"/>
              <a:buChar char="●"/>
            </a:pPr>
            <a:r>
              <a:rPr lang="en-GB"/>
              <a:t>A technique to physically separate a machine or subnet from the outside internet - wireless cards may be disabled or even removed</a:t>
            </a:r>
            <a:endParaRPr/>
          </a:p>
          <a:p>
            <a:pPr indent="-317500" lvl="0" marL="457200" rtl="0" algn="l">
              <a:spcBef>
                <a:spcPts val="0"/>
              </a:spcBef>
              <a:spcAft>
                <a:spcPts val="0"/>
              </a:spcAft>
              <a:buSzPts val="1400"/>
              <a:buChar char="●"/>
            </a:pPr>
            <a:r>
              <a:rPr lang="en-GB"/>
              <a:t>Data is required to be transferred physically, for example on a USB drive</a:t>
            </a:r>
            <a:endParaRPr/>
          </a:p>
          <a:p>
            <a:pPr indent="0" lvl="0" marL="0" rtl="0" algn="l">
              <a:spcBef>
                <a:spcPts val="1600"/>
              </a:spcBef>
              <a:spcAft>
                <a:spcPts val="0"/>
              </a:spcAft>
              <a:buNone/>
            </a:pPr>
            <a:r>
              <a:rPr lang="en-GB"/>
              <a:t>Resilience</a:t>
            </a:r>
            <a:endParaRPr/>
          </a:p>
          <a:p>
            <a:pPr indent="-317500" lvl="0" marL="457200" rtl="0" algn="l">
              <a:spcBef>
                <a:spcPts val="1600"/>
              </a:spcBef>
              <a:spcAft>
                <a:spcPts val="0"/>
              </a:spcAft>
              <a:buSzPts val="1400"/>
              <a:buChar char="●"/>
            </a:pPr>
            <a:r>
              <a:rPr lang="en-GB"/>
              <a:t>Regular backups</a:t>
            </a:r>
            <a:endParaRPr/>
          </a:p>
          <a:p>
            <a:pPr indent="-317500" lvl="0" marL="457200" rtl="0" algn="l">
              <a:spcBef>
                <a:spcPts val="0"/>
              </a:spcBef>
              <a:spcAft>
                <a:spcPts val="0"/>
              </a:spcAft>
              <a:buSzPts val="1400"/>
              <a:buChar char="●"/>
            </a:pPr>
            <a:r>
              <a:rPr lang="en-GB"/>
              <a:t>Standby servers</a:t>
            </a:r>
            <a:endParaRPr/>
          </a:p>
          <a:p>
            <a:pPr indent="-317500" lvl="0" marL="457200" rtl="0" algn="l">
              <a:spcBef>
                <a:spcPts val="0"/>
              </a:spcBef>
              <a:spcAft>
                <a:spcPts val="0"/>
              </a:spcAft>
              <a:buSzPts val="1400"/>
              <a:buChar char="●"/>
            </a:pPr>
            <a:r>
              <a:rPr lang="en-GB"/>
              <a:t>‘Availability Zones’ within Cloud Infrastructure</a:t>
            </a:r>
            <a:endParaRPr/>
          </a:p>
          <a:p>
            <a:pPr indent="0" lvl="0" marL="0" rtl="0" algn="l">
              <a:spcBef>
                <a:spcPts val="1600"/>
              </a:spcBef>
              <a:spcAft>
                <a:spcPts val="0"/>
              </a:spcAft>
              <a:buNone/>
            </a:pPr>
            <a:r>
              <a:rPr lang="en-GB"/>
              <a:t>Privacy &amp; Anonymity</a:t>
            </a:r>
            <a:endParaRPr/>
          </a:p>
          <a:p>
            <a:pPr indent="-317500" lvl="0" marL="457200" rtl="0" algn="l">
              <a:spcBef>
                <a:spcPts val="1600"/>
              </a:spcBef>
              <a:spcAft>
                <a:spcPts val="0"/>
              </a:spcAft>
              <a:buSzPts val="1400"/>
              <a:buChar char="●"/>
            </a:pPr>
            <a:r>
              <a:rPr lang="en-GB"/>
              <a:t>Use a VPN!</a:t>
            </a:r>
            <a:endParaRPr/>
          </a:p>
          <a:p>
            <a:pPr indent="-317500" lvl="0" marL="457200" rtl="0" algn="l">
              <a:spcBef>
                <a:spcPts val="0"/>
              </a:spcBef>
              <a:spcAft>
                <a:spcPts val="0"/>
              </a:spcAft>
              <a:buSzPts val="1400"/>
              <a:buChar char="●"/>
            </a:pPr>
            <a:r>
              <a:rPr lang="en-GB"/>
              <a:t>Rotating proxy services are available from many providers, and can simulate ‘residential</a:t>
            </a:r>
            <a:br>
              <a:rPr lang="en-GB"/>
            </a:br>
            <a:r>
              <a:rPr lang="en-GB"/>
              <a:t>IPs’ for use in general browsing and for automated tasks like web scraping on a large scale</a:t>
            </a:r>
            <a:endParaRPr/>
          </a:p>
        </p:txBody>
      </p:sp>
      <p:sp>
        <p:nvSpPr>
          <p:cNvPr id="277" name="Google Shape;277;p41"/>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Security Bits &amp; Bobs</a:t>
            </a:r>
            <a:endParaRPr/>
          </a:p>
        </p:txBody>
      </p:sp>
      <p:pic>
        <p:nvPicPr>
          <p:cNvPr id="278" name="Google Shape;278;p41"/>
          <p:cNvPicPr preferRelativeResize="0"/>
          <p:nvPr/>
        </p:nvPicPr>
        <p:blipFill>
          <a:blip r:embed="rId3">
            <a:alphaModFix/>
          </a:blip>
          <a:stretch>
            <a:fillRect/>
          </a:stretch>
        </p:blipFill>
        <p:spPr>
          <a:xfrm>
            <a:off x="4572000" y="2168575"/>
            <a:ext cx="3448150" cy="1902225"/>
          </a:xfrm>
          <a:prstGeom prst="rect">
            <a:avLst/>
          </a:prstGeom>
          <a:noFill/>
          <a:ln>
            <a:noFill/>
          </a:ln>
        </p:spPr>
      </p:pic>
      <p:sp>
        <p:nvSpPr>
          <p:cNvPr id="279" name="Google Shape;279;p41"/>
          <p:cNvSpPr txBox="1"/>
          <p:nvPr/>
        </p:nvSpPr>
        <p:spPr>
          <a:xfrm>
            <a:off x="4611725" y="4139550"/>
            <a:ext cx="37545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09CECE"/>
                </a:solidFill>
                <a:latin typeface="Roboto"/>
                <a:ea typeface="Roboto"/>
                <a:cs typeface="Roboto"/>
                <a:sym typeface="Roboto"/>
              </a:rPr>
              <a:t>https://aws.amazon.com/about-aws/global-infrastructure/</a:t>
            </a:r>
            <a:endParaRPr sz="1000">
              <a:solidFill>
                <a:srgbClr val="09CECE"/>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1000"/>
                                        <p:tgtEl>
                                          <p:spTgt spid="2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animEffect filter="fade" transition="in">
                                      <p:cBhvr>
                                        <p:cTn dur="1000"/>
                                        <p:tgtEl>
                                          <p:spTgt spid="2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animEffect filter="fade" transition="in">
                                      <p:cBhvr>
                                        <p:cTn dur="1000"/>
                                        <p:tgtEl>
                                          <p:spTgt spid="2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3" st="3"/>
                                            </p:txEl>
                                          </p:spTgt>
                                        </p:tgtEl>
                                        <p:attrNameLst>
                                          <p:attrName>style.visibility</p:attrName>
                                        </p:attrNameLst>
                                      </p:cBhvr>
                                      <p:to>
                                        <p:strVal val="visible"/>
                                      </p:to>
                                    </p:set>
                                    <p:animEffect filter="fade" transition="in">
                                      <p:cBhvr>
                                        <p:cTn dur="1000"/>
                                        <p:tgtEl>
                                          <p:spTgt spid="2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4" st="4"/>
                                            </p:txEl>
                                          </p:spTgt>
                                        </p:tgtEl>
                                        <p:attrNameLst>
                                          <p:attrName>style.visibility</p:attrName>
                                        </p:attrNameLst>
                                      </p:cBhvr>
                                      <p:to>
                                        <p:strVal val="visible"/>
                                      </p:to>
                                    </p:set>
                                    <p:animEffect filter="fade" transition="in">
                                      <p:cBhvr>
                                        <p:cTn dur="1000"/>
                                        <p:tgtEl>
                                          <p:spTgt spid="2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5" st="5"/>
                                            </p:txEl>
                                          </p:spTgt>
                                        </p:tgtEl>
                                        <p:attrNameLst>
                                          <p:attrName>style.visibility</p:attrName>
                                        </p:attrNameLst>
                                      </p:cBhvr>
                                      <p:to>
                                        <p:strVal val="visible"/>
                                      </p:to>
                                    </p:set>
                                    <p:animEffect filter="fade" transition="in">
                                      <p:cBhvr>
                                        <p:cTn dur="1000"/>
                                        <p:tgtEl>
                                          <p:spTgt spid="2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6" st="6"/>
                                            </p:txEl>
                                          </p:spTgt>
                                        </p:tgtEl>
                                        <p:attrNameLst>
                                          <p:attrName>style.visibility</p:attrName>
                                        </p:attrNameLst>
                                      </p:cBhvr>
                                      <p:to>
                                        <p:strVal val="visible"/>
                                      </p:to>
                                    </p:set>
                                    <p:animEffect filter="fade" transition="in">
                                      <p:cBhvr>
                                        <p:cTn dur="1000"/>
                                        <p:tgtEl>
                                          <p:spTgt spid="27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7" st="7"/>
                                            </p:txEl>
                                          </p:spTgt>
                                        </p:tgtEl>
                                        <p:attrNameLst>
                                          <p:attrName>style.visibility</p:attrName>
                                        </p:attrNameLst>
                                      </p:cBhvr>
                                      <p:to>
                                        <p:strVal val="visible"/>
                                      </p:to>
                                    </p:set>
                                    <p:animEffect filter="fade" transition="in">
                                      <p:cBhvr>
                                        <p:cTn dur="1000"/>
                                        <p:tgtEl>
                                          <p:spTgt spid="27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8" st="8"/>
                                            </p:txEl>
                                          </p:spTgt>
                                        </p:tgtEl>
                                        <p:attrNameLst>
                                          <p:attrName>style.visibility</p:attrName>
                                        </p:attrNameLst>
                                      </p:cBhvr>
                                      <p:to>
                                        <p:strVal val="visible"/>
                                      </p:to>
                                    </p:set>
                                    <p:animEffect filter="fade" transition="in">
                                      <p:cBhvr>
                                        <p:cTn dur="1000"/>
                                        <p:tgtEl>
                                          <p:spTgt spid="27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9" st="9"/>
                                            </p:txEl>
                                          </p:spTgt>
                                        </p:tgtEl>
                                        <p:attrNameLst>
                                          <p:attrName>style.visibility</p:attrName>
                                        </p:attrNameLst>
                                      </p:cBhvr>
                                      <p:to>
                                        <p:strVal val="visible"/>
                                      </p:to>
                                    </p:set>
                                    <p:animEffect filter="fade" transition="in">
                                      <p:cBhvr>
                                        <p:cTn dur="1000"/>
                                        <p:tgtEl>
                                          <p:spTgt spid="27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Burp Suite</a:t>
            </a:r>
            <a:endParaRPr/>
          </a:p>
        </p:txBody>
      </p:sp>
      <p:sp>
        <p:nvSpPr>
          <p:cNvPr id="285" name="Google Shape;285;p42"/>
          <p:cNvSpPr txBox="1"/>
          <p:nvPr>
            <p:ph idx="1" type="body"/>
          </p:nvPr>
        </p:nvSpPr>
        <p:spPr>
          <a:xfrm>
            <a:off x="311700" y="896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a proxy?</a:t>
            </a:r>
            <a:endParaRPr/>
          </a:p>
          <a:p>
            <a:pPr indent="-317500" lvl="0" marL="457200" rtl="0" algn="l">
              <a:spcBef>
                <a:spcPts val="1600"/>
              </a:spcBef>
              <a:spcAft>
                <a:spcPts val="0"/>
              </a:spcAft>
              <a:buSzPts val="1400"/>
              <a:buChar char="●"/>
            </a:pPr>
            <a:r>
              <a:rPr lang="en-GB"/>
              <a:t>Essentially a ‘middle-man’ for network traffic - it’s an extra step between source &amp; destination</a:t>
            </a:r>
            <a:endParaRPr/>
          </a:p>
          <a:p>
            <a:pPr indent="0" lvl="0" marL="0" rtl="0" algn="l">
              <a:spcBef>
                <a:spcPts val="1600"/>
              </a:spcBef>
              <a:spcAft>
                <a:spcPts val="0"/>
              </a:spcAft>
              <a:buNone/>
            </a:pPr>
            <a:r>
              <a:rPr lang="en-GB"/>
              <a:t>What is Burp?</a:t>
            </a:r>
            <a:endParaRPr/>
          </a:p>
          <a:p>
            <a:pPr indent="-317500" lvl="0" marL="457200" rtl="0" algn="l">
              <a:spcBef>
                <a:spcPts val="1600"/>
              </a:spcBef>
              <a:spcAft>
                <a:spcPts val="0"/>
              </a:spcAft>
              <a:buSzPts val="1400"/>
              <a:buChar char="●"/>
            </a:pPr>
            <a:r>
              <a:rPr lang="en-GB"/>
              <a:t>A powerful proxy that captures your HTTP/HTTPS traffic and allows you to modify it on the fly</a:t>
            </a:r>
            <a:endParaRPr/>
          </a:p>
          <a:p>
            <a:pPr indent="-317500" lvl="0" marL="457200" rtl="0" algn="l">
              <a:spcBef>
                <a:spcPts val="0"/>
              </a:spcBef>
              <a:spcAft>
                <a:spcPts val="0"/>
              </a:spcAft>
              <a:buSzPts val="1400"/>
              <a:buChar char="●"/>
            </a:pPr>
            <a:r>
              <a:rPr lang="en-GB"/>
              <a:t>It’s great for analysing how a website/server functions and crafting attack payloads</a:t>
            </a:r>
            <a:endParaRPr/>
          </a:p>
          <a:p>
            <a:pPr indent="0" lvl="0" marL="0" rtl="0" algn="l">
              <a:spcBef>
                <a:spcPts val="1600"/>
              </a:spcBef>
              <a:spcAft>
                <a:spcPts val="0"/>
              </a:spcAft>
              <a:buNone/>
            </a:pPr>
            <a:r>
              <a:rPr lang="en-GB"/>
              <a:t>What can it do?</a:t>
            </a:r>
            <a:endParaRPr/>
          </a:p>
          <a:p>
            <a:pPr indent="-317500" lvl="0" marL="457200" rtl="0" algn="l">
              <a:spcBef>
                <a:spcPts val="1600"/>
              </a:spcBef>
              <a:spcAft>
                <a:spcPts val="0"/>
              </a:spcAft>
              <a:buSzPts val="1400"/>
              <a:buChar char="●"/>
            </a:pPr>
            <a:r>
              <a:rPr lang="en-GB"/>
              <a:t>Show you all the HTTP traffic passing through, and info about data, headers, and more</a:t>
            </a:r>
            <a:endParaRPr/>
          </a:p>
          <a:p>
            <a:pPr indent="-317500" lvl="0" marL="457200" rtl="0" algn="l">
              <a:spcBef>
                <a:spcPts val="0"/>
              </a:spcBef>
              <a:spcAft>
                <a:spcPts val="0"/>
              </a:spcAft>
              <a:buSzPts val="1400"/>
              <a:buChar char="●"/>
            </a:pPr>
            <a:r>
              <a:rPr lang="en-GB"/>
              <a:t>Intercept a request before it is sent, and allow modification of details such as data and URLs</a:t>
            </a:r>
            <a:endParaRPr/>
          </a:p>
          <a:p>
            <a:pPr indent="-317500" lvl="0" marL="457200" rtl="0" algn="l">
              <a:spcBef>
                <a:spcPts val="0"/>
              </a:spcBef>
              <a:spcAft>
                <a:spcPts val="0"/>
              </a:spcAft>
              <a:buSzPts val="1400"/>
              <a:buChar char="●"/>
            </a:pPr>
            <a:r>
              <a:rPr lang="en-GB"/>
              <a:t>Send a request to the ‘Repeater’ to allow fine-grained control of its properties, and define an attack payload in the ‘Intruder’ for fuzzing and automation</a:t>
            </a:r>
            <a:endParaRPr/>
          </a:p>
          <a:p>
            <a:pPr indent="-317500" lvl="0" marL="457200" rtl="0" algn="l">
              <a:spcBef>
                <a:spcPts val="0"/>
              </a:spcBef>
              <a:spcAft>
                <a:spcPts val="0"/>
              </a:spcAft>
              <a:buSzPts val="1400"/>
              <a:buChar char="●"/>
            </a:pPr>
            <a:r>
              <a:rPr lang="en-GB"/>
              <a:t>Encode/decode with common web encodings such as Base 64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1000"/>
                                        <p:tgtEl>
                                          <p:spTgt spid="2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Effect filter="fade" transition="in">
                                      <p:cBhvr>
                                        <p:cTn dur="1000"/>
                                        <p:tgtEl>
                                          <p:spTgt spid="2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Effect filter="fade" transition="in">
                                      <p:cBhvr>
                                        <p:cTn dur="1000"/>
                                        <p:tgtEl>
                                          <p:spTgt spid="2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Effect filter="fade" transition="in">
                                      <p:cBhvr>
                                        <p:cTn dur="1000"/>
                                        <p:tgtEl>
                                          <p:spTgt spid="2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animEffect filter="fade" transition="in">
                                      <p:cBhvr>
                                        <p:cTn dur="1000"/>
                                        <p:tgtEl>
                                          <p:spTgt spid="2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5" st="5"/>
                                            </p:txEl>
                                          </p:spTgt>
                                        </p:tgtEl>
                                        <p:attrNameLst>
                                          <p:attrName>style.visibility</p:attrName>
                                        </p:attrNameLst>
                                      </p:cBhvr>
                                      <p:to>
                                        <p:strVal val="visible"/>
                                      </p:to>
                                    </p:set>
                                    <p:animEffect filter="fade" transition="in">
                                      <p:cBhvr>
                                        <p:cTn dur="1000"/>
                                        <p:tgtEl>
                                          <p:spTgt spid="2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6" st="6"/>
                                            </p:txEl>
                                          </p:spTgt>
                                        </p:tgtEl>
                                        <p:attrNameLst>
                                          <p:attrName>style.visibility</p:attrName>
                                        </p:attrNameLst>
                                      </p:cBhvr>
                                      <p:to>
                                        <p:strVal val="visible"/>
                                      </p:to>
                                    </p:set>
                                    <p:animEffect filter="fade" transition="in">
                                      <p:cBhvr>
                                        <p:cTn dur="1000"/>
                                        <p:tgtEl>
                                          <p:spTgt spid="2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7" st="7"/>
                                            </p:txEl>
                                          </p:spTgt>
                                        </p:tgtEl>
                                        <p:attrNameLst>
                                          <p:attrName>style.visibility</p:attrName>
                                        </p:attrNameLst>
                                      </p:cBhvr>
                                      <p:to>
                                        <p:strVal val="visible"/>
                                      </p:to>
                                    </p:set>
                                    <p:animEffect filter="fade" transition="in">
                                      <p:cBhvr>
                                        <p:cTn dur="1000"/>
                                        <p:tgtEl>
                                          <p:spTgt spid="2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8" st="8"/>
                                            </p:txEl>
                                          </p:spTgt>
                                        </p:tgtEl>
                                        <p:attrNameLst>
                                          <p:attrName>style.visibility</p:attrName>
                                        </p:attrNameLst>
                                      </p:cBhvr>
                                      <p:to>
                                        <p:strVal val="visible"/>
                                      </p:to>
                                    </p:set>
                                    <p:animEffect filter="fade" transition="in">
                                      <p:cBhvr>
                                        <p:cTn dur="1000"/>
                                        <p:tgtEl>
                                          <p:spTgt spid="28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9" st="9"/>
                                            </p:txEl>
                                          </p:spTgt>
                                        </p:tgtEl>
                                        <p:attrNameLst>
                                          <p:attrName>style.visibility</p:attrName>
                                        </p:attrNameLst>
                                      </p:cBhvr>
                                      <p:to>
                                        <p:strVal val="visible"/>
                                      </p:to>
                                    </p:set>
                                    <p:animEffect filter="fade" transition="in">
                                      <p:cBhvr>
                                        <p:cTn dur="1000"/>
                                        <p:tgtEl>
                                          <p:spTgt spid="28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ph idx="1" type="body"/>
          </p:nvPr>
        </p:nvSpPr>
        <p:spPr>
          <a:xfrm>
            <a:off x="311700" y="1095450"/>
            <a:ext cx="8520600" cy="4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Install here: </a:t>
            </a:r>
            <a:r>
              <a:rPr lang="en-GB" u="sng">
                <a:solidFill>
                  <a:schemeClr val="hlink"/>
                </a:solidFill>
                <a:hlinkClick r:id="rId3"/>
              </a:rPr>
              <a:t>https://portswigger.net/burp/communitydownload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91" name="Google Shape;291;p4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Setting up Burp</a:t>
            </a:r>
            <a:endParaRPr/>
          </a:p>
        </p:txBody>
      </p:sp>
      <p:sp>
        <p:nvSpPr>
          <p:cNvPr id="292" name="Google Shape;292;p43"/>
          <p:cNvSpPr txBox="1"/>
          <p:nvPr/>
        </p:nvSpPr>
        <p:spPr>
          <a:xfrm>
            <a:off x="427450" y="4302875"/>
            <a:ext cx="7116900" cy="5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GB">
                <a:solidFill>
                  <a:schemeClr val="lt1"/>
                </a:solidFill>
                <a:latin typeface="Roboto"/>
                <a:ea typeface="Roboto"/>
                <a:cs typeface="Roboto"/>
                <a:sym typeface="Roboto"/>
              </a:rPr>
              <a:t>Note: You can visit localhost:8080 in your browser to import Burp’s certificate and prevent those annoying MITM warnings</a:t>
            </a:r>
            <a:endParaRPr>
              <a:latin typeface="Roboto"/>
              <a:ea typeface="Roboto"/>
              <a:cs typeface="Roboto"/>
              <a:sym typeface="Roboto"/>
            </a:endParaRPr>
          </a:p>
        </p:txBody>
      </p:sp>
      <p:sp>
        <p:nvSpPr>
          <p:cNvPr id="293" name="Google Shape;293;p43"/>
          <p:cNvSpPr txBox="1"/>
          <p:nvPr/>
        </p:nvSpPr>
        <p:spPr>
          <a:xfrm>
            <a:off x="520050" y="1588650"/>
            <a:ext cx="4245900" cy="2657100"/>
          </a:xfrm>
          <a:prstGeom prst="rect">
            <a:avLst/>
          </a:prstGeom>
          <a:noFill/>
          <a:ln cap="flat" cmpd="sng" w="9525">
            <a:solidFill>
              <a:srgbClr val="1C1E2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GB">
                <a:solidFill>
                  <a:schemeClr val="lt1"/>
                </a:solidFill>
                <a:latin typeface="Roboto"/>
                <a:ea typeface="Roboto"/>
                <a:cs typeface="Roboto"/>
                <a:sym typeface="Roboto"/>
              </a:rPr>
              <a:t>Configure your browser to proxy your HTTP traffic</a:t>
            </a:r>
            <a:endParaRPr>
              <a:latin typeface="Roboto"/>
              <a:ea typeface="Roboto"/>
              <a:cs typeface="Roboto"/>
              <a:sym typeface="Roboto"/>
            </a:endParaRPr>
          </a:p>
        </p:txBody>
      </p:sp>
      <p:sp>
        <p:nvSpPr>
          <p:cNvPr id="294" name="Google Shape;294;p43"/>
          <p:cNvSpPr txBox="1"/>
          <p:nvPr/>
        </p:nvSpPr>
        <p:spPr>
          <a:xfrm>
            <a:off x="4944025" y="1588650"/>
            <a:ext cx="3888300" cy="2657100"/>
          </a:xfrm>
          <a:prstGeom prst="rect">
            <a:avLst/>
          </a:prstGeom>
          <a:noFill/>
          <a:ln cap="flat" cmpd="sng" w="9525">
            <a:solidFill>
              <a:srgbClr val="1C1E2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GB">
                <a:solidFill>
                  <a:schemeClr val="lt1"/>
                </a:solidFill>
                <a:latin typeface="Roboto"/>
                <a:ea typeface="Roboto"/>
                <a:cs typeface="Roboto"/>
                <a:sym typeface="Roboto"/>
              </a:rPr>
              <a:t>Go to the ‘Proxy’ tab, turn on Intercept, and watch the traffic flow!</a:t>
            </a:r>
            <a:endParaRPr>
              <a:latin typeface="Roboto"/>
              <a:ea typeface="Roboto"/>
              <a:cs typeface="Roboto"/>
              <a:sym typeface="Roboto"/>
            </a:endParaRPr>
          </a:p>
        </p:txBody>
      </p:sp>
      <p:pic>
        <p:nvPicPr>
          <p:cNvPr id="295" name="Google Shape;295;p43"/>
          <p:cNvPicPr preferRelativeResize="0"/>
          <p:nvPr/>
        </p:nvPicPr>
        <p:blipFill>
          <a:blip r:embed="rId4">
            <a:alphaModFix/>
          </a:blip>
          <a:stretch>
            <a:fillRect/>
          </a:stretch>
        </p:blipFill>
        <p:spPr>
          <a:xfrm>
            <a:off x="1651225" y="1944820"/>
            <a:ext cx="1922025" cy="2175775"/>
          </a:xfrm>
          <a:prstGeom prst="rect">
            <a:avLst/>
          </a:prstGeom>
          <a:noFill/>
          <a:ln>
            <a:noFill/>
          </a:ln>
        </p:spPr>
      </p:pic>
      <p:sp>
        <p:nvSpPr>
          <p:cNvPr id="296" name="Google Shape;296;p43"/>
          <p:cNvSpPr txBox="1"/>
          <p:nvPr/>
        </p:nvSpPr>
        <p:spPr>
          <a:xfrm>
            <a:off x="57000" y="2856700"/>
            <a:ext cx="41034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297" name="Google Shape;297;p43"/>
          <p:cNvPicPr preferRelativeResize="0"/>
          <p:nvPr/>
        </p:nvPicPr>
        <p:blipFill>
          <a:blip r:embed="rId5">
            <a:alphaModFix/>
          </a:blip>
          <a:stretch>
            <a:fillRect/>
          </a:stretch>
        </p:blipFill>
        <p:spPr>
          <a:xfrm>
            <a:off x="5394712" y="2194850"/>
            <a:ext cx="2986925" cy="1954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Proxy</a:t>
            </a:r>
            <a:endParaRPr/>
          </a:p>
          <a:p>
            <a:pPr indent="-317500" lvl="0" marL="457200" rtl="0" algn="l">
              <a:spcBef>
                <a:spcPts val="1600"/>
              </a:spcBef>
              <a:spcAft>
                <a:spcPts val="0"/>
              </a:spcAft>
              <a:buSzPts val="1400"/>
              <a:buChar char="●"/>
            </a:pPr>
            <a:r>
              <a:rPr lang="en-GB"/>
              <a:t>‘Intercept’ determines whether traffic is held up before being passed on</a:t>
            </a:r>
            <a:endParaRPr/>
          </a:p>
          <a:p>
            <a:pPr indent="-317500" lvl="0" marL="457200" rtl="0" algn="l">
              <a:spcBef>
                <a:spcPts val="0"/>
              </a:spcBef>
              <a:spcAft>
                <a:spcPts val="0"/>
              </a:spcAft>
              <a:buSzPts val="1400"/>
              <a:buChar char="●"/>
            </a:pPr>
            <a:r>
              <a:rPr lang="en-GB"/>
              <a:t>‘HTTP History’ shows all requests and responses captured by Burp</a:t>
            </a:r>
            <a:endParaRPr/>
          </a:p>
          <a:p>
            <a:pPr indent="-317500" lvl="0" marL="457200" rtl="0" algn="l">
              <a:spcBef>
                <a:spcPts val="0"/>
              </a:spcBef>
              <a:spcAft>
                <a:spcPts val="0"/>
              </a:spcAft>
              <a:buSzPts val="1400"/>
              <a:buChar char="●"/>
            </a:pPr>
            <a:r>
              <a:rPr lang="en-GB"/>
              <a:t>From here, you can send requests to the Repeater/Intruder for more options</a:t>
            </a:r>
            <a:endParaRPr/>
          </a:p>
          <a:p>
            <a:pPr indent="-317500" lvl="0" marL="457200" rtl="0" algn="l">
              <a:spcBef>
                <a:spcPts val="0"/>
              </a:spcBef>
              <a:spcAft>
                <a:spcPts val="0"/>
              </a:spcAft>
              <a:buSzPts val="1400"/>
              <a:buChar char="●"/>
            </a:pPr>
            <a:r>
              <a:rPr lang="en-GB"/>
              <a:t>You can also tell Burp not to intercept certain requests using the ‘Action’ Button</a:t>
            </a:r>
            <a:endParaRPr/>
          </a:p>
          <a:p>
            <a:pPr indent="0" lvl="0" marL="0" rtl="0" algn="l">
              <a:spcBef>
                <a:spcPts val="1600"/>
              </a:spcBef>
              <a:spcAft>
                <a:spcPts val="0"/>
              </a:spcAft>
              <a:buNone/>
            </a:pPr>
            <a:r>
              <a:rPr lang="en-GB"/>
              <a:t>Repeater</a:t>
            </a:r>
            <a:endParaRPr/>
          </a:p>
          <a:p>
            <a:pPr indent="-317500" lvl="0" marL="457200" rtl="0" algn="l">
              <a:spcBef>
                <a:spcPts val="1600"/>
              </a:spcBef>
              <a:spcAft>
                <a:spcPts val="0"/>
              </a:spcAft>
              <a:buSzPts val="1400"/>
              <a:buChar char="●"/>
            </a:pPr>
            <a:r>
              <a:rPr lang="en-GB"/>
              <a:t>Send a request here using Ctrl+R!</a:t>
            </a:r>
            <a:endParaRPr/>
          </a:p>
          <a:p>
            <a:pPr indent="-317500" lvl="0" marL="457200" rtl="0" algn="l">
              <a:spcBef>
                <a:spcPts val="0"/>
              </a:spcBef>
              <a:spcAft>
                <a:spcPts val="0"/>
              </a:spcAft>
              <a:buSzPts val="1400"/>
              <a:buChar char="●"/>
            </a:pPr>
            <a:r>
              <a:rPr lang="en-GB"/>
              <a:t>Once it’s in the Repeater, you can modify anything you like and resend</a:t>
            </a:r>
            <a:endParaRPr/>
          </a:p>
          <a:p>
            <a:pPr indent="0" lvl="0" marL="0" rtl="0" algn="l">
              <a:spcBef>
                <a:spcPts val="1600"/>
              </a:spcBef>
              <a:spcAft>
                <a:spcPts val="0"/>
              </a:spcAft>
              <a:buNone/>
            </a:pPr>
            <a:r>
              <a:rPr lang="en-GB"/>
              <a:t>Intruder</a:t>
            </a:r>
            <a:endParaRPr/>
          </a:p>
          <a:p>
            <a:pPr indent="-317500" lvl="0" marL="457200" rtl="0" algn="l">
              <a:spcBef>
                <a:spcPts val="1600"/>
              </a:spcBef>
              <a:spcAft>
                <a:spcPts val="0"/>
              </a:spcAft>
              <a:buSzPts val="1400"/>
              <a:buChar char="●"/>
            </a:pPr>
            <a:r>
              <a:rPr lang="en-GB"/>
              <a:t>You can configure ‘positions’ and ‘payloads’ here to set up an automated attack</a:t>
            </a:r>
            <a:endParaRPr/>
          </a:p>
          <a:p>
            <a:pPr indent="-317500" lvl="0" marL="457200" rtl="0" algn="l">
              <a:spcBef>
                <a:spcPts val="0"/>
              </a:spcBef>
              <a:spcAft>
                <a:spcPts val="0"/>
              </a:spcAft>
              <a:buSzPts val="1400"/>
              <a:buChar char="●"/>
            </a:pPr>
            <a:r>
              <a:rPr lang="en-GB"/>
              <a:t>See our worksheet from Session 3 for a detailed look at using the Intruder!</a:t>
            </a:r>
            <a:endParaRPr/>
          </a:p>
        </p:txBody>
      </p:sp>
      <p:sp>
        <p:nvSpPr>
          <p:cNvPr id="303" name="Google Shape;303;p4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Using Burp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1000"/>
                                        <p:tgtEl>
                                          <p:spTgt spid="3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animEffect filter="fade" transition="in">
                                      <p:cBhvr>
                                        <p:cTn dur="1000"/>
                                        <p:tgtEl>
                                          <p:spTgt spid="3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animEffect filter="fade" transition="in">
                                      <p:cBhvr>
                                        <p:cTn dur="1000"/>
                                        <p:tgtEl>
                                          <p:spTgt spid="3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3" st="3"/>
                                            </p:txEl>
                                          </p:spTgt>
                                        </p:tgtEl>
                                        <p:attrNameLst>
                                          <p:attrName>style.visibility</p:attrName>
                                        </p:attrNameLst>
                                      </p:cBhvr>
                                      <p:to>
                                        <p:strVal val="visible"/>
                                      </p:to>
                                    </p:set>
                                    <p:animEffect filter="fade" transition="in">
                                      <p:cBhvr>
                                        <p:cTn dur="1000"/>
                                        <p:tgtEl>
                                          <p:spTgt spid="3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4" st="4"/>
                                            </p:txEl>
                                          </p:spTgt>
                                        </p:tgtEl>
                                        <p:attrNameLst>
                                          <p:attrName>style.visibility</p:attrName>
                                        </p:attrNameLst>
                                      </p:cBhvr>
                                      <p:to>
                                        <p:strVal val="visible"/>
                                      </p:to>
                                    </p:set>
                                    <p:animEffect filter="fade" transition="in">
                                      <p:cBhvr>
                                        <p:cTn dur="1000"/>
                                        <p:tgtEl>
                                          <p:spTgt spid="3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5" st="5"/>
                                            </p:txEl>
                                          </p:spTgt>
                                        </p:tgtEl>
                                        <p:attrNameLst>
                                          <p:attrName>style.visibility</p:attrName>
                                        </p:attrNameLst>
                                      </p:cBhvr>
                                      <p:to>
                                        <p:strVal val="visible"/>
                                      </p:to>
                                    </p:set>
                                    <p:animEffect filter="fade" transition="in">
                                      <p:cBhvr>
                                        <p:cTn dur="1000"/>
                                        <p:tgtEl>
                                          <p:spTgt spid="3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6" st="6"/>
                                            </p:txEl>
                                          </p:spTgt>
                                        </p:tgtEl>
                                        <p:attrNameLst>
                                          <p:attrName>style.visibility</p:attrName>
                                        </p:attrNameLst>
                                      </p:cBhvr>
                                      <p:to>
                                        <p:strVal val="visible"/>
                                      </p:to>
                                    </p:set>
                                    <p:animEffect filter="fade" transition="in">
                                      <p:cBhvr>
                                        <p:cTn dur="1000"/>
                                        <p:tgtEl>
                                          <p:spTgt spid="30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7" st="7"/>
                                            </p:txEl>
                                          </p:spTgt>
                                        </p:tgtEl>
                                        <p:attrNameLst>
                                          <p:attrName>style.visibility</p:attrName>
                                        </p:attrNameLst>
                                      </p:cBhvr>
                                      <p:to>
                                        <p:strVal val="visible"/>
                                      </p:to>
                                    </p:set>
                                    <p:animEffect filter="fade" transition="in">
                                      <p:cBhvr>
                                        <p:cTn dur="1000"/>
                                        <p:tgtEl>
                                          <p:spTgt spid="30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8" st="8"/>
                                            </p:txEl>
                                          </p:spTgt>
                                        </p:tgtEl>
                                        <p:attrNameLst>
                                          <p:attrName>style.visibility</p:attrName>
                                        </p:attrNameLst>
                                      </p:cBhvr>
                                      <p:to>
                                        <p:strVal val="visible"/>
                                      </p:to>
                                    </p:set>
                                    <p:animEffect filter="fade" transition="in">
                                      <p:cBhvr>
                                        <p:cTn dur="1000"/>
                                        <p:tgtEl>
                                          <p:spTgt spid="30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9" st="9"/>
                                            </p:txEl>
                                          </p:spTgt>
                                        </p:tgtEl>
                                        <p:attrNameLst>
                                          <p:attrName>style.visibility</p:attrName>
                                        </p:attrNameLst>
                                      </p:cBhvr>
                                      <p:to>
                                        <p:strVal val="visible"/>
                                      </p:to>
                                    </p:set>
                                    <p:animEffect filter="fade" transition="in">
                                      <p:cBhvr>
                                        <p:cTn dur="1000"/>
                                        <p:tgtEl>
                                          <p:spTgt spid="30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10" st="10"/>
                                            </p:txEl>
                                          </p:spTgt>
                                        </p:tgtEl>
                                        <p:attrNameLst>
                                          <p:attrName>style.visibility</p:attrName>
                                        </p:attrNameLst>
                                      </p:cBhvr>
                                      <p:to>
                                        <p:strVal val="visible"/>
                                      </p:to>
                                    </p:set>
                                    <p:animEffect filter="fade" transition="in">
                                      <p:cBhvr>
                                        <p:cTn dur="1000"/>
                                        <p:tgtEl>
                                          <p:spTgt spid="30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Upcoming Sessions</a:t>
            </a:r>
            <a:endParaRPr/>
          </a:p>
        </p:txBody>
      </p:sp>
      <p:sp>
        <p:nvSpPr>
          <p:cNvPr id="309" name="Google Shape;309;p4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What’s up next?</a:t>
            </a:r>
            <a:endParaRPr/>
          </a:p>
          <a:p>
            <a:pPr indent="0" lvl="0" marL="0" rtl="0" algn="ctr">
              <a:spcBef>
                <a:spcPts val="0"/>
              </a:spcBef>
              <a:spcAft>
                <a:spcPts val="0"/>
              </a:spcAft>
              <a:buNone/>
            </a:pPr>
            <a:r>
              <a:rPr lang="en-GB" sz="1900">
                <a:solidFill>
                  <a:srgbClr val="EB3C68"/>
                </a:solidFill>
              </a:rPr>
              <a:t>www.shefesh.com/sessions</a:t>
            </a:r>
            <a:endParaRPr sz="1900">
              <a:solidFill>
                <a:srgbClr val="EB3C68"/>
              </a:solidFill>
            </a:endParaRPr>
          </a:p>
        </p:txBody>
      </p:sp>
      <p:sp>
        <p:nvSpPr>
          <p:cNvPr id="310" name="Google Shape;310;p4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7th-8th November - HackSheffield 6!</a:t>
            </a:r>
            <a:br>
              <a:rPr lang="en-GB"/>
            </a:br>
            <a:r>
              <a:rPr lang="en-GB" sz="800"/>
              <a:t>(see </a:t>
            </a:r>
            <a:r>
              <a:rPr lang="en-GB" sz="800">
                <a:solidFill>
                  <a:srgbClr val="09CECE"/>
                </a:solidFill>
              </a:rPr>
              <a:t>https://hacksheffield.com/</a:t>
            </a:r>
            <a:r>
              <a:rPr lang="en-GB" sz="800"/>
              <a:t>)</a:t>
            </a:r>
            <a:endParaRPr sz="800"/>
          </a:p>
          <a:p>
            <a:pPr indent="0" lvl="0" marL="0" rtl="0" algn="l">
              <a:spcBef>
                <a:spcPts val="1600"/>
              </a:spcBef>
              <a:spcAft>
                <a:spcPts val="0"/>
              </a:spcAft>
              <a:buClr>
                <a:schemeClr val="dk1"/>
              </a:buClr>
              <a:buSzPts val="1100"/>
              <a:buFont typeface="Arial"/>
              <a:buNone/>
            </a:pPr>
            <a:r>
              <a:rPr lang="en-GB"/>
              <a:t>9th November - All the Shells!</a:t>
            </a:r>
            <a:endParaRPr/>
          </a:p>
          <a:p>
            <a:pPr indent="0" lvl="0" marL="0" rtl="0" algn="l">
              <a:spcBef>
                <a:spcPts val="1600"/>
              </a:spcBef>
              <a:spcAft>
                <a:spcPts val="0"/>
              </a:spcAft>
              <a:buClr>
                <a:schemeClr val="dk1"/>
              </a:buClr>
              <a:buSzPts val="1100"/>
              <a:buFont typeface="Arial"/>
              <a:buNone/>
            </a:pPr>
            <a:r>
              <a:rPr lang="en-GB"/>
              <a:t>16th November - Enumeration</a:t>
            </a:r>
            <a:endParaRPr/>
          </a:p>
          <a:p>
            <a:pPr indent="0" lvl="0" marL="0" rtl="0" algn="l">
              <a:spcBef>
                <a:spcPts val="1600"/>
              </a:spcBef>
              <a:spcAft>
                <a:spcPts val="0"/>
              </a:spcAft>
              <a:buClr>
                <a:schemeClr val="dk1"/>
              </a:buClr>
              <a:buSzPts val="1100"/>
              <a:buFont typeface="Arial"/>
              <a:buNone/>
            </a:pPr>
            <a:r>
              <a:rPr lang="en-GB"/>
              <a:t>23rd November - Privilege Escalation</a:t>
            </a:r>
            <a:endParaRPr/>
          </a:p>
          <a:p>
            <a:pPr indent="0" lvl="0" marL="0" rtl="0" algn="l">
              <a:spcBef>
                <a:spcPts val="1600"/>
              </a:spcBef>
              <a:spcAft>
                <a:spcPts val="1600"/>
              </a:spcAft>
              <a:buClr>
                <a:schemeClr val="dk1"/>
              </a:buClr>
              <a:buSzPts val="1100"/>
              <a:buFont typeface="Arial"/>
              <a:buNone/>
            </a:pPr>
            <a:r>
              <a:rPr lang="en-GB"/>
              <a:t>30th November - Open Source Intelligence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Any Questions?</a:t>
            </a:r>
            <a:endParaRPr/>
          </a:p>
        </p:txBody>
      </p:sp>
      <p:sp>
        <p:nvSpPr>
          <p:cNvPr id="316" name="Google Shape;316;p46"/>
          <p:cNvSpPr txBox="1"/>
          <p:nvPr/>
        </p:nvSpPr>
        <p:spPr>
          <a:xfrm>
            <a:off x="2740350" y="4208475"/>
            <a:ext cx="3663300" cy="57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300">
                <a:solidFill>
                  <a:srgbClr val="EB3C68"/>
                </a:solidFill>
                <a:latin typeface="Roboto"/>
                <a:ea typeface="Roboto"/>
                <a:cs typeface="Roboto"/>
                <a:sym typeface="Roboto"/>
              </a:rPr>
              <a:t>www.shefesh.com</a:t>
            </a:r>
            <a:endParaRPr sz="2300">
              <a:solidFill>
                <a:srgbClr val="EB3C68"/>
              </a:solidFill>
              <a:latin typeface="Roboto"/>
              <a:ea typeface="Roboto"/>
              <a:cs typeface="Roboto"/>
              <a:sym typeface="Roboto"/>
            </a:endParaRPr>
          </a:p>
          <a:p>
            <a:pPr indent="0" lvl="0" marL="0" rtl="0" algn="ctr">
              <a:spcBef>
                <a:spcPts val="0"/>
              </a:spcBef>
              <a:spcAft>
                <a:spcPts val="0"/>
              </a:spcAft>
              <a:buNone/>
            </a:pPr>
            <a:r>
              <a:rPr lang="en-GB" sz="1800">
                <a:solidFill>
                  <a:schemeClr val="lt1"/>
                </a:solidFill>
                <a:latin typeface="Roboto"/>
                <a:ea typeface="Roboto"/>
                <a:cs typeface="Roboto"/>
                <a:sym typeface="Roboto"/>
              </a:rPr>
              <a:t>Thanks for coming!</a:t>
            </a:r>
            <a:endParaRPr sz="1800">
              <a:solidFill>
                <a:schemeClr val="lt1"/>
              </a:solidFill>
              <a:latin typeface="Roboto"/>
              <a:ea typeface="Roboto"/>
              <a:cs typeface="Roboto"/>
              <a:sym typeface="Roboto"/>
            </a:endParaRPr>
          </a:p>
        </p:txBody>
      </p:sp>
      <p:pic>
        <p:nvPicPr>
          <p:cNvPr id="317" name="Google Shape;317;p46"/>
          <p:cNvPicPr preferRelativeResize="0"/>
          <p:nvPr/>
        </p:nvPicPr>
        <p:blipFill>
          <a:blip r:embed="rId3">
            <a:alphaModFix/>
          </a:blip>
          <a:stretch>
            <a:fillRect/>
          </a:stretch>
        </p:blipFill>
        <p:spPr>
          <a:xfrm>
            <a:off x="3225075" y="1285325"/>
            <a:ext cx="2693850" cy="269960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sz="1800"/>
              <a:t>Computer networks are ubiquitous; every day, more devices come online</a:t>
            </a:r>
            <a:endParaRPr sz="1800"/>
          </a:p>
          <a:p>
            <a:pPr indent="-342900" lvl="0" marL="457200" rtl="0" algn="l">
              <a:lnSpc>
                <a:spcPct val="115000"/>
              </a:lnSpc>
              <a:spcBef>
                <a:spcPts val="1000"/>
              </a:spcBef>
              <a:spcAft>
                <a:spcPts val="0"/>
              </a:spcAft>
              <a:buSzPts val="1800"/>
              <a:buChar char="●"/>
            </a:pPr>
            <a:r>
              <a:rPr lang="en-GB" sz="1800"/>
              <a:t>While this opens up countless </a:t>
            </a:r>
            <a:r>
              <a:rPr lang="en-GB" sz="1800"/>
              <a:t>possibilities</a:t>
            </a:r>
            <a:r>
              <a:rPr lang="en-GB" sz="1800"/>
              <a:t>, it also means that networked devices need to defend against remote threats – not just local ones</a:t>
            </a:r>
            <a:endParaRPr sz="1800"/>
          </a:p>
          <a:p>
            <a:pPr indent="-342900" lvl="0" marL="457200" rtl="0" algn="l">
              <a:lnSpc>
                <a:spcPct val="115000"/>
              </a:lnSpc>
              <a:spcBef>
                <a:spcPts val="1000"/>
              </a:spcBef>
              <a:spcAft>
                <a:spcPts val="0"/>
              </a:spcAft>
              <a:buSzPts val="1800"/>
              <a:buChar char="●"/>
            </a:pPr>
            <a:r>
              <a:rPr lang="en-GB" sz="1800"/>
              <a:t>At their core, security holes are design oversights. To find what others haven’t thought of, you’ll need to understand everything they have</a:t>
            </a:r>
            <a:endParaRPr sz="1800"/>
          </a:p>
          <a:p>
            <a:pPr indent="-342900" lvl="0" marL="457200" rtl="0" algn="l">
              <a:lnSpc>
                <a:spcPct val="115000"/>
              </a:lnSpc>
              <a:spcBef>
                <a:spcPts val="1000"/>
              </a:spcBef>
              <a:spcAft>
                <a:spcPts val="1000"/>
              </a:spcAft>
              <a:buSzPts val="1800"/>
              <a:buChar char="●"/>
            </a:pPr>
            <a:r>
              <a:rPr lang="en-GB" sz="1800"/>
              <a:t>By learning networking, you’ll learn where there are holes and how to patch / exploit them</a:t>
            </a:r>
            <a:endParaRPr sz="1800"/>
          </a:p>
        </p:txBody>
      </p:sp>
      <p:sp>
        <p:nvSpPr>
          <p:cNvPr id="75" name="Google Shape;75;p1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Why Learn Networking?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1000"/>
                                        <p:tgtEl>
                                          <p:spTgt spid="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Effect filter="fade" transition="in">
                                      <p:cBhvr>
                                        <p:cTn dur="1000"/>
                                        <p:tgtEl>
                                          <p:spTgt spid="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animEffect filter="fade" transition="in">
                                      <p:cBhvr>
                                        <p:cTn dur="1000"/>
                                        <p:tgtEl>
                                          <p:spTgt spid="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animEffect filter="fade" transition="in">
                                      <p:cBhvr>
                                        <p:cTn dur="1000"/>
                                        <p:tgtEl>
                                          <p:spTgt spid="7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GB"/>
              <a:t>Physical (wires, radio, optical)</a:t>
            </a:r>
            <a:endParaRPr/>
          </a:p>
          <a:p>
            <a:pPr indent="-317500" lvl="0" marL="457200" rtl="0" algn="l">
              <a:spcBef>
                <a:spcPts val="1000"/>
              </a:spcBef>
              <a:spcAft>
                <a:spcPts val="0"/>
              </a:spcAft>
              <a:buSzPts val="1400"/>
              <a:buAutoNum type="arabicPeriod"/>
            </a:pPr>
            <a:r>
              <a:rPr lang="en-GB"/>
              <a:t>Data Link (Ethernet, 802.11, ARP, etc)</a:t>
            </a:r>
            <a:endParaRPr/>
          </a:p>
          <a:p>
            <a:pPr indent="-317500" lvl="0" marL="457200" rtl="0" algn="l">
              <a:spcBef>
                <a:spcPts val="1000"/>
              </a:spcBef>
              <a:spcAft>
                <a:spcPts val="0"/>
              </a:spcAft>
              <a:buSzPts val="1400"/>
              <a:buAutoNum type="arabicPeriod"/>
            </a:pPr>
            <a:r>
              <a:rPr lang="en-GB"/>
              <a:t>Network (IPv4/IPv6</a:t>
            </a:r>
            <a:r>
              <a:rPr lang="en-GB"/>
              <a:t>, ICMP</a:t>
            </a:r>
            <a:r>
              <a:rPr lang="en-GB"/>
              <a:t>, WireGuard, etc)</a:t>
            </a:r>
            <a:endParaRPr/>
          </a:p>
          <a:p>
            <a:pPr indent="-317500" lvl="0" marL="457200" rtl="0" algn="l">
              <a:spcBef>
                <a:spcPts val="1000"/>
              </a:spcBef>
              <a:spcAft>
                <a:spcPts val="0"/>
              </a:spcAft>
              <a:buSzPts val="1400"/>
              <a:buAutoNum type="arabicPeriod"/>
            </a:pPr>
            <a:r>
              <a:rPr lang="en-GB"/>
              <a:t>Transport (TCP, UDP)</a:t>
            </a:r>
            <a:endParaRPr/>
          </a:p>
          <a:p>
            <a:pPr indent="-317500" lvl="0" marL="457200" rtl="0" algn="l">
              <a:spcBef>
                <a:spcPts val="1000"/>
              </a:spcBef>
              <a:spcAft>
                <a:spcPts val="1000"/>
              </a:spcAft>
              <a:buSzPts val="1400"/>
              <a:buAutoNum type="arabicPeriod"/>
            </a:pPr>
            <a:r>
              <a:rPr lang="en-GB"/>
              <a:t>Application (HTTP, SSH, DHCP, SMB, etc)</a:t>
            </a:r>
            <a:endParaRPr/>
          </a:p>
        </p:txBody>
      </p:sp>
      <p:sp>
        <p:nvSpPr>
          <p:cNvPr id="81" name="Google Shape;81;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2" name="Google Shape;82;p1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(Simplified) OSI Model</a:t>
            </a:r>
            <a:endParaRPr/>
          </a:p>
        </p:txBody>
      </p:sp>
      <p:pic>
        <p:nvPicPr>
          <p:cNvPr id="83" name="Google Shape;83;p16"/>
          <p:cNvPicPr preferRelativeResize="0"/>
          <p:nvPr/>
        </p:nvPicPr>
        <p:blipFill>
          <a:blip r:embed="rId3">
            <a:alphaModFix/>
          </a:blip>
          <a:stretch>
            <a:fillRect/>
          </a:stretch>
        </p:blipFill>
        <p:spPr>
          <a:xfrm>
            <a:off x="4832400" y="1152475"/>
            <a:ext cx="3999900" cy="32284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Effect filter="fade" transition="in">
                                      <p:cBhvr>
                                        <p:cTn dur="1000"/>
                                        <p:tgtEl>
                                          <p:spTgt spid="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Effect filter="fade" transition="in">
                                      <p:cBhvr>
                                        <p:cTn dur="1000"/>
                                        <p:tgtEl>
                                          <p:spTgt spid="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Effect filter="fade" transition="in">
                                      <p:cBhvr>
                                        <p:cTn dur="1000"/>
                                        <p:tgtEl>
                                          <p:spTgt spid="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animEffect filter="fade" transition="in">
                                      <p:cBhvr>
                                        <p:cTn dur="1000"/>
                                        <p:tgtEl>
                                          <p:spTgt spid="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animEffect filter="fade" transition="in">
                                      <p:cBhvr>
                                        <p:cTn dur="1000"/>
                                        <p:tgtEl>
                                          <p:spTgt spid="8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This is the simplest layer of a network and is only concerned with the transmission of raw information</a:t>
            </a:r>
            <a:endParaRPr/>
          </a:p>
          <a:p>
            <a:pPr indent="-317500" lvl="0" marL="457200" rtl="0" algn="l">
              <a:spcBef>
                <a:spcPts val="0"/>
              </a:spcBef>
              <a:spcAft>
                <a:spcPts val="0"/>
              </a:spcAft>
              <a:buSzPts val="1400"/>
              <a:buChar char="●"/>
            </a:pPr>
            <a:r>
              <a:rPr lang="en-GB"/>
              <a:t>Cables often have “link lights” that indicate if they are functional</a:t>
            </a:r>
            <a:endParaRPr/>
          </a:p>
          <a:p>
            <a:pPr indent="-317500" lvl="0" marL="457200" rtl="0" algn="l">
              <a:spcBef>
                <a:spcPts val="0"/>
              </a:spcBef>
              <a:spcAft>
                <a:spcPts val="0"/>
              </a:spcAft>
              <a:buSzPts val="1400"/>
              <a:buChar char="●"/>
            </a:pPr>
            <a:r>
              <a:rPr lang="en-GB"/>
              <a:t>Wireless access points often have something similar</a:t>
            </a:r>
            <a:endParaRPr/>
          </a:p>
          <a:p>
            <a:pPr indent="-317500" lvl="0" marL="457200" rtl="0" algn="l">
              <a:spcBef>
                <a:spcPts val="0"/>
              </a:spcBef>
              <a:spcAft>
                <a:spcPts val="0"/>
              </a:spcAft>
              <a:buSzPts val="1400"/>
              <a:buChar char="●"/>
            </a:pPr>
            <a:r>
              <a:rPr lang="en-GB"/>
              <a:t>As most network attacks are carried out remotely, this layer isn’t the most interesting to us</a:t>
            </a:r>
            <a:endParaRPr/>
          </a:p>
          <a:p>
            <a:pPr indent="-317500" lvl="0" marL="457200" rtl="0" algn="l">
              <a:spcBef>
                <a:spcPts val="0"/>
              </a:spcBef>
              <a:spcAft>
                <a:spcPts val="0"/>
              </a:spcAft>
              <a:buSzPts val="1400"/>
              <a:buChar char="●"/>
            </a:pPr>
            <a:r>
              <a:rPr lang="en-GB"/>
              <a:t>With that being said, some connections (particularly wireless ones) can be physically jammed </a:t>
            </a:r>
            <a:endParaRPr/>
          </a:p>
        </p:txBody>
      </p:sp>
      <p:sp>
        <p:nvSpPr>
          <p:cNvPr id="89" name="Google Shape;89;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0" name="Google Shape;90;p1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Physical Layer</a:t>
            </a:r>
            <a:endParaRPr/>
          </a:p>
        </p:txBody>
      </p:sp>
      <p:pic>
        <p:nvPicPr>
          <p:cNvPr id="91" name="Google Shape;91;p17"/>
          <p:cNvPicPr preferRelativeResize="0"/>
          <p:nvPr/>
        </p:nvPicPr>
        <p:blipFill rotWithShape="1">
          <a:blip r:embed="rId3">
            <a:alphaModFix/>
          </a:blip>
          <a:srcRect b="0" l="38738" r="28145" t="60528"/>
          <a:stretch/>
        </p:blipFill>
        <p:spPr>
          <a:xfrm>
            <a:off x="4832400" y="2915675"/>
            <a:ext cx="2136054" cy="1686125"/>
          </a:xfrm>
          <a:prstGeom prst="rect">
            <a:avLst/>
          </a:prstGeom>
          <a:noFill/>
          <a:ln>
            <a:noFill/>
          </a:ln>
        </p:spPr>
      </p:pic>
      <p:pic>
        <p:nvPicPr>
          <p:cNvPr id="92" name="Google Shape;92;p17"/>
          <p:cNvPicPr preferRelativeResize="0"/>
          <p:nvPr/>
        </p:nvPicPr>
        <p:blipFill>
          <a:blip r:embed="rId4">
            <a:alphaModFix/>
          </a:blip>
          <a:stretch>
            <a:fillRect/>
          </a:stretch>
        </p:blipFill>
        <p:spPr>
          <a:xfrm>
            <a:off x="5699219" y="1152475"/>
            <a:ext cx="3133081" cy="1763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Effect filter="fade" transition="in">
                                      <p:cBhvr>
                                        <p:cTn dur="1000"/>
                                        <p:tgtEl>
                                          <p:spTgt spid="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animEffect filter="fade" transition="in">
                                      <p:cBhvr>
                                        <p:cTn dur="1000"/>
                                        <p:tgtEl>
                                          <p:spTgt spid="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2" st="2"/>
                                            </p:txEl>
                                          </p:spTgt>
                                        </p:tgtEl>
                                        <p:attrNameLst>
                                          <p:attrName>style.visibility</p:attrName>
                                        </p:attrNameLst>
                                      </p:cBhvr>
                                      <p:to>
                                        <p:strVal val="visible"/>
                                      </p:to>
                                    </p:set>
                                    <p:animEffect filter="fade" transition="in">
                                      <p:cBhvr>
                                        <p:cTn dur="1000"/>
                                        <p:tgtEl>
                                          <p:spTgt spid="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3" st="3"/>
                                            </p:txEl>
                                          </p:spTgt>
                                        </p:tgtEl>
                                        <p:attrNameLst>
                                          <p:attrName>style.visibility</p:attrName>
                                        </p:attrNameLst>
                                      </p:cBhvr>
                                      <p:to>
                                        <p:strVal val="visible"/>
                                      </p:to>
                                    </p:set>
                                    <p:animEffect filter="fade" transition="in">
                                      <p:cBhvr>
                                        <p:cTn dur="1000"/>
                                        <p:tgtEl>
                                          <p:spTgt spid="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4" st="4"/>
                                            </p:txEl>
                                          </p:spTgt>
                                        </p:tgtEl>
                                        <p:attrNameLst>
                                          <p:attrName>style.visibility</p:attrName>
                                        </p:attrNameLst>
                                      </p:cBhvr>
                                      <p:to>
                                        <p:strVal val="visible"/>
                                      </p:to>
                                    </p:set>
                                    <p:animEffect filter="fade" transition="in">
                                      <p:cBhvr>
                                        <p:cTn dur="1000"/>
                                        <p:tgtEl>
                                          <p:spTgt spid="8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 dominant protocols at this layer are Ethernet and WiFi (802.11)</a:t>
            </a:r>
            <a:endParaRPr/>
          </a:p>
          <a:p>
            <a:pPr indent="-317500" lvl="0" marL="457200" rtl="0" algn="l">
              <a:spcBef>
                <a:spcPts val="0"/>
              </a:spcBef>
              <a:spcAft>
                <a:spcPts val="0"/>
              </a:spcAft>
              <a:buSzPts val="1400"/>
              <a:buChar char="●"/>
            </a:pPr>
            <a:r>
              <a:rPr lang="en-GB"/>
              <a:t>At this level, MAC addresses are used to identify different machines on the same network</a:t>
            </a:r>
            <a:endParaRPr/>
          </a:p>
          <a:p>
            <a:pPr indent="-317500" lvl="0" marL="457200" rtl="0" algn="l">
              <a:spcBef>
                <a:spcPts val="0"/>
              </a:spcBef>
              <a:spcAft>
                <a:spcPts val="0"/>
              </a:spcAft>
              <a:buSzPts val="1400"/>
              <a:buChar char="●"/>
            </a:pPr>
            <a:r>
              <a:rPr lang="en-GB"/>
              <a:t>Ethernet is generally unsecured, so access to Ethernet ports needs to be tightly controlled</a:t>
            </a:r>
            <a:endParaRPr/>
          </a:p>
          <a:p>
            <a:pPr indent="-317500" lvl="0" marL="457200" rtl="0" algn="l">
              <a:spcBef>
                <a:spcPts val="0"/>
              </a:spcBef>
              <a:spcAft>
                <a:spcPts val="0"/>
              </a:spcAft>
              <a:buSzPts val="1400"/>
              <a:buChar char="●"/>
            </a:pPr>
            <a:r>
              <a:rPr lang="en-GB"/>
              <a:t>Access can be obscured via MAC filtering</a:t>
            </a:r>
            <a:endParaRPr/>
          </a:p>
          <a:p>
            <a:pPr indent="-317500" lvl="0" marL="457200" rtl="0" algn="l">
              <a:spcBef>
                <a:spcPts val="0"/>
              </a:spcBef>
              <a:spcAft>
                <a:spcPts val="0"/>
              </a:spcAft>
              <a:buSzPts val="1400"/>
              <a:buChar char="●"/>
            </a:pPr>
            <a:r>
              <a:rPr lang="en-GB"/>
              <a:t>VLANs can be used to isolate parts of the network</a:t>
            </a:r>
            <a:endParaRPr/>
          </a:p>
          <a:p>
            <a:pPr indent="-317500" lvl="0" marL="457200" rtl="0" algn="l">
              <a:spcBef>
                <a:spcPts val="0"/>
              </a:spcBef>
              <a:spcAft>
                <a:spcPts val="0"/>
              </a:spcAft>
              <a:buSzPts val="1400"/>
              <a:buChar char="●"/>
            </a:pPr>
            <a:r>
              <a:rPr lang="en-GB"/>
              <a:t>There are many ways to secure WiFi: WEP, WPS, WPA2-PSK, WPA2-Enterprise, etc.</a:t>
            </a:r>
            <a:endParaRPr/>
          </a:p>
        </p:txBody>
      </p:sp>
      <p:sp>
        <p:nvSpPr>
          <p:cNvPr id="98" name="Google Shape;98;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9" name="Google Shape;99;p1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Data Link Layer</a:t>
            </a:r>
            <a:endParaRPr/>
          </a:p>
        </p:txBody>
      </p:sp>
      <p:pic>
        <p:nvPicPr>
          <p:cNvPr id="100" name="Google Shape;100;p18"/>
          <p:cNvPicPr preferRelativeResize="0"/>
          <p:nvPr/>
        </p:nvPicPr>
        <p:blipFill>
          <a:blip r:embed="rId3">
            <a:alphaModFix/>
          </a:blip>
          <a:stretch>
            <a:fillRect/>
          </a:stretch>
        </p:blipFill>
        <p:spPr>
          <a:xfrm>
            <a:off x="4832400" y="1152475"/>
            <a:ext cx="3999899" cy="2077588"/>
          </a:xfrm>
          <a:prstGeom prst="rect">
            <a:avLst/>
          </a:prstGeom>
          <a:noFill/>
          <a:ln>
            <a:noFill/>
          </a:ln>
        </p:spPr>
      </p:pic>
      <p:pic>
        <p:nvPicPr>
          <p:cNvPr id="101" name="Google Shape;101;p18"/>
          <p:cNvPicPr preferRelativeResize="0"/>
          <p:nvPr/>
        </p:nvPicPr>
        <p:blipFill>
          <a:blip r:embed="rId4">
            <a:alphaModFix/>
          </a:blip>
          <a:stretch>
            <a:fillRect/>
          </a:stretch>
        </p:blipFill>
        <p:spPr>
          <a:xfrm>
            <a:off x="4832400" y="3362250"/>
            <a:ext cx="3999899" cy="878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1000"/>
                                        <p:tgtEl>
                                          <p:spTgt spid="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1000"/>
                                        <p:tgtEl>
                                          <p:spTgt spid="9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 802.11 standard for WiFi allows for cleartext “management” frames. One of these frames is designed to “deauthenticate” a station and kick them off of the network</a:t>
            </a:r>
            <a:endParaRPr/>
          </a:p>
          <a:p>
            <a:pPr indent="-317500" lvl="0" marL="457200" rtl="0" algn="l">
              <a:spcBef>
                <a:spcPts val="0"/>
              </a:spcBef>
              <a:spcAft>
                <a:spcPts val="0"/>
              </a:spcAft>
              <a:buSzPts val="1400"/>
              <a:buChar char="●"/>
            </a:pPr>
            <a:r>
              <a:rPr lang="en-GB"/>
              <a:t>This can be used to soft-jam a WiFi network, capture a WPA handshake, or generate ARP requests</a:t>
            </a:r>
            <a:endParaRPr/>
          </a:p>
          <a:p>
            <a:pPr indent="-317500" lvl="0" marL="457200" rtl="0" algn="l">
              <a:spcBef>
                <a:spcPts val="0"/>
              </a:spcBef>
              <a:spcAft>
                <a:spcPts val="0"/>
              </a:spcAft>
              <a:buSzPts val="1400"/>
              <a:buChar char="●"/>
            </a:pPr>
            <a:r>
              <a:rPr lang="en-GB"/>
              <a:t>This can be performed using any wireless NIC capable of monitor mode and packet injection</a:t>
            </a:r>
            <a:endParaRPr/>
          </a:p>
          <a:p>
            <a:pPr indent="0" lvl="0" marL="0" rtl="0" algn="l">
              <a:spcBef>
                <a:spcPts val="1600"/>
              </a:spcBef>
              <a:spcAft>
                <a:spcPts val="0"/>
              </a:spcAft>
              <a:buNone/>
            </a:pPr>
            <a:r>
              <a:rPr lang="en-GB">
                <a:solidFill>
                  <a:schemeClr val="accent3"/>
                </a:solidFill>
                <a:latin typeface="IBM Plex Mono"/>
                <a:ea typeface="IBM Plex Mono"/>
                <a:cs typeface="IBM Plex Mono"/>
                <a:sym typeface="IBM Plex Mono"/>
              </a:rPr>
              <a:t>airmon-ng</a:t>
            </a:r>
            <a:r>
              <a:rPr lang="en-GB">
                <a:latin typeface="IBM Plex Mono"/>
                <a:ea typeface="IBM Plex Mono"/>
                <a:cs typeface="IBM Plex Mono"/>
                <a:sym typeface="IBM Plex Mono"/>
              </a:rPr>
              <a:t> </a:t>
            </a:r>
            <a:r>
              <a:rPr lang="en-GB">
                <a:solidFill>
                  <a:srgbClr val="09CECE"/>
                </a:solidFill>
                <a:latin typeface="IBM Plex Mono"/>
                <a:ea typeface="IBM Plex Mono"/>
                <a:cs typeface="IBM Plex Mono"/>
                <a:sym typeface="IBM Plex Mono"/>
              </a:rPr>
              <a:t>start</a:t>
            </a:r>
            <a:r>
              <a:rPr lang="en-GB">
                <a:latin typeface="IBM Plex Mono"/>
                <a:ea typeface="IBM Plex Mono"/>
                <a:cs typeface="IBM Plex Mono"/>
                <a:sym typeface="IBM Plex Mono"/>
              </a:rPr>
              <a:t> </a:t>
            </a:r>
            <a:r>
              <a:rPr lang="en-GB">
                <a:solidFill>
                  <a:srgbClr val="EB3C68"/>
                </a:solidFill>
                <a:latin typeface="IBM Plex Mono"/>
                <a:ea typeface="IBM Plex Mono"/>
                <a:cs typeface="IBM Plex Mono"/>
                <a:sym typeface="IBM Plex Mono"/>
              </a:rPr>
              <a:t>wlan0</a:t>
            </a:r>
            <a:endParaRPr>
              <a:solidFill>
                <a:srgbClr val="EB3C68"/>
              </a:solidFill>
              <a:latin typeface="IBM Plex Mono"/>
              <a:ea typeface="IBM Plex Mono"/>
              <a:cs typeface="IBM Plex Mono"/>
              <a:sym typeface="IBM Plex Mono"/>
            </a:endParaRPr>
          </a:p>
          <a:p>
            <a:pPr indent="0" lvl="0" marL="0" rtl="0" algn="l">
              <a:spcBef>
                <a:spcPts val="1600"/>
              </a:spcBef>
              <a:spcAft>
                <a:spcPts val="0"/>
              </a:spcAft>
              <a:buNone/>
            </a:pPr>
            <a:r>
              <a:rPr lang="en-GB">
                <a:solidFill>
                  <a:schemeClr val="accent3"/>
                </a:solidFill>
                <a:latin typeface="IBM Plex Mono"/>
                <a:ea typeface="IBM Plex Mono"/>
                <a:cs typeface="IBM Plex Mono"/>
                <a:sym typeface="IBM Plex Mono"/>
              </a:rPr>
              <a:t>aireplay-ng</a:t>
            </a:r>
            <a:r>
              <a:rPr lang="en-GB">
                <a:solidFill>
                  <a:srgbClr val="EB3C68"/>
                </a:solidFill>
                <a:latin typeface="IBM Plex Mono"/>
                <a:ea typeface="IBM Plex Mono"/>
                <a:cs typeface="IBM Plex Mono"/>
                <a:sym typeface="IBM Plex Mono"/>
              </a:rPr>
              <a:t> </a:t>
            </a:r>
            <a:r>
              <a:rPr lang="en-GB">
                <a:solidFill>
                  <a:srgbClr val="09CECE"/>
                </a:solidFill>
                <a:latin typeface="IBM Plex Mono"/>
                <a:ea typeface="IBM Plex Mono"/>
                <a:cs typeface="IBM Plex Mono"/>
                <a:sym typeface="IBM Plex Mono"/>
              </a:rPr>
              <a:t>-0</a:t>
            </a:r>
            <a:r>
              <a:rPr lang="en-GB">
                <a:solidFill>
                  <a:srgbClr val="EB3C68"/>
                </a:solidFill>
                <a:latin typeface="IBM Plex Mono"/>
                <a:ea typeface="IBM Plex Mono"/>
                <a:cs typeface="IBM Plex Mono"/>
                <a:sym typeface="IBM Plex Mono"/>
              </a:rPr>
              <a:t> 1 </a:t>
            </a:r>
            <a:r>
              <a:rPr lang="en-GB">
                <a:solidFill>
                  <a:srgbClr val="09CECE"/>
                </a:solidFill>
                <a:latin typeface="IBM Plex Mono"/>
                <a:ea typeface="IBM Plex Mono"/>
                <a:cs typeface="IBM Plex Mono"/>
                <a:sym typeface="IBM Plex Mono"/>
              </a:rPr>
              <a:t>-a</a:t>
            </a:r>
            <a:r>
              <a:rPr lang="en-GB">
                <a:solidFill>
                  <a:srgbClr val="EB3C68"/>
                </a:solidFill>
                <a:latin typeface="IBM Plex Mono"/>
                <a:ea typeface="IBM Plex Mono"/>
                <a:cs typeface="IBM Plex Mono"/>
                <a:sym typeface="IBM Plex Mono"/>
              </a:rPr>
              <a:t> 00:14:6C:7E:40:80 </a:t>
            </a:r>
            <a:r>
              <a:rPr lang="en-GB">
                <a:solidFill>
                  <a:srgbClr val="09CECE"/>
                </a:solidFill>
                <a:latin typeface="IBM Plex Mono"/>
                <a:ea typeface="IBM Plex Mono"/>
                <a:cs typeface="IBM Plex Mono"/>
                <a:sym typeface="IBM Plex Mono"/>
              </a:rPr>
              <a:t>-c</a:t>
            </a:r>
            <a:r>
              <a:rPr lang="en-GB">
                <a:solidFill>
                  <a:srgbClr val="EB3C68"/>
                </a:solidFill>
                <a:latin typeface="IBM Plex Mono"/>
                <a:ea typeface="IBM Plex Mono"/>
                <a:cs typeface="IBM Plex Mono"/>
                <a:sym typeface="IBM Plex Mono"/>
              </a:rPr>
              <a:t> 00:0F:B5:34:30:30 wlan0</a:t>
            </a:r>
            <a:endParaRPr>
              <a:solidFill>
                <a:srgbClr val="EB3C68"/>
              </a:solidFill>
              <a:latin typeface="IBM Plex Mono"/>
              <a:ea typeface="IBM Plex Mono"/>
              <a:cs typeface="IBM Plex Mono"/>
              <a:sym typeface="IBM Plex Mono"/>
            </a:endParaRPr>
          </a:p>
          <a:p>
            <a:pPr indent="-317500" lvl="0" marL="457200" rtl="0" algn="l">
              <a:spcBef>
                <a:spcPts val="1600"/>
              </a:spcBef>
              <a:spcAft>
                <a:spcPts val="0"/>
              </a:spcAft>
              <a:buSzPts val="1400"/>
              <a:buChar char="●"/>
            </a:pPr>
            <a:r>
              <a:rPr lang="en-GB">
                <a:solidFill>
                  <a:srgbClr val="09CECE"/>
                </a:solidFill>
                <a:latin typeface="IBM Plex Mono"/>
                <a:ea typeface="IBM Plex Mono"/>
                <a:cs typeface="IBM Plex Mono"/>
                <a:sym typeface="IBM Plex Mono"/>
              </a:rPr>
              <a:t>-0</a:t>
            </a:r>
            <a:r>
              <a:rPr lang="en-GB"/>
              <a:t> is the flag for deauthentication (</a:t>
            </a:r>
            <a:r>
              <a:rPr lang="en-GB">
                <a:solidFill>
                  <a:srgbClr val="EB3C68"/>
                </a:solidFill>
                <a:latin typeface="IBM Plex Mono"/>
                <a:ea typeface="IBM Plex Mono"/>
                <a:cs typeface="IBM Plex Mono"/>
                <a:sym typeface="IBM Plex Mono"/>
              </a:rPr>
              <a:t>1</a:t>
            </a:r>
            <a:r>
              <a:rPr lang="en-GB"/>
              <a:t> is the number of deauths)</a:t>
            </a:r>
            <a:endParaRPr/>
          </a:p>
          <a:p>
            <a:pPr indent="-317500" lvl="0" marL="457200" rtl="0" algn="l">
              <a:spcBef>
                <a:spcPts val="0"/>
              </a:spcBef>
              <a:spcAft>
                <a:spcPts val="0"/>
              </a:spcAft>
              <a:buSzPts val="1400"/>
              <a:buChar char="●"/>
            </a:pPr>
            <a:r>
              <a:rPr lang="en-GB">
                <a:solidFill>
                  <a:srgbClr val="09CECE"/>
                </a:solidFill>
                <a:latin typeface="IBM Plex Mono"/>
                <a:ea typeface="IBM Plex Mono"/>
                <a:cs typeface="IBM Plex Mono"/>
                <a:sym typeface="IBM Plex Mono"/>
              </a:rPr>
              <a:t>-a</a:t>
            </a:r>
            <a:r>
              <a:rPr lang="en-GB">
                <a:solidFill>
                  <a:srgbClr val="EB3C68"/>
                </a:solidFill>
                <a:latin typeface="IBM Plex Mono"/>
                <a:ea typeface="IBM Plex Mono"/>
                <a:cs typeface="IBM Plex Mono"/>
                <a:sym typeface="IBM Plex Mono"/>
              </a:rPr>
              <a:t> 00:14:6C:7E:40:80</a:t>
            </a:r>
            <a:r>
              <a:rPr lang="en-GB">
                <a:solidFill>
                  <a:srgbClr val="EB3C68"/>
                </a:solidFill>
              </a:rPr>
              <a:t> </a:t>
            </a:r>
            <a:r>
              <a:rPr lang="en-GB"/>
              <a:t>is the MAC address of the AP we are impersonating</a:t>
            </a:r>
            <a:endParaRPr/>
          </a:p>
          <a:p>
            <a:pPr indent="-317500" lvl="0" marL="457200" rtl="0" algn="l">
              <a:spcBef>
                <a:spcPts val="0"/>
              </a:spcBef>
              <a:spcAft>
                <a:spcPts val="0"/>
              </a:spcAft>
              <a:buSzPts val="1400"/>
              <a:buChar char="●"/>
            </a:pPr>
            <a:r>
              <a:rPr lang="en-GB">
                <a:solidFill>
                  <a:srgbClr val="09CECE"/>
                </a:solidFill>
                <a:latin typeface="IBM Plex Mono"/>
                <a:ea typeface="IBM Plex Mono"/>
                <a:cs typeface="IBM Plex Mono"/>
                <a:sym typeface="IBM Plex Mono"/>
              </a:rPr>
              <a:t>-c</a:t>
            </a:r>
            <a:r>
              <a:rPr lang="en-GB">
                <a:solidFill>
                  <a:srgbClr val="EB3C68"/>
                </a:solidFill>
                <a:latin typeface="IBM Plex Mono"/>
                <a:ea typeface="IBM Plex Mono"/>
                <a:cs typeface="IBM Plex Mono"/>
                <a:sym typeface="IBM Plex Mono"/>
              </a:rPr>
              <a:t> 00:0F:B5:34:30:30</a:t>
            </a:r>
            <a:r>
              <a:rPr lang="en-GB"/>
              <a:t> is the MAC of the client to deauth (can be left blank for broadcast)</a:t>
            </a:r>
            <a:endParaRPr/>
          </a:p>
          <a:p>
            <a:pPr indent="-317500" lvl="0" marL="457200" rtl="0" algn="l">
              <a:spcBef>
                <a:spcPts val="0"/>
              </a:spcBef>
              <a:spcAft>
                <a:spcPts val="1600"/>
              </a:spcAft>
              <a:buSzPts val="1400"/>
              <a:buChar char="●"/>
            </a:pPr>
            <a:r>
              <a:rPr lang="en-GB">
                <a:solidFill>
                  <a:srgbClr val="EB3C68"/>
                </a:solidFill>
                <a:latin typeface="IBM Plex Mono"/>
                <a:ea typeface="IBM Plex Mono"/>
                <a:cs typeface="IBM Plex Mono"/>
                <a:sym typeface="IBM Plex Mono"/>
              </a:rPr>
              <a:t>wlan0</a:t>
            </a:r>
            <a:r>
              <a:rPr lang="en-GB"/>
              <a:t> is the name of the network interface to use</a:t>
            </a:r>
            <a:endParaRPr/>
          </a:p>
        </p:txBody>
      </p:sp>
      <p:sp>
        <p:nvSpPr>
          <p:cNvPr id="107" name="Google Shape;107;p1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WiFi Deauth Attacks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10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10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1000"/>
                                        <p:tgtEl>
                                          <p:spTgt spid="1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Effect filter="fade" transition="in">
                                      <p:cBhvr>
                                        <p:cTn dur="1000"/>
                                        <p:tgtEl>
                                          <p:spTgt spid="1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animEffect filter="fade" transition="in">
                                      <p:cBhvr>
                                        <p:cTn dur="1000"/>
                                        <p:tgtEl>
                                          <p:spTgt spid="1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6" st="6"/>
                                            </p:txEl>
                                          </p:spTgt>
                                        </p:tgtEl>
                                        <p:attrNameLst>
                                          <p:attrName>style.visibility</p:attrName>
                                        </p:attrNameLst>
                                      </p:cBhvr>
                                      <p:to>
                                        <p:strVal val="visible"/>
                                      </p:to>
                                    </p:set>
                                    <p:animEffect filter="fade" transition="in">
                                      <p:cBhvr>
                                        <p:cTn dur="1000"/>
                                        <p:tgtEl>
                                          <p:spTgt spid="1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7" st="7"/>
                                            </p:txEl>
                                          </p:spTgt>
                                        </p:tgtEl>
                                        <p:attrNameLst>
                                          <p:attrName>style.visibility</p:attrName>
                                        </p:attrNameLst>
                                      </p:cBhvr>
                                      <p:to>
                                        <p:strVal val="visible"/>
                                      </p:to>
                                    </p:set>
                                    <p:animEffect filter="fade" transition="in">
                                      <p:cBhvr>
                                        <p:cTn dur="1000"/>
                                        <p:tgtEl>
                                          <p:spTgt spid="1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8" st="8"/>
                                            </p:txEl>
                                          </p:spTgt>
                                        </p:tgtEl>
                                        <p:attrNameLst>
                                          <p:attrName>style.visibility</p:attrName>
                                        </p:attrNameLst>
                                      </p:cBhvr>
                                      <p:to>
                                        <p:strVal val="visible"/>
                                      </p:to>
                                    </p:set>
                                    <p:animEffect filter="fade" transition="in">
                                      <p:cBhvr>
                                        <p:cTn dur="1000"/>
                                        <p:tgtEl>
                                          <p:spTgt spid="10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1152475"/>
            <a:ext cx="41481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While MAC addresses are fine to messaging within a LAN, the limited addresses and broadcast nature of Ethernet means a different protocol is needed to connect to the internet</a:t>
            </a:r>
            <a:endParaRPr/>
          </a:p>
          <a:p>
            <a:pPr indent="-317500" lvl="0" marL="457200" rtl="0" algn="l">
              <a:spcBef>
                <a:spcPts val="0"/>
              </a:spcBef>
              <a:spcAft>
                <a:spcPts val="0"/>
              </a:spcAft>
              <a:buSzPts val="1400"/>
              <a:buChar char="●"/>
            </a:pPr>
            <a:r>
              <a:rPr lang="en-GB"/>
              <a:t>There are two versions of IP: IPv4 and IPv6</a:t>
            </a:r>
            <a:endParaRPr/>
          </a:p>
          <a:p>
            <a:pPr indent="-317500" lvl="0" marL="457200" rtl="0" algn="l">
              <a:spcBef>
                <a:spcPts val="0"/>
              </a:spcBef>
              <a:spcAft>
                <a:spcPts val="0"/>
              </a:spcAft>
              <a:buSzPts val="1400"/>
              <a:buChar char="●"/>
            </a:pPr>
            <a:r>
              <a:rPr lang="en-GB"/>
              <a:t>IPv4 is still the most commonly used, but is being steadily replaced by IPv6</a:t>
            </a:r>
            <a:endParaRPr/>
          </a:p>
          <a:p>
            <a:pPr indent="-317500" lvl="0" marL="457200" rtl="0" algn="l">
              <a:spcBef>
                <a:spcPts val="0"/>
              </a:spcBef>
              <a:spcAft>
                <a:spcPts val="0"/>
              </a:spcAft>
              <a:buSzPts val="1400"/>
              <a:buChar char="●"/>
            </a:pPr>
            <a:r>
              <a:rPr lang="en-GB"/>
              <a:t>IP is designed to perform a best-effort routing of packets from A to B, but does not guarantee delivery, order, or duplicate avoidance</a:t>
            </a:r>
            <a:endParaRPr/>
          </a:p>
        </p:txBody>
      </p:sp>
      <p:sp>
        <p:nvSpPr>
          <p:cNvPr id="113" name="Google Shape;113;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4" name="Google Shape;114;p20"/>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Network Layer</a:t>
            </a:r>
            <a:endParaRPr/>
          </a:p>
        </p:txBody>
      </p:sp>
      <p:pic>
        <p:nvPicPr>
          <p:cNvPr id="115" name="Google Shape;115;p20"/>
          <p:cNvPicPr preferRelativeResize="0"/>
          <p:nvPr/>
        </p:nvPicPr>
        <p:blipFill>
          <a:blip r:embed="rId3">
            <a:alphaModFix/>
          </a:blip>
          <a:stretch>
            <a:fillRect/>
          </a:stretch>
        </p:blipFill>
        <p:spPr>
          <a:xfrm>
            <a:off x="4832400" y="1152077"/>
            <a:ext cx="3999900" cy="3237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0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0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000"/>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1000"/>
                                        <p:tgtEl>
                                          <p:spTgt spid="11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