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Roboto Mono"/>
      <p:regular r:id="rId26"/>
      <p:bold r:id="rId27"/>
      <p:italic r:id="rId28"/>
      <p:boldItalic r:id="rId29"/>
    </p:embeddedFont>
    <p:embeddedFont>
      <p:font typeface="IBM Plex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Robo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Mono-bold.fntdata"/><Relationship Id="rId30" Type="http://schemas.openxmlformats.org/officeDocument/2006/relationships/font" Target="fonts/IBMPlexMono-regular.fntdata"/><Relationship Id="rId11" Type="http://schemas.openxmlformats.org/officeDocument/2006/relationships/slide" Target="slides/slide6.xml"/><Relationship Id="rId33" Type="http://schemas.openxmlformats.org/officeDocument/2006/relationships/font" Target="fonts/IBMPlexMono-boldItalic.fntdata"/><Relationship Id="rId10" Type="http://schemas.openxmlformats.org/officeDocument/2006/relationships/slide" Target="slides/slide5.xml"/><Relationship Id="rId32" Type="http://schemas.openxmlformats.org/officeDocument/2006/relationships/font" Target="fonts/IBMPlex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dd7fa5b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dd7fa5b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f95d41a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f95d41a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c8c925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8c925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dd7fa5b5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dd7fa5b5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dd7fa5b5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dd7fa5b5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dd7fa5b5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dd7fa5b5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3a2337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3a2337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3a233729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3a233729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3a23372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3a23372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dd7fa5b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dd7fa5b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Should ethical hackers be allowed to test infrastructure security without prior permission from the owners if they disclose their findings responsibly?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d5bc459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d5bc45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Instructions for Windows users</a:t>
            </a:r>
            <a:endParaRPr/>
          </a:p>
          <a:p>
            <a:pPr indent="0" lvl="0" marL="0" rtl="0" algn="l">
              <a:spcBef>
                <a:spcPts val="0"/>
              </a:spcBef>
              <a:spcAft>
                <a:spcPts val="0"/>
              </a:spcAft>
              <a:buNone/>
            </a:pPr>
            <a:r>
              <a:rPr lang="en-GB"/>
              <a:t>Linux intro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be7a5d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be7a5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Cd by itself, cd ../, cd ./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c8c92569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c8c92569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ebe7a5d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ebe7a5d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verthewire.org/wargames/bandit"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overthewire.org/wargames/bandit" TargetMode="External"/><Relationship Id="rId4" Type="http://schemas.openxmlformats.org/officeDocument/2006/relationships/hyperlink" Target="https://cmdchallenge.com/" TargetMode="External"/><Relationship Id="rId5" Type="http://schemas.openxmlformats.org/officeDocument/2006/relationships/hyperlink" Target="https://shefesh.com/wiki/worksheets" TargetMode="External"/><Relationship Id="rId6" Type="http://schemas.openxmlformats.org/officeDocument/2006/relationships/hyperlink" Target="https://shefesh.com/wiki/workshee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www.shefes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ethicalhackers@sheffield.ac.uk"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beginners_linux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whoami • The symbol after the ~ is also a useful indicator • # denotes you are root (highest privilege)</a:t>
            </a:r>
            <a:endParaRPr/>
          </a:p>
          <a:p>
            <a:pPr indent="0" lvl="0" marL="0" rtl="0" algn="l">
              <a:spcBef>
                <a:spcPts val="1600"/>
              </a:spcBef>
              <a:spcAft>
                <a:spcPts val="0"/>
              </a:spcAft>
              <a:buNone/>
            </a:pPr>
            <a:r>
              <a:rPr lang="en-GB"/>
              <a:t>Dont use ‘sudo’ unless you need to- can lead to vulnerabilities </a:t>
            </a:r>
            <a:endParaRPr/>
          </a:p>
          <a:p>
            <a:pPr indent="0" lvl="0" marL="0" rtl="0" algn="l">
              <a:spcBef>
                <a:spcPts val="1600"/>
              </a:spcBef>
              <a:spcAft>
                <a:spcPts val="1600"/>
              </a:spcAft>
              <a:buNone/>
            </a:pPr>
            <a:r>
              <a:t/>
            </a:r>
            <a:endParaRPr/>
          </a:p>
        </p:txBody>
      </p:sp>
      <p:sp>
        <p:nvSpPr>
          <p:cNvPr id="115" name="Google Shape;115;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Permissions</a:t>
            </a:r>
            <a:endParaRPr/>
          </a:p>
        </p:txBody>
      </p:sp>
      <p:pic>
        <p:nvPicPr>
          <p:cNvPr id="116" name="Google Shape;116;p21"/>
          <p:cNvPicPr preferRelativeResize="0"/>
          <p:nvPr/>
        </p:nvPicPr>
        <p:blipFill>
          <a:blip r:embed="rId3">
            <a:alphaModFix/>
          </a:blip>
          <a:stretch>
            <a:fillRect/>
          </a:stretch>
        </p:blipFill>
        <p:spPr>
          <a:xfrm>
            <a:off x="3967175" y="2161375"/>
            <a:ext cx="3744150" cy="2407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Challenge #2</a:t>
            </a:r>
            <a:endParaRPr/>
          </a:p>
        </p:txBody>
      </p:sp>
      <p:sp>
        <p:nvSpPr>
          <p:cNvPr id="122" name="Google Shape;122;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EB3C68"/>
                </a:solidFill>
              </a:rPr>
              <a:t>More Commands</a:t>
            </a:r>
            <a:endParaRPr>
              <a:solidFill>
                <a:srgbClr val="EB3C68"/>
              </a:solidFill>
            </a:endParaRPr>
          </a:p>
          <a:p>
            <a:pPr indent="-317500" lvl="0" marL="457200" rtl="0" algn="l">
              <a:spcBef>
                <a:spcPts val="1600"/>
              </a:spcBef>
              <a:spcAft>
                <a:spcPts val="0"/>
              </a:spcAft>
              <a:buClr>
                <a:srgbClr val="EB3C68"/>
              </a:buClr>
              <a:buSzPts val="1400"/>
              <a:buChar char="-"/>
            </a:pPr>
            <a:r>
              <a:rPr b="1" lang="en-GB">
                <a:solidFill>
                  <a:srgbClr val="EB3C68"/>
                </a:solidFill>
              </a:rPr>
              <a:t>Find &lt;filename&gt; :searches if a file with your search term exists</a:t>
            </a:r>
            <a:endParaRPr b="1">
              <a:solidFill>
                <a:srgbClr val="EB3C68"/>
              </a:solidFill>
            </a:endParaRPr>
          </a:p>
          <a:p>
            <a:pPr indent="-317500" lvl="0" marL="457200" rtl="0" algn="l">
              <a:spcBef>
                <a:spcPts val="1600"/>
              </a:spcBef>
              <a:spcAft>
                <a:spcPts val="0"/>
              </a:spcAft>
              <a:buClr>
                <a:srgbClr val="EB3C68"/>
              </a:buClr>
              <a:buSzPts val="1400"/>
              <a:buChar char="-"/>
            </a:pPr>
            <a:r>
              <a:rPr b="1" lang="en-GB">
                <a:solidFill>
                  <a:srgbClr val="EB3C68"/>
                </a:solidFill>
              </a:rPr>
              <a:t>Sort &lt;filename&gt; : orders the contents of the file</a:t>
            </a:r>
            <a:endParaRPr b="1">
              <a:solidFill>
                <a:srgbClr val="EB3C68"/>
              </a:solidFill>
            </a:endParaRPr>
          </a:p>
          <a:p>
            <a:pPr indent="0" lvl="0" marL="0" rtl="0" algn="l">
              <a:spcBef>
                <a:spcPts val="1600"/>
              </a:spcBef>
              <a:spcAft>
                <a:spcPts val="1600"/>
              </a:spcAft>
              <a:buNone/>
            </a:pPr>
            <a:r>
              <a:t/>
            </a:r>
            <a:endParaRPr b="1">
              <a:solidFill>
                <a:srgbClr val="EB3C68"/>
              </a:solidFill>
            </a:endParaRPr>
          </a:p>
        </p:txBody>
      </p:sp>
      <p:sp>
        <p:nvSpPr>
          <p:cNvPr id="123" name="Google Shape;123;p22"/>
          <p:cNvSpPr txBox="1"/>
          <p:nvPr>
            <p:ph idx="4294967295" type="body"/>
          </p:nvPr>
        </p:nvSpPr>
        <p:spPr>
          <a:xfrm>
            <a:off x="4789450" y="739100"/>
            <a:ext cx="4070700" cy="38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CHALLENGE</a:t>
            </a:r>
            <a:endParaRPr/>
          </a:p>
          <a:p>
            <a:pPr indent="0" lvl="0" marL="0" rtl="0" algn="l">
              <a:spcBef>
                <a:spcPts val="1600"/>
              </a:spcBef>
              <a:spcAft>
                <a:spcPts val="0"/>
              </a:spcAft>
              <a:buNone/>
            </a:pPr>
            <a:r>
              <a:rPr lang="en-GB" sz="1300"/>
              <a:t>1- create a file with a list of words (one on each line)</a:t>
            </a:r>
            <a:endParaRPr sz="1300"/>
          </a:p>
          <a:p>
            <a:pPr indent="0" lvl="0" marL="0" rtl="0" algn="l">
              <a:spcBef>
                <a:spcPts val="1600"/>
              </a:spcBef>
              <a:spcAft>
                <a:spcPts val="0"/>
              </a:spcAft>
              <a:buNone/>
            </a:pPr>
            <a:r>
              <a:rPr lang="en-GB" sz="1300"/>
              <a:t>2 - sort the contents of the file and pipe it into a new file</a:t>
            </a:r>
            <a:endParaRPr sz="1300"/>
          </a:p>
          <a:p>
            <a:pPr indent="0" lvl="0" marL="0" rtl="0" algn="l">
              <a:spcBef>
                <a:spcPts val="1600"/>
              </a:spcBef>
              <a:spcAft>
                <a:spcPts val="0"/>
              </a:spcAft>
              <a:buNone/>
            </a:pPr>
            <a:r>
              <a:rPr lang="en-GB" sz="1300"/>
              <a:t>3 -  move back a directory and use find to search for the file you made (will need a recursive flag)</a:t>
            </a:r>
            <a:endParaRPr sz="1300"/>
          </a:p>
          <a:p>
            <a:pPr indent="0" lvl="0" marL="0" rtl="0" algn="l">
              <a:spcBef>
                <a:spcPts val="1600"/>
              </a:spcBef>
              <a:spcAft>
                <a:spcPts val="0"/>
              </a:spcAft>
              <a:buNone/>
            </a:pPr>
            <a:r>
              <a:rPr lang="en-GB" sz="1300"/>
              <a:t>4 - edit your file using vim file_name, nano file_name and then gedit file_name. Explore these text editors. (May want to google how to use vim)</a:t>
            </a:r>
            <a:endParaRPr sz="1300"/>
          </a:p>
          <a:p>
            <a:pPr indent="0" lvl="0" marL="0" rtl="0" algn="l">
              <a:spcBef>
                <a:spcPts val="1600"/>
              </a:spcBef>
              <a:spcAft>
                <a:spcPts val="1600"/>
              </a:spcAft>
              <a:buNone/>
            </a:pPr>
            <a:r>
              <a:rPr lang="en-GB" sz="1300"/>
              <a:t>5- change permissions of the file so the user can read write but not execute</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850475" y="9722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Bandit </a:t>
            </a:r>
            <a:endParaRPr/>
          </a:p>
        </p:txBody>
      </p:sp>
      <p:sp>
        <p:nvSpPr>
          <p:cNvPr id="129" name="Google Shape;129;p23"/>
          <p:cNvSpPr txBox="1"/>
          <p:nvPr>
            <p:ph idx="1" type="subTitle"/>
          </p:nvPr>
        </p:nvSpPr>
        <p:spPr>
          <a:xfrm>
            <a:off x="249675" y="344902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Test your Skills:</a:t>
            </a:r>
            <a:endParaRPr/>
          </a:p>
          <a:p>
            <a:pPr indent="0" lvl="0" marL="0" rtl="0" algn="ctr">
              <a:spcBef>
                <a:spcPts val="0"/>
              </a:spcBef>
              <a:spcAft>
                <a:spcPts val="0"/>
              </a:spcAft>
              <a:buNone/>
            </a:pPr>
            <a:r>
              <a:rPr lang="en-GB"/>
              <a:t>Over The Wire</a:t>
            </a:r>
            <a:endParaRPr/>
          </a:p>
        </p:txBody>
      </p:sp>
      <p:pic>
        <p:nvPicPr>
          <p:cNvPr id="130" name="Google Shape;130;p23"/>
          <p:cNvPicPr preferRelativeResize="0"/>
          <p:nvPr/>
        </p:nvPicPr>
        <p:blipFill>
          <a:blip r:embed="rId3">
            <a:alphaModFix/>
          </a:blip>
          <a:stretch>
            <a:fillRect/>
          </a:stretch>
        </p:blipFill>
        <p:spPr>
          <a:xfrm>
            <a:off x="0" y="-1"/>
            <a:ext cx="4544553" cy="280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OverTheWire hosts a number of simulated hacking challenges of varying difficulties; Bandit serves as a beginner’s intro to the Linux command line.</a:t>
            </a:r>
            <a:endParaRPr/>
          </a:p>
          <a:p>
            <a:pPr indent="-317500" lvl="0" marL="457200" rtl="0" algn="l">
              <a:spcBef>
                <a:spcPts val="0"/>
              </a:spcBef>
              <a:spcAft>
                <a:spcPts val="0"/>
              </a:spcAft>
              <a:buSzPts val="1400"/>
              <a:buChar char="●"/>
            </a:pPr>
            <a:r>
              <a:rPr lang="en-GB"/>
              <a:t>Normally you need to complete the levels in order (completing each level gives the password for the next), but we’ll be skipping around a bit during this session.</a:t>
            </a:r>
            <a:endParaRPr/>
          </a:p>
          <a:p>
            <a:pPr indent="-317500" lvl="0" marL="457200" rtl="0" algn="l">
              <a:spcBef>
                <a:spcPts val="0"/>
              </a:spcBef>
              <a:spcAft>
                <a:spcPts val="0"/>
              </a:spcAft>
              <a:buSzPts val="1400"/>
              <a:buChar char="●"/>
            </a:pPr>
            <a:r>
              <a:rPr lang="en-GB"/>
              <a:t>Instructions for completing each level can be found here: </a:t>
            </a:r>
            <a:r>
              <a:rPr lang="en-GB" sz="1100" u="sng">
                <a:solidFill>
                  <a:schemeClr val="accent5"/>
                </a:solidFill>
                <a:latin typeface="IBM Plex Mono"/>
                <a:ea typeface="IBM Plex Mono"/>
                <a:cs typeface="IBM Plex Mono"/>
                <a:sym typeface="IBM Plex Mono"/>
                <a:hlinkClick r:id="rId3">
                  <a:extLst>
                    <a:ext uri="{A12FA001-AC4F-418D-AE19-62706E023703}">
                      <ahyp:hlinkClr val="tx"/>
                    </a:ext>
                  </a:extLst>
                </a:hlinkClick>
              </a:rPr>
              <a:t>https://overthewire.org/wargames/bandit</a:t>
            </a:r>
            <a:endParaRPr>
              <a:solidFill>
                <a:schemeClr val="accent5"/>
              </a:solidFill>
            </a:endParaRPr>
          </a:p>
          <a:p>
            <a:pPr indent="-317500" lvl="0" marL="457200" rtl="0" algn="l">
              <a:spcBef>
                <a:spcPts val="0"/>
              </a:spcBef>
              <a:spcAft>
                <a:spcPts val="0"/>
              </a:spcAft>
              <a:buSzPts val="1400"/>
              <a:buChar char="●"/>
            </a:pPr>
            <a:r>
              <a:rPr lang="en-GB"/>
              <a:t>This is meant to be quite interactive! Please contribute your ideas as we go along!</a:t>
            </a:r>
            <a:endParaRPr/>
          </a:p>
        </p:txBody>
      </p:sp>
      <p:sp>
        <p:nvSpPr>
          <p:cNvPr id="136" name="Google Shape;136;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sp>
        <p:nvSpPr>
          <p:cNvPr id="137" name="Google Shape;137;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Bouncing Around Bandit</a:t>
            </a:r>
            <a:endParaRPr/>
          </a:p>
          <a:p>
            <a:pPr indent="0" lvl="0" marL="0" rtl="0" algn="ctr">
              <a:spcBef>
                <a:spcPts val="0"/>
              </a:spcBef>
              <a:spcAft>
                <a:spcPts val="0"/>
              </a:spcAft>
              <a:buNone/>
            </a:pPr>
            <a:r>
              <a:t/>
            </a:r>
            <a:endParaRPr/>
          </a:p>
        </p:txBody>
      </p:sp>
      <p:pic>
        <p:nvPicPr>
          <p:cNvPr descr="https://i.pinimg.com/originals/b9/4f/fe/b94ffe584a7dbcf314eef6193e075bdd.jpg" id="138" name="Google Shape;138;p24"/>
          <p:cNvPicPr preferRelativeResize="0"/>
          <p:nvPr/>
        </p:nvPicPr>
        <p:blipFill>
          <a:blip r:embed="rId4">
            <a:alphaModFix/>
          </a:blip>
          <a:stretch>
            <a:fillRect/>
          </a:stretch>
        </p:blipFill>
        <p:spPr>
          <a:xfrm>
            <a:off x="5158275" y="1360188"/>
            <a:ext cx="3674026" cy="2755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100"/>
              <a:t>Using SSH</a:t>
            </a:r>
            <a:endParaRPr sz="4100"/>
          </a:p>
          <a:p>
            <a:pPr indent="0" lvl="0" marL="0" rtl="0" algn="ctr">
              <a:spcBef>
                <a:spcPts val="0"/>
              </a:spcBef>
              <a:spcAft>
                <a:spcPts val="0"/>
              </a:spcAft>
              <a:buNone/>
            </a:pPr>
            <a:r>
              <a:t/>
            </a:r>
            <a:endParaRPr sz="2300"/>
          </a:p>
          <a:p>
            <a:pPr indent="0" lvl="0" marL="0" rtl="0" algn="ctr">
              <a:spcBef>
                <a:spcPts val="0"/>
              </a:spcBef>
              <a:spcAft>
                <a:spcPts val="0"/>
              </a:spcAft>
              <a:buNone/>
            </a:pPr>
            <a:r>
              <a:t/>
            </a:r>
            <a:endParaRPr sz="2300"/>
          </a:p>
          <a:p>
            <a:pPr indent="0" lvl="0" marL="0" rtl="0" algn="ctr">
              <a:spcBef>
                <a:spcPts val="0"/>
              </a:spcBef>
              <a:spcAft>
                <a:spcPts val="0"/>
              </a:spcAft>
              <a:buNone/>
            </a:pPr>
            <a:r>
              <a:rPr lang="en-GB" sz="2300">
                <a:solidFill>
                  <a:schemeClr val="accent3"/>
                </a:solidFill>
              </a:rPr>
              <a:t>ssh</a:t>
            </a:r>
            <a:r>
              <a:rPr lang="en-GB" sz="2300"/>
              <a:t> </a:t>
            </a:r>
            <a:r>
              <a:rPr lang="en-GB" sz="2300">
                <a:solidFill>
                  <a:srgbClr val="EB3C68"/>
                </a:solidFill>
              </a:rPr>
              <a:t>-p 2220</a:t>
            </a:r>
            <a:r>
              <a:rPr lang="en-GB" sz="2300"/>
              <a:t> </a:t>
            </a:r>
            <a:r>
              <a:rPr lang="en-GB" sz="2300">
                <a:solidFill>
                  <a:schemeClr val="accent4"/>
                </a:solidFill>
              </a:rPr>
              <a:t>bandit0</a:t>
            </a:r>
            <a:r>
              <a:rPr lang="en-GB" sz="2300">
                <a:solidFill>
                  <a:schemeClr val="accent3"/>
                </a:solidFill>
              </a:rPr>
              <a:t>@</a:t>
            </a:r>
            <a:r>
              <a:rPr lang="en-GB" sz="2300">
                <a:solidFill>
                  <a:schemeClr val="accent5"/>
                </a:solidFill>
              </a:rPr>
              <a:t>bandit.labs.overthewire.org</a:t>
            </a:r>
            <a:endParaRPr sz="2300">
              <a:solidFill>
                <a:schemeClr val="accent5"/>
              </a:solidFill>
            </a:endParaRPr>
          </a:p>
        </p:txBody>
      </p:sp>
      <p:sp>
        <p:nvSpPr>
          <p:cNvPr id="144" name="Google Shape;144;p25"/>
          <p:cNvSpPr txBox="1"/>
          <p:nvPr>
            <p:ph idx="1" type="subTitle"/>
          </p:nvPr>
        </p:nvSpPr>
        <p:spPr>
          <a:xfrm>
            <a:off x="241200" y="2834125"/>
            <a:ext cx="8661600" cy="1566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400">
                <a:solidFill>
                  <a:schemeClr val="accent3"/>
                </a:solidFill>
              </a:rPr>
              <a:t>ssh</a:t>
            </a:r>
            <a:r>
              <a:rPr lang="en-GB" sz="1400"/>
              <a:t> stands for “secure shell” and is used to open an encrypted remote connection to another computer</a:t>
            </a:r>
            <a:endParaRPr sz="1400"/>
          </a:p>
          <a:p>
            <a:pPr indent="0" lvl="0" marL="0" rtl="0" algn="l">
              <a:lnSpc>
                <a:spcPct val="150000"/>
              </a:lnSpc>
              <a:spcBef>
                <a:spcPts val="0"/>
              </a:spcBef>
              <a:spcAft>
                <a:spcPts val="0"/>
              </a:spcAft>
              <a:buNone/>
            </a:pPr>
            <a:r>
              <a:rPr b="1" lang="en-GB" sz="1400">
                <a:solidFill>
                  <a:srgbClr val="EB3C68"/>
                </a:solidFill>
              </a:rPr>
              <a:t>-p 2220</a:t>
            </a:r>
            <a:r>
              <a:rPr lang="en-GB" sz="1400">
                <a:solidFill>
                  <a:srgbClr val="EB3C68"/>
                </a:solidFill>
              </a:rPr>
              <a:t> </a:t>
            </a:r>
            <a:r>
              <a:rPr lang="en-GB" sz="1400"/>
              <a:t>is an example of a flag argument, in this case specifying the port to connect to; 22 is the default.</a:t>
            </a:r>
            <a:endParaRPr sz="1400"/>
          </a:p>
          <a:p>
            <a:pPr indent="0" lvl="0" marL="0" rtl="0" algn="l">
              <a:lnSpc>
                <a:spcPct val="150000"/>
              </a:lnSpc>
              <a:spcBef>
                <a:spcPts val="0"/>
              </a:spcBef>
              <a:spcAft>
                <a:spcPts val="0"/>
              </a:spcAft>
              <a:buNone/>
            </a:pPr>
            <a:r>
              <a:rPr b="1" lang="en-GB" sz="1400">
                <a:solidFill>
                  <a:schemeClr val="accent1"/>
                </a:solidFill>
              </a:rPr>
              <a:t>bandit0</a:t>
            </a:r>
            <a:r>
              <a:rPr lang="en-GB" sz="1400">
                <a:solidFill>
                  <a:schemeClr val="accent1"/>
                </a:solidFill>
              </a:rPr>
              <a:t> </a:t>
            </a:r>
            <a:r>
              <a:rPr lang="en-GB" sz="1400"/>
              <a:t>is the name of the user we’d like to log in as. This user must exist on the remote machine.</a:t>
            </a:r>
            <a:endParaRPr sz="1400"/>
          </a:p>
          <a:p>
            <a:pPr indent="0" lvl="0" marL="0" rtl="0" algn="l">
              <a:lnSpc>
                <a:spcPct val="150000"/>
              </a:lnSpc>
              <a:spcBef>
                <a:spcPts val="0"/>
              </a:spcBef>
              <a:spcAft>
                <a:spcPts val="0"/>
              </a:spcAft>
              <a:buClr>
                <a:schemeClr val="dk1"/>
              </a:buClr>
              <a:buSzPts val="1100"/>
              <a:buFont typeface="Arial"/>
              <a:buNone/>
            </a:pPr>
            <a:r>
              <a:rPr b="1" lang="en-GB" sz="1400">
                <a:solidFill>
                  <a:schemeClr val="accent5"/>
                </a:solidFill>
                <a:latin typeface="Roboto Mono"/>
                <a:ea typeface="Roboto Mono"/>
                <a:cs typeface="Roboto Mono"/>
                <a:sym typeface="Roboto Mono"/>
              </a:rPr>
              <a:t>bandit.labs.overthewire.org</a:t>
            </a:r>
            <a:r>
              <a:rPr lang="en-GB" sz="1400">
                <a:latin typeface="Roboto Mono"/>
                <a:ea typeface="Roboto Mono"/>
                <a:cs typeface="Roboto Mono"/>
                <a:sym typeface="Roboto Mono"/>
              </a:rPr>
              <a:t> is the address of the machine we’d like to login to</a:t>
            </a:r>
            <a:endParaRPr sz="1400">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Now that we’ve gone through a couple of levels together, it’s your turn to drive! As homework, you should try to make your way through all of the Bandit challenges from start to finish. You can start with the instructions h</a:t>
            </a:r>
            <a:r>
              <a:rPr lang="en-GB"/>
              <a:t>ere: </a:t>
            </a:r>
            <a:r>
              <a:rPr lang="en-GB" u="sng">
                <a:solidFill>
                  <a:schemeClr val="accent5"/>
                </a:solidFill>
                <a:hlinkClick r:id="rId3">
                  <a:extLst>
                    <a:ext uri="{A12FA001-AC4F-418D-AE19-62706E023703}">
                      <ahyp:hlinkClr val="tx"/>
                    </a:ext>
                  </a:extLst>
                </a:hlinkClick>
              </a:rPr>
              <a:t>https://overthewire.org/wargames/bandit</a:t>
            </a:r>
            <a:endParaRPr>
              <a:solidFill>
                <a:schemeClr val="accent5"/>
              </a:solidFill>
            </a:endParaRPr>
          </a:p>
          <a:p>
            <a:pPr indent="-317500" lvl="0" marL="457200" rtl="0" algn="l">
              <a:spcBef>
                <a:spcPts val="0"/>
              </a:spcBef>
              <a:spcAft>
                <a:spcPts val="0"/>
              </a:spcAft>
              <a:buSzPts val="1400"/>
              <a:buChar char="●"/>
            </a:pPr>
            <a:r>
              <a:rPr lang="en-GB"/>
              <a:t>If you get stuck we’ll be posting the solutions in a weeks time. Until then, feel free to message on the Discord and someone will help you out.</a:t>
            </a:r>
            <a:endParaRPr/>
          </a:p>
          <a:p>
            <a:pPr indent="-317500" lvl="0" marL="457200" rtl="0" algn="l">
              <a:spcBef>
                <a:spcPts val="0"/>
              </a:spcBef>
              <a:spcAft>
                <a:spcPts val="0"/>
              </a:spcAft>
              <a:buSzPts val="1400"/>
              <a:buChar char="●"/>
            </a:pPr>
            <a:r>
              <a:rPr lang="en-GB"/>
              <a:t>If you are looking to practice the basics some more before taking on Bandit, you can check out </a:t>
            </a:r>
            <a:r>
              <a:rPr lang="en-GB" u="sng">
                <a:solidFill>
                  <a:schemeClr val="hlink"/>
                </a:solidFill>
                <a:hlinkClick r:id="rId4"/>
              </a:rPr>
              <a:t>https://cmdchallenge.com/</a:t>
            </a:r>
            <a:endParaRPr/>
          </a:p>
          <a:p>
            <a:pPr indent="-317500" lvl="0" marL="457200" rtl="0" algn="l">
              <a:spcBef>
                <a:spcPts val="0"/>
              </a:spcBef>
              <a:spcAft>
                <a:spcPts val="0"/>
              </a:spcAft>
              <a:buSzPts val="1400"/>
              <a:buChar char="●"/>
            </a:pPr>
            <a:r>
              <a:rPr lang="en-GB"/>
              <a:t>Additionally, you can check out the more cybersecurity-</a:t>
            </a:r>
            <a:r>
              <a:rPr lang="en-GB"/>
              <a:t>focused</a:t>
            </a:r>
            <a:r>
              <a:rPr lang="en-GB"/>
              <a:t> Linux challenges on this week’s worksheet. You can find all of our worksheets here: </a:t>
            </a:r>
            <a:r>
              <a:rPr lang="en-GB" u="sng">
                <a:solidFill>
                  <a:schemeClr val="hlink"/>
                </a:solidFill>
                <a:hlinkClick r:id="rId5"/>
              </a:rPr>
              <a:t>https://shefesh.com/wiki/worksheet</a:t>
            </a:r>
            <a:r>
              <a:rPr lang="en-GB" u="sng">
                <a:solidFill>
                  <a:schemeClr val="hlink"/>
                </a:solidFill>
                <a:hlinkClick r:id="rId6"/>
              </a:rPr>
              <a:t>s</a:t>
            </a:r>
            <a:endParaRPr/>
          </a:p>
        </p:txBody>
      </p:sp>
      <p:sp>
        <p:nvSpPr>
          <p:cNvPr id="150" name="Google Shape;150;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Put on Your Bandit Mask...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pic>
        <p:nvPicPr>
          <p:cNvPr id="156" name="Google Shape;156;p27"/>
          <p:cNvPicPr preferRelativeResize="0"/>
          <p:nvPr/>
        </p:nvPicPr>
        <p:blipFill>
          <a:blip r:embed="rId3">
            <a:alphaModFix/>
          </a:blip>
          <a:stretch>
            <a:fillRect/>
          </a:stretch>
        </p:blipFill>
        <p:spPr>
          <a:xfrm>
            <a:off x="2998650" y="1061775"/>
            <a:ext cx="3146700" cy="3146700"/>
          </a:xfrm>
          <a:prstGeom prst="rect">
            <a:avLst/>
          </a:prstGeom>
          <a:noFill/>
          <a:ln>
            <a:noFill/>
          </a:ln>
        </p:spPr>
      </p:pic>
      <p:sp>
        <p:nvSpPr>
          <p:cNvPr id="157" name="Google Shape;157;p27"/>
          <p:cNvSpPr txBox="1"/>
          <p:nvPr/>
        </p:nvSpPr>
        <p:spPr>
          <a:xfrm>
            <a:off x="1377450" y="4208475"/>
            <a:ext cx="63891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u="sng">
                <a:solidFill>
                  <a:schemeClr val="hlink"/>
                </a:solidFill>
                <a:latin typeface="Roboto"/>
                <a:ea typeface="Roboto"/>
                <a:cs typeface="Roboto"/>
                <a:sym typeface="Roboto"/>
                <a:hlinkClick r:id="rId4"/>
              </a:rPr>
              <a:t>www.shefesh.com</a:t>
            </a:r>
            <a:r>
              <a:rPr lang="en-GB" sz="2300">
                <a:solidFill>
                  <a:srgbClr val="EB3C68"/>
                </a:solidFill>
                <a:latin typeface="Roboto"/>
                <a:ea typeface="Roboto"/>
                <a:cs typeface="Roboto"/>
                <a:sym typeface="Roboto"/>
              </a:rPr>
              <a:t> </a:t>
            </a:r>
            <a:endParaRPr sz="2300">
              <a:solidFill>
                <a:srgbClr val="EB3C68"/>
              </a:solidFill>
              <a:latin typeface="Roboto"/>
              <a:ea typeface="Roboto"/>
              <a:cs typeface="Roboto"/>
              <a:sym typeface="Roboto"/>
            </a:endParaRPr>
          </a:p>
          <a:p>
            <a:pPr indent="0" lvl="0" marL="0" rtl="0" algn="l">
              <a:spcBef>
                <a:spcPts val="0"/>
              </a:spcBef>
              <a:spcAft>
                <a:spcPts val="0"/>
              </a:spcAft>
              <a:buNone/>
            </a:pPr>
            <a:r>
              <a:t/>
            </a:r>
            <a:endParaRPr sz="2300">
              <a:solidFill>
                <a:srgbClr val="EB3C68"/>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 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our Code of Conduct,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https://wiki.shefesh.com/</a:t>
            </a:r>
            <a:endParaRPr>
              <a:solidFill>
                <a:srgbClr val="EB3C68"/>
              </a:solidFill>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152475"/>
            <a:ext cx="4194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Are you interested in ethics and / or debate? Join us on Thursday the 8th of October for a collaboration with Sheffield Debating Society.</a:t>
            </a:r>
            <a:endParaRPr/>
          </a:p>
          <a:p>
            <a:pPr indent="-317500" lvl="0" marL="457200" rtl="0" algn="l">
              <a:spcBef>
                <a:spcPts val="0"/>
              </a:spcBef>
              <a:spcAft>
                <a:spcPts val="0"/>
              </a:spcAft>
              <a:buSzPts val="1400"/>
              <a:buChar char="●"/>
            </a:pPr>
            <a:r>
              <a:rPr lang="en-GB"/>
              <a:t>We need TWO volunteers from the society to participate in the debate, but anyone can watch.</a:t>
            </a:r>
            <a:endParaRPr/>
          </a:p>
          <a:p>
            <a:pPr indent="-317500" lvl="0" marL="457200" rtl="0" algn="l">
              <a:spcBef>
                <a:spcPts val="0"/>
              </a:spcBef>
              <a:spcAft>
                <a:spcPts val="0"/>
              </a:spcAft>
              <a:buSzPts val="1400"/>
              <a:buChar char="●"/>
            </a:pPr>
            <a:r>
              <a:rPr lang="en-GB"/>
              <a:t>Email us at </a:t>
            </a:r>
            <a:r>
              <a:rPr lang="en-GB" u="sng">
                <a:solidFill>
                  <a:schemeClr val="hlink"/>
                </a:solidFill>
                <a:hlinkClick r:id="rId3"/>
              </a:rPr>
              <a:t>ethicalhackers@sheffield.ac.uk</a:t>
            </a:r>
            <a:r>
              <a:rPr lang="en-GB"/>
              <a:t> or contact a member of the committee if you’re interested in taking part!</a:t>
            </a:r>
            <a:endParaRPr/>
          </a:p>
          <a:p>
            <a:pPr indent="0" lvl="0" marL="0" rtl="0" algn="l">
              <a:spcBef>
                <a:spcPts val="1600"/>
              </a:spcBef>
              <a:spcAft>
                <a:spcPts val="1600"/>
              </a:spcAft>
              <a:buNone/>
            </a:pPr>
            <a:r>
              <a:t/>
            </a:r>
            <a:endParaRPr/>
          </a:p>
        </p:txBody>
      </p:sp>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Just how ethical is hacking?</a:t>
            </a:r>
            <a:endParaRPr/>
          </a:p>
        </p:txBody>
      </p:sp>
      <p:pic>
        <p:nvPicPr>
          <p:cNvPr id="76" name="Google Shape;76;p15"/>
          <p:cNvPicPr preferRelativeResize="0"/>
          <p:nvPr/>
        </p:nvPicPr>
        <p:blipFill rotWithShape="1">
          <a:blip r:embed="rId4">
            <a:alphaModFix/>
          </a:blip>
          <a:srcRect b="26193" l="0" r="0" t="0"/>
          <a:stretch/>
        </p:blipFill>
        <p:spPr>
          <a:xfrm>
            <a:off x="5327588" y="1152475"/>
            <a:ext cx="2953175" cy="307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248433" y="608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is linux?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Command Line</a:t>
            </a:r>
            <a:endParaRPr b="1">
              <a:latin typeface="Roboto Mono"/>
              <a:ea typeface="Roboto Mono"/>
              <a:cs typeface="Roboto Mono"/>
              <a:sym typeface="Roboto Mono"/>
            </a:endParaRPr>
          </a:p>
        </p:txBody>
      </p:sp>
      <p:sp>
        <p:nvSpPr>
          <p:cNvPr id="87" name="Google Shape;87;p17"/>
          <p:cNvSpPr txBox="1"/>
          <p:nvPr>
            <p:ph idx="1" type="body"/>
          </p:nvPr>
        </p:nvSpPr>
        <p:spPr>
          <a:xfrm>
            <a:off x="311700" y="1152475"/>
            <a:ext cx="4134300" cy="6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Step 1: Open the terminal (</a:t>
            </a:r>
            <a:r>
              <a:rPr lang="en-GB" sz="1700">
                <a:latin typeface="Arial"/>
                <a:ea typeface="Arial"/>
                <a:cs typeface="Arial"/>
                <a:sym typeface="Arial"/>
              </a:rPr>
              <a:t>Ctrl+Alt+T)</a:t>
            </a:r>
            <a:endParaRPr sz="1700">
              <a:latin typeface="Arial"/>
              <a:ea typeface="Arial"/>
              <a:cs typeface="Arial"/>
              <a:sym typeface="Arial"/>
            </a:endParaRPr>
          </a:p>
          <a:p>
            <a:pPr indent="0" lvl="0" marL="0" rtl="0" algn="l">
              <a:spcBef>
                <a:spcPts val="1600"/>
              </a:spcBef>
              <a:spcAft>
                <a:spcPts val="1600"/>
              </a:spcAft>
              <a:buNone/>
            </a:pPr>
            <a:r>
              <a:t/>
            </a:r>
            <a:endParaRPr sz="1700">
              <a:latin typeface="Arial"/>
              <a:ea typeface="Arial"/>
              <a:cs typeface="Arial"/>
              <a:sym typeface="Arial"/>
            </a:endParaRPr>
          </a:p>
        </p:txBody>
      </p:sp>
      <p:pic>
        <p:nvPicPr>
          <p:cNvPr id="88" name="Google Shape;88;p17"/>
          <p:cNvPicPr preferRelativeResize="0"/>
          <p:nvPr/>
        </p:nvPicPr>
        <p:blipFill>
          <a:blip r:embed="rId3">
            <a:alphaModFix/>
          </a:blip>
          <a:stretch>
            <a:fillRect/>
          </a:stretch>
        </p:blipFill>
        <p:spPr>
          <a:xfrm>
            <a:off x="4182000" y="1606050"/>
            <a:ext cx="4375574" cy="2643200"/>
          </a:xfrm>
          <a:prstGeom prst="rect">
            <a:avLst/>
          </a:prstGeom>
          <a:noFill/>
          <a:ln>
            <a:noFill/>
          </a:ln>
        </p:spPr>
      </p:pic>
      <p:sp>
        <p:nvSpPr>
          <p:cNvPr id="89" name="Google Shape;89;p17"/>
          <p:cNvSpPr txBox="1"/>
          <p:nvPr/>
        </p:nvSpPr>
        <p:spPr>
          <a:xfrm>
            <a:off x="311700" y="2347600"/>
            <a:ext cx="2988900" cy="15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latin typeface="Roboto"/>
                <a:ea typeface="Roboto"/>
                <a:cs typeface="Roboto"/>
                <a:sym typeface="Roboto"/>
              </a:rPr>
              <a:t>Apps -&gt; Terminal on OS</a:t>
            </a:r>
            <a:endParaRPr>
              <a:solidFill>
                <a:srgbClr val="CCCCCC"/>
              </a:solidFill>
              <a:latin typeface="Roboto"/>
              <a:ea typeface="Roboto"/>
              <a:cs typeface="Roboto"/>
              <a:sym typeface="Roboto"/>
            </a:endParaRPr>
          </a:p>
          <a:p>
            <a:pPr indent="0" lvl="0" marL="0" rtl="0" algn="l">
              <a:spcBef>
                <a:spcPts val="0"/>
              </a:spcBef>
              <a:spcAft>
                <a:spcPts val="0"/>
              </a:spcAft>
              <a:buNone/>
            </a:pPr>
            <a:r>
              <a:t/>
            </a:r>
            <a:endParaRPr>
              <a:solidFill>
                <a:srgbClr val="CCCCCC"/>
              </a:solidFill>
              <a:latin typeface="Roboto"/>
              <a:ea typeface="Roboto"/>
              <a:cs typeface="Roboto"/>
              <a:sym typeface="Roboto"/>
            </a:endParaRPr>
          </a:p>
          <a:p>
            <a:pPr indent="0" lvl="0" marL="0" rtl="0" algn="l">
              <a:spcBef>
                <a:spcPts val="0"/>
              </a:spcBef>
              <a:spcAft>
                <a:spcPts val="0"/>
              </a:spcAft>
              <a:buNone/>
            </a:pPr>
            <a:r>
              <a:rPr lang="en-GB">
                <a:solidFill>
                  <a:srgbClr val="CCCCCC"/>
                </a:solidFill>
                <a:latin typeface="Roboto"/>
                <a:ea typeface="Roboto"/>
                <a:cs typeface="Roboto"/>
                <a:sym typeface="Roboto"/>
              </a:rPr>
              <a:t>Bash or WSL on Windows</a:t>
            </a:r>
            <a:endParaRPr>
              <a:solidFill>
                <a:srgbClr val="CCCCCC"/>
              </a:solidFill>
              <a:latin typeface="Roboto"/>
              <a:ea typeface="Roboto"/>
              <a:cs typeface="Roboto"/>
              <a:sym typeface="Roboto"/>
            </a:endParaRPr>
          </a:p>
          <a:p>
            <a:pPr indent="0" lvl="0" marL="0" rtl="0" algn="l">
              <a:spcBef>
                <a:spcPts val="0"/>
              </a:spcBef>
              <a:spcAft>
                <a:spcPts val="0"/>
              </a:spcAft>
              <a:buNone/>
            </a:pPr>
            <a:r>
              <a:t/>
            </a:r>
            <a:endParaRPr>
              <a:solidFill>
                <a:srgbClr val="CCCCCC"/>
              </a:solidFill>
              <a:latin typeface="Roboto"/>
              <a:ea typeface="Roboto"/>
              <a:cs typeface="Roboto"/>
              <a:sym typeface="Roboto"/>
            </a:endParaRPr>
          </a:p>
          <a:p>
            <a:pPr indent="0" lvl="0" marL="0" rtl="0" algn="l">
              <a:spcBef>
                <a:spcPts val="0"/>
              </a:spcBef>
              <a:spcAft>
                <a:spcPts val="0"/>
              </a:spcAft>
              <a:buNone/>
            </a:pPr>
            <a:r>
              <a:rPr lang="en-GB">
                <a:solidFill>
                  <a:srgbClr val="CCCCCC"/>
                </a:solidFill>
                <a:latin typeface="Roboto"/>
                <a:ea typeface="Roboto"/>
                <a:cs typeface="Roboto"/>
                <a:sym typeface="Roboto"/>
              </a:rPr>
              <a:t>ALT : https://bellard.org/jslinux/</a:t>
            </a:r>
            <a:endParaRPr>
              <a:solidFill>
                <a:srgbClr val="CCCCCC"/>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134725" y="1949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a:t>
            </a:r>
            <a:r>
              <a:rPr b="1" lang="en-GB"/>
              <a:t>wd</a:t>
            </a:r>
            <a:r>
              <a:rPr lang="en-GB"/>
              <a:t>		: This will tell you what directory you are in</a:t>
            </a:r>
            <a:endParaRPr/>
          </a:p>
          <a:p>
            <a:pPr indent="0" lvl="0" marL="0" rtl="0" algn="l">
              <a:spcBef>
                <a:spcPts val="1600"/>
              </a:spcBef>
              <a:spcAft>
                <a:spcPts val="0"/>
              </a:spcAft>
              <a:buNone/>
            </a:pPr>
            <a:r>
              <a:rPr b="1" lang="en-GB"/>
              <a:t>m</a:t>
            </a:r>
            <a:r>
              <a:rPr b="1" lang="en-GB"/>
              <a:t>kdir  &lt;name&gt;</a:t>
            </a:r>
            <a:r>
              <a:rPr lang="en-GB"/>
              <a:t>	: This will create a folder with the name of your choice </a:t>
            </a:r>
            <a:endParaRPr/>
          </a:p>
          <a:p>
            <a:pPr indent="0" lvl="0" marL="0" rtl="0" algn="l">
              <a:spcBef>
                <a:spcPts val="1600"/>
              </a:spcBef>
              <a:spcAft>
                <a:spcPts val="0"/>
              </a:spcAft>
              <a:buNone/>
            </a:pPr>
            <a:r>
              <a:rPr b="1" lang="en-GB"/>
              <a:t>cd &lt;name&gt;</a:t>
            </a:r>
            <a:r>
              <a:rPr lang="en-GB"/>
              <a:t>		: This command will allow you to navigate into the folder you just made . Cd by itself   navigates to the home directory. </a:t>
            </a:r>
            <a:endParaRPr/>
          </a:p>
          <a:p>
            <a:pPr indent="0" lvl="0" marL="0" rtl="0" algn="l">
              <a:spcBef>
                <a:spcPts val="1600"/>
              </a:spcBef>
              <a:spcAft>
                <a:spcPts val="0"/>
              </a:spcAft>
              <a:buNone/>
            </a:pPr>
            <a:r>
              <a:rPr b="1" lang="en-GB"/>
              <a:t>touch &lt;filename&gt;</a:t>
            </a:r>
            <a:r>
              <a:rPr lang="en-GB"/>
              <a:t>	: You can create a new file in this directory </a:t>
            </a:r>
            <a:endParaRPr/>
          </a:p>
          <a:p>
            <a:pPr indent="0" lvl="0" marL="0" rtl="0" algn="l">
              <a:spcBef>
                <a:spcPts val="1600"/>
              </a:spcBef>
              <a:spcAft>
                <a:spcPts val="0"/>
              </a:spcAft>
              <a:buNone/>
            </a:pPr>
            <a:r>
              <a:rPr b="1" lang="en-GB"/>
              <a:t>ls</a:t>
            </a:r>
            <a:r>
              <a:rPr lang="en-GB"/>
              <a:t>		:Use this command to see the file you just created</a:t>
            </a:r>
            <a:endParaRPr/>
          </a:p>
          <a:p>
            <a:pPr indent="0" lvl="0" marL="457200" rtl="0" algn="l">
              <a:spcBef>
                <a:spcPts val="1600"/>
              </a:spcBef>
              <a:spcAft>
                <a:spcPts val="1600"/>
              </a:spcAft>
              <a:buNone/>
            </a:pPr>
            <a:r>
              <a:t/>
            </a:r>
            <a:endParaRPr/>
          </a:p>
        </p:txBody>
      </p:sp>
      <p:sp>
        <p:nvSpPr>
          <p:cNvPr id="95" name="Google Shape;95;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Basic Commands</a:t>
            </a:r>
            <a:endParaRPr/>
          </a:p>
        </p:txBody>
      </p:sp>
      <p:sp>
        <p:nvSpPr>
          <p:cNvPr id="96" name="Google Shape;96;p18"/>
          <p:cNvSpPr txBox="1"/>
          <p:nvPr/>
        </p:nvSpPr>
        <p:spPr>
          <a:xfrm>
            <a:off x="6353550" y="1209575"/>
            <a:ext cx="19272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FFFFFF"/>
                </a:solidFill>
                <a:latin typeface="Roboto"/>
                <a:ea typeface="Roboto"/>
                <a:cs typeface="Roboto"/>
                <a:sym typeface="Roboto"/>
              </a:rPr>
              <a:t>Try as we go along!</a:t>
            </a:r>
            <a:endParaRPr b="1" sz="15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EB3C68"/>
                </a:solidFill>
              </a:rPr>
              <a:t>More Commands</a:t>
            </a:r>
            <a:endParaRPr>
              <a:solidFill>
                <a:srgbClr val="EB3C68"/>
              </a:solidFill>
            </a:endParaRPr>
          </a:p>
          <a:p>
            <a:pPr indent="-317500" lvl="0" marL="457200" rtl="0" algn="l">
              <a:spcBef>
                <a:spcPts val="1600"/>
              </a:spcBef>
              <a:spcAft>
                <a:spcPts val="0"/>
              </a:spcAft>
              <a:buClr>
                <a:srgbClr val="EB3C68"/>
              </a:buClr>
              <a:buSzPts val="1400"/>
              <a:buChar char="-"/>
            </a:pPr>
            <a:r>
              <a:rPr lang="en-GB">
                <a:solidFill>
                  <a:srgbClr val="EB3C68"/>
                </a:solidFill>
              </a:rPr>
              <a:t>Echo “hello” (will print hello to the console)</a:t>
            </a:r>
            <a:endParaRPr>
              <a:solidFill>
                <a:srgbClr val="EB3C68"/>
              </a:solidFill>
            </a:endParaRPr>
          </a:p>
          <a:p>
            <a:pPr indent="-317500" lvl="0" marL="457200" rtl="0" algn="l">
              <a:spcBef>
                <a:spcPts val="0"/>
              </a:spcBef>
              <a:spcAft>
                <a:spcPts val="0"/>
              </a:spcAft>
              <a:buClr>
                <a:srgbClr val="EB3C68"/>
              </a:buClr>
              <a:buSzPts val="1400"/>
              <a:buChar char="-"/>
            </a:pPr>
            <a:r>
              <a:rPr lang="en-GB">
                <a:solidFill>
                  <a:srgbClr val="EB3C68"/>
                </a:solidFill>
              </a:rPr>
              <a:t>Cp file_name directory/to/move/it/to</a:t>
            </a:r>
            <a:endParaRPr>
              <a:solidFill>
                <a:srgbClr val="EB3C68"/>
              </a:solidFill>
            </a:endParaRPr>
          </a:p>
          <a:p>
            <a:pPr indent="-317500" lvl="0" marL="457200" rtl="0" algn="l">
              <a:spcBef>
                <a:spcPts val="0"/>
              </a:spcBef>
              <a:spcAft>
                <a:spcPts val="0"/>
              </a:spcAft>
              <a:buClr>
                <a:srgbClr val="EB3C68"/>
              </a:buClr>
              <a:buSzPts val="1400"/>
              <a:buChar char="-"/>
            </a:pPr>
            <a:r>
              <a:rPr lang="en-GB">
                <a:solidFill>
                  <a:srgbClr val="EB3C68"/>
                </a:solidFill>
              </a:rPr>
              <a:t>Cat file.txt (shows files content)</a:t>
            </a:r>
            <a:endParaRPr>
              <a:solidFill>
                <a:srgbClr val="EB3C68"/>
              </a:solidFill>
            </a:endParaRPr>
          </a:p>
        </p:txBody>
      </p:sp>
      <p:sp>
        <p:nvSpPr>
          <p:cNvPr id="102" name="Google Shape;102;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CHALLENGE</a:t>
            </a:r>
            <a:endParaRPr/>
          </a:p>
          <a:p>
            <a:pPr indent="0" lvl="0" marL="0" rtl="0" algn="l">
              <a:spcBef>
                <a:spcPts val="1600"/>
              </a:spcBef>
              <a:spcAft>
                <a:spcPts val="0"/>
              </a:spcAft>
              <a:buNone/>
            </a:pPr>
            <a:r>
              <a:rPr lang="en-GB"/>
              <a:t>1- Make a new file and add whatever contents you want </a:t>
            </a:r>
            <a:endParaRPr/>
          </a:p>
          <a:p>
            <a:pPr indent="0" lvl="0" marL="0" rtl="0" algn="l">
              <a:spcBef>
                <a:spcPts val="1600"/>
              </a:spcBef>
              <a:spcAft>
                <a:spcPts val="0"/>
              </a:spcAft>
              <a:buNone/>
            </a:pPr>
            <a:r>
              <a:rPr lang="en-GB"/>
              <a:t>2- Make a new directory</a:t>
            </a:r>
            <a:endParaRPr/>
          </a:p>
          <a:p>
            <a:pPr indent="0" lvl="0" marL="0" rtl="0" algn="l">
              <a:spcBef>
                <a:spcPts val="1600"/>
              </a:spcBef>
              <a:spcAft>
                <a:spcPts val="0"/>
              </a:spcAft>
              <a:buNone/>
            </a:pPr>
            <a:r>
              <a:rPr lang="en-GB"/>
              <a:t>3- Copy that file into your new directory</a:t>
            </a:r>
            <a:endParaRPr/>
          </a:p>
          <a:p>
            <a:pPr indent="0" lvl="0" marL="0" rtl="0" algn="l">
              <a:spcBef>
                <a:spcPts val="1600"/>
              </a:spcBef>
              <a:spcAft>
                <a:spcPts val="1600"/>
              </a:spcAft>
              <a:buNone/>
            </a:pPr>
            <a:r>
              <a:rPr lang="en-GB"/>
              <a:t>4- Display the contents of the file in the terminal</a:t>
            </a:r>
            <a:endParaRPr/>
          </a:p>
        </p:txBody>
      </p:sp>
      <p:sp>
        <p:nvSpPr>
          <p:cNvPr id="103" name="Google Shape;103;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Challenge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848525"/>
            <a:ext cx="8520600" cy="41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Sudo</a:t>
            </a:r>
            <a:endParaRPr b="1"/>
          </a:p>
          <a:p>
            <a:pPr indent="0" lvl="0" marL="0" rtl="0" algn="l">
              <a:spcBef>
                <a:spcPts val="1600"/>
              </a:spcBef>
              <a:spcAft>
                <a:spcPts val="0"/>
              </a:spcAft>
              <a:buNone/>
            </a:pPr>
            <a:r>
              <a:rPr lang="en-GB"/>
              <a:t>Run commands as admin. </a:t>
            </a:r>
            <a:endParaRPr/>
          </a:p>
          <a:p>
            <a:pPr indent="0" lvl="0" marL="0" rtl="0" algn="l">
              <a:spcBef>
                <a:spcPts val="1600"/>
              </a:spcBef>
              <a:spcAft>
                <a:spcPts val="0"/>
              </a:spcAft>
              <a:buNone/>
            </a:pPr>
            <a:r>
              <a:rPr lang="en-GB"/>
              <a:t>Can change read write execute permissions of a file with ‘chmod’.</a:t>
            </a:r>
            <a:endParaRPr/>
          </a:p>
          <a:p>
            <a:pPr indent="0" lvl="0" marL="0" rtl="0" algn="l">
              <a:spcBef>
                <a:spcPts val="1600"/>
              </a:spcBef>
              <a:spcAft>
                <a:spcPts val="0"/>
              </a:spcAft>
              <a:buNone/>
            </a:pPr>
            <a:r>
              <a:rPr b="1" lang="en-GB"/>
              <a:t>Piping</a:t>
            </a:r>
            <a:r>
              <a:rPr lang="en-GB"/>
              <a:t> </a:t>
            </a:r>
            <a:endParaRPr/>
          </a:p>
          <a:p>
            <a:pPr indent="0" lvl="0" marL="0" rtl="0" algn="l">
              <a:spcBef>
                <a:spcPts val="1600"/>
              </a:spcBef>
              <a:spcAft>
                <a:spcPts val="0"/>
              </a:spcAft>
              <a:buNone/>
            </a:pPr>
            <a:r>
              <a:rPr lang="en-GB"/>
              <a:t>Sends the output of one command to another -&gt; |</a:t>
            </a:r>
            <a:endParaRPr/>
          </a:p>
          <a:p>
            <a:pPr indent="0" lvl="0" marL="0" rtl="0" algn="l">
              <a:spcBef>
                <a:spcPts val="1600"/>
              </a:spcBef>
              <a:spcAft>
                <a:spcPts val="0"/>
              </a:spcAft>
              <a:buNone/>
            </a:pPr>
            <a:r>
              <a:rPr lang="en-GB"/>
              <a:t>eg) ls | grep examplefile.txt</a:t>
            </a:r>
            <a:endParaRPr/>
          </a:p>
          <a:p>
            <a:pPr indent="0" lvl="0" marL="0" rtl="0" algn="l">
              <a:spcBef>
                <a:spcPts val="1600"/>
              </a:spcBef>
              <a:spcAft>
                <a:spcPts val="0"/>
              </a:spcAft>
              <a:buNone/>
            </a:pPr>
            <a:r>
              <a:rPr b="1" lang="en-GB"/>
              <a:t>Flags</a:t>
            </a:r>
            <a:endParaRPr b="1"/>
          </a:p>
          <a:p>
            <a:pPr indent="0" lvl="0" marL="0" rtl="0" algn="l">
              <a:spcBef>
                <a:spcPts val="1600"/>
              </a:spcBef>
              <a:spcAft>
                <a:spcPts val="0"/>
              </a:spcAft>
              <a:buNone/>
            </a:pPr>
            <a:r>
              <a:rPr lang="en-GB"/>
              <a:t>Apply additional information with the use of a dash and a filter</a:t>
            </a:r>
            <a:endParaRPr/>
          </a:p>
          <a:p>
            <a:pPr indent="0" lvl="0" marL="0" rtl="0" algn="l">
              <a:spcBef>
                <a:spcPts val="1600"/>
              </a:spcBef>
              <a:spcAft>
                <a:spcPts val="1600"/>
              </a:spcAft>
              <a:buNone/>
            </a:pPr>
            <a:r>
              <a:rPr lang="en-GB"/>
              <a:t>eg) ls -l 									 Use man to see all possible flags </a:t>
            </a:r>
            <a:endParaRPr/>
          </a:p>
        </p:txBody>
      </p:sp>
      <p:sp>
        <p:nvSpPr>
          <p:cNvPr id="109" name="Google Shape;109;p20"/>
          <p:cNvSpPr txBox="1"/>
          <p:nvPr>
            <p:ph type="title"/>
          </p:nvPr>
        </p:nvSpPr>
        <p:spPr>
          <a:xfrm>
            <a:off x="863250" y="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Basic Commands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