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regular.fntdata"/><Relationship Id="rId41" Type="http://schemas.openxmlformats.org/officeDocument/2006/relationships/slide" Target="slides/slide36.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RobotoMono-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ed6a693e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ed6a693e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ed6a693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ed6a693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ed6a693e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ed6a693e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1c381a1f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1c381a1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de9e5a8a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de9e5a8a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Nick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1c381a1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1c381a1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Nick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476b337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476b337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Nick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ed6a693e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ed6a693e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ed6a69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ed6a69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Nick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ed6a693e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ed6a693e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Nick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df34d55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df34d55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ed6a693e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ed6a693e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 - Theory Mac</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de9e5a8a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de9e5a8a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de9e5a8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de9e5a8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de9e5a8a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de9e5a8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cada8ed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cada8ed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 - Nick demo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2f2a0a6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2f2a0a6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2f2a0a6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2f2a0a6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476b337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476b337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Nick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2f2a0a6d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2f2a0a6d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Nick demo - Theory Mac</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1c381a1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1c381a1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df34d55f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df34d55f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2f2a0a6d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2f2a0a6d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608d5c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608d5c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 - Theory Mac</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c779c4b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c779c4b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 - Theory Mac</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c233e34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c233e34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 - Mac Theory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c779c4b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c779c4b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01722fe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01722fe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01722fe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01722fe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c8c9256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c8c9256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ed6a693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ed6a693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de9e5a8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de9e5a8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ed6a693e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ed6a693e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de9e5a8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de9e5a8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Nick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jwt.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md5decrypt.net/en/" TargetMode="External"/><Relationship Id="rId4" Type="http://schemas.openxmlformats.org/officeDocument/2006/relationships/hyperlink" Target="https://en.wikipedia.org/wiki/USS_Enterprise_(NCC-170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owasp.org/www-community/attacks/xs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juice-shop.herokuapp.com/#/" TargetMode="External"/><Relationship Id="rId4" Type="http://schemas.openxmlformats.org/officeDocument/2006/relationships/hyperlink" Target="https://tryhackme.com/" TargetMode="External"/><Relationship Id="rId5" Type="http://schemas.openxmlformats.org/officeDocument/2006/relationships/hyperlink" Target="https://tryhackme.com/login" TargetMode="External"/><Relationship Id="rId6" Type="http://schemas.openxmlformats.org/officeDocument/2006/relationships/hyperlink" Target="https://openvpn.net/client-connect-vpn-for-window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beautifier.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Juice Shop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The Login Form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1152475"/>
            <a:ext cx="5743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Looks like a fairly simple login form</a:t>
            </a:r>
            <a:endParaRPr/>
          </a:p>
          <a:p>
            <a:pPr indent="-317500" lvl="0" marL="457200" rtl="0" algn="l">
              <a:spcBef>
                <a:spcPts val="0"/>
              </a:spcBef>
              <a:spcAft>
                <a:spcPts val="0"/>
              </a:spcAft>
              <a:buSzPts val="1400"/>
              <a:buChar char="●"/>
            </a:pPr>
            <a:r>
              <a:rPr lang="en-GB"/>
              <a:t>This website links to an SQL database in the back of the website</a:t>
            </a:r>
            <a:endParaRPr/>
          </a:p>
          <a:p>
            <a:pPr indent="-317500" lvl="0" marL="457200" rtl="0" algn="l">
              <a:spcBef>
                <a:spcPts val="0"/>
              </a:spcBef>
              <a:spcAft>
                <a:spcPts val="0"/>
              </a:spcAft>
              <a:buSzPts val="1400"/>
              <a:buChar char="●"/>
            </a:pPr>
            <a:r>
              <a:rPr lang="en-GB"/>
              <a:t>This means that, at some point, a query is sent to the database</a:t>
            </a:r>
            <a:br>
              <a:rPr lang="en-GB"/>
            </a:br>
            <a:r>
              <a:rPr lang="en-GB"/>
              <a:t>that asks the database if there is a valid user given the username and the password.</a:t>
            </a:r>
            <a:endParaRPr/>
          </a:p>
          <a:p>
            <a:pPr indent="-317500" lvl="0" marL="457200" rtl="0" algn="l">
              <a:spcBef>
                <a:spcPts val="0"/>
              </a:spcBef>
              <a:spcAft>
                <a:spcPts val="0"/>
              </a:spcAft>
              <a:buSzPts val="1400"/>
              <a:buChar char="●"/>
            </a:pPr>
            <a:r>
              <a:rPr lang="en-GB"/>
              <a:t>A default query for this would be:</a:t>
            </a:r>
            <a:endParaRPr/>
          </a:p>
          <a:p>
            <a:pPr indent="-317500" lvl="1" marL="914400" rtl="0" algn="l">
              <a:spcBef>
                <a:spcPts val="0"/>
              </a:spcBef>
              <a:spcAft>
                <a:spcPts val="0"/>
              </a:spcAft>
              <a:buSzPts val="1400"/>
              <a:buChar char="○"/>
            </a:pPr>
            <a:r>
              <a:rPr lang="en-GB"/>
              <a:t>SELECT * FROM users WHERE username = ‘[username]’ AND password = ‘[password]’</a:t>
            </a:r>
            <a:endParaRPr/>
          </a:p>
          <a:p>
            <a:pPr indent="-317500" lvl="0" marL="457200" rtl="0" algn="l">
              <a:spcBef>
                <a:spcPts val="0"/>
              </a:spcBef>
              <a:spcAft>
                <a:spcPts val="0"/>
              </a:spcAft>
              <a:buSzPts val="1400"/>
              <a:buChar char="●"/>
            </a:pPr>
            <a:r>
              <a:rPr lang="en-GB"/>
              <a:t>If some data gets returned by this, then there is a valid user in the database, if not then the user cannot log in.</a:t>
            </a:r>
            <a:endParaRPr/>
          </a:p>
          <a:p>
            <a:pPr indent="-317500" lvl="0" marL="457200" rtl="0" algn="l">
              <a:spcBef>
                <a:spcPts val="0"/>
              </a:spcBef>
              <a:spcAft>
                <a:spcPts val="0"/>
              </a:spcAft>
              <a:buSzPts val="1400"/>
              <a:buChar char="●"/>
            </a:pPr>
            <a:r>
              <a:rPr lang="en-GB"/>
              <a:t>We can exploit this if it has not been </a:t>
            </a:r>
            <a:r>
              <a:rPr lang="en-GB"/>
              <a:t>implemented</a:t>
            </a:r>
            <a:r>
              <a:rPr lang="en-GB"/>
              <a:t> correctly using SQL injection!</a:t>
            </a:r>
            <a:endParaRPr/>
          </a:p>
        </p:txBody>
      </p:sp>
      <p:sp>
        <p:nvSpPr>
          <p:cNvPr id="117" name="Google Shape;117;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Taking a look at the login form</a:t>
            </a:r>
            <a:endParaRPr/>
          </a:p>
        </p:txBody>
      </p:sp>
      <p:pic>
        <p:nvPicPr>
          <p:cNvPr id="118" name="Google Shape;118;p22"/>
          <p:cNvPicPr preferRelativeResize="0"/>
          <p:nvPr/>
        </p:nvPicPr>
        <p:blipFill>
          <a:blip r:embed="rId3">
            <a:alphaModFix/>
          </a:blip>
          <a:stretch>
            <a:fillRect/>
          </a:stretch>
        </p:blipFill>
        <p:spPr>
          <a:xfrm>
            <a:off x="6482800" y="928275"/>
            <a:ext cx="2042500" cy="1458925"/>
          </a:xfrm>
          <a:prstGeom prst="rect">
            <a:avLst/>
          </a:prstGeom>
          <a:noFill/>
          <a:ln>
            <a:noFill/>
          </a:ln>
        </p:spPr>
      </p:pic>
      <p:pic>
        <p:nvPicPr>
          <p:cNvPr id="119" name="Google Shape;119;p22"/>
          <p:cNvPicPr preferRelativeResize="0"/>
          <p:nvPr/>
        </p:nvPicPr>
        <p:blipFill>
          <a:blip r:embed="rId4">
            <a:alphaModFix/>
          </a:blip>
          <a:stretch>
            <a:fillRect/>
          </a:stretch>
        </p:blipFill>
        <p:spPr>
          <a:xfrm>
            <a:off x="6568947" y="2971192"/>
            <a:ext cx="2042499" cy="1069258"/>
          </a:xfrm>
          <a:prstGeom prst="rect">
            <a:avLst/>
          </a:prstGeom>
          <a:noFill/>
          <a:ln>
            <a:noFill/>
          </a:ln>
        </p:spPr>
      </p:pic>
      <p:sp>
        <p:nvSpPr>
          <p:cNvPr id="120" name="Google Shape;120;p22"/>
          <p:cNvSpPr/>
          <p:nvPr/>
        </p:nvSpPr>
        <p:spPr>
          <a:xfrm rot="5400000">
            <a:off x="7770225" y="2313750"/>
            <a:ext cx="2115900" cy="516000"/>
          </a:xfrm>
          <a:prstGeom prst="uturnArrow">
            <a:avLst>
              <a:gd fmla="val 25000" name="adj1"/>
              <a:gd fmla="val 25000" name="adj2"/>
              <a:gd fmla="val 25000" name="adj3"/>
              <a:gd fmla="val 45939" name="adj4"/>
              <a:gd fmla="val 75000" name="adj5"/>
            </a:avLst>
          </a:prstGeom>
          <a:solidFill>
            <a:srgbClr val="EB3C6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p:nvPr/>
        </p:nvSpPr>
        <p:spPr>
          <a:xfrm rot="-5400000">
            <a:off x="5198175" y="2313750"/>
            <a:ext cx="2115900" cy="516000"/>
          </a:xfrm>
          <a:prstGeom prst="uturnArrow">
            <a:avLst>
              <a:gd fmla="val 25000" name="adj1"/>
              <a:gd fmla="val 25000" name="adj2"/>
              <a:gd fmla="val 25000" name="adj3"/>
              <a:gd fmla="val 45939" name="adj4"/>
              <a:gd fmla="val 75000" name="adj5"/>
            </a:avLst>
          </a:prstGeom>
          <a:solidFill>
            <a:srgbClr val="EB3C6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First of all, let’s see if the login form is vulnerable - to do this, we’ll try to provoke an error by submitting a quotation mark (“ or ‘)</a:t>
            </a:r>
            <a:endParaRPr/>
          </a:p>
          <a:p>
            <a:pPr indent="-317500" lvl="0" marL="457200" rtl="0" algn="l">
              <a:spcBef>
                <a:spcPts val="0"/>
              </a:spcBef>
              <a:spcAft>
                <a:spcPts val="0"/>
              </a:spcAft>
              <a:buSzPts val="1400"/>
              <a:buChar char="●"/>
            </a:pPr>
            <a:r>
              <a:rPr lang="en-GB"/>
              <a:t>The site returns an SQL error! This is because SQL (the language for talking to databases) uses quotation marks as special characters to ‘wrap’ strings - adding an extra one breaks the pattern!</a:t>
            </a:r>
            <a:endParaRPr/>
          </a:p>
          <a:p>
            <a:pPr indent="-317500" lvl="0" marL="457200" rtl="0" algn="l">
              <a:spcBef>
                <a:spcPts val="0"/>
              </a:spcBef>
              <a:spcAft>
                <a:spcPts val="0"/>
              </a:spcAft>
              <a:buSzPts val="1400"/>
              <a:buChar char="●"/>
            </a:pPr>
            <a:r>
              <a:rPr lang="en-GB"/>
              <a:t>Looking again at the statement from the last slide, we can guess how the database queries its data</a:t>
            </a:r>
            <a:endParaRPr/>
          </a:p>
          <a:p>
            <a:pPr indent="-317500" lvl="1" marL="914400" rtl="0" algn="l">
              <a:spcBef>
                <a:spcPts val="0"/>
              </a:spcBef>
              <a:spcAft>
                <a:spcPts val="0"/>
              </a:spcAft>
              <a:buSzPts val="1400"/>
              <a:buChar char="○"/>
            </a:pPr>
            <a:r>
              <a:rPr lang="en-GB"/>
              <a:t>SELECT * FROM users WHERE username = ‘[username]’ AND password = ‘[password]’</a:t>
            </a:r>
            <a:endParaRPr/>
          </a:p>
          <a:p>
            <a:pPr indent="-317500" lvl="0" marL="457200" rtl="0" algn="l">
              <a:spcBef>
                <a:spcPts val="0"/>
              </a:spcBef>
              <a:spcAft>
                <a:spcPts val="0"/>
              </a:spcAft>
              <a:buSzPts val="1400"/>
              <a:buChar char="●"/>
            </a:pPr>
            <a:r>
              <a:rPr lang="en-GB"/>
              <a:t>If we enter in some SQL code, such as “ ‘ or 1=1;-- “ then we could possibly login to the website.</a:t>
            </a:r>
            <a:endParaRPr/>
          </a:p>
          <a:p>
            <a:pPr indent="-317500" lvl="1" marL="914400" rtl="0" algn="l">
              <a:spcBef>
                <a:spcPts val="0"/>
              </a:spcBef>
              <a:spcAft>
                <a:spcPts val="0"/>
              </a:spcAft>
              <a:buSzPts val="1400"/>
              <a:buChar char="○"/>
            </a:pPr>
            <a:r>
              <a:rPr lang="en-GB"/>
              <a:t>This works out, in the database’s context, as:</a:t>
            </a:r>
            <a:endParaRPr/>
          </a:p>
          <a:p>
            <a:pPr indent="-317500" lvl="1" marL="914400" rtl="0" algn="l">
              <a:spcBef>
                <a:spcPts val="0"/>
              </a:spcBef>
              <a:spcAft>
                <a:spcPts val="0"/>
              </a:spcAft>
              <a:buSzPts val="1400"/>
              <a:buChar char="○"/>
            </a:pPr>
            <a:r>
              <a:rPr lang="en-GB">
                <a:solidFill>
                  <a:srgbClr val="EB3C68"/>
                </a:solidFill>
              </a:rPr>
              <a:t>SELECT * FROM users WHERE username = ‘‘ or 1=1;--</a:t>
            </a:r>
            <a:r>
              <a:rPr lang="en-GB"/>
              <a:t> </a:t>
            </a:r>
            <a:r>
              <a:rPr lang="en-GB">
                <a:solidFill>
                  <a:srgbClr val="D9D9D9"/>
                </a:solidFill>
              </a:rPr>
              <a:t>’ AND password = ‘[password]’</a:t>
            </a:r>
            <a:endParaRPr>
              <a:solidFill>
                <a:srgbClr val="D9D9D9"/>
              </a:solidFill>
            </a:endParaRPr>
          </a:p>
          <a:p>
            <a:pPr indent="-317500" lvl="1" marL="914400" rtl="0" algn="l">
              <a:spcBef>
                <a:spcPts val="0"/>
              </a:spcBef>
              <a:spcAft>
                <a:spcPts val="0"/>
              </a:spcAft>
              <a:buSzPts val="1400"/>
              <a:buChar char="○"/>
            </a:pPr>
            <a:r>
              <a:rPr lang="en-GB"/>
              <a:t>The red coloured text is the SQL that is actually run, the grey has all been commented out by the -- and is therefore ignored</a:t>
            </a:r>
            <a:endParaRPr/>
          </a:p>
        </p:txBody>
      </p:sp>
      <p:sp>
        <p:nvSpPr>
          <p:cNvPr id="127" name="Google Shape;127;p2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SQL Injection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So we found we can login to the website using some very basic SQL injection as an admin account</a:t>
            </a:r>
            <a:br>
              <a:rPr lang="en-GB"/>
            </a:br>
            <a:r>
              <a:rPr lang="en-GB">
                <a:solidFill>
                  <a:srgbClr val="EB3C68"/>
                </a:solidFill>
              </a:rPr>
              <a:t>‘ or 1=1;-- </a:t>
            </a:r>
            <a:br>
              <a:rPr lang="en-GB"/>
            </a:br>
            <a:endParaRPr/>
          </a:p>
          <a:p>
            <a:pPr indent="-317500" lvl="0" marL="457200" rtl="0" algn="l">
              <a:spcBef>
                <a:spcPts val="0"/>
              </a:spcBef>
              <a:spcAft>
                <a:spcPts val="0"/>
              </a:spcAft>
              <a:buSzPts val="1400"/>
              <a:buChar char="●"/>
            </a:pPr>
            <a:r>
              <a:rPr lang="en-GB"/>
              <a:t>However, we can also login to other user accounts too. Given that the previous SQL statement will log us into the first account in the database, we can refine the statement down so that is selects a specific account.</a:t>
            </a:r>
            <a:br>
              <a:rPr lang="en-GB"/>
            </a:br>
            <a:endParaRPr/>
          </a:p>
          <a:p>
            <a:pPr indent="-317500" lvl="0" marL="457200" rtl="0" algn="l">
              <a:spcBef>
                <a:spcPts val="0"/>
              </a:spcBef>
              <a:spcAft>
                <a:spcPts val="0"/>
              </a:spcAft>
              <a:buSzPts val="1400"/>
              <a:buChar char="●"/>
            </a:pPr>
            <a:r>
              <a:rPr lang="en-GB">
                <a:solidFill>
                  <a:srgbClr val="EB3C68"/>
                </a:solidFill>
              </a:rPr>
              <a:t>' or 1=1 and email like('%jim%');--</a:t>
            </a:r>
            <a:br>
              <a:rPr lang="en-GB"/>
            </a:br>
            <a:r>
              <a:rPr lang="en-GB"/>
              <a:t>This allows us to login to the user account jim, however we can also find other accounts on the /administration page that we can also login as</a:t>
            </a:r>
            <a:endParaRPr/>
          </a:p>
        </p:txBody>
      </p:sp>
      <p:sp>
        <p:nvSpPr>
          <p:cNvPr id="133" name="Google Shape;133;p2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Logging in as other users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First, let’s have a look around at the cookies that are set when we create an account</a:t>
            </a:r>
            <a:br>
              <a:rPr lang="en-GB"/>
            </a:br>
            <a:endParaRPr/>
          </a:p>
          <a:p>
            <a:pPr indent="-317500" lvl="0" marL="457200" rtl="0" algn="l">
              <a:spcBef>
                <a:spcPts val="0"/>
              </a:spcBef>
              <a:spcAft>
                <a:spcPts val="0"/>
              </a:spcAft>
              <a:buSzPts val="1400"/>
              <a:buChar char="●"/>
            </a:pPr>
            <a:r>
              <a:rPr lang="en-GB"/>
              <a:t>We can see that some form of token is created and set as a cookie. This can be decoded using </a:t>
            </a:r>
            <a:r>
              <a:rPr lang="en-GB" u="sng">
                <a:solidFill>
                  <a:schemeClr val="hlink"/>
                </a:solidFill>
                <a:hlinkClick r:id="rId3"/>
              </a:rPr>
              <a:t>https://jwt.io</a:t>
            </a:r>
            <a:r>
              <a:rPr lang="en-GB"/>
              <a:t>, an online tool for decoding json web tokens.</a:t>
            </a:r>
            <a:br>
              <a:rPr lang="en-GB"/>
            </a:br>
            <a:endParaRPr/>
          </a:p>
          <a:p>
            <a:pPr indent="-317500" lvl="0" marL="457200" rtl="0" algn="l">
              <a:spcBef>
                <a:spcPts val="0"/>
              </a:spcBef>
              <a:spcAft>
                <a:spcPts val="0"/>
              </a:spcAft>
              <a:buSzPts val="1400"/>
              <a:buChar char="●"/>
            </a:pPr>
            <a:r>
              <a:rPr lang="en-GB"/>
              <a:t>Once we have decoded the token, we are able so see some information about the user we have logged in as. Some of this information can be very useful to us, for example the id of the user, the email, password, as well as if the account is an admin or not.</a:t>
            </a:r>
            <a:br>
              <a:rPr lang="en-GB"/>
            </a:br>
            <a:endParaRPr/>
          </a:p>
          <a:p>
            <a:pPr indent="-317500" lvl="0" marL="457200" rtl="0" algn="l">
              <a:spcBef>
                <a:spcPts val="0"/>
              </a:spcBef>
              <a:spcAft>
                <a:spcPts val="0"/>
              </a:spcAft>
              <a:buSzPts val="1400"/>
              <a:buChar char="●"/>
            </a:pPr>
            <a:r>
              <a:rPr lang="en-GB"/>
              <a:t>Given that we can now login to any of the user accounts using the SQL injection, we are now able to obtain the password hashes of the user accounts. </a:t>
            </a:r>
            <a:br>
              <a:rPr lang="en-GB"/>
            </a:br>
            <a:endParaRPr/>
          </a:p>
          <a:p>
            <a:pPr indent="-317500" lvl="0" marL="457200" rtl="0" algn="l">
              <a:spcBef>
                <a:spcPts val="0"/>
              </a:spcBef>
              <a:spcAft>
                <a:spcPts val="0"/>
              </a:spcAft>
              <a:buSzPts val="1400"/>
              <a:buChar char="●"/>
            </a:pPr>
            <a:r>
              <a:rPr lang="en-GB"/>
              <a:t>However this also gives us some more information on the backend of the server, that there is some form of isAdmin value.</a:t>
            </a:r>
            <a:endParaRPr/>
          </a:p>
        </p:txBody>
      </p:sp>
      <p:sp>
        <p:nvSpPr>
          <p:cNvPr id="139" name="Google Shape;139;p2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Looking at the user token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Creating admin accounts</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Running based on the knowledge we learnt previously, we can see that there is an isAdmin variable that is either true or false.</a:t>
            </a:r>
            <a:br>
              <a:rPr lang="en-GB"/>
            </a:br>
            <a:endParaRPr/>
          </a:p>
          <a:p>
            <a:pPr indent="-317500" lvl="0" marL="457200" rtl="0" algn="l">
              <a:spcBef>
                <a:spcPts val="0"/>
              </a:spcBef>
              <a:spcAft>
                <a:spcPts val="0"/>
              </a:spcAft>
              <a:buSzPts val="1400"/>
              <a:buChar char="●"/>
            </a:pPr>
            <a:r>
              <a:rPr lang="en-GB"/>
              <a:t>Now let’s have a look at what happens when we create a new account in burp, we can see that there is a email, password, passwordRepeat and the security question.</a:t>
            </a:r>
            <a:br>
              <a:rPr lang="en-GB"/>
            </a:br>
            <a:endParaRPr/>
          </a:p>
          <a:p>
            <a:pPr indent="-317500" lvl="0" marL="457200" rtl="0" algn="l">
              <a:spcBef>
                <a:spcPts val="0"/>
              </a:spcBef>
              <a:spcAft>
                <a:spcPts val="0"/>
              </a:spcAft>
              <a:buSzPts val="1400"/>
              <a:buChar char="●"/>
            </a:pPr>
            <a:r>
              <a:rPr lang="en-GB"/>
              <a:t>However we know that there is an isAdmin field that’s in the user token</a:t>
            </a:r>
            <a:br>
              <a:rPr lang="en-GB"/>
            </a:br>
            <a:endParaRPr/>
          </a:p>
          <a:p>
            <a:pPr indent="-317500" lvl="0" marL="457200" rtl="0" algn="l">
              <a:spcBef>
                <a:spcPts val="0"/>
              </a:spcBef>
              <a:spcAft>
                <a:spcPts val="0"/>
              </a:spcAft>
              <a:buSzPts val="1400"/>
              <a:buChar char="●"/>
            </a:pPr>
            <a:r>
              <a:rPr lang="en-GB"/>
              <a:t>If we intercept the request to create the account and add the role</a:t>
            </a:r>
            <a:br>
              <a:rPr lang="en-GB"/>
            </a:br>
            <a:r>
              <a:rPr lang="en-GB"/>
              <a:t>field and set it to “admin”, will it create an admin account instead of it being set to a false by default and creating a normal account? </a:t>
            </a:r>
            <a:endParaRPr/>
          </a:p>
        </p:txBody>
      </p:sp>
      <p:pic>
        <p:nvPicPr>
          <p:cNvPr id="146" name="Google Shape;146;p26"/>
          <p:cNvPicPr preferRelativeResize="0"/>
          <p:nvPr/>
        </p:nvPicPr>
        <p:blipFill>
          <a:blip r:embed="rId3">
            <a:alphaModFix/>
          </a:blip>
          <a:stretch>
            <a:fillRect/>
          </a:stretch>
        </p:blipFill>
        <p:spPr>
          <a:xfrm>
            <a:off x="6689400" y="2222750"/>
            <a:ext cx="2268800" cy="1248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Using two of the previous exploits we found, we can start off by logging into the Jim users account, and then find out the hash of the password using the token exposure.</a:t>
            </a:r>
            <a:br>
              <a:rPr lang="en-GB"/>
            </a:br>
            <a:endParaRPr/>
          </a:p>
          <a:p>
            <a:pPr indent="-317500" lvl="0" marL="457200" rtl="0" algn="l">
              <a:spcBef>
                <a:spcPts val="0"/>
              </a:spcBef>
              <a:spcAft>
                <a:spcPts val="0"/>
              </a:spcAft>
              <a:buSzPts val="1400"/>
              <a:buChar char="●"/>
            </a:pPr>
            <a:r>
              <a:rPr lang="en-GB"/>
              <a:t>We can then either use John or </a:t>
            </a:r>
            <a:r>
              <a:rPr lang="en-GB" u="sng">
                <a:solidFill>
                  <a:schemeClr val="hlink"/>
                </a:solidFill>
                <a:hlinkClick r:id="rId3"/>
              </a:rPr>
              <a:t>https://md5decrypt.net/en/</a:t>
            </a:r>
            <a:r>
              <a:rPr lang="en-GB"/>
              <a:t> to brute force (or rainbow table) the password. This gives us a password to login to his user account.</a:t>
            </a:r>
            <a:br>
              <a:rPr lang="en-GB"/>
            </a:br>
            <a:endParaRPr/>
          </a:p>
          <a:p>
            <a:pPr indent="-317500" lvl="0" marL="457200" rtl="0" algn="l">
              <a:spcBef>
                <a:spcPts val="0"/>
              </a:spcBef>
              <a:spcAft>
                <a:spcPts val="0"/>
              </a:spcAft>
              <a:buSzPts val="1400"/>
              <a:buChar char="●"/>
            </a:pPr>
            <a:r>
              <a:rPr lang="en-GB"/>
              <a:t>Now, going off what the password is, and what the security question is, we can make an educated guess at what is security question reset is.</a:t>
            </a:r>
            <a:br>
              <a:rPr lang="en-GB"/>
            </a:br>
            <a:endParaRPr/>
          </a:p>
          <a:p>
            <a:pPr indent="-317500" lvl="0" marL="457200" rtl="0" algn="l">
              <a:spcBef>
                <a:spcPts val="0"/>
              </a:spcBef>
              <a:spcAft>
                <a:spcPts val="0"/>
              </a:spcAft>
              <a:buSzPts val="1400"/>
              <a:buChar char="●"/>
            </a:pPr>
            <a:r>
              <a:rPr lang="en-GB"/>
              <a:t>Let’s do some digging…</a:t>
            </a:r>
            <a:br>
              <a:rPr lang="en-GB"/>
            </a:br>
            <a:endParaRPr/>
          </a:p>
          <a:p>
            <a:pPr indent="-317500" lvl="0" marL="457200" rtl="0" algn="l">
              <a:spcBef>
                <a:spcPts val="0"/>
              </a:spcBef>
              <a:spcAft>
                <a:spcPts val="0"/>
              </a:spcAft>
              <a:buSzPts val="1400"/>
              <a:buChar char="●"/>
            </a:pPr>
            <a:r>
              <a:rPr lang="en-GB" u="sng">
                <a:solidFill>
                  <a:schemeClr val="hlink"/>
                </a:solidFill>
                <a:hlinkClick r:id="rId4"/>
              </a:rPr>
              <a:t>https://en.wikipedia.org/wiki/USS_Enterprise_(NCC-1701)</a:t>
            </a:r>
            <a:endParaRPr/>
          </a:p>
          <a:p>
            <a:pPr indent="-317500" lvl="1" marL="914400" rtl="0" algn="l">
              <a:spcBef>
                <a:spcPts val="0"/>
              </a:spcBef>
              <a:spcAft>
                <a:spcPts val="0"/>
              </a:spcAft>
              <a:buSzPts val="1400"/>
              <a:buChar char="○"/>
            </a:pPr>
            <a:r>
              <a:rPr lang="en-GB"/>
              <a:t>James T. Kirk’s Brother’s middle name (As per the security question)</a:t>
            </a:r>
            <a:endParaRPr/>
          </a:p>
        </p:txBody>
      </p:sp>
      <p:sp>
        <p:nvSpPr>
          <p:cNvPr id="152" name="Google Shape;152;p2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Finding information about Jim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The About Page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Having a look around the about page, we can see a rather long hyperlink in the middle of the lorem ipsum text</a:t>
            </a:r>
            <a:br>
              <a:rPr lang="en-GB"/>
            </a:br>
            <a:endParaRPr/>
          </a:p>
          <a:p>
            <a:pPr indent="-317500" lvl="0" marL="457200" rtl="0" algn="l">
              <a:spcBef>
                <a:spcPts val="0"/>
              </a:spcBef>
              <a:spcAft>
                <a:spcPts val="0"/>
              </a:spcAft>
              <a:buSzPts val="1400"/>
              <a:buChar char="●"/>
            </a:pPr>
            <a:r>
              <a:rPr lang="en-GB"/>
              <a:t>This hyperlink takes us to an interesting directory of the website as it seems to be hosting FTP</a:t>
            </a:r>
            <a:br>
              <a:rPr lang="en-GB"/>
            </a:br>
            <a:endParaRPr/>
          </a:p>
          <a:p>
            <a:pPr indent="-317500" lvl="0" marL="457200" rtl="0" algn="l">
              <a:spcBef>
                <a:spcPts val="0"/>
              </a:spcBef>
              <a:spcAft>
                <a:spcPts val="0"/>
              </a:spcAft>
              <a:buSzPts val="1400"/>
              <a:buChar char="●"/>
            </a:pPr>
            <a:r>
              <a:rPr lang="en-GB"/>
              <a:t>Navigating to the root of this directory we can see a load of exposed files that we probably shouldn’t be able to see</a:t>
            </a:r>
            <a:br>
              <a:rPr lang="en-GB"/>
            </a:br>
            <a:endParaRPr/>
          </a:p>
          <a:p>
            <a:pPr indent="-317500" lvl="0" marL="457200" rtl="0" algn="l">
              <a:spcBef>
                <a:spcPts val="0"/>
              </a:spcBef>
              <a:spcAft>
                <a:spcPts val="0"/>
              </a:spcAft>
              <a:buSzPts val="1400"/>
              <a:buChar char="●"/>
            </a:pPr>
            <a:r>
              <a:rPr lang="en-GB"/>
              <a:t>If we didn’t have this list, we could use something like wfuzz or gobuster to discover the files</a:t>
            </a:r>
            <a:br>
              <a:rPr lang="en-GB"/>
            </a:br>
            <a:endParaRPr/>
          </a:p>
          <a:p>
            <a:pPr indent="-317500" lvl="0" marL="457200" rtl="0" algn="l">
              <a:spcBef>
                <a:spcPts val="0"/>
              </a:spcBef>
              <a:spcAft>
                <a:spcPts val="0"/>
              </a:spcAft>
              <a:buSzPts val="1400"/>
              <a:buChar char="●"/>
            </a:pPr>
            <a:r>
              <a:rPr lang="en-GB"/>
              <a:t>Not all of the files are readable, however. Only the ones ending in .pdf or .md</a:t>
            </a:r>
            <a:br>
              <a:rPr lang="en-GB"/>
            </a:br>
            <a:endParaRPr/>
          </a:p>
          <a:p>
            <a:pPr indent="-317500" lvl="0" marL="457200" rtl="0" algn="l">
              <a:spcBef>
                <a:spcPts val="0"/>
              </a:spcBef>
              <a:spcAft>
                <a:spcPts val="0"/>
              </a:spcAft>
              <a:buSzPts val="1400"/>
              <a:buChar char="●"/>
            </a:pPr>
            <a:r>
              <a:rPr lang="en-GB"/>
              <a:t>We can bypass this by using a method called null-byte injection</a:t>
            </a:r>
            <a:br>
              <a:rPr lang="en-GB"/>
            </a:br>
            <a:endParaRPr/>
          </a:p>
        </p:txBody>
      </p:sp>
      <p:sp>
        <p:nvSpPr>
          <p:cNvPr id="163" name="Google Shape;163;p2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FTP Access through /about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11700" y="1152475"/>
            <a:ext cx="8520600" cy="364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 null byte is a control character that has the value of 0. It is used to terminate the end of a string in most programming languages</a:t>
            </a:r>
            <a:br>
              <a:rPr lang="en-GB"/>
            </a:br>
            <a:endParaRPr/>
          </a:p>
          <a:p>
            <a:pPr indent="-317500" lvl="0" marL="457200" rtl="0" algn="l">
              <a:spcBef>
                <a:spcPts val="0"/>
              </a:spcBef>
              <a:spcAft>
                <a:spcPts val="0"/>
              </a:spcAft>
              <a:buSzPts val="1400"/>
              <a:buChar char="●"/>
            </a:pPr>
            <a:r>
              <a:rPr lang="en-GB"/>
              <a:t>It can be represented in many ways throughout different contexts, \000, \x00, \z, \u0000 or %00</a:t>
            </a:r>
            <a:br>
              <a:rPr lang="en-GB"/>
            </a:br>
            <a:endParaRPr/>
          </a:p>
          <a:p>
            <a:pPr indent="-317500" lvl="0" marL="457200" rtl="0" algn="l">
              <a:spcBef>
                <a:spcPts val="0"/>
              </a:spcBef>
              <a:spcAft>
                <a:spcPts val="0"/>
              </a:spcAft>
              <a:buSzPts val="1400"/>
              <a:buChar char="●"/>
            </a:pPr>
            <a:r>
              <a:rPr lang="en-GB"/>
              <a:t>For our exploit, we want the server to think our file ends in .pdf or .md but for it to actually read a file that may not have that extension</a:t>
            </a:r>
            <a:br>
              <a:rPr lang="en-GB"/>
            </a:br>
            <a:endParaRPr/>
          </a:p>
          <a:p>
            <a:pPr indent="-317500" lvl="0" marL="457200" rtl="0" algn="l">
              <a:spcBef>
                <a:spcPts val="0"/>
              </a:spcBef>
              <a:spcAft>
                <a:spcPts val="0"/>
              </a:spcAft>
              <a:buSzPts val="1400"/>
              <a:buChar char="●"/>
            </a:pPr>
            <a:r>
              <a:rPr lang="en-GB"/>
              <a:t>If we try accessing the directory </a:t>
            </a:r>
            <a:r>
              <a:rPr lang="en-GB">
                <a:solidFill>
                  <a:srgbClr val="EB3C68"/>
                </a:solidFill>
              </a:rPr>
              <a:t>/ftp/coupons_2013.md.bak%00.md</a:t>
            </a:r>
            <a:r>
              <a:rPr lang="en-GB"/>
              <a:t> then we get a bad request.</a:t>
            </a:r>
            <a:endParaRPr/>
          </a:p>
          <a:p>
            <a:pPr indent="-317500" lvl="1" marL="914400" rtl="0" algn="l">
              <a:spcBef>
                <a:spcPts val="0"/>
              </a:spcBef>
              <a:spcAft>
                <a:spcPts val="0"/>
              </a:spcAft>
              <a:buSzPts val="1400"/>
              <a:buChar char="○"/>
            </a:pPr>
            <a:r>
              <a:rPr lang="en-GB"/>
              <a:t>This is </a:t>
            </a:r>
            <a:r>
              <a:rPr lang="en-GB"/>
              <a:t>because</a:t>
            </a:r>
            <a:r>
              <a:rPr lang="en-GB"/>
              <a:t> this website, for some reason, is decoding the URL twice, therefore we need to account for this</a:t>
            </a:r>
            <a:endParaRPr/>
          </a:p>
          <a:p>
            <a:pPr indent="-317500" lvl="1" marL="914400" rtl="0" algn="l">
              <a:spcBef>
                <a:spcPts val="0"/>
              </a:spcBef>
              <a:spcAft>
                <a:spcPts val="0"/>
              </a:spcAft>
              <a:buSzPts val="1400"/>
              <a:buChar char="○"/>
            </a:pPr>
            <a:r>
              <a:rPr lang="en-GB"/>
              <a:t>We need to URL encode the percent, that will then allow us to URL encode the null byte (A little confusing I know)</a:t>
            </a:r>
            <a:endParaRPr/>
          </a:p>
          <a:p>
            <a:pPr indent="-317500" lvl="1" marL="914400" rtl="0" algn="l">
              <a:spcBef>
                <a:spcPts val="0"/>
              </a:spcBef>
              <a:spcAft>
                <a:spcPts val="0"/>
              </a:spcAft>
              <a:buSzPts val="1400"/>
              <a:buChar char="○"/>
            </a:pPr>
            <a:r>
              <a:rPr lang="en-GB">
                <a:solidFill>
                  <a:srgbClr val="EB3C68"/>
                </a:solidFill>
              </a:rPr>
              <a:t>/ftp/coupons_2013.md.bak%2500.md</a:t>
            </a:r>
            <a:r>
              <a:rPr lang="en-GB"/>
              <a:t>  - %25 == % in URL encoding</a:t>
            </a:r>
            <a:endParaRPr/>
          </a:p>
        </p:txBody>
      </p:sp>
      <p:sp>
        <p:nvSpPr>
          <p:cNvPr id="169" name="Google Shape;169;p3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Null byte injection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All of the coupons seem to look very similar, with only a couple of changes towards the beginning of the string</a:t>
            </a:r>
            <a:br>
              <a:rPr lang="en-GB"/>
            </a:br>
            <a:endParaRPr/>
          </a:p>
          <a:p>
            <a:pPr indent="-317500" lvl="0" marL="457200" rtl="0" algn="l">
              <a:spcBef>
                <a:spcPts val="0"/>
              </a:spcBef>
              <a:spcAft>
                <a:spcPts val="0"/>
              </a:spcAft>
              <a:buSzPts val="1400"/>
              <a:buChar char="●"/>
            </a:pPr>
            <a:r>
              <a:rPr lang="en-GB"/>
              <a:t>This could imply that there is some form of encoding being done on the string. (Equally it could just be the format of the coupons)</a:t>
            </a:r>
            <a:br>
              <a:rPr lang="en-GB"/>
            </a:br>
            <a:endParaRPr/>
          </a:p>
          <a:p>
            <a:pPr indent="-317500" lvl="0" marL="457200" rtl="0" algn="l">
              <a:spcBef>
                <a:spcPts val="0"/>
              </a:spcBef>
              <a:spcAft>
                <a:spcPts val="0"/>
              </a:spcAft>
              <a:buSzPts val="1400"/>
              <a:buChar char="●"/>
            </a:pPr>
            <a:r>
              <a:rPr lang="en-GB"/>
              <a:t>Looking into the package.json.bak file we can see a list of the libraries that are being used on the website. Among the list is a package called “Z85” which is an encoding format</a:t>
            </a:r>
            <a:br>
              <a:rPr lang="en-GB"/>
            </a:br>
            <a:endParaRPr/>
          </a:p>
          <a:p>
            <a:pPr indent="-317500" lvl="0" marL="457200" rtl="0" algn="l">
              <a:spcBef>
                <a:spcPts val="0"/>
              </a:spcBef>
              <a:spcAft>
                <a:spcPts val="0"/>
              </a:spcAft>
              <a:buSzPts val="1400"/>
              <a:buChar char="●"/>
            </a:pPr>
            <a:r>
              <a:rPr lang="en-GB"/>
              <a:t>Therefore if we decode the string using z85 we can see the original string. It’s in the format JAN15-10, meaning the MonthYear-Discount. We could then try a load of our own encoded coupons to see if we can get a better discount</a:t>
            </a:r>
            <a:endParaRPr/>
          </a:p>
          <a:p>
            <a:pPr indent="-317500" lvl="1" marL="914400" rtl="0" algn="l">
              <a:spcBef>
                <a:spcPts val="0"/>
              </a:spcBef>
              <a:spcAft>
                <a:spcPts val="0"/>
              </a:spcAft>
              <a:buSzPts val="1400"/>
              <a:buChar char="○"/>
            </a:pPr>
            <a:r>
              <a:rPr lang="en-GB"/>
              <a:t>JUL20-99   -  n(XLufFbpB   - Works when I made this slide</a:t>
            </a:r>
            <a:endParaRPr/>
          </a:p>
        </p:txBody>
      </p:sp>
      <p:sp>
        <p:nvSpPr>
          <p:cNvPr id="175" name="Google Shape;175;p3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Decoding the coupons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XSS Injection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XSS is an abbreviation of cross-site scripting</a:t>
            </a:r>
            <a:endParaRPr/>
          </a:p>
          <a:p>
            <a:pPr indent="-317500" lvl="0" marL="457200" rtl="0" algn="l">
              <a:spcBef>
                <a:spcPts val="0"/>
              </a:spcBef>
              <a:spcAft>
                <a:spcPts val="0"/>
              </a:spcAft>
              <a:buSzPts val="1400"/>
              <a:buChar char="●"/>
            </a:pPr>
            <a:r>
              <a:rPr lang="en-GB"/>
              <a:t>This is a vulnerability where a user is able to inject client-side scripts (typically javascript) into a webpage for it to be loaded by other users when they access the page on the website</a:t>
            </a:r>
            <a:endParaRPr/>
          </a:p>
          <a:p>
            <a:pPr indent="-317500" lvl="0" marL="457200" rtl="0" algn="l">
              <a:spcBef>
                <a:spcPts val="0"/>
              </a:spcBef>
              <a:spcAft>
                <a:spcPts val="0"/>
              </a:spcAft>
              <a:buSzPts val="1400"/>
              <a:buChar char="●"/>
            </a:pPr>
            <a:r>
              <a:rPr lang="en-GB"/>
              <a:t>XSS can come in three different forms:</a:t>
            </a:r>
            <a:endParaRPr/>
          </a:p>
          <a:p>
            <a:pPr indent="-317500" lvl="1" marL="914400" rtl="0" algn="l">
              <a:spcBef>
                <a:spcPts val="0"/>
              </a:spcBef>
              <a:spcAft>
                <a:spcPts val="0"/>
              </a:spcAft>
              <a:buSzPts val="1400"/>
              <a:buChar char="○"/>
            </a:pPr>
            <a:r>
              <a:rPr lang="en-GB"/>
              <a:t>Persistent (stored) - The XSS is stored on the servers, such as in a database, and is delivered back to the user whenever they access the website, for example in the form of a comment section of a website.</a:t>
            </a:r>
            <a:endParaRPr/>
          </a:p>
          <a:p>
            <a:pPr indent="-317500" lvl="1" marL="914400" rtl="0" algn="l">
              <a:spcBef>
                <a:spcPts val="0"/>
              </a:spcBef>
              <a:spcAft>
                <a:spcPts val="0"/>
              </a:spcAft>
              <a:buSzPts val="1400"/>
              <a:buChar char="○"/>
            </a:pPr>
            <a:r>
              <a:rPr lang="en-GB"/>
              <a:t>Reflected - The XSS is delivered as part of the HTTP request, for example as a parameter in a search field. When the user visits the given URL, the malicious script is loaded.</a:t>
            </a:r>
            <a:endParaRPr/>
          </a:p>
          <a:p>
            <a:pPr indent="-317500" lvl="1" marL="914400" rtl="0" algn="l">
              <a:spcBef>
                <a:spcPts val="0"/>
              </a:spcBef>
              <a:spcAft>
                <a:spcPts val="0"/>
              </a:spcAft>
              <a:buSzPts val="1400"/>
              <a:buChar char="○"/>
            </a:pPr>
            <a:r>
              <a:rPr lang="en-GB"/>
              <a:t>DOM - The XSS is delivered via the website’s Document Object Model (i.e. its elements), for example by modifying an element via a script built into the site.</a:t>
            </a:r>
            <a:endParaRPr/>
          </a:p>
          <a:p>
            <a:pPr indent="-317500" lvl="0" marL="457200" rtl="0" algn="l">
              <a:spcBef>
                <a:spcPts val="0"/>
              </a:spcBef>
              <a:spcAft>
                <a:spcPts val="0"/>
              </a:spcAft>
              <a:buSzPts val="1400"/>
              <a:buChar char="●"/>
            </a:pPr>
            <a:r>
              <a:rPr lang="en-GB" u="sng">
                <a:solidFill>
                  <a:schemeClr val="hlink"/>
                </a:solidFill>
                <a:hlinkClick r:id="rId3"/>
              </a:rPr>
              <a:t>https://owasp.org/www-community/attacks/xss/</a:t>
            </a:r>
            <a:endParaRPr/>
          </a:p>
        </p:txBody>
      </p:sp>
      <p:sp>
        <p:nvSpPr>
          <p:cNvPr id="186" name="Google Shape;186;p3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XSS Injection?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There are a couple of fields that can be used to exploit XSS on the website, both in reflected and also stored forms. Any ideas?</a:t>
            </a:r>
            <a:br>
              <a:rPr lang="en-GB"/>
            </a:br>
            <a:endParaRPr/>
          </a:p>
          <a:p>
            <a:pPr indent="-317500" lvl="0" marL="457200" rtl="0" algn="l">
              <a:spcBef>
                <a:spcPts val="0"/>
              </a:spcBef>
              <a:spcAft>
                <a:spcPts val="0"/>
              </a:spcAft>
              <a:buSzPts val="1400"/>
              <a:buChar char="●"/>
            </a:pPr>
            <a:r>
              <a:rPr lang="en-GB"/>
              <a:t>Heading over to the search box on the home screen, you can see that the search query is rendered back onto the webpage when you search for something. This means that it may be possible to inject some malicious code and for it to be run on the clients browser.</a:t>
            </a:r>
            <a:br>
              <a:rPr lang="en-GB"/>
            </a:br>
            <a:endParaRPr/>
          </a:p>
          <a:p>
            <a:pPr indent="-317500" lvl="0" marL="457200" rtl="0" algn="l">
              <a:spcBef>
                <a:spcPts val="0"/>
              </a:spcBef>
              <a:spcAft>
                <a:spcPts val="0"/>
              </a:spcAft>
              <a:buSzPts val="1400"/>
              <a:buChar char="●"/>
            </a:pPr>
            <a:r>
              <a:rPr lang="en-GB"/>
              <a:t>Using the iframe code that is given to us on the score-board page, we can cause an alert to appear on the page.</a:t>
            </a:r>
            <a:br>
              <a:rPr lang="en-GB"/>
            </a:br>
            <a:endParaRPr/>
          </a:p>
          <a:p>
            <a:pPr indent="-317500" lvl="0" marL="457200" rtl="0" algn="l">
              <a:spcBef>
                <a:spcPts val="0"/>
              </a:spcBef>
              <a:spcAft>
                <a:spcPts val="0"/>
              </a:spcAft>
              <a:buSzPts val="1400"/>
              <a:buChar char="●"/>
            </a:pPr>
            <a:r>
              <a:rPr lang="en-GB"/>
              <a:t>There are a couple more places on the website where an XSS can be performed, such as the customer feedback form (whose results are displayed on the about page). This is a bit tricker to perform though, as it has better sanitisation. We cover this in the Give it a Go worksheet</a:t>
            </a:r>
            <a:endParaRPr/>
          </a:p>
        </p:txBody>
      </p:sp>
      <p:sp>
        <p:nvSpPr>
          <p:cNvPr id="192" name="Google Shape;192;p3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How can we use XSS on Juice Shop?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Stealing a cookie and displaying it to the page</a:t>
            </a:r>
            <a:endParaRPr/>
          </a:p>
          <a:p>
            <a:pPr indent="-317500" lvl="1" marL="914400" rtl="0" algn="l">
              <a:spcBef>
                <a:spcPts val="0"/>
              </a:spcBef>
              <a:spcAft>
                <a:spcPts val="0"/>
              </a:spcAft>
              <a:buSzPts val="1400"/>
              <a:buChar char="○"/>
            </a:pPr>
            <a:r>
              <a:rPr lang="en-GB"/>
              <a:t>Use document.cookie and the alert method from earlier</a:t>
            </a:r>
            <a:endParaRPr/>
          </a:p>
          <a:p>
            <a:pPr indent="-336550" lvl="1" marL="914400" rtl="0" algn="l">
              <a:spcBef>
                <a:spcPts val="0"/>
              </a:spcBef>
              <a:spcAft>
                <a:spcPts val="0"/>
              </a:spcAft>
              <a:buClr>
                <a:srgbClr val="EB3C68"/>
              </a:buClr>
              <a:buSzPts val="1700"/>
              <a:buChar char="○"/>
            </a:pPr>
            <a:r>
              <a:rPr lang="en-GB">
                <a:solidFill>
                  <a:srgbClr val="EB3C68"/>
                </a:solidFill>
              </a:rPr>
              <a:t>&lt;iframe src="javascript:alert(document.cookie)"&gt;</a:t>
            </a:r>
            <a:endParaRPr>
              <a:solidFill>
                <a:srgbClr val="EB3C68"/>
              </a:solidFill>
            </a:endParaRPr>
          </a:p>
          <a:p>
            <a:pPr indent="0" lvl="0" marL="0" rtl="0" algn="l">
              <a:spcBef>
                <a:spcPts val="0"/>
              </a:spcBef>
              <a:spcAft>
                <a:spcPts val="0"/>
              </a:spcAft>
              <a:buNone/>
            </a:pPr>
            <a:r>
              <a:t/>
            </a:r>
            <a:endParaRPr/>
          </a:p>
          <a:p>
            <a:pPr indent="-317500" lvl="0" marL="457200" rtl="0" algn="l">
              <a:spcBef>
                <a:spcPts val="1600"/>
              </a:spcBef>
              <a:spcAft>
                <a:spcPts val="0"/>
              </a:spcAft>
              <a:buSzPts val="1400"/>
              <a:buChar char="●"/>
            </a:pPr>
            <a:r>
              <a:rPr lang="en-GB"/>
              <a:t>Redirecting to another URL</a:t>
            </a:r>
            <a:endParaRPr/>
          </a:p>
          <a:p>
            <a:pPr indent="-317500" lvl="1" marL="914400" rtl="0" algn="l">
              <a:spcBef>
                <a:spcPts val="0"/>
              </a:spcBef>
              <a:spcAft>
                <a:spcPts val="0"/>
              </a:spcAft>
              <a:buSzPts val="1400"/>
              <a:buChar char="○"/>
            </a:pPr>
            <a:r>
              <a:rPr lang="en-GB"/>
              <a:t>Usually we’d use window.location.href(‘url’);</a:t>
            </a:r>
            <a:endParaRPr/>
          </a:p>
          <a:p>
            <a:pPr indent="-317500" lvl="1" marL="914400" rtl="0" algn="l">
              <a:spcBef>
                <a:spcPts val="0"/>
              </a:spcBef>
              <a:spcAft>
                <a:spcPts val="0"/>
              </a:spcAft>
              <a:buSzPts val="1400"/>
              <a:buChar char="○"/>
            </a:pPr>
            <a:r>
              <a:rPr lang="en-GB"/>
              <a:t>If we’re going from an iframe, we need to use window.top.location.href(‘url’);</a:t>
            </a:r>
            <a:endParaRPr/>
          </a:p>
          <a:p>
            <a:pPr indent="-317500" lvl="1" marL="914400" rtl="0" algn="l">
              <a:spcBef>
                <a:spcPts val="0"/>
              </a:spcBef>
              <a:spcAft>
                <a:spcPts val="0"/>
              </a:spcAft>
              <a:buSzPts val="1400"/>
              <a:buChar char="○"/>
            </a:pPr>
            <a:r>
              <a:rPr lang="en-GB"/>
              <a:t>For example, </a:t>
            </a:r>
            <a:r>
              <a:rPr lang="en-GB">
                <a:solidFill>
                  <a:srgbClr val="EB3C68"/>
                </a:solidFill>
              </a:rPr>
              <a:t>&lt;iframe src="javascript:window.top.location.href = 'http://www.shefesh.com';"&gt;</a:t>
            </a:r>
            <a:endParaRPr>
              <a:solidFill>
                <a:srgbClr val="EB3C68"/>
              </a:solidFill>
            </a:endParaRPr>
          </a:p>
        </p:txBody>
      </p:sp>
      <p:sp>
        <p:nvSpPr>
          <p:cNvPr id="198" name="Google Shape;198;p35"/>
          <p:cNvSpPr txBox="1"/>
          <p:nvPr>
            <p:ph type="title"/>
          </p:nvPr>
        </p:nvSpPr>
        <p:spPr>
          <a:xfrm>
            <a:off x="728250" y="95700"/>
            <a:ext cx="76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about something less harmless?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Manipulating</a:t>
            </a:r>
            <a:r>
              <a:rPr lang="en-GB"/>
              <a:t> the baskets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There is a lack of </a:t>
            </a:r>
            <a:r>
              <a:rPr lang="en-GB"/>
              <a:t>authentication with the baskets in the website. We can look into other users baskets without having to be logged into their accounts. </a:t>
            </a:r>
            <a:br>
              <a:rPr lang="en-GB"/>
            </a:br>
            <a:endParaRPr/>
          </a:p>
          <a:p>
            <a:pPr indent="-317500" lvl="0" marL="457200" rtl="0" algn="l">
              <a:spcBef>
                <a:spcPts val="0"/>
              </a:spcBef>
              <a:spcAft>
                <a:spcPts val="0"/>
              </a:spcAft>
              <a:buSzPts val="1400"/>
              <a:buChar char="●"/>
            </a:pPr>
            <a:r>
              <a:rPr lang="en-GB"/>
              <a:t>To do this, we simply need to look at the requests that we make to the website in order to see the contents of the basket. To do this we will open burp suite.</a:t>
            </a:r>
            <a:br>
              <a:rPr lang="en-GB"/>
            </a:br>
            <a:endParaRPr/>
          </a:p>
          <a:p>
            <a:pPr indent="-317500" lvl="0" marL="457200" rtl="0" algn="l">
              <a:spcBef>
                <a:spcPts val="0"/>
              </a:spcBef>
              <a:spcAft>
                <a:spcPts val="0"/>
              </a:spcAft>
              <a:buSzPts val="1400"/>
              <a:buChar char="●"/>
            </a:pPr>
            <a:r>
              <a:rPr lang="en-GB"/>
              <a:t>Simply navigate to the basket page of the website while intercepting the packets, you should be able to intercept a request to </a:t>
            </a:r>
            <a:r>
              <a:rPr lang="en-GB">
                <a:solidFill>
                  <a:srgbClr val="EB3C68"/>
                </a:solidFill>
              </a:rPr>
              <a:t>/rest/basket/[basketID]</a:t>
            </a:r>
            <a:r>
              <a:rPr lang="en-GB"/>
              <a:t>, where the basketId is the users ID</a:t>
            </a:r>
            <a:br>
              <a:rPr lang="en-GB"/>
            </a:br>
            <a:endParaRPr/>
          </a:p>
          <a:p>
            <a:pPr indent="-317500" lvl="0" marL="457200" rtl="0" algn="l">
              <a:spcBef>
                <a:spcPts val="0"/>
              </a:spcBef>
              <a:spcAft>
                <a:spcPts val="0"/>
              </a:spcAft>
              <a:buSzPts val="1400"/>
              <a:buChar char="●"/>
            </a:pPr>
            <a:r>
              <a:rPr lang="en-GB"/>
              <a:t>If we simply change the baskets ID then we should be able to get a JSON response of the contents of the basket.</a:t>
            </a:r>
            <a:endParaRPr/>
          </a:p>
        </p:txBody>
      </p:sp>
      <p:sp>
        <p:nvSpPr>
          <p:cNvPr id="209" name="Google Shape;209;p37"/>
          <p:cNvSpPr txBox="1"/>
          <p:nvPr>
            <p:ph type="title"/>
          </p:nvPr>
        </p:nvSpPr>
        <p:spPr>
          <a:xfrm>
            <a:off x="769400" y="95700"/>
            <a:ext cx="76011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Looking into other peoples baskets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Now, if we head over to the </a:t>
            </a:r>
            <a:r>
              <a:rPr lang="en-GB">
                <a:solidFill>
                  <a:srgbClr val="EB3C68"/>
                </a:solidFill>
              </a:rPr>
              <a:t>#/basket</a:t>
            </a:r>
            <a:r>
              <a:rPr lang="en-GB"/>
              <a:t> section of the website, we can see that we are able to “purchase” the items that we have added to our own basket.</a:t>
            </a:r>
            <a:br>
              <a:rPr lang="en-GB"/>
            </a:br>
            <a:endParaRPr/>
          </a:p>
          <a:p>
            <a:pPr indent="-317500" lvl="0" marL="457200" rtl="0" algn="l">
              <a:spcBef>
                <a:spcPts val="0"/>
              </a:spcBef>
              <a:spcAft>
                <a:spcPts val="0"/>
              </a:spcAft>
              <a:buSzPts val="1400"/>
              <a:buChar char="●"/>
            </a:pPr>
            <a:r>
              <a:rPr lang="en-GB"/>
              <a:t>Let’s start of by intercepting the traffic when we add an item to the basket</a:t>
            </a:r>
            <a:br>
              <a:rPr lang="en-GB"/>
            </a:br>
            <a:endParaRPr/>
          </a:p>
          <a:p>
            <a:pPr indent="-317500" lvl="0" marL="457200" rtl="0" algn="l">
              <a:spcBef>
                <a:spcPts val="0"/>
              </a:spcBef>
              <a:spcAft>
                <a:spcPts val="0"/>
              </a:spcAft>
              <a:buSzPts val="1400"/>
              <a:buChar char="●"/>
            </a:pPr>
            <a:r>
              <a:rPr lang="en-GB"/>
              <a:t>We can see that there are 3 parameters that are in the post request, the itemId, the basketId and the quantity</a:t>
            </a:r>
            <a:br>
              <a:rPr lang="en-GB"/>
            </a:br>
            <a:endParaRPr/>
          </a:p>
          <a:p>
            <a:pPr indent="-317500" lvl="0" marL="457200" rtl="0" algn="l">
              <a:spcBef>
                <a:spcPts val="0"/>
              </a:spcBef>
              <a:spcAft>
                <a:spcPts val="0"/>
              </a:spcAft>
              <a:buSzPts val="1400"/>
              <a:buChar char="●"/>
            </a:pPr>
            <a:r>
              <a:rPr lang="en-GB"/>
              <a:t>We can play around with these values a little bit to see what we can affect</a:t>
            </a:r>
            <a:endParaRPr/>
          </a:p>
          <a:p>
            <a:pPr indent="-317500" lvl="1" marL="914400" rtl="0" algn="l">
              <a:spcBef>
                <a:spcPts val="0"/>
              </a:spcBef>
              <a:spcAft>
                <a:spcPts val="0"/>
              </a:spcAft>
              <a:buSzPts val="1400"/>
              <a:buChar char="○"/>
            </a:pPr>
            <a:r>
              <a:rPr lang="en-GB"/>
              <a:t>If we play with the basket number we can choose who’s basket we place the goods in.</a:t>
            </a:r>
            <a:endParaRPr/>
          </a:p>
          <a:p>
            <a:pPr indent="-317500" lvl="1" marL="914400" rtl="0" algn="l">
              <a:spcBef>
                <a:spcPts val="0"/>
              </a:spcBef>
              <a:spcAft>
                <a:spcPts val="0"/>
              </a:spcAft>
              <a:buSzPts val="1400"/>
              <a:buChar char="○"/>
            </a:pPr>
            <a:r>
              <a:rPr lang="en-GB"/>
              <a:t>If we play with the item id we can select items that may not be displayed on the purchase screen.</a:t>
            </a:r>
            <a:endParaRPr/>
          </a:p>
        </p:txBody>
      </p:sp>
      <p:sp>
        <p:nvSpPr>
          <p:cNvPr id="215" name="Google Shape;215;p3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Basket Manipulation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In the last slide we could see that we were able to edit the quantity of items in our basket based on the requests that we made</a:t>
            </a:r>
            <a:br>
              <a:rPr lang="en-GB"/>
            </a:br>
            <a:endParaRPr/>
          </a:p>
          <a:p>
            <a:pPr indent="-317500" lvl="0" marL="457200" rtl="0" algn="l">
              <a:spcBef>
                <a:spcPts val="0"/>
              </a:spcBef>
              <a:spcAft>
                <a:spcPts val="0"/>
              </a:spcAft>
              <a:buSzPts val="1400"/>
              <a:buChar char="●"/>
            </a:pPr>
            <a:r>
              <a:rPr lang="en-GB"/>
              <a:t>Taking this further, we are able to actually add money to our account using this lack of </a:t>
            </a:r>
            <a:r>
              <a:rPr lang="en-GB"/>
              <a:t>authentication</a:t>
            </a:r>
            <a:r>
              <a:rPr lang="en-GB"/>
              <a:t>. This is due to the simple validation and maths behind the application. </a:t>
            </a:r>
            <a:br>
              <a:rPr lang="en-GB"/>
            </a:br>
            <a:endParaRPr/>
          </a:p>
          <a:p>
            <a:pPr indent="-317500" lvl="0" marL="457200" rtl="0" algn="l">
              <a:spcBef>
                <a:spcPts val="0"/>
              </a:spcBef>
              <a:spcAft>
                <a:spcPts val="0"/>
              </a:spcAft>
              <a:buSzPts val="1400"/>
              <a:buChar char="●"/>
            </a:pPr>
            <a:r>
              <a:rPr lang="en-GB"/>
              <a:t>If we where to visualise this, it could look like </a:t>
            </a:r>
            <a:r>
              <a:rPr lang="en-GB">
                <a:solidFill>
                  <a:srgbClr val="EB3C68"/>
                </a:solidFill>
              </a:rPr>
              <a:t>amountToPay = costOfItem * quantity</a:t>
            </a:r>
            <a:r>
              <a:rPr lang="en-GB"/>
              <a:t>. So if the quantity is negative, the </a:t>
            </a:r>
            <a:r>
              <a:rPr lang="en-GB"/>
              <a:t>amount</a:t>
            </a:r>
            <a:r>
              <a:rPr lang="en-GB"/>
              <a:t> to pay ends up negative. This is then used to update the balance: </a:t>
            </a:r>
            <a:r>
              <a:rPr lang="en-GB">
                <a:solidFill>
                  <a:srgbClr val="EB3C68"/>
                </a:solidFill>
              </a:rPr>
              <a:t>balance = balance - amountToPay</a:t>
            </a:r>
            <a:r>
              <a:rPr lang="en-GB"/>
              <a:t>. However the amountToPay is negative, so we are adding money to the balance.</a:t>
            </a:r>
            <a:br>
              <a:rPr lang="en-GB"/>
            </a:br>
            <a:endParaRPr/>
          </a:p>
          <a:p>
            <a:pPr indent="-317500" lvl="0" marL="457200" rtl="0" algn="l">
              <a:spcBef>
                <a:spcPts val="0"/>
              </a:spcBef>
              <a:spcAft>
                <a:spcPts val="0"/>
              </a:spcAft>
              <a:buSzPts val="1400"/>
              <a:buChar char="●"/>
            </a:pPr>
            <a:r>
              <a:rPr lang="en-GB"/>
              <a:t>This may only be visible in the newer version of Juice Shop (The one hosted online), as the Juice Shop on TryHackMe is a little bit older. TryHackMe JS can still be vulnerable to the negative balance though.</a:t>
            </a:r>
            <a:endParaRPr/>
          </a:p>
        </p:txBody>
      </p:sp>
      <p:sp>
        <p:nvSpPr>
          <p:cNvPr id="221" name="Google Shape;221;p3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Free Money!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Juicy Extras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p:txBody>
      </p:sp>
      <p:sp>
        <p:nvSpPr>
          <p:cNvPr id="69" name="Google Shape;69;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idx="1" type="body"/>
          </p:nvPr>
        </p:nvSpPr>
        <p:spPr>
          <a:xfrm>
            <a:off x="311700" y="1152475"/>
            <a:ext cx="8520600" cy="3716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Some more lack of validation can be exploited with the reviews system too!</a:t>
            </a:r>
            <a:br>
              <a:rPr lang="en-GB"/>
            </a:br>
            <a:endParaRPr/>
          </a:p>
          <a:p>
            <a:pPr indent="-317500" lvl="0" marL="457200" rtl="0" algn="l">
              <a:spcBef>
                <a:spcPts val="0"/>
              </a:spcBef>
              <a:spcAft>
                <a:spcPts val="0"/>
              </a:spcAft>
              <a:buSzPts val="1400"/>
              <a:buChar char="●"/>
            </a:pPr>
            <a:r>
              <a:rPr lang="en-GB"/>
              <a:t>It’s getting a little </a:t>
            </a:r>
            <a:r>
              <a:rPr lang="en-GB"/>
              <a:t>repetitive</a:t>
            </a:r>
            <a:r>
              <a:rPr lang="en-GB"/>
              <a:t> now, but we’ll be using burp suite again to intercept and inspect the requests made to the application. It just shows how useful Burp can be!</a:t>
            </a:r>
            <a:br>
              <a:rPr lang="en-GB"/>
            </a:br>
            <a:endParaRPr/>
          </a:p>
          <a:p>
            <a:pPr indent="-317500" lvl="0" marL="457200" rtl="0" algn="l">
              <a:spcBef>
                <a:spcPts val="0"/>
              </a:spcBef>
              <a:spcAft>
                <a:spcPts val="0"/>
              </a:spcAft>
              <a:buSzPts val="1400"/>
              <a:buChar char="●"/>
            </a:pPr>
            <a:r>
              <a:rPr lang="en-GB"/>
              <a:t>Let’s post a review on one of the products, and inspect the request that is made.</a:t>
            </a:r>
            <a:br>
              <a:rPr lang="en-GB"/>
            </a:br>
            <a:endParaRPr/>
          </a:p>
          <a:p>
            <a:pPr indent="-317500" lvl="0" marL="457200" rtl="0" algn="l">
              <a:spcBef>
                <a:spcPts val="0"/>
              </a:spcBef>
              <a:spcAft>
                <a:spcPts val="0"/>
              </a:spcAft>
              <a:buSzPts val="1400"/>
              <a:buChar char="●"/>
            </a:pPr>
            <a:r>
              <a:rPr lang="en-GB"/>
              <a:t>We can see that there are two parameters when posting a review, the message and the author (We can also edit the product we review in the url bar)</a:t>
            </a:r>
            <a:br>
              <a:rPr lang="en-GB"/>
            </a:br>
            <a:endParaRPr/>
          </a:p>
          <a:p>
            <a:pPr indent="-317500" lvl="0" marL="457200" rtl="0" algn="l">
              <a:spcBef>
                <a:spcPts val="0"/>
              </a:spcBef>
              <a:spcAft>
                <a:spcPts val="0"/>
              </a:spcAft>
              <a:buSzPts val="1400"/>
              <a:buChar char="●"/>
            </a:pPr>
            <a:r>
              <a:rPr lang="en-GB"/>
              <a:t>Now we are able to impersonate reviews for other users, as we are able to </a:t>
            </a:r>
            <a:r>
              <a:rPr lang="en-GB"/>
              <a:t>arbitrarily set the email and also the message. </a:t>
            </a:r>
            <a:br>
              <a:rPr lang="en-GB"/>
            </a:br>
            <a:endParaRPr/>
          </a:p>
          <a:p>
            <a:pPr indent="-317500" lvl="0" marL="457200" rtl="0" algn="l">
              <a:spcBef>
                <a:spcPts val="0"/>
              </a:spcBef>
              <a:spcAft>
                <a:spcPts val="0"/>
              </a:spcAft>
              <a:buSzPts val="1400"/>
              <a:buChar char="●"/>
            </a:pPr>
            <a:r>
              <a:rPr lang="en-GB"/>
              <a:t>We can even edit reviews of other users! You can try this in the worksheet</a:t>
            </a:r>
            <a:endParaRPr/>
          </a:p>
        </p:txBody>
      </p:sp>
      <p:sp>
        <p:nvSpPr>
          <p:cNvPr id="232" name="Google Shape;232;p4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Posting Reviews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Creating our own valid JWT Token</a:t>
            </a:r>
            <a:endParaRPr/>
          </a:p>
        </p:txBody>
      </p:sp>
      <p:sp>
        <p:nvSpPr>
          <p:cNvPr id="238" name="Google Shape;23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We are able to login to any account that we want to, even if it’s not a valid account to login as!</a:t>
            </a:r>
            <a:br>
              <a:rPr lang="en-GB"/>
            </a:br>
            <a:endParaRPr/>
          </a:p>
          <a:p>
            <a:pPr indent="-317500" lvl="0" marL="457200" rtl="0" algn="l">
              <a:spcBef>
                <a:spcPts val="0"/>
              </a:spcBef>
              <a:spcAft>
                <a:spcPts val="0"/>
              </a:spcAft>
              <a:buSzPts val="1400"/>
              <a:buChar char="●"/>
            </a:pPr>
            <a:r>
              <a:rPr lang="en-GB"/>
              <a:t>This is done via the SQL injection that we did at the beginning, we are able to artificially return some values from the ‘database’ so that the backend can create a valid JWT token for us.</a:t>
            </a:r>
            <a:br>
              <a:rPr lang="en-GB"/>
            </a:br>
            <a:endParaRPr/>
          </a:p>
          <a:p>
            <a:pPr indent="-317500" lvl="0" marL="457200" rtl="0" algn="l">
              <a:spcBef>
                <a:spcPts val="0"/>
              </a:spcBef>
              <a:spcAft>
                <a:spcPts val="0"/>
              </a:spcAft>
              <a:buSzPts val="1400"/>
              <a:buChar char="●"/>
            </a:pPr>
            <a:r>
              <a:rPr lang="en-GB"/>
              <a:t>This is done by using the UNION statement in SQL, it basically appends some information on to the end of the previous statement as long as the column numbers are the same.</a:t>
            </a:r>
            <a:br>
              <a:rPr lang="en-GB"/>
            </a:br>
            <a:endParaRPr/>
          </a:p>
          <a:p>
            <a:pPr indent="-317500" lvl="0" marL="457200" rtl="0" algn="l">
              <a:spcBef>
                <a:spcPts val="0"/>
              </a:spcBef>
              <a:spcAft>
                <a:spcPts val="0"/>
              </a:spcAft>
              <a:buSzPts val="1400"/>
              <a:buChar char="●"/>
            </a:pPr>
            <a:r>
              <a:rPr lang="en-GB"/>
              <a:t>' UNION SELECT * FROM (SELECT 200 as 'id', 'chad' as 'username', 'chadd@juice-sh.op' as 'email', 'chadd' as 'password', 'admin' as 'role', '' as 'deluxeToken' , '1.3.3.7' as 'lastLoginIp' , 'assets/public/images/uploads/default.svg' as 'profileImage', '' as 'totpSecret', 1 as 'isActive', '1999-08-16 14:14:41.644 +00:00' as 'createdAt', '1999-08-16 14:33:41.930 +00:00' as 'updatedAt', null as 'deletedAt')--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Search queries are directed to </a:t>
            </a:r>
            <a:r>
              <a:rPr lang="en-GB">
                <a:solidFill>
                  <a:srgbClr val="09CECE"/>
                </a:solidFill>
              </a:rPr>
              <a:t>/rest/products/search?q=</a:t>
            </a:r>
            <a:endParaRPr>
              <a:solidFill>
                <a:srgbClr val="09CECE"/>
              </a:solidFill>
            </a:endParaRPr>
          </a:p>
          <a:p>
            <a:pPr indent="-317500" lvl="0" marL="457200" rtl="0" algn="l">
              <a:spcBef>
                <a:spcPts val="0"/>
              </a:spcBef>
              <a:spcAft>
                <a:spcPts val="0"/>
              </a:spcAft>
              <a:buSzPts val="1400"/>
              <a:buChar char="●"/>
            </a:pPr>
            <a:r>
              <a:rPr lang="en-GB"/>
              <a:t>Experiment to find that the original query is closed by ‘))</a:t>
            </a:r>
            <a:endParaRPr/>
          </a:p>
          <a:p>
            <a:pPr indent="-317500" lvl="0" marL="457200" rtl="0" algn="l">
              <a:spcBef>
                <a:spcPts val="0"/>
              </a:spcBef>
              <a:spcAft>
                <a:spcPts val="0"/>
              </a:spcAft>
              <a:buSzPts val="1400"/>
              <a:buChar char="●"/>
            </a:pPr>
            <a:r>
              <a:rPr lang="en-GB"/>
              <a:t>Now let’s try a UNION SELECT !</a:t>
            </a:r>
            <a:endParaRPr/>
          </a:p>
          <a:p>
            <a:pPr indent="-317500" lvl="1" marL="914400" rtl="0" algn="l">
              <a:spcBef>
                <a:spcPts val="0"/>
              </a:spcBef>
              <a:spcAft>
                <a:spcPts val="0"/>
              </a:spcAft>
              <a:buSzPts val="1400"/>
              <a:buChar char="○"/>
            </a:pPr>
            <a:r>
              <a:rPr lang="en-GB"/>
              <a:t>UNION SELECT joins up a second query from another table</a:t>
            </a:r>
            <a:endParaRPr/>
          </a:p>
          <a:p>
            <a:pPr indent="-317500" lvl="1" marL="914400" rtl="0" algn="l">
              <a:spcBef>
                <a:spcPts val="0"/>
              </a:spcBef>
              <a:spcAft>
                <a:spcPts val="0"/>
              </a:spcAft>
              <a:buSzPts val="1400"/>
              <a:buChar char="○"/>
            </a:pPr>
            <a:r>
              <a:rPr lang="en-GB"/>
              <a:t>What table should we join up? In SQLite (which we know is the engine from error messages), schema is stored in sqlite_master</a:t>
            </a:r>
            <a:endParaRPr/>
          </a:p>
          <a:p>
            <a:pPr indent="-317500" lvl="1" marL="914400" rtl="0" algn="l">
              <a:spcBef>
                <a:spcPts val="0"/>
              </a:spcBef>
              <a:spcAft>
                <a:spcPts val="0"/>
              </a:spcAft>
              <a:buSzPts val="1400"/>
              <a:buChar char="○"/>
            </a:pPr>
            <a:r>
              <a:rPr lang="en-GB"/>
              <a:t>So let’s try </a:t>
            </a:r>
            <a:r>
              <a:rPr lang="en-GB">
                <a:solidFill>
                  <a:srgbClr val="EB3C68"/>
                </a:solidFill>
              </a:rPr>
              <a:t>')) UNION SELECT * FROM sqlite_master--</a:t>
            </a:r>
            <a:endParaRPr>
              <a:solidFill>
                <a:srgbClr val="EB3C68"/>
              </a:solidFill>
            </a:endParaRPr>
          </a:p>
          <a:p>
            <a:pPr indent="-317500" lvl="1" marL="914400" rtl="0" algn="l">
              <a:spcBef>
                <a:spcPts val="0"/>
              </a:spcBef>
              <a:spcAft>
                <a:spcPts val="0"/>
              </a:spcAft>
              <a:buSzPts val="1400"/>
              <a:buChar char="○"/>
            </a:pPr>
            <a:r>
              <a:rPr lang="en-GB"/>
              <a:t>Now we need to match up the columns - a requirement of UNION SELECT</a:t>
            </a:r>
            <a:endParaRPr/>
          </a:p>
          <a:p>
            <a:pPr indent="-317500" lvl="1" marL="914400" rtl="0" algn="l">
              <a:spcBef>
                <a:spcPts val="0"/>
              </a:spcBef>
              <a:spcAft>
                <a:spcPts val="0"/>
              </a:spcAft>
              <a:buSzPts val="1400"/>
              <a:buChar char="○"/>
            </a:pPr>
            <a:r>
              <a:rPr lang="en-GB"/>
              <a:t>Keep adding arbitrary values: </a:t>
            </a:r>
            <a:r>
              <a:rPr lang="en-GB">
                <a:solidFill>
                  <a:srgbClr val="EB3C68"/>
                </a:solidFill>
              </a:rPr>
              <a:t>')) UNION SELECT '1' FROM sqlite_master--</a:t>
            </a:r>
            <a:r>
              <a:rPr lang="en-GB"/>
              <a:t>, </a:t>
            </a:r>
            <a:r>
              <a:rPr lang="en-GB">
                <a:solidFill>
                  <a:srgbClr val="EB3C68"/>
                </a:solidFill>
              </a:rPr>
              <a:t>')) UNION SELECT '1', '2' FROM sqlite_master--</a:t>
            </a:r>
            <a:r>
              <a:rPr lang="en-GB"/>
              <a:t>, …</a:t>
            </a:r>
            <a:endParaRPr/>
          </a:p>
          <a:p>
            <a:pPr indent="-317500" lvl="1" marL="914400" rtl="0" algn="l">
              <a:spcBef>
                <a:spcPts val="0"/>
              </a:spcBef>
              <a:spcAft>
                <a:spcPts val="0"/>
              </a:spcAft>
              <a:buSzPts val="1400"/>
              <a:buChar char="○"/>
            </a:pPr>
            <a:r>
              <a:rPr lang="en-GB"/>
              <a:t>Eventually, we find </a:t>
            </a:r>
            <a:r>
              <a:rPr lang="en-GB">
                <a:solidFill>
                  <a:srgbClr val="EB3C68"/>
                </a:solidFill>
              </a:rPr>
              <a:t>')) UNION SELECT '1', '2', '3', '4', '5', '6', '7', '8', '9' FROM sqlite_master--</a:t>
            </a:r>
            <a:r>
              <a:rPr lang="en-GB"/>
              <a:t> works!</a:t>
            </a:r>
            <a:endParaRPr/>
          </a:p>
          <a:p>
            <a:pPr indent="-317500" lvl="1" marL="914400" rtl="0" algn="l">
              <a:spcBef>
                <a:spcPts val="0"/>
              </a:spcBef>
              <a:spcAft>
                <a:spcPts val="0"/>
              </a:spcAft>
              <a:buSzPts val="1400"/>
              <a:buChar char="○"/>
            </a:pPr>
            <a:r>
              <a:rPr lang="en-GB"/>
              <a:t>Now select ‘sql’ as a column, and provide a search term to filter out unwanted results: </a:t>
            </a:r>
            <a:r>
              <a:rPr lang="en-GB">
                <a:solidFill>
                  <a:srgbClr val="EB3C68"/>
                </a:solidFill>
              </a:rPr>
              <a:t>ethical_hackers')) UNION SELECT '1', '2', '3', '4', '5', '6', '7', '8', '9' FROM sqlite_master--</a:t>
            </a:r>
            <a:endParaRPr>
              <a:solidFill>
                <a:srgbClr val="EB3C68"/>
              </a:solidFill>
            </a:endParaRPr>
          </a:p>
          <a:p>
            <a:pPr indent="-317500" lvl="0" marL="457200" rtl="0" algn="l">
              <a:spcBef>
                <a:spcPts val="0"/>
              </a:spcBef>
              <a:spcAft>
                <a:spcPts val="0"/>
              </a:spcAft>
              <a:buSzPts val="1400"/>
              <a:buChar char="●"/>
            </a:pPr>
            <a:r>
              <a:rPr lang="en-GB"/>
              <a:t>Now we can read the CREATE statements used for each table!</a:t>
            </a:r>
            <a:endParaRPr/>
          </a:p>
          <a:p>
            <a:pPr indent="-317500" lvl="0" marL="457200" rtl="0" algn="l">
              <a:spcBef>
                <a:spcPts val="0"/>
              </a:spcBef>
              <a:spcAft>
                <a:spcPts val="0"/>
              </a:spcAft>
              <a:buSzPts val="1400"/>
              <a:buChar char="●"/>
            </a:pPr>
            <a:r>
              <a:rPr lang="en-GB"/>
              <a:t>Note: the column names will still be written in terms of the Products table</a:t>
            </a:r>
            <a:endParaRPr/>
          </a:p>
        </p:txBody>
      </p:sp>
      <p:sp>
        <p:nvSpPr>
          <p:cNvPr id="244" name="Google Shape;244;p4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Extracting the Database Schema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Now we have a URL that we can use to grab the schema from the database:</a:t>
            </a:r>
            <a:endParaRPr/>
          </a:p>
          <a:p>
            <a:pPr indent="-317500" lvl="1" marL="914400" rtl="0" algn="l">
              <a:spcBef>
                <a:spcPts val="0"/>
              </a:spcBef>
              <a:spcAft>
                <a:spcPts val="0"/>
              </a:spcAft>
              <a:buSzPts val="1400"/>
              <a:buChar char="○"/>
            </a:pPr>
            <a:r>
              <a:rPr lang="en-GB">
                <a:solidFill>
                  <a:srgbClr val="09CECE"/>
                </a:solidFill>
              </a:rPr>
              <a:t>https://juice-shop.herokuapp.com/rest/products/search?q=qwert%27))%20UNION%20SELECT%20sql,%20%272%27,%20%273%27,%20%274%27,%20%275%27,%20%276%27,%20%277%27,%20%278%27,%20%279%27%20FROM%20sqlite_master--</a:t>
            </a:r>
            <a:endParaRPr>
              <a:solidFill>
                <a:srgbClr val="09CECE"/>
              </a:solidFill>
            </a:endParaRPr>
          </a:p>
          <a:p>
            <a:pPr indent="-317500" lvl="1" marL="914400" rtl="0" algn="l">
              <a:spcBef>
                <a:spcPts val="0"/>
              </a:spcBef>
              <a:spcAft>
                <a:spcPts val="0"/>
              </a:spcAft>
              <a:buSzPts val="1400"/>
              <a:buChar char="○"/>
            </a:pPr>
            <a:r>
              <a:rPr lang="en-GB"/>
              <a:t>(where %20 and %27 represent an encoded space or apostrophe)</a:t>
            </a:r>
            <a:endParaRPr/>
          </a:p>
          <a:p>
            <a:pPr indent="-317500" lvl="0" marL="457200" rtl="0" algn="l">
              <a:spcBef>
                <a:spcPts val="0"/>
              </a:spcBef>
              <a:spcAft>
                <a:spcPts val="0"/>
              </a:spcAft>
              <a:buSzPts val="1400"/>
              <a:buChar char="●"/>
            </a:pPr>
            <a:r>
              <a:rPr lang="en-GB"/>
              <a:t>We don’t have to stop here!</a:t>
            </a:r>
            <a:endParaRPr/>
          </a:p>
          <a:p>
            <a:pPr indent="-317500" lvl="1" marL="914400" rtl="0" algn="l">
              <a:spcBef>
                <a:spcPts val="0"/>
              </a:spcBef>
              <a:spcAft>
                <a:spcPts val="0"/>
              </a:spcAft>
              <a:buSzPts val="1400"/>
              <a:buChar char="○"/>
            </a:pPr>
            <a:r>
              <a:rPr lang="en-GB"/>
              <a:t>We can change the table name to select from a different part of the database</a:t>
            </a:r>
            <a:endParaRPr/>
          </a:p>
          <a:p>
            <a:pPr indent="-317500" lvl="1" marL="914400" rtl="0" algn="l">
              <a:spcBef>
                <a:spcPts val="0"/>
              </a:spcBef>
              <a:spcAft>
                <a:spcPts val="0"/>
              </a:spcAft>
              <a:buSzPts val="1400"/>
              <a:buChar char="○"/>
            </a:pPr>
            <a:r>
              <a:rPr lang="en-GB"/>
              <a:t>We can use the query above to find out the column names for that table, and select them instead</a:t>
            </a:r>
            <a:endParaRPr/>
          </a:p>
          <a:p>
            <a:pPr indent="-317500" lvl="1" marL="914400" rtl="0" algn="l">
              <a:spcBef>
                <a:spcPts val="0"/>
              </a:spcBef>
              <a:spcAft>
                <a:spcPts val="0"/>
              </a:spcAft>
              <a:buSzPts val="1400"/>
              <a:buChar char="○"/>
            </a:pPr>
            <a:r>
              <a:rPr lang="en-GB"/>
              <a:t>Now you can steal any data you like! There are some suggestions on the worksheet</a:t>
            </a:r>
            <a:endParaRPr/>
          </a:p>
        </p:txBody>
      </p:sp>
      <p:sp>
        <p:nvSpPr>
          <p:cNvPr id="250" name="Google Shape;250;p4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Adapting this Query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EB3C68"/>
                </a:solidFill>
              </a:rPr>
              <a:t>Any Questions?</a:t>
            </a:r>
            <a:endParaRPr b="1" sz="1600">
              <a:solidFill>
                <a:srgbClr val="EB3C68"/>
              </a:solidFill>
            </a:endParaRPr>
          </a:p>
          <a:p>
            <a:pPr indent="0" lvl="0" marL="0" rtl="0" algn="ctr">
              <a:spcBef>
                <a:spcPts val="1600"/>
              </a:spcBef>
              <a:spcAft>
                <a:spcPts val="0"/>
              </a:spcAft>
              <a:buNone/>
            </a:pPr>
            <a:r>
              <a:t/>
            </a:r>
            <a:endParaRPr b="1" sz="1600">
              <a:solidFill>
                <a:srgbClr val="EB3C68"/>
              </a:solidFill>
            </a:endParaRPr>
          </a:p>
          <a:p>
            <a:pPr indent="0" lvl="0" marL="0" rtl="0" algn="l">
              <a:spcBef>
                <a:spcPts val="1600"/>
              </a:spcBef>
              <a:spcAft>
                <a:spcPts val="0"/>
              </a:spcAft>
              <a:buNone/>
            </a:pPr>
            <a:r>
              <a:rPr lang="en-GB"/>
              <a:t>Thirsty for more?</a:t>
            </a:r>
            <a:endParaRPr/>
          </a:p>
          <a:p>
            <a:pPr indent="-317500" lvl="0" marL="457200" rtl="0" algn="l">
              <a:spcBef>
                <a:spcPts val="1600"/>
              </a:spcBef>
              <a:spcAft>
                <a:spcPts val="0"/>
              </a:spcAft>
              <a:buSzPts val="1400"/>
              <a:buChar char="●"/>
            </a:pPr>
            <a:r>
              <a:rPr lang="en-GB"/>
              <a:t>Take a look at the worksheet from the GIAG</a:t>
            </a:r>
            <a:endParaRPr/>
          </a:p>
          <a:p>
            <a:pPr indent="-317500" lvl="0" marL="457200" rtl="0" algn="l">
              <a:spcBef>
                <a:spcPts val="0"/>
              </a:spcBef>
              <a:spcAft>
                <a:spcPts val="0"/>
              </a:spcAft>
              <a:buSzPts val="1400"/>
              <a:buChar char="●"/>
            </a:pPr>
            <a:r>
              <a:rPr lang="en-GB"/>
              <a:t>Have a go at this week’s worksheet!</a:t>
            </a:r>
            <a:endParaRPr/>
          </a:p>
          <a:p>
            <a:pPr indent="-317500" lvl="0" marL="457200" rtl="0" algn="l">
              <a:spcBef>
                <a:spcPts val="0"/>
              </a:spcBef>
              <a:spcAft>
                <a:spcPts val="0"/>
              </a:spcAft>
              <a:buSzPts val="1400"/>
              <a:buChar char="●"/>
            </a:pPr>
            <a:r>
              <a:rPr lang="en-GB"/>
              <a:t>Take a look at the rest of the scoreboard - you should be able to have a go at some of the harder challenges now!</a:t>
            </a:r>
            <a:endParaRPr/>
          </a:p>
          <a:p>
            <a:pPr indent="-317500" lvl="0" marL="457200" rtl="0" algn="l">
              <a:spcBef>
                <a:spcPts val="0"/>
              </a:spcBef>
              <a:spcAft>
                <a:spcPts val="0"/>
              </a:spcAft>
              <a:buSzPts val="1400"/>
              <a:buChar char="●"/>
            </a:pPr>
            <a:r>
              <a:rPr lang="en-GB"/>
              <a:t>Join the Juice Shop channel on our discord!</a:t>
            </a:r>
            <a:endParaRPr/>
          </a:p>
        </p:txBody>
      </p:sp>
      <p:sp>
        <p:nvSpPr>
          <p:cNvPr id="256" name="Google Shape;256;p4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That’s It!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262" name="Google Shape;262;p4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EB3C68"/>
                </a:solidFill>
              </a:rPr>
              <a:t>www.shefesh.com/sessions</a:t>
            </a:r>
            <a:endParaRPr sz="1900">
              <a:solidFill>
                <a:srgbClr val="EB3C68"/>
              </a:solidFill>
            </a:endParaRPr>
          </a:p>
        </p:txBody>
      </p:sp>
      <p:sp>
        <p:nvSpPr>
          <p:cNvPr id="263" name="Google Shape;263;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Guest Session - YHROCU (EGM meeting at 5:30PM)</a:t>
            </a:r>
            <a:endParaRPr/>
          </a:p>
          <a:p>
            <a:pPr indent="0" lvl="0" marL="0" rtl="0" algn="l">
              <a:spcBef>
                <a:spcPts val="1600"/>
              </a:spcBef>
              <a:spcAft>
                <a:spcPts val="0"/>
              </a:spcAft>
              <a:buNone/>
            </a:pPr>
            <a:r>
              <a:rPr lang="en-GB"/>
              <a:t>Automation in Python</a:t>
            </a:r>
            <a:endParaRPr/>
          </a:p>
          <a:p>
            <a:pPr indent="0" lvl="0" marL="0" rtl="0" algn="l">
              <a:spcBef>
                <a:spcPts val="1600"/>
              </a:spcBef>
              <a:spcAft>
                <a:spcPts val="0"/>
              </a:spcAft>
              <a:buNone/>
            </a:pPr>
            <a:r>
              <a:rPr lang="en-GB"/>
              <a:t>Networking</a:t>
            </a:r>
            <a:endParaRPr/>
          </a:p>
          <a:p>
            <a:pPr indent="0" lvl="0" marL="0" rtl="0" algn="l">
              <a:spcBef>
                <a:spcPts val="1600"/>
              </a:spcBef>
              <a:spcAft>
                <a:spcPts val="1600"/>
              </a:spcAft>
              <a:buNone/>
            </a:pPr>
            <a:r>
              <a:rPr lang="en-GB"/>
              <a:t>All the Shells!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pic>
        <p:nvPicPr>
          <p:cNvPr id="269" name="Google Shape;269;p47"/>
          <p:cNvPicPr preferRelativeResize="0"/>
          <p:nvPr/>
        </p:nvPicPr>
        <p:blipFill>
          <a:blip r:embed="rId3">
            <a:alphaModFix/>
          </a:blip>
          <a:stretch>
            <a:fillRect/>
          </a:stretch>
        </p:blipFill>
        <p:spPr>
          <a:xfrm>
            <a:off x="2998650" y="1061775"/>
            <a:ext cx="3146700" cy="3146700"/>
          </a:xfrm>
          <a:prstGeom prst="rect">
            <a:avLst/>
          </a:prstGeom>
          <a:noFill/>
          <a:ln>
            <a:noFill/>
          </a:ln>
        </p:spPr>
      </p:pic>
      <p:sp>
        <p:nvSpPr>
          <p:cNvPr id="270" name="Google Shape;270;p47"/>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GB" sz="1800">
                <a:solidFill>
                  <a:schemeClr val="lt1"/>
                </a:solidFill>
                <a:latin typeface="Roboto"/>
                <a:ea typeface="Roboto"/>
                <a:cs typeface="Roboto"/>
                <a:sym typeface="Roboto"/>
              </a:rPr>
              <a:t>Thanks for coming!</a:t>
            </a:r>
            <a:endParaRPr sz="2300">
              <a:solidFill>
                <a:srgbClr val="EB3C68"/>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Juice Shop?</a:t>
            </a:r>
            <a:endParaRPr b="1">
              <a:latin typeface="Roboto Mono"/>
              <a:ea typeface="Roboto Mono"/>
              <a:cs typeface="Roboto Mono"/>
              <a:sym typeface="Roboto Mono"/>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Open Web Application Security Project (OWASP) Juice Shop is probably the most modern and sophisticated insecure web application! </a:t>
            </a:r>
            <a:br>
              <a:rPr lang="en-GB" sz="1500"/>
            </a:br>
            <a:endParaRPr sz="1500"/>
          </a:p>
          <a:p>
            <a:pPr indent="-323850" lvl="0" marL="457200" rtl="0" algn="l">
              <a:spcBef>
                <a:spcPts val="0"/>
              </a:spcBef>
              <a:spcAft>
                <a:spcPts val="0"/>
              </a:spcAft>
              <a:buSzPts val="1500"/>
              <a:buChar char="●"/>
            </a:pPr>
            <a:r>
              <a:rPr lang="en-GB" sz="1500"/>
              <a:t>It can be used in security trainings, awareness demos, CTFs and as a guinea pig for security tools! </a:t>
            </a:r>
            <a:br>
              <a:rPr lang="en-GB" sz="1500"/>
            </a:br>
            <a:endParaRPr sz="1500"/>
          </a:p>
          <a:p>
            <a:pPr indent="-323850" lvl="0" marL="457200" rtl="0" algn="l">
              <a:spcBef>
                <a:spcPts val="0"/>
              </a:spcBef>
              <a:spcAft>
                <a:spcPts val="0"/>
              </a:spcAft>
              <a:buSzPts val="1500"/>
              <a:buChar char="●"/>
            </a:pPr>
            <a:r>
              <a:rPr lang="en-GB" sz="1500"/>
              <a:t>Juice Shop encompasses vulnerabilities from the entire OWASP Top Ten along with many other security flaws found in real-world applications!</a:t>
            </a:r>
            <a:br>
              <a:rPr lang="en-GB" sz="1500"/>
            </a:br>
            <a:endParaRPr sz="1500"/>
          </a:p>
          <a:p>
            <a:pPr indent="-323850" lvl="0" marL="457200" rtl="0" algn="l">
              <a:spcBef>
                <a:spcPts val="0"/>
              </a:spcBef>
              <a:spcAft>
                <a:spcPts val="0"/>
              </a:spcAft>
              <a:buSzPts val="1500"/>
              <a:buChar char="●"/>
            </a:pPr>
            <a:r>
              <a:rPr lang="en-GB" sz="1500"/>
              <a:t>It’s basically a very insecure application that can be exploited in multiple ways in order to gain an understanding of possible exploit vectors that are common in some websites.</a:t>
            </a:r>
            <a:endParaRPr sz="1500"/>
          </a:p>
        </p:txBody>
      </p:sp>
      <p:pic>
        <p:nvPicPr>
          <p:cNvPr id="76" name="Google Shape;76;p15"/>
          <p:cNvPicPr preferRelativeResize="0"/>
          <p:nvPr/>
        </p:nvPicPr>
        <p:blipFill>
          <a:blip r:embed="rId3">
            <a:alphaModFix/>
          </a:blip>
          <a:stretch>
            <a:fillRect/>
          </a:stretch>
        </p:blipFill>
        <p:spPr>
          <a:xfrm>
            <a:off x="8280749" y="783656"/>
            <a:ext cx="800899" cy="9608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How to connect to the website</a:t>
            </a:r>
            <a:endParaRPr/>
          </a:p>
        </p:txBody>
      </p:sp>
      <p:sp>
        <p:nvSpPr>
          <p:cNvPr id="82" name="Google Shape;82;p16"/>
          <p:cNvSpPr txBox="1"/>
          <p:nvPr>
            <p:ph idx="1" type="subTitle"/>
          </p:nvPr>
        </p:nvSpPr>
        <p:spPr>
          <a:xfrm>
            <a:off x="265500" y="2803075"/>
            <a:ext cx="4045200" cy="192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u="sng">
                <a:solidFill>
                  <a:schemeClr val="hlink"/>
                </a:solidFill>
                <a:hlinkClick r:id="rId3"/>
              </a:rPr>
              <a:t>https://juice-shop.herokuapp.com/#/</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Or simply Google ‘OWASP Juice shop’</a:t>
            </a:r>
            <a:endParaRPr/>
          </a:p>
        </p:txBody>
      </p:sp>
      <p:sp>
        <p:nvSpPr>
          <p:cNvPr id="83" name="Google Shape;83;p16"/>
          <p:cNvSpPr txBox="1"/>
          <p:nvPr>
            <p:ph idx="2" type="body"/>
          </p:nvPr>
        </p:nvSpPr>
        <p:spPr>
          <a:xfrm>
            <a:off x="4939500" y="292075"/>
            <a:ext cx="3837000" cy="45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9CECE"/>
                </a:solidFill>
                <a:latin typeface="Roboto Mono"/>
                <a:ea typeface="Roboto Mono"/>
                <a:cs typeface="Roboto Mono"/>
                <a:sym typeface="Roboto Mono"/>
              </a:rPr>
              <a:t>Using TryHackMe (If you have the setup for it)</a:t>
            </a:r>
            <a:endParaRPr>
              <a:solidFill>
                <a:srgbClr val="09CECE"/>
              </a:solidFill>
            </a:endParaRPr>
          </a:p>
          <a:p>
            <a:pPr indent="-317500" lvl="0" marL="457200" rtl="0" algn="l">
              <a:spcBef>
                <a:spcPts val="1600"/>
              </a:spcBef>
              <a:spcAft>
                <a:spcPts val="0"/>
              </a:spcAft>
              <a:buSzPts val="1400"/>
              <a:buAutoNum type="arabicPeriod"/>
            </a:pPr>
            <a:r>
              <a:rPr lang="en-GB"/>
              <a:t>Create a TryHackMe account</a:t>
            </a:r>
            <a:endParaRPr/>
          </a:p>
          <a:p>
            <a:pPr indent="-317500" lvl="1" marL="914400" rtl="0" algn="l">
              <a:spcBef>
                <a:spcPts val="0"/>
              </a:spcBef>
              <a:spcAft>
                <a:spcPts val="0"/>
              </a:spcAft>
              <a:buSzPts val="1400"/>
              <a:buAutoNum type="alphaLcPeriod"/>
            </a:pPr>
            <a:r>
              <a:rPr lang="en-GB" u="sng">
                <a:solidFill>
                  <a:schemeClr val="hlink"/>
                </a:solidFill>
                <a:hlinkClick r:id="rId4"/>
              </a:rPr>
              <a:t>https://tryhackme.com/</a:t>
            </a:r>
            <a:endParaRPr/>
          </a:p>
          <a:p>
            <a:pPr indent="-317500" lvl="0" marL="457200" rtl="0" algn="l">
              <a:spcBef>
                <a:spcPts val="0"/>
              </a:spcBef>
              <a:spcAft>
                <a:spcPts val="0"/>
              </a:spcAft>
              <a:buSzPts val="1400"/>
              <a:buAutoNum type="arabicPeriod"/>
            </a:pPr>
            <a:r>
              <a:rPr lang="en-GB"/>
              <a:t>Download the OpenVPN file</a:t>
            </a:r>
            <a:endParaRPr/>
          </a:p>
          <a:p>
            <a:pPr indent="-317500" lvl="1" marL="914400" rtl="0" algn="l">
              <a:spcBef>
                <a:spcPts val="0"/>
              </a:spcBef>
              <a:spcAft>
                <a:spcPts val="0"/>
              </a:spcAft>
              <a:buSzPts val="1400"/>
              <a:buAutoNum type="alphaLcPeriod"/>
            </a:pPr>
            <a:r>
              <a:rPr lang="en-GB" u="sng">
                <a:solidFill>
                  <a:schemeClr val="hlink"/>
                </a:solidFill>
                <a:hlinkClick r:id="rId5"/>
              </a:rPr>
              <a:t>tryhackme.com/access</a:t>
            </a:r>
            <a:endParaRPr/>
          </a:p>
          <a:p>
            <a:pPr indent="-317500" lvl="0" marL="457200" rtl="0" algn="l">
              <a:spcBef>
                <a:spcPts val="0"/>
              </a:spcBef>
              <a:spcAft>
                <a:spcPts val="0"/>
              </a:spcAft>
              <a:buSzPts val="1400"/>
              <a:buAutoNum type="arabicPeriod"/>
            </a:pPr>
            <a:r>
              <a:rPr lang="en-GB"/>
              <a:t>Connect to the OpenVPN server</a:t>
            </a:r>
            <a:endParaRPr/>
          </a:p>
          <a:p>
            <a:pPr indent="-317500" lvl="1" marL="914400" rtl="0" algn="l">
              <a:spcBef>
                <a:spcPts val="0"/>
              </a:spcBef>
              <a:spcAft>
                <a:spcPts val="0"/>
              </a:spcAft>
              <a:buSzPts val="1400"/>
              <a:buAutoNum type="alphaLcPeriod"/>
            </a:pPr>
            <a:r>
              <a:rPr lang="en-GB"/>
              <a:t>s</a:t>
            </a:r>
            <a:r>
              <a:rPr lang="en-GB"/>
              <a:t>udo openvpn [Path To File]</a:t>
            </a:r>
            <a:endParaRPr/>
          </a:p>
          <a:p>
            <a:pPr indent="-317500" lvl="1" marL="914400" rtl="0" algn="l">
              <a:spcBef>
                <a:spcPts val="0"/>
              </a:spcBef>
              <a:spcAft>
                <a:spcPts val="0"/>
              </a:spcAft>
              <a:buSzPts val="1400"/>
              <a:buAutoNum type="alphaLcPeriod"/>
            </a:pPr>
            <a:r>
              <a:rPr lang="en-GB"/>
              <a:t>Equally on windows you can download the OpenVPN software from </a:t>
            </a:r>
            <a:r>
              <a:rPr lang="en-GB" u="sng">
                <a:solidFill>
                  <a:schemeClr val="hlink"/>
                </a:solidFill>
                <a:hlinkClick r:id="rId6"/>
              </a:rPr>
              <a:t>https://openvpn.net/client-connect-vpn-for-windows/</a:t>
            </a:r>
            <a:endParaRPr/>
          </a:p>
          <a:p>
            <a:pPr indent="-317500" lvl="0" marL="457200" rtl="0" algn="l">
              <a:spcBef>
                <a:spcPts val="0"/>
              </a:spcBef>
              <a:spcAft>
                <a:spcPts val="0"/>
              </a:spcAft>
              <a:buSzPts val="1400"/>
              <a:buAutoNum type="arabicPeriod"/>
            </a:pPr>
            <a:r>
              <a:rPr lang="en-GB"/>
              <a:t>Join the TryHackMe Juice Shop room and start an instance</a:t>
            </a:r>
            <a:endParaRPr/>
          </a:p>
          <a:p>
            <a:pPr indent="-317500" lvl="1" marL="914400" rtl="0" algn="l">
              <a:spcBef>
                <a:spcPts val="0"/>
              </a:spcBef>
              <a:spcAft>
                <a:spcPts val="0"/>
              </a:spcAft>
              <a:buSzPts val="1400"/>
              <a:buAutoNum type="alphaLcPeriod"/>
            </a:pPr>
            <a:r>
              <a:rPr lang="en-GB"/>
              <a:t>https://tryhackme.com/room/juiceshop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GB"/>
              <a:t>Alright! Now that we’re (hopefully) connected, let’s have a look around the website!</a:t>
            </a:r>
            <a:endParaRPr/>
          </a:p>
          <a:p>
            <a:pPr indent="-317500" lvl="0" marL="457200" rtl="0" algn="l">
              <a:lnSpc>
                <a:spcPct val="150000"/>
              </a:lnSpc>
              <a:spcBef>
                <a:spcPts val="0"/>
              </a:spcBef>
              <a:spcAft>
                <a:spcPts val="0"/>
              </a:spcAft>
              <a:buSzPts val="1400"/>
              <a:buChar char="●"/>
            </a:pPr>
            <a:r>
              <a:rPr lang="en-GB"/>
              <a:t>There are multiple sections to this website that look interesting at a first look</a:t>
            </a:r>
            <a:endParaRPr/>
          </a:p>
          <a:p>
            <a:pPr indent="-317500" lvl="1" marL="914400" rtl="0" algn="l">
              <a:lnSpc>
                <a:spcPct val="150000"/>
              </a:lnSpc>
              <a:spcBef>
                <a:spcPts val="0"/>
              </a:spcBef>
              <a:spcAft>
                <a:spcPts val="0"/>
              </a:spcAft>
              <a:buSzPts val="1400"/>
              <a:buChar char="○"/>
            </a:pPr>
            <a:r>
              <a:rPr lang="en-GB"/>
              <a:t>Login form - Default creds? SQL injection?</a:t>
            </a:r>
            <a:endParaRPr/>
          </a:p>
          <a:p>
            <a:pPr indent="-317500" lvl="1" marL="914400" rtl="0" algn="l">
              <a:lnSpc>
                <a:spcPct val="150000"/>
              </a:lnSpc>
              <a:spcBef>
                <a:spcPts val="0"/>
              </a:spcBef>
              <a:spcAft>
                <a:spcPts val="0"/>
              </a:spcAft>
              <a:buSzPts val="1400"/>
              <a:buChar char="○"/>
            </a:pPr>
            <a:r>
              <a:rPr lang="en-GB"/>
              <a:t>Contact form - Very simple looking captcha</a:t>
            </a:r>
            <a:endParaRPr/>
          </a:p>
          <a:p>
            <a:pPr indent="-317500" lvl="1" marL="914400" rtl="0" algn="l">
              <a:lnSpc>
                <a:spcPct val="150000"/>
              </a:lnSpc>
              <a:spcBef>
                <a:spcPts val="0"/>
              </a:spcBef>
              <a:spcAft>
                <a:spcPts val="0"/>
              </a:spcAft>
              <a:buSzPts val="1400"/>
              <a:buChar char="○"/>
            </a:pPr>
            <a:r>
              <a:rPr lang="en-GB"/>
              <a:t>/score-board - </a:t>
            </a:r>
            <a:r>
              <a:rPr lang="en-GB"/>
              <a:t>Depending</a:t>
            </a:r>
            <a:r>
              <a:rPr lang="en-GB"/>
              <a:t> if you’re using the online or TryHackMe</a:t>
            </a:r>
            <a:endParaRPr/>
          </a:p>
          <a:p>
            <a:pPr indent="-317500" lvl="1" marL="914400" rtl="0" algn="l">
              <a:lnSpc>
                <a:spcPct val="150000"/>
              </a:lnSpc>
              <a:spcBef>
                <a:spcPts val="0"/>
              </a:spcBef>
              <a:spcAft>
                <a:spcPts val="0"/>
              </a:spcAft>
              <a:buSzPts val="1400"/>
              <a:buChar char="○"/>
            </a:pPr>
            <a:r>
              <a:rPr lang="en-GB"/>
              <a:t>About Us - Contains some links</a:t>
            </a:r>
            <a:endParaRPr/>
          </a:p>
          <a:p>
            <a:pPr indent="-317500" lvl="1" marL="914400" rtl="0" algn="l">
              <a:lnSpc>
                <a:spcPct val="150000"/>
              </a:lnSpc>
              <a:spcBef>
                <a:spcPts val="0"/>
              </a:spcBef>
              <a:spcAft>
                <a:spcPts val="0"/>
              </a:spcAft>
              <a:buSzPts val="1400"/>
              <a:buChar char="○"/>
            </a:pPr>
            <a:r>
              <a:rPr lang="en-GB"/>
              <a:t>The home screen</a:t>
            </a:r>
            <a:endParaRPr/>
          </a:p>
        </p:txBody>
      </p:sp>
      <p:sp>
        <p:nvSpPr>
          <p:cNvPr id="89" name="Google Shape;89;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Exploring the Website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The Score-Board Page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Looking at the source of the index page, we can see that in main.js there is a link to some pages that are not visible when you navigate the pages (We first have to beautify it, then the pages should be at the bottom).</a:t>
            </a:r>
            <a:br>
              <a:rPr lang="en-GB"/>
            </a:br>
            <a:endParaRPr/>
          </a:p>
          <a:p>
            <a:pPr indent="-317500" lvl="0" marL="457200" rtl="0" algn="l">
              <a:spcBef>
                <a:spcPts val="0"/>
              </a:spcBef>
              <a:spcAft>
                <a:spcPts val="0"/>
              </a:spcAft>
              <a:buSzPts val="1400"/>
              <a:buChar char="●"/>
            </a:pPr>
            <a:r>
              <a:rPr lang="en-GB"/>
              <a:t>This exposes /administration and /score-board</a:t>
            </a:r>
            <a:br>
              <a:rPr lang="en-GB"/>
            </a:br>
            <a:endParaRPr/>
          </a:p>
          <a:p>
            <a:pPr indent="-317500" lvl="0" marL="457200" rtl="0" algn="l">
              <a:spcBef>
                <a:spcPts val="0"/>
              </a:spcBef>
              <a:spcAft>
                <a:spcPts val="0"/>
              </a:spcAft>
              <a:buSzPts val="1400"/>
              <a:buChar char="●"/>
            </a:pPr>
            <a:r>
              <a:rPr lang="en-GB"/>
              <a:t>Having a look at these we can see that there is an administration </a:t>
            </a:r>
            <a:r>
              <a:rPr lang="en-GB"/>
              <a:t>panel</a:t>
            </a:r>
            <a:r>
              <a:rPr lang="en-GB"/>
              <a:t> and also a score board.</a:t>
            </a:r>
            <a:br>
              <a:rPr lang="en-GB"/>
            </a:br>
            <a:endParaRPr/>
          </a:p>
          <a:p>
            <a:pPr indent="-317500" lvl="0" marL="457200" rtl="0" algn="l">
              <a:spcBef>
                <a:spcPts val="0"/>
              </a:spcBef>
              <a:spcAft>
                <a:spcPts val="0"/>
              </a:spcAft>
              <a:buSzPts val="1400"/>
              <a:buChar char="●"/>
            </a:pPr>
            <a:r>
              <a:rPr lang="en-GB"/>
              <a:t>We didn’t have to be logged in as a user to see this information, it was given to us when we first loaded up the website.</a:t>
            </a:r>
            <a:endParaRPr/>
          </a:p>
        </p:txBody>
      </p:sp>
      <p:sp>
        <p:nvSpPr>
          <p:cNvPr id="100" name="Google Shape;100;p19"/>
          <p:cNvSpPr txBox="1"/>
          <p:nvPr>
            <p:ph type="title"/>
          </p:nvPr>
        </p:nvSpPr>
        <p:spPr>
          <a:xfrm>
            <a:off x="85500" y="95700"/>
            <a:ext cx="86841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a:t>
            </a:r>
            <a:r>
              <a:rPr lang="en-GB"/>
              <a:t>et's</a:t>
            </a:r>
            <a:r>
              <a:rPr lang="en-GB"/>
              <a:t> look around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Let’s have a look at the javascript file that is run on the website</a:t>
            </a:r>
            <a:br>
              <a:rPr lang="en-GB"/>
            </a:br>
            <a:endParaRPr/>
          </a:p>
          <a:p>
            <a:pPr indent="-317500" lvl="0" marL="457200" rtl="0" algn="l">
              <a:spcBef>
                <a:spcPts val="0"/>
              </a:spcBef>
              <a:spcAft>
                <a:spcPts val="0"/>
              </a:spcAft>
              <a:buSzPts val="1400"/>
              <a:buChar char="●"/>
            </a:pPr>
            <a:r>
              <a:rPr lang="en-GB"/>
              <a:t>CTRL + SHIFT + I</a:t>
            </a:r>
            <a:endParaRPr/>
          </a:p>
          <a:p>
            <a:pPr indent="-317500" lvl="1" marL="914400" rtl="0" algn="l">
              <a:spcBef>
                <a:spcPts val="0"/>
              </a:spcBef>
              <a:spcAft>
                <a:spcPts val="0"/>
              </a:spcAft>
              <a:buSzPts val="1400"/>
              <a:buChar char="○"/>
            </a:pPr>
            <a:r>
              <a:rPr lang="en-GB"/>
              <a:t>Opens developer console for Chrome and Firefox</a:t>
            </a:r>
            <a:br>
              <a:rPr lang="en-GB"/>
            </a:br>
            <a:endParaRPr/>
          </a:p>
          <a:p>
            <a:pPr indent="-317500" lvl="0" marL="457200" rtl="0" algn="l">
              <a:spcBef>
                <a:spcPts val="0"/>
              </a:spcBef>
              <a:spcAft>
                <a:spcPts val="0"/>
              </a:spcAft>
              <a:buSzPts val="1400"/>
              <a:buChar char="●"/>
            </a:pPr>
            <a:r>
              <a:rPr lang="en-GB"/>
              <a:t>Head over to the debugger and look at some of the .js files</a:t>
            </a:r>
            <a:endParaRPr/>
          </a:p>
          <a:p>
            <a:pPr indent="-317500" lvl="1" marL="914400" rtl="0" algn="l">
              <a:spcBef>
                <a:spcPts val="0"/>
              </a:spcBef>
              <a:spcAft>
                <a:spcPts val="0"/>
              </a:spcAft>
              <a:buSzPts val="1400"/>
              <a:buChar char="○"/>
            </a:pPr>
            <a:r>
              <a:rPr lang="en-GB"/>
              <a:t>You may need to beautify the javascript to make it a bit more readable</a:t>
            </a:r>
            <a:endParaRPr/>
          </a:p>
          <a:p>
            <a:pPr indent="-317500" lvl="1" marL="914400" rtl="0" algn="l">
              <a:spcBef>
                <a:spcPts val="0"/>
              </a:spcBef>
              <a:spcAft>
                <a:spcPts val="0"/>
              </a:spcAft>
              <a:buSzPts val="1400"/>
              <a:buChar char="○"/>
            </a:pPr>
            <a:r>
              <a:rPr lang="en-GB" u="sng">
                <a:solidFill>
                  <a:schemeClr val="hlink"/>
                </a:solidFill>
                <a:hlinkClick r:id="rId3"/>
              </a:rPr>
              <a:t>https://beautifier.io/</a:t>
            </a:r>
            <a:br>
              <a:rPr lang="en-GB"/>
            </a:br>
            <a:endParaRPr/>
          </a:p>
          <a:p>
            <a:pPr indent="-317500" lvl="0" marL="457200" rtl="0" algn="l">
              <a:spcBef>
                <a:spcPts val="0"/>
              </a:spcBef>
              <a:spcAft>
                <a:spcPts val="0"/>
              </a:spcAft>
              <a:buSzPts val="1400"/>
              <a:buChar char="●"/>
            </a:pPr>
            <a:r>
              <a:rPr lang="en-GB"/>
              <a:t>At the bottom of the page we can see some interesting strings</a:t>
            </a:r>
            <a:br>
              <a:rPr lang="en-GB"/>
            </a:br>
            <a:endParaRPr/>
          </a:p>
          <a:p>
            <a:pPr indent="-317500" lvl="0" marL="457200" rtl="0" algn="l">
              <a:spcBef>
                <a:spcPts val="0"/>
              </a:spcBef>
              <a:spcAft>
                <a:spcPts val="0"/>
              </a:spcAft>
              <a:buSzPts val="1400"/>
              <a:buChar char="●"/>
            </a:pPr>
            <a:r>
              <a:rPr lang="en-GB"/>
              <a:t>Now we can see the different type of vulnerabilities we can find on the website, as well as some other information such as the administration </a:t>
            </a:r>
            <a:r>
              <a:rPr lang="en-GB"/>
              <a:t>panel</a:t>
            </a:r>
            <a:r>
              <a:rPr lang="en-GB"/>
              <a:t>.</a:t>
            </a:r>
            <a:endParaRPr/>
          </a:p>
          <a:p>
            <a:pPr indent="-317500" lvl="0" marL="457200" rtl="0" algn="l">
              <a:spcBef>
                <a:spcPts val="0"/>
              </a:spcBef>
              <a:spcAft>
                <a:spcPts val="0"/>
              </a:spcAft>
              <a:buSzPts val="1400"/>
              <a:buChar char="●"/>
            </a:pPr>
            <a:r>
              <a:rPr lang="en-GB"/>
              <a:t>Also inspect on the online </a:t>
            </a:r>
            <a:r>
              <a:rPr lang="en-GB"/>
              <a:t>website</a:t>
            </a:r>
            <a:r>
              <a:rPr lang="en-GB"/>
              <a:t> shows the score-board link is hidden</a:t>
            </a:r>
            <a:endParaRPr/>
          </a:p>
        </p:txBody>
      </p:sp>
      <p:sp>
        <p:nvSpPr>
          <p:cNvPr id="106" name="Google Shape;106;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How do we find the page?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