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6"/>
  </p:notesMasterIdLst>
  <p:sldIdLst>
    <p:sldId id="256" r:id="rId2"/>
    <p:sldId id="257" r:id="rId3"/>
    <p:sldId id="258" r:id="rId4"/>
    <p:sldId id="259" r:id="rId5"/>
    <p:sldId id="267" r:id="rId6"/>
    <p:sldId id="268" r:id="rId7"/>
    <p:sldId id="269" r:id="rId8"/>
    <p:sldId id="270" r:id="rId9"/>
    <p:sldId id="271" r:id="rId10"/>
    <p:sldId id="272" r:id="rId11"/>
    <p:sldId id="274" r:id="rId12"/>
    <p:sldId id="273" r:id="rId13"/>
    <p:sldId id="275" r:id="rId14"/>
    <p:sldId id="276" r:id="rId15"/>
    <p:sldId id="277" r:id="rId16"/>
    <p:sldId id="278" r:id="rId17"/>
    <p:sldId id="279" r:id="rId18"/>
    <p:sldId id="280" r:id="rId19"/>
    <p:sldId id="281" r:id="rId20"/>
    <p:sldId id="282" r:id="rId21"/>
    <p:sldId id="283" r:id="rId22"/>
    <p:sldId id="284" r:id="rId23"/>
    <p:sldId id="261" r:id="rId24"/>
    <p:sldId id="263" r:id="rId25"/>
  </p:sldIdLst>
  <p:sldSz cx="9144000" cy="5143500" type="screen16x9"/>
  <p:notesSz cx="6858000" cy="9144000"/>
  <p:embeddedFontLst>
    <p:embeddedFont>
      <p:font typeface="Roboto" panose="020B0604020202020204" charset="0"/>
      <p:regular r:id="rId27"/>
      <p:bold r:id="rId28"/>
      <p:italic r:id="rId29"/>
      <p:boldItalic r:id="rId30"/>
    </p:embeddedFont>
    <p:embeddedFont>
      <p:font typeface="Roboto Mon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8c8c92569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8c8c92569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9bece4b73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9bece4b7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8df67c48a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8df67c48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df67c48a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df67c48a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c8c92569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c8c92569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042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c8c92569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c8c92569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146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c8c92569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c8c92569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0651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c8c92569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c8c92569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192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c8c925694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c8c92569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2834100"/>
          </a:xfrm>
          <a:prstGeom prst="rect">
            <a:avLst/>
          </a:prstGeom>
          <a:solidFill>
            <a:srgbClr val="1C1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a:off x="0" y="2834125"/>
            <a:ext cx="9144000" cy="25200"/>
          </a:xfrm>
          <a:prstGeom prst="rect">
            <a:avLst/>
          </a:prstGeom>
          <a:solidFill>
            <a:srgbClr val="EB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a:off x="0" y="0"/>
            <a:ext cx="9144000" cy="767400"/>
          </a:xfrm>
          <a:prstGeom prst="rect">
            <a:avLst/>
          </a:prstGeom>
          <a:solidFill>
            <a:srgbClr val="1C1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16" name="Google Shape;16;p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Roboto"/>
              <a:buChar char="●"/>
              <a:defRPr>
                <a:latin typeface="Roboto"/>
                <a:ea typeface="Roboto"/>
                <a:cs typeface="Roboto"/>
                <a:sym typeface="Roboto"/>
              </a:defRPr>
            </a:lvl1pPr>
            <a:lvl2pPr marL="914400" lvl="1" indent="-317500">
              <a:spcBef>
                <a:spcPts val="1600"/>
              </a:spcBef>
              <a:spcAft>
                <a:spcPts val="0"/>
              </a:spcAft>
              <a:buSzPts val="1400"/>
              <a:buFont typeface="Roboto"/>
              <a:buChar char="○"/>
              <a:defRPr>
                <a:latin typeface="Roboto"/>
                <a:ea typeface="Roboto"/>
                <a:cs typeface="Roboto"/>
                <a:sym typeface="Roboto"/>
              </a:defRPr>
            </a:lvl2pPr>
            <a:lvl3pPr marL="1371600" lvl="2" indent="-317500">
              <a:spcBef>
                <a:spcPts val="1600"/>
              </a:spcBef>
              <a:spcAft>
                <a:spcPts val="0"/>
              </a:spcAft>
              <a:buSzPts val="1400"/>
              <a:buFont typeface="Roboto"/>
              <a:buChar char="■"/>
              <a:defRPr>
                <a:latin typeface="Roboto"/>
                <a:ea typeface="Roboto"/>
                <a:cs typeface="Roboto"/>
                <a:sym typeface="Roboto"/>
              </a:defRPr>
            </a:lvl3pPr>
            <a:lvl4pPr marL="1828800" lvl="3" indent="-317500">
              <a:spcBef>
                <a:spcPts val="1600"/>
              </a:spcBef>
              <a:spcAft>
                <a:spcPts val="0"/>
              </a:spcAft>
              <a:buSzPts val="1400"/>
              <a:buFont typeface="Roboto"/>
              <a:buChar char="●"/>
              <a:defRPr>
                <a:latin typeface="Roboto"/>
                <a:ea typeface="Roboto"/>
                <a:cs typeface="Roboto"/>
                <a:sym typeface="Roboto"/>
              </a:defRPr>
            </a:lvl4pPr>
            <a:lvl5pPr marL="2286000" lvl="4" indent="-317500">
              <a:spcBef>
                <a:spcPts val="1600"/>
              </a:spcBef>
              <a:spcAft>
                <a:spcPts val="0"/>
              </a:spcAft>
              <a:buSzPts val="1400"/>
              <a:buFont typeface="Roboto"/>
              <a:buChar char="○"/>
              <a:defRPr>
                <a:latin typeface="Roboto"/>
                <a:ea typeface="Roboto"/>
                <a:cs typeface="Roboto"/>
                <a:sym typeface="Roboto"/>
              </a:defRPr>
            </a:lvl5pPr>
            <a:lvl6pPr marL="2743200" lvl="5" indent="-317500">
              <a:spcBef>
                <a:spcPts val="1600"/>
              </a:spcBef>
              <a:spcAft>
                <a:spcPts val="0"/>
              </a:spcAft>
              <a:buSzPts val="1400"/>
              <a:buFont typeface="Roboto"/>
              <a:buChar char="■"/>
              <a:defRPr>
                <a:latin typeface="Roboto"/>
                <a:ea typeface="Roboto"/>
                <a:cs typeface="Roboto"/>
                <a:sym typeface="Roboto"/>
              </a:defRPr>
            </a:lvl6pPr>
            <a:lvl7pPr marL="3200400" lvl="6" indent="-317500">
              <a:spcBef>
                <a:spcPts val="1600"/>
              </a:spcBef>
              <a:spcAft>
                <a:spcPts val="0"/>
              </a:spcAft>
              <a:buSzPts val="1400"/>
              <a:buFont typeface="Roboto"/>
              <a:buChar char="●"/>
              <a:defRPr>
                <a:latin typeface="Roboto"/>
                <a:ea typeface="Roboto"/>
                <a:cs typeface="Roboto"/>
                <a:sym typeface="Roboto"/>
              </a:defRPr>
            </a:lvl7pPr>
            <a:lvl8pPr marL="3657600" lvl="7" indent="-317500">
              <a:spcBef>
                <a:spcPts val="1600"/>
              </a:spcBef>
              <a:spcAft>
                <a:spcPts val="0"/>
              </a:spcAft>
              <a:buSzPts val="1400"/>
              <a:buFont typeface="Roboto"/>
              <a:buChar char="○"/>
              <a:defRPr>
                <a:latin typeface="Roboto"/>
                <a:ea typeface="Roboto"/>
                <a:cs typeface="Roboto"/>
                <a:sym typeface="Roboto"/>
              </a:defRPr>
            </a:lvl8pPr>
            <a:lvl9pPr marL="4114800" lvl="8" indent="-31750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17" name="Google Shape;17;p3"/>
          <p:cNvSpPr/>
          <p:nvPr/>
        </p:nvSpPr>
        <p:spPr>
          <a:xfrm>
            <a:off x="0" y="767400"/>
            <a:ext cx="9144000" cy="25200"/>
          </a:xfrm>
          <a:prstGeom prst="rect">
            <a:avLst/>
          </a:prstGeom>
          <a:solidFill>
            <a:srgbClr val="EB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4"/>
          <p:cNvSpPr/>
          <p:nvPr/>
        </p:nvSpPr>
        <p:spPr>
          <a:xfrm>
            <a:off x="0" y="0"/>
            <a:ext cx="9144000" cy="767400"/>
          </a:xfrm>
          <a:prstGeom prst="rect">
            <a:avLst/>
          </a:prstGeom>
          <a:solidFill>
            <a:srgbClr val="1C1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767400"/>
            <a:ext cx="9144000" cy="25200"/>
          </a:xfrm>
          <a:prstGeom prst="rect">
            <a:avLst/>
          </a:prstGeom>
          <a:solidFill>
            <a:srgbClr val="EB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p:nvPr/>
        </p:nvSpPr>
        <p:spPr>
          <a:xfrm>
            <a:off x="0" y="0"/>
            <a:ext cx="9144000" cy="767400"/>
          </a:xfrm>
          <a:prstGeom prst="rect">
            <a:avLst/>
          </a:prstGeom>
          <a:solidFill>
            <a:srgbClr val="1C1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0" y="767400"/>
            <a:ext cx="9144000" cy="25200"/>
          </a:xfrm>
          <a:prstGeom prst="rect">
            <a:avLst/>
          </a:prstGeom>
          <a:solidFill>
            <a:srgbClr val="EB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6"/>
          <p:cNvSpPr txBox="1">
            <a:spLocks noGrp="1"/>
          </p:cNvSpPr>
          <p:nvPr>
            <p:ph type="body" idx="1"/>
          </p:nvPr>
        </p:nvSpPr>
        <p:spPr>
          <a:xfrm>
            <a:off x="298450" y="11510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6"/>
          <p:cNvSpPr/>
          <p:nvPr/>
        </p:nvSpPr>
        <p:spPr>
          <a:xfrm>
            <a:off x="0" y="0"/>
            <a:ext cx="9144000" cy="767400"/>
          </a:xfrm>
          <a:prstGeom prst="rect">
            <a:avLst/>
          </a:prstGeom>
          <a:solidFill>
            <a:srgbClr val="1C1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767400"/>
            <a:ext cx="9144000" cy="25200"/>
          </a:xfrm>
          <a:prstGeom prst="rect">
            <a:avLst/>
          </a:prstGeom>
          <a:solidFill>
            <a:srgbClr val="EB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7"/>
          <p:cNvSpPr/>
          <p:nvPr/>
        </p:nvSpPr>
        <p:spPr>
          <a:xfrm>
            <a:off x="0" y="0"/>
            <a:ext cx="9144000" cy="3576600"/>
          </a:xfrm>
          <a:prstGeom prst="rect">
            <a:avLst/>
          </a:prstGeom>
          <a:solidFill>
            <a:srgbClr val="1C1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txBox="1">
            <a:spLocks noGrp="1"/>
          </p:cNvSpPr>
          <p:nvPr>
            <p:ph type="title"/>
          </p:nvPr>
        </p:nvSpPr>
        <p:spPr>
          <a:xfrm>
            <a:off x="490250" y="450150"/>
            <a:ext cx="6367800" cy="30960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7"/>
          <p:cNvSpPr/>
          <p:nvPr/>
        </p:nvSpPr>
        <p:spPr>
          <a:xfrm>
            <a:off x="-26525" y="3576475"/>
            <a:ext cx="9144000" cy="25200"/>
          </a:xfrm>
          <a:prstGeom prst="rect">
            <a:avLst/>
          </a:prstGeom>
          <a:solidFill>
            <a:srgbClr val="EB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8"/>
          <p:cNvSpPr/>
          <p:nvPr/>
        </p:nvSpPr>
        <p:spPr>
          <a:xfrm>
            <a:off x="4572000" y="0"/>
            <a:ext cx="4572000" cy="5143500"/>
          </a:xfrm>
          <a:prstGeom prst="rect">
            <a:avLst/>
          </a:prstGeom>
          <a:solidFill>
            <a:srgbClr val="3335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3354B"/>
              </a:solidFill>
            </a:endParaRPr>
          </a:p>
        </p:txBody>
      </p:sp>
      <p:sp>
        <p:nvSpPr>
          <p:cNvPr id="40" name="Google Shape;40;p8"/>
          <p:cNvSpPr/>
          <p:nvPr/>
        </p:nvSpPr>
        <p:spPr>
          <a:xfrm>
            <a:off x="0" y="0"/>
            <a:ext cx="4572000" cy="2834100"/>
          </a:xfrm>
          <a:prstGeom prst="rect">
            <a:avLst/>
          </a:prstGeom>
          <a:solidFill>
            <a:srgbClr val="1C1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265500" y="238625"/>
            <a:ext cx="4115700" cy="247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Google Shape;44;p8"/>
          <p:cNvSpPr/>
          <p:nvPr/>
        </p:nvSpPr>
        <p:spPr>
          <a:xfrm>
            <a:off x="0" y="2834125"/>
            <a:ext cx="4572000" cy="25200"/>
          </a:xfrm>
          <a:prstGeom prst="rect">
            <a:avLst/>
          </a:prstGeom>
          <a:solidFill>
            <a:srgbClr val="EB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2000700" y="2559600"/>
            <a:ext cx="5143500" cy="24300"/>
          </a:xfrm>
          <a:prstGeom prst="rect">
            <a:avLst/>
          </a:prstGeom>
          <a:solidFill>
            <a:srgbClr val="EB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33354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3250" y="95600"/>
            <a:ext cx="7417500" cy="576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09CECE"/>
              </a:buClr>
              <a:buSzPts val="2800"/>
              <a:buFont typeface="Roboto Mono"/>
              <a:buNone/>
              <a:defRPr sz="2800" b="1">
                <a:solidFill>
                  <a:srgbClr val="09CECE"/>
                </a:solidFill>
                <a:latin typeface="Roboto Mono"/>
                <a:ea typeface="Roboto Mono"/>
                <a:cs typeface="Roboto Mono"/>
                <a:sym typeface="Roboto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pic>
        <p:nvPicPr>
          <p:cNvPr id="8" name="Google Shape;8;p1"/>
          <p:cNvPicPr preferRelativeResize="0"/>
          <p:nvPr/>
        </p:nvPicPr>
        <p:blipFill>
          <a:blip r:embed="rId12">
            <a:alphaModFix/>
          </a:blip>
          <a:stretch>
            <a:fillRect/>
          </a:stretch>
        </p:blipFill>
        <p:spPr>
          <a:xfrm>
            <a:off x="7968174" y="4326475"/>
            <a:ext cx="1175825" cy="817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hell-storm.org/shellcod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Partyschaum/haxe/blob/master/getenvaddr.c"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hell-storm.org/shellcode/files/shellcode-811.ph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600"/>
              <a:t>Ethical Student Hackers</a:t>
            </a:r>
            <a:endParaRPr sz="4600"/>
          </a:p>
        </p:txBody>
      </p:sp>
      <p:sp>
        <p:nvSpPr>
          <p:cNvPr id="57" name="Google Shape;57;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Introduction to Binary Exploitation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DF01BF-FD63-45C4-9F20-17CEA6BD81CB}"/>
              </a:ext>
            </a:extLst>
          </p:cNvPr>
          <p:cNvSpPr>
            <a:spLocks noGrp="1"/>
          </p:cNvSpPr>
          <p:nvPr>
            <p:ph type="body" idx="1"/>
          </p:nvPr>
        </p:nvSpPr>
        <p:spPr>
          <a:xfrm>
            <a:off x="311700" y="1152475"/>
            <a:ext cx="4939376" cy="3416400"/>
          </a:xfrm>
        </p:spPr>
        <p:txBody>
          <a:bodyPr/>
          <a:lstStyle/>
          <a:p>
            <a:r>
              <a:rPr lang="en-GB" sz="1600" dirty="0"/>
              <a:t>The local variables are on the stack frame</a:t>
            </a:r>
          </a:p>
          <a:p>
            <a:r>
              <a:rPr lang="en-GB" sz="1600" dirty="0"/>
              <a:t>Along with the return address</a:t>
            </a:r>
          </a:p>
          <a:p>
            <a:r>
              <a:rPr lang="en-GB" sz="1600" dirty="0"/>
              <a:t>Return address ends up in EIP register (The one that controls execution)</a:t>
            </a:r>
          </a:p>
          <a:p>
            <a:r>
              <a:rPr lang="en-GB" sz="1600" dirty="0"/>
              <a:t>Remember, data will be PUSHED onto the stack</a:t>
            </a:r>
          </a:p>
          <a:p>
            <a:r>
              <a:rPr lang="en-GB" sz="1600" dirty="0" err="1"/>
              <a:t>E.g</a:t>
            </a:r>
            <a:r>
              <a:rPr lang="en-GB" sz="1600" dirty="0"/>
              <a:t> arg1 went on first, local var 3 last</a:t>
            </a:r>
          </a:p>
          <a:p>
            <a:r>
              <a:rPr lang="en-GB" sz="1600" dirty="0"/>
              <a:t>Can anyone guess the potential problem here?</a:t>
            </a:r>
          </a:p>
          <a:p>
            <a:endParaRPr lang="en-GB" dirty="0"/>
          </a:p>
        </p:txBody>
      </p:sp>
      <p:sp>
        <p:nvSpPr>
          <p:cNvPr id="3" name="Title 2">
            <a:extLst>
              <a:ext uri="{FF2B5EF4-FFF2-40B4-BE49-F238E27FC236}">
                <a16:creationId xmlns:a16="http://schemas.microsoft.com/office/drawing/2014/main" id="{A7FD008A-5EC7-40B8-88B7-90FB7D7FCDDA}"/>
              </a:ext>
            </a:extLst>
          </p:cNvPr>
          <p:cNvSpPr>
            <a:spLocks noGrp="1"/>
          </p:cNvSpPr>
          <p:nvPr>
            <p:ph type="title"/>
          </p:nvPr>
        </p:nvSpPr>
        <p:spPr/>
        <p:txBody>
          <a:bodyPr/>
          <a:lstStyle/>
          <a:p>
            <a:r>
              <a:rPr lang="en-GB" dirty="0"/>
              <a:t>Memory – Stack Frames in Practice</a:t>
            </a:r>
          </a:p>
        </p:txBody>
      </p:sp>
      <p:sp>
        <p:nvSpPr>
          <p:cNvPr id="4" name="Rectangle 3">
            <a:extLst>
              <a:ext uri="{FF2B5EF4-FFF2-40B4-BE49-F238E27FC236}">
                <a16:creationId xmlns:a16="http://schemas.microsoft.com/office/drawing/2014/main" id="{FC5EB964-FC3D-4B76-B4CD-604E20D39F41}"/>
              </a:ext>
            </a:extLst>
          </p:cNvPr>
          <p:cNvSpPr/>
          <p:nvPr/>
        </p:nvSpPr>
        <p:spPr>
          <a:xfrm>
            <a:off x="6153428" y="3474279"/>
            <a:ext cx="2281963" cy="523220"/>
          </a:xfrm>
          <a:prstGeom prst="rect">
            <a:avLst/>
          </a:prstGeom>
        </p:spPr>
        <p:txBody>
          <a:bodyPr wrap="square">
            <a:spAutoFit/>
          </a:bodyPr>
          <a:lstStyle/>
          <a:p>
            <a:pPr algn="ctr"/>
            <a:r>
              <a:rPr lang="en-GB" sz="1400" i="1" dirty="0">
                <a:solidFill>
                  <a:schemeClr val="bg1"/>
                </a:solidFill>
              </a:rPr>
              <a:t>https://i.stack.imgur.com/XDoh3.png</a:t>
            </a:r>
          </a:p>
        </p:txBody>
      </p:sp>
      <p:pic>
        <p:nvPicPr>
          <p:cNvPr id="5" name="Picture 4">
            <a:extLst>
              <a:ext uri="{FF2B5EF4-FFF2-40B4-BE49-F238E27FC236}">
                <a16:creationId xmlns:a16="http://schemas.microsoft.com/office/drawing/2014/main" id="{3308ACFF-DB6F-4EC4-98A9-8CBA0D295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4234" y="1314466"/>
            <a:ext cx="3524398" cy="2094690"/>
          </a:xfrm>
          <a:prstGeom prst="rect">
            <a:avLst/>
          </a:prstGeom>
        </p:spPr>
      </p:pic>
    </p:spTree>
    <p:extLst>
      <p:ext uri="{BB962C8B-B14F-4D97-AF65-F5344CB8AC3E}">
        <p14:creationId xmlns:p14="http://schemas.microsoft.com/office/powerpoint/2010/main" val="4216595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265500" y="238625"/>
            <a:ext cx="4115700" cy="247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Stack Overflows</a:t>
            </a:r>
            <a:endParaRPr dirty="0"/>
          </a:p>
        </p:txBody>
      </p:sp>
      <p:sp>
        <p:nvSpPr>
          <p:cNvPr id="81" name="Google Shape;81;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82" name="Google Shape;82;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extLst>
      <p:ext uri="{BB962C8B-B14F-4D97-AF65-F5344CB8AC3E}">
        <p14:creationId xmlns:p14="http://schemas.microsoft.com/office/powerpoint/2010/main" val="2613934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8FB787-87BA-446A-97D6-9E8DE974D12F}"/>
              </a:ext>
            </a:extLst>
          </p:cNvPr>
          <p:cNvSpPr>
            <a:spLocks noGrp="1"/>
          </p:cNvSpPr>
          <p:nvPr>
            <p:ph type="body" idx="1"/>
          </p:nvPr>
        </p:nvSpPr>
        <p:spPr>
          <a:xfrm>
            <a:off x="311700" y="1152475"/>
            <a:ext cx="4656988" cy="3416400"/>
          </a:xfrm>
        </p:spPr>
        <p:txBody>
          <a:bodyPr/>
          <a:lstStyle/>
          <a:p>
            <a:r>
              <a:rPr lang="en-GB" sz="1600" dirty="0"/>
              <a:t>This first pushes space (4 bytes) for the int to the frame</a:t>
            </a:r>
          </a:p>
          <a:p>
            <a:r>
              <a:rPr lang="en-GB" sz="1600" dirty="0"/>
              <a:t>Then 16 bytes for the char buffer</a:t>
            </a:r>
          </a:p>
          <a:p>
            <a:r>
              <a:rPr lang="en-GB" sz="1600" dirty="0"/>
              <a:t>What if we give it more than 16 bytes?</a:t>
            </a:r>
          </a:p>
          <a:p>
            <a:r>
              <a:rPr lang="en-GB" sz="1600" dirty="0"/>
              <a:t>If we imagine that "number" is "local var 2"</a:t>
            </a:r>
          </a:p>
          <a:p>
            <a:r>
              <a:rPr lang="en-GB" sz="1600" dirty="0"/>
              <a:t>And "</a:t>
            </a:r>
            <a:r>
              <a:rPr lang="en-GB" sz="1600" dirty="0" err="1"/>
              <a:t>buf</a:t>
            </a:r>
            <a:r>
              <a:rPr lang="en-GB" sz="1600" dirty="0"/>
              <a:t>" is "local var 3"</a:t>
            </a:r>
          </a:p>
          <a:p>
            <a:r>
              <a:rPr lang="en-GB" sz="1600" dirty="0"/>
              <a:t>What if we give "</a:t>
            </a:r>
            <a:r>
              <a:rPr lang="en-GB" sz="1600" dirty="0" err="1"/>
              <a:t>buf</a:t>
            </a:r>
            <a:r>
              <a:rPr lang="en-GB" sz="1600" dirty="0"/>
              <a:t>" 20 bytes of data?</a:t>
            </a:r>
          </a:p>
          <a:p>
            <a:r>
              <a:rPr lang="en-GB" sz="1600" dirty="0"/>
              <a:t>It will </a:t>
            </a:r>
            <a:r>
              <a:rPr lang="en-GB" sz="1600" b="1" i="1" dirty="0"/>
              <a:t>OVERFLOW </a:t>
            </a:r>
            <a:r>
              <a:rPr lang="en-GB" sz="1600" dirty="0"/>
              <a:t>into the space for "number"</a:t>
            </a:r>
          </a:p>
          <a:p>
            <a:r>
              <a:rPr lang="en-GB" sz="1600" dirty="0"/>
              <a:t>Anyone see where this is going?</a:t>
            </a:r>
          </a:p>
          <a:p>
            <a:endParaRPr lang="en-GB" dirty="0"/>
          </a:p>
        </p:txBody>
      </p:sp>
      <p:sp>
        <p:nvSpPr>
          <p:cNvPr id="3" name="Title 2">
            <a:extLst>
              <a:ext uri="{FF2B5EF4-FFF2-40B4-BE49-F238E27FC236}">
                <a16:creationId xmlns:a16="http://schemas.microsoft.com/office/drawing/2014/main" id="{FC81FAAB-9ACA-4631-BBD4-8CD0E09E9D18}"/>
              </a:ext>
            </a:extLst>
          </p:cNvPr>
          <p:cNvSpPr>
            <a:spLocks noGrp="1"/>
          </p:cNvSpPr>
          <p:nvPr>
            <p:ph type="title"/>
          </p:nvPr>
        </p:nvSpPr>
        <p:spPr/>
        <p:txBody>
          <a:bodyPr/>
          <a:lstStyle/>
          <a:p>
            <a:r>
              <a:rPr lang="en-GB" dirty="0"/>
              <a:t>Stack Overflows – It Begins</a:t>
            </a:r>
          </a:p>
        </p:txBody>
      </p:sp>
      <p:pic>
        <p:nvPicPr>
          <p:cNvPr id="4" name="Picture 3">
            <a:extLst>
              <a:ext uri="{FF2B5EF4-FFF2-40B4-BE49-F238E27FC236}">
                <a16:creationId xmlns:a16="http://schemas.microsoft.com/office/drawing/2014/main" id="{D4C3929A-8EBF-441E-A9AB-E9191DA74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0791" y="1674159"/>
            <a:ext cx="3751144" cy="2229454"/>
          </a:xfrm>
          <a:prstGeom prst="rect">
            <a:avLst/>
          </a:prstGeom>
        </p:spPr>
      </p:pic>
      <p:sp>
        <p:nvSpPr>
          <p:cNvPr id="5" name="Rectangle 4">
            <a:extLst>
              <a:ext uri="{FF2B5EF4-FFF2-40B4-BE49-F238E27FC236}">
                <a16:creationId xmlns:a16="http://schemas.microsoft.com/office/drawing/2014/main" id="{42E152DC-3205-4E9A-9339-29643CD11CA1}"/>
              </a:ext>
            </a:extLst>
          </p:cNvPr>
          <p:cNvSpPr/>
          <p:nvPr/>
        </p:nvSpPr>
        <p:spPr>
          <a:xfrm>
            <a:off x="5862918" y="3191551"/>
            <a:ext cx="1454660" cy="26830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3BE9D1D5-2C3D-4886-90A9-D0ADCDFA1FA3}"/>
              </a:ext>
            </a:extLst>
          </p:cNvPr>
          <p:cNvSpPr/>
          <p:nvPr/>
        </p:nvSpPr>
        <p:spPr>
          <a:xfrm>
            <a:off x="5862918" y="3195182"/>
            <a:ext cx="1454660" cy="474529"/>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C3826F81-75ED-4CC1-A170-859FF6DF2F66}"/>
              </a:ext>
            </a:extLst>
          </p:cNvPr>
          <p:cNvSpPr/>
          <p:nvPr/>
        </p:nvSpPr>
        <p:spPr>
          <a:xfrm>
            <a:off x="5862918" y="3466584"/>
            <a:ext cx="1454660" cy="206219"/>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207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CB213E-BB8A-4743-8AF8-7AF031BC30DC}"/>
              </a:ext>
            </a:extLst>
          </p:cNvPr>
          <p:cNvSpPr>
            <a:spLocks noGrp="1"/>
          </p:cNvSpPr>
          <p:nvPr>
            <p:ph type="body" idx="1"/>
          </p:nvPr>
        </p:nvSpPr>
        <p:spPr>
          <a:xfrm>
            <a:off x="311700" y="1152475"/>
            <a:ext cx="4166171" cy="3416400"/>
          </a:xfrm>
        </p:spPr>
        <p:txBody>
          <a:bodyPr/>
          <a:lstStyle/>
          <a:p>
            <a:r>
              <a:rPr lang="en-GB" sz="1600" dirty="0"/>
              <a:t>If we can control EIP</a:t>
            </a:r>
          </a:p>
          <a:p>
            <a:r>
              <a:rPr lang="en-GB" sz="1600" dirty="0"/>
              <a:t>We can control the next instruction</a:t>
            </a:r>
          </a:p>
          <a:p>
            <a:r>
              <a:rPr lang="en-GB" sz="1600" dirty="0"/>
              <a:t>And redirect execution</a:t>
            </a:r>
          </a:p>
          <a:p>
            <a:r>
              <a:rPr lang="en-GB" sz="1600" dirty="0"/>
              <a:t>EIPs value comes from the stack</a:t>
            </a:r>
          </a:p>
          <a:p>
            <a:r>
              <a:rPr lang="en-GB" sz="1600" dirty="0"/>
              <a:t>The "Return Address"</a:t>
            </a:r>
          </a:p>
          <a:p>
            <a:r>
              <a:rPr lang="en-GB" sz="1600" dirty="0"/>
              <a:t>If we overflow a variable enough</a:t>
            </a:r>
          </a:p>
          <a:p>
            <a:r>
              <a:rPr lang="en-GB" sz="1600" dirty="0"/>
              <a:t>We can overwrite EIP</a:t>
            </a:r>
          </a:p>
          <a:p>
            <a:r>
              <a:rPr lang="en-GB" sz="1600" dirty="0"/>
              <a:t>And then we own the program</a:t>
            </a:r>
          </a:p>
          <a:p>
            <a:r>
              <a:rPr lang="en-GB" sz="1600" dirty="0"/>
              <a:t>That is a stack overflow…. But what do we do with it?</a:t>
            </a:r>
          </a:p>
          <a:p>
            <a:endParaRPr lang="en-GB" dirty="0"/>
          </a:p>
        </p:txBody>
      </p:sp>
      <p:sp>
        <p:nvSpPr>
          <p:cNvPr id="3" name="Title 2">
            <a:extLst>
              <a:ext uri="{FF2B5EF4-FFF2-40B4-BE49-F238E27FC236}">
                <a16:creationId xmlns:a16="http://schemas.microsoft.com/office/drawing/2014/main" id="{1F3CE7C2-FF43-481E-ADDF-BA2D3B52F2B1}"/>
              </a:ext>
            </a:extLst>
          </p:cNvPr>
          <p:cNvSpPr>
            <a:spLocks noGrp="1"/>
          </p:cNvSpPr>
          <p:nvPr>
            <p:ph type="title"/>
          </p:nvPr>
        </p:nvSpPr>
        <p:spPr/>
        <p:txBody>
          <a:bodyPr/>
          <a:lstStyle/>
          <a:p>
            <a:r>
              <a:rPr lang="en-GB" dirty="0"/>
              <a:t>Stack Overflows – Gaining Control </a:t>
            </a:r>
          </a:p>
        </p:txBody>
      </p:sp>
      <p:pic>
        <p:nvPicPr>
          <p:cNvPr id="4" name="Picture 3">
            <a:extLst>
              <a:ext uri="{FF2B5EF4-FFF2-40B4-BE49-F238E27FC236}">
                <a16:creationId xmlns:a16="http://schemas.microsoft.com/office/drawing/2014/main" id="{647D7C16-04FD-483E-ABC4-C68184752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6131" y="1260276"/>
            <a:ext cx="4413212" cy="2622947"/>
          </a:xfrm>
          <a:prstGeom prst="rect">
            <a:avLst/>
          </a:prstGeom>
        </p:spPr>
      </p:pic>
      <p:sp>
        <p:nvSpPr>
          <p:cNvPr id="5" name="Rectangle 4">
            <a:extLst>
              <a:ext uri="{FF2B5EF4-FFF2-40B4-BE49-F238E27FC236}">
                <a16:creationId xmlns:a16="http://schemas.microsoft.com/office/drawing/2014/main" id="{EBA3068D-8C66-4657-84CC-F5F8E6E744C9}"/>
              </a:ext>
            </a:extLst>
          </p:cNvPr>
          <p:cNvSpPr/>
          <p:nvPr/>
        </p:nvSpPr>
        <p:spPr>
          <a:xfrm>
            <a:off x="5401082" y="3337028"/>
            <a:ext cx="1745247" cy="307777"/>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682B558-AECF-470F-A9A0-AC5A344D6B81}"/>
              </a:ext>
            </a:extLst>
          </p:cNvPr>
          <p:cNvSpPr/>
          <p:nvPr/>
        </p:nvSpPr>
        <p:spPr>
          <a:xfrm>
            <a:off x="5401081" y="2198594"/>
            <a:ext cx="1745247" cy="144621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7332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265500" y="238625"/>
            <a:ext cx="4115700" cy="247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Shellcode</a:t>
            </a:r>
            <a:endParaRPr dirty="0"/>
          </a:p>
        </p:txBody>
      </p:sp>
      <p:sp>
        <p:nvSpPr>
          <p:cNvPr id="81" name="Google Shape;81;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82" name="Google Shape;82;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extLst>
      <p:ext uri="{BB962C8B-B14F-4D97-AF65-F5344CB8AC3E}">
        <p14:creationId xmlns:p14="http://schemas.microsoft.com/office/powerpoint/2010/main" val="253727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8FB787-87BA-446A-97D6-9E8DE974D12F}"/>
              </a:ext>
            </a:extLst>
          </p:cNvPr>
          <p:cNvSpPr>
            <a:spLocks noGrp="1"/>
          </p:cNvSpPr>
          <p:nvPr>
            <p:ph type="body" idx="1"/>
          </p:nvPr>
        </p:nvSpPr>
        <p:spPr>
          <a:xfrm>
            <a:off x="311700" y="1152475"/>
            <a:ext cx="7635512" cy="3416400"/>
          </a:xfrm>
        </p:spPr>
        <p:txBody>
          <a:bodyPr/>
          <a:lstStyle/>
          <a:p>
            <a:r>
              <a:rPr lang="en-GB" sz="1600" dirty="0"/>
              <a:t>Shellcode is the payload we want to execute</a:t>
            </a:r>
          </a:p>
          <a:p>
            <a:r>
              <a:rPr lang="en-GB" sz="1600" dirty="0"/>
              <a:t>We redirect execution into the shellcode to run it</a:t>
            </a:r>
          </a:p>
          <a:p>
            <a:r>
              <a:rPr lang="en-GB" sz="1600" dirty="0"/>
              <a:t>Often the hex representation of instructions</a:t>
            </a:r>
          </a:p>
          <a:p>
            <a:r>
              <a:rPr lang="en-GB" sz="1600" dirty="0"/>
              <a:t>This executes </a:t>
            </a:r>
            <a:r>
              <a:rPr lang="en-GB" sz="1600" dirty="0" err="1"/>
              <a:t>execve</a:t>
            </a:r>
            <a:r>
              <a:rPr lang="en-GB" sz="1600" dirty="0"/>
              <a:t> to spawn a shell</a:t>
            </a:r>
          </a:p>
          <a:p>
            <a:endParaRPr lang="en-GB" dirty="0"/>
          </a:p>
        </p:txBody>
      </p:sp>
      <p:sp>
        <p:nvSpPr>
          <p:cNvPr id="3" name="Title 2">
            <a:extLst>
              <a:ext uri="{FF2B5EF4-FFF2-40B4-BE49-F238E27FC236}">
                <a16:creationId xmlns:a16="http://schemas.microsoft.com/office/drawing/2014/main" id="{FC81FAAB-9ACA-4631-BBD4-8CD0E09E9D18}"/>
              </a:ext>
            </a:extLst>
          </p:cNvPr>
          <p:cNvSpPr>
            <a:spLocks noGrp="1"/>
          </p:cNvSpPr>
          <p:nvPr>
            <p:ph type="title"/>
          </p:nvPr>
        </p:nvSpPr>
        <p:spPr/>
        <p:txBody>
          <a:bodyPr/>
          <a:lstStyle/>
          <a:p>
            <a:r>
              <a:rPr lang="en-GB" dirty="0"/>
              <a:t>Shellcode – What is It?</a:t>
            </a:r>
          </a:p>
        </p:txBody>
      </p:sp>
      <p:pic>
        <p:nvPicPr>
          <p:cNvPr id="8" name="Picture 7">
            <a:extLst>
              <a:ext uri="{FF2B5EF4-FFF2-40B4-BE49-F238E27FC236}">
                <a16:creationId xmlns:a16="http://schemas.microsoft.com/office/drawing/2014/main" id="{8BA2543C-B7C8-4061-B49D-DB3B5BDF2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50" y="2571750"/>
            <a:ext cx="6149297" cy="1444615"/>
          </a:xfrm>
          <a:prstGeom prst="rect">
            <a:avLst/>
          </a:prstGeom>
        </p:spPr>
      </p:pic>
    </p:spTree>
    <p:extLst>
      <p:ext uri="{BB962C8B-B14F-4D97-AF65-F5344CB8AC3E}">
        <p14:creationId xmlns:p14="http://schemas.microsoft.com/office/powerpoint/2010/main" val="4148033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B8A55F-A576-49A3-9A7F-18C5DA1A6923}"/>
              </a:ext>
            </a:extLst>
          </p:cNvPr>
          <p:cNvSpPr>
            <a:spLocks noGrp="1"/>
          </p:cNvSpPr>
          <p:nvPr>
            <p:ph type="body" idx="1"/>
          </p:nvPr>
        </p:nvSpPr>
        <p:spPr/>
        <p:txBody>
          <a:bodyPr/>
          <a:lstStyle/>
          <a:p>
            <a:r>
              <a:rPr lang="en-GB" sz="1600" dirty="0"/>
              <a:t>Pop a shell</a:t>
            </a:r>
          </a:p>
          <a:p>
            <a:r>
              <a:rPr lang="en-GB" sz="1600" dirty="0"/>
              <a:t>Spawn a reverse shell</a:t>
            </a:r>
          </a:p>
          <a:p>
            <a:r>
              <a:rPr lang="en-GB" sz="1600" dirty="0"/>
              <a:t>Elevate privileges</a:t>
            </a:r>
          </a:p>
          <a:p>
            <a:r>
              <a:rPr lang="en-GB" sz="1600" dirty="0"/>
              <a:t>Add a user</a:t>
            </a:r>
          </a:p>
          <a:p>
            <a:r>
              <a:rPr lang="en-GB" sz="1600" dirty="0"/>
              <a:t>Well….anything really</a:t>
            </a:r>
          </a:p>
          <a:p>
            <a:r>
              <a:rPr lang="en-GB" sz="1600" dirty="0">
                <a:hlinkClick r:id="rId2"/>
              </a:rPr>
              <a:t>http://shell-storm.org/shellcode/</a:t>
            </a:r>
            <a:endParaRPr lang="en-GB" sz="1600" dirty="0"/>
          </a:p>
          <a:p>
            <a:r>
              <a:rPr lang="en-GB" sz="1600" dirty="0" err="1"/>
              <a:t>Msfvenom</a:t>
            </a:r>
            <a:r>
              <a:rPr lang="en-GB" sz="1600" dirty="0"/>
              <a:t> </a:t>
            </a:r>
          </a:p>
          <a:p>
            <a:endParaRPr lang="en-GB" dirty="0"/>
          </a:p>
        </p:txBody>
      </p:sp>
      <p:sp>
        <p:nvSpPr>
          <p:cNvPr id="3" name="Title 2">
            <a:extLst>
              <a:ext uri="{FF2B5EF4-FFF2-40B4-BE49-F238E27FC236}">
                <a16:creationId xmlns:a16="http://schemas.microsoft.com/office/drawing/2014/main" id="{BAB207E9-505E-4141-9435-755CFC5921BF}"/>
              </a:ext>
            </a:extLst>
          </p:cNvPr>
          <p:cNvSpPr>
            <a:spLocks noGrp="1"/>
          </p:cNvSpPr>
          <p:nvPr>
            <p:ph type="title"/>
          </p:nvPr>
        </p:nvSpPr>
        <p:spPr/>
        <p:txBody>
          <a:bodyPr/>
          <a:lstStyle/>
          <a:p>
            <a:r>
              <a:rPr lang="en-GB" dirty="0"/>
              <a:t>Shellcode – What Can it Do?</a:t>
            </a:r>
          </a:p>
        </p:txBody>
      </p:sp>
    </p:spTree>
    <p:extLst>
      <p:ext uri="{BB962C8B-B14F-4D97-AF65-F5344CB8AC3E}">
        <p14:creationId xmlns:p14="http://schemas.microsoft.com/office/powerpoint/2010/main" val="800135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E69B74-74B3-41EA-BF73-D6D8174DA824}"/>
              </a:ext>
            </a:extLst>
          </p:cNvPr>
          <p:cNvSpPr>
            <a:spLocks noGrp="1"/>
          </p:cNvSpPr>
          <p:nvPr>
            <p:ph type="body" idx="1"/>
          </p:nvPr>
        </p:nvSpPr>
        <p:spPr>
          <a:xfrm>
            <a:off x="311700" y="1152475"/>
            <a:ext cx="4966271" cy="3416400"/>
          </a:xfrm>
        </p:spPr>
        <p:txBody>
          <a:bodyPr/>
          <a:lstStyle/>
          <a:p>
            <a:r>
              <a:rPr lang="en-GB" sz="1600" dirty="0"/>
              <a:t>There are 2 common places to store shellcode</a:t>
            </a:r>
          </a:p>
          <a:p>
            <a:r>
              <a:rPr lang="en-GB" sz="1600" dirty="0"/>
              <a:t>In the buffer, before the EIP overwrite</a:t>
            </a:r>
          </a:p>
          <a:p>
            <a:r>
              <a:rPr lang="en-GB" sz="1600" dirty="0"/>
              <a:t>Where we point EIP back into the buffer</a:t>
            </a:r>
          </a:p>
          <a:p>
            <a:r>
              <a:rPr lang="en-GB" sz="1600" dirty="0"/>
              <a:t>(Sometimes shellcode goes after EIP)</a:t>
            </a:r>
          </a:p>
          <a:p>
            <a:r>
              <a:rPr lang="en-GB" sz="1600" dirty="0"/>
              <a:t>Or in an environments variable</a:t>
            </a:r>
          </a:p>
          <a:p>
            <a:r>
              <a:rPr lang="en-GB" sz="1600" dirty="0"/>
              <a:t>It is possible to locate where an environment variable will be in memory!</a:t>
            </a:r>
          </a:p>
          <a:p>
            <a:r>
              <a:rPr lang="en-GB" sz="1600" dirty="0">
                <a:hlinkClick r:id="rId2"/>
              </a:rPr>
              <a:t>https://github.com/Partyschaum/haxe/blob/master/getenvaddr.c</a:t>
            </a:r>
            <a:endParaRPr lang="en-GB" sz="1600" dirty="0"/>
          </a:p>
          <a:p>
            <a:r>
              <a:rPr lang="en-GB" sz="1600" dirty="0"/>
              <a:t>Then point EIP at the environment variable</a:t>
            </a:r>
          </a:p>
          <a:p>
            <a:endParaRPr lang="en-GB" dirty="0"/>
          </a:p>
        </p:txBody>
      </p:sp>
      <p:sp>
        <p:nvSpPr>
          <p:cNvPr id="3" name="Title 2">
            <a:extLst>
              <a:ext uri="{FF2B5EF4-FFF2-40B4-BE49-F238E27FC236}">
                <a16:creationId xmlns:a16="http://schemas.microsoft.com/office/drawing/2014/main" id="{1FBF608B-81C2-4DD7-8C66-2D91C0C5A739}"/>
              </a:ext>
            </a:extLst>
          </p:cNvPr>
          <p:cNvSpPr>
            <a:spLocks noGrp="1"/>
          </p:cNvSpPr>
          <p:nvPr>
            <p:ph type="title"/>
          </p:nvPr>
        </p:nvSpPr>
        <p:spPr/>
        <p:txBody>
          <a:bodyPr/>
          <a:lstStyle/>
          <a:p>
            <a:r>
              <a:rPr lang="en-GB" dirty="0"/>
              <a:t>Shellcode – Where Can it Go?</a:t>
            </a:r>
          </a:p>
        </p:txBody>
      </p:sp>
      <p:pic>
        <p:nvPicPr>
          <p:cNvPr id="4" name="Picture 3">
            <a:extLst>
              <a:ext uri="{FF2B5EF4-FFF2-40B4-BE49-F238E27FC236}">
                <a16:creationId xmlns:a16="http://schemas.microsoft.com/office/drawing/2014/main" id="{9C41D926-2DAC-475A-AE35-FF9011DFE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394" y="1000012"/>
            <a:ext cx="3883762" cy="1388568"/>
          </a:xfrm>
          <a:prstGeom prst="rect">
            <a:avLst/>
          </a:prstGeom>
        </p:spPr>
      </p:pic>
      <p:pic>
        <p:nvPicPr>
          <p:cNvPr id="5" name="Picture 4">
            <a:extLst>
              <a:ext uri="{FF2B5EF4-FFF2-40B4-BE49-F238E27FC236}">
                <a16:creationId xmlns:a16="http://schemas.microsoft.com/office/drawing/2014/main" id="{33A34FA7-DCAF-41B7-BB14-10F29EB60F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1597" y="2571750"/>
            <a:ext cx="3440703" cy="1636959"/>
          </a:xfrm>
          <a:prstGeom prst="rect">
            <a:avLst/>
          </a:prstGeom>
        </p:spPr>
      </p:pic>
    </p:spTree>
    <p:extLst>
      <p:ext uri="{BB962C8B-B14F-4D97-AF65-F5344CB8AC3E}">
        <p14:creationId xmlns:p14="http://schemas.microsoft.com/office/powerpoint/2010/main" val="236608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8F67-9933-4C78-A65B-54B3519076BE}"/>
              </a:ext>
            </a:extLst>
          </p:cNvPr>
          <p:cNvSpPr>
            <a:spLocks noGrp="1"/>
          </p:cNvSpPr>
          <p:nvPr>
            <p:ph type="body" idx="1"/>
          </p:nvPr>
        </p:nvSpPr>
        <p:spPr>
          <a:xfrm>
            <a:off x="311700" y="1152475"/>
            <a:ext cx="4858694" cy="3416400"/>
          </a:xfrm>
        </p:spPr>
        <p:txBody>
          <a:bodyPr/>
          <a:lstStyle/>
          <a:p>
            <a:r>
              <a:rPr lang="en-GB" sz="1600" dirty="0"/>
              <a:t>It can be hard to get exact How can we account for this</a:t>
            </a:r>
          </a:p>
          <a:p>
            <a:r>
              <a:rPr lang="en-GB" sz="1600" dirty="0"/>
              <a:t>Enter the NOP </a:t>
            </a:r>
          </a:p>
          <a:p>
            <a:r>
              <a:rPr lang="en-GB" sz="1600" dirty="0"/>
              <a:t>Just moves onto the next instruction</a:t>
            </a:r>
          </a:p>
          <a:p>
            <a:r>
              <a:rPr lang="en-GB" sz="1600" dirty="0"/>
              <a:t>So use the </a:t>
            </a:r>
            <a:r>
              <a:rPr lang="en-GB" sz="1600" dirty="0" err="1"/>
              <a:t>dif</a:t>
            </a:r>
            <a:r>
              <a:rPr lang="en-GB" sz="1600" dirty="0"/>
              <a:t> between </a:t>
            </a:r>
            <a:r>
              <a:rPr lang="en-GB" sz="1600" dirty="0" err="1"/>
              <a:t>buf</a:t>
            </a:r>
            <a:r>
              <a:rPr lang="en-GB" sz="1600" dirty="0"/>
              <a:t> and shellcode </a:t>
            </a:r>
            <a:r>
              <a:rPr lang="en-GB" sz="1600" dirty="0" err="1"/>
              <a:t>len</a:t>
            </a:r>
            <a:endParaRPr lang="en-GB" sz="1600" dirty="0"/>
          </a:p>
          <a:p>
            <a:r>
              <a:rPr lang="en-GB" sz="1600" dirty="0"/>
              <a:t>Point EIP in the middle</a:t>
            </a:r>
          </a:p>
          <a:p>
            <a:r>
              <a:rPr lang="en-GB" sz="1600" dirty="0"/>
              <a:t>And hopefully you hit the sled!</a:t>
            </a:r>
          </a:p>
          <a:p>
            <a:r>
              <a:rPr lang="en-GB" dirty="0"/>
              <a:t>memory locations</a:t>
            </a:r>
          </a:p>
          <a:p>
            <a:r>
              <a:rPr lang="en-GB" dirty="0"/>
              <a:t>GDB environment != real </a:t>
            </a:r>
          </a:p>
          <a:p>
            <a:endParaRPr lang="en-GB" dirty="0"/>
          </a:p>
        </p:txBody>
      </p:sp>
      <p:sp>
        <p:nvSpPr>
          <p:cNvPr id="3" name="Title 2">
            <a:extLst>
              <a:ext uri="{FF2B5EF4-FFF2-40B4-BE49-F238E27FC236}">
                <a16:creationId xmlns:a16="http://schemas.microsoft.com/office/drawing/2014/main" id="{1D244BD1-5E5C-4C2F-AF8C-802D1248B690}"/>
              </a:ext>
            </a:extLst>
          </p:cNvPr>
          <p:cNvSpPr>
            <a:spLocks noGrp="1"/>
          </p:cNvSpPr>
          <p:nvPr>
            <p:ph type="title"/>
          </p:nvPr>
        </p:nvSpPr>
        <p:spPr/>
        <p:txBody>
          <a:bodyPr/>
          <a:lstStyle/>
          <a:p>
            <a:r>
              <a:rPr lang="en-GB" dirty="0"/>
              <a:t>Shellcode – NOP Sleds</a:t>
            </a:r>
          </a:p>
        </p:txBody>
      </p:sp>
      <p:pic>
        <p:nvPicPr>
          <p:cNvPr id="4" name="Picture 3">
            <a:extLst>
              <a:ext uri="{FF2B5EF4-FFF2-40B4-BE49-F238E27FC236}">
                <a16:creationId xmlns:a16="http://schemas.microsoft.com/office/drawing/2014/main" id="{9A32CA6A-E62C-417E-A8A0-B574BD7FE965}"/>
              </a:ext>
            </a:extLst>
          </p:cNvPr>
          <p:cNvPicPr>
            <a:picLocks noChangeAspect="1"/>
          </p:cNvPicPr>
          <p:nvPr/>
        </p:nvPicPr>
        <p:blipFill rotWithShape="1">
          <a:blip r:embed="rId2">
            <a:extLst>
              <a:ext uri="{28A0092B-C50C-407E-A947-70E740481C1C}">
                <a14:useLocalDpi xmlns:a14="http://schemas.microsoft.com/office/drawing/2010/main" val="0"/>
              </a:ext>
            </a:extLst>
          </a:blip>
          <a:srcRect l="7344" t="21587" r="20362" b="17197"/>
          <a:stretch/>
        </p:blipFill>
        <p:spPr>
          <a:xfrm>
            <a:off x="5030448" y="1537889"/>
            <a:ext cx="3953151" cy="2067722"/>
          </a:xfrm>
          <a:prstGeom prst="rect">
            <a:avLst/>
          </a:prstGeom>
        </p:spPr>
      </p:pic>
    </p:spTree>
    <p:extLst>
      <p:ext uri="{BB962C8B-B14F-4D97-AF65-F5344CB8AC3E}">
        <p14:creationId xmlns:p14="http://schemas.microsoft.com/office/powerpoint/2010/main" val="1630401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265500" y="238625"/>
            <a:ext cx="4115700" cy="247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Practical Demo</a:t>
            </a:r>
            <a:endParaRPr dirty="0"/>
          </a:p>
        </p:txBody>
      </p:sp>
      <p:sp>
        <p:nvSpPr>
          <p:cNvPr id="81" name="Google Shape;81;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82" name="Google Shape;82;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extLst>
      <p:ext uri="{BB962C8B-B14F-4D97-AF65-F5344CB8AC3E}">
        <p14:creationId xmlns:p14="http://schemas.microsoft.com/office/powerpoint/2010/main" val="156367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dirty="0"/>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u="sng" dirty="0">
                <a:solidFill>
                  <a:srgbClr val="EB3C68"/>
                </a:solidFill>
              </a:rPr>
              <a:t>VERY</a:t>
            </a:r>
            <a:r>
              <a:rPr lang="en-GB" dirty="0"/>
              <a:t> easy to end up in breach of relevant laws, and we can accept no responsibility for anything you do with the skills learnt here. </a:t>
            </a:r>
            <a:br>
              <a:rPr lang="en-GB" dirty="0"/>
            </a:br>
            <a:endParaRPr dirty="0"/>
          </a:p>
          <a:p>
            <a:pPr marL="457200" lvl="0" indent="-317500" algn="l" rtl="0">
              <a:spcBef>
                <a:spcPts val="0"/>
              </a:spcBef>
              <a:spcAft>
                <a:spcPts val="0"/>
              </a:spcAft>
              <a:buSzPts val="1400"/>
              <a:buChar char="●"/>
            </a:pPr>
            <a:r>
              <a:rPr lang="en-GB" dirty="0"/>
              <a:t>If we have reason to believe that you are utilising these skills against systems where you are not authorised you will be banned from our events, and if necessary the relevant authorities will be alerted. </a:t>
            </a:r>
            <a:br>
              <a:rPr lang="en-GB" dirty="0"/>
            </a:br>
            <a:endParaRPr dirty="0"/>
          </a:p>
          <a:p>
            <a:pPr marL="457200" lvl="0" indent="-317500" algn="l" rtl="0">
              <a:spcBef>
                <a:spcPts val="0"/>
              </a:spcBef>
              <a:spcAft>
                <a:spcPts val="0"/>
              </a:spcAft>
              <a:buSzPts val="1400"/>
              <a:buChar char="●"/>
            </a:pPr>
            <a:r>
              <a:rPr lang="en-GB" dirty="0"/>
              <a:t>Remember, if you have any doubts as to if something is legal or authorised, just don't do it until you are able to confirm you are allowed to.</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
        <p:nvSpPr>
          <p:cNvPr id="63" name="Google Shape;63;p13"/>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The Legal Bit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4BD1-5E5C-4C2F-AF8C-802D1248B690}"/>
              </a:ext>
            </a:extLst>
          </p:cNvPr>
          <p:cNvSpPr>
            <a:spLocks noGrp="1"/>
          </p:cNvSpPr>
          <p:nvPr>
            <p:ph type="title"/>
          </p:nvPr>
        </p:nvSpPr>
        <p:spPr/>
        <p:txBody>
          <a:bodyPr/>
          <a:lstStyle/>
          <a:p>
            <a:r>
              <a:rPr lang="en-GB" dirty="0"/>
              <a:t>Demo – The Binary</a:t>
            </a:r>
          </a:p>
        </p:txBody>
      </p:sp>
      <p:pic>
        <p:nvPicPr>
          <p:cNvPr id="5" name="Content Placeholder 7">
            <a:extLst>
              <a:ext uri="{FF2B5EF4-FFF2-40B4-BE49-F238E27FC236}">
                <a16:creationId xmlns:a16="http://schemas.microsoft.com/office/drawing/2014/main" id="{A2C918AF-C3D5-4CB8-9529-70D268940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025" y="1169915"/>
            <a:ext cx="2577950" cy="3489491"/>
          </a:xfrm>
          <a:prstGeom prst="rect">
            <a:avLst/>
          </a:prstGeom>
          <a:noFill/>
          <a:ln>
            <a:noFill/>
          </a:ln>
        </p:spPr>
      </p:pic>
    </p:spTree>
    <p:extLst>
      <p:ext uri="{BB962C8B-B14F-4D97-AF65-F5344CB8AC3E}">
        <p14:creationId xmlns:p14="http://schemas.microsoft.com/office/powerpoint/2010/main" val="28283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13B9D-A1CC-4682-B974-2DDFBD7B2CE5}"/>
              </a:ext>
            </a:extLst>
          </p:cNvPr>
          <p:cNvSpPr>
            <a:spLocks noGrp="1"/>
          </p:cNvSpPr>
          <p:nvPr>
            <p:ph type="body" idx="1"/>
          </p:nvPr>
        </p:nvSpPr>
        <p:spPr/>
        <p:txBody>
          <a:bodyPr/>
          <a:lstStyle/>
          <a:p>
            <a:r>
              <a:rPr lang="en-GB" sz="1600" dirty="0"/>
              <a:t>Need to turn off some modern protections</a:t>
            </a:r>
          </a:p>
          <a:p>
            <a:r>
              <a:rPr lang="en-GB" sz="1600" dirty="0"/>
              <a:t>ASLR needs to be off</a:t>
            </a:r>
          </a:p>
          <a:p>
            <a:r>
              <a:rPr lang="en-GB" sz="1600" b="1" dirty="0"/>
              <a:t>echo 0 &gt; /proc/sys/kernel/</a:t>
            </a:r>
            <a:r>
              <a:rPr lang="en-GB" sz="1600" b="1" dirty="0" err="1"/>
              <a:t>randomize_va_space</a:t>
            </a:r>
            <a:endParaRPr lang="en-GB" sz="1600" b="1" dirty="0"/>
          </a:p>
          <a:p>
            <a:r>
              <a:rPr lang="en-GB" sz="1600" dirty="0"/>
              <a:t>And compile with</a:t>
            </a:r>
          </a:p>
          <a:p>
            <a:r>
              <a:rPr lang="en-GB" sz="1600" b="1" dirty="0" err="1"/>
              <a:t>gcc</a:t>
            </a:r>
            <a:r>
              <a:rPr lang="en-GB" sz="1600" b="1" dirty="0"/>
              <a:t> </a:t>
            </a:r>
            <a:r>
              <a:rPr lang="en-GB" sz="1600" b="1" dirty="0" err="1"/>
              <a:t>vuln.c</a:t>
            </a:r>
            <a:r>
              <a:rPr lang="en-GB" sz="1600" b="1" dirty="0"/>
              <a:t> -o vuln -m32 -</a:t>
            </a:r>
            <a:r>
              <a:rPr lang="en-GB" sz="1600" b="1" dirty="0" err="1"/>
              <a:t>fno</a:t>
            </a:r>
            <a:r>
              <a:rPr lang="en-GB" sz="1600" b="1" dirty="0"/>
              <a:t>-stack-protector -z </a:t>
            </a:r>
            <a:r>
              <a:rPr lang="en-GB" sz="1600" b="1" dirty="0" err="1"/>
              <a:t>execstack</a:t>
            </a:r>
            <a:endParaRPr lang="en-GB" sz="1600" b="1" dirty="0"/>
          </a:p>
          <a:p>
            <a:r>
              <a:rPr lang="en-GB" sz="1600" dirty="0"/>
              <a:t>Give it the </a:t>
            </a:r>
            <a:r>
              <a:rPr lang="en-GB" sz="1600" dirty="0" err="1"/>
              <a:t>setuid</a:t>
            </a:r>
            <a:r>
              <a:rPr lang="en-GB" sz="1600" dirty="0"/>
              <a:t> bit so it can run as root (the </a:t>
            </a:r>
            <a:r>
              <a:rPr lang="en-GB" sz="1600" dirty="0" err="1"/>
              <a:t>setuid</a:t>
            </a:r>
            <a:r>
              <a:rPr lang="en-GB" sz="1600" dirty="0"/>
              <a:t> function in C earlier)</a:t>
            </a:r>
          </a:p>
          <a:p>
            <a:r>
              <a:rPr lang="en-GB" sz="1600" b="1" dirty="0" err="1"/>
              <a:t>chmod</a:t>
            </a:r>
            <a:r>
              <a:rPr lang="en-GB" sz="1600" b="1" dirty="0"/>
              <a:t> 4777 ./vuln</a:t>
            </a:r>
          </a:p>
          <a:p>
            <a:endParaRPr lang="en-GB" dirty="0"/>
          </a:p>
        </p:txBody>
      </p:sp>
      <p:sp>
        <p:nvSpPr>
          <p:cNvPr id="3" name="Title 2">
            <a:extLst>
              <a:ext uri="{FF2B5EF4-FFF2-40B4-BE49-F238E27FC236}">
                <a16:creationId xmlns:a16="http://schemas.microsoft.com/office/drawing/2014/main" id="{7ECD7A6E-8756-490E-A60E-0AEB1ADFE21F}"/>
              </a:ext>
            </a:extLst>
          </p:cNvPr>
          <p:cNvSpPr>
            <a:spLocks noGrp="1"/>
          </p:cNvSpPr>
          <p:nvPr>
            <p:ph type="title"/>
          </p:nvPr>
        </p:nvSpPr>
        <p:spPr/>
        <p:txBody>
          <a:bodyPr/>
          <a:lstStyle/>
          <a:p>
            <a:r>
              <a:rPr lang="en-GB" dirty="0"/>
              <a:t>Demo – Compilation and Setup</a:t>
            </a:r>
          </a:p>
        </p:txBody>
      </p:sp>
    </p:spTree>
    <p:extLst>
      <p:ext uri="{BB962C8B-B14F-4D97-AF65-F5344CB8AC3E}">
        <p14:creationId xmlns:p14="http://schemas.microsoft.com/office/powerpoint/2010/main" val="639515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26B54D-31C6-4F12-8A10-F1AB34E95D37}"/>
              </a:ext>
            </a:extLst>
          </p:cNvPr>
          <p:cNvSpPr>
            <a:spLocks noGrp="1"/>
          </p:cNvSpPr>
          <p:nvPr>
            <p:ph type="body" idx="1"/>
          </p:nvPr>
        </p:nvSpPr>
        <p:spPr/>
        <p:txBody>
          <a:bodyPr/>
          <a:lstStyle/>
          <a:p>
            <a:r>
              <a:rPr lang="en-GB" sz="1600" dirty="0"/>
              <a:t>Now lets use this to go from user “</a:t>
            </a:r>
            <a:r>
              <a:rPr lang="en-GB" sz="1600" dirty="0" err="1"/>
              <a:t>lowpriv</a:t>
            </a:r>
            <a:r>
              <a:rPr lang="en-GB" sz="1600" dirty="0"/>
              <a:t>" to root!</a:t>
            </a:r>
          </a:p>
          <a:p>
            <a:r>
              <a:rPr lang="en-GB" sz="1600" dirty="0"/>
              <a:t>Demo time</a:t>
            </a:r>
          </a:p>
          <a:p>
            <a:r>
              <a:rPr lang="en-GB" sz="1600" dirty="0"/>
              <a:t>Shellcode used: </a:t>
            </a:r>
            <a:r>
              <a:rPr lang="en-GB" sz="1600" dirty="0">
                <a:hlinkClick r:id="rId2"/>
              </a:rPr>
              <a:t>http://shell-storm.org/shellcode/files/shellcode-811.php</a:t>
            </a:r>
            <a:endParaRPr lang="en-GB" sz="1600" dirty="0"/>
          </a:p>
          <a:p>
            <a:r>
              <a:rPr lang="en-GB" sz="1600" dirty="0"/>
              <a:t>And there we go, a simple stack overflow</a:t>
            </a:r>
          </a:p>
          <a:p>
            <a:endParaRPr lang="en-GB" dirty="0"/>
          </a:p>
        </p:txBody>
      </p:sp>
      <p:sp>
        <p:nvSpPr>
          <p:cNvPr id="3" name="Title 2">
            <a:extLst>
              <a:ext uri="{FF2B5EF4-FFF2-40B4-BE49-F238E27FC236}">
                <a16:creationId xmlns:a16="http://schemas.microsoft.com/office/drawing/2014/main" id="{DBB1A4D4-857D-41B0-B34F-B8F5957BDE24}"/>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75058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88" name="Google Shape;8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89" name="Google Shape;89;p17"/>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Any Questions?</a:t>
            </a:r>
            <a:endParaRPr/>
          </a:p>
        </p:txBody>
      </p:sp>
      <p:sp>
        <p:nvSpPr>
          <p:cNvPr id="102" name="Google Shape;102;p19"/>
          <p:cNvSpPr txBox="1"/>
          <p:nvPr/>
        </p:nvSpPr>
        <p:spPr>
          <a:xfrm>
            <a:off x="2740350" y="4208475"/>
            <a:ext cx="3663300" cy="57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300">
                <a:solidFill>
                  <a:srgbClr val="EB3C68"/>
                </a:solidFill>
                <a:latin typeface="Roboto"/>
                <a:ea typeface="Roboto"/>
                <a:cs typeface="Roboto"/>
                <a:sym typeface="Roboto"/>
              </a:rPr>
              <a:t>www.shefesh.com</a:t>
            </a:r>
            <a:endParaRPr sz="2300">
              <a:solidFill>
                <a:srgbClr val="EB3C68"/>
              </a:solidFill>
              <a:latin typeface="Roboto"/>
              <a:ea typeface="Roboto"/>
              <a:cs typeface="Roboto"/>
              <a:sym typeface="Roboto"/>
            </a:endParaRPr>
          </a:p>
          <a:p>
            <a:pPr marL="0" lvl="0" indent="0" algn="ctr" rtl="0">
              <a:spcBef>
                <a:spcPts val="0"/>
              </a:spcBef>
              <a:spcAft>
                <a:spcPts val="0"/>
              </a:spcAft>
              <a:buNone/>
            </a:pPr>
            <a:r>
              <a:rPr lang="en-GB" sz="1800">
                <a:solidFill>
                  <a:schemeClr val="lt1"/>
                </a:solidFill>
                <a:latin typeface="Roboto"/>
                <a:ea typeface="Roboto"/>
                <a:cs typeface="Roboto"/>
                <a:sym typeface="Roboto"/>
              </a:rPr>
              <a:t>Thanks for coming!</a:t>
            </a:r>
            <a:endParaRPr sz="1800">
              <a:solidFill>
                <a:schemeClr val="lt1"/>
              </a:solidFill>
              <a:latin typeface="Roboto"/>
              <a:ea typeface="Roboto"/>
              <a:cs typeface="Roboto"/>
              <a:sym typeface="Roboto"/>
            </a:endParaRPr>
          </a:p>
        </p:txBody>
      </p:sp>
      <p:pic>
        <p:nvPicPr>
          <p:cNvPr id="103" name="Google Shape;103;p19"/>
          <p:cNvPicPr preferRelativeResize="0"/>
          <p:nvPr/>
        </p:nvPicPr>
        <p:blipFill>
          <a:blip r:embed="rId3">
            <a:alphaModFix/>
          </a:blip>
          <a:stretch>
            <a:fillRect/>
          </a:stretch>
        </p:blipFill>
        <p:spPr>
          <a:xfrm>
            <a:off x="3225075" y="1285325"/>
            <a:ext cx="2693850" cy="26996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Before proceeding past this point you must read and agree to our Code of Conduct - this is a requirement from the University for us to operate as a society. </a:t>
            </a:r>
            <a:br>
              <a:rPr lang="en-GB"/>
            </a:br>
            <a:endParaRPr/>
          </a:p>
          <a:p>
            <a:pPr marL="457200" lvl="0" indent="-317500" algn="l" rtl="0">
              <a:spcBef>
                <a:spcPts val="0"/>
              </a:spcBef>
              <a:spcAft>
                <a:spcPts val="0"/>
              </a:spcAft>
              <a:buSzPts val="1400"/>
              <a:buChar char="●"/>
            </a:pPr>
            <a:r>
              <a:rPr lang="en-GB"/>
              <a:t>If you have any doubts or need anything clarified, please ask a member of the committee.</a:t>
            </a:r>
            <a:br>
              <a:rPr lang="en-GB"/>
            </a:br>
            <a:endParaRPr/>
          </a:p>
          <a:p>
            <a:pPr marL="457200" lvl="0" indent="-317500" algn="l" rtl="0">
              <a:spcBef>
                <a:spcPts val="0"/>
              </a:spcBef>
              <a:spcAft>
                <a:spcPts val="0"/>
              </a:spcAft>
              <a:buSzPts val="1400"/>
              <a:buChar char="●"/>
            </a:pPr>
            <a:r>
              <a:rPr lang="en-GB"/>
              <a:t>Breaching the Code of Conduct = immediate ejection and further consequences.</a:t>
            </a:r>
            <a:br>
              <a:rPr lang="en-GB"/>
            </a:br>
            <a:endParaRPr/>
          </a:p>
          <a:p>
            <a:pPr marL="457200" lvl="0" indent="-317500" algn="l" rtl="0">
              <a:spcBef>
                <a:spcPts val="0"/>
              </a:spcBef>
              <a:spcAft>
                <a:spcPts val="0"/>
              </a:spcAft>
              <a:buSzPts val="1400"/>
              <a:buChar char="●"/>
            </a:pPr>
            <a:r>
              <a:rPr lang="en-GB"/>
              <a:t>Code of Conduct can be found at </a:t>
            </a:r>
            <a:r>
              <a:rPr lang="en-GB">
                <a:solidFill>
                  <a:srgbClr val="EB3C68"/>
                </a:solidFill>
              </a:rPr>
              <a:t>https://shefesh.com/downloads/SESH%20Code%20of%20Conduct.pdf</a:t>
            </a:r>
            <a:endParaRPr/>
          </a:p>
          <a:p>
            <a:pPr marL="0" lvl="0" indent="0" algn="l" rtl="0">
              <a:spcBef>
                <a:spcPts val="1600"/>
              </a:spcBef>
              <a:spcAft>
                <a:spcPts val="1600"/>
              </a:spcAft>
              <a:buNone/>
            </a:pPr>
            <a:endParaRPr/>
          </a:p>
        </p:txBody>
      </p:sp>
      <p:sp>
        <p:nvSpPr>
          <p:cNvPr id="69" name="Google Shape;69;p14"/>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Code of Conduct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oboto Mono"/>
                <a:ea typeface="Roboto Mono"/>
                <a:cs typeface="Roboto Mono"/>
                <a:sym typeface="Roboto Mono"/>
              </a:rPr>
              <a:t>Before We Begin</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GB" dirty="0"/>
              <a:t>This session has previously been run as 2 parts</a:t>
            </a:r>
          </a:p>
          <a:p>
            <a:r>
              <a:rPr lang="en-GB" sz="1400" dirty="0"/>
              <a:t>Therefore conde</a:t>
            </a:r>
            <a:r>
              <a:rPr lang="en-GB" dirty="0"/>
              <a:t>nsing it to 1 has required some assumption of knowledge</a:t>
            </a:r>
          </a:p>
          <a:p>
            <a:r>
              <a:rPr lang="en-GB" sz="1400" dirty="0"/>
              <a:t>So if something isn’t clear, please ask!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265500" y="238625"/>
            <a:ext cx="4115700" cy="247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Memory</a:t>
            </a:r>
            <a:endParaRPr dirty="0"/>
          </a:p>
        </p:txBody>
      </p:sp>
      <p:sp>
        <p:nvSpPr>
          <p:cNvPr id="81" name="Google Shape;81;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82" name="Google Shape;82;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extLst>
      <p:ext uri="{BB962C8B-B14F-4D97-AF65-F5344CB8AC3E}">
        <p14:creationId xmlns:p14="http://schemas.microsoft.com/office/powerpoint/2010/main" val="391949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11C86D-86CE-4F6E-B1CC-222D2801C1FD}"/>
              </a:ext>
            </a:extLst>
          </p:cNvPr>
          <p:cNvSpPr>
            <a:spLocks noGrp="1"/>
          </p:cNvSpPr>
          <p:nvPr>
            <p:ph type="body" idx="1"/>
          </p:nvPr>
        </p:nvSpPr>
        <p:spPr/>
        <p:txBody>
          <a:bodyPr/>
          <a:lstStyle/>
          <a:p>
            <a:r>
              <a:rPr lang="en-GB" sz="1600" dirty="0"/>
              <a:t>When we talk about memory, we mean RAM not storage </a:t>
            </a:r>
          </a:p>
          <a:p>
            <a:r>
              <a:rPr lang="en-GB" sz="1600" dirty="0"/>
              <a:t>When a binary is executed it needs to be loaded into memory</a:t>
            </a:r>
          </a:p>
          <a:p>
            <a:r>
              <a:rPr lang="en-GB" sz="1600" dirty="0"/>
              <a:t>Stores instructions and data</a:t>
            </a:r>
          </a:p>
          <a:p>
            <a:r>
              <a:rPr lang="en-GB" sz="1600" dirty="0"/>
              <a:t>We address with hex, </a:t>
            </a:r>
            <a:r>
              <a:rPr lang="en-GB" sz="1600" dirty="0" err="1"/>
              <a:t>e.g</a:t>
            </a:r>
            <a:r>
              <a:rPr lang="en-GB" sz="1600" dirty="0"/>
              <a:t> 0xbfab15ce</a:t>
            </a:r>
          </a:p>
          <a:p>
            <a:r>
              <a:rPr lang="en-GB" sz="1600" dirty="0"/>
              <a:t>Operating system maps virtual memory onto physical</a:t>
            </a:r>
          </a:p>
          <a:p>
            <a:r>
              <a:rPr lang="en-GB" sz="1600" dirty="0"/>
              <a:t>Remember at the end of the day, </a:t>
            </a:r>
          </a:p>
          <a:p>
            <a:r>
              <a:rPr lang="en-GB" sz="1600" dirty="0"/>
              <a:t>Data, instructions, are all just 0s and 1s (we'll look at them in hex)</a:t>
            </a:r>
          </a:p>
          <a:p>
            <a:r>
              <a:rPr lang="en-GB" sz="1600" dirty="0"/>
              <a:t>EVERYTHING is just data (example later)</a:t>
            </a:r>
          </a:p>
        </p:txBody>
      </p:sp>
      <p:sp>
        <p:nvSpPr>
          <p:cNvPr id="3" name="Title 2">
            <a:extLst>
              <a:ext uri="{FF2B5EF4-FFF2-40B4-BE49-F238E27FC236}">
                <a16:creationId xmlns:a16="http://schemas.microsoft.com/office/drawing/2014/main" id="{84743478-46E7-404A-A496-09C8850EC24B}"/>
              </a:ext>
            </a:extLst>
          </p:cNvPr>
          <p:cNvSpPr>
            <a:spLocks noGrp="1"/>
          </p:cNvSpPr>
          <p:nvPr>
            <p:ph type="title"/>
          </p:nvPr>
        </p:nvSpPr>
        <p:spPr/>
        <p:txBody>
          <a:bodyPr/>
          <a:lstStyle/>
          <a:p>
            <a:r>
              <a:rPr lang="en-GB" dirty="0"/>
              <a:t>Memory - Overview</a:t>
            </a:r>
          </a:p>
        </p:txBody>
      </p:sp>
    </p:spTree>
    <p:extLst>
      <p:ext uri="{BB962C8B-B14F-4D97-AF65-F5344CB8AC3E}">
        <p14:creationId xmlns:p14="http://schemas.microsoft.com/office/powerpoint/2010/main" val="78402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EF23A5-C790-4E1F-8DA5-5F38E6087887}"/>
              </a:ext>
            </a:extLst>
          </p:cNvPr>
          <p:cNvSpPr>
            <a:spLocks noGrp="1"/>
          </p:cNvSpPr>
          <p:nvPr>
            <p:ph type="body" idx="1"/>
          </p:nvPr>
        </p:nvSpPr>
        <p:spPr>
          <a:xfrm>
            <a:off x="311700" y="1152475"/>
            <a:ext cx="4878865" cy="3416400"/>
          </a:xfrm>
        </p:spPr>
        <p:txBody>
          <a:bodyPr/>
          <a:lstStyle/>
          <a:p>
            <a:r>
              <a:rPr lang="en-GB" sz="1600" dirty="0"/>
              <a:t>Process memory is segmented into various sections</a:t>
            </a:r>
          </a:p>
          <a:p>
            <a:r>
              <a:rPr lang="en-GB" sz="1600" dirty="0"/>
              <a:t>.text - Basically where a programs code is</a:t>
            </a:r>
          </a:p>
          <a:p>
            <a:r>
              <a:rPr lang="en-GB" sz="1600" dirty="0"/>
              <a:t>.data - Initialised global variables </a:t>
            </a:r>
          </a:p>
          <a:p>
            <a:r>
              <a:rPr lang="en-GB" sz="1600" dirty="0"/>
              <a:t>.</a:t>
            </a:r>
            <a:r>
              <a:rPr lang="en-GB" sz="1600" dirty="0" err="1"/>
              <a:t>bss</a:t>
            </a:r>
            <a:r>
              <a:rPr lang="en-GB" sz="1600" dirty="0"/>
              <a:t> - </a:t>
            </a:r>
            <a:r>
              <a:rPr lang="en-GB" sz="1600" dirty="0" err="1"/>
              <a:t>Uninitalised</a:t>
            </a:r>
            <a:r>
              <a:rPr lang="en-GB" sz="1600" dirty="0"/>
              <a:t> global variables</a:t>
            </a:r>
          </a:p>
          <a:p>
            <a:r>
              <a:rPr lang="en-GB" sz="1600" dirty="0"/>
              <a:t>The heap - Where dynamically allocated memory goes</a:t>
            </a:r>
          </a:p>
          <a:p>
            <a:r>
              <a:rPr lang="en-GB" sz="1600" dirty="0"/>
              <a:t>The stack - Contains details about subroutines (functions) of a program</a:t>
            </a:r>
          </a:p>
          <a:p>
            <a:endParaRPr lang="en-GB" dirty="0"/>
          </a:p>
        </p:txBody>
      </p:sp>
      <p:sp>
        <p:nvSpPr>
          <p:cNvPr id="3" name="Title 2">
            <a:extLst>
              <a:ext uri="{FF2B5EF4-FFF2-40B4-BE49-F238E27FC236}">
                <a16:creationId xmlns:a16="http://schemas.microsoft.com/office/drawing/2014/main" id="{819AD85A-87C0-4B8D-8A07-31C879554A7C}"/>
              </a:ext>
            </a:extLst>
          </p:cNvPr>
          <p:cNvSpPr>
            <a:spLocks noGrp="1"/>
          </p:cNvSpPr>
          <p:nvPr>
            <p:ph type="title"/>
          </p:nvPr>
        </p:nvSpPr>
        <p:spPr/>
        <p:txBody>
          <a:bodyPr/>
          <a:lstStyle/>
          <a:p>
            <a:r>
              <a:rPr lang="en-GB" dirty="0"/>
              <a:t>Memory - Layout</a:t>
            </a:r>
          </a:p>
        </p:txBody>
      </p:sp>
      <p:sp>
        <p:nvSpPr>
          <p:cNvPr id="4" name="TextBox 3">
            <a:extLst>
              <a:ext uri="{FF2B5EF4-FFF2-40B4-BE49-F238E27FC236}">
                <a16:creationId xmlns:a16="http://schemas.microsoft.com/office/drawing/2014/main" id="{F6E8CFC9-57DF-40DB-B2A2-33E639724162}"/>
              </a:ext>
            </a:extLst>
          </p:cNvPr>
          <p:cNvSpPr txBox="1"/>
          <p:nvPr/>
        </p:nvSpPr>
        <p:spPr>
          <a:xfrm>
            <a:off x="5046388" y="4586135"/>
            <a:ext cx="1200839" cy="461665"/>
          </a:xfrm>
          <a:prstGeom prst="rect">
            <a:avLst/>
          </a:prstGeom>
          <a:noFill/>
        </p:spPr>
        <p:txBody>
          <a:bodyPr wrap="square" rtlCol="0">
            <a:spAutoFit/>
          </a:bodyPr>
          <a:lstStyle/>
          <a:p>
            <a:pPr algn="ctr"/>
            <a:r>
              <a:rPr lang="en-GB" sz="1200" i="1" dirty="0">
                <a:solidFill>
                  <a:schemeClr val="bg1"/>
                </a:solidFill>
              </a:rPr>
              <a:t>High Addresses</a:t>
            </a:r>
          </a:p>
        </p:txBody>
      </p:sp>
      <p:sp>
        <p:nvSpPr>
          <p:cNvPr id="5" name="TextBox 4">
            <a:extLst>
              <a:ext uri="{FF2B5EF4-FFF2-40B4-BE49-F238E27FC236}">
                <a16:creationId xmlns:a16="http://schemas.microsoft.com/office/drawing/2014/main" id="{2ADD23DA-2DDD-491A-8BC9-43C38F99A478}"/>
              </a:ext>
            </a:extLst>
          </p:cNvPr>
          <p:cNvSpPr txBox="1"/>
          <p:nvPr/>
        </p:nvSpPr>
        <p:spPr>
          <a:xfrm>
            <a:off x="5046388" y="875476"/>
            <a:ext cx="1139259" cy="553998"/>
          </a:xfrm>
          <a:prstGeom prst="rect">
            <a:avLst/>
          </a:prstGeom>
          <a:noFill/>
        </p:spPr>
        <p:txBody>
          <a:bodyPr wrap="square" rtlCol="0">
            <a:spAutoFit/>
          </a:bodyPr>
          <a:lstStyle/>
          <a:p>
            <a:pPr algn="ctr"/>
            <a:r>
              <a:rPr lang="en-GB" i="1" dirty="0">
                <a:solidFill>
                  <a:schemeClr val="bg1"/>
                </a:solidFill>
              </a:rPr>
              <a:t>Low</a:t>
            </a:r>
            <a:r>
              <a:rPr lang="en-GB" sz="1600" i="1" dirty="0">
                <a:solidFill>
                  <a:schemeClr val="bg1"/>
                </a:solidFill>
              </a:rPr>
              <a:t> </a:t>
            </a:r>
            <a:r>
              <a:rPr lang="en-GB" i="1" dirty="0">
                <a:solidFill>
                  <a:schemeClr val="bg1"/>
                </a:solidFill>
              </a:rPr>
              <a:t>Addresses</a:t>
            </a:r>
            <a:endParaRPr lang="en-GB" sz="1600" i="1" dirty="0">
              <a:solidFill>
                <a:schemeClr val="bg1"/>
              </a:solidFill>
            </a:endParaRPr>
          </a:p>
        </p:txBody>
      </p:sp>
      <p:pic>
        <p:nvPicPr>
          <p:cNvPr id="6" name="Picture 5">
            <a:extLst>
              <a:ext uri="{FF2B5EF4-FFF2-40B4-BE49-F238E27FC236}">
                <a16:creationId xmlns:a16="http://schemas.microsoft.com/office/drawing/2014/main" id="{C922D41C-1F27-42C0-A092-A52A68147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474" y="1082550"/>
            <a:ext cx="1883677" cy="3965250"/>
          </a:xfrm>
          <a:prstGeom prst="rect">
            <a:avLst/>
          </a:prstGeom>
        </p:spPr>
      </p:pic>
    </p:spTree>
    <p:extLst>
      <p:ext uri="{BB962C8B-B14F-4D97-AF65-F5344CB8AC3E}">
        <p14:creationId xmlns:p14="http://schemas.microsoft.com/office/powerpoint/2010/main" val="190137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E3A5F4-415A-442C-8E17-9F465CAB14AC}"/>
              </a:ext>
            </a:extLst>
          </p:cNvPr>
          <p:cNvSpPr>
            <a:spLocks noGrp="1"/>
          </p:cNvSpPr>
          <p:nvPr>
            <p:ph type="body" idx="1"/>
          </p:nvPr>
        </p:nvSpPr>
        <p:spPr>
          <a:xfrm>
            <a:off x="311700" y="1152475"/>
            <a:ext cx="4320812" cy="3416400"/>
          </a:xfrm>
        </p:spPr>
        <p:txBody>
          <a:bodyPr/>
          <a:lstStyle/>
          <a:p>
            <a:r>
              <a:rPr lang="en-GB" sz="1600" dirty="0"/>
              <a:t>Used for data in program functions</a:t>
            </a:r>
          </a:p>
          <a:p>
            <a:r>
              <a:rPr lang="en-GB" sz="1600" dirty="0"/>
              <a:t>Last in First out (LIFO) structure </a:t>
            </a:r>
          </a:p>
          <a:p>
            <a:r>
              <a:rPr lang="en-GB" sz="1600" dirty="0"/>
              <a:t>Grows from high memory to low</a:t>
            </a:r>
          </a:p>
          <a:p>
            <a:r>
              <a:rPr lang="en-GB" sz="1600" dirty="0"/>
              <a:t>Stores local variables</a:t>
            </a:r>
          </a:p>
          <a:p>
            <a:r>
              <a:rPr lang="en-GB" sz="1600" dirty="0"/>
              <a:t>Made up of various "stack frames"</a:t>
            </a:r>
          </a:p>
          <a:p>
            <a:r>
              <a:rPr lang="en-GB" sz="1600" dirty="0"/>
              <a:t>The exploits we are looking at use the stack</a:t>
            </a:r>
          </a:p>
          <a:p>
            <a:endParaRPr lang="en-GB" dirty="0"/>
          </a:p>
          <a:p>
            <a:endParaRPr lang="en-GB" dirty="0"/>
          </a:p>
        </p:txBody>
      </p:sp>
      <p:sp>
        <p:nvSpPr>
          <p:cNvPr id="3" name="Title 2">
            <a:extLst>
              <a:ext uri="{FF2B5EF4-FFF2-40B4-BE49-F238E27FC236}">
                <a16:creationId xmlns:a16="http://schemas.microsoft.com/office/drawing/2014/main" id="{A84F61C0-8395-4BE5-B210-C3B85AF19864}"/>
              </a:ext>
            </a:extLst>
          </p:cNvPr>
          <p:cNvSpPr>
            <a:spLocks noGrp="1"/>
          </p:cNvSpPr>
          <p:nvPr>
            <p:ph type="title"/>
          </p:nvPr>
        </p:nvSpPr>
        <p:spPr/>
        <p:txBody>
          <a:bodyPr/>
          <a:lstStyle/>
          <a:p>
            <a:r>
              <a:rPr lang="en-GB" dirty="0"/>
              <a:t>Memory – The Stack</a:t>
            </a:r>
          </a:p>
        </p:txBody>
      </p:sp>
      <p:pic>
        <p:nvPicPr>
          <p:cNvPr id="4" name="Picture 3">
            <a:extLst>
              <a:ext uri="{FF2B5EF4-FFF2-40B4-BE49-F238E27FC236}">
                <a16:creationId xmlns:a16="http://schemas.microsoft.com/office/drawing/2014/main" id="{A86E07A4-2ABC-41C4-A983-840229F98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848" y="1205141"/>
            <a:ext cx="3507377" cy="2420090"/>
          </a:xfrm>
          <a:prstGeom prst="rect">
            <a:avLst/>
          </a:prstGeom>
        </p:spPr>
      </p:pic>
      <p:sp>
        <p:nvSpPr>
          <p:cNvPr id="5" name="TextBox 4">
            <a:extLst>
              <a:ext uri="{FF2B5EF4-FFF2-40B4-BE49-F238E27FC236}">
                <a16:creationId xmlns:a16="http://schemas.microsoft.com/office/drawing/2014/main" id="{204DA2C4-6369-46A5-806D-DF2544481593}"/>
              </a:ext>
            </a:extLst>
          </p:cNvPr>
          <p:cNvSpPr txBox="1"/>
          <p:nvPr/>
        </p:nvSpPr>
        <p:spPr>
          <a:xfrm>
            <a:off x="5498817" y="3625231"/>
            <a:ext cx="2967437" cy="430887"/>
          </a:xfrm>
          <a:prstGeom prst="rect">
            <a:avLst/>
          </a:prstGeom>
          <a:noFill/>
        </p:spPr>
        <p:txBody>
          <a:bodyPr wrap="square" rtlCol="0">
            <a:spAutoFit/>
          </a:bodyPr>
          <a:lstStyle/>
          <a:p>
            <a:pPr algn="ctr"/>
            <a:r>
              <a:rPr lang="en-GB" sz="1100" i="1" dirty="0">
                <a:solidFill>
                  <a:schemeClr val="bg1"/>
                </a:solidFill>
              </a:rPr>
              <a:t>https://www.tutorialspoint.com/data_structures_algorithms/stack_algorithm.htm</a:t>
            </a:r>
          </a:p>
        </p:txBody>
      </p:sp>
    </p:spTree>
    <p:extLst>
      <p:ext uri="{BB962C8B-B14F-4D97-AF65-F5344CB8AC3E}">
        <p14:creationId xmlns:p14="http://schemas.microsoft.com/office/powerpoint/2010/main" val="202424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293CC5-00C5-4074-864E-6B07AF4CD841}"/>
              </a:ext>
            </a:extLst>
          </p:cNvPr>
          <p:cNvSpPr>
            <a:spLocks noGrp="1"/>
          </p:cNvSpPr>
          <p:nvPr>
            <p:ph type="body" idx="1"/>
          </p:nvPr>
        </p:nvSpPr>
        <p:spPr>
          <a:xfrm>
            <a:off x="311700" y="1152475"/>
            <a:ext cx="4488900" cy="3416400"/>
          </a:xfrm>
        </p:spPr>
        <p:txBody>
          <a:bodyPr/>
          <a:lstStyle/>
          <a:p>
            <a:r>
              <a:rPr lang="en-GB" sz="1600" dirty="0"/>
              <a:t>Collection of data for one function call</a:t>
            </a:r>
          </a:p>
          <a:p>
            <a:r>
              <a:rPr lang="en-GB" sz="1600" dirty="0"/>
              <a:t>Includes - return address, argument variables, local variables, saved registers</a:t>
            </a:r>
          </a:p>
          <a:p>
            <a:r>
              <a:rPr lang="en-GB" sz="1600" dirty="0"/>
              <a:t>The important parts for us</a:t>
            </a:r>
          </a:p>
          <a:p>
            <a:r>
              <a:rPr lang="en-GB" sz="1600" dirty="0"/>
              <a:t>Local variables and the return address BOTH reside on a stack frame</a:t>
            </a:r>
          </a:p>
          <a:p>
            <a:r>
              <a:rPr lang="en-GB" sz="1600" dirty="0"/>
              <a:t>The return address ends up in the EIP register!</a:t>
            </a:r>
          </a:p>
          <a:p>
            <a:pPr marL="139700" indent="0">
              <a:buNone/>
            </a:pPr>
            <a:endParaRPr lang="en-GB" dirty="0"/>
          </a:p>
        </p:txBody>
      </p:sp>
      <p:sp>
        <p:nvSpPr>
          <p:cNvPr id="3" name="Title 2">
            <a:extLst>
              <a:ext uri="{FF2B5EF4-FFF2-40B4-BE49-F238E27FC236}">
                <a16:creationId xmlns:a16="http://schemas.microsoft.com/office/drawing/2014/main" id="{99DC09F1-A0B3-456D-AF28-7CAFE496ABFE}"/>
              </a:ext>
            </a:extLst>
          </p:cNvPr>
          <p:cNvSpPr>
            <a:spLocks noGrp="1"/>
          </p:cNvSpPr>
          <p:nvPr>
            <p:ph type="title"/>
          </p:nvPr>
        </p:nvSpPr>
        <p:spPr/>
        <p:txBody>
          <a:bodyPr/>
          <a:lstStyle/>
          <a:p>
            <a:r>
              <a:rPr lang="en-GB" dirty="0"/>
              <a:t>Memory – Stack Frames</a:t>
            </a:r>
          </a:p>
        </p:txBody>
      </p:sp>
      <p:pic>
        <p:nvPicPr>
          <p:cNvPr id="4" name="Picture 3">
            <a:extLst>
              <a:ext uri="{FF2B5EF4-FFF2-40B4-BE49-F238E27FC236}">
                <a16:creationId xmlns:a16="http://schemas.microsoft.com/office/drawing/2014/main" id="{7355A713-806F-4353-A52A-C3888A930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1614" y="1002481"/>
            <a:ext cx="2269136" cy="3138537"/>
          </a:xfrm>
          <a:prstGeom prst="rect">
            <a:avLst/>
          </a:prstGeom>
        </p:spPr>
      </p:pic>
      <p:sp>
        <p:nvSpPr>
          <p:cNvPr id="5" name="TextBox 4">
            <a:extLst>
              <a:ext uri="{FF2B5EF4-FFF2-40B4-BE49-F238E27FC236}">
                <a16:creationId xmlns:a16="http://schemas.microsoft.com/office/drawing/2014/main" id="{FAD5353B-2A5C-4736-8E1D-EA01598D69D2}"/>
              </a:ext>
            </a:extLst>
          </p:cNvPr>
          <p:cNvSpPr txBox="1"/>
          <p:nvPr/>
        </p:nvSpPr>
        <p:spPr>
          <a:xfrm>
            <a:off x="6133319" y="4218948"/>
            <a:ext cx="2025726" cy="600164"/>
          </a:xfrm>
          <a:prstGeom prst="rect">
            <a:avLst/>
          </a:prstGeom>
          <a:noFill/>
        </p:spPr>
        <p:txBody>
          <a:bodyPr wrap="square" rtlCol="0">
            <a:spAutoFit/>
          </a:bodyPr>
          <a:lstStyle/>
          <a:p>
            <a:pPr algn="ctr"/>
            <a:r>
              <a:rPr lang="en-GB" sz="1100" i="1" dirty="0">
                <a:solidFill>
                  <a:schemeClr val="bg1"/>
                </a:solidFill>
              </a:rPr>
              <a:t>https://www.cs.auckland.ac.nz/software/AlgAnim/stacks.html</a:t>
            </a:r>
          </a:p>
        </p:txBody>
      </p:sp>
      <p:sp>
        <p:nvSpPr>
          <p:cNvPr id="6" name="TextBox 5">
            <a:extLst>
              <a:ext uri="{FF2B5EF4-FFF2-40B4-BE49-F238E27FC236}">
                <a16:creationId xmlns:a16="http://schemas.microsoft.com/office/drawing/2014/main" id="{1BE1B888-F7E7-4000-8A44-60B4F8B9A836}"/>
              </a:ext>
            </a:extLst>
          </p:cNvPr>
          <p:cNvSpPr txBox="1"/>
          <p:nvPr/>
        </p:nvSpPr>
        <p:spPr>
          <a:xfrm>
            <a:off x="4800600" y="2272818"/>
            <a:ext cx="1007503" cy="769441"/>
          </a:xfrm>
          <a:prstGeom prst="rect">
            <a:avLst/>
          </a:prstGeom>
          <a:noFill/>
        </p:spPr>
        <p:txBody>
          <a:bodyPr wrap="square" rtlCol="0">
            <a:spAutoFit/>
          </a:bodyPr>
          <a:lstStyle/>
          <a:p>
            <a:r>
              <a:rPr lang="en-GB" sz="1100" i="1" dirty="0">
                <a:solidFill>
                  <a:schemeClr val="bg1"/>
                </a:solidFill>
              </a:rPr>
              <a:t>Note: LIFO means p was declared BEFORE q</a:t>
            </a:r>
          </a:p>
        </p:txBody>
      </p:sp>
      <p:cxnSp>
        <p:nvCxnSpPr>
          <p:cNvPr id="7" name="Straight Arrow Connector 6">
            <a:extLst>
              <a:ext uri="{FF2B5EF4-FFF2-40B4-BE49-F238E27FC236}">
                <a16:creationId xmlns:a16="http://schemas.microsoft.com/office/drawing/2014/main" id="{BF05C8B8-382A-48BC-88CD-9A2089E44713}"/>
              </a:ext>
            </a:extLst>
          </p:cNvPr>
          <p:cNvCxnSpPr>
            <a:cxnSpLocks/>
          </p:cNvCxnSpPr>
          <p:nvPr/>
        </p:nvCxnSpPr>
        <p:spPr>
          <a:xfrm flipV="1">
            <a:off x="5761685" y="2563889"/>
            <a:ext cx="1044000" cy="72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80952D9-3F5C-4E36-B25F-5C159F16C04A}"/>
              </a:ext>
            </a:extLst>
          </p:cNvPr>
          <p:cNvSpPr txBox="1"/>
          <p:nvPr/>
        </p:nvSpPr>
        <p:spPr>
          <a:xfrm>
            <a:off x="3188606" y="4309136"/>
            <a:ext cx="3223987" cy="738664"/>
          </a:xfrm>
          <a:prstGeom prst="rect">
            <a:avLst/>
          </a:prstGeom>
          <a:noFill/>
        </p:spPr>
        <p:txBody>
          <a:bodyPr wrap="square" rtlCol="0">
            <a:spAutoFit/>
          </a:bodyPr>
          <a:lstStyle/>
          <a:p>
            <a:r>
              <a:rPr lang="en-GB" dirty="0">
                <a:solidFill>
                  <a:schemeClr val="bg1"/>
                </a:solidFill>
              </a:rPr>
              <a:t>Note this graphic, and the next few have high addresses at the top, not bottom</a:t>
            </a:r>
          </a:p>
        </p:txBody>
      </p:sp>
    </p:spTree>
    <p:extLst>
      <p:ext uri="{BB962C8B-B14F-4D97-AF65-F5344CB8AC3E}">
        <p14:creationId xmlns:p14="http://schemas.microsoft.com/office/powerpoint/2010/main" val="250387930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1146</Words>
  <Application>Microsoft Office PowerPoint</Application>
  <PresentationFormat>On-screen Show (16:9)</PresentationFormat>
  <Paragraphs>128</Paragraphs>
  <Slides>24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Roboto Mono</vt:lpstr>
      <vt:lpstr>Roboto</vt:lpstr>
      <vt:lpstr>Arial</vt:lpstr>
      <vt:lpstr>Simple Light</vt:lpstr>
      <vt:lpstr>Ethical Student Hackers</vt:lpstr>
      <vt:lpstr>The Legal Bit</vt:lpstr>
      <vt:lpstr>Code of Conduct</vt:lpstr>
      <vt:lpstr>Before We Begin</vt:lpstr>
      <vt:lpstr>Memory</vt:lpstr>
      <vt:lpstr>Memory - Overview</vt:lpstr>
      <vt:lpstr>Memory - Layout</vt:lpstr>
      <vt:lpstr>Memory – The Stack</vt:lpstr>
      <vt:lpstr>Memory – Stack Frames</vt:lpstr>
      <vt:lpstr>Memory – Stack Frames in Practice</vt:lpstr>
      <vt:lpstr>Stack Overflows</vt:lpstr>
      <vt:lpstr>Stack Overflows – It Begins</vt:lpstr>
      <vt:lpstr>Stack Overflows – Gaining Control </vt:lpstr>
      <vt:lpstr>Shellcode</vt:lpstr>
      <vt:lpstr>Shellcode – What is It?</vt:lpstr>
      <vt:lpstr>Shellcode – What Can it Do?</vt:lpstr>
      <vt:lpstr>Shellcode – Where Can it Go?</vt:lpstr>
      <vt:lpstr>Shellcode – NOP Sleds</vt:lpstr>
      <vt:lpstr>Practical Demo</vt:lpstr>
      <vt:lpstr>Demo – The Binary</vt:lpstr>
      <vt:lpstr>Demo – Compilation and Setup</vt:lpstr>
      <vt:lpstr>PowerPoint Presentation</vt:lpstr>
      <vt:lpstr>PowerPoint Presentation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Student Hackers</dc:title>
  <dc:creator>Jack Barradell</dc:creator>
  <cp:lastModifiedBy>Nick Ruffles</cp:lastModifiedBy>
  <cp:revision>30</cp:revision>
  <dcterms:modified xsi:type="dcterms:W3CDTF">2021-05-02T14:47:27Z</dcterms:modified>
</cp:coreProperties>
</file>