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50427E-7298-49C0-9E2C-D8505251768F}">
  <a:tblStyle styleId="{1050427E-7298-49C0-9E2C-D8505251768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821B448-4413-45DC-8410-520FE615C59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T_Uf2wkaMKY?list=PLMOpZvQB55bcRA5-KjvW7dVyGUarcqZu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eac7a55c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eac7a55c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eac7a55c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eac7a55c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d762ab3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d762ab3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‘word’ is 2 bytes, a double-word (DWORD) is 4 bytes and a QWORD is 8 bytes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RFLAGS register is a register that specifies to the CPU what the current process is allowed to access, for example if the bit 12-13 is set then the process is allowed I/O </a:t>
            </a:r>
            <a:r>
              <a:rPr lang="en-GB"/>
              <a:t>privilege</a:t>
            </a:r>
            <a:r>
              <a:rPr lang="en-GB"/>
              <a:t> level and access</a:t>
            </a:r>
            <a:endParaRPr/>
          </a:p>
          <a:p>
            <a:pPr indent="0" lvl="0" marL="0" rtl="0" algn="l">
              <a:spcBef>
                <a:spcPts val="0"/>
              </a:spcBef>
              <a:spcAft>
                <a:spcPts val="0"/>
              </a:spcAft>
              <a:buNone/>
            </a:pPr>
            <a:r>
              <a:rPr lang="en-GB" u="sng">
                <a:solidFill>
                  <a:schemeClr val="hlink"/>
                </a:solidFill>
                <a:hlinkClick r:id="rId2"/>
              </a:rPr>
              <a:t>https://youtu.be/T_Uf2wkaMKY?list=PLMOpZvQB55bcRA5-KjvW7dVyGUarcqZuL</a:t>
            </a:r>
            <a:r>
              <a:rPr lang="en-GB"/>
              <a:t> - A cool video by Andreas Kling on exploiting the EFLAGS register in the linux based SirenityOS.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e58ea5f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e58ea5f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eac7a55c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eac7a55c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RFLAGs, first 21 bits are assigned for purpose, the last 22-63 are reserved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Protected mode stops some apps from writing over each other</a:t>
            </a:r>
            <a:endParaRPr/>
          </a:p>
          <a:p>
            <a:pPr indent="0" lvl="0" marL="0" rtl="0" algn="l">
              <a:spcBef>
                <a:spcPts val="0"/>
              </a:spcBef>
              <a:spcAft>
                <a:spcPts val="0"/>
              </a:spcAft>
              <a:buNone/>
            </a:pPr>
            <a:r>
              <a:rPr lang="en-GB"/>
              <a:t>Is enabled in CR0 but has it’s own register CR4 for when it’s enabled</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dd2fb21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dd2fb21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Windows</a:t>
            </a:r>
            <a:r>
              <a:rPr lang="en-GB"/>
              <a:t> and Linux? Have a virtual address space that the applications run in. This means that one process cannot overwrite the memory of another process space.</a:t>
            </a:r>
            <a:endParaRPr/>
          </a:p>
          <a:p>
            <a:pPr indent="0" lvl="0" marL="0" rtl="0" algn="l">
              <a:spcBef>
                <a:spcPts val="0"/>
              </a:spcBef>
              <a:spcAft>
                <a:spcPts val="0"/>
              </a:spcAft>
              <a:buNone/>
            </a:pPr>
            <a:r>
              <a:rPr lang="en-GB"/>
              <a:t>The virtual mapping is then mapped to the physical address in memory.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 values are where the data is stored in the register, blue is what is to be moved into the register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eac7a55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eac7a55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Endianness is mainly important when computers are networking with one another, as they need to have a pre-agreeded endianness.</a:t>
            </a:r>
            <a:endParaRPr/>
          </a:p>
          <a:p>
            <a:pPr indent="0" lvl="0" marL="0" rtl="0" algn="l">
              <a:spcBef>
                <a:spcPts val="0"/>
              </a:spcBef>
              <a:spcAft>
                <a:spcPts val="0"/>
              </a:spcAft>
              <a:buNone/>
            </a:pPr>
            <a:r>
              <a:rPr lang="en-GB"/>
              <a:t>Big endian is generally easier to read</a:t>
            </a:r>
            <a:endParaRPr/>
          </a:p>
          <a:p>
            <a:pPr indent="0" lvl="0" marL="0" rtl="0" algn="l">
              <a:spcBef>
                <a:spcPts val="0"/>
              </a:spcBef>
              <a:spcAft>
                <a:spcPts val="0"/>
              </a:spcAft>
              <a:buNone/>
            </a:pPr>
            <a:r>
              <a:rPr lang="en-GB"/>
              <a:t>Intel x86 and AMD64 / x86-64 use Little Endian format</a:t>
            </a:r>
            <a:endParaRPr/>
          </a:p>
          <a:p>
            <a:pPr indent="0" lvl="0" marL="0" rtl="0" algn="l">
              <a:spcBef>
                <a:spcPts val="0"/>
              </a:spcBef>
              <a:spcAft>
                <a:spcPts val="0"/>
              </a:spcAft>
              <a:buNone/>
            </a:pPr>
            <a:r>
              <a:rPr lang="en-GB"/>
              <a:t>Some IBM architecture and Motorola 68000 series-based chips use big endian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 the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d762ab3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d762ab3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eac7a55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eac7a55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eac7a55c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eac7a55c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eac7a55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eac7a55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c78dbf2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c78dbf2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c78dbf2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c78dbf2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c78dbf2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c78dbf2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ac7a55c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ac7a55c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eac7a55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eac7a55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20.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hyperlink" Target="https://filippo.io/linux-syscall-tab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en.wikipedia.org/wiki/FLAGS_regis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bitvijays.github.io/LFC-BinaryExploitation.html" TargetMode="External"/><Relationship Id="rId10" Type="http://schemas.openxmlformats.org/officeDocument/2006/relationships/hyperlink" Target="https://trailofbits.github.io/ctf/vulnerabilities/references/X86_Win32_Reverse_Engineering_Cheat_Sheet.pdf" TargetMode="External"/><Relationship Id="rId13" Type="http://schemas.openxmlformats.org/officeDocument/2006/relationships/hyperlink" Target="https://github.com/slimm609/checksec.sh" TargetMode="External"/><Relationship Id="rId12" Type="http://schemas.openxmlformats.org/officeDocument/2006/relationships/hyperlink" Target="https://opensource.com/article/20/4/linux-binary-analysis"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youtube.com/watch?v=DNPjBvZxE3E" TargetMode="External"/><Relationship Id="rId4" Type="http://schemas.openxmlformats.org/officeDocument/2006/relationships/hyperlink" Target="https://sensepost.com/blogstatic/2014/01/SensePost_crash_course_in_x86_assembly-.pdf" TargetMode="External"/><Relationship Id="rId9" Type="http://schemas.openxmlformats.org/officeDocument/2006/relationships/hyperlink" Target="https://www.cs.tufts.edu/comp/40/docs/x64_cheatsheet.pdf" TargetMode="External"/><Relationship Id="rId15" Type="http://schemas.openxmlformats.org/officeDocument/2006/relationships/hyperlink" Target="https://montcs.bloomu.edu/Information/LowLevel/Assembly/hello-asm.html#helloLinux" TargetMode="External"/><Relationship Id="rId14" Type="http://schemas.openxmlformats.org/officeDocument/2006/relationships/hyperlink" Target="https://cutter.re/" TargetMode="External"/><Relationship Id="rId17" Type="http://schemas.openxmlformats.org/officeDocument/2006/relationships/hyperlink" Target="https://filippo.io/linux-syscall-table/" TargetMode="External"/><Relationship Id="rId16" Type="http://schemas.openxmlformats.org/officeDocument/2006/relationships/hyperlink" Target="https://www.youtube.com/watch?v=NcaiHcBvDR4" TargetMode="External"/><Relationship Id="rId5" Type="http://schemas.openxmlformats.org/officeDocument/2006/relationships/hyperlink" Target="http://www.cs.unc.edu/~porter/courses/cse306/s13/slides/x86-assembly-handout.pdf" TargetMode="External"/><Relationship Id="rId6" Type="http://schemas.openxmlformats.org/officeDocument/2006/relationships/hyperlink" Target="https://blog.adafruit.com/2019/04/10/a-crash-course-in-x86-assembly-for-reverse-engineers-assembly-reverseengineering/" TargetMode="External"/><Relationship Id="rId7" Type="http://schemas.openxmlformats.org/officeDocument/2006/relationships/hyperlink" Target="http://staff.ustc.edu.cn/~bjhua/courses/security/2014/readings/x86.pdf" TargetMode="External"/><Relationship Id="rId8" Type="http://schemas.openxmlformats.org/officeDocument/2006/relationships/hyperlink" Target="https://jakash3.wordpress.com/2010/04/24/x86-assembly-a-crash-course-tutorial-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zachtronics.com/tis-1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 to Assembly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7" name="Google Shape;117;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Control Flow</a:t>
            </a:r>
            <a:endParaRPr/>
          </a:p>
        </p:txBody>
      </p:sp>
      <p:pic>
        <p:nvPicPr>
          <p:cNvPr descr="https://images3.programmersought.com/675/f3/f37dce35b575804da560e82a35c5441b.png" id="118" name="Google Shape;118;p21"/>
          <p:cNvPicPr preferRelativeResize="0"/>
          <p:nvPr/>
        </p:nvPicPr>
        <p:blipFill>
          <a:blip r:embed="rId3">
            <a:alphaModFix/>
          </a:blip>
          <a:stretch>
            <a:fillRect/>
          </a:stretch>
        </p:blipFill>
        <p:spPr>
          <a:xfrm>
            <a:off x="0" y="1152475"/>
            <a:ext cx="4749779" cy="3760825"/>
          </a:xfrm>
          <a:prstGeom prst="rect">
            <a:avLst/>
          </a:prstGeom>
          <a:noFill/>
          <a:ln>
            <a:noFill/>
          </a:ln>
        </p:spPr>
      </p:pic>
      <p:pic>
        <p:nvPicPr>
          <p:cNvPr id="119" name="Google Shape;119;p21"/>
          <p:cNvPicPr preferRelativeResize="0"/>
          <p:nvPr/>
        </p:nvPicPr>
        <p:blipFill>
          <a:blip r:embed="rId4">
            <a:alphaModFix/>
          </a:blip>
          <a:stretch>
            <a:fillRect/>
          </a:stretch>
        </p:blipFill>
        <p:spPr>
          <a:xfrm>
            <a:off x="5229014" y="820025"/>
            <a:ext cx="3636238" cy="2052100"/>
          </a:xfrm>
          <a:prstGeom prst="rect">
            <a:avLst/>
          </a:prstGeom>
          <a:noFill/>
          <a:ln>
            <a:noFill/>
          </a:ln>
        </p:spPr>
      </p:pic>
      <p:pic>
        <p:nvPicPr>
          <p:cNvPr id="120" name="Google Shape;120;p21"/>
          <p:cNvPicPr preferRelativeResize="0"/>
          <p:nvPr/>
        </p:nvPicPr>
        <p:blipFill>
          <a:blip r:embed="rId5">
            <a:alphaModFix/>
          </a:blip>
          <a:stretch>
            <a:fillRect/>
          </a:stretch>
        </p:blipFill>
        <p:spPr>
          <a:xfrm>
            <a:off x="5042091" y="2872125"/>
            <a:ext cx="4010082" cy="2200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System Calls</a:t>
            </a:r>
            <a:endParaRPr/>
          </a:p>
        </p:txBody>
      </p:sp>
      <p:pic>
        <p:nvPicPr>
          <p:cNvPr id="126" name="Google Shape;126;p22"/>
          <p:cNvPicPr preferRelativeResize="0"/>
          <p:nvPr/>
        </p:nvPicPr>
        <p:blipFill rotWithShape="1">
          <a:blip r:embed="rId3">
            <a:alphaModFix/>
          </a:blip>
          <a:srcRect b="0" l="0" r="0" t="5482"/>
          <a:stretch/>
        </p:blipFill>
        <p:spPr>
          <a:xfrm>
            <a:off x="155600" y="875025"/>
            <a:ext cx="3382000" cy="4208651"/>
          </a:xfrm>
          <a:prstGeom prst="rect">
            <a:avLst/>
          </a:prstGeom>
          <a:noFill/>
          <a:ln>
            <a:noFill/>
          </a:ln>
        </p:spPr>
      </p:pic>
      <p:pic>
        <p:nvPicPr>
          <p:cNvPr id="127" name="Google Shape;127;p22"/>
          <p:cNvPicPr preferRelativeResize="0"/>
          <p:nvPr/>
        </p:nvPicPr>
        <p:blipFill>
          <a:blip r:embed="rId4">
            <a:alphaModFix/>
          </a:blip>
          <a:stretch>
            <a:fillRect/>
          </a:stretch>
        </p:blipFill>
        <p:spPr>
          <a:xfrm>
            <a:off x="4005303" y="1308075"/>
            <a:ext cx="4532709" cy="1371600"/>
          </a:xfrm>
          <a:prstGeom prst="rect">
            <a:avLst/>
          </a:prstGeom>
          <a:noFill/>
          <a:ln>
            <a:noFill/>
          </a:ln>
        </p:spPr>
      </p:pic>
      <p:pic>
        <p:nvPicPr>
          <p:cNvPr id="128" name="Google Shape;128;p22"/>
          <p:cNvPicPr preferRelativeResize="0"/>
          <p:nvPr/>
        </p:nvPicPr>
        <p:blipFill>
          <a:blip r:embed="rId5">
            <a:alphaModFix/>
          </a:blip>
          <a:stretch>
            <a:fillRect/>
          </a:stretch>
        </p:blipFill>
        <p:spPr>
          <a:xfrm>
            <a:off x="3643701" y="3075925"/>
            <a:ext cx="5255924" cy="1043250"/>
          </a:xfrm>
          <a:prstGeom prst="rect">
            <a:avLst/>
          </a:prstGeom>
          <a:noFill/>
          <a:ln>
            <a:noFill/>
          </a:ln>
        </p:spPr>
      </p:pic>
      <p:sp>
        <p:nvSpPr>
          <p:cNvPr id="129" name="Google Shape;129;p22"/>
          <p:cNvSpPr txBox="1"/>
          <p:nvPr/>
        </p:nvSpPr>
        <p:spPr>
          <a:xfrm>
            <a:off x="4057350" y="4568875"/>
            <a:ext cx="689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latin typeface="Roboto"/>
                <a:ea typeface="Roboto"/>
                <a:cs typeface="Roboto"/>
                <a:sym typeface="Roboto"/>
                <a:hlinkClick r:id="rId6"/>
              </a:rPr>
              <a:t>https://filippo.io/linux-syscall-table/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11700" y="1152475"/>
            <a:ext cx="67767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Registers are a very small location in the CPU that can store and access values very quickly. </a:t>
            </a:r>
            <a:endParaRPr/>
          </a:p>
          <a:p>
            <a:pPr indent="-317500" lvl="1" marL="914400" rtl="0" algn="l">
              <a:spcBef>
                <a:spcPts val="0"/>
              </a:spcBef>
              <a:spcAft>
                <a:spcPts val="0"/>
              </a:spcAft>
              <a:buSzPts val="1400"/>
              <a:buChar char="○"/>
            </a:pPr>
            <a:r>
              <a:rPr lang="en-GB"/>
              <a:t>Very similar to RAM, but a lot faster to access</a:t>
            </a:r>
            <a:br>
              <a:rPr lang="en-GB"/>
            </a:br>
            <a:endParaRPr/>
          </a:p>
          <a:p>
            <a:pPr indent="-317500" lvl="0" marL="457200" rtl="0" algn="l">
              <a:spcBef>
                <a:spcPts val="0"/>
              </a:spcBef>
              <a:spcAft>
                <a:spcPts val="0"/>
              </a:spcAft>
              <a:buSzPts val="1400"/>
              <a:buChar char="●"/>
            </a:pPr>
            <a:r>
              <a:rPr lang="en-GB"/>
              <a:t>They are used to store values while the processor is executing instructions</a:t>
            </a:r>
            <a:br>
              <a:rPr lang="en-GB"/>
            </a:br>
            <a:endParaRPr/>
          </a:p>
          <a:p>
            <a:pPr indent="-317500" lvl="0" marL="457200" rtl="0" algn="l">
              <a:spcBef>
                <a:spcPts val="0"/>
              </a:spcBef>
              <a:spcAft>
                <a:spcPts val="0"/>
              </a:spcAft>
              <a:buSzPts val="1400"/>
              <a:buChar char="●"/>
            </a:pPr>
            <a:r>
              <a:rPr lang="en-GB"/>
              <a:t>Each </a:t>
            </a:r>
            <a:r>
              <a:rPr lang="en-GB"/>
              <a:t>general-purpose register is 64 bits wide</a:t>
            </a:r>
            <a:endParaRPr/>
          </a:p>
          <a:p>
            <a:pPr indent="-317500" lvl="1" marL="914400" rtl="0" algn="l">
              <a:spcBef>
                <a:spcPts val="0"/>
              </a:spcBef>
              <a:spcAft>
                <a:spcPts val="0"/>
              </a:spcAft>
              <a:buSzPts val="1400"/>
              <a:buChar char="○"/>
            </a:pPr>
            <a:r>
              <a:rPr lang="en-GB"/>
              <a:t>Each 1, 2, 4 and 8 bytes can be accessed individually</a:t>
            </a:r>
            <a:br>
              <a:rPr lang="en-GB"/>
            </a:br>
            <a:endParaRPr/>
          </a:p>
          <a:p>
            <a:pPr indent="-317500" lvl="0" marL="457200" rtl="0" algn="l">
              <a:spcBef>
                <a:spcPts val="0"/>
              </a:spcBef>
              <a:spcAft>
                <a:spcPts val="0"/>
              </a:spcAft>
              <a:buSzPts val="1400"/>
              <a:buChar char="●"/>
            </a:pPr>
            <a:r>
              <a:rPr lang="en-GB"/>
              <a:t>There are other more specialised registers such as the </a:t>
            </a:r>
            <a:r>
              <a:rPr lang="en-GB">
                <a:solidFill>
                  <a:srgbClr val="EB3C68"/>
                </a:solidFill>
                <a:highlight>
                  <a:srgbClr val="33354B"/>
                </a:highlight>
              </a:rPr>
              <a:t>RFLAGS</a:t>
            </a:r>
            <a:r>
              <a:rPr lang="en-GB">
                <a:highlight>
                  <a:srgbClr val="33354B"/>
                </a:highlight>
              </a:rPr>
              <a:t> register</a:t>
            </a:r>
            <a:endParaRPr>
              <a:highlight>
                <a:srgbClr val="33354B"/>
              </a:highlight>
            </a:endParaRPr>
          </a:p>
        </p:txBody>
      </p:sp>
      <p:sp>
        <p:nvSpPr>
          <p:cNvPr id="135" name="Google Shape;135;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Registers</a:t>
            </a:r>
            <a:endParaRPr/>
          </a:p>
        </p:txBody>
      </p:sp>
      <p:pic>
        <p:nvPicPr>
          <p:cNvPr id="136" name="Google Shape;136;p23"/>
          <p:cNvPicPr preferRelativeResize="0"/>
          <p:nvPr/>
        </p:nvPicPr>
        <p:blipFill>
          <a:blip r:embed="rId3">
            <a:alphaModFix/>
          </a:blip>
          <a:stretch>
            <a:fillRect/>
          </a:stretch>
        </p:blipFill>
        <p:spPr>
          <a:xfrm>
            <a:off x="7021224" y="936800"/>
            <a:ext cx="2008725" cy="3269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General-Purpose </a:t>
            </a:r>
            <a:r>
              <a:rPr lang="en-GB"/>
              <a:t>Registers</a:t>
            </a:r>
            <a:endParaRPr/>
          </a:p>
        </p:txBody>
      </p:sp>
      <p:graphicFrame>
        <p:nvGraphicFramePr>
          <p:cNvPr id="142" name="Google Shape;142;p24"/>
          <p:cNvGraphicFramePr/>
          <p:nvPr/>
        </p:nvGraphicFramePr>
        <p:xfrm>
          <a:off x="247850" y="1176238"/>
          <a:ext cx="3000000" cy="3000000"/>
        </p:xfrm>
        <a:graphic>
          <a:graphicData uri="http://schemas.openxmlformats.org/drawingml/2006/table">
            <a:tbl>
              <a:tblPr>
                <a:noFill/>
                <a:tableStyleId>{1050427E-7298-49C0-9E2C-D8505251768F}</a:tableStyleId>
              </a:tblPr>
              <a:tblGrid>
                <a:gridCol w="695400"/>
                <a:gridCol w="752375"/>
                <a:gridCol w="824650"/>
                <a:gridCol w="1427275"/>
                <a:gridCol w="715550"/>
                <a:gridCol w="2648200"/>
              </a:tblGrid>
              <a:tr h="219725">
                <a:tc>
                  <a:txBody>
                    <a:bodyPr/>
                    <a:lstStyle/>
                    <a:p>
                      <a:pPr indent="0" lvl="0" marL="0" rtl="0" algn="l">
                        <a:spcBef>
                          <a:spcPts val="0"/>
                        </a:spcBef>
                        <a:spcAft>
                          <a:spcPts val="0"/>
                        </a:spcAft>
                        <a:buNone/>
                      </a:pPr>
                      <a:r>
                        <a:rPr lang="en-GB" sz="800">
                          <a:solidFill>
                            <a:schemeClr val="lt1"/>
                          </a:solidFill>
                        </a:rPr>
                        <a:t>64-bit</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800">
                          <a:solidFill>
                            <a:schemeClr val="lt1"/>
                          </a:solidFill>
                        </a:rPr>
                        <a:t>32-bit</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800">
                          <a:solidFill>
                            <a:schemeClr val="lt1"/>
                          </a:solidFill>
                        </a:rPr>
                        <a:t>16-bit</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800">
                          <a:solidFill>
                            <a:schemeClr val="lt1"/>
                          </a:solidFill>
                        </a:rPr>
                        <a:t>8 high bits of lower 16 bits</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GB" sz="800">
                          <a:solidFill>
                            <a:schemeClr val="lt1"/>
                          </a:solidFill>
                        </a:rPr>
                        <a:t>8-bit</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GB" sz="800">
                          <a:solidFill>
                            <a:schemeClr val="lt1"/>
                          </a:solidFill>
                        </a:rPr>
                        <a:t>Description</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192950">
                <a:tc>
                  <a:txBody>
                    <a:bodyPr/>
                    <a:lstStyle/>
                    <a:p>
                      <a:pPr indent="0" lvl="0" marL="0" rtl="0" algn="l">
                        <a:spcBef>
                          <a:spcPts val="0"/>
                        </a:spcBef>
                        <a:spcAft>
                          <a:spcPts val="0"/>
                        </a:spcAft>
                        <a:buNone/>
                      </a:pPr>
                      <a:r>
                        <a:rPr lang="en-GB" sz="800">
                          <a:solidFill>
                            <a:schemeClr val="lt1"/>
                          </a:solidFill>
                        </a:rPr>
                        <a:t>RAX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EAX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AX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AH</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AL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Accumulator</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66225">
                <a:tc>
                  <a:txBody>
                    <a:bodyPr/>
                    <a:lstStyle/>
                    <a:p>
                      <a:pPr indent="0" lvl="0" marL="0" rtl="0" algn="l">
                        <a:spcBef>
                          <a:spcPts val="0"/>
                        </a:spcBef>
                        <a:spcAft>
                          <a:spcPts val="0"/>
                        </a:spcAft>
                        <a:buNone/>
                      </a:pPr>
                      <a:r>
                        <a:rPr lang="en-GB" sz="800">
                          <a:solidFill>
                            <a:schemeClr val="lt1"/>
                          </a:solidFill>
                        </a:rPr>
                        <a:t>RBX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EBX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BX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BH</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BL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Base index (for use with arrays)</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32775">
                <a:tc>
                  <a:txBody>
                    <a:bodyPr/>
                    <a:lstStyle/>
                    <a:p>
                      <a:pPr indent="0" lvl="0" marL="0" rtl="0" algn="l">
                        <a:spcBef>
                          <a:spcPts val="0"/>
                        </a:spcBef>
                        <a:spcAft>
                          <a:spcPts val="0"/>
                        </a:spcAft>
                        <a:buNone/>
                      </a:pPr>
                      <a:r>
                        <a:rPr lang="en-GB" sz="800">
                          <a:solidFill>
                            <a:schemeClr val="lt1"/>
                          </a:solidFill>
                        </a:rPr>
                        <a:t>RCX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ECX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CX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CH</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CL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Counter for loops and strings</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46150">
                <a:tc>
                  <a:txBody>
                    <a:bodyPr/>
                    <a:lstStyle/>
                    <a:p>
                      <a:pPr indent="0" lvl="0" marL="0" rtl="0" algn="l">
                        <a:spcBef>
                          <a:spcPts val="0"/>
                        </a:spcBef>
                        <a:spcAft>
                          <a:spcPts val="0"/>
                        </a:spcAft>
                        <a:buNone/>
                      </a:pPr>
                      <a:r>
                        <a:rPr lang="en-GB" sz="800">
                          <a:solidFill>
                            <a:schemeClr val="lt1"/>
                          </a:solidFill>
                        </a:rPr>
                        <a:t>RDX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EDX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DX</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DH</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DL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Data (commonly extends the A register)</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0000">
                <a:tc>
                  <a:txBody>
                    <a:bodyPr/>
                    <a:lstStyle/>
                    <a:p>
                      <a:pPr indent="0" lvl="0" marL="0" rtl="0" algn="l">
                        <a:spcBef>
                          <a:spcPts val="0"/>
                        </a:spcBef>
                        <a:spcAft>
                          <a:spcPts val="0"/>
                        </a:spcAft>
                        <a:buNone/>
                      </a:pPr>
                      <a:r>
                        <a:rPr lang="en-GB" sz="800">
                          <a:solidFill>
                            <a:schemeClr val="lt1"/>
                          </a:solidFill>
                        </a:rPr>
                        <a:t>RSI</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ESI</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SI</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N/A</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SIL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Source index for string operations</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3575">
                <a:tc>
                  <a:txBody>
                    <a:bodyPr/>
                    <a:lstStyle/>
                    <a:p>
                      <a:pPr indent="0" lvl="0" marL="0" rtl="0" algn="l">
                        <a:spcBef>
                          <a:spcPts val="0"/>
                        </a:spcBef>
                        <a:spcAft>
                          <a:spcPts val="0"/>
                        </a:spcAft>
                        <a:buNone/>
                      </a:pPr>
                      <a:r>
                        <a:rPr lang="en-GB" sz="800">
                          <a:solidFill>
                            <a:schemeClr val="lt1"/>
                          </a:solidFill>
                        </a:rPr>
                        <a:t>RDI</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EDI</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DI</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N/A</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DIL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Destination index for string operations</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40225">
                <a:tc>
                  <a:txBody>
                    <a:bodyPr/>
                    <a:lstStyle/>
                    <a:p>
                      <a:pPr indent="0" lvl="0" marL="0" rtl="0" algn="l">
                        <a:spcBef>
                          <a:spcPts val="0"/>
                        </a:spcBef>
                        <a:spcAft>
                          <a:spcPts val="0"/>
                        </a:spcAft>
                        <a:buNone/>
                      </a:pPr>
                      <a:r>
                        <a:rPr lang="en-GB" sz="800">
                          <a:solidFill>
                            <a:schemeClr val="lt1"/>
                          </a:solidFill>
                        </a:rPr>
                        <a:t>RSP</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ESP</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SP</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N/A</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SPL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Stack Pointer</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9750">
                <a:tc>
                  <a:txBody>
                    <a:bodyPr/>
                    <a:lstStyle/>
                    <a:p>
                      <a:pPr indent="0" lvl="0" marL="0" rtl="0" algn="l">
                        <a:spcBef>
                          <a:spcPts val="0"/>
                        </a:spcBef>
                        <a:spcAft>
                          <a:spcPts val="0"/>
                        </a:spcAft>
                        <a:buNone/>
                      </a:pPr>
                      <a:r>
                        <a:rPr lang="en-GB" sz="800">
                          <a:solidFill>
                            <a:schemeClr val="lt1"/>
                          </a:solidFill>
                        </a:rPr>
                        <a:t>RBP</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EBP</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BP</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N/A</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BPL</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800">
                          <a:solidFill>
                            <a:schemeClr val="lt1"/>
                          </a:solidFill>
                        </a:rPr>
                        <a:t>Base Pointer (meant for stack frames)</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9900">
                <a:tc>
                  <a:txBody>
                    <a:bodyPr/>
                    <a:lstStyle/>
                    <a:p>
                      <a:pPr indent="0" lvl="0" marL="0" rtl="0" algn="l">
                        <a:spcBef>
                          <a:spcPts val="0"/>
                        </a:spcBef>
                        <a:spcAft>
                          <a:spcPts val="0"/>
                        </a:spcAft>
                        <a:buNone/>
                      </a:pPr>
                      <a:r>
                        <a:rPr lang="en-GB" sz="800">
                          <a:solidFill>
                            <a:schemeClr val="lt1"/>
                          </a:solidFill>
                        </a:rPr>
                        <a:t>R8.. R15</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R8D..R15D</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R8W..R15W</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N/A</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R8B..R15B</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800">
                          <a:solidFill>
                            <a:schemeClr val="lt1"/>
                          </a:solidFill>
                        </a:rPr>
                        <a:t>General purpose registers 8 to 15</a:t>
                      </a:r>
                      <a:endParaRPr sz="8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143" name="Google Shape;143;p24"/>
          <p:cNvGraphicFramePr/>
          <p:nvPr/>
        </p:nvGraphicFramePr>
        <p:xfrm>
          <a:off x="7403625" y="1730925"/>
          <a:ext cx="3000000" cy="3000000"/>
        </p:xfrm>
        <a:graphic>
          <a:graphicData uri="http://schemas.openxmlformats.org/drawingml/2006/table">
            <a:tbl>
              <a:tblPr>
                <a:noFill/>
                <a:tableStyleId>{C821B448-4413-45DC-8410-520FE615C599}</a:tableStyleId>
              </a:tblPr>
              <a:tblGrid>
                <a:gridCol w="1031025"/>
                <a:gridCol w="643125"/>
              </a:tblGrid>
              <a:tr h="168050">
                <a:tc>
                  <a:txBody>
                    <a:bodyPr/>
                    <a:lstStyle/>
                    <a:p>
                      <a:pPr indent="0" lvl="0" marL="0" rtl="0" algn="l">
                        <a:spcBef>
                          <a:spcPts val="0"/>
                        </a:spcBef>
                        <a:spcAft>
                          <a:spcPts val="0"/>
                        </a:spcAft>
                        <a:buNone/>
                      </a:pPr>
                      <a:r>
                        <a:rPr lang="en-GB" sz="1000">
                          <a:solidFill>
                            <a:schemeClr val="lt1"/>
                          </a:solidFill>
                        </a:rPr>
                        <a:t>x86 &amp; x86-64</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r>
              <a:tr h="188100">
                <a:tc>
                  <a:txBody>
                    <a:bodyPr/>
                    <a:lstStyle/>
                    <a:p>
                      <a:pPr indent="0" lvl="0" marL="0" rtl="0" algn="l">
                        <a:spcBef>
                          <a:spcPts val="0"/>
                        </a:spcBef>
                        <a:spcAft>
                          <a:spcPts val="0"/>
                        </a:spcAft>
                        <a:buNone/>
                      </a:pPr>
                      <a:r>
                        <a:rPr lang="en-GB" sz="1000">
                          <a:solidFill>
                            <a:schemeClr val="lt1"/>
                          </a:solidFill>
                        </a:rPr>
                        <a:t>x86-64 only</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1" type="body"/>
          </p:nvPr>
        </p:nvSpPr>
        <p:spPr>
          <a:xfrm>
            <a:off x="415975" y="124950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Instruction pointer register</a:t>
            </a:r>
            <a:endParaRPr/>
          </a:p>
          <a:p>
            <a:pPr indent="-317500" lvl="1" marL="914400" rtl="0" algn="l">
              <a:spcBef>
                <a:spcPts val="0"/>
              </a:spcBef>
              <a:spcAft>
                <a:spcPts val="0"/>
              </a:spcAft>
              <a:buSzPts val="1400"/>
              <a:buChar char="○"/>
            </a:pPr>
            <a:r>
              <a:rPr lang="en-GB"/>
              <a:t>Contains the location of the next instruction</a:t>
            </a:r>
            <a:br>
              <a:rPr lang="en-GB"/>
            </a:br>
            <a:endParaRPr/>
          </a:p>
          <a:p>
            <a:pPr indent="-317500" lvl="0" marL="457200" rtl="0" algn="l">
              <a:spcBef>
                <a:spcPts val="0"/>
              </a:spcBef>
              <a:spcAft>
                <a:spcPts val="0"/>
              </a:spcAft>
              <a:buSzPts val="1400"/>
              <a:buChar char="●"/>
            </a:pPr>
            <a:r>
              <a:rPr lang="en-GB"/>
              <a:t>R/E/FLAGS register contains the current state of the CPU</a:t>
            </a:r>
            <a:endParaRPr/>
          </a:p>
          <a:p>
            <a:pPr indent="-317500" lvl="1" marL="914400" rtl="0" algn="l">
              <a:spcBef>
                <a:spcPts val="0"/>
              </a:spcBef>
              <a:spcAft>
                <a:spcPts val="0"/>
              </a:spcAft>
              <a:buSzPts val="1400"/>
              <a:buChar char="○"/>
            </a:pPr>
            <a:r>
              <a:rPr lang="en-GB"/>
              <a:t>Contains useful flags such as Zero, </a:t>
            </a:r>
            <a:r>
              <a:rPr lang="en-GB"/>
              <a:t>Overflow</a:t>
            </a:r>
            <a:r>
              <a:rPr lang="en-GB"/>
              <a:t>, Parity, Carry and I/O Privilege level flags</a:t>
            </a:r>
            <a:endParaRPr/>
          </a:p>
          <a:p>
            <a:pPr indent="-317500" lvl="1" marL="914400" rtl="0" algn="l">
              <a:spcBef>
                <a:spcPts val="0"/>
              </a:spcBef>
              <a:spcAft>
                <a:spcPts val="0"/>
              </a:spcAft>
              <a:buSzPts val="1400"/>
              <a:buChar char="○"/>
            </a:pPr>
            <a:r>
              <a:rPr lang="en-GB" u="sng">
                <a:solidFill>
                  <a:schemeClr val="hlink"/>
                </a:solidFill>
                <a:hlinkClick r:id="rId3"/>
              </a:rPr>
              <a:t>https://en.wikipedia.org/wiki/FLAGS_register</a:t>
            </a:r>
            <a:br>
              <a:rPr lang="en-GB"/>
            </a:br>
            <a:endParaRPr/>
          </a:p>
          <a:p>
            <a:pPr indent="-317500" lvl="0" marL="457200" rtl="0" algn="l">
              <a:spcBef>
                <a:spcPts val="0"/>
              </a:spcBef>
              <a:spcAft>
                <a:spcPts val="0"/>
              </a:spcAft>
              <a:buSzPts val="1400"/>
              <a:buChar char="●"/>
            </a:pPr>
            <a:r>
              <a:rPr lang="en-GB"/>
              <a:t>Control registers CR0 to CR7</a:t>
            </a:r>
            <a:endParaRPr/>
          </a:p>
          <a:p>
            <a:pPr indent="-317500" lvl="1" marL="914400" rtl="0" algn="l">
              <a:spcBef>
                <a:spcPts val="0"/>
              </a:spcBef>
              <a:spcAft>
                <a:spcPts val="0"/>
              </a:spcAft>
              <a:buSzPts val="1400"/>
              <a:buChar char="○"/>
            </a:pPr>
            <a:r>
              <a:rPr lang="en-GB"/>
              <a:t>CR0 contains controls for paging, write protections and other things relating to memory</a:t>
            </a:r>
            <a:endParaRPr/>
          </a:p>
          <a:p>
            <a:pPr indent="-317500" lvl="1" marL="914400" rtl="0" algn="l">
              <a:spcBef>
                <a:spcPts val="0"/>
              </a:spcBef>
              <a:spcAft>
                <a:spcPts val="0"/>
              </a:spcAft>
              <a:buSzPts val="1400"/>
              <a:buChar char="○"/>
            </a:pPr>
            <a:r>
              <a:rPr lang="en-GB"/>
              <a:t>CR3 is used for virtual </a:t>
            </a:r>
            <a:r>
              <a:rPr lang="en-GB"/>
              <a:t>addressing</a:t>
            </a:r>
            <a:endParaRPr/>
          </a:p>
          <a:p>
            <a:pPr indent="-317500" lvl="1" marL="914400" rtl="0" algn="l">
              <a:spcBef>
                <a:spcPts val="0"/>
              </a:spcBef>
              <a:spcAft>
                <a:spcPts val="0"/>
              </a:spcAft>
              <a:buSzPts val="1400"/>
              <a:buChar char="○"/>
            </a:pPr>
            <a:r>
              <a:rPr lang="en-GB"/>
              <a:t>CR4 is used when in protected mode (stops apps writing over each other)</a:t>
            </a:r>
            <a:endParaRPr/>
          </a:p>
        </p:txBody>
      </p:sp>
      <p:sp>
        <p:nvSpPr>
          <p:cNvPr id="149" name="Google Shape;149;p2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Special Registers</a:t>
            </a:r>
            <a:endParaRPr/>
          </a:p>
        </p:txBody>
      </p:sp>
      <p:graphicFrame>
        <p:nvGraphicFramePr>
          <p:cNvPr id="150" name="Google Shape;150;p25"/>
          <p:cNvGraphicFramePr/>
          <p:nvPr/>
        </p:nvGraphicFramePr>
        <p:xfrm>
          <a:off x="5141525" y="1114150"/>
          <a:ext cx="3000000" cy="3000000"/>
        </p:xfrm>
        <a:graphic>
          <a:graphicData uri="http://schemas.openxmlformats.org/drawingml/2006/table">
            <a:tbl>
              <a:tblPr>
                <a:noFill/>
                <a:tableStyleId>{1050427E-7298-49C0-9E2C-D8505251768F}</a:tableStyleId>
              </a:tblPr>
              <a:tblGrid>
                <a:gridCol w="617200"/>
                <a:gridCol w="617200"/>
                <a:gridCol w="994900"/>
                <a:gridCol w="1277525"/>
              </a:tblGrid>
              <a:tr h="183325">
                <a:tc>
                  <a:txBody>
                    <a:bodyPr/>
                    <a:lstStyle/>
                    <a:p>
                      <a:pPr indent="0" lvl="0" marL="0" rtl="0" algn="ctr">
                        <a:lnSpc>
                          <a:spcPct val="115000"/>
                        </a:lnSpc>
                        <a:spcBef>
                          <a:spcPts val="0"/>
                        </a:spcBef>
                        <a:spcAft>
                          <a:spcPts val="0"/>
                        </a:spcAft>
                        <a:buNone/>
                      </a:pPr>
                      <a:r>
                        <a:rPr b="1" lang="en-GB" sz="1000">
                          <a:solidFill>
                            <a:schemeClr val="lt1"/>
                          </a:solidFill>
                        </a:rPr>
                        <a:t>64-bit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solidFill>
                            <a:schemeClr val="lt1"/>
                          </a:solidFill>
                        </a:rPr>
                        <a:t>32-bit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solidFill>
                            <a:schemeClr val="lt1"/>
                          </a:solidFill>
                        </a:rPr>
                        <a:t>16-bit</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solidFill>
                            <a:schemeClr val="lt1"/>
                          </a:solidFill>
                        </a:rPr>
                        <a:t>Description</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3800">
                <a:tc>
                  <a:txBody>
                    <a:bodyPr/>
                    <a:lstStyle/>
                    <a:p>
                      <a:pPr indent="0" lvl="0" marL="0" rtl="0" algn="l">
                        <a:spcBef>
                          <a:spcPts val="0"/>
                        </a:spcBef>
                        <a:spcAft>
                          <a:spcPts val="0"/>
                        </a:spcAft>
                        <a:buNone/>
                      </a:pPr>
                      <a:r>
                        <a:rPr lang="en-GB" sz="1000">
                          <a:solidFill>
                            <a:schemeClr val="lt1"/>
                          </a:solidFill>
                        </a:rPr>
                        <a:t>RIP</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rPr lang="en-GB" sz="1000">
                          <a:solidFill>
                            <a:schemeClr val="lt1"/>
                          </a:solidFill>
                        </a:rPr>
                        <a:t>EIP</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1000">
                          <a:solidFill>
                            <a:schemeClr val="lt1"/>
                          </a:solidFill>
                        </a:rPr>
                        <a:t>IP</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GB" sz="1000">
                          <a:solidFill>
                            <a:schemeClr val="lt1"/>
                          </a:solidFill>
                        </a:rPr>
                        <a:t>Instruction Pointer</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151" name="Google Shape;151;p25"/>
          <p:cNvGraphicFramePr/>
          <p:nvPr/>
        </p:nvGraphicFramePr>
        <p:xfrm>
          <a:off x="6242400" y="4388150"/>
          <a:ext cx="3000000" cy="3000000"/>
        </p:xfrm>
        <a:graphic>
          <a:graphicData uri="http://schemas.openxmlformats.org/drawingml/2006/table">
            <a:tbl>
              <a:tblPr>
                <a:noFill/>
                <a:tableStyleId>{C821B448-4413-45DC-8410-520FE615C599}</a:tableStyleId>
              </a:tblPr>
              <a:tblGrid>
                <a:gridCol w="1031025"/>
                <a:gridCol w="643125"/>
              </a:tblGrid>
              <a:tr h="168050">
                <a:tc>
                  <a:txBody>
                    <a:bodyPr/>
                    <a:lstStyle/>
                    <a:p>
                      <a:pPr indent="0" lvl="0" marL="0" rtl="0" algn="l">
                        <a:spcBef>
                          <a:spcPts val="0"/>
                        </a:spcBef>
                        <a:spcAft>
                          <a:spcPts val="0"/>
                        </a:spcAft>
                        <a:buNone/>
                      </a:pPr>
                      <a:r>
                        <a:rPr lang="en-GB" sz="1000">
                          <a:solidFill>
                            <a:schemeClr val="lt1"/>
                          </a:solidFill>
                        </a:rPr>
                        <a:t>x86 &amp; x86-64</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38761D"/>
                    </a:solidFill>
                  </a:tcPr>
                </a:tc>
              </a:tr>
              <a:tr h="188100">
                <a:tc>
                  <a:txBody>
                    <a:bodyPr/>
                    <a:lstStyle/>
                    <a:p>
                      <a:pPr indent="0" lvl="0" marL="0" rtl="0" algn="l">
                        <a:spcBef>
                          <a:spcPts val="0"/>
                        </a:spcBef>
                        <a:spcAft>
                          <a:spcPts val="0"/>
                        </a:spcAft>
                        <a:buNone/>
                      </a:pPr>
                      <a:r>
                        <a:rPr lang="en-GB" sz="1000">
                          <a:solidFill>
                            <a:schemeClr val="lt1"/>
                          </a:solidFill>
                        </a:rPr>
                        <a:t>x86-64 only</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9000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Memory (or RAM) is a collection of numbered ‘cells’ that are 8 bits in size (1 byte)</a:t>
            </a:r>
            <a:endParaRPr/>
          </a:p>
          <a:p>
            <a:pPr indent="-317500" lvl="1" marL="914400" rtl="0" algn="l">
              <a:spcBef>
                <a:spcPts val="0"/>
              </a:spcBef>
              <a:spcAft>
                <a:spcPts val="0"/>
              </a:spcAft>
              <a:buSzPts val="1400"/>
              <a:buChar char="○"/>
            </a:pPr>
            <a:r>
              <a:rPr lang="en-GB"/>
              <a:t>For example, in the image below you can see the cell 7FF62ECFC128 stores hex 40</a:t>
            </a:r>
            <a:br>
              <a:rPr lang="en-GB"/>
            </a:br>
            <a:endParaRPr/>
          </a:p>
          <a:p>
            <a:pPr indent="-317500" lvl="0" marL="457200" rtl="0" algn="l">
              <a:spcBef>
                <a:spcPts val="0"/>
              </a:spcBef>
              <a:spcAft>
                <a:spcPts val="0"/>
              </a:spcAft>
              <a:buSzPts val="1400"/>
              <a:buChar char="●"/>
            </a:pPr>
            <a:r>
              <a:rPr lang="en-GB"/>
              <a:t>We can access multiple bytes at a time:</a:t>
            </a:r>
            <a:endParaRPr/>
          </a:p>
          <a:p>
            <a:pPr indent="-317500" lvl="1" marL="914400" rtl="0" algn="l">
              <a:spcBef>
                <a:spcPts val="0"/>
              </a:spcBef>
              <a:spcAft>
                <a:spcPts val="0"/>
              </a:spcAft>
              <a:buSzPts val="1400"/>
              <a:buChar char="○"/>
            </a:pPr>
            <a:r>
              <a:rPr lang="en-GB"/>
              <a:t>mov </a:t>
            </a:r>
            <a:r>
              <a:rPr lang="en-GB">
                <a:solidFill>
                  <a:srgbClr val="EB3C68"/>
                </a:solidFill>
              </a:rPr>
              <a:t>rdi</a:t>
            </a:r>
            <a:r>
              <a:rPr lang="en-GB"/>
              <a:t>, </a:t>
            </a:r>
            <a:r>
              <a:rPr lang="en-GB">
                <a:solidFill>
                  <a:srgbClr val="09CECE"/>
                </a:solidFill>
              </a:rPr>
              <a:t>myNum </a:t>
            </a:r>
            <a:r>
              <a:rPr lang="en-GB"/>
              <a:t>; pointer to long</a:t>
            </a:r>
            <a:endParaRPr/>
          </a:p>
          <a:p>
            <a:pPr indent="0" lvl="0" marL="914400" rtl="0" algn="l">
              <a:spcBef>
                <a:spcPts val="0"/>
              </a:spcBef>
              <a:spcAft>
                <a:spcPts val="0"/>
              </a:spcAft>
              <a:buNone/>
            </a:pPr>
            <a:r>
              <a:rPr lang="en-GB"/>
              <a:t>mov </a:t>
            </a:r>
            <a:r>
              <a:rPr lang="en-GB">
                <a:solidFill>
                  <a:srgbClr val="EB3C68"/>
                </a:solidFill>
              </a:rPr>
              <a:t>rax</a:t>
            </a:r>
            <a:r>
              <a:rPr lang="en-GB"/>
              <a:t>, </a:t>
            </a:r>
            <a:r>
              <a:rPr lang="en-GB">
                <a:solidFill>
                  <a:srgbClr val="09CECE"/>
                </a:solidFill>
              </a:rPr>
              <a:t>QWORD [rdi+8]</a:t>
            </a:r>
            <a:r>
              <a:rPr lang="en-GB"/>
              <a:t> ; read *next* long from memory</a:t>
            </a:r>
            <a:endParaRPr/>
          </a:p>
          <a:p>
            <a:pPr indent="0" lvl="0" marL="914400" rtl="0" algn="l">
              <a:spcBef>
                <a:spcPts val="0"/>
              </a:spcBef>
              <a:spcAft>
                <a:spcPts val="0"/>
              </a:spcAft>
              <a:buNone/>
            </a:pPr>
            <a:r>
              <a:rPr lang="en-GB"/>
              <a:t>ret</a:t>
            </a:r>
            <a:endParaRPr/>
          </a:p>
          <a:p>
            <a:pPr indent="0" lvl="0" marL="914400" rtl="0" algn="l">
              <a:spcBef>
                <a:spcPts val="0"/>
              </a:spcBef>
              <a:spcAft>
                <a:spcPts val="0"/>
              </a:spcAft>
              <a:buNone/>
            </a:pPr>
            <a:r>
              <a:t/>
            </a:r>
            <a:endParaRPr/>
          </a:p>
          <a:p>
            <a:pPr indent="0" lvl="0" marL="914400" rtl="0" algn="l">
              <a:spcBef>
                <a:spcPts val="0"/>
              </a:spcBef>
              <a:spcAft>
                <a:spcPts val="0"/>
              </a:spcAft>
              <a:buNone/>
            </a:pPr>
            <a:r>
              <a:rPr lang="en-GB"/>
              <a:t>myNum:</a:t>
            </a:r>
            <a:endParaRPr/>
          </a:p>
          <a:p>
            <a:pPr indent="0" lvl="0" marL="914400" rtl="0" algn="l">
              <a:spcBef>
                <a:spcPts val="0"/>
              </a:spcBef>
              <a:spcAft>
                <a:spcPts val="0"/>
              </a:spcAft>
              <a:buNone/>
            </a:pPr>
            <a:r>
              <a:rPr lang="en-GB"/>
              <a:t>	dq 117    ; puts one QWORD in memory      [myNum+0]</a:t>
            </a:r>
            <a:endParaRPr/>
          </a:p>
          <a:p>
            <a:pPr indent="0" lvl="0" marL="914400" rtl="0" algn="l">
              <a:spcBef>
                <a:spcPts val="0"/>
              </a:spcBef>
              <a:spcAft>
                <a:spcPts val="0"/>
              </a:spcAft>
              <a:buNone/>
            </a:pPr>
            <a:r>
              <a:rPr lang="en-GB"/>
              <a:t>	</a:t>
            </a:r>
            <a:r>
              <a:rPr lang="en-GB"/>
              <a:t>dq 42    ; puts another QWORD in memory   [myNum+8]</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GB"/>
              <a:t>Windows (and Linux?) have address spaces that are assigned to applications</a:t>
            </a:r>
            <a:endParaRPr/>
          </a:p>
          <a:p>
            <a:pPr indent="-317500" lvl="1" marL="914400" rtl="0" algn="l">
              <a:spcBef>
                <a:spcPts val="0"/>
              </a:spcBef>
              <a:spcAft>
                <a:spcPts val="0"/>
              </a:spcAft>
              <a:buSzPts val="1400"/>
              <a:buChar char="○"/>
            </a:pPr>
            <a:r>
              <a:rPr lang="en-GB"/>
              <a:t>This stops applications overwriting or viewing </a:t>
            </a:r>
            <a:r>
              <a:rPr lang="en-GB"/>
              <a:t>each others</a:t>
            </a:r>
            <a:r>
              <a:rPr lang="en-GB"/>
              <a:t> data</a:t>
            </a:r>
            <a:endParaRPr/>
          </a:p>
        </p:txBody>
      </p:sp>
      <p:sp>
        <p:nvSpPr>
          <p:cNvPr id="157" name="Google Shape;157;p2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Memory and Addresses</a:t>
            </a:r>
            <a:endParaRPr/>
          </a:p>
        </p:txBody>
      </p:sp>
      <p:pic>
        <p:nvPicPr>
          <p:cNvPr id="158" name="Google Shape;158;p26"/>
          <p:cNvPicPr preferRelativeResize="0"/>
          <p:nvPr/>
        </p:nvPicPr>
        <p:blipFill>
          <a:blip r:embed="rId3">
            <a:alphaModFix/>
          </a:blip>
          <a:stretch>
            <a:fillRect/>
          </a:stretch>
        </p:blipFill>
        <p:spPr>
          <a:xfrm>
            <a:off x="6121149" y="2333849"/>
            <a:ext cx="3125251" cy="165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Little Endian and Big Endian are simply two ways of representing data</a:t>
            </a:r>
            <a:br>
              <a:rPr lang="en-GB"/>
            </a:br>
            <a:endParaRPr/>
          </a:p>
          <a:p>
            <a:pPr indent="-317500" lvl="0" marL="457200" rtl="0" algn="l">
              <a:spcBef>
                <a:spcPts val="0"/>
              </a:spcBef>
              <a:spcAft>
                <a:spcPts val="0"/>
              </a:spcAft>
              <a:buSzPts val="1400"/>
              <a:buChar char="●"/>
            </a:pPr>
            <a:r>
              <a:rPr lang="en-GB"/>
              <a:t>Operand 1: 	</a:t>
            </a:r>
            <a:r>
              <a:rPr lang="en-GB">
                <a:solidFill>
                  <a:srgbClr val="EB3C68"/>
                </a:solidFill>
              </a:rPr>
              <a:t>0101 1010</a:t>
            </a:r>
            <a:br>
              <a:rPr lang="en-GB"/>
            </a:br>
            <a:r>
              <a:rPr lang="en-GB"/>
              <a:t>Operand 2: 	</a:t>
            </a:r>
            <a:r>
              <a:rPr lang="en-GB">
                <a:solidFill>
                  <a:srgbClr val="EB3C68"/>
                </a:solidFill>
              </a:rPr>
              <a:t>0011 1001</a:t>
            </a:r>
            <a:endParaRPr>
              <a:solidFill>
                <a:srgbClr val="EB3C68"/>
              </a:solidFill>
            </a:endParaRPr>
          </a:p>
          <a:p>
            <a:pPr indent="-317500" lvl="1" marL="914400" rtl="0" algn="l">
              <a:spcBef>
                <a:spcPts val="0"/>
              </a:spcBef>
              <a:spcAft>
                <a:spcPts val="0"/>
              </a:spcAft>
              <a:buSzPts val="1400"/>
              <a:buChar char="○"/>
            </a:pPr>
            <a:r>
              <a:rPr lang="en-GB"/>
              <a:t>AND </a:t>
            </a:r>
            <a:r>
              <a:rPr lang="en-GB"/>
              <a:t>	Op1, 	Op2   # Op 1 = </a:t>
            </a:r>
            <a:r>
              <a:rPr lang="en-GB">
                <a:solidFill>
                  <a:srgbClr val="09CECE"/>
                </a:solidFill>
              </a:rPr>
              <a:t>0001 0000</a:t>
            </a:r>
            <a:endParaRPr>
              <a:solidFill>
                <a:srgbClr val="09CECE"/>
              </a:solidFill>
            </a:endParaRPr>
          </a:p>
          <a:p>
            <a:pPr indent="-317500" lvl="1" marL="914400" rtl="0" algn="l">
              <a:spcBef>
                <a:spcPts val="0"/>
              </a:spcBef>
              <a:spcAft>
                <a:spcPts val="0"/>
              </a:spcAft>
              <a:buSzPts val="1400"/>
              <a:buChar char="○"/>
            </a:pPr>
            <a:r>
              <a:rPr lang="en-GB"/>
              <a:t>OR</a:t>
            </a:r>
            <a:r>
              <a:rPr lang="en-GB"/>
              <a:t> 	Op1, 	Op2	# Op 1 = </a:t>
            </a:r>
            <a:r>
              <a:rPr lang="en-GB">
                <a:solidFill>
                  <a:srgbClr val="09CECE"/>
                </a:solidFill>
              </a:rPr>
              <a:t>0111 1011</a:t>
            </a:r>
            <a:endParaRPr>
              <a:solidFill>
                <a:srgbClr val="09CECE"/>
              </a:solidFill>
            </a:endParaRPr>
          </a:p>
          <a:p>
            <a:pPr indent="-317500" lvl="1" marL="914400" rtl="0" algn="l">
              <a:spcBef>
                <a:spcPts val="0"/>
              </a:spcBef>
              <a:spcAft>
                <a:spcPts val="0"/>
              </a:spcAft>
              <a:buSzPts val="1400"/>
              <a:buChar char="○"/>
            </a:pPr>
            <a:r>
              <a:rPr lang="en-GB"/>
              <a:t>XOR</a:t>
            </a:r>
            <a:r>
              <a:rPr lang="en-GB"/>
              <a:t> 	Op1, 	Op2	# </a:t>
            </a:r>
            <a:r>
              <a:rPr lang="en-GB"/>
              <a:t>Op 1 = </a:t>
            </a:r>
            <a:r>
              <a:rPr lang="en-GB">
                <a:solidFill>
                  <a:srgbClr val="09CECE"/>
                </a:solidFill>
              </a:rPr>
              <a:t>0110 0011</a:t>
            </a:r>
            <a:endParaRPr>
              <a:solidFill>
                <a:srgbClr val="09CECE"/>
              </a:solidFill>
            </a:endParaRPr>
          </a:p>
          <a:p>
            <a:pPr indent="-317500" lvl="1" marL="914400" rtl="0" algn="l">
              <a:spcBef>
                <a:spcPts val="0"/>
              </a:spcBef>
              <a:spcAft>
                <a:spcPts val="0"/>
              </a:spcAft>
              <a:buSzPts val="1400"/>
              <a:buChar char="○"/>
            </a:pPr>
            <a:r>
              <a:rPr lang="en-GB"/>
              <a:t>NOT</a:t>
            </a:r>
            <a:r>
              <a:rPr lang="en-GB"/>
              <a:t> 	Op1		</a:t>
            </a:r>
            <a:r>
              <a:rPr lang="en-GB"/>
              <a:t># Op 1 = </a:t>
            </a:r>
            <a:r>
              <a:rPr lang="en-GB">
                <a:solidFill>
                  <a:srgbClr val="09CECE"/>
                </a:solidFill>
              </a:rPr>
              <a:t>1010 0101</a:t>
            </a:r>
            <a:endParaRPr/>
          </a:p>
          <a:p>
            <a:pPr indent="-317500" lvl="1" marL="914400" rtl="0" algn="l">
              <a:spcBef>
                <a:spcPts val="0"/>
              </a:spcBef>
              <a:spcAft>
                <a:spcPts val="0"/>
              </a:spcAft>
              <a:buSzPts val="1400"/>
              <a:buChar char="○"/>
            </a:pPr>
            <a:r>
              <a:rPr lang="en-GB"/>
              <a:t>SAR	Op1,	3	# Op 1 = </a:t>
            </a:r>
            <a:r>
              <a:rPr lang="en-GB">
                <a:solidFill>
                  <a:srgbClr val="09CECE"/>
                </a:solidFill>
              </a:rPr>
              <a:t>0000 1011</a:t>
            </a:r>
            <a:r>
              <a:rPr lang="en-GB"/>
              <a:t> Logical shift Right by 3</a:t>
            </a:r>
            <a:endParaRPr/>
          </a:p>
          <a:p>
            <a:pPr indent="-317500" lvl="1" marL="914400" rtl="0" algn="l">
              <a:spcBef>
                <a:spcPts val="0"/>
              </a:spcBef>
              <a:spcAft>
                <a:spcPts val="0"/>
              </a:spcAft>
              <a:buSzPts val="1400"/>
              <a:buChar char="○"/>
            </a:pPr>
            <a:r>
              <a:rPr lang="en-GB"/>
              <a:t>SAL	Op1,	3	# Op 1 = </a:t>
            </a:r>
            <a:r>
              <a:rPr lang="en-GB">
                <a:solidFill>
                  <a:srgbClr val="09CECE"/>
                </a:solidFill>
              </a:rPr>
              <a:t>1101 0000</a:t>
            </a:r>
            <a:r>
              <a:rPr lang="en-GB"/>
              <a:t> Logical shift Left by 3</a:t>
            </a:r>
            <a:endParaRPr/>
          </a:p>
        </p:txBody>
      </p:sp>
      <p:sp>
        <p:nvSpPr>
          <p:cNvPr id="164" name="Google Shape;164;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Endianness &amp; Bitwise Operations</a:t>
            </a:r>
            <a:endParaRPr/>
          </a:p>
        </p:txBody>
      </p:sp>
      <p:pic>
        <p:nvPicPr>
          <p:cNvPr id="165" name="Google Shape;165;p27"/>
          <p:cNvPicPr preferRelativeResize="0"/>
          <p:nvPr/>
        </p:nvPicPr>
        <p:blipFill>
          <a:blip r:embed="rId3">
            <a:alphaModFix/>
          </a:blip>
          <a:stretch>
            <a:fillRect/>
          </a:stretch>
        </p:blipFill>
        <p:spPr>
          <a:xfrm>
            <a:off x="7068325" y="838025"/>
            <a:ext cx="1987825" cy="165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311700" y="1152475"/>
            <a:ext cx="8520600" cy="380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Pointers are a variable that stores the address of another variable</a:t>
            </a:r>
            <a:br>
              <a:rPr lang="en-GB"/>
            </a:br>
            <a:endParaRPr/>
          </a:p>
          <a:p>
            <a:pPr indent="-317500" lvl="0" marL="457200" rtl="0" algn="l">
              <a:spcBef>
                <a:spcPts val="0"/>
              </a:spcBef>
              <a:spcAft>
                <a:spcPts val="0"/>
              </a:spcAft>
              <a:buSzPts val="1400"/>
              <a:buChar char="●"/>
            </a:pPr>
            <a:r>
              <a:rPr lang="en-GB"/>
              <a:t>Really useful for referencing large areas of data</a:t>
            </a:r>
            <a:endParaRPr/>
          </a:p>
          <a:p>
            <a:pPr indent="-317500" lvl="1" marL="914400" rtl="0" algn="l">
              <a:spcBef>
                <a:spcPts val="0"/>
              </a:spcBef>
              <a:spcAft>
                <a:spcPts val="0"/>
              </a:spcAft>
              <a:buSzPts val="1400"/>
              <a:buChar char="○"/>
            </a:pPr>
            <a:r>
              <a:rPr lang="en-GB"/>
              <a:t>We can have a ‘base’ address, and then reference the data with an offset</a:t>
            </a:r>
            <a:endParaRPr/>
          </a:p>
          <a:p>
            <a:pPr indent="-317500" lvl="1" marL="914400" rtl="0" algn="l">
              <a:spcBef>
                <a:spcPts val="0"/>
              </a:spcBef>
              <a:spcAft>
                <a:spcPts val="0"/>
              </a:spcAft>
              <a:buSzPts val="1400"/>
              <a:buChar char="○"/>
            </a:pPr>
            <a:r>
              <a:rPr lang="en-GB"/>
              <a:t>Last slide shows this, look at ‘</a:t>
            </a:r>
            <a:r>
              <a:rPr lang="en-GB"/>
              <a:t>myNum’</a:t>
            </a:r>
            <a:br>
              <a:rPr lang="en-GB"/>
            </a:br>
            <a:endParaRPr/>
          </a:p>
          <a:p>
            <a:pPr indent="-317500" lvl="0" marL="457200" rtl="0" algn="l">
              <a:spcBef>
                <a:spcPts val="0"/>
              </a:spcBef>
              <a:spcAft>
                <a:spcPts val="0"/>
              </a:spcAft>
              <a:buSzPts val="1400"/>
              <a:buChar char="●"/>
            </a:pPr>
            <a:r>
              <a:rPr lang="en-GB"/>
              <a:t>In assembly, we can reference pointers like so:</a:t>
            </a:r>
            <a:endParaRPr/>
          </a:p>
          <a:p>
            <a:pPr indent="-317500" lvl="1" marL="914400" rtl="0" algn="l">
              <a:spcBef>
                <a:spcPts val="0"/>
              </a:spcBef>
              <a:spcAft>
                <a:spcPts val="0"/>
              </a:spcAft>
              <a:buSzPts val="1400"/>
              <a:buChar char="○"/>
            </a:pPr>
            <a:r>
              <a:rPr lang="en-GB"/>
              <a:t>mov </a:t>
            </a:r>
            <a:r>
              <a:rPr lang="en-GB">
                <a:solidFill>
                  <a:srgbClr val="EB3C68"/>
                </a:solidFill>
              </a:rPr>
              <a:t>rbx</a:t>
            </a:r>
            <a:r>
              <a:rPr lang="en-GB"/>
              <a:t>, [</a:t>
            </a:r>
            <a:r>
              <a:rPr lang="en-GB">
                <a:solidFill>
                  <a:srgbClr val="09CECE"/>
                </a:solidFill>
              </a:rPr>
              <a:t>rsp</a:t>
            </a:r>
            <a:r>
              <a:rPr lang="en-GB"/>
              <a:t>] 	# Take the value from the address stored in rsp and store it in rbx</a:t>
            </a:r>
            <a:endParaRPr/>
          </a:p>
          <a:p>
            <a:pPr indent="-317500" lvl="2" marL="1371600" rtl="0" algn="l">
              <a:spcBef>
                <a:spcPts val="0"/>
              </a:spcBef>
              <a:spcAft>
                <a:spcPts val="0"/>
              </a:spcAft>
              <a:buSzPts val="1400"/>
              <a:buChar char="■"/>
            </a:pPr>
            <a:r>
              <a:rPr lang="en-GB"/>
              <a:t>rsp = 0000021163C3C690</a:t>
            </a:r>
            <a:endParaRPr/>
          </a:p>
          <a:p>
            <a:pPr indent="-317500" lvl="2" marL="1371600" rtl="0" algn="l">
              <a:spcBef>
                <a:spcPts val="0"/>
              </a:spcBef>
              <a:spcAft>
                <a:spcPts val="0"/>
              </a:spcAft>
              <a:buSzPts val="1400"/>
              <a:buChar char="■"/>
            </a:pPr>
            <a:r>
              <a:rPr lang="en-GB"/>
              <a:t>0000021163C3C690 = FFFFFFFFFFFFFFFF</a:t>
            </a:r>
            <a:endParaRPr/>
          </a:p>
          <a:p>
            <a:pPr indent="-317500" lvl="2" marL="1371600" rtl="0" algn="l">
              <a:spcBef>
                <a:spcPts val="0"/>
              </a:spcBef>
              <a:spcAft>
                <a:spcPts val="0"/>
              </a:spcAft>
              <a:buSzPts val="1400"/>
              <a:buChar char="■"/>
            </a:pPr>
            <a:r>
              <a:rPr lang="en-GB"/>
              <a:t>So rbx would contain FFFFFFFFFFFFFFFF</a:t>
            </a:r>
            <a:endParaRPr/>
          </a:p>
          <a:p>
            <a:pPr indent="-317500" lvl="1" marL="914400" rtl="0" algn="l">
              <a:spcBef>
                <a:spcPts val="0"/>
              </a:spcBef>
              <a:spcAft>
                <a:spcPts val="0"/>
              </a:spcAft>
              <a:buSzPts val="1400"/>
              <a:buChar char="○"/>
            </a:pPr>
            <a:r>
              <a:rPr lang="en-GB"/>
              <a:t>mov [</a:t>
            </a:r>
            <a:r>
              <a:rPr lang="en-GB">
                <a:solidFill>
                  <a:srgbClr val="EB3C68"/>
                </a:solidFill>
              </a:rPr>
              <a:t>rsp</a:t>
            </a:r>
            <a:r>
              <a:rPr lang="en-GB"/>
              <a:t>], </a:t>
            </a:r>
            <a:r>
              <a:rPr lang="en-GB">
                <a:solidFill>
                  <a:srgbClr val="09CECE"/>
                </a:solidFill>
              </a:rPr>
              <a:t>rbx	</a:t>
            </a:r>
            <a:r>
              <a:rPr lang="en-GB"/>
              <a:t># Take value in rbx and store in the memory address stored in rsp</a:t>
            </a:r>
            <a:endParaRPr/>
          </a:p>
          <a:p>
            <a:pPr indent="-317500" lvl="2" marL="1371600" rtl="0" algn="l">
              <a:spcBef>
                <a:spcPts val="0"/>
              </a:spcBef>
              <a:spcAft>
                <a:spcPts val="0"/>
              </a:spcAft>
              <a:buSzPts val="1400"/>
              <a:buChar char="■"/>
            </a:pPr>
            <a:r>
              <a:rPr lang="en-GB"/>
              <a:t>rbx = FFFFFFFFFFFFFFFF</a:t>
            </a:r>
            <a:endParaRPr/>
          </a:p>
          <a:p>
            <a:pPr indent="-317500" lvl="2" marL="1371600" rtl="0" algn="l">
              <a:spcBef>
                <a:spcPts val="0"/>
              </a:spcBef>
              <a:spcAft>
                <a:spcPts val="0"/>
              </a:spcAft>
              <a:buSzPts val="1400"/>
              <a:buChar char="■"/>
            </a:pPr>
            <a:r>
              <a:rPr lang="en-GB"/>
              <a:t>rsp = 0000021163C3C690</a:t>
            </a:r>
            <a:endParaRPr/>
          </a:p>
          <a:p>
            <a:pPr indent="-317500" lvl="2" marL="1371600" rtl="0" algn="l">
              <a:spcBef>
                <a:spcPts val="0"/>
              </a:spcBef>
              <a:spcAft>
                <a:spcPts val="0"/>
              </a:spcAft>
              <a:buSzPts val="1400"/>
              <a:buChar char="■"/>
            </a:pPr>
            <a:r>
              <a:rPr lang="en-GB"/>
              <a:t>So memory address 21163C3C690 would contain FFFFFFFFFFFFFFFF</a:t>
            </a:r>
            <a:endParaRPr/>
          </a:p>
        </p:txBody>
      </p:sp>
      <p:sp>
        <p:nvSpPr>
          <p:cNvPr id="171" name="Google Shape;171;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Pointers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7" name="Google Shape;177;p2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More Pointers</a:t>
            </a:r>
            <a:endParaRPr/>
          </a:p>
        </p:txBody>
      </p:sp>
      <p:pic>
        <p:nvPicPr>
          <p:cNvPr id="178" name="Google Shape;178;p29"/>
          <p:cNvPicPr preferRelativeResize="0"/>
          <p:nvPr/>
        </p:nvPicPr>
        <p:blipFill>
          <a:blip r:embed="rId3">
            <a:alphaModFix/>
          </a:blip>
          <a:stretch>
            <a:fillRect/>
          </a:stretch>
        </p:blipFill>
        <p:spPr>
          <a:xfrm>
            <a:off x="3685225" y="1000725"/>
            <a:ext cx="5298826" cy="242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4" name="Google Shape;184;p3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Demos Time!</a:t>
            </a:r>
            <a:endParaRPr/>
          </a:p>
        </p:txBody>
      </p:sp>
      <p:pic>
        <p:nvPicPr>
          <p:cNvPr id="185" name="Google Shape;185;p30"/>
          <p:cNvPicPr preferRelativeResize="0"/>
          <p:nvPr/>
        </p:nvPicPr>
        <p:blipFill>
          <a:blip r:embed="rId3">
            <a:alphaModFix/>
          </a:blip>
          <a:stretch>
            <a:fillRect/>
          </a:stretch>
        </p:blipFill>
        <p:spPr>
          <a:xfrm>
            <a:off x="1240075" y="1783100"/>
            <a:ext cx="1905000" cy="1905000"/>
          </a:xfrm>
          <a:prstGeom prst="rect">
            <a:avLst/>
          </a:prstGeom>
          <a:noFill/>
          <a:ln>
            <a:noFill/>
          </a:ln>
        </p:spPr>
      </p:pic>
      <p:pic>
        <p:nvPicPr>
          <p:cNvPr id="186" name="Google Shape;186;p30"/>
          <p:cNvPicPr preferRelativeResize="0"/>
          <p:nvPr/>
        </p:nvPicPr>
        <p:blipFill>
          <a:blip r:embed="rId4">
            <a:alphaModFix/>
          </a:blip>
          <a:stretch>
            <a:fillRect/>
          </a:stretch>
        </p:blipFill>
        <p:spPr>
          <a:xfrm>
            <a:off x="5203700" y="1574400"/>
            <a:ext cx="2607325" cy="247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311700" y="865225"/>
            <a:ext cx="8520600" cy="3763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sz="1100" u="sng">
                <a:solidFill>
                  <a:schemeClr val="hlink"/>
                </a:solidFill>
                <a:hlinkClick r:id="rId3"/>
              </a:rPr>
              <a:t>https://www.youtube.com/watch?v=DNPjBvZxE3E</a:t>
            </a:r>
            <a:endParaRPr sz="1100"/>
          </a:p>
          <a:p>
            <a:pPr indent="-298450" lvl="0" marL="457200" rtl="0" algn="l">
              <a:spcBef>
                <a:spcPts val="0"/>
              </a:spcBef>
              <a:spcAft>
                <a:spcPts val="0"/>
              </a:spcAft>
              <a:buSzPts val="1100"/>
              <a:buChar char="●"/>
            </a:pPr>
            <a:r>
              <a:rPr lang="en-GB" sz="1100" u="sng">
                <a:solidFill>
                  <a:schemeClr val="hlink"/>
                </a:solidFill>
                <a:hlinkClick r:id="rId4"/>
              </a:rPr>
              <a:t>https://sensepost.com/blogstatic/2014/01/SensePost_crash_course_in_x86_assembly-.pdf</a:t>
            </a:r>
            <a:endParaRPr sz="1100"/>
          </a:p>
          <a:p>
            <a:pPr indent="-298450" lvl="0" marL="457200" rtl="0" algn="l">
              <a:spcBef>
                <a:spcPts val="0"/>
              </a:spcBef>
              <a:spcAft>
                <a:spcPts val="0"/>
              </a:spcAft>
              <a:buSzPts val="1100"/>
              <a:buChar char="●"/>
            </a:pPr>
            <a:r>
              <a:rPr lang="en-GB" sz="1100" u="sng">
                <a:solidFill>
                  <a:schemeClr val="hlink"/>
                </a:solidFill>
                <a:hlinkClick r:id="rId5"/>
              </a:rPr>
              <a:t>http://www.cs.unc.edu/~porter/courses/cse306/s13/slides/x86-assembly-handout.pdf</a:t>
            </a:r>
            <a:endParaRPr sz="1100"/>
          </a:p>
          <a:p>
            <a:pPr indent="-298450" lvl="0" marL="457200" rtl="0" algn="l">
              <a:spcBef>
                <a:spcPts val="0"/>
              </a:spcBef>
              <a:spcAft>
                <a:spcPts val="0"/>
              </a:spcAft>
              <a:buSzPts val="1100"/>
              <a:buChar char="●"/>
            </a:pPr>
            <a:r>
              <a:rPr lang="en-GB" sz="1100" u="sng">
                <a:solidFill>
                  <a:schemeClr val="hlink"/>
                </a:solidFill>
                <a:hlinkClick r:id="rId6"/>
              </a:rPr>
              <a:t>https://blog.adafruit.com/2019/04/10/a-crash-course-in-x86-assembly-for-reverse-engineers-assembly-reverseengineering/</a:t>
            </a:r>
            <a:endParaRPr sz="1100"/>
          </a:p>
          <a:p>
            <a:pPr indent="-298450" lvl="0" marL="457200" rtl="0" algn="l">
              <a:spcBef>
                <a:spcPts val="0"/>
              </a:spcBef>
              <a:spcAft>
                <a:spcPts val="0"/>
              </a:spcAft>
              <a:buSzPts val="1100"/>
              <a:buChar char="●"/>
            </a:pPr>
            <a:r>
              <a:rPr lang="en-GB" sz="1100" u="sng">
                <a:solidFill>
                  <a:schemeClr val="hlink"/>
                </a:solidFill>
                <a:hlinkClick r:id="rId7"/>
              </a:rPr>
              <a:t>http://staff.ustc.edu.cn/~bjhua/courses/security/2014/readings/x86.pdf</a:t>
            </a:r>
            <a:endParaRPr sz="1100"/>
          </a:p>
          <a:p>
            <a:pPr indent="-298450" lvl="0" marL="457200" rtl="0" algn="l">
              <a:spcBef>
                <a:spcPts val="0"/>
              </a:spcBef>
              <a:spcAft>
                <a:spcPts val="0"/>
              </a:spcAft>
              <a:buSzPts val="1100"/>
              <a:buChar char="●"/>
            </a:pPr>
            <a:r>
              <a:rPr lang="en-GB" sz="1100" u="sng">
                <a:solidFill>
                  <a:schemeClr val="hlink"/>
                </a:solidFill>
                <a:hlinkClick r:id="rId8"/>
              </a:rPr>
              <a:t>https://jakash3.wordpress.com/2010/04/24/x86-assembly-a-crash-course-tutorial-i/</a:t>
            </a:r>
            <a:endParaRPr sz="1100"/>
          </a:p>
          <a:p>
            <a:pPr indent="-298450" lvl="0" marL="457200" rtl="0" algn="l">
              <a:spcBef>
                <a:spcPts val="0"/>
              </a:spcBef>
              <a:spcAft>
                <a:spcPts val="0"/>
              </a:spcAft>
              <a:buSzPts val="1100"/>
              <a:buChar char="●"/>
            </a:pPr>
            <a:r>
              <a:rPr lang="en-GB" sz="1100" u="sng">
                <a:solidFill>
                  <a:schemeClr val="hlink"/>
                </a:solidFill>
                <a:hlinkClick r:id="rId9"/>
              </a:rPr>
              <a:t>https://www.cs.tufts.edu/comp/40/docs/x64_cheatsheet.pdf</a:t>
            </a:r>
            <a:endParaRPr sz="1100"/>
          </a:p>
          <a:p>
            <a:pPr indent="-298450" lvl="0" marL="457200" rtl="0" algn="l">
              <a:spcBef>
                <a:spcPts val="0"/>
              </a:spcBef>
              <a:spcAft>
                <a:spcPts val="0"/>
              </a:spcAft>
              <a:buSzPts val="1100"/>
              <a:buChar char="●"/>
            </a:pPr>
            <a:r>
              <a:rPr lang="en-GB" sz="1100" u="sng">
                <a:solidFill>
                  <a:schemeClr val="hlink"/>
                </a:solidFill>
                <a:hlinkClick r:id="rId10"/>
              </a:rPr>
              <a:t>https://trailofbits.github.io/ctf/vulnerabilities/references/X86_Win32_Reverse_Engineering_Cheat_Sheet.pdf</a:t>
            </a:r>
            <a:endParaRPr sz="1100"/>
          </a:p>
          <a:p>
            <a:pPr indent="-298450" lvl="0" marL="457200" rtl="0" algn="l">
              <a:spcBef>
                <a:spcPts val="0"/>
              </a:spcBef>
              <a:spcAft>
                <a:spcPts val="0"/>
              </a:spcAft>
              <a:buSzPts val="1100"/>
              <a:buChar char="●"/>
            </a:pPr>
            <a:r>
              <a:rPr lang="en-GB" sz="1100" u="sng">
                <a:solidFill>
                  <a:schemeClr val="hlink"/>
                </a:solidFill>
                <a:hlinkClick r:id="rId11"/>
              </a:rPr>
              <a:t>https://bitvijays.github.io/LFC-BinaryExploitation.html</a:t>
            </a:r>
            <a:endParaRPr sz="1100"/>
          </a:p>
          <a:p>
            <a:pPr indent="-298450" lvl="0" marL="457200" rtl="0" algn="l">
              <a:spcBef>
                <a:spcPts val="0"/>
              </a:spcBef>
              <a:spcAft>
                <a:spcPts val="0"/>
              </a:spcAft>
              <a:buSzPts val="1100"/>
              <a:buChar char="●"/>
            </a:pPr>
            <a:r>
              <a:rPr lang="en-GB" sz="1100" u="sng">
                <a:solidFill>
                  <a:schemeClr val="hlink"/>
                </a:solidFill>
                <a:hlinkClick r:id="rId12"/>
              </a:rPr>
              <a:t>https://opensource.com/article/20/4/linux-binary-analysis</a:t>
            </a:r>
            <a:endParaRPr sz="1100"/>
          </a:p>
          <a:p>
            <a:pPr indent="-298450" lvl="0" marL="457200" rtl="0" algn="l">
              <a:spcBef>
                <a:spcPts val="0"/>
              </a:spcBef>
              <a:spcAft>
                <a:spcPts val="0"/>
              </a:spcAft>
              <a:buSzPts val="1100"/>
              <a:buChar char="●"/>
            </a:pPr>
            <a:r>
              <a:rPr lang="en-GB" sz="1100" u="sng">
                <a:solidFill>
                  <a:schemeClr val="hlink"/>
                </a:solidFill>
                <a:hlinkClick r:id="rId13"/>
              </a:rPr>
              <a:t>https://github.com/slimm609/checksec.sh</a:t>
            </a:r>
            <a:endParaRPr sz="1100"/>
          </a:p>
          <a:p>
            <a:pPr indent="-298450" lvl="0" marL="457200" rtl="0" algn="l">
              <a:spcBef>
                <a:spcPts val="0"/>
              </a:spcBef>
              <a:spcAft>
                <a:spcPts val="0"/>
              </a:spcAft>
              <a:buSzPts val="1100"/>
              <a:buChar char="●"/>
            </a:pPr>
            <a:r>
              <a:rPr lang="en-GB" sz="1100" u="sng">
                <a:solidFill>
                  <a:schemeClr val="hlink"/>
                </a:solidFill>
                <a:hlinkClick r:id="rId14"/>
              </a:rPr>
              <a:t>https://cutter.re/</a:t>
            </a:r>
            <a:endParaRPr sz="1100"/>
          </a:p>
          <a:p>
            <a:pPr indent="-298450" lvl="0" marL="457200" rtl="0" algn="l">
              <a:spcBef>
                <a:spcPts val="0"/>
              </a:spcBef>
              <a:spcAft>
                <a:spcPts val="0"/>
              </a:spcAft>
              <a:buSzPts val="1100"/>
              <a:buChar char="●"/>
            </a:pPr>
            <a:r>
              <a:rPr lang="en-GB" sz="1100" u="sng">
                <a:solidFill>
                  <a:schemeClr val="hlink"/>
                </a:solidFill>
                <a:hlinkClick r:id="rId15"/>
              </a:rPr>
              <a:t>https://montcs.bloomu.edu/Information/LowLevel/Assembly/hello-asm.html#helloLinux</a:t>
            </a:r>
            <a:endParaRPr sz="1100"/>
          </a:p>
          <a:p>
            <a:pPr indent="-298450" lvl="0" marL="457200" rtl="0" algn="l">
              <a:spcBef>
                <a:spcPts val="0"/>
              </a:spcBef>
              <a:spcAft>
                <a:spcPts val="0"/>
              </a:spcAft>
              <a:buSzPts val="1100"/>
              <a:buChar char="●"/>
            </a:pPr>
            <a:r>
              <a:rPr lang="en-GB" sz="1100" u="sng">
                <a:solidFill>
                  <a:schemeClr val="hlink"/>
                </a:solidFill>
                <a:hlinkClick r:id="rId16"/>
              </a:rPr>
              <a:t>https://www.youtube.com/watch?v=NcaiHcBvDR4</a:t>
            </a:r>
            <a:endParaRPr sz="1100"/>
          </a:p>
          <a:p>
            <a:pPr indent="-298450" lvl="0" marL="457200" rtl="0" algn="l">
              <a:spcBef>
                <a:spcPts val="0"/>
              </a:spcBef>
              <a:spcAft>
                <a:spcPts val="0"/>
              </a:spcAft>
              <a:buSzPts val="1100"/>
              <a:buChar char="●"/>
            </a:pPr>
            <a:r>
              <a:rPr lang="en-GB" sz="1100" u="sng">
                <a:solidFill>
                  <a:schemeClr val="hlink"/>
                </a:solidFill>
                <a:hlinkClick r:id="rId17"/>
              </a:rPr>
              <a:t>https://filippo.io/linux-syscall-table/</a:t>
            </a:r>
            <a:endParaRPr sz="1100"/>
          </a:p>
          <a:p>
            <a:pPr indent="0" lvl="0" marL="0" rtl="0" algn="l">
              <a:spcBef>
                <a:spcPts val="1600"/>
              </a:spcBef>
              <a:spcAft>
                <a:spcPts val="1600"/>
              </a:spcAft>
              <a:buNone/>
            </a:pPr>
            <a:r>
              <a:t/>
            </a:r>
            <a:endParaRPr sz="1100"/>
          </a:p>
        </p:txBody>
      </p:sp>
      <p:sp>
        <p:nvSpPr>
          <p:cNvPr id="192" name="Google Shape;192;p3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Miscellaneous Resources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98" name="Google Shape;198;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99" name="Google Shape;199;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1st March: Game Hacking </a:t>
            </a:r>
            <a:endParaRPr/>
          </a:p>
          <a:p>
            <a:pPr indent="0" lvl="0" marL="0" rtl="0" algn="l">
              <a:spcBef>
                <a:spcPts val="1600"/>
              </a:spcBef>
              <a:spcAft>
                <a:spcPts val="0"/>
              </a:spcAft>
              <a:buClr>
                <a:schemeClr val="dk1"/>
              </a:buClr>
              <a:buSzPts val="1100"/>
              <a:buFont typeface="Arial"/>
              <a:buNone/>
            </a:pPr>
            <a:r>
              <a:rPr lang="en-GB"/>
              <a:t>8th March: Making a CTF</a:t>
            </a:r>
            <a:endParaRPr/>
          </a:p>
          <a:p>
            <a:pPr indent="0" lvl="0" marL="0" rtl="0" algn="l">
              <a:spcBef>
                <a:spcPts val="1600"/>
              </a:spcBef>
              <a:spcAft>
                <a:spcPts val="1600"/>
              </a:spcAft>
              <a:buClr>
                <a:schemeClr val="dk1"/>
              </a:buClr>
              <a:buSzPts val="1100"/>
              <a:buFont typeface="Arial"/>
              <a:buNone/>
            </a:pPr>
            <a:r>
              <a:rPr lang="en-GB"/>
              <a:t>15th March: Web App Hacking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205" name="Google Shape;205;p33"/>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206" name="Google Shape;206;p33"/>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assembly?</a:t>
            </a:r>
            <a:endParaRPr b="1">
              <a:latin typeface="Roboto Mono"/>
              <a:ea typeface="Roboto Mono"/>
              <a:cs typeface="Roboto Mono"/>
              <a:sym typeface="Roboto Mono"/>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Assembly is a human readable version of machine-code that is as close as you can get to the “bare metal”</a:t>
            </a:r>
            <a:endParaRPr sz="1500"/>
          </a:p>
          <a:p>
            <a:pPr indent="-323850" lvl="0" marL="457200" rtl="0" algn="l">
              <a:spcBef>
                <a:spcPts val="0"/>
              </a:spcBef>
              <a:spcAft>
                <a:spcPts val="0"/>
              </a:spcAft>
              <a:buSzPts val="1500"/>
              <a:buChar char="●"/>
            </a:pPr>
            <a:r>
              <a:rPr lang="en-GB" sz="1500"/>
              <a:t>Every processor </a:t>
            </a:r>
            <a:r>
              <a:rPr lang="en-GB" sz="1500"/>
              <a:t>architecture has its own assembly language – some common ones:</a:t>
            </a:r>
            <a:endParaRPr sz="1500"/>
          </a:p>
          <a:p>
            <a:pPr indent="-323850" lvl="1" marL="914400" rtl="0" algn="l">
              <a:spcBef>
                <a:spcPts val="0"/>
              </a:spcBef>
              <a:spcAft>
                <a:spcPts val="0"/>
              </a:spcAft>
              <a:buSzPts val="1500"/>
              <a:buChar char="○"/>
            </a:pPr>
            <a:r>
              <a:rPr lang="en-GB" sz="1500"/>
              <a:t>x86 (The one we are learning today)</a:t>
            </a:r>
            <a:endParaRPr sz="1500"/>
          </a:p>
          <a:p>
            <a:pPr indent="-323850" lvl="1" marL="914400" rtl="0" algn="l">
              <a:spcBef>
                <a:spcPts val="0"/>
              </a:spcBef>
              <a:spcAft>
                <a:spcPts val="0"/>
              </a:spcAft>
              <a:buSzPts val="1500"/>
              <a:buChar char="○"/>
            </a:pPr>
            <a:r>
              <a:rPr lang="en-GB" sz="1500"/>
              <a:t>ARM (In mobile devices and the new Macbooks)</a:t>
            </a:r>
            <a:endParaRPr sz="1500"/>
          </a:p>
          <a:p>
            <a:pPr indent="-323850" lvl="1" marL="914400" rtl="0" algn="l">
              <a:spcBef>
                <a:spcPts val="0"/>
              </a:spcBef>
              <a:spcAft>
                <a:spcPts val="0"/>
              </a:spcAft>
              <a:buSzPts val="1500"/>
              <a:buChar char="○"/>
            </a:pPr>
            <a:r>
              <a:rPr lang="en-GB" sz="1500"/>
              <a:t>RISC-V (A neat, newish open-source architecture)</a:t>
            </a:r>
            <a:endParaRPr sz="1500"/>
          </a:p>
          <a:p>
            <a:pPr indent="-323850" lvl="0" marL="457200" rtl="0" algn="l">
              <a:spcBef>
                <a:spcPts val="0"/>
              </a:spcBef>
              <a:spcAft>
                <a:spcPts val="0"/>
              </a:spcAft>
              <a:buSzPts val="1500"/>
              <a:buChar char="●"/>
            </a:pPr>
            <a:r>
              <a:rPr lang="en-GB" sz="1500"/>
              <a:t>Though different architectures have different instructions and registers, many of the concepts are the same</a:t>
            </a:r>
            <a:endParaRPr sz="1500"/>
          </a:p>
          <a:p>
            <a:pPr indent="-323850" lvl="0" marL="457200" rtl="0" algn="l">
              <a:spcBef>
                <a:spcPts val="0"/>
              </a:spcBef>
              <a:spcAft>
                <a:spcPts val="0"/>
              </a:spcAft>
              <a:buSzPts val="1500"/>
              <a:buChar char="●"/>
            </a:pPr>
            <a:r>
              <a:rPr lang="en-GB" sz="1500"/>
              <a:t>If you’d like to see a very basic (and quite fictional) assembly language, check out </a:t>
            </a:r>
            <a:r>
              <a:rPr lang="en-GB" sz="1500" u="sng">
                <a:solidFill>
                  <a:schemeClr val="hlink"/>
                </a:solidFill>
                <a:hlinkClick r:id="rId3"/>
              </a:rPr>
              <a:t>TIS-100</a:t>
            </a:r>
            <a:r>
              <a:rPr lang="en-GB" sz="1500"/>
              <a: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Low level development</a:t>
            </a:r>
            <a:endParaRPr/>
          </a:p>
          <a:p>
            <a:pPr indent="-317500" lvl="1" marL="914400" rtl="0" algn="l">
              <a:spcBef>
                <a:spcPts val="0"/>
              </a:spcBef>
              <a:spcAft>
                <a:spcPts val="0"/>
              </a:spcAft>
              <a:buSzPts val="1400"/>
              <a:buChar char="○"/>
            </a:pPr>
            <a:r>
              <a:rPr lang="en-GB"/>
              <a:t>At the level of operating systems and bootloaders, this is sometimes the only language available!</a:t>
            </a:r>
            <a:endParaRPr/>
          </a:p>
          <a:p>
            <a:pPr indent="-317500" lvl="1" marL="914400" rtl="0" algn="l">
              <a:spcBef>
                <a:spcPts val="0"/>
              </a:spcBef>
              <a:spcAft>
                <a:spcPts val="0"/>
              </a:spcAft>
              <a:buSzPts val="1400"/>
              <a:buChar char="○"/>
            </a:pPr>
            <a:r>
              <a:rPr lang="en-GB"/>
              <a:t>These layers of the stack can often hide hard-to-find security </a:t>
            </a:r>
            <a:r>
              <a:rPr lang="en-GB"/>
              <a:t>vulnerabilities</a:t>
            </a:r>
            <a:r>
              <a:rPr lang="en-GB"/>
              <a:t>!</a:t>
            </a:r>
            <a:endParaRPr/>
          </a:p>
          <a:p>
            <a:pPr indent="-317500" lvl="0" marL="457200" rtl="0" algn="l">
              <a:spcBef>
                <a:spcPts val="0"/>
              </a:spcBef>
              <a:spcAft>
                <a:spcPts val="0"/>
              </a:spcAft>
              <a:buSzPts val="1400"/>
              <a:buChar char="●"/>
            </a:pPr>
            <a:r>
              <a:rPr lang="en-GB"/>
              <a:t>Near-direct translation of machine-code</a:t>
            </a:r>
            <a:endParaRPr/>
          </a:p>
          <a:p>
            <a:pPr indent="-317500" lvl="1" marL="914400" rtl="0" algn="l">
              <a:spcBef>
                <a:spcPts val="0"/>
              </a:spcBef>
              <a:spcAft>
                <a:spcPts val="0"/>
              </a:spcAft>
              <a:buSzPts val="1400"/>
              <a:buChar char="○"/>
            </a:pPr>
            <a:r>
              <a:rPr lang="en-GB"/>
              <a:t>Binary programs can be disassembled and reverse-engineered</a:t>
            </a:r>
            <a:endParaRPr/>
          </a:p>
          <a:p>
            <a:pPr indent="-317500" lvl="0" marL="457200" rtl="0" algn="l">
              <a:spcBef>
                <a:spcPts val="0"/>
              </a:spcBef>
              <a:spcAft>
                <a:spcPts val="0"/>
              </a:spcAft>
              <a:buSzPts val="1400"/>
              <a:buChar char="●"/>
            </a:pPr>
            <a:r>
              <a:rPr lang="en-GB"/>
              <a:t>An understanding at this level helps understand concepts in other languages</a:t>
            </a:r>
            <a:endParaRPr/>
          </a:p>
          <a:p>
            <a:pPr indent="-317500" lvl="1" marL="914400" rtl="0" algn="l">
              <a:spcBef>
                <a:spcPts val="0"/>
              </a:spcBef>
              <a:spcAft>
                <a:spcPts val="0"/>
              </a:spcAft>
              <a:buSzPts val="1400"/>
              <a:buChar char="○"/>
            </a:pPr>
            <a:r>
              <a:rPr lang="en-GB"/>
              <a:t>Systems-programming languages like C/C++ and Rust have some overlap</a:t>
            </a:r>
            <a:endParaRPr/>
          </a:p>
          <a:p>
            <a:pPr indent="-317500" lvl="1" marL="914400" rtl="0" algn="l">
              <a:spcBef>
                <a:spcPts val="0"/>
              </a:spcBef>
              <a:spcAft>
                <a:spcPts val="0"/>
              </a:spcAft>
              <a:buSzPts val="1400"/>
              <a:buChar char="○"/>
            </a:pPr>
            <a:r>
              <a:rPr lang="en-GB"/>
              <a:t>Higher level languages like Python are much farther from this level though</a:t>
            </a:r>
            <a:endParaRPr/>
          </a:p>
        </p:txBody>
      </p:sp>
      <p:sp>
        <p:nvSpPr>
          <p:cNvPr id="81" name="Google Shape;81;p16"/>
          <p:cNvSpPr txBox="1"/>
          <p:nvPr>
            <p:ph type="title"/>
          </p:nvPr>
        </p:nvSpPr>
        <p:spPr>
          <a:xfrm>
            <a:off x="739950" y="109950"/>
            <a:ext cx="7664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Why is it useful to know assembly?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7" name="Google Shape;87;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Some basic syntax</a:t>
            </a:r>
            <a:endParaRPr/>
          </a:p>
        </p:txBody>
      </p:sp>
      <p:pic>
        <p:nvPicPr>
          <p:cNvPr id="88" name="Google Shape;88;p17"/>
          <p:cNvPicPr preferRelativeResize="0"/>
          <p:nvPr/>
        </p:nvPicPr>
        <p:blipFill>
          <a:blip r:embed="rId3">
            <a:alphaModFix/>
          </a:blip>
          <a:stretch>
            <a:fillRect/>
          </a:stretch>
        </p:blipFill>
        <p:spPr>
          <a:xfrm>
            <a:off x="2516276" y="959775"/>
            <a:ext cx="5412224" cy="3801775"/>
          </a:xfrm>
          <a:prstGeom prst="rect">
            <a:avLst/>
          </a:prstGeom>
          <a:noFill/>
          <a:ln>
            <a:noFill/>
          </a:ln>
        </p:spPr>
      </p:pic>
      <p:pic>
        <p:nvPicPr>
          <p:cNvPr id="89" name="Google Shape;89;p17"/>
          <p:cNvPicPr preferRelativeResize="0"/>
          <p:nvPr/>
        </p:nvPicPr>
        <p:blipFill>
          <a:blip r:embed="rId4">
            <a:alphaModFix/>
          </a:blip>
          <a:stretch>
            <a:fillRect/>
          </a:stretch>
        </p:blipFill>
        <p:spPr>
          <a:xfrm>
            <a:off x="125425" y="71813"/>
            <a:ext cx="2283125" cy="4999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Data section</a:t>
            </a:r>
            <a:endParaRPr/>
          </a:p>
          <a:p>
            <a:pPr indent="-317500" lvl="1" marL="914400" rtl="0" algn="l">
              <a:spcBef>
                <a:spcPts val="0"/>
              </a:spcBef>
              <a:spcAft>
                <a:spcPts val="0"/>
              </a:spcAft>
              <a:buSzPts val="1400"/>
              <a:buChar char="○"/>
            </a:pPr>
            <a:r>
              <a:rPr lang="en-GB"/>
              <a:t>Contains data that is constant once initialised</a:t>
            </a:r>
            <a:endParaRPr/>
          </a:p>
          <a:p>
            <a:pPr indent="-317500" lvl="1" marL="914400" rtl="0" algn="l">
              <a:spcBef>
                <a:spcPts val="0"/>
              </a:spcBef>
              <a:spcAft>
                <a:spcPts val="0"/>
              </a:spcAft>
              <a:buSzPts val="1400"/>
              <a:buChar char="○"/>
            </a:pPr>
            <a:r>
              <a:rPr lang="en-GB"/>
              <a:t>Cannot be changed during execution</a:t>
            </a:r>
            <a:br>
              <a:rPr lang="en-GB"/>
            </a:br>
            <a:endParaRPr/>
          </a:p>
          <a:p>
            <a:pPr indent="-317500" lvl="0" marL="457200" rtl="0" algn="l">
              <a:spcBef>
                <a:spcPts val="0"/>
              </a:spcBef>
              <a:spcAft>
                <a:spcPts val="0"/>
              </a:spcAft>
              <a:buSzPts val="1400"/>
              <a:buChar char="●"/>
            </a:pPr>
            <a:r>
              <a:rPr lang="en-GB"/>
              <a:t>BSS section</a:t>
            </a:r>
            <a:endParaRPr/>
          </a:p>
          <a:p>
            <a:pPr indent="-317500" lvl="1" marL="914400" rtl="0" algn="l">
              <a:spcBef>
                <a:spcPts val="0"/>
              </a:spcBef>
              <a:spcAft>
                <a:spcPts val="0"/>
              </a:spcAft>
              <a:buSzPts val="1400"/>
              <a:buChar char="○"/>
            </a:pPr>
            <a:r>
              <a:rPr lang="en-GB"/>
              <a:t>Used for declaring variables during execution</a:t>
            </a:r>
            <a:endParaRPr/>
          </a:p>
          <a:p>
            <a:pPr indent="-317500" lvl="1" marL="914400" rtl="0" algn="l">
              <a:spcBef>
                <a:spcPts val="0"/>
              </a:spcBef>
              <a:spcAft>
                <a:spcPts val="0"/>
              </a:spcAft>
              <a:buSzPts val="1400"/>
              <a:buChar char="○"/>
            </a:pPr>
            <a:r>
              <a:rPr lang="en-GB"/>
              <a:t>Dynamic, can be changed</a:t>
            </a:r>
            <a:br>
              <a:rPr lang="en-GB"/>
            </a:br>
            <a:endParaRPr/>
          </a:p>
          <a:p>
            <a:pPr indent="-317500" lvl="0" marL="457200" rtl="0" algn="l">
              <a:spcBef>
                <a:spcPts val="0"/>
              </a:spcBef>
              <a:spcAft>
                <a:spcPts val="0"/>
              </a:spcAft>
              <a:buSzPts val="1400"/>
              <a:buChar char="●"/>
            </a:pPr>
            <a:r>
              <a:rPr lang="en-GB"/>
              <a:t>Text section</a:t>
            </a:r>
            <a:endParaRPr/>
          </a:p>
          <a:p>
            <a:pPr indent="-317500" lvl="1" marL="914400" rtl="0" algn="l">
              <a:spcBef>
                <a:spcPts val="0"/>
              </a:spcBef>
              <a:spcAft>
                <a:spcPts val="0"/>
              </a:spcAft>
              <a:buSzPts val="1400"/>
              <a:buChar char="○"/>
            </a:pPr>
            <a:r>
              <a:rPr lang="en-GB"/>
              <a:t>The assembly to execute</a:t>
            </a:r>
            <a:endParaRPr/>
          </a:p>
        </p:txBody>
      </p:sp>
      <p:sp>
        <p:nvSpPr>
          <p:cNvPr id="95" name="Google Shape;95;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Layout of assembly</a:t>
            </a:r>
            <a:endParaRPr/>
          </a:p>
        </p:txBody>
      </p:sp>
      <p:pic>
        <p:nvPicPr>
          <p:cNvPr id="96" name="Google Shape;96;p18"/>
          <p:cNvPicPr preferRelativeResize="0"/>
          <p:nvPr/>
        </p:nvPicPr>
        <p:blipFill>
          <a:blip r:embed="rId3">
            <a:alphaModFix/>
          </a:blip>
          <a:stretch>
            <a:fillRect/>
          </a:stretch>
        </p:blipFill>
        <p:spPr>
          <a:xfrm>
            <a:off x="5996450" y="1152469"/>
            <a:ext cx="2835850" cy="2166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2" name="Google Shape;102;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Layout in FASM</a:t>
            </a:r>
            <a:endParaRPr/>
          </a:p>
        </p:txBody>
      </p:sp>
      <p:pic>
        <p:nvPicPr>
          <p:cNvPr id="103" name="Google Shape;103;p19"/>
          <p:cNvPicPr preferRelativeResize="0"/>
          <p:nvPr/>
        </p:nvPicPr>
        <p:blipFill>
          <a:blip r:embed="rId3">
            <a:alphaModFix/>
          </a:blip>
          <a:stretch>
            <a:fillRect/>
          </a:stretch>
        </p:blipFill>
        <p:spPr>
          <a:xfrm>
            <a:off x="1673625" y="703175"/>
            <a:ext cx="5796752" cy="43150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1152475"/>
            <a:ext cx="4101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What is the stack, and heap?</a:t>
            </a:r>
            <a:br>
              <a:rPr lang="en-GB"/>
            </a:br>
            <a:endParaRPr/>
          </a:p>
          <a:p>
            <a:pPr indent="-317500" lvl="0" marL="457200" rtl="0" algn="l">
              <a:spcBef>
                <a:spcPts val="0"/>
              </a:spcBef>
              <a:spcAft>
                <a:spcPts val="0"/>
              </a:spcAft>
              <a:buSzPts val="1400"/>
              <a:buChar char="●"/>
            </a:pPr>
            <a:r>
              <a:rPr lang="en-GB"/>
              <a:t>The stack grows down in memory</a:t>
            </a:r>
            <a:br>
              <a:rPr lang="en-GB"/>
            </a:br>
            <a:endParaRPr/>
          </a:p>
          <a:p>
            <a:pPr indent="-317500" lvl="0" marL="457200" rtl="0" algn="l">
              <a:spcBef>
                <a:spcPts val="0"/>
              </a:spcBef>
              <a:spcAft>
                <a:spcPts val="0"/>
              </a:spcAft>
              <a:buSzPts val="1400"/>
              <a:buChar char="●"/>
            </a:pPr>
            <a:r>
              <a:rPr lang="en-GB"/>
              <a:t>The heap grows up in memory</a:t>
            </a:r>
            <a:br>
              <a:rPr lang="en-GB"/>
            </a:br>
            <a:endParaRPr/>
          </a:p>
          <a:p>
            <a:pPr indent="-317500" lvl="0" marL="457200" rtl="0" algn="l">
              <a:spcBef>
                <a:spcPts val="0"/>
              </a:spcBef>
              <a:spcAft>
                <a:spcPts val="0"/>
              </a:spcAft>
              <a:buSzPts val="1400"/>
              <a:buChar char="●"/>
            </a:pPr>
            <a:r>
              <a:rPr lang="en-GB"/>
              <a:t>Stack frames</a:t>
            </a:r>
            <a:endParaRPr/>
          </a:p>
          <a:p>
            <a:pPr indent="-317500" lvl="1" marL="914400" rtl="0" algn="l">
              <a:spcBef>
                <a:spcPts val="0"/>
              </a:spcBef>
              <a:spcAft>
                <a:spcPts val="0"/>
              </a:spcAft>
              <a:buSzPts val="1400"/>
              <a:buChar char="○"/>
            </a:pPr>
            <a:r>
              <a:rPr lang="en-GB"/>
              <a:t>Growing the stack</a:t>
            </a:r>
            <a:endParaRPr/>
          </a:p>
          <a:p>
            <a:pPr indent="-317500" lvl="1" marL="914400" rtl="0" algn="l">
              <a:spcBef>
                <a:spcPts val="0"/>
              </a:spcBef>
              <a:spcAft>
                <a:spcPts val="0"/>
              </a:spcAft>
              <a:buSzPts val="1400"/>
              <a:buChar char="○"/>
            </a:pPr>
            <a:r>
              <a:rPr lang="en-GB"/>
              <a:t>Restoring the stack</a:t>
            </a:r>
            <a:br>
              <a:rPr lang="en-GB"/>
            </a:br>
            <a:endParaRPr/>
          </a:p>
        </p:txBody>
      </p:sp>
      <p:sp>
        <p:nvSpPr>
          <p:cNvPr id="109" name="Google Shape;109;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Stack (Maybe Some Heap Too)</a:t>
            </a:r>
            <a:endParaRPr/>
          </a:p>
        </p:txBody>
      </p:sp>
      <p:pic>
        <p:nvPicPr>
          <p:cNvPr id="110" name="Google Shape;110;p20"/>
          <p:cNvPicPr preferRelativeResize="0"/>
          <p:nvPr/>
        </p:nvPicPr>
        <p:blipFill>
          <a:blip r:embed="rId3">
            <a:alphaModFix/>
          </a:blip>
          <a:stretch>
            <a:fillRect/>
          </a:stretch>
        </p:blipFill>
        <p:spPr>
          <a:xfrm>
            <a:off x="4740245" y="826750"/>
            <a:ext cx="2922330" cy="1643812"/>
          </a:xfrm>
          <a:prstGeom prst="rect">
            <a:avLst/>
          </a:prstGeom>
          <a:noFill/>
          <a:ln>
            <a:noFill/>
          </a:ln>
        </p:spPr>
      </p:pic>
      <p:pic>
        <p:nvPicPr>
          <p:cNvPr id="111" name="Google Shape;111;p20"/>
          <p:cNvPicPr preferRelativeResize="0"/>
          <p:nvPr/>
        </p:nvPicPr>
        <p:blipFill>
          <a:blip r:embed="rId4">
            <a:alphaModFix/>
          </a:blip>
          <a:stretch>
            <a:fillRect/>
          </a:stretch>
        </p:blipFill>
        <p:spPr>
          <a:xfrm>
            <a:off x="4413200" y="2522950"/>
            <a:ext cx="3576426" cy="255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