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9c5f95cf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c5f95cf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c5f95c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c5f95c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9c5f95c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9c5f95c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9c5f95c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9c5f95c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c5f95c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c5f95c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9c5f95c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9c5f95c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9c5f95c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c5f95c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tftime.org/" TargetMode="External"/><Relationship Id="rId4" Type="http://schemas.openxmlformats.org/officeDocument/2006/relationships/hyperlink" Target="https://github.com/apsdehal/awesome-ct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8.png"/><Relationship Id="rId7"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emo.ctfd.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Making a CTF</a:t>
            </a:r>
            <a:endParaRPr/>
          </a:p>
        </p:txBody>
      </p:sp>
      <p:pic>
        <p:nvPicPr>
          <p:cNvPr id="58" name="Google Shape;58;p12"/>
          <p:cNvPicPr preferRelativeResize="0"/>
          <p:nvPr/>
        </p:nvPicPr>
        <p:blipFill>
          <a:blip r:embed="rId3">
            <a:alphaModFix/>
          </a:blip>
          <a:stretch>
            <a:fillRect/>
          </a:stretch>
        </p:blipFill>
        <p:spPr>
          <a:xfrm>
            <a:off x="3794975" y="317000"/>
            <a:ext cx="1554050" cy="1554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Work as a team</a:t>
            </a:r>
            <a:endParaRPr sz="2400"/>
          </a:p>
          <a:p>
            <a:pPr indent="-381000" lvl="0" marL="457200" rtl="0" algn="l">
              <a:spcBef>
                <a:spcPts val="0"/>
              </a:spcBef>
              <a:spcAft>
                <a:spcPts val="0"/>
              </a:spcAft>
              <a:buSzPts val="2400"/>
              <a:buChar char="●"/>
            </a:pPr>
            <a:r>
              <a:rPr lang="en-GB" sz="2400"/>
              <a:t>Try to be creative</a:t>
            </a:r>
            <a:endParaRPr sz="2400"/>
          </a:p>
          <a:p>
            <a:pPr indent="-381000" lvl="0" marL="457200" rtl="0" algn="l">
              <a:spcBef>
                <a:spcPts val="0"/>
              </a:spcBef>
              <a:spcAft>
                <a:spcPts val="0"/>
              </a:spcAft>
              <a:buSzPts val="2400"/>
              <a:buChar char="●"/>
            </a:pPr>
            <a:r>
              <a:rPr lang="en-GB" sz="2400"/>
              <a:t>Look at past CTFs for inspiration </a:t>
            </a:r>
            <a:r>
              <a:rPr lang="en-GB" sz="2400" u="sng">
                <a:solidFill>
                  <a:schemeClr val="hlink"/>
                </a:solidFill>
                <a:hlinkClick r:id="rId3"/>
              </a:rPr>
              <a:t>https://ctftime.org/</a:t>
            </a:r>
            <a:endParaRPr sz="2400"/>
          </a:p>
          <a:p>
            <a:pPr indent="-381000" lvl="0" marL="457200" rtl="0" algn="l">
              <a:spcBef>
                <a:spcPts val="0"/>
              </a:spcBef>
              <a:spcAft>
                <a:spcPts val="0"/>
              </a:spcAft>
              <a:buSzPts val="2400"/>
              <a:buChar char="●"/>
            </a:pPr>
            <a:r>
              <a:rPr lang="en-GB" sz="2400"/>
              <a:t>Look at tools available </a:t>
            </a:r>
            <a:r>
              <a:rPr lang="en-GB" sz="2400">
                <a:solidFill>
                  <a:schemeClr val="hlink"/>
                </a:solidFill>
                <a:uFill>
                  <a:noFill/>
                </a:uFill>
                <a:hlinkClick r:id="rId4"/>
              </a:rPr>
              <a:t>https://github.com/apsdehal/awesome-ctf</a:t>
            </a:r>
            <a:endParaRPr sz="2400"/>
          </a:p>
          <a:p>
            <a:pPr indent="-381000" lvl="0" marL="457200" rtl="0" algn="l">
              <a:spcBef>
                <a:spcPts val="0"/>
              </a:spcBef>
              <a:spcAft>
                <a:spcPts val="0"/>
              </a:spcAft>
              <a:buSzPts val="2400"/>
              <a:buChar char="●"/>
            </a:pPr>
            <a:r>
              <a:rPr lang="en-GB" sz="2400"/>
              <a:t>Don’t over complicate things (unless you are making a very, very hard challenge!)</a:t>
            </a:r>
            <a:endParaRPr sz="2400"/>
          </a:p>
        </p:txBody>
      </p:sp>
      <p:sp>
        <p:nvSpPr>
          <p:cNvPr id="117" name="Google Shape;117;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Write the challenges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400"/>
              <a:t>Set up CTFd</a:t>
            </a:r>
            <a:endParaRPr sz="2400"/>
          </a:p>
          <a:p>
            <a:pPr indent="0" lvl="0" marL="0" rtl="0" algn="ctr">
              <a:spcBef>
                <a:spcPts val="1600"/>
              </a:spcBef>
              <a:spcAft>
                <a:spcPts val="0"/>
              </a:spcAft>
              <a:buNone/>
            </a:pPr>
            <a:r>
              <a:rPr lang="en-GB" sz="2400"/>
              <a:t>Create a couple of challenges</a:t>
            </a:r>
            <a:endParaRPr sz="2400"/>
          </a:p>
          <a:p>
            <a:pPr indent="0" lvl="0" marL="0" rtl="0" algn="ctr">
              <a:spcBef>
                <a:spcPts val="1600"/>
              </a:spcBef>
              <a:spcAft>
                <a:spcPts val="1600"/>
              </a:spcAft>
              <a:buNone/>
            </a:pPr>
            <a:r>
              <a:rPr lang="en-GB" sz="2400"/>
              <a:t>Challenge for you to solve</a:t>
            </a:r>
            <a:endParaRPr sz="2400"/>
          </a:p>
        </p:txBody>
      </p:sp>
      <p:sp>
        <p:nvSpPr>
          <p:cNvPr id="123" name="Google Shape;123;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Making a basic CTF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29" name="Google Shape;129;p2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30" name="Google Shape;130;p2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15th March - Web App Hacking</a:t>
            </a:r>
            <a:endParaRPr/>
          </a:p>
          <a:p>
            <a:pPr indent="0" lvl="0" marL="0" rtl="0" algn="l">
              <a:spcBef>
                <a:spcPts val="1600"/>
              </a:spcBef>
              <a:spcAft>
                <a:spcPts val="0"/>
              </a:spcAft>
              <a:buClr>
                <a:schemeClr val="dk1"/>
              </a:buClr>
              <a:buSzPts val="1100"/>
              <a:buFont typeface="Arial"/>
              <a:buNone/>
            </a:pPr>
            <a:r>
              <a:rPr lang="en-GB"/>
              <a:t>22nd March - HTB Walkthrough</a:t>
            </a:r>
            <a:endParaRPr/>
          </a:p>
          <a:p>
            <a:pPr indent="0" lvl="0" marL="0" rtl="0" algn="l">
              <a:spcBef>
                <a:spcPts val="1600"/>
              </a:spcBef>
              <a:spcAft>
                <a:spcPts val="1600"/>
              </a:spcAft>
              <a:buClr>
                <a:schemeClr val="dk1"/>
              </a:buClr>
              <a:buSzPts val="1100"/>
              <a:buFont typeface="Arial"/>
              <a:buNone/>
            </a:pPr>
            <a:r>
              <a:rPr lang="en-GB"/>
              <a:t>Easter Break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136" name="Google Shape;136;p24"/>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37" name="Google Shape;137;p24"/>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4" name="Google Shape;64;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70" name="Google Shape;70;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a CTF?</a:t>
            </a:r>
            <a:endParaRPr b="1">
              <a:latin typeface="Roboto Mono"/>
              <a:ea typeface="Roboto Mono"/>
              <a:cs typeface="Roboto Mono"/>
              <a:sym typeface="Roboto Mono"/>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800"/>
              <a:t>CAPTURE THE FLAG</a:t>
            </a:r>
            <a:endParaRPr sz="2800"/>
          </a:p>
          <a:p>
            <a:pPr indent="0" lvl="0" marL="0" rtl="0" algn="l">
              <a:spcBef>
                <a:spcPts val="1600"/>
              </a:spcBef>
              <a:spcAft>
                <a:spcPts val="0"/>
              </a:spcAft>
              <a:buNone/>
            </a:pPr>
            <a:r>
              <a:rPr lang="en-GB" sz="1800"/>
              <a:t>Attack defend - Teams compete to keep their systems running by defending their infrastructure and attacking other teams.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GB" sz="1800"/>
              <a:t>Jeopardy style - Lots of different challenges of varying topics and difficulties. Teams compete to get the most points and top the leaderboard.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Jeopardy Style - Key Components</a:t>
            </a:r>
            <a:endParaRPr b="1">
              <a:latin typeface="Roboto Mono"/>
              <a:ea typeface="Roboto Mono"/>
              <a:cs typeface="Roboto Mono"/>
              <a:sym typeface="Roboto Mono"/>
            </a:endParaRPr>
          </a:p>
        </p:txBody>
      </p:sp>
      <p:sp>
        <p:nvSpPr>
          <p:cNvPr id="82" name="Google Shape;82;p16"/>
          <p:cNvSpPr txBox="1"/>
          <p:nvPr>
            <p:ph idx="1" type="body"/>
          </p:nvPr>
        </p:nvSpPr>
        <p:spPr>
          <a:xfrm>
            <a:off x="311700" y="1304875"/>
            <a:ext cx="8520600" cy="3416400"/>
          </a:xfrm>
          <a:prstGeom prst="rect">
            <a:avLst/>
          </a:prstGeom>
        </p:spPr>
        <p:txBody>
          <a:bodyPr anchorCtr="0" anchor="ctr" bIns="91425" lIns="91425" spcFirstLastPara="1" rIns="91425" wrap="square" tIns="91425">
            <a:noAutofit/>
          </a:bodyPr>
          <a:lstStyle/>
          <a:p>
            <a:pPr indent="-381000" lvl="0" marL="457200" rtl="0" algn="ctr">
              <a:lnSpc>
                <a:spcPct val="175000"/>
              </a:lnSpc>
              <a:spcBef>
                <a:spcPts val="0"/>
              </a:spcBef>
              <a:spcAft>
                <a:spcPts val="0"/>
              </a:spcAft>
              <a:buSzPts val="2400"/>
              <a:buChar char="●"/>
            </a:pPr>
            <a:r>
              <a:rPr lang="en-GB" sz="2400"/>
              <a:t>Know your audience</a:t>
            </a:r>
            <a:endParaRPr sz="2400"/>
          </a:p>
          <a:p>
            <a:pPr indent="-381000" lvl="0" marL="457200" rtl="0" algn="ctr">
              <a:lnSpc>
                <a:spcPct val="175000"/>
              </a:lnSpc>
              <a:spcBef>
                <a:spcPts val="0"/>
              </a:spcBef>
              <a:spcAft>
                <a:spcPts val="0"/>
              </a:spcAft>
              <a:buSzPts val="2400"/>
              <a:buChar char="●"/>
            </a:pPr>
            <a:r>
              <a:rPr lang="en-GB" sz="2400"/>
              <a:t>Select challenge categories</a:t>
            </a:r>
            <a:endParaRPr sz="2400"/>
          </a:p>
          <a:p>
            <a:pPr indent="-381000" lvl="0" marL="457200" rtl="0" algn="ctr">
              <a:lnSpc>
                <a:spcPct val="175000"/>
              </a:lnSpc>
              <a:spcBef>
                <a:spcPts val="0"/>
              </a:spcBef>
              <a:spcAft>
                <a:spcPts val="0"/>
              </a:spcAft>
              <a:buSzPts val="2400"/>
              <a:buChar char="●"/>
            </a:pPr>
            <a:r>
              <a:rPr lang="en-GB" sz="2400"/>
              <a:t>Select a theme (optional but fun!)</a:t>
            </a:r>
            <a:endParaRPr sz="2400"/>
          </a:p>
          <a:p>
            <a:pPr indent="-381000" lvl="0" marL="457200" rtl="0" algn="ctr">
              <a:lnSpc>
                <a:spcPct val="175000"/>
              </a:lnSpc>
              <a:spcBef>
                <a:spcPts val="0"/>
              </a:spcBef>
              <a:spcAft>
                <a:spcPts val="0"/>
              </a:spcAft>
              <a:buSzPts val="2400"/>
              <a:buChar char="●"/>
            </a:pPr>
            <a:r>
              <a:rPr lang="en-GB" sz="2400"/>
              <a:t>Choose a framework to use</a:t>
            </a:r>
            <a:endParaRPr sz="2400"/>
          </a:p>
          <a:p>
            <a:pPr indent="-381000" lvl="0" marL="457200" rtl="0" algn="ctr">
              <a:lnSpc>
                <a:spcPct val="175000"/>
              </a:lnSpc>
              <a:spcBef>
                <a:spcPts val="0"/>
              </a:spcBef>
              <a:spcAft>
                <a:spcPts val="0"/>
              </a:spcAft>
              <a:buSzPts val="2400"/>
              <a:buChar char="●"/>
            </a:pPr>
            <a:r>
              <a:rPr lang="en-GB" sz="2400"/>
              <a:t>Write the challenges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Who are they? </a:t>
            </a:r>
            <a:r>
              <a:rPr lang="en-GB" sz="2400">
                <a:solidFill>
                  <a:srgbClr val="EB3C68"/>
                </a:solidFill>
              </a:rPr>
              <a:t>Students, professionals, beginners…</a:t>
            </a:r>
            <a:endParaRPr sz="2400">
              <a:solidFill>
                <a:srgbClr val="EB3C68"/>
              </a:solidFill>
            </a:endParaRPr>
          </a:p>
          <a:p>
            <a:pPr indent="0" lvl="0" marL="0" rtl="0" algn="l">
              <a:spcBef>
                <a:spcPts val="1600"/>
              </a:spcBef>
              <a:spcAft>
                <a:spcPts val="0"/>
              </a:spcAft>
              <a:buNone/>
            </a:pPr>
            <a:r>
              <a:rPr lang="en-GB" sz="2400">
                <a:solidFill>
                  <a:srgbClr val="FFFFFF"/>
                </a:solidFill>
              </a:rPr>
              <a:t>What do you want out of your ctf? </a:t>
            </a:r>
            <a:r>
              <a:rPr lang="en-GB" sz="2400">
                <a:solidFill>
                  <a:srgbClr val="09CECE"/>
                </a:solidFill>
              </a:rPr>
              <a:t>Just for fun, recruitment stage…</a:t>
            </a:r>
            <a:endParaRPr sz="2400">
              <a:solidFill>
                <a:srgbClr val="09CECE"/>
              </a:solidFill>
            </a:endParaRPr>
          </a:p>
          <a:p>
            <a:pPr indent="0" lvl="0" marL="0" rtl="0" algn="l">
              <a:spcBef>
                <a:spcPts val="1600"/>
              </a:spcBef>
              <a:spcAft>
                <a:spcPts val="0"/>
              </a:spcAft>
              <a:buNone/>
            </a:pPr>
            <a:r>
              <a:rPr lang="en-GB" sz="2400">
                <a:solidFill>
                  <a:srgbClr val="FFFFFF"/>
                </a:solidFill>
              </a:rPr>
              <a:t>What technology will they have available? </a:t>
            </a:r>
            <a:r>
              <a:rPr lang="en-GB" sz="2400">
                <a:solidFill>
                  <a:srgbClr val="EB3C68"/>
                </a:solidFill>
              </a:rPr>
              <a:t>Cost of tools, specs of laptops…</a:t>
            </a:r>
            <a:endParaRPr sz="2400">
              <a:solidFill>
                <a:srgbClr val="FFFFFF"/>
              </a:solidFill>
            </a:endParaRPr>
          </a:p>
          <a:p>
            <a:pPr indent="0" lvl="0" marL="0" rtl="0" algn="l">
              <a:spcBef>
                <a:spcPts val="1600"/>
              </a:spcBef>
              <a:spcAft>
                <a:spcPts val="0"/>
              </a:spcAft>
              <a:buClr>
                <a:schemeClr val="dk1"/>
              </a:buClr>
              <a:buSzPts val="1100"/>
              <a:buFont typeface="Arial"/>
              <a:buNone/>
            </a:pPr>
            <a:r>
              <a:rPr lang="en-GB" sz="2400">
                <a:solidFill>
                  <a:srgbClr val="FFFFFF"/>
                </a:solidFill>
              </a:rPr>
              <a:t>Where will the CTF take place? </a:t>
            </a:r>
            <a:r>
              <a:rPr lang="en-GB" sz="2400">
                <a:solidFill>
                  <a:srgbClr val="09CECE"/>
                </a:solidFill>
              </a:rPr>
              <a:t>Online, in person...</a:t>
            </a:r>
            <a:endParaRPr sz="2400">
              <a:solidFill>
                <a:srgbClr val="EB3C68"/>
              </a:solidFill>
            </a:endParaRPr>
          </a:p>
          <a:p>
            <a:pPr indent="0" lvl="0" marL="0" rtl="0" algn="l">
              <a:spcBef>
                <a:spcPts val="1600"/>
              </a:spcBef>
              <a:spcAft>
                <a:spcPts val="1600"/>
              </a:spcAft>
              <a:buNone/>
            </a:pPr>
            <a:r>
              <a:rPr lang="en-GB" sz="2400">
                <a:solidFill>
                  <a:srgbClr val="FFFFFF"/>
                </a:solidFill>
              </a:rPr>
              <a:t>Do you want teams or individuals? </a:t>
            </a:r>
            <a:endParaRPr sz="2400">
              <a:solidFill>
                <a:srgbClr val="09CECE"/>
              </a:solidFill>
            </a:endParaRPr>
          </a:p>
        </p:txBody>
      </p:sp>
      <p:sp>
        <p:nvSpPr>
          <p:cNvPr id="88" name="Google Shape;88;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Audience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GB" sz="2800"/>
              <a:t>Web</a:t>
            </a:r>
            <a:r>
              <a:rPr lang="en-GB" sz="2800"/>
              <a:t>, Forensics, </a:t>
            </a:r>
            <a:r>
              <a:rPr b="1" lang="en-GB" sz="2800"/>
              <a:t>Miscellaneous</a:t>
            </a:r>
            <a:r>
              <a:rPr lang="en-GB" sz="2800"/>
              <a:t>, </a:t>
            </a:r>
            <a:r>
              <a:rPr b="1" lang="en-GB" sz="2800"/>
              <a:t>Cryptography</a:t>
            </a:r>
            <a:r>
              <a:rPr lang="en-GB" sz="2800"/>
              <a:t>, Networking, Reverse Engineering, </a:t>
            </a:r>
            <a:r>
              <a:rPr b="1" lang="en-GB" sz="2800"/>
              <a:t>Pwn/Exploit</a:t>
            </a:r>
            <a:r>
              <a:rPr lang="en-GB" sz="2800"/>
              <a:t>, Real Life, Trivia/Recon</a:t>
            </a:r>
            <a:endParaRPr sz="2800"/>
          </a:p>
        </p:txBody>
      </p:sp>
      <p:sp>
        <p:nvSpPr>
          <p:cNvPr id="94" name="Google Shape;94;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Challenge Categories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Themes make it fun!</a:t>
            </a:r>
            <a:endParaRPr b="1" sz="2400"/>
          </a:p>
          <a:p>
            <a:pPr indent="0" lvl="0" marL="0" rtl="0" algn="l">
              <a:spcBef>
                <a:spcPts val="1600"/>
              </a:spcBef>
              <a:spcAft>
                <a:spcPts val="1600"/>
              </a:spcAft>
              <a:buNone/>
            </a:pPr>
            <a:r>
              <a:t/>
            </a:r>
            <a:endParaRPr sz="2400"/>
          </a:p>
        </p:txBody>
      </p:sp>
      <p:sp>
        <p:nvSpPr>
          <p:cNvPr id="100" name="Google Shape;100;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Theme</a:t>
            </a:r>
            <a:endParaRPr/>
          </a:p>
        </p:txBody>
      </p:sp>
      <p:pic>
        <p:nvPicPr>
          <p:cNvPr id="101" name="Google Shape;101;p19"/>
          <p:cNvPicPr preferRelativeResize="0"/>
          <p:nvPr/>
        </p:nvPicPr>
        <p:blipFill>
          <a:blip r:embed="rId3">
            <a:alphaModFix/>
          </a:blip>
          <a:stretch>
            <a:fillRect/>
          </a:stretch>
        </p:blipFill>
        <p:spPr>
          <a:xfrm>
            <a:off x="589113" y="1762125"/>
            <a:ext cx="2181225" cy="1619250"/>
          </a:xfrm>
          <a:prstGeom prst="rect">
            <a:avLst/>
          </a:prstGeom>
          <a:noFill/>
          <a:ln>
            <a:noFill/>
          </a:ln>
        </p:spPr>
      </p:pic>
      <p:pic>
        <p:nvPicPr>
          <p:cNvPr descr="How do I become an astronaut? Nasa spaceman reveals how YOU could become a  cosmic explorer" id="102" name="Google Shape;102;p19"/>
          <p:cNvPicPr preferRelativeResize="0"/>
          <p:nvPr/>
        </p:nvPicPr>
        <p:blipFill>
          <a:blip r:embed="rId4">
            <a:alphaModFix/>
          </a:blip>
          <a:stretch>
            <a:fillRect/>
          </a:stretch>
        </p:blipFill>
        <p:spPr>
          <a:xfrm>
            <a:off x="5978400" y="1743075"/>
            <a:ext cx="2762250" cy="1657350"/>
          </a:xfrm>
          <a:prstGeom prst="rect">
            <a:avLst/>
          </a:prstGeom>
          <a:noFill/>
          <a:ln>
            <a:noFill/>
          </a:ln>
        </p:spPr>
      </p:pic>
      <p:pic>
        <p:nvPicPr>
          <p:cNvPr descr="The Simpsons (TV Series 1989– ) - IMDb" id="103" name="Google Shape;103;p19"/>
          <p:cNvPicPr preferRelativeResize="0"/>
          <p:nvPr/>
        </p:nvPicPr>
        <p:blipFill>
          <a:blip r:embed="rId5">
            <a:alphaModFix/>
          </a:blip>
          <a:stretch>
            <a:fillRect/>
          </a:stretch>
        </p:blipFill>
        <p:spPr>
          <a:xfrm>
            <a:off x="5113700" y="2340675"/>
            <a:ext cx="1276350" cy="1905000"/>
          </a:xfrm>
          <a:prstGeom prst="rect">
            <a:avLst/>
          </a:prstGeom>
          <a:noFill/>
          <a:ln>
            <a:noFill/>
          </a:ln>
        </p:spPr>
      </p:pic>
      <p:pic>
        <p:nvPicPr>
          <p:cNvPr descr="Smartphone Case - Flag of The Soviet Union (USSR) VIII ' iPhone 12 - Soft  by mpodger | Soviet union, Ussr flag, Ussr" id="104" name="Google Shape;104;p19"/>
          <p:cNvPicPr preferRelativeResize="0"/>
          <p:nvPr/>
        </p:nvPicPr>
        <p:blipFill>
          <a:blip r:embed="rId6">
            <a:alphaModFix/>
          </a:blip>
          <a:stretch>
            <a:fillRect/>
          </a:stretch>
        </p:blipFill>
        <p:spPr>
          <a:xfrm>
            <a:off x="2102125" y="2435925"/>
            <a:ext cx="1714500" cy="1714500"/>
          </a:xfrm>
          <a:prstGeom prst="rect">
            <a:avLst/>
          </a:prstGeom>
          <a:noFill/>
          <a:ln>
            <a:noFill/>
          </a:ln>
        </p:spPr>
      </p:pic>
      <p:pic>
        <p:nvPicPr>
          <p:cNvPr descr="Buy Minecraft Other platform" id="105" name="Google Shape;105;p19"/>
          <p:cNvPicPr preferRelativeResize="0"/>
          <p:nvPr/>
        </p:nvPicPr>
        <p:blipFill>
          <a:blip r:embed="rId7">
            <a:alphaModFix/>
          </a:blip>
          <a:stretch>
            <a:fillRect/>
          </a:stretch>
        </p:blipFill>
        <p:spPr>
          <a:xfrm>
            <a:off x="3688575" y="2631400"/>
            <a:ext cx="1529500" cy="21834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Your framework needs to handle the challenges you write!</a:t>
            </a:r>
            <a:endParaRPr b="1" sz="2400"/>
          </a:p>
          <a:p>
            <a:pPr indent="0" lvl="0" marL="0" rtl="0" algn="l">
              <a:spcBef>
                <a:spcPts val="1600"/>
              </a:spcBef>
              <a:spcAft>
                <a:spcPts val="0"/>
              </a:spcAft>
              <a:buNone/>
            </a:pPr>
            <a:r>
              <a:rPr lang="en-GB" sz="2400"/>
              <a:t>CTFd - Free and open source, option of hosting for you (paid)</a:t>
            </a:r>
            <a:endParaRPr sz="2400"/>
          </a:p>
          <a:p>
            <a:pPr indent="0" lvl="0" marL="0" rtl="0" algn="l">
              <a:spcBef>
                <a:spcPts val="1600"/>
              </a:spcBef>
              <a:spcAft>
                <a:spcPts val="0"/>
              </a:spcAft>
              <a:buNone/>
            </a:pPr>
            <a:r>
              <a:rPr lang="en-GB" sz="2400" u="sng">
                <a:solidFill>
                  <a:schemeClr val="hlink"/>
                </a:solidFill>
                <a:hlinkClick r:id="rId3"/>
              </a:rPr>
              <a:t>https://demo.ctfd.io/</a:t>
            </a:r>
            <a:endParaRPr sz="2400"/>
          </a:p>
          <a:p>
            <a:pPr indent="0" lvl="0" marL="0" rtl="0" algn="l">
              <a:spcBef>
                <a:spcPts val="1600"/>
              </a:spcBef>
              <a:spcAft>
                <a:spcPts val="0"/>
              </a:spcAft>
              <a:buNone/>
            </a:pPr>
            <a:r>
              <a:rPr lang="en-GB" sz="2400"/>
              <a:t>AWS/Google Cloud/Azure - Used to host your CTF. We will be using AWS</a:t>
            </a:r>
            <a:endParaRPr sz="2400"/>
          </a:p>
          <a:p>
            <a:pPr indent="0" lvl="0" marL="0" rtl="0" algn="l">
              <a:spcBef>
                <a:spcPts val="1600"/>
              </a:spcBef>
              <a:spcAft>
                <a:spcPts val="1600"/>
              </a:spcAft>
              <a:buNone/>
            </a:pPr>
            <a:r>
              <a:rPr lang="en-GB" sz="1600"/>
              <a:t>Note: Some of the cloud platforms have policies for pen testing. Please check their policies before hosting with them :)</a:t>
            </a:r>
            <a:endParaRPr sz="1600"/>
          </a:p>
        </p:txBody>
      </p:sp>
      <p:sp>
        <p:nvSpPr>
          <p:cNvPr id="111" name="Google Shape;111;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Framework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